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9"/>
  </p:notesMasterIdLst>
  <p:handoutMasterIdLst>
    <p:handoutMasterId r:id="rId60"/>
  </p:handoutMasterIdLst>
  <p:sldIdLst>
    <p:sldId id="1226" r:id="rId2"/>
    <p:sldId id="2012" r:id="rId3"/>
    <p:sldId id="2006" r:id="rId4"/>
    <p:sldId id="663" r:id="rId5"/>
    <p:sldId id="1779" r:id="rId6"/>
    <p:sldId id="1911" r:id="rId7"/>
    <p:sldId id="1886" r:id="rId8"/>
    <p:sldId id="1924" r:id="rId9"/>
    <p:sldId id="1794" r:id="rId10"/>
    <p:sldId id="1822" r:id="rId11"/>
    <p:sldId id="1823" r:id="rId12"/>
    <p:sldId id="1893" r:id="rId13"/>
    <p:sldId id="1895" r:id="rId14"/>
    <p:sldId id="1916" r:id="rId15"/>
    <p:sldId id="1890" r:id="rId16"/>
    <p:sldId id="1891" r:id="rId17"/>
    <p:sldId id="1892" r:id="rId18"/>
    <p:sldId id="1992" r:id="rId19"/>
    <p:sldId id="1989" r:id="rId20"/>
    <p:sldId id="1901" r:id="rId21"/>
    <p:sldId id="1902" r:id="rId22"/>
    <p:sldId id="1903" r:id="rId23"/>
    <p:sldId id="1946" r:id="rId24"/>
    <p:sldId id="1966" r:id="rId25"/>
    <p:sldId id="1947" r:id="rId26"/>
    <p:sldId id="1976" r:id="rId27"/>
    <p:sldId id="1971" r:id="rId28"/>
    <p:sldId id="1977" r:id="rId29"/>
    <p:sldId id="2000" r:id="rId30"/>
    <p:sldId id="2001" r:id="rId31"/>
    <p:sldId id="2002" r:id="rId32"/>
    <p:sldId id="2003" r:id="rId33"/>
    <p:sldId id="1904" r:id="rId34"/>
    <p:sldId id="1967" r:id="rId35"/>
    <p:sldId id="1952" r:id="rId36"/>
    <p:sldId id="1906" r:id="rId37"/>
    <p:sldId id="1907" r:id="rId38"/>
    <p:sldId id="1982" r:id="rId39"/>
    <p:sldId id="1983" r:id="rId40"/>
    <p:sldId id="2004" r:id="rId41"/>
    <p:sldId id="1984" r:id="rId42"/>
    <p:sldId id="2005" r:id="rId43"/>
    <p:sldId id="1985" r:id="rId44"/>
    <p:sldId id="1986" r:id="rId45"/>
    <p:sldId id="1963" r:id="rId46"/>
    <p:sldId id="1973" r:id="rId47"/>
    <p:sldId id="1959" r:id="rId48"/>
    <p:sldId id="1957" r:id="rId49"/>
    <p:sldId id="1958" r:id="rId50"/>
    <p:sldId id="1913" r:id="rId51"/>
    <p:sldId id="1988" r:id="rId52"/>
    <p:sldId id="2007" r:id="rId53"/>
    <p:sldId id="2008" r:id="rId54"/>
    <p:sldId id="2009" r:id="rId55"/>
    <p:sldId id="2011" r:id="rId56"/>
    <p:sldId id="2010" r:id="rId57"/>
    <p:sldId id="1975" r:id="rId58"/>
  </p:sldIdLst>
  <p:sldSz cx="12192000" cy="6858000"/>
  <p:notesSz cx="9388475" cy="7102475"/>
  <p:embeddedFontLst>
    <p:embeddedFont>
      <p:font typeface="Calibri" panose="020F0502020204030204" pitchFamily="34" charset="0"/>
      <p:regular r:id="rId61"/>
      <p:bold r:id="rId62"/>
      <p:italic r:id="rId63"/>
      <p:boldItalic r:id="rId64"/>
    </p:embeddedFont>
    <p:embeddedFont>
      <p:font typeface="Calibri Light" panose="020F0302020204030204" pitchFamily="34" charset="0"/>
      <p:regular r:id="rId65"/>
      <p:italic r:id="rId66"/>
    </p:embeddedFont>
    <p:embeddedFont>
      <p:font typeface="Cambria Math" panose="02040503050406030204" pitchFamily="18" charset="0"/>
      <p:regular r:id="rId67"/>
    </p:embeddedFont>
    <p:embeddedFont>
      <p:font typeface="Monotype Sorts" pitchFamily="2" charset="2"/>
      <p:regular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00000"/>
    <a:srgbClr val="F2B800"/>
    <a:srgbClr val="D1FFE6"/>
    <a:srgbClr val="E88510"/>
    <a:srgbClr val="FFCCCC"/>
    <a:srgbClr val="FF9999"/>
    <a:srgbClr val="D60093"/>
    <a:srgbClr val="104F9C"/>
    <a:srgbClr val="AE7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71733" autoAdjust="0"/>
  </p:normalViewPr>
  <p:slideViewPr>
    <p:cSldViewPr snapToGrid="0">
      <p:cViewPr varScale="1">
        <p:scale>
          <a:sx n="75" d="100"/>
          <a:sy n="75" d="100"/>
        </p:scale>
        <p:origin x="1912"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1401" y="3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Previous USCG</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2DD6-42CB-8CA9-86EE1A345C81}"/>
              </c:ext>
            </c:extLst>
          </c:dPt>
          <c:cat>
            <c:strRef>
              <c:f>Sheet1!$A$2</c:f>
              <c:strCache>
                <c:ptCount val="1"/>
                <c:pt idx="0">
                  <c:v>Compartison of Strategies</c:v>
                </c:pt>
              </c:strCache>
            </c:strRef>
          </c:cat>
          <c:val>
            <c:numRef>
              <c:f>Sheet1!$B$2</c:f>
              <c:numCache>
                <c:formatCode>General</c:formatCode>
                <c:ptCount val="1"/>
                <c:pt idx="0">
                  <c:v>6.0697999999999999</c:v>
                </c:pt>
              </c:numCache>
            </c:numRef>
          </c:val>
          <c:extLst>
            <c:ext xmlns:c16="http://schemas.microsoft.com/office/drawing/2014/chart" uri="{C3380CC4-5D6E-409C-BE32-E72D297353CC}">
              <c16:uniqueId val="{00000002-2DD6-42CB-8CA9-86EE1A345C81}"/>
            </c:ext>
          </c:extLst>
        </c:ser>
        <c:ser>
          <c:idx val="1"/>
          <c:order val="1"/>
          <c:tx>
            <c:strRef>
              <c:f>Sheet1!$C$1</c:f>
              <c:strCache>
                <c:ptCount val="1"/>
                <c:pt idx="0">
                  <c:v>Game-theoretic</c:v>
                </c:pt>
              </c:strCache>
            </c:strRef>
          </c:tx>
          <c:spPr>
            <a:solidFill>
              <a:srgbClr val="00B050"/>
            </a:solidFill>
            <a:ln>
              <a:noFill/>
            </a:ln>
            <a:effectLst/>
          </c:spPr>
          <c:invertIfNegative val="0"/>
          <c:cat>
            <c:strRef>
              <c:f>Sheet1!$A$2</c:f>
              <c:strCache>
                <c:ptCount val="1"/>
                <c:pt idx="0">
                  <c:v>Compartison of Strategies</c:v>
                </c:pt>
              </c:strCache>
            </c:strRef>
          </c:cat>
          <c:val>
            <c:numRef>
              <c:f>Sheet1!$C$2</c:f>
              <c:numCache>
                <c:formatCode>General</c:formatCode>
                <c:ptCount val="1"/>
                <c:pt idx="0">
                  <c:v>3.1589</c:v>
                </c:pt>
              </c:numCache>
            </c:numRef>
          </c:val>
          <c:extLst>
            <c:ext xmlns:c16="http://schemas.microsoft.com/office/drawing/2014/chart" uri="{C3380CC4-5D6E-409C-BE32-E72D297353CC}">
              <c16:uniqueId val="{00000003-2DD6-42CB-8CA9-86EE1A345C81}"/>
            </c:ext>
          </c:extLst>
        </c:ser>
        <c:dLbls>
          <c:showLegendKey val="0"/>
          <c:showVal val="0"/>
          <c:showCatName val="0"/>
          <c:showSerName val="0"/>
          <c:showPercent val="0"/>
          <c:showBubbleSize val="0"/>
        </c:dLbls>
        <c:gapWidth val="219"/>
        <c:overlap val="-27"/>
        <c:axId val="-521339312"/>
        <c:axId val="-521338768"/>
      </c:barChart>
      <c:catAx>
        <c:axId val="-521339312"/>
        <c:scaling>
          <c:orientation val="minMax"/>
        </c:scaling>
        <c:delete val="1"/>
        <c:axPos val="b"/>
        <c:numFmt formatCode="General" sourceLinked="1"/>
        <c:majorTickMark val="none"/>
        <c:minorTickMark val="none"/>
        <c:tickLblPos val="nextTo"/>
        <c:crossAx val="-521338768"/>
        <c:crosses val="autoZero"/>
        <c:auto val="1"/>
        <c:lblAlgn val="ctr"/>
        <c:lblOffset val="100"/>
        <c:noMultiLvlLbl val="0"/>
      </c:catAx>
      <c:valAx>
        <c:axId val="-521338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0" i="0" u="none" strike="noStrike" baseline="0" dirty="0">
                    <a:effectLst/>
                  </a:rPr>
                  <a:t>Max 𝔼[𝑈]</a:t>
                </a:r>
                <a:endParaRPr lang="en-US" dirty="0"/>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2133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7360B-5C24-45DD-922F-EFDB810FE491}"/>
              </a:ext>
            </a:extLst>
          </p:cNvPr>
          <p:cNvSpPr>
            <a:spLocks noGrp="1"/>
          </p:cNvSpPr>
          <p:nvPr>
            <p:ph type="hdr" sz="quarter"/>
          </p:nvPr>
        </p:nvSpPr>
        <p:spPr>
          <a:xfrm>
            <a:off x="0" y="0"/>
            <a:ext cx="4068763" cy="3556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D93DB8-7C7C-4128-A0CB-85CB3DE9FD32}"/>
              </a:ext>
            </a:extLst>
          </p:cNvPr>
          <p:cNvSpPr>
            <a:spLocks noGrp="1"/>
          </p:cNvSpPr>
          <p:nvPr>
            <p:ph type="dt" sz="quarter" idx="1"/>
          </p:nvPr>
        </p:nvSpPr>
        <p:spPr>
          <a:xfrm>
            <a:off x="5318125" y="0"/>
            <a:ext cx="4068763" cy="355600"/>
          </a:xfrm>
          <a:prstGeom prst="rect">
            <a:avLst/>
          </a:prstGeom>
        </p:spPr>
        <p:txBody>
          <a:bodyPr vert="horz" lIns="91440" tIns="45720" rIns="91440" bIns="45720" rtlCol="0"/>
          <a:lstStyle>
            <a:lvl1pPr algn="r">
              <a:defRPr sz="1200"/>
            </a:lvl1pPr>
          </a:lstStyle>
          <a:p>
            <a:fld id="{95B6C2C0-291B-40A7-AC5B-C736DC503569}" type="datetimeFigureOut">
              <a:rPr lang="en-US" smtClean="0"/>
              <a:t>4/24/23</a:t>
            </a:fld>
            <a:endParaRPr lang="en-US"/>
          </a:p>
        </p:txBody>
      </p:sp>
      <p:sp>
        <p:nvSpPr>
          <p:cNvPr id="4" name="Footer Placeholder 3">
            <a:extLst>
              <a:ext uri="{FF2B5EF4-FFF2-40B4-BE49-F238E27FC236}">
                <a16:creationId xmlns:a16="http://schemas.microsoft.com/office/drawing/2014/main" id="{5B9961C8-7337-4938-918E-A0D429D99A2C}"/>
              </a:ext>
            </a:extLst>
          </p:cNvPr>
          <p:cNvSpPr>
            <a:spLocks noGrp="1"/>
          </p:cNvSpPr>
          <p:nvPr>
            <p:ph type="ftr" sz="quarter" idx="2"/>
          </p:nvPr>
        </p:nvSpPr>
        <p:spPr>
          <a:xfrm>
            <a:off x="0" y="6746875"/>
            <a:ext cx="4068763" cy="3556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F533A8-D0B4-4FD8-84D6-7E39A996354A}"/>
              </a:ext>
            </a:extLst>
          </p:cNvPr>
          <p:cNvSpPr>
            <a:spLocks noGrp="1"/>
          </p:cNvSpPr>
          <p:nvPr>
            <p:ph type="sldNum" sz="quarter" idx="3"/>
          </p:nvPr>
        </p:nvSpPr>
        <p:spPr>
          <a:xfrm>
            <a:off x="5318125" y="6746875"/>
            <a:ext cx="4068763" cy="355600"/>
          </a:xfrm>
          <a:prstGeom prst="rect">
            <a:avLst/>
          </a:prstGeom>
        </p:spPr>
        <p:txBody>
          <a:bodyPr vert="horz" lIns="91440" tIns="45720" rIns="91440" bIns="45720" rtlCol="0" anchor="b"/>
          <a:lstStyle>
            <a:lvl1pPr algn="r">
              <a:defRPr sz="1200"/>
            </a:lvl1pPr>
          </a:lstStyle>
          <a:p>
            <a:fld id="{89A32587-C059-48B1-A3CF-1C75AA80D8E2}" type="slidenum">
              <a:rPr lang="en-US" smtClean="0"/>
              <a:t>‹#›</a:t>
            </a:fld>
            <a:endParaRPr lang="en-US"/>
          </a:p>
        </p:txBody>
      </p:sp>
    </p:spTree>
    <p:extLst>
      <p:ext uri="{BB962C8B-B14F-4D97-AF65-F5344CB8AC3E}">
        <p14:creationId xmlns:p14="http://schemas.microsoft.com/office/powerpoint/2010/main" val="1672962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357"/>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5317964" y="0"/>
            <a:ext cx="4068339" cy="356357"/>
          </a:xfrm>
          <a:prstGeom prst="rect">
            <a:avLst/>
          </a:prstGeom>
        </p:spPr>
        <p:txBody>
          <a:bodyPr vert="horz" lIns="94221" tIns="47111" rIns="94221" bIns="47111" rtlCol="0"/>
          <a:lstStyle>
            <a:lvl1pPr algn="r">
              <a:defRPr sz="1200"/>
            </a:lvl1pPr>
          </a:lstStyle>
          <a:p>
            <a:fld id="{9BBF5E2F-2EA4-4BED-BDB7-3263066D10D9}" type="datetimeFigureOut">
              <a:rPr lang="en-US" smtClean="0"/>
              <a:t>4/24/23</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1" tIns="47111" rIns="94221" bIns="47111"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3</a:t>
            </a:fld>
            <a:endParaRPr lang="en-US" dirty="0"/>
          </a:p>
        </p:txBody>
      </p:sp>
    </p:spTree>
    <p:extLst>
      <p:ext uri="{BB962C8B-B14F-4D97-AF65-F5344CB8AC3E}">
        <p14:creationId xmlns:p14="http://schemas.microsoft.com/office/powerpoint/2010/main" val="14580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24641">
                  <a:defRPr/>
                </a:pPr>
                <a:r>
                  <a:rPr lang="en-US" dirty="0"/>
                  <a:t>We model it as</a:t>
                </a:r>
                <a:r>
                  <a:rPr lang="en-US" baseline="0" dirty="0"/>
                  <a:t> a </a:t>
                </a:r>
                <a:r>
                  <a:rPr lang="en-US" baseline="0" dirty="0" err="1"/>
                  <a:t>Stackleberg</a:t>
                </a:r>
                <a:r>
                  <a:rPr lang="en-US" baseline="0" dirty="0"/>
                  <a:t> game, or leader-follower game, where the defender is the leader and commits to a randomized strategy first, in this case a probability distribution over possible patrol routes, and the attacker is the follower, who observes the defender’s strategy and then choose a target and a time to attack. This table shows the payoff matrix. We assume the attacker gets a payoff of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𝑢</m:t>
                        </m:r>
                      </m:e>
                      <m:sub>
                        <m:r>
                          <a:rPr lang="en-US" b="0" i="1" baseline="0" smtClean="0">
                            <a:latin typeface="Cambria Math" panose="02040503050406030204" pitchFamily="18" charset="0"/>
                          </a:rPr>
                          <m:t>𝑖</m:t>
                        </m:r>
                      </m:sub>
                    </m:sSub>
                    <m:r>
                      <a:rPr lang="en-US" b="0" i="1" baseline="0" smtClean="0">
                        <a:latin typeface="Cambria Math" panose="02040503050406030204" pitchFamily="18" charset="0"/>
                      </a:rPr>
                      <m:t>(</m:t>
                    </m:r>
                    <m:r>
                      <a:rPr lang="en-US" b="0" i="1" baseline="0" smtClean="0">
                        <a:latin typeface="Cambria Math" panose="02040503050406030204" pitchFamily="18" charset="0"/>
                      </a:rPr>
                      <m:t>𝑡</m:t>
                    </m:r>
                    <m:r>
                      <a:rPr lang="en-US" b="0" i="1" baseline="0" smtClean="0">
                        <a:latin typeface="Cambria Math" panose="02040503050406030204" pitchFamily="18" charset="0"/>
                      </a:rPr>
                      <m:t>)</m:t>
                    </m:r>
                  </m:oMath>
                </a14:m>
                <a:r>
                  <a:rPr lang="en-US" dirty="0"/>
                  <a:t> if he attacks</a:t>
                </a:r>
                <a:r>
                  <a:rPr lang="en-US" baseline="0" dirty="0"/>
                  <a:t> target </a:t>
                </a:r>
                <a14:m>
                  <m:oMath xmlns:m="http://schemas.openxmlformats.org/officeDocument/2006/math">
                    <m:r>
                      <a:rPr lang="en-US" b="0" i="1" baseline="0" smtClean="0">
                        <a:latin typeface="Cambria Math" panose="02040503050406030204" pitchFamily="18" charset="0"/>
                      </a:rPr>
                      <m:t>𝑖</m:t>
                    </m:r>
                  </m:oMath>
                </a14:m>
                <a:r>
                  <a:rPr lang="en-US" dirty="0"/>
                  <a:t> at time</a:t>
                </a:r>
                <a:r>
                  <a:rPr lang="en-US" baseline="0" dirty="0"/>
                  <a:t> </a:t>
                </a:r>
                <a14:m>
                  <m:oMath xmlns:m="http://schemas.openxmlformats.org/officeDocument/2006/math">
                    <m:r>
                      <a:rPr lang="en-US" b="0" i="1" baseline="0" smtClean="0">
                        <a:latin typeface="Cambria Math" panose="02040503050406030204" pitchFamily="18" charset="0"/>
                      </a:rPr>
                      <m:t>𝑡</m:t>
                    </m:r>
                  </m:oMath>
                </a14:m>
                <a:r>
                  <a:rPr lang="en-US" dirty="0"/>
                  <a:t> and succeeded,</a:t>
                </a:r>
                <a:r>
                  <a:rPr lang="en-US" baseline="0" dirty="0"/>
                  <a:t> meaning, no defender is close to ferry to protect it, say within 100 meters. Otherwise he gets 0. We assume it is a zero-sum game, meaning what the attacker gets is what the defender loses. In this case, solution concepts like Strong </a:t>
                </a:r>
                <a:r>
                  <a:rPr lang="en-US" baseline="0" dirty="0" err="1"/>
                  <a:t>Stackelberg</a:t>
                </a:r>
                <a:r>
                  <a:rPr lang="en-US" baseline="0" dirty="0"/>
                  <a:t> Equilibrium, Nash Equilibrium and Minimax Strategy coincide. So assuming the attacker is perfectly rational, the optimal defender strategy is the one that minimizes the attacker’s maximum possible expected utility, which can be computed through linear programming. The decision various are the probabilities of taking each route, and the attacker’s expected utility is calculated as the target utility at that time, multiplied by the probability he can succeed in attacking. </a:t>
                </a:r>
              </a:p>
              <a:p>
                <a:pPr defTabSz="924641">
                  <a:defRPr/>
                </a:pPr>
                <a:endParaRPr lang="en-US" baseline="0" dirty="0"/>
              </a:p>
              <a:p>
                <a:pPr defTabSz="924641">
                  <a:defRPr/>
                </a:pPr>
                <a:r>
                  <a:rPr lang="en-US" dirty="0"/>
                  <a:t> (e.g., &gt;100m)</a:t>
                </a:r>
                <a:endParaRPr lang="en-US" baseline="0"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model it as</a:t>
                </a:r>
                <a:r>
                  <a:rPr lang="en-US" baseline="0" dirty="0" smtClean="0"/>
                  <a:t> a </a:t>
                </a:r>
                <a:r>
                  <a:rPr lang="en-US" baseline="0" dirty="0" err="1" smtClean="0"/>
                  <a:t>Stakcleberg</a:t>
                </a:r>
                <a:r>
                  <a:rPr lang="en-US" baseline="0" dirty="0" smtClean="0"/>
                  <a:t> game, or leader-follower game, where the defender is the leader and commits to a randomized strategy first, in this case a probability distribution over possible patrol routes, and then the follower respond to the defender’s strategy by choosing a target and a time to attack. This table shows the payoff matrix. We assume the attacker gets a payoff of </a:t>
                </a:r>
                <a:r>
                  <a:rPr lang="en-US" b="0" i="0" baseline="0" smtClean="0">
                    <a:latin typeface="Cambria Math" panose="02040503050406030204" pitchFamily="18" charset="0"/>
                  </a:rPr>
                  <a:t>𝑢_𝑖 (𝑡)</a:t>
                </a:r>
                <a:r>
                  <a:rPr lang="en-US" dirty="0" smtClean="0"/>
                  <a:t> if he attacks</a:t>
                </a:r>
                <a:r>
                  <a:rPr lang="en-US" baseline="0" dirty="0" smtClean="0"/>
                  <a:t> target </a:t>
                </a:r>
                <a:r>
                  <a:rPr lang="en-US" b="0" i="0" baseline="0" smtClean="0">
                    <a:latin typeface="Cambria Math" panose="02040503050406030204" pitchFamily="18" charset="0"/>
                  </a:rPr>
                  <a:t>𝑖</a:t>
                </a:r>
                <a:r>
                  <a:rPr lang="en-US" dirty="0" smtClean="0"/>
                  <a:t> at time</a:t>
                </a:r>
                <a:r>
                  <a:rPr lang="en-US" baseline="0" dirty="0" smtClean="0"/>
                  <a:t> </a:t>
                </a:r>
                <a:r>
                  <a:rPr lang="en-US" b="0" i="0" baseline="0" smtClean="0">
                    <a:latin typeface="Cambria Math" panose="02040503050406030204" pitchFamily="18" charset="0"/>
                  </a:rPr>
                  <a:t>𝑡</a:t>
                </a:r>
                <a:r>
                  <a:rPr lang="en-US" dirty="0" smtClean="0"/>
                  <a:t> and succeeded,</a:t>
                </a:r>
                <a:r>
                  <a:rPr lang="en-US" baseline="0" dirty="0" smtClean="0"/>
                  <a:t> meaning, no defender is close to ferry to protect it. Otherwise he gets 0. We assume it is a zero-sum game, in which case many different solution concepts like Strong </a:t>
                </a:r>
                <a:r>
                  <a:rPr lang="en-US" baseline="0" dirty="0" err="1" smtClean="0"/>
                  <a:t>Stackelberg</a:t>
                </a:r>
                <a:r>
                  <a:rPr lang="en-US" baseline="0" dirty="0" smtClean="0"/>
                  <a:t> Equilibrium, Nash Equilibrium and Minimax Strategy coincide. So the optimal defender strategy is the one that minimizes the attacker’s maximum possible expected utility, which can be computed through linear programming. The decision various are the probabilities of taking each route, and the attacker’s expected utility is calculated as the target utility at that time, multiplied by the probability he can succeed in attacking. </a:t>
                </a:r>
                <a:endParaRPr lang="en-US" baseline="0" dirty="0"/>
              </a:p>
            </p:txBody>
          </p:sp>
        </mc:Fallback>
      </mc:AlternateContent>
      <p:sp>
        <p:nvSpPr>
          <p:cNvPr id="4" name="Slide Number Placeholder 3"/>
          <p:cNvSpPr>
            <a:spLocks noGrp="1"/>
          </p:cNvSpPr>
          <p:nvPr>
            <p:ph type="sldNum" sz="quarter" idx="10"/>
          </p:nvPr>
        </p:nvSpPr>
        <p:spPr/>
        <p:txBody>
          <a:bodyPr/>
          <a:lstStyle/>
          <a:p>
            <a:fld id="{E6517F1F-6505-40F0-B92A-0D136955C762}" type="slidenum">
              <a:rPr lang="en-US" smtClean="0"/>
              <a:t>16</a:t>
            </a:fld>
            <a:endParaRPr lang="en-US" dirty="0"/>
          </a:p>
        </p:txBody>
      </p:sp>
    </p:spTree>
    <p:extLst>
      <p:ext uri="{BB962C8B-B14F-4D97-AF65-F5344CB8AC3E}">
        <p14:creationId xmlns:p14="http://schemas.microsoft.com/office/powerpoint/2010/main" val="194901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aseline="0" dirty="0"/>
              <a:t>On randomly chosen utility functions, we show that the potential risk, measured by maximum attacker expected utility, is cut down by half when using our algorithm. As our work is brought to the real-world, it has </a:t>
            </a:r>
            <a:r>
              <a:rPr lang="en-US" dirty="0"/>
              <a:t>resulted in a radical shift in the patrolling tactics of the US Coast Guard. And the feedback to us is terrific</a:t>
            </a:r>
            <a:r>
              <a:rPr lang="en-US" baseline="0" dirty="0"/>
              <a:t>. They call this shift as from point defense to zone defense, an analogy from the basketball game because before they are defending against potential attacks to one ferry and now they are defending against potential attacks to high risk zones. They think our solution has improved the randomness of the patrols. Professional mariners also mentioned that there is an apparent increase in Coast Guard patrols</a:t>
            </a:r>
            <a:r>
              <a:rPr lang="en-US" dirty="0"/>
              <a:t> using new patrol schedules. </a:t>
            </a:r>
            <a:endParaRPr lang="en-US" baseline="0" dirty="0"/>
          </a:p>
        </p:txBody>
      </p:sp>
      <p:sp>
        <p:nvSpPr>
          <p:cNvPr id="4" name="Slide Number Placeholder 3"/>
          <p:cNvSpPr>
            <a:spLocks noGrp="1"/>
          </p:cNvSpPr>
          <p:nvPr>
            <p:ph type="sldNum" sz="quarter" idx="10"/>
          </p:nvPr>
        </p:nvSpPr>
        <p:spPr/>
        <p:txBody>
          <a:bodyPr/>
          <a:lstStyle/>
          <a:p>
            <a:fld id="{E6517F1F-6505-40F0-B92A-0D136955C762}" type="slidenum">
              <a:rPr lang="en-US" smtClean="0"/>
              <a:t>17</a:t>
            </a:fld>
            <a:endParaRPr lang="en-US" dirty="0"/>
          </a:p>
        </p:txBody>
      </p:sp>
    </p:spTree>
    <p:extLst>
      <p:ext uri="{BB962C8B-B14F-4D97-AF65-F5344CB8AC3E}">
        <p14:creationId xmlns:p14="http://schemas.microsoft.com/office/powerpoint/2010/main" val="404221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19</a:t>
            </a:fld>
            <a:endParaRPr lang="en-US" dirty="0"/>
          </a:p>
        </p:txBody>
      </p:sp>
    </p:spTree>
    <p:extLst>
      <p:ext uri="{BB962C8B-B14F-4D97-AF65-F5344CB8AC3E}">
        <p14:creationId xmlns:p14="http://schemas.microsoft.com/office/powerpoint/2010/main" val="408997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t>
            </a:r>
            <a:r>
              <a:rPr lang="en-US" dirty="0" err="1"/>
              <a:t>Borda</a:t>
            </a:r>
            <a:r>
              <a:rPr lang="en-US" dirty="0"/>
              <a:t> not consistent </a:t>
            </a:r>
          </a:p>
        </p:txBody>
      </p:sp>
      <p:sp>
        <p:nvSpPr>
          <p:cNvPr id="4" name="Slide Number Placeholder 3"/>
          <p:cNvSpPr>
            <a:spLocks noGrp="1"/>
          </p:cNvSpPr>
          <p:nvPr>
            <p:ph type="sldNum" sz="quarter" idx="5"/>
          </p:nvPr>
        </p:nvSpPr>
        <p:spPr/>
        <p:txBody>
          <a:bodyPr/>
          <a:lstStyle/>
          <a:p>
            <a:fld id="{061C2587-C0BF-41B9-B0FA-D76263C040D8}" type="slidenum">
              <a:rPr lang="en-US" smtClean="0"/>
              <a:t>37</a:t>
            </a:fld>
            <a:endParaRPr lang="en-US" dirty="0"/>
          </a:p>
        </p:txBody>
      </p:sp>
    </p:spTree>
    <p:extLst>
      <p:ext uri="{BB962C8B-B14F-4D97-AF65-F5344CB8AC3E}">
        <p14:creationId xmlns:p14="http://schemas.microsoft.com/office/powerpoint/2010/main" val="380874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5"/>
          </p:nvPr>
        </p:nvSpPr>
        <p:spPr/>
        <p:txBody>
          <a:bodyPr/>
          <a:lstStyle/>
          <a:p>
            <a:fld id="{061C2587-C0BF-41B9-B0FA-D76263C040D8}" type="slidenum">
              <a:rPr lang="en-US" smtClean="0"/>
              <a:t>38</a:t>
            </a:fld>
            <a:endParaRPr lang="en-US" dirty="0"/>
          </a:p>
        </p:txBody>
      </p:sp>
    </p:spTree>
    <p:extLst>
      <p:ext uri="{BB962C8B-B14F-4D97-AF65-F5344CB8AC3E}">
        <p14:creationId xmlns:p14="http://schemas.microsoft.com/office/powerpoint/2010/main" val="324873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a:t>
            </a:r>
          </a:p>
        </p:txBody>
      </p:sp>
      <p:sp>
        <p:nvSpPr>
          <p:cNvPr id="4" name="Slide Number Placeholder 3"/>
          <p:cNvSpPr>
            <a:spLocks noGrp="1"/>
          </p:cNvSpPr>
          <p:nvPr>
            <p:ph type="sldNum" sz="quarter" idx="5"/>
          </p:nvPr>
        </p:nvSpPr>
        <p:spPr/>
        <p:txBody>
          <a:bodyPr/>
          <a:lstStyle/>
          <a:p>
            <a:fld id="{061C2587-C0BF-41B9-B0FA-D76263C040D8}" type="slidenum">
              <a:rPr lang="en-US" smtClean="0"/>
              <a:t>40</a:t>
            </a:fld>
            <a:endParaRPr lang="en-US" dirty="0"/>
          </a:p>
        </p:txBody>
      </p:sp>
    </p:spTree>
    <p:extLst>
      <p:ext uri="{BB962C8B-B14F-4D97-AF65-F5344CB8AC3E}">
        <p14:creationId xmlns:p14="http://schemas.microsoft.com/office/powerpoint/2010/main" val="3037863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Plurality: a </a:t>
            </a:r>
          </a:p>
          <a:p>
            <a:r>
              <a:rPr lang="en-US" dirty="0" err="1"/>
              <a:t>Borda</a:t>
            </a:r>
            <a:r>
              <a:rPr lang="en-US" dirty="0"/>
              <a:t> count: </a:t>
            </a:r>
          </a:p>
          <a:p>
            <a:r>
              <a:rPr lang="en-US" dirty="0"/>
              <a:t>	a: 33*4 + 3*1 = 135</a:t>
            </a:r>
          </a:p>
          <a:p>
            <a:r>
              <a:rPr lang="en-US" dirty="0"/>
              <a:t>	</a:t>
            </a:r>
            <a:r>
              <a:rPr lang="en-US" b="1" dirty="0"/>
              <a:t>b: 33*3 + 16*4 + 3*2 + 8*2 + 18*1 + 22*2 = 247</a:t>
            </a:r>
          </a:p>
          <a:p>
            <a:r>
              <a:rPr lang="en-US" dirty="0"/>
              <a:t>	</a:t>
            </a:r>
            <a:r>
              <a:rPr lang="en-US" b="0" dirty="0"/>
              <a:t>c: 33*2 + 16*2 + 3*4 + 8*4 + 18*2 + 22*3 = 244</a:t>
            </a:r>
          </a:p>
          <a:p>
            <a:r>
              <a:rPr lang="en-US" dirty="0"/>
              <a:t>	d: 33 + 16*3 + 3*3 + 8 + 22 + 18*4 = 192</a:t>
            </a:r>
          </a:p>
          <a:p>
            <a:r>
              <a:rPr lang="en-US" dirty="0"/>
              <a:t>	e: 16 + 8*3 + 18*3 + 22*4 = 182</a:t>
            </a:r>
          </a:p>
          <a:p>
            <a:r>
              <a:rPr lang="en-US" dirty="0"/>
              <a:t>Plurality with run off:</a:t>
            </a:r>
          </a:p>
          <a:p>
            <a:r>
              <a:rPr lang="en-US" dirty="0"/>
              <a:t>	a and e runoff and </a:t>
            </a:r>
            <a:r>
              <a:rPr lang="en-US" b="1" dirty="0"/>
              <a:t>e wins</a:t>
            </a:r>
          </a:p>
          <a:p>
            <a:r>
              <a:rPr lang="en-US" dirty="0"/>
              <a:t>STV:</a:t>
            </a:r>
          </a:p>
          <a:p>
            <a:r>
              <a:rPr lang="en-US" dirty="0"/>
              <a:t>	c voted off first</a:t>
            </a:r>
          </a:p>
          <a:p>
            <a:r>
              <a:rPr lang="en-US" dirty="0"/>
              <a:t>	b voted off second</a:t>
            </a:r>
          </a:p>
          <a:p>
            <a:r>
              <a:rPr lang="en-US" dirty="0"/>
              <a:t>	e voted off third</a:t>
            </a:r>
          </a:p>
          <a:p>
            <a:r>
              <a:rPr lang="en-US" dirty="0"/>
              <a:t>	a voted off</a:t>
            </a:r>
          </a:p>
          <a:p>
            <a:r>
              <a:rPr lang="en-US" dirty="0"/>
              <a:t>	</a:t>
            </a:r>
            <a:r>
              <a:rPr lang="en-US" b="1" dirty="0"/>
              <a:t>d wins</a:t>
            </a:r>
          </a:p>
          <a:p>
            <a:r>
              <a:rPr lang="en-US" b="0" dirty="0"/>
              <a:t>Condorcet winner: </a:t>
            </a:r>
          </a:p>
          <a:p>
            <a:r>
              <a:rPr lang="en-US" b="0" dirty="0"/>
              <a:t>	c beats a</a:t>
            </a:r>
          </a:p>
          <a:p>
            <a:r>
              <a:rPr lang="en-US" b="0" dirty="0"/>
              <a:t>	c beats b</a:t>
            </a:r>
          </a:p>
          <a:p>
            <a:r>
              <a:rPr lang="en-US" b="0" dirty="0"/>
              <a:t>	c beats d </a:t>
            </a:r>
          </a:p>
          <a:p>
            <a:r>
              <a:rPr lang="en-US" b="0" dirty="0"/>
              <a:t>	c beats e</a:t>
            </a:r>
          </a:p>
          <a:p>
            <a:r>
              <a:rPr lang="en-US" b="0" dirty="0"/>
              <a:t>	</a:t>
            </a:r>
            <a:r>
              <a:rPr lang="en-US" b="1" dirty="0"/>
              <a:t>c wins</a:t>
            </a:r>
          </a:p>
        </p:txBody>
      </p:sp>
      <p:sp>
        <p:nvSpPr>
          <p:cNvPr id="4" name="Slide Number Placeholder 3"/>
          <p:cNvSpPr>
            <a:spLocks noGrp="1"/>
          </p:cNvSpPr>
          <p:nvPr>
            <p:ph type="sldNum" sz="quarter" idx="5"/>
          </p:nvPr>
        </p:nvSpPr>
        <p:spPr/>
        <p:txBody>
          <a:bodyPr/>
          <a:lstStyle/>
          <a:p>
            <a:fld id="{061C2587-C0BF-41B9-B0FA-D76263C040D8}" type="slidenum">
              <a:rPr lang="en-US" smtClean="0"/>
              <a:t>41</a:t>
            </a:fld>
            <a:endParaRPr lang="en-US" dirty="0"/>
          </a:p>
        </p:txBody>
      </p:sp>
    </p:spTree>
    <p:extLst>
      <p:ext uri="{BB962C8B-B14F-4D97-AF65-F5344CB8AC3E}">
        <p14:creationId xmlns:p14="http://schemas.microsoft.com/office/powerpoint/2010/main" val="2479523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a:t>
            </a:r>
          </a:p>
        </p:txBody>
      </p:sp>
      <p:sp>
        <p:nvSpPr>
          <p:cNvPr id="4" name="Slide Number Placeholder 3"/>
          <p:cNvSpPr>
            <a:spLocks noGrp="1"/>
          </p:cNvSpPr>
          <p:nvPr>
            <p:ph type="sldNum" sz="quarter" idx="5"/>
          </p:nvPr>
        </p:nvSpPr>
        <p:spPr/>
        <p:txBody>
          <a:bodyPr/>
          <a:lstStyle/>
          <a:p>
            <a:fld id="{061C2587-C0BF-41B9-B0FA-D76263C040D8}" type="slidenum">
              <a:rPr lang="en-US" smtClean="0"/>
              <a:t>46</a:t>
            </a:fld>
            <a:endParaRPr lang="en-US" dirty="0"/>
          </a:p>
        </p:txBody>
      </p:sp>
    </p:spTree>
    <p:extLst>
      <p:ext uri="{BB962C8B-B14F-4D97-AF65-F5344CB8AC3E}">
        <p14:creationId xmlns:p14="http://schemas.microsoft.com/office/powerpoint/2010/main" val="3121529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onto</a:t>
            </a:r>
          </a:p>
          <a:p>
            <a:r>
              <a:rPr lang="en-US" dirty="0"/>
              <a:t>Not constant, not dictatorial</a:t>
            </a:r>
          </a:p>
        </p:txBody>
      </p:sp>
      <p:sp>
        <p:nvSpPr>
          <p:cNvPr id="4" name="Slide Number Placeholder 3"/>
          <p:cNvSpPr>
            <a:spLocks noGrp="1"/>
          </p:cNvSpPr>
          <p:nvPr>
            <p:ph type="sldNum" sz="quarter" idx="5"/>
          </p:nvPr>
        </p:nvSpPr>
        <p:spPr/>
        <p:txBody>
          <a:bodyPr/>
          <a:lstStyle/>
          <a:p>
            <a:fld id="{061C2587-C0BF-41B9-B0FA-D76263C040D8}" type="slidenum">
              <a:rPr lang="en-US" smtClean="0"/>
              <a:t>50</a:t>
            </a:fld>
            <a:endParaRPr lang="en-US" dirty="0"/>
          </a:p>
        </p:txBody>
      </p:sp>
    </p:spTree>
    <p:extLst>
      <p:ext uri="{BB962C8B-B14F-4D97-AF65-F5344CB8AC3E}">
        <p14:creationId xmlns:p14="http://schemas.microsoft.com/office/powerpoint/2010/main" val="321287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51</a:t>
            </a:fld>
            <a:endParaRPr lang="en-US" dirty="0"/>
          </a:p>
        </p:txBody>
      </p:sp>
    </p:spTree>
    <p:extLst>
      <p:ext uri="{BB962C8B-B14F-4D97-AF65-F5344CB8AC3E}">
        <p14:creationId xmlns:p14="http://schemas.microsoft.com/office/powerpoint/2010/main" val="105999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4</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normal-form game is a </a:t>
            </a:r>
            <a:r>
              <a:rPr lang="en-US" dirty="0">
                <a:solidFill>
                  <a:srgbClr val="0070C0"/>
                </a:solidFill>
              </a:rPr>
              <a:t>representation</a:t>
            </a:r>
            <a:r>
              <a:rPr lang="en-US" dirty="0"/>
              <a:t> of a game in game theory. It directly specifies the set of players' strategies where a strategy is a complete plan of action for every stage of the game, regardless of whether that stage actually arises in play.</a:t>
            </a:r>
          </a:p>
          <a:p>
            <a:endParaRPr lang="en-US" dirty="0"/>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5</a:t>
            </a:fld>
            <a:endParaRPr lang="en-US" dirty="0"/>
          </a:p>
        </p:txBody>
      </p:sp>
    </p:spTree>
    <p:extLst>
      <p:ext uri="{BB962C8B-B14F-4D97-AF65-F5344CB8AC3E}">
        <p14:creationId xmlns:p14="http://schemas.microsoft.com/office/powerpoint/2010/main" val="216820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6</a:t>
            </a:fld>
            <a:endParaRPr lang="en-US" dirty="0"/>
          </a:p>
        </p:txBody>
      </p:sp>
    </p:spTree>
    <p:extLst>
      <p:ext uri="{BB962C8B-B14F-4D97-AF65-F5344CB8AC3E}">
        <p14:creationId xmlns:p14="http://schemas.microsoft.com/office/powerpoint/2010/main" val="176825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t>
            </a:r>
          </a:p>
        </p:txBody>
      </p:sp>
      <p:sp>
        <p:nvSpPr>
          <p:cNvPr id="4" name="Slide Number Placeholder 3"/>
          <p:cNvSpPr>
            <a:spLocks noGrp="1"/>
          </p:cNvSpPr>
          <p:nvPr>
            <p:ph type="sldNum" sz="quarter" idx="10"/>
          </p:nvPr>
        </p:nvSpPr>
        <p:spPr/>
        <p:txBody>
          <a:bodyPr/>
          <a:lstStyle/>
          <a:p>
            <a:fld id="{E6517F1F-6505-40F0-B92A-0D136955C762}" type="slidenum">
              <a:rPr lang="en-US" smtClean="0"/>
              <a:t>7</a:t>
            </a:fld>
            <a:endParaRPr lang="en-US" dirty="0"/>
          </a:p>
        </p:txBody>
      </p:sp>
    </p:spTree>
    <p:extLst>
      <p:ext uri="{BB962C8B-B14F-4D97-AF65-F5344CB8AC3E}">
        <p14:creationId xmlns:p14="http://schemas.microsoft.com/office/powerpoint/2010/main" val="402150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4q + 1(1-q) = 3q + 3(1-q)</a:t>
            </a:r>
          </a:p>
          <a:p>
            <a:r>
              <a:rPr lang="en-US" dirty="0"/>
              <a:t>3q = 2</a:t>
            </a:r>
          </a:p>
          <a:p>
            <a:r>
              <a:rPr lang="en-US" dirty="0"/>
              <a:t>Q = 2/3</a:t>
            </a:r>
          </a:p>
          <a:p>
            <a:endParaRPr lang="en-US" dirty="0"/>
          </a:p>
          <a:p>
            <a:r>
              <a:rPr lang="en-US" dirty="0"/>
              <a:t>1p + 2(1-p) = 2p + 1(1-p)</a:t>
            </a:r>
          </a:p>
          <a:p>
            <a:r>
              <a:rPr lang="en-US" dirty="0"/>
              <a:t>1 = 2p</a:t>
            </a:r>
          </a:p>
          <a:p>
            <a:r>
              <a:rPr lang="en-US" dirty="0"/>
              <a:t>P = 1/2</a:t>
            </a:r>
          </a:p>
        </p:txBody>
      </p:sp>
      <p:sp>
        <p:nvSpPr>
          <p:cNvPr id="4" name="Slide Number Placeholder 3"/>
          <p:cNvSpPr>
            <a:spLocks noGrp="1"/>
          </p:cNvSpPr>
          <p:nvPr>
            <p:ph type="sldNum" sz="quarter" idx="5"/>
          </p:nvPr>
        </p:nvSpPr>
        <p:spPr/>
        <p:txBody>
          <a:bodyPr/>
          <a:lstStyle/>
          <a:p>
            <a:fld id="{061C2587-C0BF-41B9-B0FA-D76263C040D8}" type="slidenum">
              <a:rPr lang="en-US" smtClean="0"/>
              <a:t>8</a:t>
            </a:fld>
            <a:endParaRPr lang="en-US" dirty="0"/>
          </a:p>
        </p:txBody>
      </p:sp>
    </p:spTree>
    <p:extLst>
      <p:ext uri="{BB962C8B-B14F-4D97-AF65-F5344CB8AC3E}">
        <p14:creationId xmlns:p14="http://schemas.microsoft.com/office/powerpoint/2010/main" val="273367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aseline="0" dirty="0"/>
              <a:t>The Staten Island Ferry in New York</a:t>
            </a:r>
            <a:r>
              <a:rPr lang="en-US" baseline="0" dirty="0">
                <a:ea typeface="ＭＳ Ｐゴシック" pitchFamily="34" charset="-128"/>
              </a:rPr>
              <a:t> </a:t>
            </a:r>
            <a:r>
              <a:rPr lang="en-US" altLang="zh-CN" baseline="0" dirty="0">
                <a:ea typeface="ＭＳ Ｐゴシック" pitchFamily="34" charset="-128"/>
              </a:rPr>
              <a:t>provides a crucial link </a:t>
            </a:r>
            <a:r>
              <a:rPr lang="en-US" baseline="0" dirty="0">
                <a:ea typeface="ＭＳ Ｐゴシック" pitchFamily="34" charset="-128"/>
              </a:rPr>
              <a:t>between Manhattan and the Staten Island. It carries </a:t>
            </a:r>
            <a:r>
              <a:rPr lang="en-US" baseline="0" dirty="0"/>
              <a:t>roughly </a:t>
            </a:r>
            <a:r>
              <a:rPr lang="en-US" dirty="0"/>
              <a:t>60,000 passengers a day </a:t>
            </a:r>
            <a:r>
              <a:rPr lang="en-US" altLang="zh-CN" dirty="0"/>
              <a:t>on week</a:t>
            </a:r>
            <a:r>
              <a:rPr lang="en-US" dirty="0"/>
              <a:t>days. So the</a:t>
            </a:r>
            <a:r>
              <a:rPr lang="en-US" baseline="0" dirty="0"/>
              <a:t> ferries</a:t>
            </a:r>
            <a:r>
              <a:rPr lang="en-US" dirty="0"/>
              <a:t> may present as attractive targets for an attacker, who may ram a suicide boat packed with explosives into the ferry as happened with attacks on French supertanker Limburg and USS Cole. So</a:t>
            </a:r>
            <a:r>
              <a:rPr lang="en-US" baseline="0" dirty="0"/>
              <a:t> how to protect the ferries?</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12</a:t>
            </a:fld>
            <a:endParaRPr lang="en-US"/>
          </a:p>
        </p:txBody>
      </p:sp>
    </p:spTree>
    <p:extLst>
      <p:ext uri="{BB962C8B-B14F-4D97-AF65-F5344CB8AC3E}">
        <p14:creationId xmlns:p14="http://schemas.microsoft.com/office/powerpoint/2010/main" val="415273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the real world, the heroes are from US Coast Guard, who run patrol boats</a:t>
            </a:r>
            <a:r>
              <a:rPr lang="en-US" baseline="0" dirty="0"/>
              <a:t> </a:t>
            </a:r>
            <a:r>
              <a:rPr lang="en-US" dirty="0"/>
              <a:t>which are equipped with machine guns and can stop attackers within</a:t>
            </a:r>
            <a:r>
              <a:rPr lang="en-US" baseline="0" dirty="0"/>
              <a:t> a certain radius.</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13</a:t>
            </a:fld>
            <a:endParaRPr lang="en-US"/>
          </a:p>
        </p:txBody>
      </p:sp>
    </p:spTree>
    <p:extLst>
      <p:ext uri="{BB962C8B-B14F-4D97-AF65-F5344CB8AC3E}">
        <p14:creationId xmlns:p14="http://schemas.microsoft.com/office/powerpoint/2010/main" val="349936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problem</a:t>
            </a:r>
            <a:r>
              <a:rPr lang="en-US" dirty="0"/>
              <a:t>,</a:t>
            </a:r>
            <a:r>
              <a:rPr lang="en-US" baseline="0" dirty="0"/>
              <a:t> </a:t>
            </a:r>
            <a:r>
              <a:rPr lang="en-US" dirty="0"/>
              <a:t>there</a:t>
            </a:r>
            <a:r>
              <a:rPr lang="en-US" baseline="0" dirty="0"/>
              <a:t> are many routes the patrol boat can take along the ferry line, and any deterministic route can be easily exploited by the attacker. So it is crucial to randomize but the problem is how.</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15</a:t>
            </a:fld>
            <a:endParaRPr lang="en-US"/>
          </a:p>
        </p:txBody>
      </p:sp>
    </p:spTree>
    <p:extLst>
      <p:ext uri="{BB962C8B-B14F-4D97-AF65-F5344CB8AC3E}">
        <p14:creationId xmlns:p14="http://schemas.microsoft.com/office/powerpoint/2010/main" val="177553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grad.cs.cmu.edu/ta/S23/feedback" TargetMode="External"/><Relationship Id="rId2" Type="http://schemas.openxmlformats.org/officeDocument/2006/relationships/hyperlink" Target="http://www.cmu.edu/hub/fc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8" y="1113178"/>
            <a:ext cx="11242737" cy="5495689"/>
          </a:xfrm>
        </p:spPr>
        <p:txBody>
          <a:bodyPr/>
          <a:lstStyle/>
          <a:p>
            <a:r>
              <a:rPr lang="en-US" dirty="0"/>
              <a:t>Feedback (take time now to fill it out):</a:t>
            </a:r>
          </a:p>
          <a:p>
            <a:pPr marL="457200" indent="-457200">
              <a:buFont typeface="Arial" panose="020B0604020202020204" pitchFamily="34" charset="0"/>
              <a:buChar char="•"/>
            </a:pPr>
            <a:r>
              <a:rPr lang="en-US" dirty="0">
                <a:solidFill>
                  <a:schemeClr val="tx1"/>
                </a:solidFill>
                <a:hlinkClick r:id="rId2"/>
              </a:rPr>
              <a:t>www.cmu.edu/hub/fce</a:t>
            </a:r>
            <a:r>
              <a:rPr lang="en-US" dirty="0">
                <a:solidFill>
                  <a:schemeClr val="tx1"/>
                </a:solidFill>
              </a:rPr>
              <a:t> </a:t>
            </a:r>
          </a:p>
          <a:p>
            <a:pPr marL="457200" indent="-457200">
              <a:buFont typeface="Arial" panose="020B0604020202020204" pitchFamily="34" charset="0"/>
              <a:buChar char="•"/>
            </a:pPr>
            <a:r>
              <a:rPr lang="en-US" dirty="0">
                <a:solidFill>
                  <a:schemeClr val="tx1"/>
                </a:solidFill>
                <a:hlinkClick r:id="rId3"/>
              </a:rPr>
              <a:t>https://ugrad.cs.cmu.edu/ta/S23/feedback</a:t>
            </a:r>
            <a:r>
              <a:rPr lang="en-US" dirty="0">
                <a:solidFill>
                  <a:schemeClr val="tx1"/>
                </a:solidFill>
              </a:rPr>
              <a:t> </a:t>
            </a:r>
            <a:endParaRPr lang="en-US" dirty="0"/>
          </a:p>
          <a:p>
            <a:r>
              <a:rPr lang="en-US" dirty="0"/>
              <a:t>Assignments:</a:t>
            </a:r>
          </a:p>
          <a:p>
            <a:pPr marL="457200" indent="-457200">
              <a:buFont typeface="Arial" panose="020B0604020202020204" pitchFamily="34" charset="0"/>
              <a:buChar char="•"/>
            </a:pPr>
            <a:r>
              <a:rPr lang="en-US" dirty="0">
                <a:solidFill>
                  <a:schemeClr val="tx1"/>
                </a:solidFill>
              </a:rPr>
              <a:t>HW10 due tonight</a:t>
            </a:r>
          </a:p>
          <a:p>
            <a:pPr marL="457200" indent="-457200">
              <a:buFont typeface="Arial" panose="020B0604020202020204" pitchFamily="34" charset="0"/>
              <a:buChar char="•"/>
            </a:pPr>
            <a:r>
              <a:rPr lang="en-US" dirty="0">
                <a:solidFill>
                  <a:schemeClr val="tx1"/>
                </a:solidFill>
              </a:rPr>
              <a:t>P5 due Thursday night</a:t>
            </a:r>
            <a:endParaRPr lang="en-US" dirty="0"/>
          </a:p>
          <a:p>
            <a:r>
              <a:rPr lang="en-US" dirty="0"/>
              <a:t>Final Exam:</a:t>
            </a:r>
          </a:p>
          <a:p>
            <a:pPr marL="457200" indent="-457200">
              <a:buFont typeface="Arial" panose="020B0604020202020204" pitchFamily="34" charset="0"/>
              <a:buChar char="•"/>
            </a:pPr>
            <a:r>
              <a:rPr lang="en-US" dirty="0">
                <a:solidFill>
                  <a:schemeClr val="tx1"/>
                </a:solidFill>
              </a:rPr>
              <a:t>More heavily weighted towards the last 1/3 of the material</a:t>
            </a:r>
          </a:p>
          <a:p>
            <a:pPr marL="457200" indent="-457200">
              <a:buFont typeface="Arial" panose="020B0604020202020204" pitchFamily="34" charset="0"/>
              <a:buChar char="•"/>
            </a:pPr>
            <a:r>
              <a:rPr lang="en-US" dirty="0">
                <a:solidFill>
                  <a:schemeClr val="tx1"/>
                </a:solidFill>
              </a:rPr>
              <a:t>All material in the class (lectures, activities, recitations, </a:t>
            </a:r>
            <a:r>
              <a:rPr lang="en-US" dirty="0" err="1">
                <a:solidFill>
                  <a:schemeClr val="tx1"/>
                </a:solidFill>
              </a:rPr>
              <a:t>homeworks</a:t>
            </a:r>
            <a:r>
              <a:rPr lang="en-US" dirty="0">
                <a:solidFill>
                  <a:schemeClr val="tx1"/>
                </a:solidFill>
              </a:rPr>
              <a:t>) are fair game for the final</a:t>
            </a:r>
          </a:p>
          <a:p>
            <a:pPr marL="457200" indent="-457200">
              <a:buFont typeface="Arial" panose="020B0604020202020204" pitchFamily="34" charset="0"/>
              <a:buChar char="•"/>
            </a:pPr>
            <a:r>
              <a:rPr lang="en-US" dirty="0">
                <a:solidFill>
                  <a:schemeClr val="tx1"/>
                </a:solidFill>
              </a:rPr>
              <a:t>Look at post on Piazza with instructions</a:t>
            </a:r>
          </a:p>
        </p:txBody>
      </p:sp>
      <p:sp>
        <p:nvSpPr>
          <p:cNvPr id="4" name="Slide Number Placeholder 3">
            <a:extLst>
              <a:ext uri="{FF2B5EF4-FFF2-40B4-BE49-F238E27FC236}">
                <a16:creationId xmlns:a16="http://schemas.microsoft.com/office/drawing/2014/main" id="{CB674D11-BE50-4E9A-AAAE-63D68572D2C8}"/>
              </a:ext>
            </a:extLst>
          </p:cNvPr>
          <p:cNvSpPr>
            <a:spLocks noGrp="1"/>
          </p:cNvSpPr>
          <p:nvPr>
            <p:ph type="sldNum" sz="quarter" idx="4"/>
          </p:nvPr>
        </p:nvSpPr>
        <p:spPr/>
        <p:txBody>
          <a:bodyPr/>
          <a:lstStyle/>
          <a:p>
            <a:fld id="{4E5DC575-B3DA-4894-AC1D-D96F1860F14D}" type="slidenum">
              <a:rPr lang="en-US" smtClean="0"/>
              <a:pPr/>
              <a:t>1</a:t>
            </a:fld>
            <a:endParaRPr lang="en-US" dirty="0"/>
          </a:p>
        </p:txBody>
      </p:sp>
    </p:spTree>
    <p:extLst>
      <p:ext uri="{BB962C8B-B14F-4D97-AF65-F5344CB8AC3E}">
        <p14:creationId xmlns:p14="http://schemas.microsoft.com/office/powerpoint/2010/main" val="1883961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p:sp>
        <p:nvSpPr>
          <p:cNvPr id="3" name="Content Placeholder 2"/>
          <p:cNvSpPr>
            <a:spLocks noGrp="1"/>
          </p:cNvSpPr>
          <p:nvPr>
            <p:ph sz="quarter" idx="1"/>
          </p:nvPr>
        </p:nvSpPr>
        <p:spPr>
          <a:xfrm>
            <a:off x="552099" y="1113178"/>
            <a:ext cx="10515600" cy="3342392"/>
          </a:xfrm>
        </p:spPr>
        <p:txBody>
          <a:bodyPr>
            <a:normAutofit/>
          </a:bodyPr>
          <a:lstStyle/>
          <a:p>
            <a:r>
              <a:rPr lang="en-US" dirty="0" err="1"/>
              <a:t>Stackelberg</a:t>
            </a:r>
            <a:r>
              <a:rPr lang="en-US" dirty="0"/>
              <a:t> Game</a:t>
            </a:r>
          </a:p>
          <a:p>
            <a:pPr lvl="1"/>
            <a:r>
              <a:rPr lang="en-US" sz="2800" dirty="0"/>
              <a:t>Leader commits to a strategy first</a:t>
            </a:r>
          </a:p>
          <a:p>
            <a:pPr lvl="1"/>
            <a:r>
              <a:rPr lang="en-US" sz="2800" dirty="0"/>
              <a:t>Follower responds after observing the leader’s strategy</a:t>
            </a:r>
          </a:p>
          <a:p>
            <a:r>
              <a:rPr lang="en-US" dirty="0" err="1"/>
              <a:t>Stackelberg</a:t>
            </a:r>
            <a:r>
              <a:rPr lang="en-US" dirty="0"/>
              <a:t> Equilibrium</a:t>
            </a:r>
          </a:p>
          <a:p>
            <a:pPr lvl="1"/>
            <a:r>
              <a:rPr lang="en-US" sz="2800" dirty="0"/>
              <a:t>Follower best responds to leader’s strategy</a:t>
            </a:r>
          </a:p>
          <a:p>
            <a:pPr lvl="1"/>
            <a:r>
              <a:rPr lang="en-US" sz="2800" dirty="0"/>
              <a:t>Leader commits to a strategy that maximize her utility assuming follower best responds</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10</a:t>
            </a:fld>
            <a:endParaRPr lang="en-US" dirty="0"/>
          </a:p>
        </p:txBody>
      </p:sp>
      <p:graphicFrame>
        <p:nvGraphicFramePr>
          <p:cNvPr id="11" name="Table 10">
            <a:extLst>
              <a:ext uri="{FF2B5EF4-FFF2-40B4-BE49-F238E27FC236}">
                <a16:creationId xmlns:a16="http://schemas.microsoft.com/office/drawing/2014/main" id="{D470031F-A0AD-494A-B1D1-16FF411793A6}"/>
              </a:ext>
            </a:extLst>
          </p:cNvPr>
          <p:cNvGraphicFramePr>
            <a:graphicFrameLocks noGrp="1"/>
          </p:cNvGraphicFramePr>
          <p:nvPr>
            <p:extLst>
              <p:ext uri="{D42A27DB-BD31-4B8C-83A1-F6EECF244321}">
                <p14:modId xmlns:p14="http://schemas.microsoft.com/office/powerpoint/2010/main" val="3471821292"/>
              </p:ext>
            </p:extLst>
          </p:nvPr>
        </p:nvGraphicFramePr>
        <p:xfrm>
          <a:off x="4647740"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a:extLst>
              <a:ext uri="{FF2B5EF4-FFF2-40B4-BE49-F238E27FC236}">
                <a16:creationId xmlns:a16="http://schemas.microsoft.com/office/drawing/2014/main" id="{5C9D5819-1F43-411F-A0E7-6326E71E7219}"/>
              </a:ext>
            </a:extLst>
          </p:cNvPr>
          <p:cNvSpPr txBox="1"/>
          <p:nvPr/>
        </p:nvSpPr>
        <p:spPr>
          <a:xfrm>
            <a:off x="6995946"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3" name="TextBox 12">
            <a:extLst>
              <a:ext uri="{FF2B5EF4-FFF2-40B4-BE49-F238E27FC236}">
                <a16:creationId xmlns:a16="http://schemas.microsoft.com/office/drawing/2014/main" id="{38267065-2E82-426A-A3A0-D0883C05EF23}"/>
              </a:ext>
            </a:extLst>
          </p:cNvPr>
          <p:cNvSpPr txBox="1"/>
          <p:nvPr/>
        </p:nvSpPr>
        <p:spPr>
          <a:xfrm rot="16200000">
            <a:off x="3585999"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8143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sz="2400" dirty="0"/>
                  <a:t>If the leader can only commit to a pure strategy, or you know that the leader’s strategy in equilibrium is a pure strategy, the Stackelberg equilibrium can be found by enumerating leader’s pure strategy</a:t>
                </a:r>
              </a:p>
              <a:p>
                <a:r>
                  <a:rPr lang="en-US" sz="2400" dirty="0"/>
                  <a:t>If ties for the follower are broken by the follower such that the leader benefits, the leader can exploit this. This is the </a:t>
                </a:r>
                <a:r>
                  <a:rPr lang="en-US" sz="2400" dirty="0">
                    <a:solidFill>
                      <a:schemeClr val="tx2"/>
                    </a:solidFill>
                  </a:rPr>
                  <a:t>strong Stackelberg equilibrium (SSE)</a:t>
                </a:r>
              </a:p>
              <a:p>
                <a:r>
                  <a:rPr lang="en-US" sz="2400" dirty="0"/>
                  <a:t>In general, the leader can commit to a mixed strategy </a:t>
                </a:r>
              </a:p>
              <a:p>
                <a14:m>
                  <m:oMath xmlns:m="http://schemas.openxmlformats.org/officeDocument/2006/math">
                    <m:sSup>
                      <m:sSupPr>
                        <m:ctrlPr>
                          <a:rPr lang="en-US" sz="2400" i="1" smtClean="0">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𝑆𝑆𝐸</m:t>
                        </m:r>
                      </m:sup>
                    </m:sSup>
                    <m:r>
                      <a:rPr lang="en-US" sz="2400" i="1">
                        <a:solidFill>
                          <a:schemeClr val="tx2"/>
                        </a:solidFill>
                        <a:latin typeface="Cambria Math" panose="02040503050406030204" pitchFamily="18" charset="0"/>
                      </a:rPr>
                      <m:t>≥</m:t>
                    </m:r>
                    <m:sSup>
                      <m:sSupPr>
                        <m:ctrlPr>
                          <a:rPr lang="en-US" sz="2400" i="1">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𝑁𝐸</m:t>
                        </m:r>
                      </m:sup>
                    </m:sSup>
                  </m:oMath>
                </a14:m>
                <a:r>
                  <a:rPr lang="en-US" sz="2400" dirty="0">
                    <a:solidFill>
                      <a:schemeClr val="tx2"/>
                    </a:solidFill>
                  </a:rPr>
                  <a:t> (first-mover advantage)!</a:t>
                </a:r>
                <a:endParaRPr lang="en-US" sz="24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844" t="-3704" r="-241" b="-41975"/>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11</a:t>
            </a:fld>
            <a:endParaRPr lang="en-US" dirty="0"/>
          </a:p>
        </p:txBody>
      </p:sp>
      <p:graphicFrame>
        <p:nvGraphicFramePr>
          <p:cNvPr id="11" name="Table 10"/>
          <p:cNvGraphicFramePr>
            <a:graphicFrameLocks noGrp="1"/>
          </p:cNvGraphicFramePr>
          <p:nvPr/>
        </p:nvGraphicFramePr>
        <p:xfrm>
          <a:off x="1737360" y="4595678"/>
          <a:ext cx="4248588" cy="1824851"/>
        </p:xfrm>
        <a:graphic>
          <a:graphicData uri="http://schemas.openxmlformats.org/drawingml/2006/table">
            <a:tbl>
              <a:tblPr firstRow="1" bandRow="1">
                <a:tableStyleId>{5940675A-B579-460E-94D1-54222C63F5DA}</a:tableStyleId>
              </a:tblPr>
              <a:tblGrid>
                <a:gridCol w="1416196">
                  <a:extLst>
                    <a:ext uri="{9D8B030D-6E8A-4147-A177-3AD203B41FA5}">
                      <a16:colId xmlns:a16="http://schemas.microsoft.com/office/drawing/2014/main" val="20000"/>
                    </a:ext>
                  </a:extLst>
                </a:gridCol>
                <a:gridCol w="1416196">
                  <a:extLst>
                    <a:ext uri="{9D8B030D-6E8A-4147-A177-3AD203B41FA5}">
                      <a16:colId xmlns:a16="http://schemas.microsoft.com/office/drawing/2014/main" val="20001"/>
                    </a:ext>
                  </a:extLst>
                </a:gridCol>
                <a:gridCol w="1416196">
                  <a:extLst>
                    <a:ext uri="{9D8B030D-6E8A-4147-A177-3AD203B41FA5}">
                      <a16:colId xmlns:a16="http://schemas.microsoft.com/office/drawing/2014/main" val="20002"/>
                    </a:ext>
                  </a:extLst>
                </a:gridCol>
              </a:tblGrid>
              <a:tr h="610952">
                <a:tc>
                  <a:txBody>
                    <a:bodyPr/>
                    <a:lstStyle/>
                    <a:p>
                      <a:pPr algn="ctr"/>
                      <a:endParaRPr lang="en-US" sz="2800" dirty="0"/>
                    </a:p>
                  </a:txBody>
                  <a:tcPr/>
                </a:tc>
                <a:tc>
                  <a:txBody>
                    <a:bodyPr/>
                    <a:lstStyle/>
                    <a:p>
                      <a:pPr algn="ctr"/>
                      <a:r>
                        <a:rPr lang="en-US" sz="2800" kern="1200" dirty="0">
                          <a:solidFill>
                            <a:srgbClr val="00B050"/>
                          </a:solidFill>
                          <a:latin typeface="+mn-lt"/>
                          <a:ea typeface="+mn-ea"/>
                          <a:cs typeface="+mn-cs"/>
                        </a:rPr>
                        <a:t>Football</a:t>
                      </a:r>
                    </a:p>
                  </a:txBody>
                  <a:tcPr/>
                </a:tc>
                <a:tc>
                  <a:txBody>
                    <a:bodyPr/>
                    <a:lstStyle/>
                    <a:p>
                      <a:pPr algn="ctr"/>
                      <a:r>
                        <a:rPr lang="en-US" sz="28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608659">
                <a:tc>
                  <a:txBody>
                    <a:bodyPr/>
                    <a:lstStyle/>
                    <a:p>
                      <a:pPr marL="0" algn="ctr" defTabSz="914400" rtl="0" eaLnBrk="1" latinLnBrk="0" hangingPunct="1"/>
                      <a:r>
                        <a:rPr lang="en-US" sz="28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800" kern="1200" dirty="0">
                          <a:solidFill>
                            <a:schemeClr val="accent1"/>
                          </a:solidFill>
                          <a:latin typeface="+mn-lt"/>
                          <a:ea typeface="+mn-ea"/>
                          <a:cs typeface="+mn-cs"/>
                        </a:rPr>
                        <a:t>2,</a:t>
                      </a:r>
                      <a:r>
                        <a:rPr kumimoji="0" lang="en-US" sz="2800" kern="1200" dirty="0">
                          <a:solidFill>
                            <a:srgbClr val="00B050"/>
                          </a:solidFill>
                          <a:latin typeface="+mn-lt"/>
                          <a:ea typeface="+mn-ea"/>
                          <a:cs typeface="+mn-cs"/>
                        </a:rPr>
                        <a:t>1</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5240">
                <a:tc>
                  <a:txBody>
                    <a:bodyPr/>
                    <a:lstStyle/>
                    <a:p>
                      <a:pPr marL="0" algn="ctr" defTabSz="914400" rtl="0" eaLnBrk="1" latinLnBrk="0" hangingPunct="1"/>
                      <a:r>
                        <a:rPr lang="en-US" sz="28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tc>
                  <a:txBody>
                    <a:bodyPr/>
                    <a:lstStyle/>
                    <a:p>
                      <a:pPr marL="0" algn="ctr" rtl="0" eaLnBrk="1" latinLnBrk="0" hangingPunct="1"/>
                      <a:r>
                        <a:rPr kumimoji="0" lang="en-US" sz="2800" kern="1200" dirty="0">
                          <a:solidFill>
                            <a:schemeClr val="accent1"/>
                          </a:solidFill>
                          <a:latin typeface="+mn-lt"/>
                          <a:ea typeface="+mn-ea"/>
                          <a:cs typeface="+mn-cs"/>
                        </a:rPr>
                        <a:t>1,</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21573" y="3868052"/>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09377" y="5483211"/>
            <a:ext cx="991053" cy="523220"/>
          </a:xfrm>
          <a:prstGeom prst="rect">
            <a:avLst/>
          </a:prstGeom>
          <a:noFill/>
        </p:spPr>
        <p:txBody>
          <a:bodyPr wrap="square" rtlCol="0">
            <a:spAutoFit/>
          </a:bodyPr>
          <a:lstStyle/>
          <a:p>
            <a:pPr algn="ctr"/>
            <a:r>
              <a:rPr lang="en-US" sz="2800" dirty="0">
                <a:solidFill>
                  <a:schemeClr val="accent1"/>
                </a:solidFill>
              </a:rPr>
              <a:t>Alex</a:t>
            </a:r>
          </a:p>
        </p:txBody>
      </p:sp>
      <p:graphicFrame>
        <p:nvGraphicFramePr>
          <p:cNvPr id="14" name="Table 13">
            <a:extLst>
              <a:ext uri="{FF2B5EF4-FFF2-40B4-BE49-F238E27FC236}">
                <a16:creationId xmlns:a16="http://schemas.microsoft.com/office/drawing/2014/main" id="{05322014-D8C6-4EDB-94A1-34FA51132CEC}"/>
              </a:ext>
            </a:extLst>
          </p:cNvPr>
          <p:cNvGraphicFramePr>
            <a:graphicFrameLocks noGrp="1"/>
          </p:cNvGraphicFramePr>
          <p:nvPr/>
        </p:nvGraphicFramePr>
        <p:xfrm>
          <a:off x="6773205" y="4595677"/>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50CBF5DC-37D6-4FF0-B088-8902A20EB853}"/>
              </a:ext>
            </a:extLst>
          </p:cNvPr>
          <p:cNvSpPr txBox="1"/>
          <p:nvPr/>
        </p:nvSpPr>
        <p:spPr>
          <a:xfrm>
            <a:off x="9121411" y="3994661"/>
            <a:ext cx="1549806" cy="523220"/>
          </a:xfrm>
          <a:prstGeom prst="rect">
            <a:avLst/>
          </a:prstGeom>
          <a:noFill/>
        </p:spPr>
        <p:txBody>
          <a:bodyPr wrap="square" rtlCol="0">
            <a:spAutoFit/>
          </a:bodyPr>
          <a:lstStyle/>
          <a:p>
            <a:r>
              <a:rPr lang="en-US" sz="2800" dirty="0">
                <a:solidFill>
                  <a:srgbClr val="00B050"/>
                </a:solidFill>
              </a:rPr>
              <a:t>Player 2</a:t>
            </a:r>
          </a:p>
        </p:txBody>
      </p:sp>
      <p:sp>
        <p:nvSpPr>
          <p:cNvPr id="16" name="TextBox 15">
            <a:extLst>
              <a:ext uri="{FF2B5EF4-FFF2-40B4-BE49-F238E27FC236}">
                <a16:creationId xmlns:a16="http://schemas.microsoft.com/office/drawing/2014/main" id="{51B99D81-B749-4FFC-BF18-7CCDEB576025}"/>
              </a:ext>
            </a:extLst>
          </p:cNvPr>
          <p:cNvSpPr txBox="1"/>
          <p:nvPr/>
        </p:nvSpPr>
        <p:spPr>
          <a:xfrm rot="16200000">
            <a:off x="5711464" y="5412874"/>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07389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Protecting Staten Island Ferry</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5446" r="13243"/>
          <a:stretch/>
        </p:blipFill>
        <p:spPr>
          <a:xfrm>
            <a:off x="1981200" y="1276251"/>
            <a:ext cx="4997384" cy="30714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380" y="1625807"/>
            <a:ext cx="3223528" cy="2372342"/>
          </a:xfrm>
          <a:prstGeom prst="rect">
            <a:avLst/>
          </a:prstGeom>
        </p:spPr>
      </p:pic>
      <p:sp>
        <p:nvSpPr>
          <p:cNvPr id="10" name="TextBox 9"/>
          <p:cNvSpPr txBox="1"/>
          <p:nvPr/>
        </p:nvSpPr>
        <p:spPr>
          <a:xfrm rot="19130420">
            <a:off x="8388575" y="2728451"/>
            <a:ext cx="1460528" cy="461665"/>
          </a:xfrm>
          <a:prstGeom prst="rect">
            <a:avLst/>
          </a:prstGeom>
          <a:noFill/>
        </p:spPr>
        <p:txBody>
          <a:bodyPr wrap="none" rtlCol="0">
            <a:spAutoFit/>
          </a:bodyPr>
          <a:lstStyle/>
          <a:p>
            <a:r>
              <a:rPr lang="en-US" sz="2400" dirty="0">
                <a:solidFill>
                  <a:srgbClr val="C00000"/>
                </a:solidFill>
              </a:rPr>
              <a:t>Ferry Line</a:t>
            </a:r>
          </a:p>
        </p:txBody>
      </p:sp>
      <p:cxnSp>
        <p:nvCxnSpPr>
          <p:cNvPr id="12" name="Straight Connector 11"/>
          <p:cNvCxnSpPr/>
          <p:nvPr/>
        </p:nvCxnSpPr>
        <p:spPr>
          <a:xfrm flipV="1">
            <a:off x="8132619" y="2087212"/>
            <a:ext cx="1689274" cy="139027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1072" y="4429503"/>
            <a:ext cx="2736231" cy="188528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8536" y="4429503"/>
            <a:ext cx="3234802" cy="1885283"/>
          </a:xfrm>
          <a:prstGeom prst="rect">
            <a:avLst/>
          </a:prstGeom>
        </p:spPr>
      </p:pic>
      <p:sp>
        <p:nvSpPr>
          <p:cNvPr id="4" name="Slide Number Placeholder 3">
            <a:extLst>
              <a:ext uri="{FF2B5EF4-FFF2-40B4-BE49-F238E27FC236}">
                <a16:creationId xmlns:a16="http://schemas.microsoft.com/office/drawing/2014/main" id="{3CE2EEBC-835E-4E12-9CD4-2875206B6DAE}"/>
              </a:ext>
            </a:extLst>
          </p:cNvPr>
          <p:cNvSpPr>
            <a:spLocks noGrp="1"/>
          </p:cNvSpPr>
          <p:nvPr>
            <p:ph type="sldNum" sz="quarter" idx="4"/>
          </p:nvPr>
        </p:nvSpPr>
        <p:spPr/>
        <p:txBody>
          <a:bodyPr/>
          <a:lstStyle/>
          <a:p>
            <a:fld id="{4E5DC575-B3DA-4894-AC1D-D96F1860F14D}" type="slidenum">
              <a:rPr lang="en-US" smtClean="0"/>
              <a:pPr/>
              <a:t>12</a:t>
            </a:fld>
            <a:endParaRPr lang="en-US" dirty="0"/>
          </a:p>
        </p:txBody>
      </p:sp>
    </p:spTree>
    <p:extLst>
      <p:ext uri="{BB962C8B-B14F-4D97-AF65-F5344CB8AC3E}">
        <p14:creationId xmlns:p14="http://schemas.microsoft.com/office/powerpoint/2010/main" val="17066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Staten Island Ferry</a:t>
            </a:r>
          </a:p>
        </p:txBody>
      </p:sp>
      <p:pic>
        <p:nvPicPr>
          <p:cNvPr id="6" name="Picture 5" descr="ferryescort.jpg"/>
          <p:cNvPicPr>
            <a:picLocks noChangeAspect="1"/>
          </p:cNvPicPr>
          <p:nvPr/>
        </p:nvPicPr>
        <p:blipFill>
          <a:blip r:embed="rId3" cstate="print"/>
          <a:stretch>
            <a:fillRect/>
          </a:stretch>
        </p:blipFill>
        <p:spPr>
          <a:xfrm>
            <a:off x="2487636" y="1219200"/>
            <a:ext cx="7216728" cy="493776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6451" t="52849" r="18384"/>
          <a:stretch/>
        </p:blipFill>
        <p:spPr>
          <a:xfrm>
            <a:off x="6549701" y="4407858"/>
            <a:ext cx="3820875" cy="1749102"/>
          </a:xfrm>
          <a:prstGeom prst="rect">
            <a:avLst/>
          </a:prstGeom>
        </p:spPr>
      </p:pic>
      <p:sp>
        <p:nvSpPr>
          <p:cNvPr id="3" name="Slide Number Placeholder 2">
            <a:extLst>
              <a:ext uri="{FF2B5EF4-FFF2-40B4-BE49-F238E27FC236}">
                <a16:creationId xmlns:a16="http://schemas.microsoft.com/office/drawing/2014/main" id="{A006B53A-5892-42F4-9F66-DA11B584A545}"/>
              </a:ext>
            </a:extLst>
          </p:cNvPr>
          <p:cNvSpPr>
            <a:spLocks noGrp="1"/>
          </p:cNvSpPr>
          <p:nvPr>
            <p:ph type="sldNum" sz="quarter" idx="4"/>
          </p:nvPr>
        </p:nvSpPr>
        <p:spPr/>
        <p:txBody>
          <a:bodyPr/>
          <a:lstStyle/>
          <a:p>
            <a:fld id="{4E5DC575-B3DA-4894-AC1D-D96F1860F14D}" type="slidenum">
              <a:rPr lang="en-US" smtClean="0"/>
              <a:pPr/>
              <a:t>13</a:t>
            </a:fld>
            <a:endParaRPr lang="en-US" dirty="0"/>
          </a:p>
        </p:txBody>
      </p:sp>
    </p:spTree>
    <p:extLst>
      <p:ext uri="{BB962C8B-B14F-4D97-AF65-F5344CB8AC3E}">
        <p14:creationId xmlns:p14="http://schemas.microsoft.com/office/powerpoint/2010/main" val="8991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60BA-35CF-4886-B302-C650A6DFA739}"/>
              </a:ext>
            </a:extLst>
          </p:cNvPr>
          <p:cNvSpPr>
            <a:spLocks noGrp="1"/>
          </p:cNvSpPr>
          <p:nvPr>
            <p:ph type="title"/>
          </p:nvPr>
        </p:nvSpPr>
        <p:spPr/>
        <p:txBody>
          <a:bodyPr/>
          <a:lstStyle/>
          <a:p>
            <a:r>
              <a:rPr lang="en-US" dirty="0"/>
              <a:t>Previous USCG Approach</a:t>
            </a:r>
          </a:p>
        </p:txBody>
      </p:sp>
      <p:sp>
        <p:nvSpPr>
          <p:cNvPr id="11" name="Rectangle 10">
            <a:extLst>
              <a:ext uri="{FF2B5EF4-FFF2-40B4-BE49-F238E27FC236}">
                <a16:creationId xmlns:a16="http://schemas.microsoft.com/office/drawing/2014/main" id="{3AA1AA51-DC8D-4D87-9D5F-34ABE07A336D}"/>
              </a:ext>
            </a:extLst>
          </p:cNvPr>
          <p:cNvSpPr/>
          <p:nvPr/>
        </p:nvSpPr>
        <p:spPr>
          <a:xfrm>
            <a:off x="2590800" y="1174750"/>
            <a:ext cx="7010400" cy="5181600"/>
          </a:xfrm>
          <a:prstGeom prst="rect">
            <a:avLst/>
          </a:prstGeom>
          <a:blipFill dpi="0" rotWithShape="1">
            <a:blip r:embed="rId2">
              <a:alphaModFix amt="5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D58EF19-8A67-4613-8A63-1E8DCD311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221156">
            <a:off x="4166779" y="4678633"/>
            <a:ext cx="1318087" cy="461188"/>
          </a:xfrm>
          <a:prstGeom prst="rect">
            <a:avLst/>
          </a:prstGeom>
        </p:spPr>
      </p:pic>
      <p:pic>
        <p:nvPicPr>
          <p:cNvPr id="13" name="Picture 12">
            <a:extLst>
              <a:ext uri="{FF2B5EF4-FFF2-40B4-BE49-F238E27FC236}">
                <a16:creationId xmlns:a16="http://schemas.microsoft.com/office/drawing/2014/main" id="{8CFE98BF-CE2E-4153-B6F6-8987F62676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87948">
            <a:off x="7007454" y="2054518"/>
            <a:ext cx="1230830" cy="430658"/>
          </a:xfrm>
          <a:prstGeom prst="rect">
            <a:avLst/>
          </a:prstGeom>
        </p:spPr>
      </p:pic>
      <p:pic>
        <p:nvPicPr>
          <p:cNvPr id="14" name="Picture 13">
            <a:extLst>
              <a:ext uri="{FF2B5EF4-FFF2-40B4-BE49-F238E27FC236}">
                <a16:creationId xmlns:a16="http://schemas.microsoft.com/office/drawing/2014/main" id="{FD79DF8E-E7C9-4854-A994-A6A6E8BA7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48309">
            <a:off x="7300430" y="2411972"/>
            <a:ext cx="1232885" cy="431377"/>
          </a:xfrm>
          <a:prstGeom prst="rect">
            <a:avLst/>
          </a:prstGeom>
        </p:spPr>
      </p:pic>
      <p:grpSp>
        <p:nvGrpSpPr>
          <p:cNvPr id="15" name="Group 14">
            <a:extLst>
              <a:ext uri="{FF2B5EF4-FFF2-40B4-BE49-F238E27FC236}">
                <a16:creationId xmlns:a16="http://schemas.microsoft.com/office/drawing/2014/main" id="{92469BAC-4331-4F85-8FF2-DC37C4C94916}"/>
              </a:ext>
            </a:extLst>
          </p:cNvPr>
          <p:cNvGrpSpPr/>
          <p:nvPr/>
        </p:nvGrpSpPr>
        <p:grpSpPr>
          <a:xfrm rot="21414301">
            <a:off x="3676009" y="3819313"/>
            <a:ext cx="2021619" cy="1114557"/>
            <a:chOff x="1336720" y="3924747"/>
            <a:chExt cx="2021619" cy="1114557"/>
          </a:xfrm>
        </p:grpSpPr>
        <p:pic>
          <p:nvPicPr>
            <p:cNvPr id="16" name="Picture 15">
              <a:extLst>
                <a:ext uri="{FF2B5EF4-FFF2-40B4-BE49-F238E27FC236}">
                  <a16:creationId xmlns:a16="http://schemas.microsoft.com/office/drawing/2014/main" id="{CDCF3835-7BC5-4BE5-A795-C9274722FC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55798" flipH="1">
              <a:off x="2239151" y="3924747"/>
              <a:ext cx="1119188" cy="414327"/>
            </a:xfrm>
            <a:prstGeom prst="rect">
              <a:avLst/>
            </a:prstGeom>
          </p:spPr>
        </p:pic>
        <p:pic>
          <p:nvPicPr>
            <p:cNvPr id="17" name="Picture 16">
              <a:extLst>
                <a:ext uri="{FF2B5EF4-FFF2-40B4-BE49-F238E27FC236}">
                  <a16:creationId xmlns:a16="http://schemas.microsoft.com/office/drawing/2014/main" id="{BA6BAB67-109D-4FEE-BD34-43D17AC7C7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55798" flipH="1">
              <a:off x="1336720" y="4624977"/>
              <a:ext cx="1119188" cy="414327"/>
            </a:xfrm>
            <a:prstGeom prst="rect">
              <a:avLst/>
            </a:prstGeom>
          </p:spPr>
        </p:pic>
      </p:grpSp>
      <p:sp>
        <p:nvSpPr>
          <p:cNvPr id="4" name="Slide Number Placeholder 3">
            <a:extLst>
              <a:ext uri="{FF2B5EF4-FFF2-40B4-BE49-F238E27FC236}">
                <a16:creationId xmlns:a16="http://schemas.microsoft.com/office/drawing/2014/main" id="{88B99D2A-D8BF-4464-854D-0427160F1DA0}"/>
              </a:ext>
            </a:extLst>
          </p:cNvPr>
          <p:cNvSpPr>
            <a:spLocks noGrp="1"/>
          </p:cNvSpPr>
          <p:nvPr>
            <p:ph type="sldNum" sz="quarter" idx="4"/>
          </p:nvPr>
        </p:nvSpPr>
        <p:spPr/>
        <p:txBody>
          <a:bodyPr/>
          <a:lstStyle/>
          <a:p>
            <a:fld id="{4E5DC575-B3DA-4894-AC1D-D96F1860F14D}" type="slidenum">
              <a:rPr lang="en-US" smtClean="0"/>
              <a:pPr/>
              <a:t>14</a:t>
            </a:fld>
            <a:endParaRPr lang="en-US" dirty="0"/>
          </a:p>
        </p:txBody>
      </p:sp>
    </p:spTree>
    <p:extLst>
      <p:ext uri="{BB962C8B-B14F-4D97-AF65-F5344CB8AC3E}">
        <p14:creationId xmlns:p14="http://schemas.microsoft.com/office/powerpoint/2010/main" val="30841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7.40741E-7 L 0.26459 -0.39167 " pathEditMode="relative" rAng="0" ptsTypes="AA">
                                      <p:cBhvr>
                                        <p:cTn id="11" dur="3000" fill="hold"/>
                                        <p:tgtEl>
                                          <p:spTgt spid="12"/>
                                        </p:tgtEl>
                                        <p:attrNameLst>
                                          <p:attrName>ppt_x</p:attrName>
                                          <p:attrName>ppt_y</p:attrName>
                                        </p:attrNameLst>
                                      </p:cBhvr>
                                      <p:rCtr x="13229" y="-19583"/>
                                    </p:animMotion>
                                  </p:childTnLst>
                                </p:cTn>
                              </p:par>
                              <p:par>
                                <p:cTn id="12" presetID="42" presetClass="path" presetSubtype="0" accel="50000" decel="50000" fill="hold" nodeType="withEffect">
                                  <p:stCondLst>
                                    <p:cond delay="0"/>
                                  </p:stCondLst>
                                  <p:childTnLst>
                                    <p:animMotion origin="layout" path="M -2.08333E-7 2.96296E-6 L -0.24258 0.34745 " pathEditMode="relative" rAng="0" ptsTypes="AA">
                                      <p:cBhvr>
                                        <p:cTn id="13" dur="3000" fill="hold"/>
                                        <p:tgtEl>
                                          <p:spTgt spid="13"/>
                                        </p:tgtEl>
                                        <p:attrNameLst>
                                          <p:attrName>ppt_x</p:attrName>
                                          <p:attrName>ppt_y</p:attrName>
                                        </p:attrNameLst>
                                      </p:cBhvr>
                                      <p:rCtr x="-12135" y="17361"/>
                                    </p:animMotion>
                                  </p:childTnLst>
                                </p:cTn>
                              </p:par>
                              <p:par>
                                <p:cTn id="14" presetID="42" presetClass="path" presetSubtype="0" accel="50000" decel="50000" fill="hold" nodeType="withEffect">
                                  <p:stCondLst>
                                    <p:cond delay="1500"/>
                                  </p:stCondLst>
                                  <p:childTnLst>
                                    <p:animMotion origin="layout" path="M 1.04167E-6 -1.85185E-6 L -0.23906 0.35347 " pathEditMode="relative" rAng="0" ptsTypes="AA">
                                      <p:cBhvr>
                                        <p:cTn id="15" dur="3000" fill="hold"/>
                                        <p:tgtEl>
                                          <p:spTgt spid="14"/>
                                        </p:tgtEl>
                                        <p:attrNameLst>
                                          <p:attrName>ppt_x</p:attrName>
                                          <p:attrName>ppt_y</p:attrName>
                                        </p:attrNameLst>
                                      </p:cBhvr>
                                      <p:rCtr x="-11953" y="17662"/>
                                    </p:animMotion>
                                  </p:childTnLst>
                                </p:cTn>
                              </p:par>
                              <p:par>
                                <p:cTn id="16" presetID="42" presetClass="path" presetSubtype="0" accel="50000" decel="50000" fill="hold" nodeType="withEffect">
                                  <p:stCondLst>
                                    <p:cond delay="0"/>
                                  </p:stCondLst>
                                  <p:childTnLst>
                                    <p:animMotion origin="layout" path="M 5E-6 -4.44444E-6 L 0.21823 -0.32893 " pathEditMode="relative" rAng="0" ptsTypes="AA">
                                      <p:cBhvr>
                                        <p:cTn id="17" dur="3000" fill="hold"/>
                                        <p:tgtEl>
                                          <p:spTgt spid="15"/>
                                        </p:tgtEl>
                                        <p:attrNameLst>
                                          <p:attrName>ppt_x</p:attrName>
                                          <p:attrName>ppt_y</p:attrName>
                                        </p:attrNameLst>
                                      </p:cBhvr>
                                      <p:rCtr x="10911" y="-1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918" y="1146617"/>
            <a:ext cx="6928101" cy="51435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Arrow Connector 4"/>
          <p:cNvCxnSpPr/>
          <p:nvPr/>
        </p:nvCxnSpPr>
        <p:spPr>
          <a:xfrm flipV="1">
            <a:off x="4484341" y="2081188"/>
            <a:ext cx="3702253" cy="314816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00449" flipH="1">
            <a:off x="3590222" y="4845442"/>
            <a:ext cx="1218859" cy="451225"/>
          </a:xfrm>
          <a:prstGeom prst="rect">
            <a:avLst/>
          </a:prstGeom>
          <a:noFill/>
          <a:ln>
            <a:noFill/>
          </a:ln>
        </p:spPr>
      </p:pic>
      <p:sp>
        <p:nvSpPr>
          <p:cNvPr id="9" name="Freeform 8"/>
          <p:cNvSpPr/>
          <p:nvPr/>
        </p:nvSpPr>
        <p:spPr>
          <a:xfrm>
            <a:off x="4427131" y="1946717"/>
            <a:ext cx="3503969" cy="3228846"/>
          </a:xfrm>
          <a:custGeom>
            <a:avLst/>
            <a:gdLst>
              <a:gd name="connsiteX0" fmla="*/ 0 w 1295400"/>
              <a:gd name="connsiteY0" fmla="*/ 1089660 h 1089660"/>
              <a:gd name="connsiteX1" fmla="*/ 906780 w 1295400"/>
              <a:gd name="connsiteY1" fmla="*/ 373380 h 1089660"/>
              <a:gd name="connsiteX2" fmla="*/ 396240 w 1295400"/>
              <a:gd name="connsiteY2" fmla="*/ 685800 h 1089660"/>
              <a:gd name="connsiteX3" fmla="*/ 1295400 w 1295400"/>
              <a:gd name="connsiteY3" fmla="*/ 0 h 1089660"/>
            </a:gdLst>
            <a:ahLst/>
            <a:cxnLst>
              <a:cxn ang="0">
                <a:pos x="connsiteX0" y="connsiteY0"/>
              </a:cxn>
              <a:cxn ang="0">
                <a:pos x="connsiteX1" y="connsiteY1"/>
              </a:cxn>
              <a:cxn ang="0">
                <a:pos x="connsiteX2" y="connsiteY2"/>
              </a:cxn>
              <a:cxn ang="0">
                <a:pos x="connsiteX3" y="connsiteY3"/>
              </a:cxn>
            </a:cxnLst>
            <a:rect l="l" t="t" r="r" b="b"/>
            <a:pathLst>
              <a:path w="1295400" h="1089660">
                <a:moveTo>
                  <a:pt x="0" y="1089660"/>
                </a:moveTo>
                <a:cubicBezTo>
                  <a:pt x="420370" y="765175"/>
                  <a:pt x="840740" y="440690"/>
                  <a:pt x="906780" y="373380"/>
                </a:cubicBezTo>
                <a:cubicBezTo>
                  <a:pt x="972820" y="306070"/>
                  <a:pt x="331470" y="748030"/>
                  <a:pt x="396240" y="685800"/>
                </a:cubicBezTo>
                <a:cubicBezTo>
                  <a:pt x="461010" y="623570"/>
                  <a:pt x="878205" y="311785"/>
                  <a:pt x="1295400" y="0"/>
                </a:cubicBezTo>
              </a:path>
            </a:pathLst>
          </a:custGeom>
          <a:noFill/>
          <a:ln w="76200">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4535156" y="3398328"/>
            <a:ext cx="2356822" cy="2034137"/>
          </a:xfrm>
          <a:custGeom>
            <a:avLst/>
            <a:gdLst>
              <a:gd name="connsiteX0" fmla="*/ 0 w 1086734"/>
              <a:gd name="connsiteY0" fmla="*/ 914655 h 990855"/>
              <a:gd name="connsiteX1" fmla="*/ 1085850 w 1086734"/>
              <a:gd name="connsiteY1" fmla="*/ 255 h 990855"/>
              <a:gd name="connsiteX2" fmla="*/ 146050 w 1086734"/>
              <a:gd name="connsiteY2" fmla="*/ 990855 h 990855"/>
            </a:gdLst>
            <a:ahLst/>
            <a:cxnLst>
              <a:cxn ang="0">
                <a:pos x="connsiteX0" y="connsiteY0"/>
              </a:cxn>
              <a:cxn ang="0">
                <a:pos x="connsiteX1" y="connsiteY1"/>
              </a:cxn>
              <a:cxn ang="0">
                <a:pos x="connsiteX2" y="connsiteY2"/>
              </a:cxn>
            </a:cxnLst>
            <a:rect l="l" t="t" r="r" b="b"/>
            <a:pathLst>
              <a:path w="1086734" h="990855">
                <a:moveTo>
                  <a:pt x="0" y="914655"/>
                </a:moveTo>
                <a:cubicBezTo>
                  <a:pt x="530754" y="451105"/>
                  <a:pt x="1061508" y="-12445"/>
                  <a:pt x="1085850" y="255"/>
                </a:cubicBezTo>
                <a:cubicBezTo>
                  <a:pt x="1110192" y="12955"/>
                  <a:pt x="628121" y="501905"/>
                  <a:pt x="146050" y="990855"/>
                </a:cubicBezTo>
              </a:path>
            </a:pathLst>
          </a:custGeom>
          <a:noFill/>
          <a:ln w="76200">
            <a:solidFill>
              <a:srgbClr val="FF6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00449" flipH="1">
            <a:off x="3874911" y="5176925"/>
            <a:ext cx="1218859" cy="451225"/>
          </a:xfrm>
          <a:prstGeom prst="rect">
            <a:avLst/>
          </a:prstGeom>
          <a:noFill/>
          <a:ln>
            <a:noFill/>
          </a:ln>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00449" flipH="1">
            <a:off x="3732567" y="5011184"/>
            <a:ext cx="1218859" cy="451225"/>
          </a:xfrm>
          <a:prstGeom prst="rect">
            <a:avLst/>
          </a:prstGeom>
          <a:noFill/>
          <a:ln>
            <a:noFill/>
          </a:ln>
        </p:spPr>
      </p:pic>
      <p:sp>
        <p:nvSpPr>
          <p:cNvPr id="11" name="Rectangle 10"/>
          <p:cNvSpPr/>
          <p:nvPr/>
        </p:nvSpPr>
        <p:spPr>
          <a:xfrm>
            <a:off x="2951584" y="6331517"/>
            <a:ext cx="6019800" cy="553998"/>
          </a:xfrm>
          <a:prstGeom prst="rect">
            <a:avLst/>
          </a:prstGeom>
        </p:spPr>
        <p:txBody>
          <a:bodyPr wrap="square">
            <a:spAutoFit/>
          </a:bodyPr>
          <a:lstStyle/>
          <a:p>
            <a:r>
              <a:rPr lang="en-US" sz="1000" dirty="0"/>
              <a:t>Optimal Patrol Strategy for Protecting Moving Targets with Multiple Mobile Resources</a:t>
            </a:r>
          </a:p>
          <a:p>
            <a:r>
              <a:rPr lang="en-US" sz="1000" dirty="0"/>
              <a:t>Fei Fang, Albert Xin Jiang, Milind </a:t>
            </a:r>
            <a:r>
              <a:rPr lang="en-US" sz="1000" dirty="0" err="1"/>
              <a:t>Tambe</a:t>
            </a:r>
            <a:endParaRPr lang="en-US" sz="1000" dirty="0"/>
          </a:p>
          <a:p>
            <a:r>
              <a:rPr lang="en-US" sz="1000" dirty="0"/>
              <a:t>In AAMAS-13: The Twelfth International Conference on Autonomous Agents and </a:t>
            </a:r>
            <a:r>
              <a:rPr lang="en-US" sz="1000" dirty="0" err="1"/>
              <a:t>Multiagent</a:t>
            </a:r>
            <a:r>
              <a:rPr lang="en-US" sz="1000" dirty="0"/>
              <a:t> Systems, May 2013</a:t>
            </a:r>
          </a:p>
        </p:txBody>
      </p:sp>
      <p:sp>
        <p:nvSpPr>
          <p:cNvPr id="2" name="Slide Number Placeholder 1">
            <a:extLst>
              <a:ext uri="{FF2B5EF4-FFF2-40B4-BE49-F238E27FC236}">
                <a16:creationId xmlns:a16="http://schemas.microsoft.com/office/drawing/2014/main" id="{B3AB8CE1-8DF7-4F3D-A517-DDBB81C2FBA0}"/>
              </a:ext>
            </a:extLst>
          </p:cNvPr>
          <p:cNvSpPr>
            <a:spLocks noGrp="1"/>
          </p:cNvSpPr>
          <p:nvPr>
            <p:ph type="sldNum" sz="quarter" idx="4"/>
          </p:nvPr>
        </p:nvSpPr>
        <p:spPr/>
        <p:txBody>
          <a:bodyPr/>
          <a:lstStyle/>
          <a:p>
            <a:fld id="{4E5DC575-B3DA-4894-AC1D-D96F1860F14D}" type="slidenum">
              <a:rPr lang="en-US" smtClean="0"/>
              <a:pPr/>
              <a:t>15</a:t>
            </a:fld>
            <a:endParaRPr lang="en-US" dirty="0"/>
          </a:p>
        </p:txBody>
      </p:sp>
      <p:sp>
        <p:nvSpPr>
          <p:cNvPr id="13" name="Title 12">
            <a:extLst>
              <a:ext uri="{FF2B5EF4-FFF2-40B4-BE49-F238E27FC236}">
                <a16:creationId xmlns:a16="http://schemas.microsoft.com/office/drawing/2014/main" id="{CC096BBC-BCF8-4ABF-AA42-32E534EF0B9B}"/>
              </a:ext>
            </a:extLst>
          </p:cNvPr>
          <p:cNvSpPr>
            <a:spLocks noGrp="1"/>
          </p:cNvSpPr>
          <p:nvPr>
            <p:ph type="title"/>
          </p:nvPr>
        </p:nvSpPr>
        <p:spPr/>
        <p:txBody>
          <a:bodyPr/>
          <a:lstStyle/>
          <a:p>
            <a:r>
              <a:rPr lang="en-US" dirty="0"/>
              <a:t>Problem</a:t>
            </a:r>
          </a:p>
        </p:txBody>
      </p:sp>
    </p:spTree>
    <p:extLst>
      <p:ext uri="{BB962C8B-B14F-4D97-AF65-F5344CB8AC3E}">
        <p14:creationId xmlns:p14="http://schemas.microsoft.com/office/powerpoint/2010/main" val="15560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42" presetClass="path" presetSubtype="0" fill="hold" nodeType="withEffect">
                                  <p:stCondLst>
                                    <p:cond delay="0"/>
                                  </p:stCondLst>
                                  <p:childTnLst>
                                    <p:animMotion origin="layout" path="M -1.04167E-6 -1.85185E-6 L 0.31693 -0.46898 " pathEditMode="relative" rAng="0" ptsTypes="AA">
                                      <p:cBhvr>
                                        <p:cTn id="9" dur="1000" fill="hold"/>
                                        <p:tgtEl>
                                          <p:spTgt spid="6"/>
                                        </p:tgtEl>
                                        <p:attrNameLst>
                                          <p:attrName>ppt_x</p:attrName>
                                          <p:attrName>ppt_y</p:attrName>
                                        </p:attrNameLst>
                                      </p:cBhvr>
                                      <p:rCtr x="15846" y="-23449"/>
                                    </p:animMotion>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0" presetClass="path" presetSubtype="0" fill="hold" nodeType="withEffect">
                                  <p:stCondLst>
                                    <p:cond delay="0"/>
                                  </p:stCondLst>
                                  <p:childTnLst>
                                    <p:animMotion origin="layout" path="M -8.33333E-7 -4.44444E-6 L 0.24037 -0.38518 L -8.33333E-7 -4.44444E-6 Z " pathEditMode="relative" rAng="21120000" ptsTypes="AAA">
                                      <p:cBhvr>
                                        <p:cTn id="24" dur="1000" fill="hold"/>
                                        <p:tgtEl>
                                          <p:spTgt spid="21"/>
                                        </p:tgtEl>
                                        <p:attrNameLst>
                                          <p:attrName>ppt_x</p:attrName>
                                          <p:attrName>ppt_y</p:attrName>
                                        </p:attrNameLst>
                                      </p:cBhvr>
                                      <p:rCtr x="12018" y="-19259"/>
                                    </p:animMotion>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0" presetClass="path" presetSubtype="0" fill="hold" nodeType="withEffect">
                                  <p:stCondLst>
                                    <p:cond delay="0"/>
                                  </p:stCondLst>
                                  <p:childTnLst>
                                    <p:animMotion origin="layout" path="M 0.01171 0.02407 L 0.19336 -0.24746 L 0.11393 -0.12685 L 0.3306 -0.45625 " pathEditMode="relative" rAng="0" ptsTypes="AAAA">
                                      <p:cBhvr>
                                        <p:cTn id="39" dur="1000" fill="hold"/>
                                        <p:tgtEl>
                                          <p:spTgt spid="22"/>
                                        </p:tgtEl>
                                        <p:attrNameLst>
                                          <p:attrName>ppt_x</p:attrName>
                                          <p:attrName>ppt_y</p:attrName>
                                        </p:attrNameLst>
                                      </p:cBhvr>
                                      <p:rCtr x="15937" y="-2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8" y="367131"/>
            <a:ext cx="11218723" cy="627812"/>
          </a:xfrm>
        </p:spPr>
        <p:txBody>
          <a:bodyPr/>
          <a:lstStyle/>
          <a:p>
            <a:r>
              <a:rPr lang="en-US" dirty="0"/>
              <a:t>Game Model and Linear Programming-based Solution</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612647" y="1110911"/>
                <a:ext cx="10254857" cy="2542850"/>
              </a:xfrm>
            </p:spPr>
            <p:txBody>
              <a:bodyPr>
                <a:normAutofit/>
              </a:bodyPr>
              <a:lstStyle/>
              <a:p>
                <a:r>
                  <a:rPr lang="en-US" dirty="0"/>
                  <a:t>Stackelberg game: Leader – Defender, Follower – Attacker</a:t>
                </a:r>
              </a:p>
              <a:p>
                <a:r>
                  <a:rPr lang="en-US" dirty="0"/>
                  <a:t>Attacker’s payoff: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if not protected, 0 otherwise</a:t>
                </a:r>
              </a:p>
              <a:p>
                <a:r>
                  <a:rPr lang="en-US" dirty="0"/>
                  <a:t>Zero-sum </a:t>
                </a:r>
                <a14:m>
                  <m:oMath xmlns:m="http://schemas.openxmlformats.org/officeDocument/2006/math">
                    <m:r>
                      <a:rPr lang="en-US" i="1">
                        <a:latin typeface="Cambria Math" panose="02040503050406030204" pitchFamily="18" charset="0"/>
                      </a:rPr>
                      <m:t>→</m:t>
                    </m:r>
                  </m:oMath>
                </a14:m>
                <a:r>
                  <a:rPr lang="en-US" dirty="0"/>
                  <a:t> Strong </a:t>
                </a:r>
                <a:r>
                  <a:rPr lang="en-US" dirty="0" err="1"/>
                  <a:t>Stackelberg</a:t>
                </a:r>
                <a:r>
                  <a:rPr lang="en-US" dirty="0"/>
                  <a:t> Equilibrium=Nash Equilibrium =Minimax (Minimize Attacker’s Maximum Expected Utility)</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612647" y="1110911"/>
                <a:ext cx="10254857" cy="2542850"/>
              </a:xfrm>
              <a:blipFill>
                <a:blip r:embed="rId3"/>
                <a:stretch>
                  <a:fillRect l="-1188" t="-3837"/>
                </a:stretch>
              </a:blipFill>
            </p:spPr>
            <p:txBody>
              <a:bodyPr/>
              <a:lstStyle/>
              <a:p>
                <a:r>
                  <a:rPr lang="en-US">
                    <a:noFill/>
                  </a:rPr>
                  <a:t> </a:t>
                </a:r>
              </a:p>
            </p:txBody>
          </p:sp>
        </mc:Fallback>
      </mc:AlternateContent>
      <p:graphicFrame>
        <p:nvGraphicFramePr>
          <p:cNvPr id="13" name="Table 12"/>
          <p:cNvGraphicFramePr>
            <a:graphicFrameLocks noGrp="1"/>
          </p:cNvGraphicFramePr>
          <p:nvPr>
            <p:extLst>
              <p:ext uri="{D42A27DB-BD31-4B8C-83A1-F6EECF244321}">
                <p14:modId xmlns:p14="http://schemas.microsoft.com/office/powerpoint/2010/main" val="4263212036"/>
              </p:ext>
            </p:extLst>
          </p:nvPr>
        </p:nvGraphicFramePr>
        <p:xfrm>
          <a:off x="2794005" y="4217145"/>
          <a:ext cx="7326525" cy="2286000"/>
        </p:xfrm>
        <a:graphic>
          <a:graphicData uri="http://schemas.openxmlformats.org/drawingml/2006/table">
            <a:tbl>
              <a:tblPr firstRow="1" bandRow="1">
                <a:tableStyleId>{6E25E649-3F16-4E02-A733-19D2CDBF48F0}</a:tableStyleId>
              </a:tblPr>
              <a:tblGrid>
                <a:gridCol w="1684866">
                  <a:extLst>
                    <a:ext uri="{9D8B030D-6E8A-4147-A177-3AD203B41FA5}">
                      <a16:colId xmlns:a16="http://schemas.microsoft.com/office/drawing/2014/main" val="20000"/>
                    </a:ext>
                  </a:extLst>
                </a:gridCol>
                <a:gridCol w="1606233">
                  <a:extLst>
                    <a:ext uri="{9D8B030D-6E8A-4147-A177-3AD203B41FA5}">
                      <a16:colId xmlns:a16="http://schemas.microsoft.com/office/drawing/2014/main" val="20001"/>
                    </a:ext>
                  </a:extLst>
                </a:gridCol>
                <a:gridCol w="1542733">
                  <a:extLst>
                    <a:ext uri="{9D8B030D-6E8A-4147-A177-3AD203B41FA5}">
                      <a16:colId xmlns:a16="http://schemas.microsoft.com/office/drawing/2014/main" val="20002"/>
                    </a:ext>
                  </a:extLst>
                </a:gridCol>
                <a:gridCol w="474980">
                  <a:extLst>
                    <a:ext uri="{9D8B030D-6E8A-4147-A177-3AD203B41FA5}">
                      <a16:colId xmlns:a16="http://schemas.microsoft.com/office/drawing/2014/main" val="20003"/>
                    </a:ext>
                  </a:extLst>
                </a:gridCol>
                <a:gridCol w="1542733">
                  <a:extLst>
                    <a:ext uri="{9D8B030D-6E8A-4147-A177-3AD203B41FA5}">
                      <a16:colId xmlns:a16="http://schemas.microsoft.com/office/drawing/2014/main" val="20004"/>
                    </a:ext>
                  </a:extLst>
                </a:gridCol>
                <a:gridCol w="474980">
                  <a:extLst>
                    <a:ext uri="{9D8B030D-6E8A-4147-A177-3AD203B41FA5}">
                      <a16:colId xmlns:a16="http://schemas.microsoft.com/office/drawing/2014/main" val="20005"/>
                    </a:ext>
                  </a:extLst>
                </a:gridCol>
              </a:tblGrid>
              <a:tr h="370840">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000" u="none" strike="noStrike" kern="1200" cap="none" normalizeH="0" baseline="0" dirty="0">
                        <a:ln>
                          <a:noFill/>
                        </a:ln>
                        <a:solidFill>
                          <a:schemeClr val="tx1"/>
                        </a:solidFill>
                        <a:effectLst/>
                        <a:latin typeface="+mn-lt"/>
                        <a:ea typeface="+mn-ea"/>
                        <a:cs typeface="+mn-cs"/>
                      </a:endParaRPr>
                    </a:p>
                  </a:txBody>
                  <a:tcPr anchor="ctr">
                    <a:solidFill>
                      <a:schemeClr val="bg1">
                        <a:lumMod val="85000"/>
                      </a:schemeClr>
                    </a:solidFill>
                  </a:tcPr>
                </a:tc>
                <a:tc>
                  <a:txBody>
                    <a:bodyPr/>
                    <a:lstStyle/>
                    <a:p>
                      <a:pPr algn="ctr"/>
                      <a:r>
                        <a:rPr lang="en-US" sz="2000" dirty="0">
                          <a:solidFill>
                            <a:schemeClr val="tx1"/>
                          </a:solidFill>
                        </a:rPr>
                        <a:t>10:00:00 AM</a:t>
                      </a:r>
                      <a:r>
                        <a:rPr lang="en-US" sz="2000" baseline="0" dirty="0">
                          <a:solidFill>
                            <a:schemeClr val="tx1"/>
                          </a:solidFill>
                        </a:rPr>
                        <a:t> </a:t>
                      </a:r>
                    </a:p>
                    <a:p>
                      <a:pPr algn="ctr"/>
                      <a:r>
                        <a:rPr lang="en-US" sz="2000" baseline="0" dirty="0">
                          <a:solidFill>
                            <a:schemeClr val="tx1"/>
                          </a:solidFill>
                        </a:rPr>
                        <a:t>Target 1</a:t>
                      </a:r>
                      <a:endParaRPr lang="en-US" sz="2000" dirty="0">
                        <a:solidFill>
                          <a:schemeClr val="tx1"/>
                        </a:solidFill>
                      </a:endParaRPr>
                    </a:p>
                  </a:txBody>
                  <a:tcPr anchor="ctr">
                    <a:solidFill>
                      <a:schemeClr val="bg1">
                        <a:lumMod val="85000"/>
                      </a:schemeClr>
                    </a:solidFill>
                  </a:tcPr>
                </a:tc>
                <a:tc>
                  <a:txBody>
                    <a:bodyPr/>
                    <a:lstStyle/>
                    <a:p>
                      <a:pPr algn="ctr"/>
                      <a:r>
                        <a:rPr lang="en-US" sz="2000" dirty="0">
                          <a:solidFill>
                            <a:schemeClr val="tx1"/>
                          </a:solidFill>
                        </a:rPr>
                        <a:t>10:00:01 AM</a:t>
                      </a:r>
                    </a:p>
                    <a:p>
                      <a:pPr algn="ctr"/>
                      <a:r>
                        <a:rPr lang="en-US" sz="2000" dirty="0">
                          <a:solidFill>
                            <a:schemeClr val="tx1"/>
                          </a:solidFill>
                        </a:rPr>
                        <a:t>Target 1</a:t>
                      </a:r>
                    </a:p>
                  </a:txBody>
                  <a:tcPr anchor="ctr">
                    <a:solidFill>
                      <a:schemeClr val="bg1">
                        <a:lumMod val="85000"/>
                      </a:schemeClr>
                    </a:solidFill>
                  </a:tcPr>
                </a:tc>
                <a:tc>
                  <a:txBody>
                    <a:bodyPr/>
                    <a:lstStyle/>
                    <a:p>
                      <a:pPr algn="ctr"/>
                      <a:r>
                        <a:rPr lang="en-US" sz="2000" dirty="0">
                          <a:solidFill>
                            <a:schemeClr val="tx1"/>
                          </a:solidFill>
                        </a:rPr>
                        <a:t>…</a:t>
                      </a:r>
                    </a:p>
                  </a:txBody>
                  <a:tcPr anchor="ctr">
                    <a:solidFill>
                      <a:schemeClr val="bg1">
                        <a:lumMod val="85000"/>
                      </a:schemeClr>
                    </a:solidFill>
                  </a:tcPr>
                </a:tc>
                <a:tc>
                  <a:txBody>
                    <a:bodyPr/>
                    <a:lstStyle/>
                    <a:p>
                      <a:pPr algn="ctr"/>
                      <a:r>
                        <a:rPr lang="en-US" sz="2000" dirty="0">
                          <a:solidFill>
                            <a:schemeClr val="tx1"/>
                          </a:solidFill>
                        </a:rPr>
                        <a:t>10:30:00 AM</a:t>
                      </a:r>
                    </a:p>
                    <a:p>
                      <a:pPr algn="ctr"/>
                      <a:r>
                        <a:rPr lang="en-US" sz="2000" dirty="0">
                          <a:solidFill>
                            <a:schemeClr val="tx1"/>
                          </a:solidFill>
                        </a:rPr>
                        <a:t>Target 3</a:t>
                      </a:r>
                    </a:p>
                  </a:txBody>
                  <a:tcPr anchor="ctr">
                    <a:solidFill>
                      <a:schemeClr val="bg1">
                        <a:lumMod val="85000"/>
                      </a:schemeClr>
                    </a:solidFill>
                  </a:tcPr>
                </a:tc>
                <a:tc>
                  <a:txBody>
                    <a:bodyPr/>
                    <a:lstStyle/>
                    <a:p>
                      <a:pPr algn="ctr"/>
                      <a:r>
                        <a:rPr lang="en-US" sz="2000" dirty="0">
                          <a:solidFill>
                            <a:schemeClr val="tx1"/>
                          </a:solidFill>
                        </a:rPr>
                        <a:t>…</a:t>
                      </a:r>
                    </a:p>
                  </a:txBody>
                  <a:tcPr anchor="ctr">
                    <a:solidFill>
                      <a:schemeClr val="bg1">
                        <a:lumMod val="85000"/>
                      </a:schemeClr>
                    </a:solidFill>
                  </a:tcPr>
                </a:tc>
                <a:extLst>
                  <a:ext uri="{0D108BD9-81ED-4DB2-BD59-A6C34878D82A}">
                    <a16:rowId xmlns:a16="http://schemas.microsoft.com/office/drawing/2014/main" val="10000"/>
                  </a:ext>
                </a:extLst>
              </a:tr>
              <a:tr h="370840">
                <a:tc>
                  <a:txBody>
                    <a:bodyPr/>
                    <a:lstStyle/>
                    <a:p>
                      <a:pPr algn="ctr"/>
                      <a:r>
                        <a:rPr lang="pt-BR" sz="2000" dirty="0">
                          <a:solidFill>
                            <a:srgbClr val="7030A0"/>
                          </a:solidFill>
                        </a:rPr>
                        <a:t>Purple Route</a:t>
                      </a:r>
                      <a:endParaRPr lang="en-US" sz="2000" dirty="0">
                        <a:solidFill>
                          <a:srgbClr val="7030A0"/>
                        </a:solidFill>
                      </a:endParaRP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solidFill>
                          <a:srgbClr val="FF0000"/>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solidFill>
                          <a:srgbClr val="FF0000"/>
                        </a:solidFill>
                      </a:endParaRPr>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1"/>
                  </a:ext>
                </a:extLst>
              </a:tr>
              <a:tr h="370840">
                <a:tc>
                  <a:txBody>
                    <a:bodyPr/>
                    <a:lstStyle/>
                    <a:p>
                      <a:pPr algn="ctr"/>
                      <a:r>
                        <a:rPr lang="pt-BR" sz="2000" dirty="0">
                          <a:solidFill>
                            <a:srgbClr val="FF6600"/>
                          </a:solidFill>
                        </a:rPr>
                        <a:t>Orange Route</a:t>
                      </a:r>
                      <a:endParaRPr lang="en-US" sz="2000" dirty="0">
                        <a:solidFill>
                          <a:srgbClr val="FF6600"/>
                        </a:solidFill>
                      </a:endParaRP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2"/>
                  </a:ext>
                </a:extLst>
              </a:tr>
              <a:tr h="370840">
                <a:tc>
                  <a:txBody>
                    <a:bodyPr/>
                    <a:lstStyle/>
                    <a:p>
                      <a:pPr algn="ctr"/>
                      <a:r>
                        <a:rPr lang="pt-BR" sz="2000" dirty="0">
                          <a:solidFill>
                            <a:srgbClr val="00B0F0"/>
                          </a:solidFill>
                        </a:rPr>
                        <a:t>Blue Route</a:t>
                      </a:r>
                      <a:endParaRPr lang="en-US" sz="2000" dirty="0">
                        <a:solidFill>
                          <a:srgbClr val="00B0F0"/>
                        </a:solidFill>
                      </a:endParaRP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3"/>
                  </a:ext>
                </a:extLst>
              </a:tr>
              <a:tr h="370840">
                <a:tc>
                  <a:txBody>
                    <a:bodyPr/>
                    <a:lstStyle/>
                    <a:p>
                      <a:pPr algn="ctr"/>
                      <a:r>
                        <a:rPr lang="en-US" sz="2000" dirty="0"/>
                        <a:t>……</a:t>
                      </a: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4"/>
                  </a:ext>
                </a:extLst>
              </a:tr>
            </a:tbl>
          </a:graphicData>
        </a:graphic>
      </p:graphicFrame>
      <p:sp>
        <p:nvSpPr>
          <p:cNvPr id="14" name="Rectangle 52"/>
          <p:cNvSpPr>
            <a:spLocks noChangeArrowheads="1"/>
          </p:cNvSpPr>
          <p:nvPr/>
        </p:nvSpPr>
        <p:spPr bwMode="auto">
          <a:xfrm rot="16200000">
            <a:off x="1495108" y="5172467"/>
            <a:ext cx="1050164" cy="457200"/>
          </a:xfrm>
          <a:prstGeom prst="rect">
            <a:avLst/>
          </a:prstGeom>
          <a:noFill/>
          <a:ln w="12700" algn="ctr">
            <a:noFill/>
            <a:miter lim="800000"/>
            <a:headEnd/>
            <a:tailEnd/>
          </a:ln>
        </p:spPr>
        <p:txBody>
          <a:bodyPr wrap="none" lIns="90469" tIns="44441" rIns="90469" bIns="44441" anchor="ctr"/>
          <a:lstStyle/>
          <a:p>
            <a:pPr marL="342829" indent="-342829" algn="ctr"/>
            <a:r>
              <a:rPr lang="en-US" sz="2200" b="1" dirty="0">
                <a:solidFill>
                  <a:srgbClr val="00B050"/>
                </a:solidFill>
                <a:latin typeface="Times New Roman" panose="02020603050405020304" pitchFamily="18" charset="0"/>
                <a:cs typeface="Times New Roman" panose="02020603050405020304" pitchFamily="18" charset="0"/>
              </a:rPr>
              <a:t>Defender</a:t>
            </a:r>
          </a:p>
        </p:txBody>
      </p:sp>
      <p:sp>
        <p:nvSpPr>
          <p:cNvPr id="15" name="Rectangle 54"/>
          <p:cNvSpPr>
            <a:spLocks noChangeArrowheads="1"/>
          </p:cNvSpPr>
          <p:nvPr/>
        </p:nvSpPr>
        <p:spPr bwMode="auto">
          <a:xfrm>
            <a:off x="6296839" y="3784936"/>
            <a:ext cx="1447800" cy="457200"/>
          </a:xfrm>
          <a:prstGeom prst="rect">
            <a:avLst/>
          </a:prstGeom>
          <a:noFill/>
          <a:ln w="12700" algn="ctr">
            <a:noFill/>
            <a:miter lim="800000"/>
            <a:headEnd/>
            <a:tailEnd/>
          </a:ln>
        </p:spPr>
        <p:txBody>
          <a:bodyPr wrap="none" lIns="90469" tIns="44441" rIns="90469" bIns="44441" anchor="ctr"/>
          <a:lstStyle/>
          <a:p>
            <a:pPr marL="342829" indent="-342829" algn="ctr"/>
            <a:r>
              <a:rPr lang="en-US" sz="2200" b="1" dirty="0">
                <a:solidFill>
                  <a:srgbClr val="FF0000"/>
                </a:solidFill>
                <a:latin typeface="Times New Roman" panose="02020603050405020304" pitchFamily="18" charset="0"/>
                <a:cs typeface="Times New Roman" panose="02020603050405020304" pitchFamily="18" charset="0"/>
              </a:rPr>
              <a:t>Adversary</a:t>
            </a:r>
          </a:p>
        </p:txBody>
      </p:sp>
      <p:sp>
        <p:nvSpPr>
          <p:cNvPr id="18" name="TextBox 17"/>
          <p:cNvSpPr txBox="1"/>
          <p:nvPr/>
        </p:nvSpPr>
        <p:spPr>
          <a:xfrm>
            <a:off x="2231603" y="4917144"/>
            <a:ext cx="6078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30%</a:t>
            </a:r>
          </a:p>
        </p:txBody>
      </p:sp>
      <p:sp>
        <p:nvSpPr>
          <p:cNvPr id="19" name="TextBox 18"/>
          <p:cNvSpPr txBox="1"/>
          <p:nvPr/>
        </p:nvSpPr>
        <p:spPr>
          <a:xfrm>
            <a:off x="2231603" y="5268877"/>
            <a:ext cx="6078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40%</a:t>
            </a:r>
          </a:p>
        </p:txBody>
      </p:sp>
      <p:sp>
        <p:nvSpPr>
          <p:cNvPr id="20" name="Oval 19"/>
          <p:cNvSpPr/>
          <p:nvPr/>
        </p:nvSpPr>
        <p:spPr>
          <a:xfrm>
            <a:off x="2200665" y="4736821"/>
            <a:ext cx="633352" cy="154847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231603" y="5620610"/>
            <a:ext cx="6078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20%</a:t>
            </a:r>
          </a:p>
        </p:txBody>
      </p:sp>
      <p:sp>
        <p:nvSpPr>
          <p:cNvPr id="3" name="Rectangle 2"/>
          <p:cNvSpPr/>
          <p:nvPr/>
        </p:nvSpPr>
        <p:spPr>
          <a:xfrm>
            <a:off x="5213384" y="4884353"/>
            <a:ext cx="340158" cy="461665"/>
          </a:xfrm>
          <a:prstGeom prst="rect">
            <a:avLst/>
          </a:prstGeom>
        </p:spPr>
        <p:txBody>
          <a:bodyPr wrap="none">
            <a:spAutoFit/>
          </a:bodyPr>
          <a:lstStyle/>
          <a:p>
            <a:pPr algn="ctr"/>
            <a:r>
              <a:rPr lang="en-US" sz="2400" dirty="0">
                <a:solidFill>
                  <a:srgbClr val="FF0000"/>
                </a:solidFill>
              </a:rPr>
              <a:t>5</a:t>
            </a:r>
          </a:p>
        </p:txBody>
      </p:sp>
      <p:sp>
        <p:nvSpPr>
          <p:cNvPr id="6" name="Rectangle 5"/>
          <p:cNvSpPr/>
          <p:nvPr/>
        </p:nvSpPr>
        <p:spPr>
          <a:xfrm>
            <a:off x="6789289" y="4884353"/>
            <a:ext cx="340158" cy="461665"/>
          </a:xfrm>
          <a:prstGeom prst="rect">
            <a:avLst/>
          </a:prstGeom>
        </p:spPr>
        <p:txBody>
          <a:bodyPr wrap="none">
            <a:spAutoFit/>
          </a:bodyPr>
          <a:lstStyle/>
          <a:p>
            <a:pPr algn="ctr"/>
            <a:r>
              <a:rPr lang="en-US" sz="2400" dirty="0">
                <a:solidFill>
                  <a:srgbClr val="FF0000"/>
                </a:solidFill>
              </a:rPr>
              <a:t>4</a:t>
            </a:r>
          </a:p>
        </p:txBody>
      </p:sp>
      <p:sp>
        <p:nvSpPr>
          <p:cNvPr id="22" name="Rectangle 21"/>
          <p:cNvSpPr/>
          <p:nvPr/>
        </p:nvSpPr>
        <p:spPr>
          <a:xfrm>
            <a:off x="4882827" y="4884353"/>
            <a:ext cx="580608" cy="461665"/>
          </a:xfrm>
          <a:prstGeom prst="rect">
            <a:avLst/>
          </a:prstGeom>
        </p:spPr>
        <p:txBody>
          <a:bodyPr wrap="none">
            <a:spAutoFit/>
          </a:bodyPr>
          <a:lstStyle/>
          <a:p>
            <a:pPr algn="ctr"/>
            <a:r>
              <a:rPr lang="en-US" sz="2400" dirty="0">
                <a:solidFill>
                  <a:srgbClr val="00B050"/>
                </a:solidFill>
              </a:rPr>
              <a:t>-5</a:t>
            </a:r>
            <a:r>
              <a:rPr lang="en-US" sz="2400" dirty="0"/>
              <a:t>, </a:t>
            </a:r>
            <a:endParaRPr lang="en-US" sz="2400" dirty="0">
              <a:solidFill>
                <a:srgbClr val="FF0000"/>
              </a:solidFill>
            </a:endParaRPr>
          </a:p>
        </p:txBody>
      </p:sp>
      <p:sp>
        <p:nvSpPr>
          <p:cNvPr id="23" name="Rectangle 22"/>
          <p:cNvSpPr/>
          <p:nvPr/>
        </p:nvSpPr>
        <p:spPr>
          <a:xfrm>
            <a:off x="6457921" y="4884353"/>
            <a:ext cx="580608" cy="461665"/>
          </a:xfrm>
          <a:prstGeom prst="rect">
            <a:avLst/>
          </a:prstGeom>
        </p:spPr>
        <p:txBody>
          <a:bodyPr wrap="none">
            <a:spAutoFit/>
          </a:bodyPr>
          <a:lstStyle/>
          <a:p>
            <a:pPr algn="ctr"/>
            <a:r>
              <a:rPr lang="en-US" sz="2400" dirty="0">
                <a:solidFill>
                  <a:srgbClr val="00B050"/>
                </a:solidFill>
              </a:rPr>
              <a:t>-4</a:t>
            </a:r>
            <a:r>
              <a:rPr lang="en-US" sz="2400" dirty="0"/>
              <a:t>, </a:t>
            </a:r>
            <a:endParaRPr lang="en-US" sz="2400" dirty="0">
              <a:solidFill>
                <a:srgbClr val="FF0000"/>
              </a:solidFill>
            </a:endParaRPr>
          </a:p>
        </p:txBody>
      </p:sp>
      <p:sp>
        <p:nvSpPr>
          <p:cNvPr id="24" name="Rectangle 23"/>
          <p:cNvSpPr/>
          <p:nvPr/>
        </p:nvSpPr>
        <p:spPr>
          <a:xfrm>
            <a:off x="8834143" y="4880388"/>
            <a:ext cx="340158" cy="461665"/>
          </a:xfrm>
          <a:prstGeom prst="rect">
            <a:avLst/>
          </a:prstGeom>
        </p:spPr>
        <p:txBody>
          <a:bodyPr wrap="none">
            <a:spAutoFit/>
          </a:bodyPr>
          <a:lstStyle/>
          <a:p>
            <a:pPr algn="ctr"/>
            <a:r>
              <a:rPr lang="en-US" sz="2400" dirty="0">
                <a:solidFill>
                  <a:srgbClr val="FF0000"/>
                </a:solidFill>
              </a:rPr>
              <a:t>0</a:t>
            </a:r>
          </a:p>
        </p:txBody>
      </p:sp>
      <p:sp>
        <p:nvSpPr>
          <p:cNvPr id="25" name="Rectangle 24"/>
          <p:cNvSpPr/>
          <p:nvPr/>
        </p:nvSpPr>
        <p:spPr>
          <a:xfrm>
            <a:off x="8571378" y="4880388"/>
            <a:ext cx="486030" cy="461665"/>
          </a:xfrm>
          <a:prstGeom prst="rect">
            <a:avLst/>
          </a:prstGeom>
        </p:spPr>
        <p:txBody>
          <a:bodyPr wrap="none">
            <a:spAutoFit/>
          </a:bodyPr>
          <a:lstStyle/>
          <a:p>
            <a:pPr algn="ctr"/>
            <a:r>
              <a:rPr lang="en-US" sz="2400" dirty="0">
                <a:solidFill>
                  <a:srgbClr val="00B050"/>
                </a:solidFill>
              </a:rPr>
              <a:t>0</a:t>
            </a:r>
            <a:r>
              <a:rPr lang="en-US" sz="2400" dirty="0"/>
              <a:t>, </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26" name="TextBox 25"/>
              <p:cNvSpPr txBox="1"/>
              <p:nvPr/>
            </p:nvSpPr>
            <p:spPr>
              <a:xfrm>
                <a:off x="2231603" y="2917796"/>
                <a:ext cx="7767604" cy="893899"/>
              </a:xfrm>
              <a:prstGeom prst="rect">
                <a:avLst/>
              </a:prstGeom>
              <a:noFill/>
              <a:ln>
                <a:noFill/>
              </a:ln>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func>
                        <m:funcPr>
                          <m:ctrlPr>
                            <a:rPr lang="en-US" sz="2400" i="1">
                              <a:solidFill>
                                <a:srgbClr val="0070C0"/>
                              </a:solidFill>
                              <a:latin typeface="Cambria Math" panose="02040503050406030204" pitchFamily="18" charset="0"/>
                            </a:rPr>
                          </m:ctrlPr>
                        </m:funcPr>
                        <m:fName>
                          <m:limLow>
                            <m:limLowPr>
                              <m:ctrlPr>
                                <a:rPr lang="en-US" sz="2400" i="1">
                                  <a:solidFill>
                                    <a:srgbClr val="0070C0"/>
                                  </a:solidFill>
                                  <a:latin typeface="Cambria Math" panose="02040503050406030204" pitchFamily="18" charset="0"/>
                                </a:rPr>
                              </m:ctrlPr>
                            </m:limLowPr>
                            <m:e>
                              <m:r>
                                <m:rPr>
                                  <m:sty m:val="p"/>
                                </m:rPr>
                                <a:rPr lang="en-US" sz="2400">
                                  <a:solidFill>
                                    <a:srgbClr val="0070C0"/>
                                  </a:solidFill>
                                  <a:latin typeface="Cambria Math" panose="02040503050406030204" pitchFamily="18" charset="0"/>
                                </a:rPr>
                                <m:t>min</m:t>
                              </m:r>
                            </m:e>
                            <m:lim>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𝑝</m:t>
                                  </m:r>
                                </m:e>
                                <m:sub>
                                  <m:r>
                                    <a:rPr lang="en-US" sz="2400" i="1">
                                      <a:solidFill>
                                        <a:srgbClr val="0070C0"/>
                                      </a:solidFill>
                                      <a:latin typeface="Cambria Math" panose="02040503050406030204" pitchFamily="18" charset="0"/>
                                    </a:rPr>
                                    <m:t>𝑟</m:t>
                                  </m:r>
                                </m:sub>
                              </m:sSub>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𝑣</m:t>
                              </m:r>
                              <m:r>
                                <a:rPr lang="en-US" sz="2400" i="1">
                                  <a:solidFill>
                                    <a:srgbClr val="0070C0"/>
                                  </a:solidFill>
                                  <a:latin typeface="Cambria Math" panose="02040503050406030204" pitchFamily="18" charset="0"/>
                                </a:rPr>
                                <m:t> </m:t>
                              </m:r>
                            </m:lim>
                          </m:limLow>
                        </m:fName>
                        <m:e>
                          <m:r>
                            <a:rPr lang="en-US" sz="2400" i="1">
                              <a:solidFill>
                                <a:srgbClr val="0070C0"/>
                              </a:solidFill>
                              <a:latin typeface="Cambria Math" panose="02040503050406030204" pitchFamily="18" charset="0"/>
                            </a:rPr>
                            <m:t>𝑣</m:t>
                          </m:r>
                        </m:e>
                      </m:func>
                    </m:oMath>
                  </m:oMathPara>
                </a14:m>
                <a:endParaRPr lang="en-US" sz="2400" dirty="0">
                  <a:solidFill>
                    <a:srgbClr val="0070C0"/>
                  </a:solidFill>
                </a:endParaRPr>
              </a:p>
              <a:p>
                <a:pPr algn="ctr"/>
                <a:r>
                  <a:rPr lang="en-US" sz="2400" dirty="0" err="1">
                    <a:solidFill>
                      <a:srgbClr val="0070C0"/>
                    </a:solidFill>
                  </a:rPr>
                  <a:t>s.t.</a:t>
                </a:r>
                <a:r>
                  <a:rPr lang="en-US" sz="2400" dirty="0">
                    <a:solidFill>
                      <a:srgbClr val="0070C0"/>
                    </a:solidFill>
                  </a:rPr>
                  <a:t> </a:t>
                </a:r>
                <a14:m>
                  <m:oMath xmlns:m="http://schemas.openxmlformats.org/officeDocument/2006/math">
                    <m:r>
                      <a:rPr lang="en-US" sz="2400" i="1">
                        <a:solidFill>
                          <a:srgbClr val="0070C0"/>
                        </a:solidFill>
                        <a:latin typeface="Cambria Math" panose="02040503050406030204" pitchFamily="18" charset="0"/>
                      </a:rPr>
                      <m:t>𝑣</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𝔼</m:t>
                    </m:r>
                    <m:r>
                      <a:rPr lang="en-US" sz="2400" i="1">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𝑈</m:t>
                        </m:r>
                      </m:e>
                      <m:sup>
                        <m:r>
                          <a:rPr lang="en-US" sz="2400" i="1">
                            <a:solidFill>
                              <a:srgbClr val="0070C0"/>
                            </a:solidFill>
                            <a:latin typeface="Cambria Math" panose="02040503050406030204" pitchFamily="18" charset="0"/>
                          </a:rPr>
                          <m:t>𝑎𝑡𝑡</m:t>
                        </m:r>
                      </m:sup>
                    </m:sSup>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𝑖</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𝑡</m:t>
                    </m:r>
                    <m:r>
                      <a:rPr lang="en-US" sz="2400" i="1">
                        <a:solidFill>
                          <a:srgbClr val="0070C0"/>
                        </a:solidFill>
                        <a:latin typeface="Cambria Math" panose="02040503050406030204" pitchFamily="18" charset="0"/>
                      </a:rPr>
                      <m:t>)] =</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𝑢</m:t>
                        </m:r>
                      </m:e>
                      <m:sub>
                        <m:r>
                          <a:rPr lang="en-US" sz="2400" i="1">
                            <a:solidFill>
                              <a:srgbClr val="0070C0"/>
                            </a:solidFill>
                            <a:latin typeface="Cambria Math" panose="02040503050406030204" pitchFamily="18" charset="0"/>
                          </a:rPr>
                          <m:t>𝑖</m:t>
                        </m:r>
                      </m:sub>
                    </m:sSub>
                    <m:d>
                      <m:dPr>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𝑡</m:t>
                        </m:r>
                      </m:e>
                    </m:d>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ℙ</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𝑢𝑛𝑝𝑟𝑜𝑡𝑒𝑐𝑡𝑒𝑑</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𝑖</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𝑡</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𝑖</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𝑡</m:t>
                    </m:r>
                  </m:oMath>
                </a14:m>
                <a:endParaRPr lang="en-US" sz="2400" dirty="0">
                  <a:solidFill>
                    <a:srgbClr val="0070C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231603" y="2917796"/>
                <a:ext cx="7767604" cy="893899"/>
              </a:xfrm>
              <a:prstGeom prst="rect">
                <a:avLst/>
              </a:prstGeom>
              <a:blipFill>
                <a:blip r:embed="rId4"/>
                <a:stretch>
                  <a:fillRect l="-235" b="-1986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33514" y="3935568"/>
                <a:ext cx="5676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𝑝</m:t>
                          </m:r>
                        </m:e>
                        <m:sub>
                          <m:r>
                            <a:rPr lang="en-US" sz="2400" i="1">
                              <a:solidFill>
                                <a:srgbClr val="0070C0"/>
                              </a:solidFill>
                              <a:latin typeface="Cambria Math" panose="02040503050406030204" pitchFamily="18" charset="0"/>
                            </a:rPr>
                            <m:t>𝑟</m:t>
                          </m:r>
                        </m:sub>
                      </m:sSub>
                    </m:oMath>
                  </m:oMathPara>
                </a14:m>
                <a:endParaRPr lang="en-US" sz="24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33514" y="3935568"/>
                <a:ext cx="567655" cy="461665"/>
              </a:xfrm>
              <a:prstGeom prst="rect">
                <a:avLst/>
              </a:prstGeom>
              <a:blipFill>
                <a:blip r:embed="rId5"/>
                <a:stretch>
                  <a:fillRect b="-10667"/>
                </a:stretch>
              </a:blipFill>
            </p:spPr>
            <p:txBody>
              <a:bodyPr/>
              <a:lstStyle/>
              <a:p>
                <a:r>
                  <a:rPr lang="en-US">
                    <a:noFill/>
                  </a:rPr>
                  <a:t> </a:t>
                </a:r>
              </a:p>
            </p:txBody>
          </p:sp>
        </mc:Fallback>
      </mc:AlternateContent>
      <p:cxnSp>
        <p:nvCxnSpPr>
          <p:cNvPr id="10" name="Straight Arrow Connector 9"/>
          <p:cNvCxnSpPr>
            <a:stCxn id="7" idx="2"/>
            <a:endCxn id="20" idx="0"/>
          </p:cNvCxnSpPr>
          <p:nvPr/>
        </p:nvCxnSpPr>
        <p:spPr>
          <a:xfrm>
            <a:off x="2517341" y="4397233"/>
            <a:ext cx="0" cy="33958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6242544" y="5438155"/>
                <a:ext cx="1246688" cy="7630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a:solidFill>
                                <a:srgbClr val="0070C0"/>
                              </a:solidFill>
                              <a:latin typeface="Cambria Math" panose="02040503050406030204" pitchFamily="18" charset="0"/>
                            </a:rPr>
                          </m:ctrlPr>
                        </m:naryPr>
                        <m:sub>
                          <m:r>
                            <a:rPr lang="en-US" i="1">
                              <a:solidFill>
                                <a:srgbClr val="0070C0"/>
                              </a:solidFill>
                              <a:latin typeface="Cambria Math" panose="02040503050406030204" pitchFamily="18" charset="0"/>
                            </a:rPr>
                            <m:t>𝑟</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𝑟</m:t>
                              </m:r>
                            </m:sub>
                          </m:sSub>
                        </m:e>
                      </m:nary>
                      <m:r>
                        <a:rPr lang="en-US" i="1">
                          <a:solidFill>
                            <a:srgbClr val="0070C0"/>
                          </a:solidFill>
                          <a:latin typeface="Cambria Math" panose="02040503050406030204" pitchFamily="18" charset="0"/>
                        </a:rPr>
                        <m:t>≤1</m:t>
                      </m:r>
                    </m:oMath>
                  </m:oMathPara>
                </a14:m>
                <a:endParaRPr lang="en-US" dirty="0">
                  <a:solidFill>
                    <a:srgbClr val="0070C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242544" y="5438155"/>
                <a:ext cx="1246688" cy="763029"/>
              </a:xfrm>
              <a:prstGeom prst="rect">
                <a:avLst/>
              </a:prstGeom>
              <a:blipFill>
                <a:blip r:embed="rId6"/>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3B2D70D5-5F11-4301-A888-FAB8D1D23661}"/>
              </a:ext>
            </a:extLst>
          </p:cNvPr>
          <p:cNvSpPr>
            <a:spLocks noGrp="1"/>
          </p:cNvSpPr>
          <p:nvPr>
            <p:ph type="sldNum" sz="quarter" idx="4"/>
          </p:nvPr>
        </p:nvSpPr>
        <p:spPr/>
        <p:txBody>
          <a:bodyPr/>
          <a:lstStyle/>
          <a:p>
            <a:fld id="{4E5DC575-B3DA-4894-AC1D-D96F1860F14D}" type="slidenum">
              <a:rPr lang="en-US" smtClean="0"/>
              <a:pPr/>
              <a:t>16</a:t>
            </a:fld>
            <a:endParaRPr lang="en-US" dirty="0"/>
          </a:p>
        </p:txBody>
      </p:sp>
    </p:spTree>
    <p:extLst>
      <p:ext uri="{BB962C8B-B14F-4D97-AF65-F5344CB8AC3E}">
        <p14:creationId xmlns:p14="http://schemas.microsoft.com/office/powerpoint/2010/main" val="11171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Simulation &amp; Real-World Feedback</a:t>
            </a:r>
          </a:p>
        </p:txBody>
      </p:sp>
      <p:sp>
        <p:nvSpPr>
          <p:cNvPr id="3" name="Content Placeholder 2"/>
          <p:cNvSpPr>
            <a:spLocks noGrp="1"/>
          </p:cNvSpPr>
          <p:nvPr>
            <p:ph sz="quarter" idx="1"/>
          </p:nvPr>
        </p:nvSpPr>
        <p:spPr>
          <a:xfrm>
            <a:off x="5810597" y="1706485"/>
            <a:ext cx="4491789" cy="3036353"/>
          </a:xfrm>
        </p:spPr>
        <p:txBody>
          <a:bodyPr>
            <a:normAutofit fontScale="92500"/>
          </a:bodyPr>
          <a:lstStyle/>
          <a:p>
            <a:r>
              <a:rPr lang="en-US" dirty="0"/>
              <a:t>Deployed by US Coast Guard</a:t>
            </a:r>
          </a:p>
          <a:p>
            <a:r>
              <a:rPr lang="en-US" dirty="0"/>
              <a:t>USCG evaluation</a:t>
            </a:r>
          </a:p>
          <a:p>
            <a:pPr lvl="1"/>
            <a:r>
              <a:rPr lang="en-US" sz="2800" dirty="0"/>
              <a:t>Point defense to zone defense</a:t>
            </a:r>
          </a:p>
          <a:p>
            <a:pPr lvl="1"/>
            <a:r>
              <a:rPr lang="en-US" sz="2800" dirty="0"/>
              <a:t>Increased randomness</a:t>
            </a:r>
          </a:p>
          <a:p>
            <a:r>
              <a:rPr lang="en-US" dirty="0"/>
              <a:t>Professional mariners:</a:t>
            </a:r>
          </a:p>
          <a:p>
            <a:pPr lvl="1"/>
            <a:r>
              <a:rPr lang="en-US" sz="2800" dirty="0"/>
              <a:t>Apparent increase in Coast Guard patrols</a:t>
            </a:r>
          </a:p>
        </p:txBody>
      </p:sp>
      <p:graphicFrame>
        <p:nvGraphicFramePr>
          <p:cNvPr id="6" name="Chart 5"/>
          <p:cNvGraphicFramePr/>
          <p:nvPr>
            <p:extLst>
              <p:ext uri="{D42A27DB-BD31-4B8C-83A1-F6EECF244321}">
                <p14:modId xmlns:p14="http://schemas.microsoft.com/office/powerpoint/2010/main" val="2992316641"/>
              </p:ext>
            </p:extLst>
          </p:nvPr>
        </p:nvGraphicFramePr>
        <p:xfrm>
          <a:off x="1339951" y="1857217"/>
          <a:ext cx="3824705" cy="363454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209277" y="1163311"/>
            <a:ext cx="4491788" cy="523220"/>
          </a:xfrm>
          <a:prstGeom prst="rect">
            <a:avLst/>
          </a:prstGeom>
        </p:spPr>
        <p:txBody>
          <a:bodyPr wrap="square">
            <a:spAutoFit/>
          </a:bodyPr>
          <a:lstStyle/>
          <a:p>
            <a:r>
              <a:rPr lang="en-US" sz="2800" dirty="0">
                <a:solidFill>
                  <a:srgbClr val="C00000"/>
                </a:solidFill>
              </a:rPr>
              <a:t>Reduce potential risk by 50%</a:t>
            </a:r>
          </a:p>
        </p:txBody>
      </p:sp>
      <p:sp>
        <p:nvSpPr>
          <p:cNvPr id="4" name="Slide Number Placeholder 3">
            <a:extLst>
              <a:ext uri="{FF2B5EF4-FFF2-40B4-BE49-F238E27FC236}">
                <a16:creationId xmlns:a16="http://schemas.microsoft.com/office/drawing/2014/main" id="{5812CF40-BEEC-41E8-9145-59B24D50B220}"/>
              </a:ext>
            </a:extLst>
          </p:cNvPr>
          <p:cNvSpPr>
            <a:spLocks noGrp="1"/>
          </p:cNvSpPr>
          <p:nvPr>
            <p:ph type="sldNum" sz="quarter" idx="4"/>
          </p:nvPr>
        </p:nvSpPr>
        <p:spPr/>
        <p:txBody>
          <a:bodyPr/>
          <a:lstStyle/>
          <a:p>
            <a:fld id="{4E5DC575-B3DA-4894-AC1D-D96F1860F14D}" type="slidenum">
              <a:rPr lang="en-US" smtClean="0"/>
              <a:pPr/>
              <a:t>17</a:t>
            </a:fld>
            <a:endParaRPr lang="en-US" dirty="0"/>
          </a:p>
        </p:txBody>
      </p:sp>
    </p:spTree>
    <p:extLst>
      <p:ext uri="{BB962C8B-B14F-4D97-AF65-F5344CB8AC3E}">
        <p14:creationId xmlns:p14="http://schemas.microsoft.com/office/powerpoint/2010/main" val="129541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6F72-9BA9-4211-9028-C3CC0E8047C5}"/>
              </a:ext>
            </a:extLst>
          </p:cNvPr>
          <p:cNvSpPr>
            <a:spLocks noGrp="1"/>
          </p:cNvSpPr>
          <p:nvPr>
            <p:ph type="title"/>
          </p:nvPr>
        </p:nvSpPr>
        <p:spPr/>
        <p:txBody>
          <a:bodyPr/>
          <a:lstStyle/>
          <a:p>
            <a:r>
              <a:rPr lang="en-US" dirty="0"/>
              <a:t>Game Theory: Social Choice</a:t>
            </a:r>
          </a:p>
        </p:txBody>
      </p:sp>
      <p:sp>
        <p:nvSpPr>
          <p:cNvPr id="3" name="Content Placeholder 2">
            <a:extLst>
              <a:ext uri="{FF2B5EF4-FFF2-40B4-BE49-F238E27FC236}">
                <a16:creationId xmlns:a16="http://schemas.microsoft.com/office/drawing/2014/main" id="{50B2CB24-82A6-46F9-A642-BA6442929B1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D6F0F2A-A4FA-4759-8DC5-ECF53A24021B}"/>
              </a:ext>
            </a:extLst>
          </p:cNvPr>
          <p:cNvSpPr>
            <a:spLocks noGrp="1"/>
          </p:cNvSpPr>
          <p:nvPr>
            <p:ph type="sldNum" sz="quarter" idx="4"/>
          </p:nvPr>
        </p:nvSpPr>
        <p:spPr/>
        <p:txBody>
          <a:bodyPr/>
          <a:lstStyle/>
          <a:p>
            <a:fld id="{4E5DC575-B3DA-4894-AC1D-D96F1860F14D}" type="slidenum">
              <a:rPr lang="en-US" smtClean="0"/>
              <a:pPr/>
              <a:t>18</a:t>
            </a:fld>
            <a:endParaRPr lang="en-US" dirty="0"/>
          </a:p>
        </p:txBody>
      </p:sp>
    </p:spTree>
    <p:extLst>
      <p:ext uri="{BB962C8B-B14F-4D97-AF65-F5344CB8AC3E}">
        <p14:creationId xmlns:p14="http://schemas.microsoft.com/office/powerpoint/2010/main" val="226392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Warm-up</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p:txBody>
              <a:bodyPr/>
              <a:lstStyle/>
              <a:p>
                <a:r>
                  <a:rPr lang="en-US" dirty="0"/>
                  <a:t>Design an algorithm to determine the winner of three candidates a, b, c given the ranking provided by </a:t>
                </a:r>
                <a14:m>
                  <m:oMath xmlns:m="http://schemas.openxmlformats.org/officeDocument/2006/math">
                    <m:r>
                      <a:rPr lang="en-US" b="0" i="1" dirty="0" smtClean="0">
                        <a:latin typeface="Cambria Math" panose="02040503050406030204" pitchFamily="18" charset="0"/>
                      </a:rPr>
                      <m:t>𝑛</m:t>
                    </m:r>
                  </m:oMath>
                </a14:m>
                <a:r>
                  <a:rPr lang="en-US" dirty="0"/>
                  <a:t> individual voters, described by a </a:t>
                </a:r>
                <a14:m>
                  <m:oMath xmlns:m="http://schemas.openxmlformats.org/officeDocument/2006/math">
                    <m:r>
                      <a:rPr lang="en-US" b="0" i="1" dirty="0" smtClean="0">
                        <a:latin typeface="Cambria Math" panose="02040503050406030204" pitchFamily="18" charset="0"/>
                      </a:rPr>
                      <m:t>3×</m:t>
                    </m:r>
                    <m:r>
                      <a:rPr lang="en-US" b="0" i="1" dirty="0" smtClean="0">
                        <a:latin typeface="Cambria Math" panose="02040503050406030204" pitchFamily="18" charset="0"/>
                      </a:rPr>
                      <m:t>𝑛</m:t>
                    </m:r>
                  </m:oMath>
                </a14:m>
                <a:r>
                  <a:rPr lang="en-US" dirty="0"/>
                  <a:t> matrix </a:t>
                </a:r>
                <a14:m>
                  <m:oMath xmlns:m="http://schemas.openxmlformats.org/officeDocument/2006/math">
                    <m:r>
                      <a:rPr lang="en-US" b="0" i="1" smtClean="0">
                        <a:latin typeface="Cambria Math" panose="02040503050406030204" pitchFamily="18" charset="0"/>
                      </a:rPr>
                      <m:t>𝑀</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blipFill>
                <a:blip r:embed="rId3"/>
                <a:stretch>
                  <a:fillRect l="-1217" t="-5090" r="-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0">
                    <a:tc>
                      <a:txBody>
                        <a:bodyPr/>
                        <a:lstStyle/>
                        <a:p>
                          <a:r>
                            <a:rPr lang="en-US" dirty="0"/>
                            <a:t>function voting(</a:t>
                          </a:r>
                          <a14:m>
                            <m:oMath xmlns:m="http://schemas.openxmlformats.org/officeDocument/2006/math">
                              <m:r>
                                <a:rPr lang="en-US" b="1" i="1" dirty="0" smtClean="0">
                                  <a:latin typeface="Cambria Math" panose="02040503050406030204" pitchFamily="18" charset="0"/>
                                </a:rPr>
                                <m:t>𝑴</m:t>
                              </m:r>
                            </m:oMath>
                          </a14:m>
                          <a:r>
                            <a:rPr lang="en-US" dirty="0"/>
                            <a: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𝑀</m:t>
                              </m:r>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𝑖𝑗</m:t>
                                  </m:r>
                                </m:sub>
                              </m:sSub>
                              <m:r>
                                <a:rPr lang="en-US" b="0" i="1" dirty="0" smtClean="0">
                                  <a:latin typeface="Cambria Math" panose="02040503050406030204" pitchFamily="18" charset="0"/>
                                </a:rPr>
                                <m:t>∈</m:t>
                              </m:r>
                            </m:oMath>
                          </a14:m>
                          <a:r>
                            <a:rPr lang="en-US" dirty="0"/>
                            <a:t> {a,</a:t>
                          </a:r>
                          <a:r>
                            <a:rPr lang="en-US" baseline="0" dirty="0"/>
                            <a:t> b, c</a:t>
                          </a:r>
                          <a:r>
                            <a:rPr lang="en-US" dirty="0"/>
                            <a:t>} is the candidate at rank </a:t>
                          </a:r>
                          <a14:m>
                            <m:oMath xmlns:m="http://schemas.openxmlformats.org/officeDocument/2006/math">
                              <m:r>
                                <a:rPr lang="en-US" b="0" i="1" smtClean="0">
                                  <a:latin typeface="Cambria Math" panose="02040503050406030204" pitchFamily="18" charset="0"/>
                                </a:rPr>
                                <m:t>𝑗</m:t>
                              </m:r>
                            </m:oMath>
                          </a14:m>
                          <a:r>
                            <a:rPr lang="en-US" dirty="0"/>
                            <a:t> for voter </a:t>
                          </a:r>
                          <a14:m>
                            <m:oMath xmlns:m="http://schemas.openxmlformats.org/officeDocument/2006/math">
                              <m:r>
                                <a:rPr lang="en-US" b="0" i="1" smtClean="0">
                                  <a:latin typeface="Cambria Math" panose="02040503050406030204" pitchFamily="18" charset="0"/>
                                </a:rPr>
                                <m:t>𝑖</m:t>
                              </m:r>
                            </m:oMath>
                          </a14:m>
                          <a:endParaRPr lang="en-US" dirty="0"/>
                        </a:p>
                        <a:p>
                          <a:r>
                            <a:rPr lang="en-US" dirty="0"/>
                            <a:t>Output: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baseline="0" dirty="0"/>
                            <a:t>{a, b, c} describes the winner</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t>
                          </a:r>
                          <a14:m>
                            <m:oMath xmlns:m="http://schemas.openxmlformats.org/officeDocument/2006/math">
                              <m:r>
                                <a:rPr lang="en-US" b="0" i="1" dirty="0" smtClean="0">
                                  <a:latin typeface="Cambria Math" panose="02040503050406030204" pitchFamily="18" charset="0"/>
                                </a:rPr>
                                <m:t>𝑥</m:t>
                              </m:r>
                            </m:oMath>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365760">
                    <a:tc>
                      <a:txBody>
                        <a:bodyPr/>
                        <a:lstStyle/>
                        <a:p>
                          <a:endParaRPr lang="en-US"/>
                        </a:p>
                      </a:txBody>
                      <a:tcPr>
                        <a:blipFill>
                          <a:blip r:embed="rId4"/>
                          <a:stretch>
                            <a:fillRect t="-8333" r="-190" b="-785000"/>
                          </a:stretch>
                        </a:blipFill>
                      </a:tcPr>
                    </a:tc>
                    <a:extLst>
                      <a:ext uri="{0D108BD9-81ED-4DB2-BD59-A6C34878D82A}">
                        <a16:rowId xmlns:a16="http://schemas.microsoft.com/office/drawing/2014/main" val="10000"/>
                      </a:ext>
                    </a:extLst>
                  </a:tr>
                  <a:tr h="662178">
                    <a:tc>
                      <a:txBody>
                        <a:bodyPr/>
                        <a:lstStyle/>
                        <a:p>
                          <a:endParaRPr lang="en-US"/>
                        </a:p>
                      </a:txBody>
                      <a:tcPr>
                        <a:blipFill>
                          <a:blip r:embed="rId4"/>
                          <a:stretch>
                            <a:fillRect t="-59633" r="-190" b="-332110"/>
                          </a:stretch>
                        </a:blipFill>
                      </a:tcPr>
                    </a:tc>
                    <a:extLst>
                      <a:ext uri="{0D108BD9-81ED-4DB2-BD59-A6C34878D82A}">
                        <a16:rowId xmlns:a16="http://schemas.microsoft.com/office/drawing/2014/main" val="10001"/>
                      </a:ext>
                    </a:extLst>
                  </a:tr>
                  <a:tr h="173736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a:p>
                      </a:txBody>
                      <a:tcPr>
                        <a:blipFill>
                          <a:blip r:embed="rId4"/>
                          <a:stretch>
                            <a:fillRect t="-754098" r="-190"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8430268" y="2416080"/>
                <a:ext cx="1911934" cy="369332"/>
              </a:xfrm>
              <a:prstGeom prst="rect">
                <a:avLst/>
              </a:prstGeom>
              <a:noFill/>
            </p:spPr>
            <p:txBody>
              <a:bodyPr wrap="none" rtlCol="0">
                <a:spAutoFit/>
              </a:bodyPr>
              <a:lstStyle/>
              <a:p>
                <a:r>
                  <a:rPr lang="en-US" dirty="0"/>
                  <a:t>Example Matrix </a:t>
                </a:r>
                <a14:m>
                  <m:oMath xmlns:m="http://schemas.openxmlformats.org/officeDocument/2006/math">
                    <m:r>
                      <a:rPr lang="en-US" i="1" dirty="0">
                        <a:latin typeface="Cambria Math" panose="02040503050406030204" pitchFamily="18" charset="0"/>
                      </a:rPr>
                      <m:t>𝑀</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430268" y="2416080"/>
                <a:ext cx="1911934" cy="369332"/>
              </a:xfrm>
              <a:prstGeom prst="rect">
                <a:avLst/>
              </a:prstGeom>
              <a:blipFill>
                <a:blip r:embed="rId5"/>
                <a:stretch>
                  <a:fillRect l="-2866" t="-8197" b="-24590"/>
                </a:stretch>
              </a:blipFill>
            </p:spPr>
            <p:txBody>
              <a:bodyPr/>
              <a:lstStyle/>
              <a:p>
                <a:r>
                  <a:rPr lang="en-US">
                    <a:noFill/>
                  </a:rPr>
                  <a:t> </a:t>
                </a:r>
              </a:p>
            </p:txBody>
          </p:sp>
        </mc:Fallback>
      </mc:AlternateContent>
      <p:graphicFrame>
        <p:nvGraphicFramePr>
          <p:cNvPr id="9" name="Table 8"/>
          <p:cNvGraphicFramePr>
            <a:graphicFrameLocks noGrp="1"/>
          </p:cNvGraphicFramePr>
          <p:nvPr/>
        </p:nvGraphicFramePr>
        <p:xfrm>
          <a:off x="9253095" y="3696870"/>
          <a:ext cx="2430684" cy="1112520"/>
        </p:xfrm>
        <a:graphic>
          <a:graphicData uri="http://schemas.openxmlformats.org/drawingml/2006/table">
            <a:tbl>
              <a:tblPr firstRow="1" bandRow="1">
                <a:tableStyleId>{5940675A-B579-460E-94D1-54222C63F5DA}</a:tableStyleId>
              </a:tblPr>
              <a:tblGrid>
                <a:gridCol w="607671">
                  <a:extLst>
                    <a:ext uri="{9D8B030D-6E8A-4147-A177-3AD203B41FA5}">
                      <a16:colId xmlns:a16="http://schemas.microsoft.com/office/drawing/2014/main" val="20000"/>
                    </a:ext>
                  </a:extLst>
                </a:gridCol>
                <a:gridCol w="607671">
                  <a:extLst>
                    <a:ext uri="{9D8B030D-6E8A-4147-A177-3AD203B41FA5}">
                      <a16:colId xmlns:a16="http://schemas.microsoft.com/office/drawing/2014/main" val="20001"/>
                    </a:ext>
                  </a:extLst>
                </a:gridCol>
                <a:gridCol w="607671">
                  <a:extLst>
                    <a:ext uri="{9D8B030D-6E8A-4147-A177-3AD203B41FA5}">
                      <a16:colId xmlns:a16="http://schemas.microsoft.com/office/drawing/2014/main" val="20002"/>
                    </a:ext>
                  </a:extLst>
                </a:gridCol>
                <a:gridCol w="607671">
                  <a:extLst>
                    <a:ext uri="{9D8B030D-6E8A-4147-A177-3AD203B41FA5}">
                      <a16:colId xmlns:a16="http://schemas.microsoft.com/office/drawing/2014/main" val="20003"/>
                    </a:ext>
                  </a:extLst>
                </a:gridCol>
              </a:tblGrid>
              <a:tr h="370840">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0"/>
                  </a:ext>
                </a:extLst>
              </a:tr>
              <a:tr h="370840">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308D98BE-05D9-4F71-A949-CEC058804CD8}"/>
              </a:ext>
            </a:extLst>
          </p:cNvPr>
          <p:cNvSpPr>
            <a:spLocks noGrp="1"/>
          </p:cNvSpPr>
          <p:nvPr>
            <p:ph type="sldNum" sz="quarter" idx="4"/>
          </p:nvPr>
        </p:nvSpPr>
        <p:spPr/>
        <p:txBody>
          <a:bodyPr/>
          <a:lstStyle/>
          <a:p>
            <a:fld id="{4E5DC575-B3DA-4894-AC1D-D96F1860F14D}" type="slidenum">
              <a:rPr lang="en-US" smtClean="0"/>
              <a:pPr/>
              <a:t>19</a:t>
            </a:fld>
            <a:endParaRPr lang="en-US" dirty="0"/>
          </a:p>
        </p:txBody>
      </p:sp>
      <p:sp>
        <p:nvSpPr>
          <p:cNvPr id="10" name="TextBox 9">
            <a:extLst>
              <a:ext uri="{FF2B5EF4-FFF2-40B4-BE49-F238E27FC236}">
                <a16:creationId xmlns:a16="http://schemas.microsoft.com/office/drawing/2014/main" id="{EB22F17B-692D-48F9-85A0-7951947EEBB6}"/>
              </a:ext>
            </a:extLst>
          </p:cNvPr>
          <p:cNvSpPr txBox="1"/>
          <p:nvPr/>
        </p:nvSpPr>
        <p:spPr>
          <a:xfrm>
            <a:off x="8427421" y="3698215"/>
            <a:ext cx="816249" cy="369332"/>
          </a:xfrm>
          <a:prstGeom prst="rect">
            <a:avLst/>
          </a:prstGeom>
          <a:noFill/>
        </p:spPr>
        <p:txBody>
          <a:bodyPr wrap="none" rtlCol="0">
            <a:spAutoFit/>
          </a:bodyPr>
          <a:lstStyle/>
          <a:p>
            <a:r>
              <a:rPr lang="en-US" dirty="0"/>
              <a:t>Rank 1</a:t>
            </a:r>
          </a:p>
        </p:txBody>
      </p:sp>
      <p:sp>
        <p:nvSpPr>
          <p:cNvPr id="11" name="TextBox 10">
            <a:extLst>
              <a:ext uri="{FF2B5EF4-FFF2-40B4-BE49-F238E27FC236}">
                <a16:creationId xmlns:a16="http://schemas.microsoft.com/office/drawing/2014/main" id="{F7C5AFBB-0391-4E0F-9DFA-120690311275}"/>
              </a:ext>
            </a:extLst>
          </p:cNvPr>
          <p:cNvSpPr txBox="1"/>
          <p:nvPr/>
        </p:nvSpPr>
        <p:spPr>
          <a:xfrm>
            <a:off x="8423691" y="4067547"/>
            <a:ext cx="816249" cy="369332"/>
          </a:xfrm>
          <a:prstGeom prst="rect">
            <a:avLst/>
          </a:prstGeom>
          <a:noFill/>
        </p:spPr>
        <p:txBody>
          <a:bodyPr wrap="none" rtlCol="0">
            <a:spAutoFit/>
          </a:bodyPr>
          <a:lstStyle/>
          <a:p>
            <a:r>
              <a:rPr lang="en-US" dirty="0"/>
              <a:t>Rank 2</a:t>
            </a:r>
          </a:p>
        </p:txBody>
      </p:sp>
      <p:sp>
        <p:nvSpPr>
          <p:cNvPr id="12" name="TextBox 11">
            <a:extLst>
              <a:ext uri="{FF2B5EF4-FFF2-40B4-BE49-F238E27FC236}">
                <a16:creationId xmlns:a16="http://schemas.microsoft.com/office/drawing/2014/main" id="{84F75310-D441-4866-BC7C-9F189CA69796}"/>
              </a:ext>
            </a:extLst>
          </p:cNvPr>
          <p:cNvSpPr txBox="1"/>
          <p:nvPr/>
        </p:nvSpPr>
        <p:spPr>
          <a:xfrm>
            <a:off x="8430268" y="4436879"/>
            <a:ext cx="816249" cy="369332"/>
          </a:xfrm>
          <a:prstGeom prst="rect">
            <a:avLst/>
          </a:prstGeom>
          <a:noFill/>
        </p:spPr>
        <p:txBody>
          <a:bodyPr wrap="none" rtlCol="0">
            <a:spAutoFit/>
          </a:bodyPr>
          <a:lstStyle/>
          <a:p>
            <a:r>
              <a:rPr lang="en-US" dirty="0"/>
              <a:t>Rank 3</a:t>
            </a:r>
          </a:p>
        </p:txBody>
      </p:sp>
      <p:sp>
        <p:nvSpPr>
          <p:cNvPr id="13" name="TextBox 12">
            <a:extLst>
              <a:ext uri="{FF2B5EF4-FFF2-40B4-BE49-F238E27FC236}">
                <a16:creationId xmlns:a16="http://schemas.microsoft.com/office/drawing/2014/main" id="{4D3614D0-C13C-4797-87C5-D59143D3812F}"/>
              </a:ext>
            </a:extLst>
          </p:cNvPr>
          <p:cNvSpPr txBox="1"/>
          <p:nvPr/>
        </p:nvSpPr>
        <p:spPr>
          <a:xfrm rot="18365893">
            <a:off x="9287973" y="3105118"/>
            <a:ext cx="868186" cy="369332"/>
          </a:xfrm>
          <a:prstGeom prst="rect">
            <a:avLst/>
          </a:prstGeom>
          <a:noFill/>
        </p:spPr>
        <p:txBody>
          <a:bodyPr wrap="none" rtlCol="0">
            <a:spAutoFit/>
          </a:bodyPr>
          <a:lstStyle/>
          <a:p>
            <a:r>
              <a:rPr lang="en-US" dirty="0"/>
              <a:t>Voter 1</a:t>
            </a:r>
          </a:p>
        </p:txBody>
      </p:sp>
      <p:sp>
        <p:nvSpPr>
          <p:cNvPr id="14" name="TextBox 13">
            <a:extLst>
              <a:ext uri="{FF2B5EF4-FFF2-40B4-BE49-F238E27FC236}">
                <a16:creationId xmlns:a16="http://schemas.microsoft.com/office/drawing/2014/main" id="{C0C621C4-BF18-496F-94B3-9BB725BCBEA0}"/>
              </a:ext>
            </a:extLst>
          </p:cNvPr>
          <p:cNvSpPr txBox="1"/>
          <p:nvPr/>
        </p:nvSpPr>
        <p:spPr>
          <a:xfrm rot="18365893">
            <a:off x="9858369" y="3111157"/>
            <a:ext cx="868186" cy="369332"/>
          </a:xfrm>
          <a:prstGeom prst="rect">
            <a:avLst/>
          </a:prstGeom>
          <a:noFill/>
        </p:spPr>
        <p:txBody>
          <a:bodyPr wrap="none" rtlCol="0">
            <a:spAutoFit/>
          </a:bodyPr>
          <a:lstStyle/>
          <a:p>
            <a:r>
              <a:rPr lang="en-US" dirty="0"/>
              <a:t>Voter 2</a:t>
            </a:r>
          </a:p>
        </p:txBody>
      </p:sp>
      <p:sp>
        <p:nvSpPr>
          <p:cNvPr id="15" name="TextBox 14">
            <a:extLst>
              <a:ext uri="{FF2B5EF4-FFF2-40B4-BE49-F238E27FC236}">
                <a16:creationId xmlns:a16="http://schemas.microsoft.com/office/drawing/2014/main" id="{C13DE4BF-66EE-4F93-81AF-2D2279A1F98B}"/>
              </a:ext>
            </a:extLst>
          </p:cNvPr>
          <p:cNvSpPr txBox="1"/>
          <p:nvPr/>
        </p:nvSpPr>
        <p:spPr>
          <a:xfrm rot="18365893">
            <a:off x="10428765" y="3111299"/>
            <a:ext cx="868186" cy="369332"/>
          </a:xfrm>
          <a:prstGeom prst="rect">
            <a:avLst/>
          </a:prstGeom>
          <a:noFill/>
        </p:spPr>
        <p:txBody>
          <a:bodyPr wrap="none" rtlCol="0">
            <a:spAutoFit/>
          </a:bodyPr>
          <a:lstStyle/>
          <a:p>
            <a:r>
              <a:rPr lang="en-US" dirty="0"/>
              <a:t>Voter 3</a:t>
            </a:r>
          </a:p>
        </p:txBody>
      </p:sp>
      <p:sp>
        <p:nvSpPr>
          <p:cNvPr id="16" name="TextBox 15">
            <a:extLst>
              <a:ext uri="{FF2B5EF4-FFF2-40B4-BE49-F238E27FC236}">
                <a16:creationId xmlns:a16="http://schemas.microsoft.com/office/drawing/2014/main" id="{841EAAAD-7DCE-48F2-946B-E8D8F2781A22}"/>
              </a:ext>
            </a:extLst>
          </p:cNvPr>
          <p:cNvSpPr txBox="1"/>
          <p:nvPr/>
        </p:nvSpPr>
        <p:spPr>
          <a:xfrm rot="18365893">
            <a:off x="10999161" y="3105118"/>
            <a:ext cx="868186" cy="369332"/>
          </a:xfrm>
          <a:prstGeom prst="rect">
            <a:avLst/>
          </a:prstGeom>
          <a:noFill/>
        </p:spPr>
        <p:txBody>
          <a:bodyPr wrap="none" rtlCol="0">
            <a:spAutoFit/>
          </a:bodyPr>
          <a:lstStyle/>
          <a:p>
            <a:r>
              <a:rPr lang="en-US" dirty="0"/>
              <a:t>Voter 4</a:t>
            </a:r>
          </a:p>
        </p:txBody>
      </p:sp>
    </p:spTree>
    <p:extLst>
      <p:ext uri="{BB962C8B-B14F-4D97-AF65-F5344CB8AC3E}">
        <p14:creationId xmlns:p14="http://schemas.microsoft.com/office/powerpoint/2010/main" val="73615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A292-13F5-DA2B-4C96-46B792763C97}"/>
              </a:ext>
            </a:extLst>
          </p:cNvPr>
          <p:cNvSpPr>
            <a:spLocks noGrp="1"/>
          </p:cNvSpPr>
          <p:nvPr>
            <p:ph type="title"/>
          </p:nvPr>
        </p:nvSpPr>
        <p:spPr/>
        <p:txBody>
          <a:bodyPr/>
          <a:lstStyle/>
          <a:p>
            <a:r>
              <a:rPr lang="en-US" dirty="0"/>
              <a:t>Homework 10 BONUS	</a:t>
            </a:r>
          </a:p>
        </p:txBody>
      </p:sp>
      <p:sp>
        <p:nvSpPr>
          <p:cNvPr id="3" name="Content Placeholder 2">
            <a:extLst>
              <a:ext uri="{FF2B5EF4-FFF2-40B4-BE49-F238E27FC236}">
                <a16:creationId xmlns:a16="http://schemas.microsoft.com/office/drawing/2014/main" id="{F08EDD7E-35B9-70AA-0815-79A1341F3EEE}"/>
              </a:ext>
            </a:extLst>
          </p:cNvPr>
          <p:cNvSpPr>
            <a:spLocks noGrp="1"/>
          </p:cNvSpPr>
          <p:nvPr>
            <p:ph idx="1"/>
          </p:nvPr>
        </p:nvSpPr>
        <p:spPr/>
        <p:txBody>
          <a:bodyPr/>
          <a:lstStyle/>
          <a:p>
            <a:r>
              <a:rPr lang="en-US" dirty="0"/>
              <a:t>We created a 10pt bonus HW10 problem so you can practice voting strategies on </a:t>
            </a:r>
            <a:r>
              <a:rPr lang="en-US" dirty="0" err="1"/>
              <a:t>Gradescope</a:t>
            </a:r>
            <a:endParaRPr lang="en-US" dirty="0"/>
          </a:p>
          <a:p>
            <a:endParaRPr lang="en-US" dirty="0"/>
          </a:p>
          <a:p>
            <a:r>
              <a:rPr lang="en-US" dirty="0"/>
              <a:t>Due 5/4 at 4:30pm, no late days </a:t>
            </a:r>
          </a:p>
          <a:p>
            <a:r>
              <a:rPr lang="en-US" dirty="0"/>
              <a:t>	Strong preference that you complete earlier!</a:t>
            </a:r>
          </a:p>
        </p:txBody>
      </p:sp>
      <p:sp>
        <p:nvSpPr>
          <p:cNvPr id="4" name="Slide Number Placeholder 3">
            <a:extLst>
              <a:ext uri="{FF2B5EF4-FFF2-40B4-BE49-F238E27FC236}">
                <a16:creationId xmlns:a16="http://schemas.microsoft.com/office/drawing/2014/main" id="{2C99CC5F-8297-DE91-EEAE-EB708FA067DD}"/>
              </a:ext>
            </a:extLst>
          </p:cNvPr>
          <p:cNvSpPr>
            <a:spLocks noGrp="1"/>
          </p:cNvSpPr>
          <p:nvPr>
            <p:ph type="sldNum" sz="quarter" idx="4"/>
          </p:nvPr>
        </p:nvSpPr>
        <p:spPr/>
        <p:txBody>
          <a:bodyPr/>
          <a:lstStyle/>
          <a:p>
            <a:fld id="{4E5DC575-B3DA-4894-AC1D-D96F1860F14D}" type="slidenum">
              <a:rPr lang="en-US" smtClean="0"/>
              <a:pPr/>
              <a:t>2</a:t>
            </a:fld>
            <a:endParaRPr lang="en-US" dirty="0"/>
          </a:p>
        </p:txBody>
      </p:sp>
    </p:spTree>
    <p:extLst>
      <p:ext uri="{BB962C8B-B14F-4D97-AF65-F5344CB8AC3E}">
        <p14:creationId xmlns:p14="http://schemas.microsoft.com/office/powerpoint/2010/main" val="1379677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Choice Theory</a:t>
            </a:r>
          </a:p>
        </p:txBody>
      </p:sp>
      <p:sp>
        <p:nvSpPr>
          <p:cNvPr id="3" name="Content Placeholder 2"/>
          <p:cNvSpPr>
            <a:spLocks noGrp="1"/>
          </p:cNvSpPr>
          <p:nvPr>
            <p:ph sz="quarter" idx="1"/>
          </p:nvPr>
        </p:nvSpPr>
        <p:spPr/>
        <p:txBody>
          <a:bodyPr/>
          <a:lstStyle/>
          <a:p>
            <a:r>
              <a:rPr lang="en-US" dirty="0"/>
              <a:t>A mathematical theory that deal with aggregation of individual preferences</a:t>
            </a:r>
          </a:p>
          <a:p>
            <a:r>
              <a:rPr lang="en-US" dirty="0"/>
              <a:t>Wide applications in economics, public policy, etc.</a:t>
            </a:r>
          </a:p>
          <a:p>
            <a:r>
              <a:rPr lang="en-US" dirty="0"/>
              <a:t>Origins in Ancient Greece</a:t>
            </a:r>
          </a:p>
          <a:p>
            <a:r>
              <a:rPr lang="en-US" dirty="0"/>
              <a:t>18th century</a:t>
            </a:r>
          </a:p>
          <a:p>
            <a:pPr marL="457200" indent="-457200">
              <a:buFont typeface="Wingdings" panose="05000000000000000000" pitchFamily="2" charset="2"/>
              <a:buChar char="§"/>
            </a:pPr>
            <a:r>
              <a:rPr lang="en-US" dirty="0">
                <a:solidFill>
                  <a:schemeClr val="tx1"/>
                </a:solidFill>
              </a:rPr>
              <a:t>Formal foundations by Condorcet 					        and </a:t>
            </a:r>
            <a:r>
              <a:rPr lang="en-US" dirty="0" err="1">
                <a:solidFill>
                  <a:schemeClr val="tx1"/>
                </a:solidFill>
              </a:rPr>
              <a:t>Borda</a:t>
            </a:r>
            <a:endParaRPr lang="en-US" dirty="0">
              <a:solidFill>
                <a:schemeClr val="tx1"/>
              </a:solidFill>
            </a:endParaRPr>
          </a:p>
          <a:p>
            <a:r>
              <a:rPr lang="en-US" dirty="0"/>
              <a:t>19th Century</a:t>
            </a:r>
          </a:p>
          <a:p>
            <a:pPr marL="457200" indent="-457200">
              <a:buFont typeface="Wingdings" panose="05000000000000000000" pitchFamily="2" charset="2"/>
              <a:buChar char="§"/>
            </a:pPr>
            <a:r>
              <a:rPr lang="en-US" dirty="0">
                <a:solidFill>
                  <a:schemeClr val="tx1"/>
                </a:solidFill>
              </a:rPr>
              <a:t>Charles Dodgson</a:t>
            </a:r>
          </a:p>
          <a:p>
            <a:r>
              <a:rPr lang="en-US" dirty="0"/>
              <a:t>20th Century</a:t>
            </a:r>
          </a:p>
          <a:p>
            <a:pPr marL="457200" indent="-457200">
              <a:buFont typeface="Wingdings" panose="05000000000000000000" pitchFamily="2" charset="2"/>
              <a:buChar char="§"/>
            </a:pPr>
            <a:r>
              <a:rPr lang="en-US" dirty="0">
                <a:solidFill>
                  <a:schemeClr val="tx1"/>
                </a:solidFill>
              </a:rPr>
              <a:t>Nobel Prize in Economics</a:t>
            </a:r>
          </a:p>
          <a:p>
            <a:endParaRPr lang="en-US" dirty="0">
              <a:solidFill>
                <a:schemeClr val="tx1"/>
              </a:solidFill>
            </a:endParaRPr>
          </a:p>
          <a:p>
            <a:endParaRPr lang="en-US" dirty="0"/>
          </a:p>
          <a:p>
            <a:endParaRPr lang="en-US" dirty="0"/>
          </a:p>
          <a:p>
            <a:endParaRPr lang="en-US" dirty="0"/>
          </a:p>
        </p:txBody>
      </p:sp>
      <p:sp>
        <p:nvSpPr>
          <p:cNvPr id="7" name="Rectangle 6"/>
          <p:cNvSpPr/>
          <p:nvPr/>
        </p:nvSpPr>
        <p:spPr>
          <a:xfrm>
            <a:off x="6871316" y="3623967"/>
            <a:ext cx="2070823" cy="461665"/>
          </a:xfrm>
          <a:prstGeom prst="rect">
            <a:avLst/>
          </a:prstGeom>
        </p:spPr>
        <p:txBody>
          <a:bodyPr wrap="none">
            <a:spAutoFit/>
          </a:bodyPr>
          <a:lstStyle/>
          <a:p>
            <a:r>
              <a:rPr lang="en-US" sz="2400" dirty="0"/>
              <a:t>Kenneth Arrow</a:t>
            </a:r>
          </a:p>
        </p:txBody>
      </p:sp>
      <p:sp>
        <p:nvSpPr>
          <p:cNvPr id="8" name="Rectangle 7"/>
          <p:cNvSpPr/>
          <p:nvPr/>
        </p:nvSpPr>
        <p:spPr>
          <a:xfrm>
            <a:off x="6649347" y="2792970"/>
            <a:ext cx="5463140" cy="830997"/>
          </a:xfrm>
          <a:prstGeom prst="rect">
            <a:avLst/>
          </a:prstGeom>
        </p:spPr>
        <p:txBody>
          <a:bodyPr wrap="square">
            <a:spAutoFit/>
          </a:bodyPr>
          <a:lstStyle/>
          <a:p>
            <a:pPr algn="ctr"/>
            <a:r>
              <a:rPr lang="en-US" sz="2400" dirty="0"/>
              <a:t>20th Century – Winners of Nobel Memorial Prize in Economic Sciences</a:t>
            </a:r>
          </a:p>
        </p:txBody>
      </p:sp>
      <p:pic>
        <p:nvPicPr>
          <p:cNvPr id="1026" name="Picture 2" descr="Kenneth Arrow, Stanford Univers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248" y="4051910"/>
            <a:ext cx="2124958" cy="26561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rtya Sen , c2000 (4379246038).jpg"/>
          <p:cNvPicPr>
            <a:picLocks noChangeAspect="1" noChangeArrowheads="1"/>
          </p:cNvPicPr>
          <p:nvPr/>
        </p:nvPicPr>
        <p:blipFill rotWithShape="1">
          <a:blip r:embed="rId3">
            <a:extLst>
              <a:ext uri="{28A0092B-C50C-407E-A947-70E740481C1C}">
                <a14:useLocalDpi xmlns:a14="http://schemas.microsoft.com/office/drawing/2010/main" val="0"/>
              </a:ext>
            </a:extLst>
          </a:blip>
          <a:srcRect l="17468" r="7237"/>
          <a:stretch/>
        </p:blipFill>
        <p:spPr bwMode="auto">
          <a:xfrm>
            <a:off x="9209511" y="4056570"/>
            <a:ext cx="2559565" cy="26515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180206" y="3634162"/>
            <a:ext cx="2659831" cy="461665"/>
          </a:xfrm>
          <a:prstGeom prst="rect">
            <a:avLst/>
          </a:prstGeom>
        </p:spPr>
        <p:txBody>
          <a:bodyPr wrap="none">
            <a:spAutoFit/>
          </a:bodyPr>
          <a:lstStyle/>
          <a:p>
            <a:r>
              <a:rPr lang="en-US" sz="2400" dirty="0"/>
              <a:t>Amartya Kumar Sen</a:t>
            </a:r>
          </a:p>
        </p:txBody>
      </p:sp>
    </p:spTree>
    <p:extLst>
      <p:ext uri="{BB962C8B-B14F-4D97-AF65-F5344CB8AC3E}">
        <p14:creationId xmlns:p14="http://schemas.microsoft.com/office/powerpoint/2010/main" val="404480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Model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dirty="0"/>
                  <a:t>Model</a:t>
                </a:r>
              </a:p>
              <a:p>
                <a:pPr lvl="1"/>
                <a:r>
                  <a:rPr lang="en-US" dirty="0"/>
                  <a:t>Set of voters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𝑛</m:t>
                        </m:r>
                      </m:e>
                    </m:d>
                  </m:oMath>
                </a14:m>
                <a:endParaRPr lang="en-US" dirty="0"/>
              </a:p>
              <a:p>
                <a:pPr lvl="1"/>
                <a:r>
                  <a:rPr lang="en-US" dirty="0"/>
                  <a:t>Set of alternatives </a:t>
                </a:r>
                <a14:m>
                  <m:oMath xmlns:m="http://schemas.openxmlformats.org/officeDocument/2006/math">
                    <m:r>
                      <a:rPr lang="en-US" b="0" i="1" smtClean="0">
                        <a:latin typeface="Cambria Math" panose="02040503050406030204" pitchFamily="18" charset="0"/>
                      </a:rPr>
                      <m:t>𝐴</m:t>
                    </m:r>
                  </m:oMath>
                </a14:m>
                <a:r>
                  <a:rPr lang="en-US" dirty="0"/>
                  <a:t> (</a:t>
                </a:r>
                <a14:m>
                  <m:oMath xmlns:m="http://schemas.openxmlformats.org/officeDocument/2006/math">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𝐴</m:t>
                        </m:r>
                      </m:e>
                    </m:d>
                    <m:r>
                      <a:rPr lang="en-US" b="0" i="1" dirty="0" smtClean="0">
                        <a:latin typeface="Cambria Math" panose="02040503050406030204" pitchFamily="18" charset="0"/>
                      </a:rPr>
                      <m:t>=</m:t>
                    </m:r>
                    <m:r>
                      <a:rPr lang="en-US" b="0" i="1" dirty="0" smtClean="0">
                        <a:latin typeface="Cambria Math" panose="02040503050406030204" pitchFamily="18" charset="0"/>
                      </a:rPr>
                      <m:t>𝑚</m:t>
                    </m:r>
                  </m:oMath>
                </a14:m>
                <a:r>
                  <a:rPr lang="en-US" dirty="0"/>
                  <a:t>)</a:t>
                </a:r>
              </a:p>
              <a:p>
                <a:pPr lvl="1"/>
                <a:r>
                  <a:rPr lang="en-US" dirty="0"/>
                  <a:t>Each voter has a ranking over the alternatives</a:t>
                </a:r>
              </a:p>
              <a:p>
                <a:pPr lvl="1"/>
                <a:r>
                  <a:rPr lang="en-US" dirty="0"/>
                  <a:t>Preference profile: collection of all voters’ rankings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6886"/>
                </a:stretch>
              </a:blipFill>
            </p:spPr>
            <p:txBody>
              <a:bodyPr/>
              <a:lstStyle/>
              <a:p>
                <a:r>
                  <a:rPr lang="en-US">
                    <a:noFill/>
                  </a:rPr>
                  <a:t> </a:t>
                </a:r>
              </a:p>
            </p:txBody>
          </p:sp>
        </mc:Fallback>
      </mc:AlternateContent>
      <p:graphicFrame>
        <p:nvGraphicFramePr>
          <p:cNvPr id="8" name="Table 7"/>
          <p:cNvGraphicFramePr>
            <a:graphicFrameLocks noGrp="1"/>
          </p:cNvGraphicFramePr>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E83746FA-C505-4DD4-933C-A16044D0F8FD}"/>
              </a:ext>
            </a:extLst>
          </p:cNvPr>
          <p:cNvSpPr>
            <a:spLocks noGrp="1"/>
          </p:cNvSpPr>
          <p:nvPr>
            <p:ph type="sldNum" sz="quarter" idx="4"/>
          </p:nvPr>
        </p:nvSpPr>
        <p:spPr/>
        <p:txBody>
          <a:bodyPr/>
          <a:lstStyle/>
          <a:p>
            <a:fld id="{4E5DC575-B3DA-4894-AC1D-D96F1860F14D}" type="slidenum">
              <a:rPr lang="en-US" smtClean="0"/>
              <a:pPr/>
              <a:t>21</a:t>
            </a:fld>
            <a:endParaRPr lang="en-US" dirty="0"/>
          </a:p>
        </p:txBody>
      </p:sp>
    </p:spTree>
    <p:extLst>
      <p:ext uri="{BB962C8B-B14F-4D97-AF65-F5344CB8AC3E}">
        <p14:creationId xmlns:p14="http://schemas.microsoft.com/office/powerpoint/2010/main" val="83935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Voting rule: function that maps preference profiles to alternatives that specifies the winner of the election</a:t>
            </a:r>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nvGraphicFramePr>
            <p:xfrm>
              <a:off x="1684116" y="2842292"/>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0">
                    <a:tc>
                      <a:txBody>
                        <a:bodyPr/>
                        <a:lstStyle/>
                        <a:p>
                          <a:r>
                            <a:rPr lang="en-US" dirty="0"/>
                            <a:t>function voting(</a:t>
                          </a:r>
                          <a14:m>
                            <m:oMath xmlns:m="http://schemas.openxmlformats.org/officeDocument/2006/math">
                              <m:r>
                                <a:rPr lang="en-US" b="1" i="1" dirty="0" smtClean="0">
                                  <a:latin typeface="Cambria Math" panose="02040503050406030204" pitchFamily="18" charset="0"/>
                                </a:rPr>
                                <m:t>𝑴</m:t>
                              </m:r>
                            </m:oMath>
                          </a14:m>
                          <a:r>
                            <a:rPr lang="en-US" dirty="0"/>
                            <a: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𝑀</m:t>
                              </m:r>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𝑖𝑗</m:t>
                                  </m:r>
                                </m:sub>
                              </m:sSub>
                              <m:r>
                                <a:rPr lang="en-US" b="0" i="1" dirty="0" smtClean="0">
                                  <a:latin typeface="Cambria Math" panose="02040503050406030204" pitchFamily="18" charset="0"/>
                                </a:rPr>
                                <m:t>∈</m:t>
                              </m:r>
                            </m:oMath>
                          </a14:m>
                          <a:r>
                            <a:rPr lang="en-US" dirty="0"/>
                            <a:t> {a,</a:t>
                          </a:r>
                          <a:r>
                            <a:rPr lang="en-US" baseline="0" dirty="0"/>
                            <a:t> b, c</a:t>
                          </a:r>
                          <a:r>
                            <a:rPr lang="en-US" dirty="0"/>
                            <a:t>} is the candidate at rank </a:t>
                          </a:r>
                          <a14:m>
                            <m:oMath xmlns:m="http://schemas.openxmlformats.org/officeDocument/2006/math">
                              <m:r>
                                <a:rPr lang="en-US" b="0" i="1" smtClean="0">
                                  <a:latin typeface="Cambria Math" panose="02040503050406030204" pitchFamily="18" charset="0"/>
                                </a:rPr>
                                <m:t>𝑗</m:t>
                              </m:r>
                            </m:oMath>
                          </a14:m>
                          <a:r>
                            <a:rPr lang="en-US" dirty="0"/>
                            <a:t> for voter </a:t>
                          </a:r>
                          <a14:m>
                            <m:oMath xmlns:m="http://schemas.openxmlformats.org/officeDocument/2006/math">
                              <m:r>
                                <a:rPr lang="en-US" b="0" i="1" smtClean="0">
                                  <a:latin typeface="Cambria Math" panose="02040503050406030204" pitchFamily="18" charset="0"/>
                                </a:rPr>
                                <m:t>𝑖</m:t>
                              </m:r>
                            </m:oMath>
                          </a14:m>
                          <a:endParaRPr lang="en-US" dirty="0"/>
                        </a:p>
                        <a:p>
                          <a:r>
                            <a:rPr lang="en-US" dirty="0"/>
                            <a:t>Output: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baseline="0" dirty="0"/>
                            <a:t>{a, b, c} describes the winner</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t>
                          </a:r>
                          <a14:m>
                            <m:oMath xmlns:m="http://schemas.openxmlformats.org/officeDocument/2006/math">
                              <m:r>
                                <a:rPr lang="en-US" b="0" i="1" dirty="0" smtClean="0">
                                  <a:latin typeface="Cambria Math" panose="02040503050406030204" pitchFamily="18" charset="0"/>
                                </a:rPr>
                                <m:t>𝑥</m:t>
                              </m:r>
                            </m:oMath>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13" name="Table 12"/>
              <p:cNvGraphicFramePr>
                <a:graphicFrameLocks noGrp="1"/>
              </p:cNvGraphicFramePr>
              <p:nvPr/>
            </p:nvGraphicFramePr>
            <p:xfrm>
              <a:off x="1684116" y="2842292"/>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365760">
                    <a:tc>
                      <a:txBody>
                        <a:bodyPr/>
                        <a:lstStyle/>
                        <a:p>
                          <a:endParaRPr lang="en-US"/>
                        </a:p>
                      </a:txBody>
                      <a:tcPr>
                        <a:blipFill>
                          <a:blip r:embed="rId2"/>
                          <a:stretch>
                            <a:fillRect t="-8333" r="-190" b="-783333"/>
                          </a:stretch>
                        </a:blipFill>
                      </a:tcPr>
                    </a:tc>
                    <a:extLst>
                      <a:ext uri="{0D108BD9-81ED-4DB2-BD59-A6C34878D82A}">
                        <a16:rowId xmlns:a16="http://schemas.microsoft.com/office/drawing/2014/main" val="10000"/>
                      </a:ext>
                    </a:extLst>
                  </a:tr>
                  <a:tr h="662178">
                    <a:tc>
                      <a:txBody>
                        <a:bodyPr/>
                        <a:lstStyle/>
                        <a:p>
                          <a:endParaRPr lang="en-US"/>
                        </a:p>
                      </a:txBody>
                      <a:tcPr>
                        <a:blipFill>
                          <a:blip r:embed="rId2"/>
                          <a:stretch>
                            <a:fillRect t="-59633" r="-190" b="-331193"/>
                          </a:stretch>
                        </a:blipFill>
                      </a:tcPr>
                    </a:tc>
                    <a:extLst>
                      <a:ext uri="{0D108BD9-81ED-4DB2-BD59-A6C34878D82A}">
                        <a16:rowId xmlns:a16="http://schemas.microsoft.com/office/drawing/2014/main" val="10001"/>
                      </a:ext>
                    </a:extLst>
                  </a:tr>
                  <a:tr h="173736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t="-752459" r="-190"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14" name="TextBox 13"/>
              <p:cNvSpPr txBox="1"/>
              <p:nvPr/>
            </p:nvSpPr>
            <p:spPr>
              <a:xfrm>
                <a:off x="8407078" y="3927676"/>
                <a:ext cx="1911934" cy="369332"/>
              </a:xfrm>
              <a:prstGeom prst="rect">
                <a:avLst/>
              </a:prstGeom>
              <a:noFill/>
            </p:spPr>
            <p:txBody>
              <a:bodyPr wrap="none" rtlCol="0">
                <a:spAutoFit/>
              </a:bodyPr>
              <a:lstStyle/>
              <a:p>
                <a:r>
                  <a:rPr lang="en-US" dirty="0"/>
                  <a:t>Example Matrix </a:t>
                </a:r>
                <a14:m>
                  <m:oMath xmlns:m="http://schemas.openxmlformats.org/officeDocument/2006/math">
                    <m:r>
                      <a:rPr lang="en-US" i="1" dirty="0">
                        <a:latin typeface="Cambria Math" panose="02040503050406030204" pitchFamily="18" charset="0"/>
                      </a:rPr>
                      <m:t>𝑀</m:t>
                    </m:r>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407078" y="3927676"/>
                <a:ext cx="1911934" cy="369332"/>
              </a:xfrm>
              <a:prstGeom prst="rect">
                <a:avLst/>
              </a:prstGeom>
              <a:blipFill>
                <a:blip r:embed="rId3"/>
                <a:stretch>
                  <a:fillRect l="-2548" t="-8197" b="-24590"/>
                </a:stretch>
              </a:blipFill>
            </p:spPr>
            <p:txBody>
              <a:bodyPr/>
              <a:lstStyle/>
              <a:p>
                <a:r>
                  <a:rPr lang="en-US">
                    <a:noFill/>
                  </a:rPr>
                  <a:t> </a:t>
                </a:r>
              </a:p>
            </p:txBody>
          </p:sp>
        </mc:Fallback>
      </mc:AlternateContent>
      <p:graphicFrame>
        <p:nvGraphicFramePr>
          <p:cNvPr id="15" name="Table 14"/>
          <p:cNvGraphicFramePr>
            <a:graphicFrameLocks noGrp="1"/>
          </p:cNvGraphicFramePr>
          <p:nvPr/>
        </p:nvGraphicFramePr>
        <p:xfrm>
          <a:off x="8077200" y="4352403"/>
          <a:ext cx="2430684" cy="1112520"/>
        </p:xfrm>
        <a:graphic>
          <a:graphicData uri="http://schemas.openxmlformats.org/drawingml/2006/table">
            <a:tbl>
              <a:tblPr firstRow="1" bandRow="1">
                <a:tableStyleId>{5940675A-B579-460E-94D1-54222C63F5DA}</a:tableStyleId>
              </a:tblPr>
              <a:tblGrid>
                <a:gridCol w="607671">
                  <a:extLst>
                    <a:ext uri="{9D8B030D-6E8A-4147-A177-3AD203B41FA5}">
                      <a16:colId xmlns:a16="http://schemas.microsoft.com/office/drawing/2014/main" val="20000"/>
                    </a:ext>
                  </a:extLst>
                </a:gridCol>
                <a:gridCol w="607671">
                  <a:extLst>
                    <a:ext uri="{9D8B030D-6E8A-4147-A177-3AD203B41FA5}">
                      <a16:colId xmlns:a16="http://schemas.microsoft.com/office/drawing/2014/main" val="20001"/>
                    </a:ext>
                  </a:extLst>
                </a:gridCol>
                <a:gridCol w="607671">
                  <a:extLst>
                    <a:ext uri="{9D8B030D-6E8A-4147-A177-3AD203B41FA5}">
                      <a16:colId xmlns:a16="http://schemas.microsoft.com/office/drawing/2014/main" val="20002"/>
                    </a:ext>
                  </a:extLst>
                </a:gridCol>
                <a:gridCol w="607671">
                  <a:extLst>
                    <a:ext uri="{9D8B030D-6E8A-4147-A177-3AD203B41FA5}">
                      <a16:colId xmlns:a16="http://schemas.microsoft.com/office/drawing/2014/main" val="20003"/>
                    </a:ext>
                  </a:extLst>
                </a:gridCol>
              </a:tblGrid>
              <a:tr h="370840">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0"/>
                  </a:ext>
                </a:extLst>
              </a:tr>
              <a:tr h="370840">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bl>
          </a:graphicData>
        </a:graphic>
      </p:graphicFrame>
      <p:sp>
        <p:nvSpPr>
          <p:cNvPr id="7" name="Slide Number Placeholder 6">
            <a:extLst>
              <a:ext uri="{FF2B5EF4-FFF2-40B4-BE49-F238E27FC236}">
                <a16:creationId xmlns:a16="http://schemas.microsoft.com/office/drawing/2014/main" id="{786E0DD9-D840-4CE3-86AC-3A2118C78EE9}"/>
              </a:ext>
            </a:extLst>
          </p:cNvPr>
          <p:cNvSpPr>
            <a:spLocks noGrp="1"/>
          </p:cNvSpPr>
          <p:nvPr>
            <p:ph type="sldNum" sz="quarter" idx="4"/>
          </p:nvPr>
        </p:nvSpPr>
        <p:spPr/>
        <p:txBody>
          <a:bodyPr/>
          <a:lstStyle/>
          <a:p>
            <a:fld id="{4E5DC575-B3DA-4894-AC1D-D96F1860F14D}" type="slidenum">
              <a:rPr lang="en-US" smtClean="0"/>
              <a:pPr/>
              <a:t>22</a:t>
            </a:fld>
            <a:endParaRPr lang="en-US" dirty="0"/>
          </a:p>
        </p:txBody>
      </p:sp>
    </p:spTree>
    <p:extLst>
      <p:ext uri="{BB962C8B-B14F-4D97-AF65-F5344CB8AC3E}">
        <p14:creationId xmlns:p14="http://schemas.microsoft.com/office/powerpoint/2010/main" val="424766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(used in many political elections)</a:t>
            </a:r>
          </a:p>
          <a:p>
            <a:pPr lvl="1"/>
            <a:r>
              <a:rPr lang="en-US" dirty="0"/>
              <a:t>Each voter give one point to top alternative</a:t>
            </a:r>
          </a:p>
          <a:p>
            <a:pPr lvl="1"/>
            <a:r>
              <a:rPr lang="en-US" dirty="0"/>
              <a:t>Alternative with most points win</a:t>
            </a:r>
          </a:p>
        </p:txBody>
      </p:sp>
      <p:sp>
        <p:nvSpPr>
          <p:cNvPr id="8" name="TextBox 7"/>
          <p:cNvSpPr txBox="1"/>
          <p:nvPr/>
        </p:nvSpPr>
        <p:spPr>
          <a:xfrm>
            <a:off x="4386805" y="3590828"/>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11" name="TextBox 10"/>
          <p:cNvSpPr txBox="1"/>
          <p:nvPr/>
        </p:nvSpPr>
        <p:spPr>
          <a:xfrm>
            <a:off x="6956385" y="3590827"/>
            <a:ext cx="332142" cy="461665"/>
          </a:xfrm>
          <a:prstGeom prst="rect">
            <a:avLst/>
          </a:prstGeom>
          <a:noFill/>
        </p:spPr>
        <p:txBody>
          <a:bodyPr wrap="none" rtlCol="0">
            <a:spAutoFit/>
          </a:bodyPr>
          <a:lstStyle/>
          <a:p>
            <a:r>
              <a:rPr lang="en-US" sz="2400" dirty="0">
                <a:solidFill>
                  <a:schemeClr val="tx2"/>
                </a:solidFill>
              </a:rPr>
              <a:t>a</a:t>
            </a:r>
          </a:p>
        </p:txBody>
      </p:sp>
      <p:graphicFrame>
        <p:nvGraphicFramePr>
          <p:cNvPr id="12" name="Table 11"/>
          <p:cNvGraphicFramePr>
            <a:graphicFrameLocks noGrp="1"/>
          </p:cNvGraphicFramePr>
          <p:nvPr>
            <p:extLst>
              <p:ext uri="{D42A27DB-BD31-4B8C-83A1-F6EECF244321}">
                <p14:modId xmlns:p14="http://schemas.microsoft.com/office/powerpoint/2010/main" val="2932828331"/>
              </p:ext>
            </p:extLst>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solidFill>
                      <a:schemeClr val="tx2">
                        <a:lumMod val="40000"/>
                        <a:lumOff val="60000"/>
                      </a:schemeClr>
                    </a:solidFill>
                  </a:tcPr>
                </a:tc>
                <a:tc>
                  <a:txBody>
                    <a:bodyPr/>
                    <a:lstStyle/>
                    <a:p>
                      <a:r>
                        <a:rPr lang="en-US" dirty="0"/>
                        <a:t>c</a:t>
                      </a:r>
                    </a:p>
                  </a:txBody>
                  <a:tcPr>
                    <a:solidFill>
                      <a:schemeClr val="tx2">
                        <a:lumMod val="40000"/>
                        <a:lumOff val="60000"/>
                      </a:schemeClr>
                    </a:solidFill>
                  </a:tcPr>
                </a:tc>
                <a:tc>
                  <a:txBody>
                    <a:bodyPr/>
                    <a:lstStyle/>
                    <a:p>
                      <a:r>
                        <a:rPr lang="en-US" dirty="0"/>
                        <a:t>b</a:t>
                      </a:r>
                    </a:p>
                  </a:txBody>
                  <a:tcPr>
                    <a:solidFill>
                      <a:schemeClr val="tx2">
                        <a:lumMod val="40000"/>
                        <a:lumOff val="60000"/>
                      </a:schemeClr>
                    </a:solidFill>
                  </a:tcPr>
                </a:tc>
                <a:tc>
                  <a:txBody>
                    <a:bodyPr/>
                    <a:lstStyle/>
                    <a:p>
                      <a:r>
                        <a:rPr lang="en-US" dirty="0"/>
                        <a:t>a</a:t>
                      </a:r>
                    </a:p>
                  </a:txBody>
                  <a:tcPr>
                    <a:solidFill>
                      <a:schemeClr val="tx2">
                        <a:lumMod val="40000"/>
                        <a:lumOff val="60000"/>
                      </a:schemeClr>
                    </a:solidFill>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solidFill>
                      <a:schemeClr val="bg1">
                        <a:lumMod val="85000"/>
                      </a:schemeClr>
                    </a:solidFill>
                  </a:tcPr>
                </a:tc>
                <a:tc>
                  <a:txBody>
                    <a:bodyPr/>
                    <a:lstStyle/>
                    <a:p>
                      <a:r>
                        <a:rPr lang="en-US" dirty="0"/>
                        <a:t>b</a:t>
                      </a:r>
                    </a:p>
                  </a:txBody>
                  <a:tcPr>
                    <a:solidFill>
                      <a:schemeClr val="bg1">
                        <a:lumMod val="85000"/>
                      </a:schemeClr>
                    </a:solidFill>
                  </a:tcPr>
                </a:tc>
                <a:tc>
                  <a:txBody>
                    <a:bodyPr/>
                    <a:lstStyle/>
                    <a:p>
                      <a:r>
                        <a:rPr lang="en-US" dirty="0"/>
                        <a:t>c</a:t>
                      </a:r>
                    </a:p>
                  </a:txBody>
                  <a:tcPr>
                    <a:solidFill>
                      <a:schemeClr val="bg1">
                        <a:lumMod val="85000"/>
                      </a:schemeClr>
                    </a:solidFill>
                  </a:tcPr>
                </a:tc>
                <a:tc>
                  <a:txBody>
                    <a:bodyPr/>
                    <a:lstStyle/>
                    <a:p>
                      <a:r>
                        <a:rPr lang="en-US" dirty="0"/>
                        <a:t>b</a:t>
                      </a:r>
                    </a:p>
                  </a:txBody>
                  <a:tcPr>
                    <a:solidFill>
                      <a:schemeClr val="bg1">
                        <a:lumMod val="85000"/>
                      </a:schemeClr>
                    </a:solidFill>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solidFill>
                      <a:schemeClr val="bg1">
                        <a:lumMod val="85000"/>
                      </a:schemeClr>
                    </a:solidFill>
                  </a:tcPr>
                </a:tc>
                <a:tc>
                  <a:txBody>
                    <a:bodyPr/>
                    <a:lstStyle/>
                    <a:p>
                      <a:r>
                        <a:rPr lang="en-US" dirty="0"/>
                        <a:t>a</a:t>
                      </a:r>
                    </a:p>
                  </a:txBody>
                  <a:tcPr>
                    <a:solidFill>
                      <a:schemeClr val="bg1">
                        <a:lumMod val="85000"/>
                      </a:schemeClr>
                    </a:solidFill>
                  </a:tcPr>
                </a:tc>
                <a:tc>
                  <a:txBody>
                    <a:bodyPr/>
                    <a:lstStyle/>
                    <a:p>
                      <a:r>
                        <a:rPr lang="en-US" dirty="0"/>
                        <a:t>a</a:t>
                      </a:r>
                    </a:p>
                  </a:txBody>
                  <a:tcPr>
                    <a:solidFill>
                      <a:schemeClr val="bg1">
                        <a:lumMod val="85000"/>
                      </a:schemeClr>
                    </a:solidFill>
                  </a:tcPr>
                </a:tc>
                <a:tc>
                  <a:txBody>
                    <a:bodyPr/>
                    <a:lstStyle/>
                    <a:p>
                      <a:r>
                        <a:rPr lang="en-US" dirty="0"/>
                        <a:t>c</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E91C8BC5-245C-461E-A8F1-0297A7CA75E0}"/>
              </a:ext>
            </a:extLst>
          </p:cNvPr>
          <p:cNvSpPr>
            <a:spLocks noGrp="1"/>
          </p:cNvSpPr>
          <p:nvPr>
            <p:ph type="sldNum" sz="quarter" idx="4"/>
          </p:nvPr>
        </p:nvSpPr>
        <p:spPr/>
        <p:txBody>
          <a:bodyPr/>
          <a:lstStyle/>
          <a:p>
            <a:fld id="{4E5DC575-B3DA-4894-AC1D-D96F1860F14D}" type="slidenum">
              <a:rPr lang="en-US" smtClean="0"/>
              <a:pPr/>
              <a:t>23</a:t>
            </a:fld>
            <a:endParaRPr lang="en-US" dirty="0"/>
          </a:p>
        </p:txBody>
      </p:sp>
    </p:spTree>
    <p:extLst>
      <p:ext uri="{BB962C8B-B14F-4D97-AF65-F5344CB8AC3E}">
        <p14:creationId xmlns:p14="http://schemas.microsoft.com/office/powerpoint/2010/main" val="276934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err="1"/>
                  <a:t>Borda</a:t>
                </a:r>
                <a:r>
                  <a:rPr lang="en-US" dirty="0"/>
                  <a:t> count (used for national election in Slovenia)</a:t>
                </a:r>
              </a:p>
              <a:p>
                <a:pPr lvl="1"/>
                <a:r>
                  <a:rPr lang="en-US" dirty="0"/>
                  <a:t>Each voter awards </a:t>
                </a:r>
                <a14:m>
                  <m:oMath xmlns:m="http://schemas.openxmlformats.org/officeDocument/2006/math">
                    <m:r>
                      <a:rPr lang="en-US" i="1" dirty="0" smtClean="0">
                        <a:latin typeface="Cambria Math" panose="02040503050406030204" pitchFamily="18" charset="0"/>
                      </a:rPr>
                      <m:t>𝑚</m:t>
                    </m:r>
                    <m:r>
                      <a:rPr lang="en-US" i="1" dirty="0" smtClean="0">
                        <a:latin typeface="Cambria Math" panose="02040503050406030204" pitchFamily="18" charset="0"/>
                      </a:rPr>
                      <m:t>−</m:t>
                    </m:r>
                    <m:r>
                      <a:rPr lang="en-US" i="1" dirty="0" smtClean="0">
                        <a:latin typeface="Cambria Math" panose="02040503050406030204" pitchFamily="18" charset="0"/>
                      </a:rPr>
                      <m:t>𝑘</m:t>
                    </m:r>
                  </m:oMath>
                </a14:m>
                <a:r>
                  <a:rPr lang="en-US" dirty="0"/>
                  <a:t> points to alternative ranked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𝑡h</m:t>
                        </m:r>
                      </m:sup>
                    </m:sSup>
                  </m:oMath>
                </a14:m>
                <a:endParaRPr lang="en-US" dirty="0"/>
              </a:p>
              <a:p>
                <a:pPr lvl="1"/>
                <a:r>
                  <a:rPr lang="en-US" dirty="0"/>
                  <a:t>Alternative with most points win</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5090"/>
                </a:stretch>
              </a:blipFill>
            </p:spPr>
            <p:txBody>
              <a:bodyPr/>
              <a:lstStyle/>
              <a:p>
                <a:r>
                  <a:rPr lang="en-US">
                    <a:noFill/>
                  </a:rPr>
                  <a:t> </a:t>
                </a:r>
              </a:p>
            </p:txBody>
          </p:sp>
        </mc:Fallback>
      </mc:AlternateContent>
      <p:graphicFrame>
        <p:nvGraphicFramePr>
          <p:cNvPr id="10" name="Table 9"/>
          <p:cNvGraphicFramePr>
            <a:graphicFrameLocks noGrp="1"/>
          </p:cNvGraphicFramePr>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4386805" y="3590828"/>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12" name="TextBox 11"/>
          <p:cNvSpPr txBox="1"/>
          <p:nvPr/>
        </p:nvSpPr>
        <p:spPr>
          <a:xfrm>
            <a:off x="6956385" y="3590827"/>
            <a:ext cx="346570" cy="461665"/>
          </a:xfrm>
          <a:prstGeom prst="rect">
            <a:avLst/>
          </a:prstGeom>
          <a:noFill/>
        </p:spPr>
        <p:txBody>
          <a:bodyPr wrap="none" rtlCol="0">
            <a:spAutoFit/>
          </a:bodyPr>
          <a:lstStyle/>
          <a:p>
            <a:r>
              <a:rPr lang="en-US" sz="2400" dirty="0">
                <a:solidFill>
                  <a:schemeClr val="tx2"/>
                </a:solidFill>
              </a:rPr>
              <a:t>b</a:t>
            </a:r>
          </a:p>
        </p:txBody>
      </p:sp>
      <p:sp>
        <p:nvSpPr>
          <p:cNvPr id="7" name="Slide Number Placeholder 6">
            <a:extLst>
              <a:ext uri="{FF2B5EF4-FFF2-40B4-BE49-F238E27FC236}">
                <a16:creationId xmlns:a16="http://schemas.microsoft.com/office/drawing/2014/main" id="{FE51999D-6774-49C3-AE76-D3434892C1C8}"/>
              </a:ext>
            </a:extLst>
          </p:cNvPr>
          <p:cNvSpPr>
            <a:spLocks noGrp="1"/>
          </p:cNvSpPr>
          <p:nvPr>
            <p:ph type="sldNum" sz="quarter" idx="4"/>
          </p:nvPr>
        </p:nvSpPr>
        <p:spPr/>
        <p:txBody>
          <a:bodyPr/>
          <a:lstStyle/>
          <a:p>
            <a:fld id="{4E5DC575-B3DA-4894-AC1D-D96F1860F14D}" type="slidenum">
              <a:rPr lang="en-US" smtClean="0"/>
              <a:pPr/>
              <a:t>24</a:t>
            </a:fld>
            <a:endParaRPr lang="en-US" dirty="0"/>
          </a:p>
        </p:txBody>
      </p:sp>
    </p:spTree>
    <p:extLst>
      <p:ext uri="{BB962C8B-B14F-4D97-AF65-F5344CB8AC3E}">
        <p14:creationId xmlns:p14="http://schemas.microsoft.com/office/powerpoint/2010/main" val="20315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err="1"/>
                  <a:t>Borda</a:t>
                </a:r>
                <a:r>
                  <a:rPr lang="en-US" dirty="0"/>
                  <a:t> count (used for national election in Slovenia)</a:t>
                </a:r>
              </a:p>
              <a:p>
                <a:pPr lvl="1"/>
                <a:r>
                  <a:rPr lang="en-US" dirty="0"/>
                  <a:t>Each voter awards </a:t>
                </a:r>
                <a14:m>
                  <m:oMath xmlns:m="http://schemas.openxmlformats.org/officeDocument/2006/math">
                    <m:r>
                      <a:rPr lang="en-US" i="1" dirty="0" smtClean="0">
                        <a:latin typeface="Cambria Math" panose="02040503050406030204" pitchFamily="18" charset="0"/>
                      </a:rPr>
                      <m:t>𝑚</m:t>
                    </m:r>
                    <m:r>
                      <a:rPr lang="en-US" i="1" dirty="0" smtClean="0">
                        <a:latin typeface="Cambria Math" panose="02040503050406030204" pitchFamily="18" charset="0"/>
                      </a:rPr>
                      <m:t>−</m:t>
                    </m:r>
                    <m:r>
                      <a:rPr lang="en-US" i="1" dirty="0" smtClean="0">
                        <a:latin typeface="Cambria Math" panose="02040503050406030204" pitchFamily="18" charset="0"/>
                      </a:rPr>
                      <m:t>𝑘</m:t>
                    </m:r>
                  </m:oMath>
                </a14:m>
                <a:r>
                  <a:rPr lang="en-US" dirty="0"/>
                  <a:t> points to alternative ranked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𝑡h</m:t>
                        </m:r>
                      </m:sup>
                    </m:sSup>
                  </m:oMath>
                </a14:m>
                <a:endParaRPr lang="en-US" dirty="0"/>
              </a:p>
              <a:p>
                <a:pPr lvl="1"/>
                <a:r>
                  <a:rPr lang="en-US" dirty="0"/>
                  <a:t>Alternative with most points win</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graphicFrame>
        <p:nvGraphicFramePr>
          <p:cNvPr id="10" name="Table 9"/>
          <p:cNvGraphicFramePr>
            <a:graphicFrameLocks noGrp="1"/>
          </p:cNvGraphicFramePr>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4386805" y="3590828"/>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12" name="TextBox 11"/>
          <p:cNvSpPr txBox="1"/>
          <p:nvPr/>
        </p:nvSpPr>
        <p:spPr>
          <a:xfrm>
            <a:off x="6956385" y="3590827"/>
            <a:ext cx="346570" cy="461665"/>
          </a:xfrm>
          <a:prstGeom prst="rect">
            <a:avLst/>
          </a:prstGeom>
          <a:noFill/>
        </p:spPr>
        <p:txBody>
          <a:bodyPr wrap="none" rtlCol="0">
            <a:spAutoFit/>
          </a:bodyPr>
          <a:lstStyle/>
          <a:p>
            <a:r>
              <a:rPr lang="en-US" sz="2400" dirty="0">
                <a:solidFill>
                  <a:schemeClr val="tx2"/>
                </a:solidFill>
              </a:rPr>
              <a:t>b</a:t>
            </a:r>
          </a:p>
        </p:txBody>
      </p:sp>
      <p:sp>
        <p:nvSpPr>
          <p:cNvPr id="8" name="TextBox 7"/>
          <p:cNvSpPr txBox="1"/>
          <p:nvPr/>
        </p:nvSpPr>
        <p:spPr>
          <a:xfrm>
            <a:off x="3460831" y="5787628"/>
            <a:ext cx="4310795" cy="369332"/>
          </a:xfrm>
          <a:prstGeom prst="rect">
            <a:avLst/>
          </a:prstGeom>
          <a:noFill/>
        </p:spPr>
        <p:txBody>
          <a:bodyPr wrap="none" rtlCol="0">
            <a:spAutoFit/>
          </a:bodyPr>
          <a:lstStyle/>
          <a:p>
            <a:r>
              <a:rPr lang="en-US" dirty="0"/>
              <a:t>a: 2+0+0+2=4; b: 1+1+2+1=5; c: 0+2+1+0=3</a:t>
            </a:r>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nvGraphicFramePr>
            <p:xfrm>
              <a:off x="8229005" y="4157267"/>
              <a:ext cx="871855" cy="147828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0</a:t>
                          </a:r>
                        </a:p>
                      </a:txBody>
                      <a:tcPr/>
                    </a:tc>
                    <a:extLst>
                      <a:ext uri="{0D108BD9-81ED-4DB2-BD59-A6C34878D82A}">
                        <a16:rowId xmlns:a16="http://schemas.microsoft.com/office/drawing/2014/main" val="10003"/>
                      </a:ext>
                    </a:extLst>
                  </a:tr>
                </a:tbl>
              </a:graphicData>
            </a:graphic>
          </p:graphicFrame>
        </mc:Choice>
        <mc:Fallback xmlns="">
          <p:graphicFrame>
            <p:nvGraphicFramePr>
              <p:cNvPr id="13" name="Table 12"/>
              <p:cNvGraphicFramePr>
                <a:graphicFrameLocks noGrp="1"/>
              </p:cNvGraphicFramePr>
              <p:nvPr/>
            </p:nvGraphicFramePr>
            <p:xfrm>
              <a:off x="8229005" y="4157267"/>
              <a:ext cx="871855" cy="147828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65760">
                    <a:tc>
                      <a:txBody>
                        <a:bodyPr/>
                        <a:lstStyle/>
                        <a:p>
                          <a:endParaRPr lang="en-US"/>
                        </a:p>
                      </a:txBody>
                      <a:tcPr>
                        <a:blipFill>
                          <a:blip r:embed="rId3"/>
                          <a:stretch>
                            <a:fillRect t="-3333" r="-2083" b="-331667"/>
                          </a:stretch>
                        </a:blipFill>
                      </a:tcPr>
                    </a:tc>
                    <a:extLst>
                      <a:ext uri="{0D108BD9-81ED-4DB2-BD59-A6C34878D82A}">
                        <a16:rowId xmlns:a16="http://schemas.microsoft.com/office/drawing/2014/main" val="10000"/>
                      </a:ext>
                    </a:extLst>
                  </a:tr>
                  <a:tr h="370840">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0</a:t>
                          </a:r>
                        </a:p>
                      </a:txBody>
                      <a:tcPr/>
                    </a:tc>
                    <a:extLst>
                      <a:ext uri="{0D108BD9-81ED-4DB2-BD59-A6C34878D82A}">
                        <a16:rowId xmlns:a16="http://schemas.microsoft.com/office/drawing/2014/main" val="10003"/>
                      </a:ext>
                    </a:extLst>
                  </a:tr>
                </a:tbl>
              </a:graphicData>
            </a:graphic>
          </p:graphicFrame>
        </mc:Fallback>
      </mc:AlternateContent>
      <p:sp>
        <p:nvSpPr>
          <p:cNvPr id="7" name="Slide Number Placeholder 6">
            <a:extLst>
              <a:ext uri="{FF2B5EF4-FFF2-40B4-BE49-F238E27FC236}">
                <a16:creationId xmlns:a16="http://schemas.microsoft.com/office/drawing/2014/main" id="{8906DD96-6092-4F3E-ABAC-E8CB702AF480}"/>
              </a:ext>
            </a:extLst>
          </p:cNvPr>
          <p:cNvSpPr>
            <a:spLocks noGrp="1"/>
          </p:cNvSpPr>
          <p:nvPr>
            <p:ph type="sldNum" sz="quarter" idx="4"/>
          </p:nvPr>
        </p:nvSpPr>
        <p:spPr/>
        <p:txBody>
          <a:bodyPr/>
          <a:lstStyle/>
          <a:p>
            <a:fld id="{4E5DC575-B3DA-4894-AC1D-D96F1860F14D}" type="slidenum">
              <a:rPr lang="en-US" smtClean="0"/>
              <a:pPr/>
              <a:t>25</a:t>
            </a:fld>
            <a:endParaRPr lang="en-US" dirty="0"/>
          </a:p>
        </p:txBody>
      </p:sp>
    </p:spTree>
    <p:extLst>
      <p:ext uri="{BB962C8B-B14F-4D97-AF65-F5344CB8AC3E}">
        <p14:creationId xmlns:p14="http://schemas.microsoft.com/office/powerpoint/2010/main" val="121956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2CF2-10C5-4EC6-885A-6F8EBB9045D1}"/>
              </a:ext>
            </a:extLst>
          </p:cNvPr>
          <p:cNvSpPr>
            <a:spLocks noGrp="1"/>
          </p:cNvSpPr>
          <p:nvPr>
            <p:ph type="title"/>
          </p:nvPr>
        </p:nvSpPr>
        <p:spPr/>
        <p:txBody>
          <a:bodyPr/>
          <a:lstStyle/>
          <a:p>
            <a:r>
              <a:rPr lang="en-US" dirty="0"/>
              <a:t>Pairwise Election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819790-50E9-4ABE-9F0A-70BBFA409D80}"/>
                  </a:ext>
                </a:extLst>
              </p:cNvPr>
              <p:cNvSpPr>
                <a:spLocks noGrp="1"/>
              </p:cNvSpPr>
              <p:nvPr>
                <p:ph idx="1"/>
              </p:nvPr>
            </p:nvSpPr>
            <p:spPr>
              <a:xfrm>
                <a:off x="552099" y="1113178"/>
                <a:ext cx="11169449" cy="2039539"/>
              </a:xfrm>
            </p:spPr>
            <p:txBody>
              <a:bodyPr/>
              <a:lstStyle/>
              <a:p>
                <a:r>
                  <a:rPr lang="en-US" dirty="0"/>
                  <a:t>Alternative </a:t>
                </a:r>
                <a14:m>
                  <m:oMath xmlns:m="http://schemas.openxmlformats.org/officeDocument/2006/math">
                    <m:r>
                      <a:rPr lang="en-US" i="1" dirty="0">
                        <a:latin typeface="Cambria Math" panose="02040503050406030204" pitchFamily="18" charset="0"/>
                      </a:rPr>
                      <m:t>𝑥</m:t>
                    </m:r>
                  </m:oMath>
                </a14:m>
                <a:r>
                  <a:rPr lang="en-US" i="1" dirty="0"/>
                  <a:t> </a:t>
                </a:r>
                <a:r>
                  <a:rPr lang="en-US" dirty="0"/>
                  <a:t>beats </a:t>
                </a:r>
                <a14:m>
                  <m:oMath xmlns:m="http://schemas.openxmlformats.org/officeDocument/2006/math">
                    <m:r>
                      <a:rPr lang="en-US" i="1" dirty="0">
                        <a:latin typeface="Cambria Math" panose="02040503050406030204" pitchFamily="18" charset="0"/>
                      </a:rPr>
                      <m:t>𝑦</m:t>
                    </m:r>
                  </m:oMath>
                </a14:m>
                <a:r>
                  <a:rPr lang="en-US" dirty="0"/>
                  <a:t> in </a:t>
                </a:r>
                <a:r>
                  <a:rPr lang="en-US" dirty="0">
                    <a:solidFill>
                      <a:schemeClr val="tx2"/>
                    </a:solidFill>
                  </a:rPr>
                  <a:t>pairwise election </a:t>
                </a:r>
                <a:r>
                  <a:rPr lang="en-US" dirty="0"/>
                  <a:t>if majority of voters prefer </a:t>
                </a:r>
                <a14:m>
                  <m:oMath xmlns:m="http://schemas.openxmlformats.org/officeDocument/2006/math">
                    <m:r>
                      <a:rPr lang="en-US" i="1" dirty="0">
                        <a:latin typeface="Cambria Math" panose="02040503050406030204" pitchFamily="18" charset="0"/>
                      </a:rPr>
                      <m:t>𝑥</m:t>
                    </m:r>
                  </m:oMath>
                </a14:m>
                <a:r>
                  <a:rPr lang="en-US" dirty="0"/>
                  <a:t> to </a:t>
                </a:r>
                <a14:m>
                  <m:oMath xmlns:m="http://schemas.openxmlformats.org/officeDocument/2006/math">
                    <m:r>
                      <a:rPr lang="en-US" i="1" dirty="0">
                        <a:latin typeface="Cambria Math" panose="02040503050406030204" pitchFamily="18" charset="0"/>
                      </a:rPr>
                      <m:t>𝑦</m:t>
                    </m:r>
                  </m:oMath>
                </a14:m>
                <a:endParaRPr lang="en-US" i="1" dirty="0"/>
              </a:p>
              <a:p>
                <a:endParaRPr lang="en-US" dirty="0"/>
              </a:p>
            </p:txBody>
          </p:sp>
        </mc:Choice>
        <mc:Fallback xmlns="">
          <p:sp>
            <p:nvSpPr>
              <p:cNvPr id="3" name="Content Placeholder 2">
                <a:extLst>
                  <a:ext uri="{FF2B5EF4-FFF2-40B4-BE49-F238E27FC236}">
                    <a16:creationId xmlns:a16="http://schemas.microsoft.com/office/drawing/2014/main" id="{E8819790-50E9-4ABE-9F0A-70BBFA409D80}"/>
                  </a:ext>
                </a:extLst>
              </p:cNvPr>
              <p:cNvSpPr>
                <a:spLocks noGrp="1" noRot="1" noChangeAspect="1" noMove="1" noResize="1" noEditPoints="1" noAdjustHandles="1" noChangeArrowheads="1" noChangeShapeType="1" noTextEdit="1"/>
              </p:cNvSpPr>
              <p:nvPr>
                <p:ph idx="1"/>
              </p:nvPr>
            </p:nvSpPr>
            <p:spPr>
              <a:xfrm>
                <a:off x="552099" y="1113178"/>
                <a:ext cx="11169449" cy="2039539"/>
              </a:xfrm>
              <a:blipFill>
                <a:blip r:embed="rId2"/>
                <a:stretch>
                  <a:fillRect l="-1146" t="-50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289D92B-ED05-4604-BB4E-F6AB0CDC4865}"/>
              </a:ext>
            </a:extLst>
          </p:cNvPr>
          <p:cNvSpPr>
            <a:spLocks noGrp="1"/>
          </p:cNvSpPr>
          <p:nvPr>
            <p:ph type="sldNum" sz="quarter" idx="4"/>
          </p:nvPr>
        </p:nvSpPr>
        <p:spPr/>
        <p:txBody>
          <a:bodyPr/>
          <a:lstStyle/>
          <a:p>
            <a:fld id="{4E5DC575-B3DA-4894-AC1D-D96F1860F14D}" type="slidenum">
              <a:rPr lang="en-US" smtClean="0"/>
              <a:pPr/>
              <a:t>26</a:t>
            </a:fld>
            <a:endParaRPr lang="en-US" dirty="0"/>
          </a:p>
        </p:txBody>
      </p:sp>
      <p:graphicFrame>
        <p:nvGraphicFramePr>
          <p:cNvPr id="5" name="Table 4">
            <a:extLst>
              <a:ext uri="{FF2B5EF4-FFF2-40B4-BE49-F238E27FC236}">
                <a16:creationId xmlns:a16="http://schemas.microsoft.com/office/drawing/2014/main" id="{89D04888-A2C2-4656-873F-2B4AAE90EC60}"/>
              </a:ext>
            </a:extLst>
          </p:cNvPr>
          <p:cNvGraphicFramePr>
            <a:graphicFrameLocks noGrp="1"/>
          </p:cNvGraphicFramePr>
          <p:nvPr>
            <p:extLst>
              <p:ext uri="{D42A27DB-BD31-4B8C-83A1-F6EECF244321}">
                <p14:modId xmlns:p14="http://schemas.microsoft.com/office/powerpoint/2010/main" val="2019004894"/>
              </p:ext>
            </p:extLst>
          </p:nvPr>
        </p:nvGraphicFramePr>
        <p:xfrm>
          <a:off x="665732" y="2687320"/>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101E170B-FF44-4E78-AC0A-7A3A6580C035}"/>
              </a:ext>
            </a:extLst>
          </p:cNvPr>
          <p:cNvSpPr txBox="1"/>
          <p:nvPr/>
        </p:nvSpPr>
        <p:spPr>
          <a:xfrm>
            <a:off x="552099" y="1994413"/>
            <a:ext cx="4796506" cy="461665"/>
          </a:xfrm>
          <a:prstGeom prst="rect">
            <a:avLst/>
          </a:prstGeom>
          <a:noFill/>
        </p:spPr>
        <p:txBody>
          <a:bodyPr wrap="none" rtlCol="0">
            <a:spAutoFit/>
          </a:bodyPr>
          <a:lstStyle/>
          <a:p>
            <a:r>
              <a:rPr lang="en-US" sz="2400" dirty="0">
                <a:solidFill>
                  <a:schemeClr val="tx2"/>
                </a:solidFill>
              </a:rPr>
              <a:t>Who beats who in pairwise election?</a:t>
            </a:r>
          </a:p>
        </p:txBody>
      </p:sp>
      <p:sp>
        <p:nvSpPr>
          <p:cNvPr id="7" name="TextBox 6">
            <a:extLst>
              <a:ext uri="{FF2B5EF4-FFF2-40B4-BE49-F238E27FC236}">
                <a16:creationId xmlns:a16="http://schemas.microsoft.com/office/drawing/2014/main" id="{5A31A4B6-BF1E-4EFD-A6B8-BDE748DF9C61}"/>
              </a:ext>
            </a:extLst>
          </p:cNvPr>
          <p:cNvSpPr txBox="1"/>
          <p:nvPr/>
        </p:nvSpPr>
        <p:spPr>
          <a:xfrm>
            <a:off x="6096000" y="1994413"/>
            <a:ext cx="1297150" cy="461665"/>
          </a:xfrm>
          <a:prstGeom prst="rect">
            <a:avLst/>
          </a:prstGeom>
          <a:noFill/>
        </p:spPr>
        <p:txBody>
          <a:bodyPr wrap="none" rtlCol="0">
            <a:spAutoFit/>
          </a:bodyPr>
          <a:lstStyle/>
          <a:p>
            <a:r>
              <a:rPr lang="en-US" sz="2400" dirty="0">
                <a:solidFill>
                  <a:schemeClr val="tx2"/>
                </a:solidFill>
              </a:rPr>
              <a:t>b beats c</a:t>
            </a:r>
          </a:p>
        </p:txBody>
      </p:sp>
    </p:spTree>
    <p:extLst>
      <p:ext uri="{BB962C8B-B14F-4D97-AF65-F5344CB8AC3E}">
        <p14:creationId xmlns:p14="http://schemas.microsoft.com/office/powerpoint/2010/main" val="302011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4189111657"/>
              </p:ext>
            </p:extLst>
          </p:nvPr>
        </p:nvGraphicFramePr>
        <p:xfrm>
          <a:off x="837864" y="4035810"/>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27</a:t>
            </a:fld>
            <a:endParaRPr lang="en-US" dirty="0"/>
          </a:p>
        </p:txBody>
      </p:sp>
    </p:spTree>
    <p:extLst>
      <p:ext uri="{BB962C8B-B14F-4D97-AF65-F5344CB8AC3E}">
        <p14:creationId xmlns:p14="http://schemas.microsoft.com/office/powerpoint/2010/main" val="9943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837864" y="4035810"/>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28</a:t>
            </a:fld>
            <a:endParaRPr lang="en-US" dirty="0"/>
          </a:p>
        </p:txBody>
      </p:sp>
      <p:sp>
        <p:nvSpPr>
          <p:cNvPr id="10" name="TextBox 9">
            <a:extLst>
              <a:ext uri="{FF2B5EF4-FFF2-40B4-BE49-F238E27FC236}">
                <a16:creationId xmlns:a16="http://schemas.microsoft.com/office/drawing/2014/main" id="{91F7A50F-32B7-4ECE-BE1B-FEB4FF0257DA}"/>
              </a:ext>
            </a:extLst>
          </p:cNvPr>
          <p:cNvSpPr txBox="1"/>
          <p:nvPr/>
        </p:nvSpPr>
        <p:spPr>
          <a:xfrm>
            <a:off x="6848559" y="3379079"/>
            <a:ext cx="4505577" cy="1569660"/>
          </a:xfrm>
          <a:prstGeom prst="rect">
            <a:avLst/>
          </a:prstGeom>
          <a:noFill/>
        </p:spPr>
        <p:txBody>
          <a:bodyPr wrap="square" rtlCol="0">
            <a:spAutoFit/>
          </a:bodyPr>
          <a:lstStyle/>
          <a:p>
            <a:r>
              <a:rPr lang="en-US" sz="2400" dirty="0">
                <a:solidFill>
                  <a:schemeClr val="tx2"/>
                </a:solidFill>
              </a:rPr>
              <a:t>Depends on the tie breaking rule. </a:t>
            </a:r>
          </a:p>
          <a:p>
            <a:r>
              <a:rPr lang="en-US" sz="2400" dirty="0">
                <a:solidFill>
                  <a:schemeClr val="tx2"/>
                </a:solidFill>
              </a:rPr>
              <a:t>If break tie alphabetically:</a:t>
            </a:r>
          </a:p>
          <a:p>
            <a:r>
              <a:rPr lang="en-US" sz="2400" dirty="0">
                <a:solidFill>
                  <a:schemeClr val="tx2"/>
                </a:solidFill>
              </a:rPr>
              <a:t>a and b survive in 1</a:t>
            </a:r>
            <a:r>
              <a:rPr lang="en-US" sz="2400" baseline="30000" dirty="0">
                <a:solidFill>
                  <a:schemeClr val="tx2"/>
                </a:solidFill>
              </a:rPr>
              <a:t>st</a:t>
            </a:r>
            <a:r>
              <a:rPr lang="en-US" sz="2400" dirty="0">
                <a:solidFill>
                  <a:schemeClr val="tx2"/>
                </a:solidFill>
              </a:rPr>
              <a:t> round</a:t>
            </a:r>
          </a:p>
          <a:p>
            <a:r>
              <a:rPr lang="en-US" sz="2400" dirty="0">
                <a:solidFill>
                  <a:schemeClr val="tx2"/>
                </a:solidFill>
              </a:rPr>
              <a:t>a wins the pairwise election</a:t>
            </a:r>
          </a:p>
        </p:txBody>
      </p:sp>
      <p:graphicFrame>
        <p:nvGraphicFramePr>
          <p:cNvPr id="11" name="Table 10">
            <a:extLst>
              <a:ext uri="{FF2B5EF4-FFF2-40B4-BE49-F238E27FC236}">
                <a16:creationId xmlns:a16="http://schemas.microsoft.com/office/drawing/2014/main" id="{5756A893-EFF2-4B3C-9863-701E49013304}"/>
              </a:ext>
            </a:extLst>
          </p:cNvPr>
          <p:cNvGraphicFramePr>
            <a:graphicFrameLocks noGrp="1"/>
          </p:cNvGraphicFramePr>
          <p:nvPr>
            <p:extLst>
              <p:ext uri="{D42A27DB-BD31-4B8C-83A1-F6EECF244321}">
                <p14:modId xmlns:p14="http://schemas.microsoft.com/office/powerpoint/2010/main" val="2114216399"/>
              </p:ext>
            </p:extLst>
          </p:nvPr>
        </p:nvGraphicFramePr>
        <p:xfrm>
          <a:off x="6973672" y="5124851"/>
          <a:ext cx="2747370" cy="1107440"/>
        </p:xfrm>
        <a:graphic>
          <a:graphicData uri="http://schemas.openxmlformats.org/drawingml/2006/table">
            <a:tbl>
              <a:tblPr firstRow="1" bandRow="1">
                <a:tableStyleId>{6E25E649-3F16-4E02-A733-19D2CDBF48F0}</a:tableStyleId>
              </a:tblPr>
              <a:tblGrid>
                <a:gridCol w="1161887">
                  <a:extLst>
                    <a:ext uri="{9D8B030D-6E8A-4147-A177-3AD203B41FA5}">
                      <a16:colId xmlns:a16="http://schemas.microsoft.com/office/drawing/2014/main" val="20000"/>
                    </a:ext>
                  </a:extLst>
                </a:gridCol>
                <a:gridCol w="419917">
                  <a:extLst>
                    <a:ext uri="{9D8B030D-6E8A-4147-A177-3AD203B41FA5}">
                      <a16:colId xmlns:a16="http://schemas.microsoft.com/office/drawing/2014/main" val="20001"/>
                    </a:ext>
                  </a:extLst>
                </a:gridCol>
                <a:gridCol w="412069">
                  <a:extLst>
                    <a:ext uri="{9D8B030D-6E8A-4147-A177-3AD203B41FA5}">
                      <a16:colId xmlns:a16="http://schemas.microsoft.com/office/drawing/2014/main" val="20002"/>
                    </a:ext>
                  </a:extLst>
                </a:gridCol>
                <a:gridCol w="404220">
                  <a:extLst>
                    <a:ext uri="{9D8B030D-6E8A-4147-A177-3AD203B41FA5}">
                      <a16:colId xmlns:a16="http://schemas.microsoft.com/office/drawing/2014/main" val="20003"/>
                    </a:ext>
                  </a:extLst>
                </a:gridCol>
                <a:gridCol w="349277">
                  <a:extLst>
                    <a:ext uri="{9D8B030D-6E8A-4147-A177-3AD203B41FA5}">
                      <a16:colId xmlns:a16="http://schemas.microsoft.com/office/drawing/2014/main" val="20004"/>
                    </a:ext>
                  </a:extLst>
                </a:gridCol>
              </a:tblGrid>
              <a:tr h="331344">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2">
                  <a:txBody>
                    <a:bodyPr/>
                    <a:lstStyle/>
                    <a:p>
                      <a:r>
                        <a:rPr lang="en-US" dirty="0"/>
                        <a:t>Ranking</a:t>
                      </a:r>
                    </a:p>
                  </a:txBody>
                  <a:tcPr/>
                </a:tc>
                <a:tc>
                  <a:txBody>
                    <a:bodyPr/>
                    <a:lstStyle/>
                    <a:p>
                      <a:r>
                        <a:rPr lang="en-US" dirty="0"/>
                        <a:t>a</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559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260822489"/>
              </p:ext>
            </p:extLst>
          </p:nvPr>
        </p:nvGraphicFramePr>
        <p:xfrm>
          <a:off x="837864" y="4035810"/>
          <a:ext cx="5144166" cy="148336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752481175"/>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a</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29</a:t>
            </a:fld>
            <a:endParaRPr lang="en-US" dirty="0"/>
          </a:p>
        </p:txBody>
      </p:sp>
    </p:spTree>
    <p:extLst>
      <p:ext uri="{BB962C8B-B14F-4D97-AF65-F5344CB8AC3E}">
        <p14:creationId xmlns:p14="http://schemas.microsoft.com/office/powerpoint/2010/main" val="6255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Warm-up </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p:txBody>
              <a:bodyPr/>
              <a:lstStyle/>
              <a:p>
                <a:r>
                  <a:rPr lang="en-US" dirty="0"/>
                  <a:t>Design an algorithm to determine the winner of three candidates a, b, c given the ranking provided by </a:t>
                </a:r>
                <a14:m>
                  <m:oMath xmlns:m="http://schemas.openxmlformats.org/officeDocument/2006/math">
                    <m:r>
                      <a:rPr lang="en-US" b="0" i="1" dirty="0" smtClean="0">
                        <a:latin typeface="Cambria Math" panose="02040503050406030204" pitchFamily="18" charset="0"/>
                      </a:rPr>
                      <m:t>𝑛</m:t>
                    </m:r>
                  </m:oMath>
                </a14:m>
                <a:r>
                  <a:rPr lang="en-US" dirty="0"/>
                  <a:t> individual voters, described by a </a:t>
                </a:r>
                <a14:m>
                  <m:oMath xmlns:m="http://schemas.openxmlformats.org/officeDocument/2006/math">
                    <m:r>
                      <a:rPr lang="en-US" b="0" i="1" dirty="0" smtClean="0">
                        <a:latin typeface="Cambria Math" panose="02040503050406030204" pitchFamily="18" charset="0"/>
                      </a:rPr>
                      <m:t>3×</m:t>
                    </m:r>
                    <m:r>
                      <a:rPr lang="en-US" b="0" i="1" dirty="0" smtClean="0">
                        <a:latin typeface="Cambria Math" panose="02040503050406030204" pitchFamily="18" charset="0"/>
                      </a:rPr>
                      <m:t>𝑛</m:t>
                    </m:r>
                  </m:oMath>
                </a14:m>
                <a:r>
                  <a:rPr lang="en-US" dirty="0"/>
                  <a:t> matrix </a:t>
                </a:r>
                <a14:m>
                  <m:oMath xmlns:m="http://schemas.openxmlformats.org/officeDocument/2006/math">
                    <m:r>
                      <a:rPr lang="en-US" b="0" i="1" smtClean="0">
                        <a:latin typeface="Cambria Math" panose="02040503050406030204" pitchFamily="18" charset="0"/>
                      </a:rPr>
                      <m:t>𝑀</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blipFill>
                <a:blip r:embed="rId3"/>
                <a:stretch>
                  <a:fillRect l="-1217" t="-5090" r="-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0">
                    <a:tc>
                      <a:txBody>
                        <a:bodyPr/>
                        <a:lstStyle/>
                        <a:p>
                          <a:r>
                            <a:rPr lang="en-US" dirty="0"/>
                            <a:t>function voting(</a:t>
                          </a:r>
                          <a14:m>
                            <m:oMath xmlns:m="http://schemas.openxmlformats.org/officeDocument/2006/math">
                              <m:r>
                                <a:rPr lang="en-US" b="1" i="1" dirty="0" smtClean="0">
                                  <a:latin typeface="Cambria Math" panose="02040503050406030204" pitchFamily="18" charset="0"/>
                                </a:rPr>
                                <m:t>𝑴</m:t>
                              </m:r>
                            </m:oMath>
                          </a14:m>
                          <a:r>
                            <a:rPr lang="en-US" dirty="0"/>
                            <a: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𝑀</m:t>
                              </m:r>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𝑖𝑗</m:t>
                                  </m:r>
                                </m:sub>
                              </m:sSub>
                              <m:r>
                                <a:rPr lang="en-US" b="0" i="1" dirty="0" smtClean="0">
                                  <a:latin typeface="Cambria Math" panose="02040503050406030204" pitchFamily="18" charset="0"/>
                                </a:rPr>
                                <m:t>∈</m:t>
                              </m:r>
                            </m:oMath>
                          </a14:m>
                          <a:r>
                            <a:rPr lang="en-US" dirty="0"/>
                            <a:t> {a,</a:t>
                          </a:r>
                          <a:r>
                            <a:rPr lang="en-US" baseline="0" dirty="0"/>
                            <a:t> b, c</a:t>
                          </a:r>
                          <a:r>
                            <a:rPr lang="en-US" dirty="0"/>
                            <a:t>} is the candidate at rank </a:t>
                          </a:r>
                          <a14:m>
                            <m:oMath xmlns:m="http://schemas.openxmlformats.org/officeDocument/2006/math">
                              <m:r>
                                <a:rPr lang="en-US" b="0" i="1" smtClean="0">
                                  <a:latin typeface="Cambria Math" panose="02040503050406030204" pitchFamily="18" charset="0"/>
                                </a:rPr>
                                <m:t>𝑗</m:t>
                              </m:r>
                            </m:oMath>
                          </a14:m>
                          <a:r>
                            <a:rPr lang="en-US" dirty="0"/>
                            <a:t> for voter </a:t>
                          </a:r>
                          <a14:m>
                            <m:oMath xmlns:m="http://schemas.openxmlformats.org/officeDocument/2006/math">
                              <m:r>
                                <a:rPr lang="en-US" b="0" i="1" smtClean="0">
                                  <a:latin typeface="Cambria Math" panose="02040503050406030204" pitchFamily="18" charset="0"/>
                                </a:rPr>
                                <m:t>𝑖</m:t>
                              </m:r>
                            </m:oMath>
                          </a14:m>
                          <a:endParaRPr lang="en-US" dirty="0"/>
                        </a:p>
                        <a:p>
                          <a:r>
                            <a:rPr lang="en-US" dirty="0"/>
                            <a:t>Output: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baseline="0" dirty="0"/>
                            <a:t>{a, b, c} describes the winner</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t>
                          </a:r>
                          <a14:m>
                            <m:oMath xmlns:m="http://schemas.openxmlformats.org/officeDocument/2006/math">
                              <m:r>
                                <a:rPr lang="en-US" b="0" i="1" dirty="0" smtClean="0">
                                  <a:latin typeface="Cambria Math" panose="02040503050406030204" pitchFamily="18" charset="0"/>
                                </a:rPr>
                                <m:t>𝑥</m:t>
                              </m:r>
                            </m:oMath>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365760">
                    <a:tc>
                      <a:txBody>
                        <a:bodyPr/>
                        <a:lstStyle/>
                        <a:p>
                          <a:endParaRPr lang="en-US"/>
                        </a:p>
                      </a:txBody>
                      <a:tcPr>
                        <a:blipFill>
                          <a:blip r:embed="rId4"/>
                          <a:stretch>
                            <a:fillRect t="-8333" r="-190" b="-785000"/>
                          </a:stretch>
                        </a:blipFill>
                      </a:tcPr>
                    </a:tc>
                    <a:extLst>
                      <a:ext uri="{0D108BD9-81ED-4DB2-BD59-A6C34878D82A}">
                        <a16:rowId xmlns:a16="http://schemas.microsoft.com/office/drawing/2014/main" val="10000"/>
                      </a:ext>
                    </a:extLst>
                  </a:tr>
                  <a:tr h="662178">
                    <a:tc>
                      <a:txBody>
                        <a:bodyPr/>
                        <a:lstStyle/>
                        <a:p>
                          <a:endParaRPr lang="en-US"/>
                        </a:p>
                      </a:txBody>
                      <a:tcPr>
                        <a:blipFill>
                          <a:blip r:embed="rId4"/>
                          <a:stretch>
                            <a:fillRect t="-59633" r="-190" b="-332110"/>
                          </a:stretch>
                        </a:blipFill>
                      </a:tcPr>
                    </a:tc>
                    <a:extLst>
                      <a:ext uri="{0D108BD9-81ED-4DB2-BD59-A6C34878D82A}">
                        <a16:rowId xmlns:a16="http://schemas.microsoft.com/office/drawing/2014/main" val="10001"/>
                      </a:ext>
                    </a:extLst>
                  </a:tr>
                  <a:tr h="173736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a:p>
                      </a:txBody>
                      <a:tcPr>
                        <a:blipFill>
                          <a:blip r:embed="rId4"/>
                          <a:stretch>
                            <a:fillRect t="-754098" r="-190"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8430268" y="2416080"/>
                <a:ext cx="1911934" cy="369332"/>
              </a:xfrm>
              <a:prstGeom prst="rect">
                <a:avLst/>
              </a:prstGeom>
              <a:noFill/>
            </p:spPr>
            <p:txBody>
              <a:bodyPr wrap="none" rtlCol="0">
                <a:spAutoFit/>
              </a:bodyPr>
              <a:lstStyle/>
              <a:p>
                <a:r>
                  <a:rPr lang="en-US" dirty="0"/>
                  <a:t>Example Matrix </a:t>
                </a:r>
                <a14:m>
                  <m:oMath xmlns:m="http://schemas.openxmlformats.org/officeDocument/2006/math">
                    <m:r>
                      <a:rPr lang="en-US" i="1" dirty="0">
                        <a:latin typeface="Cambria Math" panose="02040503050406030204" pitchFamily="18" charset="0"/>
                      </a:rPr>
                      <m:t>𝑀</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430268" y="2416080"/>
                <a:ext cx="1911934" cy="369332"/>
              </a:xfrm>
              <a:prstGeom prst="rect">
                <a:avLst/>
              </a:prstGeom>
              <a:blipFill>
                <a:blip r:embed="rId5"/>
                <a:stretch>
                  <a:fillRect l="-2866" t="-8197" b="-24590"/>
                </a:stretch>
              </a:blipFill>
            </p:spPr>
            <p:txBody>
              <a:bodyPr/>
              <a:lstStyle/>
              <a:p>
                <a:r>
                  <a:rPr lang="en-US">
                    <a:noFill/>
                  </a:rPr>
                  <a:t> </a:t>
                </a:r>
              </a:p>
            </p:txBody>
          </p:sp>
        </mc:Fallback>
      </mc:AlternateContent>
      <p:graphicFrame>
        <p:nvGraphicFramePr>
          <p:cNvPr id="9" name="Table 8"/>
          <p:cNvGraphicFramePr>
            <a:graphicFrameLocks noGrp="1"/>
          </p:cNvGraphicFramePr>
          <p:nvPr/>
        </p:nvGraphicFramePr>
        <p:xfrm>
          <a:off x="9253095" y="3696870"/>
          <a:ext cx="2430684" cy="1112520"/>
        </p:xfrm>
        <a:graphic>
          <a:graphicData uri="http://schemas.openxmlformats.org/drawingml/2006/table">
            <a:tbl>
              <a:tblPr firstRow="1" bandRow="1">
                <a:tableStyleId>{5940675A-B579-460E-94D1-54222C63F5DA}</a:tableStyleId>
              </a:tblPr>
              <a:tblGrid>
                <a:gridCol w="607671">
                  <a:extLst>
                    <a:ext uri="{9D8B030D-6E8A-4147-A177-3AD203B41FA5}">
                      <a16:colId xmlns:a16="http://schemas.microsoft.com/office/drawing/2014/main" val="20000"/>
                    </a:ext>
                  </a:extLst>
                </a:gridCol>
                <a:gridCol w="607671">
                  <a:extLst>
                    <a:ext uri="{9D8B030D-6E8A-4147-A177-3AD203B41FA5}">
                      <a16:colId xmlns:a16="http://schemas.microsoft.com/office/drawing/2014/main" val="20001"/>
                    </a:ext>
                  </a:extLst>
                </a:gridCol>
                <a:gridCol w="607671">
                  <a:extLst>
                    <a:ext uri="{9D8B030D-6E8A-4147-A177-3AD203B41FA5}">
                      <a16:colId xmlns:a16="http://schemas.microsoft.com/office/drawing/2014/main" val="20002"/>
                    </a:ext>
                  </a:extLst>
                </a:gridCol>
                <a:gridCol w="607671">
                  <a:extLst>
                    <a:ext uri="{9D8B030D-6E8A-4147-A177-3AD203B41FA5}">
                      <a16:colId xmlns:a16="http://schemas.microsoft.com/office/drawing/2014/main" val="20003"/>
                    </a:ext>
                  </a:extLst>
                </a:gridCol>
              </a:tblGrid>
              <a:tr h="370840">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0"/>
                  </a:ext>
                </a:extLst>
              </a:tr>
              <a:tr h="370840">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308D98BE-05D9-4F71-A949-CEC058804CD8}"/>
              </a:ext>
            </a:extLst>
          </p:cNvPr>
          <p:cNvSpPr>
            <a:spLocks noGrp="1"/>
          </p:cNvSpPr>
          <p:nvPr>
            <p:ph type="sldNum" sz="quarter" idx="4"/>
          </p:nvPr>
        </p:nvSpPr>
        <p:spPr/>
        <p:txBody>
          <a:bodyPr/>
          <a:lstStyle/>
          <a:p>
            <a:fld id="{4E5DC575-B3DA-4894-AC1D-D96F1860F14D}" type="slidenum">
              <a:rPr lang="en-US" smtClean="0"/>
              <a:pPr/>
              <a:t>3</a:t>
            </a:fld>
            <a:endParaRPr lang="en-US" dirty="0"/>
          </a:p>
        </p:txBody>
      </p:sp>
      <p:sp>
        <p:nvSpPr>
          <p:cNvPr id="10" name="TextBox 9">
            <a:extLst>
              <a:ext uri="{FF2B5EF4-FFF2-40B4-BE49-F238E27FC236}">
                <a16:creationId xmlns:a16="http://schemas.microsoft.com/office/drawing/2014/main" id="{EB22F17B-692D-48F9-85A0-7951947EEBB6}"/>
              </a:ext>
            </a:extLst>
          </p:cNvPr>
          <p:cNvSpPr txBox="1"/>
          <p:nvPr/>
        </p:nvSpPr>
        <p:spPr>
          <a:xfrm>
            <a:off x="8427421" y="3698215"/>
            <a:ext cx="816249" cy="369332"/>
          </a:xfrm>
          <a:prstGeom prst="rect">
            <a:avLst/>
          </a:prstGeom>
          <a:noFill/>
        </p:spPr>
        <p:txBody>
          <a:bodyPr wrap="none" rtlCol="0">
            <a:spAutoFit/>
          </a:bodyPr>
          <a:lstStyle/>
          <a:p>
            <a:r>
              <a:rPr lang="en-US" dirty="0"/>
              <a:t>Rank 1</a:t>
            </a:r>
          </a:p>
        </p:txBody>
      </p:sp>
      <p:sp>
        <p:nvSpPr>
          <p:cNvPr id="11" name="TextBox 10">
            <a:extLst>
              <a:ext uri="{FF2B5EF4-FFF2-40B4-BE49-F238E27FC236}">
                <a16:creationId xmlns:a16="http://schemas.microsoft.com/office/drawing/2014/main" id="{F7C5AFBB-0391-4E0F-9DFA-120690311275}"/>
              </a:ext>
            </a:extLst>
          </p:cNvPr>
          <p:cNvSpPr txBox="1"/>
          <p:nvPr/>
        </p:nvSpPr>
        <p:spPr>
          <a:xfrm>
            <a:off x="8423691" y="4067547"/>
            <a:ext cx="816249" cy="369332"/>
          </a:xfrm>
          <a:prstGeom prst="rect">
            <a:avLst/>
          </a:prstGeom>
          <a:noFill/>
        </p:spPr>
        <p:txBody>
          <a:bodyPr wrap="none" rtlCol="0">
            <a:spAutoFit/>
          </a:bodyPr>
          <a:lstStyle/>
          <a:p>
            <a:r>
              <a:rPr lang="en-US" dirty="0"/>
              <a:t>Rank 2</a:t>
            </a:r>
          </a:p>
        </p:txBody>
      </p:sp>
      <p:sp>
        <p:nvSpPr>
          <p:cNvPr id="12" name="TextBox 11">
            <a:extLst>
              <a:ext uri="{FF2B5EF4-FFF2-40B4-BE49-F238E27FC236}">
                <a16:creationId xmlns:a16="http://schemas.microsoft.com/office/drawing/2014/main" id="{84F75310-D441-4866-BC7C-9F189CA69796}"/>
              </a:ext>
            </a:extLst>
          </p:cNvPr>
          <p:cNvSpPr txBox="1"/>
          <p:nvPr/>
        </p:nvSpPr>
        <p:spPr>
          <a:xfrm>
            <a:off x="8430268" y="4436879"/>
            <a:ext cx="816249" cy="369332"/>
          </a:xfrm>
          <a:prstGeom prst="rect">
            <a:avLst/>
          </a:prstGeom>
          <a:noFill/>
        </p:spPr>
        <p:txBody>
          <a:bodyPr wrap="none" rtlCol="0">
            <a:spAutoFit/>
          </a:bodyPr>
          <a:lstStyle/>
          <a:p>
            <a:r>
              <a:rPr lang="en-US" dirty="0"/>
              <a:t>Rank 3</a:t>
            </a:r>
          </a:p>
        </p:txBody>
      </p:sp>
      <p:sp>
        <p:nvSpPr>
          <p:cNvPr id="13" name="TextBox 12">
            <a:extLst>
              <a:ext uri="{FF2B5EF4-FFF2-40B4-BE49-F238E27FC236}">
                <a16:creationId xmlns:a16="http://schemas.microsoft.com/office/drawing/2014/main" id="{4D3614D0-C13C-4797-87C5-D59143D3812F}"/>
              </a:ext>
            </a:extLst>
          </p:cNvPr>
          <p:cNvSpPr txBox="1"/>
          <p:nvPr/>
        </p:nvSpPr>
        <p:spPr>
          <a:xfrm rot="18365893">
            <a:off x="9287973" y="3105118"/>
            <a:ext cx="868186" cy="369332"/>
          </a:xfrm>
          <a:prstGeom prst="rect">
            <a:avLst/>
          </a:prstGeom>
          <a:noFill/>
        </p:spPr>
        <p:txBody>
          <a:bodyPr wrap="none" rtlCol="0">
            <a:spAutoFit/>
          </a:bodyPr>
          <a:lstStyle/>
          <a:p>
            <a:r>
              <a:rPr lang="en-US" dirty="0"/>
              <a:t>Voter 1</a:t>
            </a:r>
          </a:p>
        </p:txBody>
      </p:sp>
      <p:sp>
        <p:nvSpPr>
          <p:cNvPr id="14" name="TextBox 13">
            <a:extLst>
              <a:ext uri="{FF2B5EF4-FFF2-40B4-BE49-F238E27FC236}">
                <a16:creationId xmlns:a16="http://schemas.microsoft.com/office/drawing/2014/main" id="{C0C621C4-BF18-496F-94B3-9BB725BCBEA0}"/>
              </a:ext>
            </a:extLst>
          </p:cNvPr>
          <p:cNvSpPr txBox="1"/>
          <p:nvPr/>
        </p:nvSpPr>
        <p:spPr>
          <a:xfrm rot="18365893">
            <a:off x="9858369" y="3111157"/>
            <a:ext cx="868186" cy="369332"/>
          </a:xfrm>
          <a:prstGeom prst="rect">
            <a:avLst/>
          </a:prstGeom>
          <a:noFill/>
        </p:spPr>
        <p:txBody>
          <a:bodyPr wrap="none" rtlCol="0">
            <a:spAutoFit/>
          </a:bodyPr>
          <a:lstStyle/>
          <a:p>
            <a:r>
              <a:rPr lang="en-US" dirty="0"/>
              <a:t>Voter 2</a:t>
            </a:r>
          </a:p>
        </p:txBody>
      </p:sp>
      <p:sp>
        <p:nvSpPr>
          <p:cNvPr id="15" name="TextBox 14">
            <a:extLst>
              <a:ext uri="{FF2B5EF4-FFF2-40B4-BE49-F238E27FC236}">
                <a16:creationId xmlns:a16="http://schemas.microsoft.com/office/drawing/2014/main" id="{C13DE4BF-66EE-4F93-81AF-2D2279A1F98B}"/>
              </a:ext>
            </a:extLst>
          </p:cNvPr>
          <p:cNvSpPr txBox="1"/>
          <p:nvPr/>
        </p:nvSpPr>
        <p:spPr>
          <a:xfrm rot="18365893">
            <a:off x="10428765" y="3111299"/>
            <a:ext cx="868186" cy="369332"/>
          </a:xfrm>
          <a:prstGeom prst="rect">
            <a:avLst/>
          </a:prstGeom>
          <a:noFill/>
        </p:spPr>
        <p:txBody>
          <a:bodyPr wrap="none" rtlCol="0">
            <a:spAutoFit/>
          </a:bodyPr>
          <a:lstStyle/>
          <a:p>
            <a:r>
              <a:rPr lang="en-US" dirty="0"/>
              <a:t>Voter 3</a:t>
            </a:r>
          </a:p>
        </p:txBody>
      </p:sp>
      <p:sp>
        <p:nvSpPr>
          <p:cNvPr id="16" name="TextBox 15">
            <a:extLst>
              <a:ext uri="{FF2B5EF4-FFF2-40B4-BE49-F238E27FC236}">
                <a16:creationId xmlns:a16="http://schemas.microsoft.com/office/drawing/2014/main" id="{841EAAAD-7DCE-48F2-946B-E8D8F2781A22}"/>
              </a:ext>
            </a:extLst>
          </p:cNvPr>
          <p:cNvSpPr txBox="1"/>
          <p:nvPr/>
        </p:nvSpPr>
        <p:spPr>
          <a:xfrm rot="18365893">
            <a:off x="10999161" y="3105118"/>
            <a:ext cx="868186" cy="369332"/>
          </a:xfrm>
          <a:prstGeom prst="rect">
            <a:avLst/>
          </a:prstGeom>
          <a:noFill/>
        </p:spPr>
        <p:txBody>
          <a:bodyPr wrap="none" rtlCol="0">
            <a:spAutoFit/>
          </a:bodyPr>
          <a:lstStyle/>
          <a:p>
            <a:r>
              <a:rPr lang="en-US" dirty="0"/>
              <a:t>Voter 4</a:t>
            </a:r>
          </a:p>
        </p:txBody>
      </p:sp>
    </p:spTree>
    <p:extLst>
      <p:ext uri="{BB962C8B-B14F-4D97-AF65-F5344CB8AC3E}">
        <p14:creationId xmlns:p14="http://schemas.microsoft.com/office/powerpoint/2010/main" val="1942754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837864" y="4035810"/>
          <a:ext cx="5144166" cy="148336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752481175"/>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a</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30</a:t>
            </a:fld>
            <a:endParaRPr lang="en-US" dirty="0"/>
          </a:p>
        </p:txBody>
      </p:sp>
      <p:sp>
        <p:nvSpPr>
          <p:cNvPr id="10" name="TextBox 9">
            <a:extLst>
              <a:ext uri="{FF2B5EF4-FFF2-40B4-BE49-F238E27FC236}">
                <a16:creationId xmlns:a16="http://schemas.microsoft.com/office/drawing/2014/main" id="{F940D542-9BA7-49E6-9013-1E2486EF9111}"/>
              </a:ext>
            </a:extLst>
          </p:cNvPr>
          <p:cNvSpPr txBox="1"/>
          <p:nvPr/>
        </p:nvSpPr>
        <p:spPr>
          <a:xfrm>
            <a:off x="3929240" y="3428999"/>
            <a:ext cx="4496937" cy="461665"/>
          </a:xfrm>
          <a:prstGeom prst="rect">
            <a:avLst/>
          </a:prstGeom>
          <a:noFill/>
        </p:spPr>
        <p:txBody>
          <a:bodyPr wrap="none" rtlCol="0">
            <a:spAutoFit/>
          </a:bodyPr>
          <a:lstStyle/>
          <a:p>
            <a:r>
              <a:rPr lang="en-US" sz="2400" dirty="0">
                <a:solidFill>
                  <a:schemeClr val="tx2"/>
                </a:solidFill>
              </a:rPr>
              <a:t>a and c survive, and then c beats a</a:t>
            </a:r>
          </a:p>
        </p:txBody>
      </p:sp>
    </p:spTree>
    <p:extLst>
      <p:ext uri="{BB962C8B-B14F-4D97-AF65-F5344CB8AC3E}">
        <p14:creationId xmlns:p14="http://schemas.microsoft.com/office/powerpoint/2010/main" val="36363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732B-5ABA-4264-9867-8BB6233FF7FE}"/>
              </a:ext>
            </a:extLst>
          </p:cNvPr>
          <p:cNvSpPr>
            <a:spLocks noGrp="1"/>
          </p:cNvSpPr>
          <p:nvPr>
            <p:ph type="title"/>
          </p:nvPr>
        </p:nvSpPr>
        <p:spPr/>
        <p:txBody>
          <a:bodyPr/>
          <a:lstStyle/>
          <a:p>
            <a:r>
              <a:rPr lang="en-US" dirty="0"/>
              <a:t>Voting Rules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41B6D3-2076-4F0C-BF38-A175755A7BB6}"/>
                  </a:ext>
                </a:extLst>
              </p:cNvPr>
              <p:cNvSpPr>
                <a:spLocks noGrp="1"/>
              </p:cNvSpPr>
              <p:nvPr>
                <p:ph idx="1"/>
              </p:nvPr>
            </p:nvSpPr>
            <p:spPr>
              <a:xfrm>
                <a:off x="552098" y="1113178"/>
                <a:ext cx="10261675" cy="2039539"/>
              </a:xfrm>
            </p:spPr>
            <p:txBody>
              <a:bodyPr/>
              <a:lstStyle/>
              <a:p>
                <a:r>
                  <a:rPr lang="en-US" dirty="0"/>
                  <a:t>Single Transferable Vote (STV)</a:t>
                </a:r>
              </a:p>
              <a:p>
                <a:pPr lvl="1"/>
                <a:r>
                  <a:rPr lang="en-US" dirty="0"/>
                  <a:t>(used in Ireland, Australia, New Zealand, Maine, San Francisco, Cambridge)</a:t>
                </a:r>
              </a:p>
              <a:p>
                <a:pPr lvl="1"/>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−1</m:t>
                    </m:r>
                  </m:oMath>
                </a14:m>
                <a:r>
                  <a:rPr lang="en-US" dirty="0"/>
                  <a:t> rounds: In each round, alternative with least plurality votes is eliminated</a:t>
                </a:r>
              </a:p>
              <a:p>
                <a:pPr lvl="1"/>
                <a:r>
                  <a:rPr lang="en-US" dirty="0"/>
                  <a:t>Alternative left is the winner</a:t>
                </a:r>
              </a:p>
              <a:p>
                <a:endParaRPr lang="en-US" dirty="0"/>
              </a:p>
            </p:txBody>
          </p:sp>
        </mc:Choice>
        <mc:Fallback xmlns="">
          <p:sp>
            <p:nvSpPr>
              <p:cNvPr id="3" name="Content Placeholder 2">
                <a:extLst>
                  <a:ext uri="{FF2B5EF4-FFF2-40B4-BE49-F238E27FC236}">
                    <a16:creationId xmlns:a16="http://schemas.microsoft.com/office/drawing/2014/main" id="{8E41B6D3-2076-4F0C-BF38-A175755A7BB6}"/>
                  </a:ext>
                </a:extLst>
              </p:cNvPr>
              <p:cNvSpPr>
                <a:spLocks noGrp="1" noRot="1" noChangeAspect="1" noMove="1" noResize="1" noEditPoints="1" noAdjustHandles="1" noChangeArrowheads="1" noChangeShapeType="1" noTextEdit="1"/>
              </p:cNvSpPr>
              <p:nvPr>
                <p:ph idx="1"/>
              </p:nvPr>
            </p:nvSpPr>
            <p:spPr>
              <a:xfrm>
                <a:off x="552098" y="1113178"/>
                <a:ext cx="10261675" cy="2039539"/>
              </a:xfrm>
              <a:blipFill>
                <a:blip r:embed="rId2"/>
                <a:stretch>
                  <a:fillRect l="-1248" t="-5090" r="-23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4E18A3A-C479-4CDD-B77D-4EF7CB373773}"/>
              </a:ext>
            </a:extLst>
          </p:cNvPr>
          <p:cNvSpPr>
            <a:spLocks noGrp="1"/>
          </p:cNvSpPr>
          <p:nvPr>
            <p:ph type="sldNum" sz="quarter" idx="4"/>
          </p:nvPr>
        </p:nvSpPr>
        <p:spPr/>
        <p:txBody>
          <a:bodyPr/>
          <a:lstStyle/>
          <a:p>
            <a:fld id="{4E5DC575-B3DA-4894-AC1D-D96F1860F14D}" type="slidenum">
              <a:rPr lang="en-US" smtClean="0"/>
              <a:pPr/>
              <a:t>31</a:t>
            </a:fld>
            <a:endParaRPr lang="en-US" dirty="0"/>
          </a:p>
        </p:txBody>
      </p:sp>
      <p:graphicFrame>
        <p:nvGraphicFramePr>
          <p:cNvPr id="5" name="Table 4">
            <a:extLst>
              <a:ext uri="{FF2B5EF4-FFF2-40B4-BE49-F238E27FC236}">
                <a16:creationId xmlns:a16="http://schemas.microsoft.com/office/drawing/2014/main" id="{4823E24A-5E69-4440-BCBE-F4F6915E0388}"/>
              </a:ext>
            </a:extLst>
          </p:cNvPr>
          <p:cNvGraphicFramePr>
            <a:graphicFrameLocks noGrp="1"/>
          </p:cNvGraphicFramePr>
          <p:nvPr>
            <p:extLst>
              <p:ext uri="{D42A27DB-BD31-4B8C-83A1-F6EECF244321}">
                <p14:modId xmlns:p14="http://schemas.microsoft.com/office/powerpoint/2010/main" val="943615472"/>
              </p:ext>
            </p:extLst>
          </p:nvPr>
        </p:nvGraphicFramePr>
        <p:xfrm>
          <a:off x="705341" y="3824415"/>
          <a:ext cx="5144166" cy="185420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672919652"/>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d</a:t>
                      </a:r>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a</a:t>
                      </a:r>
                    </a:p>
                  </a:txBody>
                  <a:tcPr/>
                </a:tc>
                <a:extLst>
                  <a:ext uri="{0D108BD9-81ED-4DB2-BD59-A6C34878D82A}">
                    <a16:rowId xmlns:a16="http://schemas.microsoft.com/office/drawing/2014/main" val="3569298958"/>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297C12BA-511F-495C-8449-DFB407FE6CEC}"/>
              </a:ext>
            </a:extLst>
          </p:cNvPr>
          <p:cNvSpPr txBox="1"/>
          <p:nvPr/>
        </p:nvSpPr>
        <p:spPr>
          <a:xfrm>
            <a:off x="631612" y="3176916"/>
            <a:ext cx="2535118" cy="461665"/>
          </a:xfrm>
          <a:prstGeom prst="rect">
            <a:avLst/>
          </a:prstGeom>
          <a:noFill/>
        </p:spPr>
        <p:txBody>
          <a:bodyPr wrap="none" rtlCol="0">
            <a:spAutoFit/>
          </a:bodyPr>
          <a:lstStyle/>
          <a:p>
            <a:r>
              <a:rPr lang="en-US" sz="2400" dirty="0">
                <a:solidFill>
                  <a:schemeClr val="tx2"/>
                </a:solidFill>
              </a:rPr>
              <a:t>Who’s the winner?</a:t>
            </a:r>
          </a:p>
        </p:txBody>
      </p:sp>
    </p:spTree>
    <p:extLst>
      <p:ext uri="{BB962C8B-B14F-4D97-AF65-F5344CB8AC3E}">
        <p14:creationId xmlns:p14="http://schemas.microsoft.com/office/powerpoint/2010/main" val="411020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732B-5ABA-4264-9867-8BB6233FF7FE}"/>
              </a:ext>
            </a:extLst>
          </p:cNvPr>
          <p:cNvSpPr>
            <a:spLocks noGrp="1"/>
          </p:cNvSpPr>
          <p:nvPr>
            <p:ph type="title"/>
          </p:nvPr>
        </p:nvSpPr>
        <p:spPr/>
        <p:txBody>
          <a:bodyPr/>
          <a:lstStyle/>
          <a:p>
            <a:r>
              <a:rPr lang="en-US" dirty="0"/>
              <a:t>Voting Rules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41B6D3-2076-4F0C-BF38-A175755A7BB6}"/>
                  </a:ext>
                </a:extLst>
              </p:cNvPr>
              <p:cNvSpPr>
                <a:spLocks noGrp="1"/>
              </p:cNvSpPr>
              <p:nvPr>
                <p:ph idx="1"/>
              </p:nvPr>
            </p:nvSpPr>
            <p:spPr>
              <a:xfrm>
                <a:off x="552098" y="1113178"/>
                <a:ext cx="10261675" cy="2039539"/>
              </a:xfrm>
            </p:spPr>
            <p:txBody>
              <a:bodyPr/>
              <a:lstStyle/>
              <a:p>
                <a:r>
                  <a:rPr lang="en-US" dirty="0"/>
                  <a:t>Single Transferable Vote (STV)</a:t>
                </a:r>
              </a:p>
              <a:p>
                <a:pPr lvl="1"/>
                <a:r>
                  <a:rPr lang="en-US" dirty="0"/>
                  <a:t>(used in Ireland, Australia, New Zealand, Maine, San Francisco, Cambridge)</a:t>
                </a:r>
              </a:p>
              <a:p>
                <a:pPr lvl="1"/>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−1</m:t>
                    </m:r>
                  </m:oMath>
                </a14:m>
                <a:r>
                  <a:rPr lang="en-US" dirty="0"/>
                  <a:t> rounds: In each round, alternative with least plurality votes is eliminated</a:t>
                </a:r>
              </a:p>
              <a:p>
                <a:pPr lvl="1"/>
                <a:r>
                  <a:rPr lang="en-US" dirty="0"/>
                  <a:t>Alternative left is the winner</a:t>
                </a:r>
              </a:p>
              <a:p>
                <a:endParaRPr lang="en-US" dirty="0"/>
              </a:p>
            </p:txBody>
          </p:sp>
        </mc:Choice>
        <mc:Fallback xmlns="">
          <p:sp>
            <p:nvSpPr>
              <p:cNvPr id="3" name="Content Placeholder 2">
                <a:extLst>
                  <a:ext uri="{FF2B5EF4-FFF2-40B4-BE49-F238E27FC236}">
                    <a16:creationId xmlns:a16="http://schemas.microsoft.com/office/drawing/2014/main" id="{8E41B6D3-2076-4F0C-BF38-A175755A7BB6}"/>
                  </a:ext>
                </a:extLst>
              </p:cNvPr>
              <p:cNvSpPr>
                <a:spLocks noGrp="1" noRot="1" noChangeAspect="1" noMove="1" noResize="1" noEditPoints="1" noAdjustHandles="1" noChangeArrowheads="1" noChangeShapeType="1" noTextEdit="1"/>
              </p:cNvSpPr>
              <p:nvPr>
                <p:ph idx="1"/>
              </p:nvPr>
            </p:nvSpPr>
            <p:spPr>
              <a:xfrm>
                <a:off x="552098" y="1113178"/>
                <a:ext cx="10261675" cy="2039539"/>
              </a:xfrm>
              <a:blipFill>
                <a:blip r:embed="rId2"/>
                <a:stretch>
                  <a:fillRect l="-1248" t="-5090" r="-23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4E18A3A-C479-4CDD-B77D-4EF7CB373773}"/>
              </a:ext>
            </a:extLst>
          </p:cNvPr>
          <p:cNvSpPr>
            <a:spLocks noGrp="1"/>
          </p:cNvSpPr>
          <p:nvPr>
            <p:ph type="sldNum" sz="quarter" idx="4"/>
          </p:nvPr>
        </p:nvSpPr>
        <p:spPr/>
        <p:txBody>
          <a:bodyPr/>
          <a:lstStyle/>
          <a:p>
            <a:fld id="{4E5DC575-B3DA-4894-AC1D-D96F1860F14D}" type="slidenum">
              <a:rPr lang="en-US" smtClean="0"/>
              <a:pPr/>
              <a:t>32</a:t>
            </a:fld>
            <a:endParaRPr lang="en-US" dirty="0"/>
          </a:p>
        </p:txBody>
      </p:sp>
      <p:graphicFrame>
        <p:nvGraphicFramePr>
          <p:cNvPr id="5" name="Table 4">
            <a:extLst>
              <a:ext uri="{FF2B5EF4-FFF2-40B4-BE49-F238E27FC236}">
                <a16:creationId xmlns:a16="http://schemas.microsoft.com/office/drawing/2014/main" id="{4823E24A-5E69-4440-BCBE-F4F6915E0388}"/>
              </a:ext>
            </a:extLst>
          </p:cNvPr>
          <p:cNvGraphicFramePr>
            <a:graphicFrameLocks noGrp="1"/>
          </p:cNvGraphicFramePr>
          <p:nvPr/>
        </p:nvGraphicFramePr>
        <p:xfrm>
          <a:off x="705341" y="3824415"/>
          <a:ext cx="5144166" cy="185420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672919652"/>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d</a:t>
                      </a:r>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a</a:t>
                      </a:r>
                    </a:p>
                  </a:txBody>
                  <a:tcPr/>
                </a:tc>
                <a:extLst>
                  <a:ext uri="{0D108BD9-81ED-4DB2-BD59-A6C34878D82A}">
                    <a16:rowId xmlns:a16="http://schemas.microsoft.com/office/drawing/2014/main" val="3569298958"/>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297C12BA-511F-495C-8449-DFB407FE6CEC}"/>
              </a:ext>
            </a:extLst>
          </p:cNvPr>
          <p:cNvSpPr txBox="1"/>
          <p:nvPr/>
        </p:nvSpPr>
        <p:spPr>
          <a:xfrm>
            <a:off x="631612" y="3176916"/>
            <a:ext cx="2535118" cy="461665"/>
          </a:xfrm>
          <a:prstGeom prst="rect">
            <a:avLst/>
          </a:prstGeom>
          <a:noFill/>
        </p:spPr>
        <p:txBody>
          <a:bodyPr wrap="none" rtlCol="0">
            <a:spAutoFit/>
          </a:bodyPr>
          <a:lstStyle/>
          <a:p>
            <a:r>
              <a:rPr lang="en-US" sz="2400" dirty="0">
                <a:solidFill>
                  <a:schemeClr val="tx2"/>
                </a:solidFill>
              </a:rPr>
              <a:t>Who’s the winner?</a:t>
            </a:r>
          </a:p>
        </p:txBody>
      </p:sp>
      <p:sp>
        <p:nvSpPr>
          <p:cNvPr id="7" name="TextBox 6">
            <a:extLst>
              <a:ext uri="{FF2B5EF4-FFF2-40B4-BE49-F238E27FC236}">
                <a16:creationId xmlns:a16="http://schemas.microsoft.com/office/drawing/2014/main" id="{2ABEA72F-6B9D-4859-BC75-E8F6E378BFAD}"/>
              </a:ext>
            </a:extLst>
          </p:cNvPr>
          <p:cNvSpPr txBox="1"/>
          <p:nvPr/>
        </p:nvSpPr>
        <p:spPr>
          <a:xfrm>
            <a:off x="3493553" y="3176916"/>
            <a:ext cx="7770457" cy="830997"/>
          </a:xfrm>
          <a:prstGeom prst="rect">
            <a:avLst/>
          </a:prstGeom>
          <a:noFill/>
        </p:spPr>
        <p:txBody>
          <a:bodyPr wrap="square" rtlCol="0">
            <a:spAutoFit/>
          </a:bodyPr>
          <a:lstStyle/>
          <a:p>
            <a:r>
              <a:rPr lang="en-US" sz="2400" dirty="0">
                <a:solidFill>
                  <a:schemeClr val="tx2"/>
                </a:solidFill>
              </a:rPr>
              <a:t>c is eliminated, then d, then a, leaving b as the winner. 			</a:t>
            </a:r>
          </a:p>
        </p:txBody>
      </p:sp>
      <p:sp>
        <p:nvSpPr>
          <p:cNvPr id="8" name="Rectangle 7">
            <a:extLst>
              <a:ext uri="{FF2B5EF4-FFF2-40B4-BE49-F238E27FC236}">
                <a16:creationId xmlns:a16="http://schemas.microsoft.com/office/drawing/2014/main" id="{4BA08E6A-3264-4FE9-8CFD-BC22636A1C55}"/>
              </a:ext>
            </a:extLst>
          </p:cNvPr>
          <p:cNvSpPr/>
          <p:nvPr/>
        </p:nvSpPr>
        <p:spPr>
          <a:xfrm>
            <a:off x="6176330" y="3729790"/>
            <a:ext cx="5087680" cy="1200329"/>
          </a:xfrm>
          <a:prstGeom prst="rect">
            <a:avLst/>
          </a:prstGeom>
        </p:spPr>
        <p:txBody>
          <a:bodyPr wrap="square">
            <a:spAutoFit/>
          </a:bodyPr>
          <a:lstStyle/>
          <a:p>
            <a:r>
              <a:rPr lang="en-US" sz="2400" dirty="0">
                <a:solidFill>
                  <a:schemeClr val="tx2"/>
                </a:solidFill>
              </a:rPr>
              <a:t>Note: When d is eliminated, the vote from voter 2 is effectively transferred to b</a:t>
            </a:r>
          </a:p>
        </p:txBody>
      </p:sp>
    </p:spTree>
    <p:extLst>
      <p:ext uri="{BB962C8B-B14F-4D97-AF65-F5344CB8AC3E}">
        <p14:creationId xmlns:p14="http://schemas.microsoft.com/office/powerpoint/2010/main" val="49784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of Preference Profile</a:t>
            </a:r>
          </a:p>
        </p:txBody>
      </p:sp>
      <p:sp>
        <p:nvSpPr>
          <p:cNvPr id="3" name="Content Placeholder 2"/>
          <p:cNvSpPr>
            <a:spLocks noGrp="1"/>
          </p:cNvSpPr>
          <p:nvPr>
            <p:ph sz="quarter" idx="1"/>
          </p:nvPr>
        </p:nvSpPr>
        <p:spPr/>
        <p:txBody>
          <a:bodyPr>
            <a:normAutofit/>
          </a:bodyPr>
          <a:lstStyle/>
          <a:p>
            <a:r>
              <a:rPr lang="en-US" dirty="0"/>
              <a:t>Identity of voters does not matter</a:t>
            </a:r>
          </a:p>
          <a:p>
            <a:r>
              <a:rPr lang="en-US" dirty="0"/>
              <a:t>Only record how many voters has a preference</a:t>
            </a:r>
          </a:p>
          <a:p>
            <a:endParaRPr lang="en-US" sz="2400" dirty="0"/>
          </a:p>
        </p:txBody>
      </p:sp>
      <p:sp>
        <p:nvSpPr>
          <p:cNvPr id="8" name="Slide Number Placeholder 7">
            <a:extLst>
              <a:ext uri="{FF2B5EF4-FFF2-40B4-BE49-F238E27FC236}">
                <a16:creationId xmlns:a16="http://schemas.microsoft.com/office/drawing/2014/main" id="{F3216278-6E0A-4B85-8DD8-E821AF9F9E11}"/>
              </a:ext>
            </a:extLst>
          </p:cNvPr>
          <p:cNvSpPr>
            <a:spLocks noGrp="1"/>
          </p:cNvSpPr>
          <p:nvPr>
            <p:ph type="sldNum" sz="quarter" idx="4"/>
          </p:nvPr>
        </p:nvSpPr>
        <p:spPr/>
        <p:txBody>
          <a:bodyPr/>
          <a:lstStyle/>
          <a:p>
            <a:fld id="{4E5DC575-B3DA-4894-AC1D-D96F1860F14D}" type="slidenum">
              <a:rPr lang="en-US" smtClean="0"/>
              <a:pPr/>
              <a:t>33</a:t>
            </a:fld>
            <a:endParaRPr lang="en-US" dirty="0"/>
          </a:p>
        </p:txBody>
      </p:sp>
      <p:graphicFrame>
        <p:nvGraphicFramePr>
          <p:cNvPr id="6" name="Table 5">
            <a:extLst>
              <a:ext uri="{FF2B5EF4-FFF2-40B4-BE49-F238E27FC236}">
                <a16:creationId xmlns:a16="http://schemas.microsoft.com/office/drawing/2014/main" id="{644DBE30-E288-3F4D-AF56-1512B2B972E9}"/>
              </a:ext>
            </a:extLst>
          </p:cNvPr>
          <p:cNvGraphicFramePr>
            <a:graphicFrameLocks noGrp="1"/>
          </p:cNvGraphicFramePr>
          <p:nvPr/>
        </p:nvGraphicFramePr>
        <p:xfrm>
          <a:off x="3037785" y="2695882"/>
          <a:ext cx="5544228" cy="2569410"/>
        </p:xfrm>
        <a:graphic>
          <a:graphicData uri="http://schemas.openxmlformats.org/drawingml/2006/table">
            <a:tbl>
              <a:tblPr firstRow="1" bandRow="1">
                <a:tableStyleId>{6E25E649-3F16-4E02-A733-19D2CDBF48F0}</a:tableStyleId>
              </a:tblPr>
              <a:tblGrid>
                <a:gridCol w="1000938">
                  <a:extLst>
                    <a:ext uri="{9D8B030D-6E8A-4147-A177-3AD203B41FA5}">
                      <a16:colId xmlns:a16="http://schemas.microsoft.com/office/drawing/2014/main" val="20000"/>
                    </a:ext>
                  </a:extLst>
                </a:gridCol>
                <a:gridCol w="1031450">
                  <a:extLst>
                    <a:ext uri="{9D8B030D-6E8A-4147-A177-3AD203B41FA5}">
                      <a16:colId xmlns:a16="http://schemas.microsoft.com/office/drawing/2014/main" val="20001"/>
                    </a:ext>
                  </a:extLst>
                </a:gridCol>
                <a:gridCol w="877960">
                  <a:extLst>
                    <a:ext uri="{9D8B030D-6E8A-4147-A177-3AD203B41FA5}">
                      <a16:colId xmlns:a16="http://schemas.microsoft.com/office/drawing/2014/main" val="20002"/>
                    </a:ext>
                  </a:extLst>
                </a:gridCol>
                <a:gridCol w="877960">
                  <a:extLst>
                    <a:ext uri="{9D8B030D-6E8A-4147-A177-3AD203B41FA5}">
                      <a16:colId xmlns:a16="http://schemas.microsoft.com/office/drawing/2014/main" val="20003"/>
                    </a:ext>
                  </a:extLst>
                </a:gridCol>
                <a:gridCol w="877960">
                  <a:extLst>
                    <a:ext uri="{9D8B030D-6E8A-4147-A177-3AD203B41FA5}">
                      <a16:colId xmlns:a16="http://schemas.microsoft.com/office/drawing/2014/main" val="20004"/>
                    </a:ext>
                  </a:extLst>
                </a:gridCol>
                <a:gridCol w="877960">
                  <a:extLst>
                    <a:ext uri="{9D8B030D-6E8A-4147-A177-3AD203B41FA5}">
                      <a16:colId xmlns:a16="http://schemas.microsoft.com/office/drawing/2014/main" val="20005"/>
                    </a:ext>
                  </a:extLst>
                </a:gridCol>
              </a:tblGrid>
              <a:tr h="715210">
                <a:tc>
                  <a:txBody>
                    <a:bodyPr/>
                    <a:lstStyle/>
                    <a:p>
                      <a:r>
                        <a:rPr lang="en-US" dirty="0"/>
                        <a:t>33</a:t>
                      </a:r>
                    </a:p>
                    <a:p>
                      <a:r>
                        <a:rPr lang="en-US" dirty="0"/>
                        <a:t>voters</a:t>
                      </a:r>
                    </a:p>
                  </a:txBody>
                  <a:tcPr/>
                </a:tc>
                <a:tc>
                  <a:txBody>
                    <a:bodyPr/>
                    <a:lstStyle/>
                    <a:p>
                      <a:r>
                        <a:rPr lang="en-US" dirty="0"/>
                        <a:t>16 voters</a:t>
                      </a:r>
                    </a:p>
                  </a:txBody>
                  <a:tcPr/>
                </a:tc>
                <a:tc>
                  <a:txBody>
                    <a:bodyPr/>
                    <a:lstStyle/>
                    <a:p>
                      <a:r>
                        <a:rPr lang="en-US" dirty="0"/>
                        <a:t>3</a:t>
                      </a:r>
                      <a:r>
                        <a:rPr lang="en-US" baseline="0" dirty="0"/>
                        <a:t> </a:t>
                      </a:r>
                      <a:r>
                        <a:rPr lang="en-US" dirty="0"/>
                        <a:t>voters</a:t>
                      </a:r>
                    </a:p>
                  </a:txBody>
                  <a:tcPr/>
                </a:tc>
                <a:tc>
                  <a:txBody>
                    <a:bodyPr/>
                    <a:lstStyle/>
                    <a:p>
                      <a:r>
                        <a:rPr lang="en-US" dirty="0"/>
                        <a:t>8 voters</a:t>
                      </a:r>
                    </a:p>
                  </a:txBody>
                  <a:tcPr/>
                </a:tc>
                <a:tc>
                  <a:txBody>
                    <a:bodyPr/>
                    <a:lstStyle/>
                    <a:p>
                      <a:r>
                        <a:rPr lang="en-US" dirty="0"/>
                        <a:t>18 voters</a:t>
                      </a:r>
                    </a:p>
                  </a:txBody>
                  <a:tcPr/>
                </a:tc>
                <a:tc>
                  <a:txBody>
                    <a:bodyPr/>
                    <a:lstStyle/>
                    <a:p>
                      <a:r>
                        <a:rPr lang="en-US" dirty="0"/>
                        <a:t>22 voters</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d</a:t>
                      </a:r>
                    </a:p>
                  </a:txBody>
                  <a:tcPr/>
                </a:tc>
                <a:tc>
                  <a:txBody>
                    <a:bodyPr/>
                    <a:lstStyle/>
                    <a:p>
                      <a:r>
                        <a:rPr lang="en-US" dirty="0"/>
                        <a:t>d</a:t>
                      </a:r>
                    </a:p>
                  </a:txBody>
                  <a:tcPr/>
                </a:tc>
                <a:tc>
                  <a:txBody>
                    <a:bodyPr/>
                    <a:lstStyle/>
                    <a:p>
                      <a:r>
                        <a:rPr lang="en-US" dirty="0"/>
                        <a:t>e</a:t>
                      </a:r>
                    </a:p>
                  </a:txBody>
                  <a:tcPr/>
                </a:tc>
                <a:tc>
                  <a:txBody>
                    <a:bodyPr/>
                    <a:lstStyle/>
                    <a:p>
                      <a:r>
                        <a:rPr lang="en-US" dirty="0"/>
                        <a:t>e</a:t>
                      </a:r>
                    </a:p>
                  </a:txBody>
                  <a:tcPr/>
                </a:tc>
                <a:tc>
                  <a:txBody>
                    <a:bodyPr/>
                    <a:lstStyle/>
                    <a:p>
                      <a:r>
                        <a:rPr lang="en-US" dirty="0"/>
                        <a:t>c</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e</a:t>
                      </a:r>
                    </a:p>
                  </a:txBody>
                  <a:tcPr/>
                </a:tc>
                <a:tc>
                  <a:txBody>
                    <a:bodyPr/>
                    <a:lstStyle/>
                    <a:p>
                      <a:r>
                        <a:rPr lang="en-US" dirty="0"/>
                        <a:t>a</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42210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 Breaking</a:t>
            </a:r>
          </a:p>
        </p:txBody>
      </p:sp>
      <p:sp>
        <p:nvSpPr>
          <p:cNvPr id="3" name="Content Placeholder 2"/>
          <p:cNvSpPr>
            <a:spLocks noGrp="1"/>
          </p:cNvSpPr>
          <p:nvPr>
            <p:ph sz="quarter" idx="1"/>
          </p:nvPr>
        </p:nvSpPr>
        <p:spPr/>
        <p:txBody>
          <a:bodyPr/>
          <a:lstStyle/>
          <a:p>
            <a:r>
              <a:rPr lang="en-US" dirty="0"/>
              <a:t>Commonly used tie breaking rules include</a:t>
            </a:r>
          </a:p>
          <a:p>
            <a:pPr lvl="1"/>
            <a:r>
              <a:rPr lang="en-US" dirty="0" err="1"/>
              <a:t>Borda</a:t>
            </a:r>
            <a:r>
              <a:rPr lang="en-US" dirty="0"/>
              <a:t> count</a:t>
            </a:r>
          </a:p>
          <a:p>
            <a:pPr lvl="1"/>
            <a:r>
              <a:rPr lang="en-US" dirty="0"/>
              <a:t>Having the most votes in the first round</a:t>
            </a:r>
          </a:p>
          <a:p>
            <a:pPr lvl="1"/>
            <a:r>
              <a:rPr lang="en-US" dirty="0"/>
              <a:t>…</a:t>
            </a:r>
          </a:p>
        </p:txBody>
      </p:sp>
      <p:sp>
        <p:nvSpPr>
          <p:cNvPr id="5" name="Slide Number Placeholder 4">
            <a:extLst>
              <a:ext uri="{FF2B5EF4-FFF2-40B4-BE49-F238E27FC236}">
                <a16:creationId xmlns:a16="http://schemas.microsoft.com/office/drawing/2014/main" id="{6EAC9E7F-F46F-4F9B-AF5F-C555524D0211}"/>
              </a:ext>
            </a:extLst>
          </p:cNvPr>
          <p:cNvSpPr>
            <a:spLocks noGrp="1"/>
          </p:cNvSpPr>
          <p:nvPr>
            <p:ph type="sldNum" sz="quarter" idx="4"/>
          </p:nvPr>
        </p:nvSpPr>
        <p:spPr/>
        <p:txBody>
          <a:bodyPr/>
          <a:lstStyle/>
          <a:p>
            <a:fld id="{4E5DC575-B3DA-4894-AC1D-D96F1860F14D}" type="slidenum">
              <a:rPr lang="en-US" smtClean="0"/>
              <a:pPr/>
              <a:t>34</a:t>
            </a:fld>
            <a:endParaRPr lang="en-US" dirty="0"/>
          </a:p>
        </p:txBody>
      </p:sp>
    </p:spTree>
    <p:extLst>
      <p:ext uri="{BB962C8B-B14F-4D97-AF65-F5344CB8AC3E}">
        <p14:creationId xmlns:p14="http://schemas.microsoft.com/office/powerpoint/2010/main" val="646165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Choice Axioms</a:t>
            </a:r>
          </a:p>
        </p:txBody>
      </p:sp>
      <p:sp>
        <p:nvSpPr>
          <p:cNvPr id="3" name="Content Placeholder 2"/>
          <p:cNvSpPr>
            <a:spLocks noGrp="1"/>
          </p:cNvSpPr>
          <p:nvPr>
            <p:ph sz="quarter" idx="1"/>
          </p:nvPr>
        </p:nvSpPr>
        <p:spPr/>
        <p:txBody>
          <a:bodyPr/>
          <a:lstStyle/>
          <a:p>
            <a:r>
              <a:rPr lang="en-US" dirty="0"/>
              <a:t>How do we choose among different voting rules? What are the desirable properties?</a:t>
            </a:r>
          </a:p>
        </p:txBody>
      </p:sp>
      <p:sp>
        <p:nvSpPr>
          <p:cNvPr id="7" name="Slide Number Placeholder 6">
            <a:extLst>
              <a:ext uri="{FF2B5EF4-FFF2-40B4-BE49-F238E27FC236}">
                <a16:creationId xmlns:a16="http://schemas.microsoft.com/office/drawing/2014/main" id="{939D4726-9BA0-4278-B9E1-BD7BED146574}"/>
              </a:ext>
            </a:extLst>
          </p:cNvPr>
          <p:cNvSpPr>
            <a:spLocks noGrp="1"/>
          </p:cNvSpPr>
          <p:nvPr>
            <p:ph type="sldNum" sz="quarter" idx="4"/>
          </p:nvPr>
        </p:nvSpPr>
        <p:spPr/>
        <p:txBody>
          <a:bodyPr/>
          <a:lstStyle/>
          <a:p>
            <a:fld id="{4E5DC575-B3DA-4894-AC1D-D96F1860F14D}" type="slidenum">
              <a:rPr lang="en-US" smtClean="0"/>
              <a:pPr/>
              <a:t>35</a:t>
            </a:fld>
            <a:endParaRPr lang="en-US" dirty="0"/>
          </a:p>
        </p:txBody>
      </p:sp>
    </p:spTree>
    <p:extLst>
      <p:ext uri="{BB962C8B-B14F-4D97-AF65-F5344CB8AC3E}">
        <p14:creationId xmlns:p14="http://schemas.microsoft.com/office/powerpoint/2010/main" val="1306216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Majority consistency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207528" cy="2039539"/>
              </a:xfrm>
            </p:spPr>
            <p:txBody>
              <a:bodyPr/>
              <a:lstStyle/>
              <a:p>
                <a:r>
                  <a:rPr lang="en-US" dirty="0">
                    <a:solidFill>
                      <a:schemeClr val="tx2"/>
                    </a:solidFill>
                  </a:rPr>
                  <a:t>Majority consistency: </a:t>
                </a:r>
                <a:r>
                  <a:rPr lang="en-US" dirty="0"/>
                  <a:t>Given a voting rule that satisfies Majority Consistency, if a majority of voters (&gt; 50% of voters) rank alternative </a:t>
                </a:r>
                <a14:m>
                  <m:oMath xmlns:m="http://schemas.openxmlformats.org/officeDocument/2006/math">
                    <m:r>
                      <a:rPr lang="en-US" i="1" dirty="0" smtClean="0">
                        <a:latin typeface="Cambria Math" panose="02040503050406030204" pitchFamily="18" charset="0"/>
                      </a:rPr>
                      <m:t>𝑥</m:t>
                    </m:r>
                  </m:oMath>
                </a14:m>
                <a:r>
                  <a:rPr lang="en-US" dirty="0"/>
                  <a:t> first, then </a:t>
                </a:r>
                <a14:m>
                  <m:oMath xmlns:m="http://schemas.openxmlformats.org/officeDocument/2006/math">
                    <m:r>
                      <a:rPr lang="en-US" i="1" dirty="0" smtClean="0">
                        <a:latin typeface="Cambria Math" panose="02040503050406030204" pitchFamily="18" charset="0"/>
                      </a:rPr>
                      <m:t>𝑥</m:t>
                    </m:r>
                  </m:oMath>
                </a14:m>
                <a:r>
                  <a:rPr lang="en-US" dirty="0"/>
                  <a:t> should be the final winner.</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207528" cy="2039539"/>
              </a:xfrm>
              <a:blipFill>
                <a:blip r:embed="rId2"/>
                <a:stretch>
                  <a:fillRect l="-1254" t="-509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41FAED7-3684-44E5-98E2-768EB16B20AA}"/>
              </a:ext>
            </a:extLst>
          </p:cNvPr>
          <p:cNvSpPr>
            <a:spLocks noGrp="1"/>
          </p:cNvSpPr>
          <p:nvPr>
            <p:ph type="sldNum" sz="quarter" idx="4"/>
          </p:nvPr>
        </p:nvSpPr>
        <p:spPr/>
        <p:txBody>
          <a:bodyPr/>
          <a:lstStyle/>
          <a:p>
            <a:fld id="{4E5DC575-B3DA-4894-AC1D-D96F1860F14D}" type="slidenum">
              <a:rPr lang="en-US" smtClean="0"/>
              <a:pPr/>
              <a:t>36</a:t>
            </a:fld>
            <a:endParaRPr lang="en-US" dirty="0"/>
          </a:p>
        </p:txBody>
      </p:sp>
    </p:spTree>
    <p:extLst>
      <p:ext uri="{BB962C8B-B14F-4D97-AF65-F5344CB8AC3E}">
        <p14:creationId xmlns:p14="http://schemas.microsoft.com/office/powerpoint/2010/main" val="4048430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3</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518996"/>
              </a:xfrm>
            </p:spPr>
            <p:txBody>
              <a:bodyPr>
                <a:normAutofit/>
              </a:bodyPr>
              <a:lstStyle/>
              <a:p>
                <a:r>
                  <a:rPr lang="en-US" dirty="0"/>
                  <a:t>Which rules are NOT majority consistent?</a:t>
                </a:r>
              </a:p>
              <a:p>
                <a:pPr marL="457200" lvl="1" indent="-457200">
                  <a:buFont typeface="+mj-lt"/>
                  <a:buAutoNum type="alphaUcPeriod"/>
                </a:pPr>
                <a:r>
                  <a:rPr lang="en-US" dirty="0"/>
                  <a:t>Plurality: Each voter give one point to top alternative</a:t>
                </a:r>
              </a:p>
              <a:p>
                <a:pPr marL="457200" lvl="1" indent="-457200">
                  <a:buFont typeface="+mj-lt"/>
                  <a:buAutoNum type="alphaUcPeriod"/>
                </a:pPr>
                <a:r>
                  <a:rPr lang="en-US" dirty="0" err="1"/>
                  <a:t>Borda</a:t>
                </a:r>
                <a:r>
                  <a:rPr lang="en-US" dirty="0"/>
                  <a:t> count: Each voter awards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𝑘</m:t>
                    </m:r>
                  </m:oMath>
                </a14:m>
                <a:r>
                  <a:rPr lang="en-US" dirty="0"/>
                  <a:t> points to alternative ranked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𝑘</m:t>
                        </m:r>
                      </m:e>
                      <m:sup>
                        <m:r>
                          <a:rPr lang="en-US" i="1" dirty="0">
                            <a:latin typeface="Cambria Math" panose="02040503050406030204" pitchFamily="18" charset="0"/>
                          </a:rPr>
                          <m:t>𝑡h</m:t>
                        </m:r>
                      </m:sup>
                    </m:sSup>
                  </m:oMath>
                </a14:m>
                <a:endParaRPr lang="en-US" dirty="0"/>
              </a:p>
              <a:p>
                <a:pPr marL="457200" lvl="1" indent="-457200">
                  <a:buFont typeface="+mj-lt"/>
                  <a:buAutoNum type="alphaUcPeriod"/>
                </a:pPr>
                <a:r>
                  <a:rPr lang="en-US" dirty="0"/>
                  <a:t>Plurality with runoff: Pairwise election between two alternatives with highest plurality scores</a:t>
                </a:r>
              </a:p>
              <a:p>
                <a:pPr marL="457200" lvl="1" indent="-457200">
                  <a:buFont typeface="+mj-lt"/>
                  <a:buAutoNum type="alphaUcPeriod"/>
                </a:pPr>
                <a:r>
                  <a:rPr lang="en-US" dirty="0"/>
                  <a:t>STV: In each round, alternative with least plurality votes is eliminated</a:t>
                </a:r>
              </a:p>
              <a:p>
                <a:pPr marL="457200" lvl="1" indent="-457200">
                  <a:buFont typeface="+mj-lt"/>
                  <a:buAutoNum type="alphaUcPeriod"/>
                </a:pPr>
                <a:r>
                  <a:rPr lang="en-US" dirty="0"/>
                  <a:t>None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518996"/>
              </a:xfrm>
              <a:blipFill>
                <a:blip r:embed="rId3"/>
                <a:stretch>
                  <a:fillRect l="-1217" t="-2294"/>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214FF77B-239F-4A2F-9C84-EB881014EE80}"/>
              </a:ext>
            </a:extLst>
          </p:cNvPr>
          <p:cNvSpPr>
            <a:spLocks noGrp="1"/>
          </p:cNvSpPr>
          <p:nvPr>
            <p:ph type="sldNum" sz="quarter" idx="4"/>
          </p:nvPr>
        </p:nvSpPr>
        <p:spPr/>
        <p:txBody>
          <a:bodyPr/>
          <a:lstStyle/>
          <a:p>
            <a:fld id="{4E5DC575-B3DA-4894-AC1D-D96F1860F14D}" type="slidenum">
              <a:rPr lang="en-US" smtClean="0"/>
              <a:pPr/>
              <a:t>37</a:t>
            </a:fld>
            <a:endParaRPr lang="en-US" dirty="0"/>
          </a:p>
        </p:txBody>
      </p:sp>
    </p:spTree>
    <p:extLst>
      <p:ext uri="{BB962C8B-B14F-4D97-AF65-F5344CB8AC3E}">
        <p14:creationId xmlns:p14="http://schemas.microsoft.com/office/powerpoint/2010/main" val="966328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9D2D-D591-4826-9E11-AA3EC0344AE6}"/>
              </a:ext>
            </a:extLst>
          </p:cNvPr>
          <p:cNvSpPr>
            <a:spLocks noGrp="1"/>
          </p:cNvSpPr>
          <p:nvPr>
            <p:ph type="title"/>
          </p:nvPr>
        </p:nvSpPr>
        <p:spPr/>
        <p:txBody>
          <a:bodyPr/>
          <a:lstStyle/>
          <a:p>
            <a:r>
              <a:rPr lang="en-US" dirty="0"/>
              <a:t>Condorcet Consistency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A89600-94D0-4789-8888-C19C1D99FA7E}"/>
                  </a:ext>
                </a:extLst>
              </p:cNvPr>
              <p:cNvSpPr>
                <a:spLocks noGrp="1"/>
              </p:cNvSpPr>
              <p:nvPr>
                <p:ph idx="1"/>
              </p:nvPr>
            </p:nvSpPr>
            <p:spPr>
              <a:xfrm>
                <a:off x="552098" y="1113178"/>
                <a:ext cx="10745379" cy="2039539"/>
              </a:xfrm>
            </p:spPr>
            <p:txBody>
              <a:bodyPr/>
              <a:lstStyle/>
              <a:p>
                <a:r>
                  <a:rPr lang="en-US" dirty="0">
                    <a:solidFill>
                      <a:schemeClr val="accent1">
                        <a:lumMod val="75000"/>
                      </a:schemeClr>
                    </a:solidFill>
                  </a:rPr>
                  <a:t>Recall: </a:t>
                </a:r>
                <a14:m>
                  <m:oMath xmlns:m="http://schemas.openxmlformats.org/officeDocument/2006/math">
                    <m:r>
                      <a:rPr lang="en-US" i="1">
                        <a:solidFill>
                          <a:schemeClr val="accent1">
                            <a:lumMod val="75000"/>
                          </a:schemeClr>
                        </a:solidFill>
                        <a:latin typeface="Cambria Math" panose="02040503050406030204" pitchFamily="18" charset="0"/>
                      </a:rPr>
                      <m:t>𝑥</m:t>
                    </m:r>
                  </m:oMath>
                </a14:m>
                <a:r>
                  <a:rPr lang="en-US" dirty="0">
                    <a:solidFill>
                      <a:schemeClr val="accent1">
                        <a:lumMod val="75000"/>
                      </a:schemeClr>
                    </a:solidFill>
                  </a:rPr>
                  <a:t> beats </a:t>
                </a:r>
                <a14:m>
                  <m:oMath xmlns:m="http://schemas.openxmlformats.org/officeDocument/2006/math">
                    <m:r>
                      <a:rPr lang="en-US" i="1">
                        <a:solidFill>
                          <a:schemeClr val="accent1">
                            <a:lumMod val="75000"/>
                          </a:schemeClr>
                        </a:solidFill>
                        <a:latin typeface="Cambria Math" panose="02040503050406030204" pitchFamily="18" charset="0"/>
                      </a:rPr>
                      <m:t>𝑦</m:t>
                    </m:r>
                  </m:oMath>
                </a14:m>
                <a:r>
                  <a:rPr lang="en-US" dirty="0">
                    <a:solidFill>
                      <a:schemeClr val="accent1">
                        <a:lumMod val="75000"/>
                      </a:schemeClr>
                    </a:solidFill>
                  </a:rPr>
                  <a:t> in a pairwise election if majority of voters prefer </a:t>
                </a:r>
                <a14:m>
                  <m:oMath xmlns:m="http://schemas.openxmlformats.org/officeDocument/2006/math">
                    <m:r>
                      <a:rPr lang="en-US" i="1">
                        <a:solidFill>
                          <a:schemeClr val="accent1">
                            <a:lumMod val="75000"/>
                          </a:schemeClr>
                        </a:solidFill>
                        <a:latin typeface="Cambria Math" panose="02040503050406030204" pitchFamily="18" charset="0"/>
                      </a:rPr>
                      <m:t>𝑥</m:t>
                    </m:r>
                  </m:oMath>
                </a14:m>
                <a:r>
                  <a:rPr lang="en-US" dirty="0">
                    <a:solidFill>
                      <a:schemeClr val="accent1">
                        <a:lumMod val="75000"/>
                      </a:schemeClr>
                    </a:solidFill>
                  </a:rPr>
                  <a:t> to </a:t>
                </a:r>
                <a14:m>
                  <m:oMath xmlns:m="http://schemas.openxmlformats.org/officeDocument/2006/math">
                    <m:r>
                      <a:rPr lang="en-US" i="1">
                        <a:solidFill>
                          <a:schemeClr val="accent1">
                            <a:lumMod val="75000"/>
                          </a:schemeClr>
                        </a:solidFill>
                        <a:latin typeface="Cambria Math" panose="02040503050406030204" pitchFamily="18" charset="0"/>
                      </a:rPr>
                      <m:t>𝑦</m:t>
                    </m:r>
                  </m:oMath>
                </a14:m>
                <a:endParaRPr lang="en-US" dirty="0">
                  <a:solidFill>
                    <a:schemeClr val="accent1">
                      <a:lumMod val="75000"/>
                    </a:schemeClr>
                  </a:solidFill>
                </a:endParaRPr>
              </a:p>
              <a:p>
                <a:r>
                  <a:rPr lang="en-US" dirty="0">
                    <a:solidFill>
                      <a:schemeClr val="tx2"/>
                    </a:solidFill>
                  </a:rPr>
                  <a:t>Condorcet winner</a:t>
                </a:r>
                <a:r>
                  <a:rPr lang="en-US" dirty="0"/>
                  <a:t> </a:t>
                </a:r>
                <a:r>
                  <a:rPr lang="en-US" dirty="0">
                    <a:solidFill>
                      <a:schemeClr val="tx1"/>
                    </a:solidFill>
                  </a:rPr>
                  <a:t>is the alternative that beats every other alternative in pairwise election</a:t>
                </a:r>
              </a:p>
              <a:p>
                <a:endParaRPr lang="en-US" dirty="0">
                  <a:solidFill>
                    <a:srgbClr val="0070C0"/>
                  </a:solidFill>
                </a:endParaRPr>
              </a:p>
              <a:p>
                <a:r>
                  <a:rPr lang="en-US" dirty="0">
                    <a:solidFill>
                      <a:schemeClr val="tx2"/>
                    </a:solidFill>
                  </a:rPr>
                  <a:t>Does a Condorcet winner always exist?</a:t>
                </a:r>
                <a:endParaRPr lang="en-US" dirty="0"/>
              </a:p>
              <a:p>
                <a:r>
                  <a:rPr lang="en-US" dirty="0"/>
                  <a:t>Condorcet paradox = cycle in majority preferences</a:t>
                </a:r>
              </a:p>
              <a:p>
                <a:endParaRPr lang="en-US" dirty="0"/>
              </a:p>
            </p:txBody>
          </p:sp>
        </mc:Choice>
        <mc:Fallback xmlns="">
          <p:sp>
            <p:nvSpPr>
              <p:cNvPr id="3" name="Content Placeholder 2">
                <a:extLst>
                  <a:ext uri="{FF2B5EF4-FFF2-40B4-BE49-F238E27FC236}">
                    <a16:creationId xmlns:a16="http://schemas.microsoft.com/office/drawing/2014/main" id="{E5A89600-94D0-4789-8888-C19C1D99FA7E}"/>
                  </a:ext>
                </a:extLst>
              </p:cNvPr>
              <p:cNvSpPr>
                <a:spLocks noGrp="1" noRot="1" noChangeAspect="1" noMove="1" noResize="1" noEditPoints="1" noAdjustHandles="1" noChangeArrowheads="1" noChangeShapeType="1" noTextEdit="1"/>
              </p:cNvSpPr>
              <p:nvPr>
                <p:ph idx="1"/>
              </p:nvPr>
            </p:nvSpPr>
            <p:spPr>
              <a:xfrm>
                <a:off x="552098" y="1113178"/>
                <a:ext cx="10745379" cy="2039539"/>
              </a:xfrm>
              <a:blipFill>
                <a:blip r:embed="rId3"/>
                <a:stretch>
                  <a:fillRect l="-1192" t="-5090" r="-114" b="-5119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A6B6671-FE4C-465A-8985-44AED0577602}"/>
              </a:ext>
            </a:extLst>
          </p:cNvPr>
          <p:cNvSpPr>
            <a:spLocks noGrp="1"/>
          </p:cNvSpPr>
          <p:nvPr>
            <p:ph type="sldNum" sz="quarter" idx="4"/>
          </p:nvPr>
        </p:nvSpPr>
        <p:spPr/>
        <p:txBody>
          <a:bodyPr/>
          <a:lstStyle/>
          <a:p>
            <a:fld id="{4E5DC575-B3DA-4894-AC1D-D96F1860F14D}" type="slidenum">
              <a:rPr lang="en-US" smtClean="0"/>
              <a:pPr/>
              <a:t>38</a:t>
            </a:fld>
            <a:endParaRPr lang="en-US" dirty="0"/>
          </a:p>
        </p:txBody>
      </p:sp>
      <p:graphicFrame>
        <p:nvGraphicFramePr>
          <p:cNvPr id="5" name="Table 4">
            <a:extLst>
              <a:ext uri="{FF2B5EF4-FFF2-40B4-BE49-F238E27FC236}">
                <a16:creationId xmlns:a16="http://schemas.microsoft.com/office/drawing/2014/main" id="{26004664-5B23-4433-82BD-AA1171952297}"/>
              </a:ext>
            </a:extLst>
          </p:cNvPr>
          <p:cNvGraphicFramePr>
            <a:graphicFrameLocks noGrp="1"/>
          </p:cNvGraphicFramePr>
          <p:nvPr/>
        </p:nvGraphicFramePr>
        <p:xfrm>
          <a:off x="3181684" y="4548704"/>
          <a:ext cx="5144168" cy="1483360"/>
        </p:xfrm>
        <a:graphic>
          <a:graphicData uri="http://schemas.openxmlformats.org/drawingml/2006/table">
            <a:tbl>
              <a:tblPr firstRow="1" bandRow="1">
                <a:tableStyleId>{6E25E649-3F16-4E02-A733-19D2CDBF48F0}</a:tableStyleId>
              </a:tblPr>
              <a:tblGrid>
                <a:gridCol w="2956994">
                  <a:extLst>
                    <a:ext uri="{9D8B030D-6E8A-4147-A177-3AD203B41FA5}">
                      <a16:colId xmlns:a16="http://schemas.microsoft.com/office/drawing/2014/main" val="20000"/>
                    </a:ext>
                  </a:extLst>
                </a:gridCol>
                <a:gridCol w="729058">
                  <a:extLst>
                    <a:ext uri="{9D8B030D-6E8A-4147-A177-3AD203B41FA5}">
                      <a16:colId xmlns:a16="http://schemas.microsoft.com/office/drawing/2014/main" val="20001"/>
                    </a:ext>
                  </a:extLst>
                </a:gridCol>
                <a:gridCol w="729058">
                  <a:extLst>
                    <a:ext uri="{9D8B030D-6E8A-4147-A177-3AD203B41FA5}">
                      <a16:colId xmlns:a16="http://schemas.microsoft.com/office/drawing/2014/main" val="20002"/>
                    </a:ext>
                  </a:extLst>
                </a:gridCol>
                <a:gridCol w="729058">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3">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472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72A0-E48B-4EEC-8A69-8D8D2FC74E95}"/>
              </a:ext>
            </a:extLst>
          </p:cNvPr>
          <p:cNvSpPr>
            <a:spLocks noGrp="1"/>
          </p:cNvSpPr>
          <p:nvPr>
            <p:ph type="title"/>
          </p:nvPr>
        </p:nvSpPr>
        <p:spPr/>
        <p:txBody>
          <a:bodyPr/>
          <a:lstStyle/>
          <a:p>
            <a:r>
              <a:rPr lang="en-US" dirty="0"/>
              <a:t>Condorcet Consistency</a:t>
            </a:r>
          </a:p>
        </p:txBody>
      </p:sp>
      <p:sp>
        <p:nvSpPr>
          <p:cNvPr id="3" name="Content Placeholder 2">
            <a:extLst>
              <a:ext uri="{FF2B5EF4-FFF2-40B4-BE49-F238E27FC236}">
                <a16:creationId xmlns:a16="http://schemas.microsoft.com/office/drawing/2014/main" id="{B871C7E7-CB6B-4056-B41F-372D892FCFB9}"/>
              </a:ext>
            </a:extLst>
          </p:cNvPr>
          <p:cNvSpPr>
            <a:spLocks noGrp="1"/>
          </p:cNvSpPr>
          <p:nvPr>
            <p:ph idx="1"/>
          </p:nvPr>
        </p:nvSpPr>
        <p:spPr/>
        <p:txBody>
          <a:bodyPr/>
          <a:lstStyle/>
          <a:p>
            <a:r>
              <a:rPr lang="en-US" dirty="0">
                <a:solidFill>
                  <a:schemeClr val="tx2"/>
                </a:solidFill>
              </a:rPr>
              <a:t>Condorcet consistency</a:t>
            </a:r>
            <a:r>
              <a:rPr lang="en-US" dirty="0"/>
              <a:t>: A voting rule that satisfies majority consistency should select a Condorcet Winner as the final winner if one exists. </a:t>
            </a:r>
          </a:p>
          <a:p>
            <a:endParaRPr lang="en-US" dirty="0"/>
          </a:p>
          <a:p>
            <a:r>
              <a:rPr lang="en-US" dirty="0">
                <a:solidFill>
                  <a:schemeClr val="tx2"/>
                </a:solidFill>
              </a:rPr>
              <a:t>Which of the introduced voting rules (Plurality, </a:t>
            </a:r>
            <a:r>
              <a:rPr lang="en-US" dirty="0" err="1">
                <a:solidFill>
                  <a:schemeClr val="tx2"/>
                </a:solidFill>
              </a:rPr>
              <a:t>Borda</a:t>
            </a:r>
            <a:r>
              <a:rPr lang="en-US" dirty="0">
                <a:solidFill>
                  <a:schemeClr val="tx2"/>
                </a:solidFill>
              </a:rPr>
              <a:t> count, Plurality with runoff, STV) are Condorcet consistent?</a:t>
            </a:r>
          </a:p>
          <a:p>
            <a:endParaRPr lang="en-US" dirty="0"/>
          </a:p>
          <a:p>
            <a:endParaRPr lang="en-US" dirty="0"/>
          </a:p>
        </p:txBody>
      </p:sp>
      <p:sp>
        <p:nvSpPr>
          <p:cNvPr id="4" name="Slide Number Placeholder 3">
            <a:extLst>
              <a:ext uri="{FF2B5EF4-FFF2-40B4-BE49-F238E27FC236}">
                <a16:creationId xmlns:a16="http://schemas.microsoft.com/office/drawing/2014/main" id="{34DFB57B-5860-42A3-BA48-89FEC7E55F95}"/>
              </a:ext>
            </a:extLst>
          </p:cNvPr>
          <p:cNvSpPr>
            <a:spLocks noGrp="1"/>
          </p:cNvSpPr>
          <p:nvPr>
            <p:ph type="sldNum" sz="quarter" idx="4"/>
          </p:nvPr>
        </p:nvSpPr>
        <p:spPr/>
        <p:txBody>
          <a:bodyPr/>
          <a:lstStyle/>
          <a:p>
            <a:fld id="{4E5DC575-B3DA-4894-AC1D-D96F1860F14D}" type="slidenum">
              <a:rPr lang="en-US" smtClean="0"/>
              <a:pPr/>
              <a:t>39</a:t>
            </a:fld>
            <a:endParaRPr lang="en-US" dirty="0"/>
          </a:p>
        </p:txBody>
      </p:sp>
    </p:spTree>
    <p:extLst>
      <p:ext uri="{BB962C8B-B14F-4D97-AF65-F5344CB8AC3E}">
        <p14:creationId xmlns:p14="http://schemas.microsoft.com/office/powerpoint/2010/main" val="358803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Game Theory: Equilibrium (</a:t>
            </a:r>
            <a:r>
              <a:rPr lang="en-US" sz="4267" dirty="0" err="1"/>
              <a:t>cont</a:t>
            </a:r>
            <a:r>
              <a:rPr lang="en-US" sz="4267" dirty="0"/>
              <a:t>) &amp; Social Choice</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Stephanie Rosenthal</a:t>
            </a:r>
          </a:p>
          <a:p>
            <a:pPr algn="ctr">
              <a:spcBef>
                <a:spcPct val="50000"/>
              </a:spcBef>
            </a:pPr>
            <a:r>
              <a:rPr lang="en-US" sz="1867" dirty="0"/>
              <a:t>Slide credits: CMU AI, Fei Fang</a:t>
            </a:r>
          </a:p>
        </p:txBody>
      </p:sp>
      <p:pic>
        <p:nvPicPr>
          <p:cNvPr id="7" name="Picture 4">
            <a:extLst>
              <a:ext uri="{FF2B5EF4-FFF2-40B4-BE49-F238E27FC236}">
                <a16:creationId xmlns:a16="http://schemas.microsoft.com/office/drawing/2014/main" id="{95E7AEB6-3218-4B28-99AF-2BE8C81002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3125" y="2057400"/>
            <a:ext cx="5045750" cy="319771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C208D9-D4F0-46A0-BC0D-2EBCB3148D15}"/>
              </a:ext>
            </a:extLst>
          </p:cNvPr>
          <p:cNvSpPr txBox="1"/>
          <p:nvPr/>
        </p:nvSpPr>
        <p:spPr>
          <a:xfrm>
            <a:off x="144087" y="6393933"/>
            <a:ext cx="3108960" cy="369332"/>
          </a:xfrm>
          <a:prstGeom prst="rect">
            <a:avLst/>
          </a:prstGeom>
          <a:noFill/>
        </p:spPr>
        <p:txBody>
          <a:bodyPr wrap="square" rtlCol="0">
            <a:spAutoFit/>
          </a:bodyPr>
          <a:lstStyle/>
          <a:p>
            <a:r>
              <a:rPr lang="en-US" dirty="0">
                <a:solidFill>
                  <a:schemeClr val="bg1">
                    <a:lumMod val="65000"/>
                  </a:schemeClr>
                </a:solidFill>
              </a:rPr>
              <a:t>Image credit: ai.berkeley.edu</a:t>
            </a:r>
          </a:p>
        </p:txBody>
      </p:sp>
    </p:spTree>
    <p:extLst>
      <p:ext uri="{BB962C8B-B14F-4D97-AF65-F5344CB8AC3E}">
        <p14:creationId xmlns:p14="http://schemas.microsoft.com/office/powerpoint/2010/main" val="2404055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4</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518996"/>
              </a:xfrm>
            </p:spPr>
            <p:txBody>
              <a:bodyPr>
                <a:normAutofit/>
              </a:bodyPr>
              <a:lstStyle/>
              <a:p>
                <a:r>
                  <a:rPr lang="en-US" dirty="0"/>
                  <a:t>Which rules ARE Condorcet consistent?</a:t>
                </a:r>
              </a:p>
              <a:p>
                <a:pPr marL="457200" lvl="1" indent="-457200">
                  <a:buFont typeface="+mj-lt"/>
                  <a:buAutoNum type="alphaUcPeriod"/>
                </a:pPr>
                <a:r>
                  <a:rPr lang="en-US" dirty="0"/>
                  <a:t>Plurality: Each voter give one point to top alternative</a:t>
                </a:r>
              </a:p>
              <a:p>
                <a:pPr marL="457200" lvl="1" indent="-457200">
                  <a:buFont typeface="+mj-lt"/>
                  <a:buAutoNum type="alphaUcPeriod"/>
                </a:pPr>
                <a:r>
                  <a:rPr lang="en-US" dirty="0" err="1"/>
                  <a:t>Borda</a:t>
                </a:r>
                <a:r>
                  <a:rPr lang="en-US" dirty="0"/>
                  <a:t> count: Each voter awards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𝑘</m:t>
                    </m:r>
                  </m:oMath>
                </a14:m>
                <a:r>
                  <a:rPr lang="en-US" dirty="0"/>
                  <a:t> points to alternative ranked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𝑘</m:t>
                        </m:r>
                      </m:e>
                      <m:sup>
                        <m:r>
                          <a:rPr lang="en-US" i="1" dirty="0">
                            <a:latin typeface="Cambria Math" panose="02040503050406030204" pitchFamily="18" charset="0"/>
                          </a:rPr>
                          <m:t>𝑡h</m:t>
                        </m:r>
                      </m:sup>
                    </m:sSup>
                  </m:oMath>
                </a14:m>
                <a:endParaRPr lang="en-US" dirty="0"/>
              </a:p>
              <a:p>
                <a:pPr marL="457200" lvl="1" indent="-457200">
                  <a:buFont typeface="+mj-lt"/>
                  <a:buAutoNum type="alphaUcPeriod"/>
                </a:pPr>
                <a:r>
                  <a:rPr lang="en-US" dirty="0"/>
                  <a:t>Plurality with runoff: Pairwise election between two alternatives with highest plurality scores</a:t>
                </a:r>
              </a:p>
              <a:p>
                <a:pPr marL="457200" lvl="1" indent="-457200">
                  <a:buFont typeface="+mj-lt"/>
                  <a:buAutoNum type="alphaUcPeriod"/>
                </a:pPr>
                <a:r>
                  <a:rPr lang="en-US" dirty="0"/>
                  <a:t>STV: In each round, alternative with least plurality votes is eliminated</a:t>
                </a:r>
              </a:p>
              <a:p>
                <a:pPr marL="457200" lvl="1" indent="-457200">
                  <a:buFont typeface="+mj-lt"/>
                  <a:buAutoNum type="alphaUcPeriod"/>
                </a:pPr>
                <a:r>
                  <a:rPr lang="en-US" dirty="0"/>
                  <a:t>None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518996"/>
              </a:xfrm>
              <a:blipFill>
                <a:blip r:embed="rId3"/>
                <a:stretch>
                  <a:fillRect l="-1217" t="-2294"/>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214FF77B-239F-4A2F-9C84-EB881014EE80}"/>
              </a:ext>
            </a:extLst>
          </p:cNvPr>
          <p:cNvSpPr>
            <a:spLocks noGrp="1"/>
          </p:cNvSpPr>
          <p:nvPr>
            <p:ph type="sldNum" sz="quarter" idx="4"/>
          </p:nvPr>
        </p:nvSpPr>
        <p:spPr/>
        <p:txBody>
          <a:bodyPr/>
          <a:lstStyle/>
          <a:p>
            <a:fld id="{4E5DC575-B3DA-4894-AC1D-D96F1860F14D}" type="slidenum">
              <a:rPr lang="en-US" smtClean="0"/>
              <a:pPr/>
              <a:t>40</a:t>
            </a:fld>
            <a:endParaRPr lang="en-US" dirty="0"/>
          </a:p>
        </p:txBody>
      </p:sp>
    </p:spTree>
    <p:extLst>
      <p:ext uri="{BB962C8B-B14F-4D97-AF65-F5344CB8AC3E}">
        <p14:creationId xmlns:p14="http://schemas.microsoft.com/office/powerpoint/2010/main" val="331306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3C4E-8467-4964-8B6C-4BEADABC7261}"/>
              </a:ext>
            </a:extLst>
          </p:cNvPr>
          <p:cNvSpPr>
            <a:spLocks noGrp="1"/>
          </p:cNvSpPr>
          <p:nvPr>
            <p:ph type="title"/>
          </p:nvPr>
        </p:nvSpPr>
        <p:spPr/>
        <p:txBody>
          <a:bodyPr/>
          <a:lstStyle/>
          <a:p>
            <a:r>
              <a:rPr lang="en-US" dirty="0"/>
              <a:t>Condorcet Consistency</a:t>
            </a:r>
          </a:p>
        </p:txBody>
      </p:sp>
      <p:sp>
        <p:nvSpPr>
          <p:cNvPr id="3" name="Content Placeholder 2">
            <a:extLst>
              <a:ext uri="{FF2B5EF4-FFF2-40B4-BE49-F238E27FC236}">
                <a16:creationId xmlns:a16="http://schemas.microsoft.com/office/drawing/2014/main" id="{FC56C4D5-328D-46D1-AC37-8B9B4093E0C9}"/>
              </a:ext>
            </a:extLst>
          </p:cNvPr>
          <p:cNvSpPr>
            <a:spLocks noGrp="1"/>
          </p:cNvSpPr>
          <p:nvPr>
            <p:ph idx="1"/>
          </p:nvPr>
        </p:nvSpPr>
        <p:spPr/>
        <p:txBody>
          <a:bodyPr/>
          <a:lstStyle/>
          <a:p>
            <a:r>
              <a:rPr lang="en-US" dirty="0"/>
              <a:t>Winner under different voting rules in this example</a:t>
            </a:r>
          </a:p>
          <a:p>
            <a:pPr lvl="1"/>
            <a:r>
              <a:rPr lang="en-US" dirty="0"/>
              <a:t>Plurality:</a:t>
            </a:r>
          </a:p>
          <a:p>
            <a:pPr lvl="1"/>
            <a:r>
              <a:rPr lang="en-US" dirty="0" err="1"/>
              <a:t>Borda</a:t>
            </a:r>
            <a:r>
              <a:rPr lang="en-US" dirty="0"/>
              <a:t>:</a:t>
            </a:r>
          </a:p>
          <a:p>
            <a:pPr lvl="1"/>
            <a:r>
              <a:rPr lang="en-US" dirty="0"/>
              <a:t>Plurality with runoff:</a:t>
            </a:r>
          </a:p>
          <a:p>
            <a:pPr lvl="1"/>
            <a:r>
              <a:rPr lang="en-US" dirty="0"/>
              <a:t>STV:</a:t>
            </a:r>
          </a:p>
          <a:p>
            <a:pPr lvl="1"/>
            <a:r>
              <a:rPr lang="en-US" dirty="0"/>
              <a:t>Condorcet winner:</a:t>
            </a:r>
          </a:p>
          <a:p>
            <a:endParaRPr lang="en-US" dirty="0"/>
          </a:p>
        </p:txBody>
      </p:sp>
      <p:sp>
        <p:nvSpPr>
          <p:cNvPr id="4" name="Slide Number Placeholder 3">
            <a:extLst>
              <a:ext uri="{FF2B5EF4-FFF2-40B4-BE49-F238E27FC236}">
                <a16:creationId xmlns:a16="http://schemas.microsoft.com/office/drawing/2014/main" id="{0C962BBD-BFBF-4B9A-A757-E4CAA885F79F}"/>
              </a:ext>
            </a:extLst>
          </p:cNvPr>
          <p:cNvSpPr>
            <a:spLocks noGrp="1"/>
          </p:cNvSpPr>
          <p:nvPr>
            <p:ph type="sldNum" sz="quarter" idx="4"/>
          </p:nvPr>
        </p:nvSpPr>
        <p:spPr/>
        <p:txBody>
          <a:bodyPr/>
          <a:lstStyle/>
          <a:p>
            <a:fld id="{4E5DC575-B3DA-4894-AC1D-D96F1860F14D}" type="slidenum">
              <a:rPr lang="en-US" smtClean="0"/>
              <a:pPr/>
              <a:t>41</a:t>
            </a:fld>
            <a:endParaRPr lang="en-US" dirty="0"/>
          </a:p>
        </p:txBody>
      </p:sp>
      <p:graphicFrame>
        <p:nvGraphicFramePr>
          <p:cNvPr id="5" name="Table 4">
            <a:extLst>
              <a:ext uri="{FF2B5EF4-FFF2-40B4-BE49-F238E27FC236}">
                <a16:creationId xmlns:a16="http://schemas.microsoft.com/office/drawing/2014/main" id="{DD2A908C-A57A-4EAA-B7CE-990E00714C5D}"/>
              </a:ext>
            </a:extLst>
          </p:cNvPr>
          <p:cNvGraphicFramePr>
            <a:graphicFrameLocks noGrp="1"/>
          </p:cNvGraphicFramePr>
          <p:nvPr/>
        </p:nvGraphicFramePr>
        <p:xfrm>
          <a:off x="776052" y="3705284"/>
          <a:ext cx="5544228" cy="2569410"/>
        </p:xfrm>
        <a:graphic>
          <a:graphicData uri="http://schemas.openxmlformats.org/drawingml/2006/table">
            <a:tbl>
              <a:tblPr firstRow="1" bandRow="1">
                <a:tableStyleId>{6E25E649-3F16-4E02-A733-19D2CDBF48F0}</a:tableStyleId>
              </a:tblPr>
              <a:tblGrid>
                <a:gridCol w="1000938">
                  <a:extLst>
                    <a:ext uri="{9D8B030D-6E8A-4147-A177-3AD203B41FA5}">
                      <a16:colId xmlns:a16="http://schemas.microsoft.com/office/drawing/2014/main" val="20000"/>
                    </a:ext>
                  </a:extLst>
                </a:gridCol>
                <a:gridCol w="1031450">
                  <a:extLst>
                    <a:ext uri="{9D8B030D-6E8A-4147-A177-3AD203B41FA5}">
                      <a16:colId xmlns:a16="http://schemas.microsoft.com/office/drawing/2014/main" val="20001"/>
                    </a:ext>
                  </a:extLst>
                </a:gridCol>
                <a:gridCol w="877960">
                  <a:extLst>
                    <a:ext uri="{9D8B030D-6E8A-4147-A177-3AD203B41FA5}">
                      <a16:colId xmlns:a16="http://schemas.microsoft.com/office/drawing/2014/main" val="20002"/>
                    </a:ext>
                  </a:extLst>
                </a:gridCol>
                <a:gridCol w="877960">
                  <a:extLst>
                    <a:ext uri="{9D8B030D-6E8A-4147-A177-3AD203B41FA5}">
                      <a16:colId xmlns:a16="http://schemas.microsoft.com/office/drawing/2014/main" val="20003"/>
                    </a:ext>
                  </a:extLst>
                </a:gridCol>
                <a:gridCol w="877960">
                  <a:extLst>
                    <a:ext uri="{9D8B030D-6E8A-4147-A177-3AD203B41FA5}">
                      <a16:colId xmlns:a16="http://schemas.microsoft.com/office/drawing/2014/main" val="20004"/>
                    </a:ext>
                  </a:extLst>
                </a:gridCol>
                <a:gridCol w="877960">
                  <a:extLst>
                    <a:ext uri="{9D8B030D-6E8A-4147-A177-3AD203B41FA5}">
                      <a16:colId xmlns:a16="http://schemas.microsoft.com/office/drawing/2014/main" val="20005"/>
                    </a:ext>
                  </a:extLst>
                </a:gridCol>
              </a:tblGrid>
              <a:tr h="715210">
                <a:tc>
                  <a:txBody>
                    <a:bodyPr/>
                    <a:lstStyle/>
                    <a:p>
                      <a:r>
                        <a:rPr lang="en-US" dirty="0"/>
                        <a:t>33</a:t>
                      </a:r>
                    </a:p>
                    <a:p>
                      <a:r>
                        <a:rPr lang="en-US" dirty="0"/>
                        <a:t>voters</a:t>
                      </a:r>
                    </a:p>
                  </a:txBody>
                  <a:tcPr/>
                </a:tc>
                <a:tc>
                  <a:txBody>
                    <a:bodyPr/>
                    <a:lstStyle/>
                    <a:p>
                      <a:r>
                        <a:rPr lang="en-US" dirty="0"/>
                        <a:t>16 voters</a:t>
                      </a:r>
                    </a:p>
                  </a:txBody>
                  <a:tcPr/>
                </a:tc>
                <a:tc>
                  <a:txBody>
                    <a:bodyPr/>
                    <a:lstStyle/>
                    <a:p>
                      <a:r>
                        <a:rPr lang="en-US" dirty="0"/>
                        <a:t>3</a:t>
                      </a:r>
                      <a:r>
                        <a:rPr lang="en-US" baseline="0" dirty="0"/>
                        <a:t> </a:t>
                      </a:r>
                      <a:r>
                        <a:rPr lang="en-US" dirty="0"/>
                        <a:t>voter</a:t>
                      </a:r>
                    </a:p>
                  </a:txBody>
                  <a:tcPr/>
                </a:tc>
                <a:tc>
                  <a:txBody>
                    <a:bodyPr/>
                    <a:lstStyle/>
                    <a:p>
                      <a:r>
                        <a:rPr lang="en-US" dirty="0"/>
                        <a:t>8 voters</a:t>
                      </a:r>
                    </a:p>
                  </a:txBody>
                  <a:tcPr/>
                </a:tc>
                <a:tc>
                  <a:txBody>
                    <a:bodyPr/>
                    <a:lstStyle/>
                    <a:p>
                      <a:r>
                        <a:rPr lang="en-US" dirty="0"/>
                        <a:t>18 voters</a:t>
                      </a:r>
                    </a:p>
                  </a:txBody>
                  <a:tcPr/>
                </a:tc>
                <a:tc>
                  <a:txBody>
                    <a:bodyPr/>
                    <a:lstStyle/>
                    <a:p>
                      <a:r>
                        <a:rPr lang="en-US" dirty="0"/>
                        <a:t>22 voters</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d</a:t>
                      </a:r>
                    </a:p>
                  </a:txBody>
                  <a:tcPr/>
                </a:tc>
                <a:tc>
                  <a:txBody>
                    <a:bodyPr/>
                    <a:lstStyle/>
                    <a:p>
                      <a:r>
                        <a:rPr lang="en-US" dirty="0"/>
                        <a:t>d</a:t>
                      </a:r>
                    </a:p>
                  </a:txBody>
                  <a:tcPr/>
                </a:tc>
                <a:tc>
                  <a:txBody>
                    <a:bodyPr/>
                    <a:lstStyle/>
                    <a:p>
                      <a:r>
                        <a:rPr lang="en-US" dirty="0"/>
                        <a:t>e</a:t>
                      </a:r>
                    </a:p>
                  </a:txBody>
                  <a:tcPr/>
                </a:tc>
                <a:tc>
                  <a:txBody>
                    <a:bodyPr/>
                    <a:lstStyle/>
                    <a:p>
                      <a:r>
                        <a:rPr lang="en-US" dirty="0"/>
                        <a:t>e</a:t>
                      </a:r>
                    </a:p>
                  </a:txBody>
                  <a:tcPr/>
                </a:tc>
                <a:tc>
                  <a:txBody>
                    <a:bodyPr/>
                    <a:lstStyle/>
                    <a:p>
                      <a:r>
                        <a:rPr lang="en-US" dirty="0"/>
                        <a:t>c</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e</a:t>
                      </a:r>
                    </a:p>
                  </a:txBody>
                  <a:tcPr/>
                </a:tc>
                <a:tc>
                  <a:txBody>
                    <a:bodyPr/>
                    <a:lstStyle/>
                    <a:p>
                      <a:r>
                        <a:rPr lang="en-US" dirty="0"/>
                        <a:t>a</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590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3C4E-8467-4964-8B6C-4BEADABC7261}"/>
              </a:ext>
            </a:extLst>
          </p:cNvPr>
          <p:cNvSpPr>
            <a:spLocks noGrp="1"/>
          </p:cNvSpPr>
          <p:nvPr>
            <p:ph type="title"/>
          </p:nvPr>
        </p:nvSpPr>
        <p:spPr/>
        <p:txBody>
          <a:bodyPr/>
          <a:lstStyle/>
          <a:p>
            <a:r>
              <a:rPr lang="en-US" dirty="0"/>
              <a:t>Condorcet Consistency</a:t>
            </a:r>
          </a:p>
        </p:txBody>
      </p:sp>
      <p:sp>
        <p:nvSpPr>
          <p:cNvPr id="3" name="Content Placeholder 2">
            <a:extLst>
              <a:ext uri="{FF2B5EF4-FFF2-40B4-BE49-F238E27FC236}">
                <a16:creationId xmlns:a16="http://schemas.microsoft.com/office/drawing/2014/main" id="{FC56C4D5-328D-46D1-AC37-8B9B4093E0C9}"/>
              </a:ext>
            </a:extLst>
          </p:cNvPr>
          <p:cNvSpPr>
            <a:spLocks noGrp="1"/>
          </p:cNvSpPr>
          <p:nvPr>
            <p:ph idx="1"/>
          </p:nvPr>
        </p:nvSpPr>
        <p:spPr/>
        <p:txBody>
          <a:bodyPr/>
          <a:lstStyle/>
          <a:p>
            <a:r>
              <a:rPr lang="en-US" dirty="0"/>
              <a:t>Winner under different voting rules in this example</a:t>
            </a:r>
          </a:p>
          <a:p>
            <a:pPr lvl="1"/>
            <a:r>
              <a:rPr lang="en-US" dirty="0"/>
              <a:t>Plurality: a</a:t>
            </a:r>
          </a:p>
          <a:p>
            <a:pPr lvl="1"/>
            <a:r>
              <a:rPr lang="en-US" dirty="0" err="1"/>
              <a:t>Borda</a:t>
            </a:r>
            <a:r>
              <a:rPr lang="en-US" dirty="0"/>
              <a:t>: b</a:t>
            </a:r>
          </a:p>
          <a:p>
            <a:pPr lvl="1"/>
            <a:r>
              <a:rPr lang="en-US" dirty="0"/>
              <a:t>Plurality with runoff: e</a:t>
            </a:r>
          </a:p>
          <a:p>
            <a:pPr lvl="1"/>
            <a:r>
              <a:rPr lang="en-US" dirty="0"/>
              <a:t>STV: d</a:t>
            </a:r>
          </a:p>
          <a:p>
            <a:pPr lvl="1"/>
            <a:r>
              <a:rPr lang="en-US" dirty="0"/>
              <a:t>Condorcet winner: c</a:t>
            </a:r>
          </a:p>
          <a:p>
            <a:endParaRPr lang="en-US" dirty="0"/>
          </a:p>
        </p:txBody>
      </p:sp>
      <p:sp>
        <p:nvSpPr>
          <p:cNvPr id="4" name="Slide Number Placeholder 3">
            <a:extLst>
              <a:ext uri="{FF2B5EF4-FFF2-40B4-BE49-F238E27FC236}">
                <a16:creationId xmlns:a16="http://schemas.microsoft.com/office/drawing/2014/main" id="{0C962BBD-BFBF-4B9A-A757-E4CAA885F79F}"/>
              </a:ext>
            </a:extLst>
          </p:cNvPr>
          <p:cNvSpPr>
            <a:spLocks noGrp="1"/>
          </p:cNvSpPr>
          <p:nvPr>
            <p:ph type="sldNum" sz="quarter" idx="4"/>
          </p:nvPr>
        </p:nvSpPr>
        <p:spPr/>
        <p:txBody>
          <a:bodyPr/>
          <a:lstStyle/>
          <a:p>
            <a:fld id="{4E5DC575-B3DA-4894-AC1D-D96F1860F14D}" type="slidenum">
              <a:rPr lang="en-US" smtClean="0"/>
              <a:pPr/>
              <a:t>42</a:t>
            </a:fld>
            <a:endParaRPr lang="en-US" dirty="0"/>
          </a:p>
        </p:txBody>
      </p:sp>
      <p:graphicFrame>
        <p:nvGraphicFramePr>
          <p:cNvPr id="5" name="Table 4">
            <a:extLst>
              <a:ext uri="{FF2B5EF4-FFF2-40B4-BE49-F238E27FC236}">
                <a16:creationId xmlns:a16="http://schemas.microsoft.com/office/drawing/2014/main" id="{DD2A908C-A57A-4EAA-B7CE-990E00714C5D}"/>
              </a:ext>
            </a:extLst>
          </p:cNvPr>
          <p:cNvGraphicFramePr>
            <a:graphicFrameLocks noGrp="1"/>
          </p:cNvGraphicFramePr>
          <p:nvPr/>
        </p:nvGraphicFramePr>
        <p:xfrm>
          <a:off x="776052" y="3705284"/>
          <a:ext cx="5544228" cy="2569410"/>
        </p:xfrm>
        <a:graphic>
          <a:graphicData uri="http://schemas.openxmlformats.org/drawingml/2006/table">
            <a:tbl>
              <a:tblPr firstRow="1" bandRow="1">
                <a:tableStyleId>{6E25E649-3F16-4E02-A733-19D2CDBF48F0}</a:tableStyleId>
              </a:tblPr>
              <a:tblGrid>
                <a:gridCol w="1000938">
                  <a:extLst>
                    <a:ext uri="{9D8B030D-6E8A-4147-A177-3AD203B41FA5}">
                      <a16:colId xmlns:a16="http://schemas.microsoft.com/office/drawing/2014/main" val="20000"/>
                    </a:ext>
                  </a:extLst>
                </a:gridCol>
                <a:gridCol w="1031450">
                  <a:extLst>
                    <a:ext uri="{9D8B030D-6E8A-4147-A177-3AD203B41FA5}">
                      <a16:colId xmlns:a16="http://schemas.microsoft.com/office/drawing/2014/main" val="20001"/>
                    </a:ext>
                  </a:extLst>
                </a:gridCol>
                <a:gridCol w="877960">
                  <a:extLst>
                    <a:ext uri="{9D8B030D-6E8A-4147-A177-3AD203B41FA5}">
                      <a16:colId xmlns:a16="http://schemas.microsoft.com/office/drawing/2014/main" val="20002"/>
                    </a:ext>
                  </a:extLst>
                </a:gridCol>
                <a:gridCol w="877960">
                  <a:extLst>
                    <a:ext uri="{9D8B030D-6E8A-4147-A177-3AD203B41FA5}">
                      <a16:colId xmlns:a16="http://schemas.microsoft.com/office/drawing/2014/main" val="20003"/>
                    </a:ext>
                  </a:extLst>
                </a:gridCol>
                <a:gridCol w="877960">
                  <a:extLst>
                    <a:ext uri="{9D8B030D-6E8A-4147-A177-3AD203B41FA5}">
                      <a16:colId xmlns:a16="http://schemas.microsoft.com/office/drawing/2014/main" val="20004"/>
                    </a:ext>
                  </a:extLst>
                </a:gridCol>
                <a:gridCol w="877960">
                  <a:extLst>
                    <a:ext uri="{9D8B030D-6E8A-4147-A177-3AD203B41FA5}">
                      <a16:colId xmlns:a16="http://schemas.microsoft.com/office/drawing/2014/main" val="20005"/>
                    </a:ext>
                  </a:extLst>
                </a:gridCol>
              </a:tblGrid>
              <a:tr h="715210">
                <a:tc>
                  <a:txBody>
                    <a:bodyPr/>
                    <a:lstStyle/>
                    <a:p>
                      <a:r>
                        <a:rPr lang="en-US" dirty="0"/>
                        <a:t>33</a:t>
                      </a:r>
                    </a:p>
                    <a:p>
                      <a:r>
                        <a:rPr lang="en-US" dirty="0"/>
                        <a:t>voters</a:t>
                      </a:r>
                    </a:p>
                  </a:txBody>
                  <a:tcPr/>
                </a:tc>
                <a:tc>
                  <a:txBody>
                    <a:bodyPr/>
                    <a:lstStyle/>
                    <a:p>
                      <a:r>
                        <a:rPr lang="en-US" dirty="0"/>
                        <a:t>16 voters</a:t>
                      </a:r>
                    </a:p>
                  </a:txBody>
                  <a:tcPr/>
                </a:tc>
                <a:tc>
                  <a:txBody>
                    <a:bodyPr/>
                    <a:lstStyle/>
                    <a:p>
                      <a:r>
                        <a:rPr lang="en-US" dirty="0"/>
                        <a:t>3</a:t>
                      </a:r>
                      <a:r>
                        <a:rPr lang="en-US" baseline="0" dirty="0"/>
                        <a:t> </a:t>
                      </a:r>
                      <a:r>
                        <a:rPr lang="en-US" dirty="0"/>
                        <a:t>voter</a:t>
                      </a:r>
                    </a:p>
                  </a:txBody>
                  <a:tcPr/>
                </a:tc>
                <a:tc>
                  <a:txBody>
                    <a:bodyPr/>
                    <a:lstStyle/>
                    <a:p>
                      <a:r>
                        <a:rPr lang="en-US" dirty="0"/>
                        <a:t>8 voters</a:t>
                      </a:r>
                    </a:p>
                  </a:txBody>
                  <a:tcPr/>
                </a:tc>
                <a:tc>
                  <a:txBody>
                    <a:bodyPr/>
                    <a:lstStyle/>
                    <a:p>
                      <a:r>
                        <a:rPr lang="en-US" dirty="0"/>
                        <a:t>18 voters</a:t>
                      </a:r>
                    </a:p>
                  </a:txBody>
                  <a:tcPr/>
                </a:tc>
                <a:tc>
                  <a:txBody>
                    <a:bodyPr/>
                    <a:lstStyle/>
                    <a:p>
                      <a:r>
                        <a:rPr lang="en-US" dirty="0"/>
                        <a:t>22 voters</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d</a:t>
                      </a:r>
                    </a:p>
                  </a:txBody>
                  <a:tcPr/>
                </a:tc>
                <a:tc>
                  <a:txBody>
                    <a:bodyPr/>
                    <a:lstStyle/>
                    <a:p>
                      <a:r>
                        <a:rPr lang="en-US" dirty="0"/>
                        <a:t>d</a:t>
                      </a:r>
                    </a:p>
                  </a:txBody>
                  <a:tcPr/>
                </a:tc>
                <a:tc>
                  <a:txBody>
                    <a:bodyPr/>
                    <a:lstStyle/>
                    <a:p>
                      <a:r>
                        <a:rPr lang="en-US" dirty="0"/>
                        <a:t>e</a:t>
                      </a:r>
                    </a:p>
                  </a:txBody>
                  <a:tcPr/>
                </a:tc>
                <a:tc>
                  <a:txBody>
                    <a:bodyPr/>
                    <a:lstStyle/>
                    <a:p>
                      <a:r>
                        <a:rPr lang="en-US" dirty="0"/>
                        <a:t>e</a:t>
                      </a:r>
                    </a:p>
                  </a:txBody>
                  <a:tcPr/>
                </a:tc>
                <a:tc>
                  <a:txBody>
                    <a:bodyPr/>
                    <a:lstStyle/>
                    <a:p>
                      <a:r>
                        <a:rPr lang="en-US" dirty="0"/>
                        <a:t>c</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e</a:t>
                      </a:r>
                    </a:p>
                  </a:txBody>
                  <a:tcPr/>
                </a:tc>
                <a:tc>
                  <a:txBody>
                    <a:bodyPr/>
                    <a:lstStyle/>
                    <a:p>
                      <a:r>
                        <a:rPr lang="en-US" dirty="0"/>
                        <a:t>a</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12141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9634-60DD-4CD4-8642-E7A9DBBCD448}"/>
              </a:ext>
            </a:extLst>
          </p:cNvPr>
          <p:cNvSpPr>
            <a:spLocks noGrp="1"/>
          </p:cNvSpPr>
          <p:nvPr>
            <p:ph type="title"/>
          </p:nvPr>
        </p:nvSpPr>
        <p:spPr/>
        <p:txBody>
          <a:bodyPr/>
          <a:lstStyle/>
          <a:p>
            <a:r>
              <a:rPr lang="en-US" dirty="0"/>
              <a:t>Strategy-</a:t>
            </a:r>
            <a:r>
              <a:rPr lang="en-US" dirty="0" err="1"/>
              <a:t>Proofness</a:t>
            </a:r>
            <a:endParaRPr lang="en-US" dirty="0"/>
          </a:p>
        </p:txBody>
      </p:sp>
      <p:sp>
        <p:nvSpPr>
          <p:cNvPr id="3" name="Content Placeholder 2">
            <a:extLst>
              <a:ext uri="{FF2B5EF4-FFF2-40B4-BE49-F238E27FC236}">
                <a16:creationId xmlns:a16="http://schemas.microsoft.com/office/drawing/2014/main" id="{823101C1-64E4-400D-BE38-F80CB84EE8E3}"/>
              </a:ext>
            </a:extLst>
          </p:cNvPr>
          <p:cNvSpPr>
            <a:spLocks noGrp="1"/>
          </p:cNvSpPr>
          <p:nvPr>
            <p:ph idx="1"/>
          </p:nvPr>
        </p:nvSpPr>
        <p:spPr/>
        <p:txBody>
          <a:bodyPr/>
          <a:lstStyle/>
          <a:p>
            <a:r>
              <a:rPr lang="en-US" dirty="0"/>
              <a:t>Using </a:t>
            </a:r>
            <a:r>
              <a:rPr lang="en-US" dirty="0" err="1"/>
              <a:t>Borda</a:t>
            </a:r>
            <a:r>
              <a:rPr lang="en-US" dirty="0"/>
              <a:t> Count</a:t>
            </a:r>
          </a:p>
        </p:txBody>
      </p:sp>
      <p:sp>
        <p:nvSpPr>
          <p:cNvPr id="4" name="Slide Number Placeholder 3">
            <a:extLst>
              <a:ext uri="{FF2B5EF4-FFF2-40B4-BE49-F238E27FC236}">
                <a16:creationId xmlns:a16="http://schemas.microsoft.com/office/drawing/2014/main" id="{461388B4-F19E-48AA-BC43-32B8BD77141C}"/>
              </a:ext>
            </a:extLst>
          </p:cNvPr>
          <p:cNvSpPr>
            <a:spLocks noGrp="1"/>
          </p:cNvSpPr>
          <p:nvPr>
            <p:ph type="sldNum" sz="quarter" idx="4"/>
          </p:nvPr>
        </p:nvSpPr>
        <p:spPr/>
        <p:txBody>
          <a:bodyPr/>
          <a:lstStyle/>
          <a:p>
            <a:fld id="{4E5DC575-B3DA-4894-AC1D-D96F1860F14D}" type="slidenum">
              <a:rPr lang="en-US" smtClean="0"/>
              <a:pPr/>
              <a:t>43</a:t>
            </a:fld>
            <a:endParaRPr lang="en-US" dirty="0"/>
          </a:p>
        </p:txBody>
      </p:sp>
      <p:graphicFrame>
        <p:nvGraphicFramePr>
          <p:cNvPr id="5" name="Table 4">
            <a:extLst>
              <a:ext uri="{FF2B5EF4-FFF2-40B4-BE49-F238E27FC236}">
                <a16:creationId xmlns:a16="http://schemas.microsoft.com/office/drawing/2014/main" id="{E80992A1-4762-4E01-AB96-466F32D073DA}"/>
              </a:ext>
            </a:extLst>
          </p:cNvPr>
          <p:cNvGraphicFramePr>
            <a:graphicFrameLocks noGrp="1"/>
          </p:cNvGraphicFramePr>
          <p:nvPr/>
        </p:nvGraphicFramePr>
        <p:xfrm>
          <a:off x="625901" y="2207622"/>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d</a:t>
                      </a:r>
                    </a:p>
                  </a:txBody>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474628FE-AD93-4807-98D7-0F53FC50415D}"/>
              </a:ext>
            </a:extLst>
          </p:cNvPr>
          <p:cNvGraphicFramePr>
            <a:graphicFrameLocks noGrp="1"/>
          </p:cNvGraphicFramePr>
          <p:nvPr/>
        </p:nvGraphicFramePr>
        <p:xfrm>
          <a:off x="625901" y="4778836"/>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solidFill>
                            <a:srgbClr val="FF0000"/>
                          </a:solidFill>
                        </a:rPr>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solidFill>
                            <a:srgbClr val="FF0000"/>
                          </a:solidFill>
                        </a:rPr>
                        <a:t>c</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solidFill>
                            <a:srgbClr val="FF0000"/>
                          </a:solidFill>
                        </a:rPr>
                        <a:t>d</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solidFill>
                            <a:srgbClr val="FF0000"/>
                          </a:solidFill>
                        </a:rPr>
                        <a:t>b</a:t>
                      </a:r>
                    </a:p>
                  </a:txBody>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66C6361E-A9E4-46A6-89EF-F43A31518592}"/>
              </a:ext>
            </a:extLst>
          </p:cNvPr>
          <p:cNvSpPr txBox="1"/>
          <p:nvPr/>
        </p:nvSpPr>
        <p:spPr>
          <a:xfrm>
            <a:off x="552099" y="1671282"/>
            <a:ext cx="2642070" cy="461665"/>
          </a:xfrm>
          <a:prstGeom prst="rect">
            <a:avLst/>
          </a:prstGeom>
          <a:noFill/>
        </p:spPr>
        <p:txBody>
          <a:bodyPr wrap="none" rtlCol="0">
            <a:spAutoFit/>
          </a:bodyPr>
          <a:lstStyle/>
          <a:p>
            <a:r>
              <a:rPr lang="en-US" sz="2400" dirty="0">
                <a:solidFill>
                  <a:schemeClr val="tx2"/>
                </a:solidFill>
              </a:rPr>
              <a:t>Who is the winner?</a:t>
            </a:r>
          </a:p>
        </p:txBody>
      </p:sp>
      <p:sp>
        <p:nvSpPr>
          <p:cNvPr id="8" name="TextBox 7">
            <a:extLst>
              <a:ext uri="{FF2B5EF4-FFF2-40B4-BE49-F238E27FC236}">
                <a16:creationId xmlns:a16="http://schemas.microsoft.com/office/drawing/2014/main" id="{A94D76B5-E690-439F-AE51-6623B5421919}"/>
              </a:ext>
            </a:extLst>
          </p:cNvPr>
          <p:cNvSpPr txBox="1"/>
          <p:nvPr/>
        </p:nvSpPr>
        <p:spPr>
          <a:xfrm>
            <a:off x="502131" y="4154492"/>
            <a:ext cx="3269036" cy="461665"/>
          </a:xfrm>
          <a:prstGeom prst="rect">
            <a:avLst/>
          </a:prstGeom>
          <a:noFill/>
        </p:spPr>
        <p:txBody>
          <a:bodyPr wrap="none" rtlCol="0">
            <a:spAutoFit/>
          </a:bodyPr>
          <a:lstStyle/>
          <a:p>
            <a:r>
              <a:rPr lang="en-US" sz="2400" dirty="0">
                <a:solidFill>
                  <a:schemeClr val="tx2"/>
                </a:solidFill>
              </a:rPr>
              <a:t>Who is the winner now?</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extLst>
                  <p:ext uri="{D42A27DB-BD31-4B8C-83A1-F6EECF244321}">
                    <p14:modId xmlns:p14="http://schemas.microsoft.com/office/powerpoint/2010/main" val="1933106542"/>
                  </p:ext>
                </p:extLst>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2"/>
                          <a:stretch>
                            <a:fillRect t="-3279" r="-1389" b="-422951"/>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extLst>
                  <p:ext uri="{D42A27DB-BD31-4B8C-83A1-F6EECF244321}">
                    <p14:modId xmlns:p14="http://schemas.microsoft.com/office/powerpoint/2010/main" val="768928304"/>
                  </p:ext>
                </p:extLst>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3"/>
                          <a:stretch>
                            <a:fillRect t="-3279" r="-1389" b="-424590"/>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6913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9634-60DD-4CD4-8642-E7A9DBBCD448}"/>
              </a:ext>
            </a:extLst>
          </p:cNvPr>
          <p:cNvSpPr>
            <a:spLocks noGrp="1"/>
          </p:cNvSpPr>
          <p:nvPr>
            <p:ph type="title"/>
          </p:nvPr>
        </p:nvSpPr>
        <p:spPr/>
        <p:txBody>
          <a:bodyPr/>
          <a:lstStyle/>
          <a:p>
            <a:r>
              <a:rPr lang="en-US" dirty="0"/>
              <a:t>Strategy-</a:t>
            </a:r>
            <a:r>
              <a:rPr lang="en-US" dirty="0" err="1"/>
              <a:t>Proofness</a:t>
            </a:r>
            <a:endParaRPr lang="en-US" dirty="0"/>
          </a:p>
        </p:txBody>
      </p:sp>
      <p:sp>
        <p:nvSpPr>
          <p:cNvPr id="3" name="Content Placeholder 2">
            <a:extLst>
              <a:ext uri="{FF2B5EF4-FFF2-40B4-BE49-F238E27FC236}">
                <a16:creationId xmlns:a16="http://schemas.microsoft.com/office/drawing/2014/main" id="{823101C1-64E4-400D-BE38-F80CB84EE8E3}"/>
              </a:ext>
            </a:extLst>
          </p:cNvPr>
          <p:cNvSpPr>
            <a:spLocks noGrp="1"/>
          </p:cNvSpPr>
          <p:nvPr>
            <p:ph idx="1"/>
          </p:nvPr>
        </p:nvSpPr>
        <p:spPr/>
        <p:txBody>
          <a:bodyPr/>
          <a:lstStyle/>
          <a:p>
            <a:r>
              <a:rPr lang="en-US" dirty="0"/>
              <a:t>A single voter can manipulate the outcome!</a:t>
            </a:r>
          </a:p>
        </p:txBody>
      </p:sp>
      <p:sp>
        <p:nvSpPr>
          <p:cNvPr id="4" name="Slide Number Placeholder 3">
            <a:extLst>
              <a:ext uri="{FF2B5EF4-FFF2-40B4-BE49-F238E27FC236}">
                <a16:creationId xmlns:a16="http://schemas.microsoft.com/office/drawing/2014/main" id="{461388B4-F19E-48AA-BC43-32B8BD77141C}"/>
              </a:ext>
            </a:extLst>
          </p:cNvPr>
          <p:cNvSpPr>
            <a:spLocks noGrp="1"/>
          </p:cNvSpPr>
          <p:nvPr>
            <p:ph type="sldNum" sz="quarter" idx="4"/>
          </p:nvPr>
        </p:nvSpPr>
        <p:spPr/>
        <p:txBody>
          <a:bodyPr/>
          <a:lstStyle/>
          <a:p>
            <a:fld id="{4E5DC575-B3DA-4894-AC1D-D96F1860F14D}" type="slidenum">
              <a:rPr lang="en-US" smtClean="0"/>
              <a:pPr/>
              <a:t>44</a:t>
            </a:fld>
            <a:endParaRPr lang="en-US" dirty="0"/>
          </a:p>
        </p:txBody>
      </p:sp>
      <p:graphicFrame>
        <p:nvGraphicFramePr>
          <p:cNvPr id="5" name="Table 4">
            <a:extLst>
              <a:ext uri="{FF2B5EF4-FFF2-40B4-BE49-F238E27FC236}">
                <a16:creationId xmlns:a16="http://schemas.microsoft.com/office/drawing/2014/main" id="{E80992A1-4762-4E01-AB96-466F32D073DA}"/>
              </a:ext>
            </a:extLst>
          </p:cNvPr>
          <p:cNvGraphicFramePr>
            <a:graphicFrameLocks noGrp="1"/>
          </p:cNvGraphicFramePr>
          <p:nvPr/>
        </p:nvGraphicFramePr>
        <p:xfrm>
          <a:off x="625901" y="2207622"/>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d</a:t>
                      </a:r>
                    </a:p>
                  </a:txBody>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474628FE-AD93-4807-98D7-0F53FC50415D}"/>
              </a:ext>
            </a:extLst>
          </p:cNvPr>
          <p:cNvGraphicFramePr>
            <a:graphicFrameLocks noGrp="1"/>
          </p:cNvGraphicFramePr>
          <p:nvPr/>
        </p:nvGraphicFramePr>
        <p:xfrm>
          <a:off x="625901" y="4778836"/>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solidFill>
                            <a:srgbClr val="FF0000"/>
                          </a:solidFill>
                        </a:rPr>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solidFill>
                            <a:srgbClr val="FF0000"/>
                          </a:solidFill>
                        </a:rPr>
                        <a:t>c</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solidFill>
                            <a:srgbClr val="FF0000"/>
                          </a:solidFill>
                        </a:rPr>
                        <a:t>d</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solidFill>
                            <a:srgbClr val="FF0000"/>
                          </a:solidFill>
                        </a:rPr>
                        <a:t>b</a:t>
                      </a:r>
                    </a:p>
                  </a:txBody>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2"/>
                          <a:stretch>
                            <a:fillRect t="-3279" r="-1389" b="-422951"/>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3"/>
                          <a:stretch>
                            <a:fillRect t="-3279" r="-1389" b="-424590"/>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p:sp>
        <p:nvSpPr>
          <p:cNvPr id="11" name="TextBox 10">
            <a:extLst>
              <a:ext uri="{FF2B5EF4-FFF2-40B4-BE49-F238E27FC236}">
                <a16:creationId xmlns:a16="http://schemas.microsoft.com/office/drawing/2014/main" id="{C9BFCED9-BE9E-4DF7-88EE-4FF06A301116}"/>
              </a:ext>
            </a:extLst>
          </p:cNvPr>
          <p:cNvSpPr txBox="1"/>
          <p:nvPr/>
        </p:nvSpPr>
        <p:spPr>
          <a:xfrm>
            <a:off x="6894067" y="2573731"/>
            <a:ext cx="1731564" cy="1323439"/>
          </a:xfrm>
          <a:prstGeom prst="rect">
            <a:avLst/>
          </a:prstGeom>
          <a:noFill/>
        </p:spPr>
        <p:txBody>
          <a:bodyPr wrap="none" rtlCol="0">
            <a:spAutoFit/>
          </a:bodyPr>
          <a:lstStyle/>
          <a:p>
            <a:r>
              <a:rPr lang="en-US" sz="2000" dirty="0"/>
              <a:t>b: 2*3+1*2=8</a:t>
            </a:r>
          </a:p>
          <a:p>
            <a:r>
              <a:rPr lang="en-US" sz="2000" dirty="0"/>
              <a:t>a: 2*2+1*3=7</a:t>
            </a:r>
          </a:p>
          <a:p>
            <a:endParaRPr lang="en-US" sz="2000" dirty="0"/>
          </a:p>
          <a:p>
            <a:r>
              <a:rPr lang="en-US" sz="2000" dirty="0"/>
              <a:t>b is the winner</a:t>
            </a:r>
          </a:p>
        </p:txBody>
      </p:sp>
      <p:sp>
        <p:nvSpPr>
          <p:cNvPr id="12" name="TextBox 11">
            <a:extLst>
              <a:ext uri="{FF2B5EF4-FFF2-40B4-BE49-F238E27FC236}">
                <a16:creationId xmlns:a16="http://schemas.microsoft.com/office/drawing/2014/main" id="{870D47A9-7B9C-4E8A-879E-5DC81C3CC3FF}"/>
              </a:ext>
            </a:extLst>
          </p:cNvPr>
          <p:cNvSpPr txBox="1"/>
          <p:nvPr/>
        </p:nvSpPr>
        <p:spPr>
          <a:xfrm>
            <a:off x="6894067" y="4903303"/>
            <a:ext cx="1720343" cy="1323439"/>
          </a:xfrm>
          <a:prstGeom prst="rect">
            <a:avLst/>
          </a:prstGeom>
          <a:noFill/>
        </p:spPr>
        <p:txBody>
          <a:bodyPr wrap="none" rtlCol="0">
            <a:spAutoFit/>
          </a:bodyPr>
          <a:lstStyle/>
          <a:p>
            <a:r>
              <a:rPr lang="en-US" sz="2000" dirty="0"/>
              <a:t>b: 2*3+1*0=6</a:t>
            </a:r>
          </a:p>
          <a:p>
            <a:r>
              <a:rPr lang="en-US" sz="2000" dirty="0"/>
              <a:t>a: 2*2+1*3=7</a:t>
            </a:r>
          </a:p>
          <a:p>
            <a:endParaRPr lang="en-US" sz="2000" dirty="0"/>
          </a:p>
          <a:p>
            <a:r>
              <a:rPr lang="en-US" sz="2000" dirty="0"/>
              <a:t>a is the winner</a:t>
            </a:r>
          </a:p>
        </p:txBody>
      </p:sp>
    </p:spTree>
    <p:extLst>
      <p:ext uri="{BB962C8B-B14F-4D97-AF65-F5344CB8AC3E}">
        <p14:creationId xmlns:p14="http://schemas.microsoft.com/office/powerpoint/2010/main" val="2768334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Strategy-Proofness</a:t>
            </a:r>
          </a:p>
        </p:txBody>
      </p:sp>
      <p:sp>
        <p:nvSpPr>
          <p:cNvPr id="3" name="Content Placeholder 2"/>
          <p:cNvSpPr>
            <a:spLocks noGrp="1"/>
          </p:cNvSpPr>
          <p:nvPr>
            <p:ph sz="quarter" idx="1"/>
          </p:nvPr>
        </p:nvSpPr>
        <p:spPr/>
        <p:txBody>
          <a:bodyPr>
            <a:normAutofit/>
          </a:bodyPr>
          <a:lstStyle/>
          <a:p>
            <a:r>
              <a:rPr lang="en-US" dirty="0"/>
              <a:t>A voting rule is </a:t>
            </a:r>
            <a:r>
              <a:rPr lang="en-US" dirty="0">
                <a:solidFill>
                  <a:schemeClr val="tx2"/>
                </a:solidFill>
              </a:rPr>
              <a:t>strategyproof (SP) </a:t>
            </a:r>
            <a:r>
              <a:rPr lang="en-US" dirty="0"/>
              <a:t>if a voter can never </a:t>
            </a:r>
            <a:r>
              <a:rPr lang="en-US" dirty="0">
                <a:solidFill>
                  <a:srgbClr val="900000"/>
                </a:solidFill>
              </a:rPr>
              <a:t>benefit</a:t>
            </a:r>
            <a:r>
              <a:rPr lang="en-US" dirty="0"/>
              <a:t> from lying about his preferences (regardless of what other voters do)</a:t>
            </a:r>
          </a:p>
          <a:p>
            <a:pPr lvl="1"/>
            <a:r>
              <a:rPr lang="en-US" sz="2800" dirty="0"/>
              <a:t>Benefit: a more preferred alternative is selected as winner</a:t>
            </a:r>
          </a:p>
        </p:txBody>
      </p:sp>
      <p:graphicFrame>
        <p:nvGraphicFramePr>
          <p:cNvPr id="8" name="Table 7"/>
          <p:cNvGraphicFramePr>
            <a:graphicFrameLocks noGrp="1"/>
          </p:cNvGraphicFramePr>
          <p:nvPr/>
        </p:nvGraphicFramePr>
        <p:xfrm>
          <a:off x="896888" y="3341825"/>
          <a:ext cx="2781783" cy="1854200"/>
        </p:xfrm>
        <a:graphic>
          <a:graphicData uri="http://schemas.openxmlformats.org/drawingml/2006/table">
            <a:tbl>
              <a:tblPr firstRow="1" bandRow="1">
                <a:tableStyleId>{6E25E649-3F16-4E02-A733-19D2CDBF48F0}</a:tableStyleId>
              </a:tblPr>
              <a:tblGrid>
                <a:gridCol w="1111171">
                  <a:extLst>
                    <a:ext uri="{9D8B030D-6E8A-4147-A177-3AD203B41FA5}">
                      <a16:colId xmlns:a16="http://schemas.microsoft.com/office/drawing/2014/main" val="20000"/>
                    </a:ext>
                  </a:extLst>
                </a:gridCol>
                <a:gridCol w="517002">
                  <a:extLst>
                    <a:ext uri="{9D8B030D-6E8A-4147-A177-3AD203B41FA5}">
                      <a16:colId xmlns:a16="http://schemas.microsoft.com/office/drawing/2014/main" val="20001"/>
                    </a:ext>
                  </a:extLst>
                </a:gridCol>
                <a:gridCol w="578735">
                  <a:extLst>
                    <a:ext uri="{9D8B030D-6E8A-4147-A177-3AD203B41FA5}">
                      <a16:colId xmlns:a16="http://schemas.microsoft.com/office/drawing/2014/main" val="20002"/>
                    </a:ext>
                  </a:extLst>
                </a:gridCol>
                <a:gridCol w="574875">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d</a:t>
                      </a:r>
                    </a:p>
                  </a:txBody>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nvGraphicFramePr>
        <p:xfrm>
          <a:off x="4682565" y="3341825"/>
          <a:ext cx="2781783" cy="1854200"/>
        </p:xfrm>
        <a:graphic>
          <a:graphicData uri="http://schemas.openxmlformats.org/drawingml/2006/table">
            <a:tbl>
              <a:tblPr firstRow="1" bandRow="1">
                <a:tableStyleId>{6E25E649-3F16-4E02-A733-19D2CDBF48F0}</a:tableStyleId>
              </a:tblPr>
              <a:tblGrid>
                <a:gridCol w="1111171">
                  <a:extLst>
                    <a:ext uri="{9D8B030D-6E8A-4147-A177-3AD203B41FA5}">
                      <a16:colId xmlns:a16="http://schemas.microsoft.com/office/drawing/2014/main" val="20000"/>
                    </a:ext>
                  </a:extLst>
                </a:gridCol>
                <a:gridCol w="517002">
                  <a:extLst>
                    <a:ext uri="{9D8B030D-6E8A-4147-A177-3AD203B41FA5}">
                      <a16:colId xmlns:a16="http://schemas.microsoft.com/office/drawing/2014/main" val="20001"/>
                    </a:ext>
                  </a:extLst>
                </a:gridCol>
                <a:gridCol w="578735">
                  <a:extLst>
                    <a:ext uri="{9D8B030D-6E8A-4147-A177-3AD203B41FA5}">
                      <a16:colId xmlns:a16="http://schemas.microsoft.com/office/drawing/2014/main" val="20002"/>
                    </a:ext>
                  </a:extLst>
                </a:gridCol>
                <a:gridCol w="574875">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b</a:t>
                      </a:r>
                    </a:p>
                  </a:txBody>
                  <a:tcPr/>
                </a:tc>
                <a:tc>
                  <a:txBody>
                    <a:bodyPr/>
                    <a:lstStyle/>
                    <a:p>
                      <a:r>
                        <a:rPr lang="en-US" dirty="0"/>
                        <a:t>b</a:t>
                      </a:r>
                    </a:p>
                  </a:txBody>
                  <a:tcPr/>
                </a:tc>
                <a:tc>
                  <a:txBody>
                    <a:bodyPr/>
                    <a:lstStyle/>
                    <a:p>
                      <a:r>
                        <a:rPr lang="en-US" dirty="0">
                          <a:solidFill>
                            <a:srgbClr val="FF0000"/>
                          </a:solidFill>
                        </a:rPr>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solidFill>
                            <a:srgbClr val="FF0000"/>
                          </a:solidFill>
                        </a:rPr>
                        <a:t>c</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solidFill>
                            <a:srgbClr val="FF0000"/>
                          </a:solidFill>
                        </a:rPr>
                        <a:t>d</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solidFill>
                            <a:srgbClr val="FF0000"/>
                          </a:solidFill>
                        </a:rPr>
                        <a:t>b</a:t>
                      </a:r>
                    </a:p>
                  </a:txBody>
                  <a:tcPr/>
                </a:tc>
                <a:extLst>
                  <a:ext uri="{0D108BD9-81ED-4DB2-BD59-A6C34878D82A}">
                    <a16:rowId xmlns:a16="http://schemas.microsoft.com/office/drawing/2014/main" val="10004"/>
                  </a:ext>
                </a:extLst>
              </a:tr>
            </a:tbl>
          </a:graphicData>
        </a:graphic>
      </p:graphicFrame>
      <p:sp>
        <p:nvSpPr>
          <p:cNvPr id="11" name="Rectangle 10"/>
          <p:cNvSpPr/>
          <p:nvPr/>
        </p:nvSpPr>
        <p:spPr>
          <a:xfrm>
            <a:off x="781865" y="2742608"/>
            <a:ext cx="3398687" cy="461665"/>
          </a:xfrm>
          <a:prstGeom prst="rect">
            <a:avLst/>
          </a:prstGeom>
        </p:spPr>
        <p:txBody>
          <a:bodyPr wrap="none">
            <a:spAutoFit/>
          </a:bodyPr>
          <a:lstStyle/>
          <a:p>
            <a:r>
              <a:rPr lang="en-US" sz="2400" dirty="0">
                <a:solidFill>
                  <a:srgbClr val="900000"/>
                </a:solidFill>
              </a:rPr>
              <a:t>Do not lie: b is the winner</a:t>
            </a:r>
          </a:p>
        </p:txBody>
      </p:sp>
      <p:sp>
        <p:nvSpPr>
          <p:cNvPr id="12" name="Rectangle 11"/>
          <p:cNvSpPr/>
          <p:nvPr/>
        </p:nvSpPr>
        <p:spPr>
          <a:xfrm>
            <a:off x="4787349" y="2745849"/>
            <a:ext cx="2528256" cy="461665"/>
          </a:xfrm>
          <a:prstGeom prst="rect">
            <a:avLst/>
          </a:prstGeom>
        </p:spPr>
        <p:txBody>
          <a:bodyPr wrap="none">
            <a:spAutoFit/>
          </a:bodyPr>
          <a:lstStyle/>
          <a:p>
            <a:r>
              <a:rPr lang="en-US" sz="2400" dirty="0">
                <a:solidFill>
                  <a:srgbClr val="900000"/>
                </a:solidFill>
              </a:rPr>
              <a:t>Lie: a is the winner</a:t>
            </a:r>
          </a:p>
        </p:txBody>
      </p:sp>
      <p:sp>
        <p:nvSpPr>
          <p:cNvPr id="16" name="TextBox 15"/>
          <p:cNvSpPr txBox="1"/>
          <p:nvPr/>
        </p:nvSpPr>
        <p:spPr>
          <a:xfrm>
            <a:off x="781865" y="5346145"/>
            <a:ext cx="7643702" cy="830997"/>
          </a:xfrm>
          <a:prstGeom prst="rect">
            <a:avLst/>
          </a:prstGeom>
          <a:noFill/>
        </p:spPr>
        <p:txBody>
          <a:bodyPr wrap="square" rtlCol="0">
            <a:spAutoFit/>
          </a:bodyPr>
          <a:lstStyle/>
          <a:p>
            <a:r>
              <a:rPr lang="en-US" sz="2400" dirty="0"/>
              <a:t>If a voter’s preference is a&gt;b&gt;c, c will be selected w/o lying, and b will be selected w/ lying, then the voter still benefits</a:t>
            </a:r>
          </a:p>
        </p:txBody>
      </p:sp>
      <p:sp>
        <p:nvSpPr>
          <p:cNvPr id="7" name="Slide Number Placeholder 6">
            <a:extLst>
              <a:ext uri="{FF2B5EF4-FFF2-40B4-BE49-F238E27FC236}">
                <a16:creationId xmlns:a16="http://schemas.microsoft.com/office/drawing/2014/main" id="{7FB5BAA9-3D15-4EE1-983D-2A0D01AA9405}"/>
              </a:ext>
            </a:extLst>
          </p:cNvPr>
          <p:cNvSpPr>
            <a:spLocks noGrp="1"/>
          </p:cNvSpPr>
          <p:nvPr>
            <p:ph type="sldNum" sz="quarter" idx="4"/>
          </p:nvPr>
        </p:nvSpPr>
        <p:spPr/>
        <p:txBody>
          <a:bodyPr/>
          <a:lstStyle/>
          <a:p>
            <a:fld id="{4E5DC575-B3DA-4894-AC1D-D96F1860F14D}" type="slidenum">
              <a:rPr lang="en-US" smtClean="0"/>
              <a:pPr/>
              <a:t>45</a:t>
            </a:fld>
            <a:endParaRPr lang="en-US" dirty="0"/>
          </a:p>
        </p:txBody>
      </p:sp>
    </p:spTree>
    <p:extLst>
      <p:ext uri="{BB962C8B-B14F-4D97-AF65-F5344CB8AC3E}">
        <p14:creationId xmlns:p14="http://schemas.microsoft.com/office/powerpoint/2010/main" val="114080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5</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757535"/>
              </a:xfrm>
            </p:spPr>
            <p:txBody>
              <a:bodyPr>
                <a:normAutofit/>
              </a:bodyPr>
              <a:lstStyle/>
              <a:p>
                <a:r>
                  <a:rPr lang="en-US" dirty="0"/>
                  <a:t>Which of the introduced voting rules are </a:t>
                </a:r>
                <a:r>
                  <a:rPr lang="en-US" dirty="0" err="1"/>
                  <a:t>strategyproof</a:t>
                </a:r>
                <a:r>
                  <a:rPr lang="en-US" dirty="0"/>
                  <a:t>?</a:t>
                </a:r>
              </a:p>
              <a:p>
                <a:pPr marL="457200" lvl="1" indent="-457200">
                  <a:buFont typeface="+mj-lt"/>
                  <a:buAutoNum type="alphaUcPeriod"/>
                </a:pPr>
                <a:r>
                  <a:rPr lang="en-US" dirty="0"/>
                  <a:t>Plurality: Each voter give one point to top alternative</a:t>
                </a:r>
              </a:p>
              <a:p>
                <a:pPr marL="457200" lvl="1" indent="-457200">
                  <a:buFont typeface="+mj-lt"/>
                  <a:buAutoNum type="alphaUcPeriod"/>
                </a:pPr>
                <a:r>
                  <a:rPr lang="en-US" dirty="0" err="1"/>
                  <a:t>Borda</a:t>
                </a:r>
                <a:r>
                  <a:rPr lang="en-US" dirty="0"/>
                  <a:t> count: Each voter awards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𝑘</m:t>
                    </m:r>
                  </m:oMath>
                </a14:m>
                <a:r>
                  <a:rPr lang="en-US" dirty="0"/>
                  <a:t> points to alternative ranked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𝑘</m:t>
                        </m:r>
                      </m:e>
                      <m:sup>
                        <m:r>
                          <a:rPr lang="en-US" i="1" dirty="0">
                            <a:latin typeface="Cambria Math" panose="02040503050406030204" pitchFamily="18" charset="0"/>
                          </a:rPr>
                          <m:t>𝑡h</m:t>
                        </m:r>
                      </m:sup>
                    </m:sSup>
                  </m:oMath>
                </a14:m>
                <a:endParaRPr lang="en-US" dirty="0"/>
              </a:p>
              <a:p>
                <a:pPr marL="457200" lvl="1" indent="-457200">
                  <a:buFont typeface="+mj-lt"/>
                  <a:buAutoNum type="alphaUcPeriod"/>
                </a:pPr>
                <a:r>
                  <a:rPr lang="en-US" dirty="0"/>
                  <a:t>Plurality with runoff: Pairwise election between two alternatives with highest plurality scores</a:t>
                </a:r>
              </a:p>
              <a:p>
                <a:pPr marL="457200" lvl="1" indent="-457200">
                  <a:buFont typeface="+mj-lt"/>
                  <a:buAutoNum type="alphaUcPeriod"/>
                </a:pPr>
                <a:r>
                  <a:rPr lang="en-US" dirty="0"/>
                  <a:t>STV: In each round, alternative with least plurality votes is eliminated</a:t>
                </a:r>
              </a:p>
              <a:p>
                <a:pPr marL="457200" lvl="1" indent="-457200">
                  <a:buFont typeface="+mj-lt"/>
                  <a:buAutoNum type="alphaUcPeriod"/>
                </a:pPr>
                <a:r>
                  <a:rPr lang="en-US" dirty="0"/>
                  <a:t>None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757535"/>
              </a:xfrm>
              <a:blipFill>
                <a:blip r:embed="rId3"/>
                <a:stretch>
                  <a:fillRect l="-1217" t="-2179"/>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141B8BC-E246-42A0-A51A-ED4FB4BFF63B}"/>
              </a:ext>
            </a:extLst>
          </p:cNvPr>
          <p:cNvSpPr>
            <a:spLocks noGrp="1"/>
          </p:cNvSpPr>
          <p:nvPr>
            <p:ph type="sldNum" sz="quarter" idx="4"/>
          </p:nvPr>
        </p:nvSpPr>
        <p:spPr/>
        <p:txBody>
          <a:bodyPr/>
          <a:lstStyle/>
          <a:p>
            <a:fld id="{4E5DC575-B3DA-4894-AC1D-D96F1860F14D}" type="slidenum">
              <a:rPr lang="en-US" smtClean="0"/>
              <a:pPr/>
              <a:t>46</a:t>
            </a:fld>
            <a:endParaRPr lang="en-US" dirty="0"/>
          </a:p>
        </p:txBody>
      </p:sp>
      <p:sp>
        <p:nvSpPr>
          <p:cNvPr id="5" name="&quot;Not Allowed&quot; Symbol 4">
            <a:extLst>
              <a:ext uri="{FF2B5EF4-FFF2-40B4-BE49-F238E27FC236}">
                <a16:creationId xmlns:a16="http://schemas.microsoft.com/office/drawing/2014/main" id="{A6096207-4E85-443D-9D6E-C5061BC3CFE7}"/>
              </a:ext>
            </a:extLst>
          </p:cNvPr>
          <p:cNvSpPr/>
          <p:nvPr/>
        </p:nvSpPr>
        <p:spPr>
          <a:xfrm>
            <a:off x="191902" y="2019532"/>
            <a:ext cx="280491" cy="274881"/>
          </a:xfrm>
          <a:prstGeom prst="noSmoking">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832474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Greedy Algorithm for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oMath>
                </a14:m>
                <a:r>
                  <a:rPr lang="en-US" dirty="0"/>
                  <a:t>Manipulation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797" t="-23301" b="-30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Given voting rule </a:t>
                </a:r>
                <a14:m>
                  <m:oMath xmlns:m="http://schemas.openxmlformats.org/officeDocument/2006/math">
                    <m:r>
                      <a:rPr lang="en-US" i="1">
                        <a:latin typeface="Cambria Math" panose="02040503050406030204" pitchFamily="18" charset="0"/>
                      </a:rPr>
                      <m:t>𝑓</m:t>
                    </m:r>
                  </m:oMath>
                </a14:m>
                <a:r>
                  <a:rPr lang="en-US" dirty="0"/>
                  <a:t> and preference profile of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−1</m:t>
                    </m:r>
                  </m:oMath>
                </a14:m>
                <a:r>
                  <a:rPr lang="en-US" dirty="0"/>
                  <a:t> voters, how can the last voter report preference to let a specific alternative </a:t>
                </a:r>
                <a14:m>
                  <m:oMath xmlns:m="http://schemas.openxmlformats.org/officeDocument/2006/math">
                    <m:r>
                      <a:rPr lang="en-US" i="1">
                        <a:latin typeface="Cambria Math" panose="02040503050406030204" pitchFamily="18" charset="0"/>
                      </a:rPr>
                      <m:t>𝑦</m:t>
                    </m:r>
                  </m:oMath>
                </a14:m>
                <a:r>
                  <a:rPr lang="en-US" dirty="0"/>
                  <a:t> </a:t>
                </a:r>
                <a:r>
                  <a:rPr lang="en-US" i="1" dirty="0"/>
                  <a:t>uniquely</a:t>
                </a:r>
                <a:r>
                  <a:rPr lang="en-US" dirty="0"/>
                  <a:t> win (no tie breaking)?</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1217" t="-5090" r="-1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2368952" y="2492416"/>
              <a:ext cx="7515828" cy="3238917"/>
            </p:xfrm>
            <a:graphic>
              <a:graphicData uri="http://schemas.openxmlformats.org/drawingml/2006/table">
                <a:tbl>
                  <a:tblPr firstRow="1" bandRow="1">
                    <a:tableStyleId>{6E25E649-3F16-4E02-A733-19D2CDBF48F0}</a:tableStyleId>
                  </a:tblPr>
                  <a:tblGrid>
                    <a:gridCol w="7515828">
                      <a:extLst>
                        <a:ext uri="{9D8B030D-6E8A-4147-A177-3AD203B41FA5}">
                          <a16:colId xmlns:a16="http://schemas.microsoft.com/office/drawing/2014/main" val="20000"/>
                        </a:ext>
                      </a:extLst>
                    </a:gridCol>
                  </a:tblGrid>
                  <a:tr h="465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Greedy algorithm</a:t>
                          </a:r>
                          <a:r>
                            <a:rPr lang="en-US" sz="2200" baseline="0" dirty="0"/>
                            <a:t> for </a:t>
                          </a:r>
                          <a14:m>
                            <m:oMath xmlns:m="http://schemas.openxmlformats.org/officeDocument/2006/math">
                              <m:r>
                                <a:rPr lang="en-US" sz="2200" i="1" baseline="0" dirty="0" smtClean="0">
                                  <a:latin typeface="Cambria Math" panose="02040503050406030204" pitchFamily="18" charset="0"/>
                                </a:rPr>
                                <m:t>𝑓</m:t>
                              </m:r>
                              <m:r>
                                <a:rPr lang="en-US" sz="2200" i="1" baseline="0" dirty="0" smtClean="0">
                                  <a:latin typeface="Cambria Math" panose="02040503050406030204" pitchFamily="18" charset="0"/>
                                </a:rPr>
                                <m:t>−</m:t>
                              </m:r>
                            </m:oMath>
                          </a14:m>
                          <a:r>
                            <a:rPr lang="en-US" sz="2200" baseline="0" dirty="0"/>
                            <a:t>Manipulation</a:t>
                          </a:r>
                          <a:endParaRPr lang="en-US" sz="22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Rank </a:t>
                          </a:r>
                          <a14:m>
                            <m:oMath xmlns:m="http://schemas.openxmlformats.org/officeDocument/2006/math">
                              <m:r>
                                <a:rPr lang="en-US" sz="2200" i="1" dirty="0" smtClean="0">
                                  <a:latin typeface="Cambria Math" panose="02040503050406030204" pitchFamily="18" charset="0"/>
                                </a:rPr>
                                <m:t>𝑦</m:t>
                              </m:r>
                            </m:oMath>
                          </a14:m>
                          <a:r>
                            <a:rPr lang="en-US" sz="2200" dirty="0"/>
                            <a:t> in the first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While there are unranked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If </a:t>
                          </a:r>
                          <a14:m>
                            <m:oMath xmlns:m="http://schemas.openxmlformats.org/officeDocument/2006/math">
                              <m:r>
                                <a:rPr lang="en-US" sz="2200" b="0" i="1" dirty="0" smtClean="0">
                                  <a:latin typeface="Cambria Math" panose="02040503050406030204" pitchFamily="18" charset="0"/>
                                </a:rPr>
                                <m:t>∃</m:t>
                              </m:r>
                              <m:r>
                                <a:rPr lang="en-US" sz="2200" b="0" i="1" dirty="0" smtClean="0">
                                  <a:latin typeface="Cambria Math" panose="02040503050406030204" pitchFamily="18" charset="0"/>
                                </a:rPr>
                                <m:t>𝑥</m:t>
                              </m:r>
                            </m:oMath>
                          </a14:m>
                          <a:r>
                            <a:rPr lang="en-US" sz="2200" dirty="0"/>
                            <a:t> that can be placed in the next spot without preventing </a:t>
                          </a:r>
                          <a14:m>
                            <m:oMath xmlns:m="http://schemas.openxmlformats.org/officeDocument/2006/math">
                              <m:r>
                                <a:rPr lang="en-US" sz="2200" i="1" dirty="0" smtClean="0">
                                  <a:latin typeface="Cambria Math" panose="02040503050406030204" pitchFamily="18" charset="0"/>
                                </a:rPr>
                                <m:t>𝑦</m:t>
                              </m:r>
                            </m:oMath>
                          </a14:m>
                          <a:r>
                            <a:rPr lang="en-US" sz="2200" dirty="0"/>
                            <a:t> from winning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place this alternative in</a:t>
                          </a:r>
                          <a:r>
                            <a:rPr lang="en-US" sz="2200" baseline="0" dirty="0"/>
                            <a:t> the next spot</a:t>
                          </a:r>
                          <a:endParaRPr 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else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return false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return true (with final ranking)</a:t>
                          </a:r>
                        </a:p>
                      </a:txBody>
                      <a:tcPr/>
                    </a:tc>
                    <a:extLst>
                      <a:ext uri="{0D108BD9-81ED-4DB2-BD59-A6C34878D82A}">
                        <a16:rowId xmlns:a16="http://schemas.microsoft.com/office/drawing/2014/main" val="10001"/>
                      </a:ext>
                    </a:extLst>
                  </a:tr>
                </a:tbl>
              </a:graphicData>
            </a:graphic>
          </p:graphicFrame>
        </mc:Choice>
        <mc:Fallback xmlns="">
          <p:graphicFrame>
            <p:nvGraphicFramePr>
              <p:cNvPr id="7" name="Table 6"/>
              <p:cNvGraphicFramePr>
                <a:graphicFrameLocks noGrp="1"/>
              </p:cNvGraphicFramePr>
              <p:nvPr/>
            </p:nvGraphicFramePr>
            <p:xfrm>
              <a:off x="2368952" y="2492416"/>
              <a:ext cx="7515828" cy="3238917"/>
            </p:xfrm>
            <a:graphic>
              <a:graphicData uri="http://schemas.openxmlformats.org/drawingml/2006/table">
                <a:tbl>
                  <a:tblPr firstRow="1" bandRow="1">
                    <a:tableStyleId>{6E25E649-3F16-4E02-A733-19D2CDBF48F0}</a:tableStyleId>
                  </a:tblPr>
                  <a:tblGrid>
                    <a:gridCol w="7515828">
                      <a:extLst>
                        <a:ext uri="{9D8B030D-6E8A-4147-A177-3AD203B41FA5}">
                          <a16:colId xmlns:a16="http://schemas.microsoft.com/office/drawing/2014/main" val="20000"/>
                        </a:ext>
                      </a:extLst>
                    </a:gridCol>
                  </a:tblGrid>
                  <a:tr h="465237">
                    <a:tc>
                      <a:txBody>
                        <a:bodyPr/>
                        <a:lstStyle/>
                        <a:p>
                          <a:endParaRPr lang="en-US"/>
                        </a:p>
                      </a:txBody>
                      <a:tcPr>
                        <a:blipFill>
                          <a:blip r:embed="rId4"/>
                          <a:stretch>
                            <a:fillRect t="-7792" r="-162" b="-618182"/>
                          </a:stretch>
                        </a:blipFill>
                      </a:tcPr>
                    </a:tc>
                    <a:extLst>
                      <a:ext uri="{0D108BD9-81ED-4DB2-BD59-A6C34878D82A}">
                        <a16:rowId xmlns:a16="http://schemas.microsoft.com/office/drawing/2014/main" val="10000"/>
                      </a:ext>
                    </a:extLst>
                  </a:tr>
                  <a:tr h="2773680">
                    <a:tc>
                      <a:txBody>
                        <a:bodyPr/>
                        <a:lstStyle/>
                        <a:p>
                          <a:endParaRPr lang="en-US"/>
                        </a:p>
                      </a:txBody>
                      <a:tcPr>
                        <a:blipFill>
                          <a:blip r:embed="rId4"/>
                          <a:stretch>
                            <a:fillRect t="-18202" r="-162" b="-4386"/>
                          </a:stretch>
                        </a:blipFill>
                      </a:tcPr>
                    </a:tc>
                    <a:extLst>
                      <a:ext uri="{0D108BD9-81ED-4DB2-BD59-A6C34878D82A}">
                        <a16:rowId xmlns:a16="http://schemas.microsoft.com/office/drawing/2014/main" val="10001"/>
                      </a:ext>
                    </a:extLst>
                  </a:tr>
                </a:tbl>
              </a:graphicData>
            </a:graphic>
          </p:graphicFrame>
        </mc:Fallback>
      </mc:AlternateContent>
      <p:sp>
        <p:nvSpPr>
          <p:cNvPr id="8" name="Rectangle 7"/>
          <p:cNvSpPr/>
          <p:nvPr/>
        </p:nvSpPr>
        <p:spPr>
          <a:xfrm>
            <a:off x="2983992" y="5866248"/>
            <a:ext cx="5540940" cy="461665"/>
          </a:xfrm>
          <a:prstGeom prst="rect">
            <a:avLst/>
          </a:prstGeom>
        </p:spPr>
        <p:txBody>
          <a:bodyPr wrap="none">
            <a:spAutoFit/>
          </a:bodyPr>
          <a:lstStyle/>
          <a:p>
            <a:r>
              <a:rPr lang="en-US" sz="2400" dirty="0">
                <a:solidFill>
                  <a:schemeClr val="tx2"/>
                </a:solidFill>
              </a:rPr>
              <a:t>Correctness proved (Bartholdi et al., 1989)</a:t>
            </a:r>
          </a:p>
        </p:txBody>
      </p:sp>
      <p:sp>
        <p:nvSpPr>
          <p:cNvPr id="9" name="Slide Number Placeholder 8">
            <a:extLst>
              <a:ext uri="{FF2B5EF4-FFF2-40B4-BE49-F238E27FC236}">
                <a16:creationId xmlns:a16="http://schemas.microsoft.com/office/drawing/2014/main" id="{91973106-50D8-4BE1-8068-6A80F74F3CE7}"/>
              </a:ext>
            </a:extLst>
          </p:cNvPr>
          <p:cNvSpPr>
            <a:spLocks noGrp="1"/>
          </p:cNvSpPr>
          <p:nvPr>
            <p:ph type="sldNum" sz="quarter" idx="4"/>
          </p:nvPr>
        </p:nvSpPr>
        <p:spPr/>
        <p:txBody>
          <a:bodyPr/>
          <a:lstStyle/>
          <a:p>
            <a:fld id="{4E5DC575-B3DA-4894-AC1D-D96F1860F14D}" type="slidenum">
              <a:rPr lang="en-US" smtClean="0"/>
              <a:pPr/>
              <a:t>47</a:t>
            </a:fld>
            <a:endParaRPr lang="en-US" dirty="0"/>
          </a:p>
        </p:txBody>
      </p:sp>
    </p:spTree>
    <p:extLst>
      <p:ext uri="{BB962C8B-B14F-4D97-AF65-F5344CB8AC3E}">
        <p14:creationId xmlns:p14="http://schemas.microsoft.com/office/powerpoint/2010/main" val="30524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Greedy Algorithm for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oMath>
                </a14:m>
                <a:r>
                  <a:rPr lang="en-US" dirty="0"/>
                  <a:t>Manipulation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481" b="-22222"/>
                </a:stretch>
              </a:blipFill>
            </p:spPr>
            <p:txBody>
              <a:bodyPr/>
              <a:lstStyle/>
              <a:p>
                <a:r>
                  <a:rPr lang="en-US">
                    <a:noFill/>
                  </a:rPr>
                  <a:t> </a:t>
                </a:r>
              </a:p>
            </p:txBody>
          </p:sp>
        </mc:Fallback>
      </mc:AlternateContent>
      <p:sp>
        <p:nvSpPr>
          <p:cNvPr id="3" name="Content Placeholder 2"/>
          <p:cNvSpPr>
            <a:spLocks noGrp="1"/>
          </p:cNvSpPr>
          <p:nvPr>
            <p:ph sz="quarter" idx="1"/>
          </p:nvPr>
        </p:nvSpPr>
        <p:spPr/>
        <p:txBody>
          <a:bodyPr/>
          <a:lstStyle/>
          <a:p>
            <a:r>
              <a:rPr lang="en-US" dirty="0"/>
              <a:t>Example with </a:t>
            </a:r>
            <a:r>
              <a:rPr lang="en-US" dirty="0" err="1"/>
              <a:t>Borda</a:t>
            </a:r>
            <a:r>
              <a:rPr lang="en-US" dirty="0"/>
              <a:t> count voting rule</a:t>
            </a:r>
          </a:p>
        </p:txBody>
      </p:sp>
      <p:graphicFrame>
        <p:nvGraphicFramePr>
          <p:cNvPr id="7" name="Table 6"/>
          <p:cNvGraphicFramePr>
            <a:graphicFrameLocks noGrp="1"/>
          </p:cNvGraphicFramePr>
          <p:nvPr/>
        </p:nvGraphicFramePr>
        <p:xfrm>
          <a:off x="2844800" y="1833880"/>
          <a:ext cx="5144168" cy="1854200"/>
        </p:xfrm>
        <a:graphic>
          <a:graphicData uri="http://schemas.openxmlformats.org/drawingml/2006/table">
            <a:tbl>
              <a:tblPr firstRow="1" bandRow="1">
                <a:tableStyleId>{6E25E649-3F16-4E02-A733-19D2CDBF48F0}</a:tableStyleId>
              </a:tblPr>
              <a:tblGrid>
                <a:gridCol w="2956994">
                  <a:extLst>
                    <a:ext uri="{9D8B030D-6E8A-4147-A177-3AD203B41FA5}">
                      <a16:colId xmlns:a16="http://schemas.microsoft.com/office/drawing/2014/main" val="20000"/>
                    </a:ext>
                  </a:extLst>
                </a:gridCol>
                <a:gridCol w="729058">
                  <a:extLst>
                    <a:ext uri="{9D8B030D-6E8A-4147-A177-3AD203B41FA5}">
                      <a16:colId xmlns:a16="http://schemas.microsoft.com/office/drawing/2014/main" val="20001"/>
                    </a:ext>
                  </a:extLst>
                </a:gridCol>
                <a:gridCol w="729058">
                  <a:extLst>
                    <a:ext uri="{9D8B030D-6E8A-4147-A177-3AD203B41FA5}">
                      <a16:colId xmlns:a16="http://schemas.microsoft.com/office/drawing/2014/main" val="20002"/>
                    </a:ext>
                  </a:extLst>
                </a:gridCol>
                <a:gridCol w="729058">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endParaRPr lang="en-US" dirty="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endParaRPr lang="en-US" dirty="0"/>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DFEB73C-08C8-4522-8567-046260E26319}"/>
              </a:ext>
            </a:extLst>
          </p:cNvPr>
          <p:cNvSpPr>
            <a:spLocks noGrp="1"/>
          </p:cNvSpPr>
          <p:nvPr>
            <p:ph type="sldNum" sz="quarter" idx="4"/>
          </p:nvPr>
        </p:nvSpPr>
        <p:spPr/>
        <p:txBody>
          <a:bodyPr/>
          <a:lstStyle/>
          <a:p>
            <a:fld id="{4E5DC575-B3DA-4894-AC1D-D96F1860F14D}" type="slidenum">
              <a:rPr lang="en-US" smtClean="0"/>
              <a:pPr/>
              <a:t>48</a:t>
            </a:fld>
            <a:endParaRPr lang="en-US" dirty="0"/>
          </a:p>
        </p:txBody>
      </p:sp>
    </p:spTree>
    <p:extLst>
      <p:ext uri="{BB962C8B-B14F-4D97-AF65-F5344CB8AC3E}">
        <p14:creationId xmlns:p14="http://schemas.microsoft.com/office/powerpoint/2010/main" val="3904876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Greedy Algorithm for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oMath>
                </a14:m>
                <a:r>
                  <a:rPr lang="en-US" dirty="0"/>
                  <a:t>Manipulation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481" b="-22222"/>
                </a:stretch>
              </a:blipFill>
            </p:spPr>
            <p:txBody>
              <a:bodyPr/>
              <a:lstStyle/>
              <a:p>
                <a:r>
                  <a:rPr lang="en-US">
                    <a:noFill/>
                  </a:rPr>
                  <a:t> </a:t>
                </a:r>
              </a:p>
            </p:txBody>
          </p:sp>
        </mc:Fallback>
      </mc:AlternateContent>
      <p:sp>
        <p:nvSpPr>
          <p:cNvPr id="3" name="Content Placeholder 2"/>
          <p:cNvSpPr>
            <a:spLocks noGrp="1"/>
          </p:cNvSpPr>
          <p:nvPr>
            <p:ph sz="quarter" idx="1"/>
          </p:nvPr>
        </p:nvSpPr>
        <p:spPr/>
        <p:txBody>
          <a:bodyPr/>
          <a:lstStyle/>
          <a:p>
            <a:r>
              <a:rPr lang="en-US" dirty="0"/>
              <a:t>Example with </a:t>
            </a:r>
            <a:r>
              <a:rPr lang="en-US" dirty="0" err="1"/>
              <a:t>Borda</a:t>
            </a:r>
            <a:r>
              <a:rPr lang="en-US" dirty="0"/>
              <a:t> count voting rule</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2136648" y="4302760"/>
              <a:ext cx="5333626" cy="1854200"/>
            </p:xfrm>
            <a:graphic>
              <a:graphicData uri="http://schemas.openxmlformats.org/drawingml/2006/table">
                <a:tbl>
                  <a:tblPr firstRow="1" bandRow="1">
                    <a:tableStyleId>{6E25E649-3F16-4E02-A733-19D2CDBF48F0}</a:tableStyleId>
                  </a:tblPr>
                  <a:tblGrid>
                    <a:gridCol w="2685322">
                      <a:extLst>
                        <a:ext uri="{9D8B030D-6E8A-4147-A177-3AD203B41FA5}">
                          <a16:colId xmlns:a16="http://schemas.microsoft.com/office/drawing/2014/main" val="20000"/>
                        </a:ext>
                      </a:extLst>
                    </a:gridCol>
                    <a:gridCol w="662076">
                      <a:extLst>
                        <a:ext uri="{9D8B030D-6E8A-4147-A177-3AD203B41FA5}">
                          <a16:colId xmlns:a16="http://schemas.microsoft.com/office/drawing/2014/main" val="20001"/>
                        </a:ext>
                      </a:extLst>
                    </a:gridCol>
                    <a:gridCol w="526396">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850232">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b</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nvGraphicFramePr>
            <p:xfrm>
              <a:off x="2136648" y="4302760"/>
              <a:ext cx="5333626" cy="1854200"/>
            </p:xfrm>
            <a:graphic>
              <a:graphicData uri="http://schemas.openxmlformats.org/drawingml/2006/table">
                <a:tbl>
                  <a:tblPr firstRow="1" bandRow="1">
                    <a:tableStyleId>{6E25E649-3F16-4E02-A733-19D2CDBF48F0}</a:tableStyleId>
                  </a:tblPr>
                  <a:tblGrid>
                    <a:gridCol w="2685322">
                      <a:extLst>
                        <a:ext uri="{9D8B030D-6E8A-4147-A177-3AD203B41FA5}">
                          <a16:colId xmlns:a16="http://schemas.microsoft.com/office/drawing/2014/main" val="20000"/>
                        </a:ext>
                      </a:extLst>
                    </a:gridCol>
                    <a:gridCol w="662076">
                      <a:extLst>
                        <a:ext uri="{9D8B030D-6E8A-4147-A177-3AD203B41FA5}">
                          <a16:colId xmlns:a16="http://schemas.microsoft.com/office/drawing/2014/main" val="20001"/>
                        </a:ext>
                      </a:extLst>
                    </a:gridCol>
                    <a:gridCol w="526396">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850232">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endParaRPr lang="en-US"/>
                        </a:p>
                      </a:txBody>
                      <a:tcPr>
                        <a:blipFill>
                          <a:blip r:embed="rId3"/>
                          <a:stretch>
                            <a:fillRect l="-525714" t="-8197" r="-1429" b="-424590"/>
                          </a:stretch>
                        </a:blipFill>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b</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nvGraphicFramePr>
            <p:xfrm>
              <a:off x="2136648" y="1833880"/>
              <a:ext cx="5333626" cy="185420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828017">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8" name="Table 7"/>
              <p:cNvGraphicFramePr>
                <a:graphicFrameLocks noGrp="1"/>
              </p:cNvGraphicFramePr>
              <p:nvPr/>
            </p:nvGraphicFramePr>
            <p:xfrm>
              <a:off x="2136648" y="1833880"/>
              <a:ext cx="5333626" cy="185420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828017">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endParaRPr lang="en-US"/>
                        </a:p>
                      </a:txBody>
                      <a:tcPr>
                        <a:blipFill>
                          <a:blip r:embed="rId4"/>
                          <a:stretch>
                            <a:fillRect l="-544118" t="-8197" r="-1471" b="-424590"/>
                          </a:stretch>
                        </a:blipFill>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p:sp>
        <p:nvSpPr>
          <p:cNvPr id="9" name="TextBox 8"/>
          <p:cNvSpPr txBox="1"/>
          <p:nvPr/>
        </p:nvSpPr>
        <p:spPr>
          <a:xfrm>
            <a:off x="7698334" y="2338026"/>
            <a:ext cx="1919308" cy="1200329"/>
          </a:xfrm>
          <a:prstGeom prst="rect">
            <a:avLst/>
          </a:prstGeom>
          <a:noFill/>
        </p:spPr>
        <p:txBody>
          <a:bodyPr wrap="none" rtlCol="0">
            <a:spAutoFit/>
          </a:bodyPr>
          <a:lstStyle/>
          <a:p>
            <a:r>
              <a:rPr lang="en-US" dirty="0"/>
              <a:t>b: 2*3+1*2=8</a:t>
            </a:r>
          </a:p>
          <a:p>
            <a:r>
              <a:rPr lang="en-US" dirty="0"/>
              <a:t>a: 2*2+1*3=7</a:t>
            </a:r>
          </a:p>
          <a:p>
            <a:endParaRPr lang="en-US" dirty="0"/>
          </a:p>
          <a:p>
            <a:r>
              <a:rPr lang="en-US" dirty="0"/>
              <a:t>Cannot put b here</a:t>
            </a:r>
          </a:p>
        </p:txBody>
      </p:sp>
      <p:sp>
        <p:nvSpPr>
          <p:cNvPr id="10" name="TextBox 9"/>
          <p:cNvSpPr txBox="1"/>
          <p:nvPr/>
        </p:nvSpPr>
        <p:spPr>
          <a:xfrm>
            <a:off x="7636934" y="3771028"/>
            <a:ext cx="2457468" cy="2585323"/>
          </a:xfrm>
          <a:prstGeom prst="rect">
            <a:avLst/>
          </a:prstGeom>
          <a:noFill/>
        </p:spPr>
        <p:txBody>
          <a:bodyPr wrap="none" rtlCol="0">
            <a:spAutoFit/>
          </a:bodyPr>
          <a:lstStyle/>
          <a:p>
            <a:r>
              <a:rPr lang="en-US" dirty="0"/>
              <a:t>c: 2*1+1*2=4</a:t>
            </a:r>
          </a:p>
          <a:p>
            <a:r>
              <a:rPr lang="en-US" dirty="0"/>
              <a:t>a: 2*2+1*3=7</a:t>
            </a:r>
          </a:p>
          <a:p>
            <a:r>
              <a:rPr lang="en-US" dirty="0"/>
              <a:t>c can be placed second</a:t>
            </a:r>
          </a:p>
          <a:p>
            <a:endParaRPr lang="en-US" dirty="0"/>
          </a:p>
          <a:p>
            <a:r>
              <a:rPr lang="en-US" dirty="0"/>
              <a:t>b: 2*3+1*1=7</a:t>
            </a:r>
          </a:p>
          <a:p>
            <a:r>
              <a:rPr lang="en-US" dirty="0"/>
              <a:t>b cannot be placed third</a:t>
            </a:r>
          </a:p>
          <a:p>
            <a:endParaRPr lang="en-US" dirty="0"/>
          </a:p>
          <a:p>
            <a:r>
              <a:rPr lang="en-US" dirty="0"/>
              <a:t>d: 2*0+1*1=1</a:t>
            </a:r>
          </a:p>
          <a:p>
            <a:r>
              <a:rPr lang="en-US" dirty="0"/>
              <a:t>d can be placed third</a:t>
            </a:r>
          </a:p>
        </p:txBody>
      </p:sp>
      <p:sp>
        <p:nvSpPr>
          <p:cNvPr id="11" name="Slide Number Placeholder 10">
            <a:extLst>
              <a:ext uri="{FF2B5EF4-FFF2-40B4-BE49-F238E27FC236}">
                <a16:creationId xmlns:a16="http://schemas.microsoft.com/office/drawing/2014/main" id="{7BE90B46-FC80-4CC5-B661-0ACD3FEBAED0}"/>
              </a:ext>
            </a:extLst>
          </p:cNvPr>
          <p:cNvSpPr>
            <a:spLocks noGrp="1"/>
          </p:cNvSpPr>
          <p:nvPr>
            <p:ph type="sldNum" sz="quarter" idx="4"/>
          </p:nvPr>
        </p:nvSpPr>
        <p:spPr/>
        <p:txBody>
          <a:bodyPr/>
          <a:lstStyle/>
          <a:p>
            <a:fld id="{4E5DC575-B3DA-4894-AC1D-D96F1860F14D}" type="slidenum">
              <a:rPr lang="en-US" smtClean="0"/>
              <a:pPr/>
              <a:t>49</a:t>
            </a:fld>
            <a:endParaRPr lang="en-US" dirty="0"/>
          </a:p>
        </p:txBody>
      </p:sp>
    </p:spTree>
    <p:extLst>
      <p:ext uri="{BB962C8B-B14F-4D97-AF65-F5344CB8AC3E}">
        <p14:creationId xmlns:p14="http://schemas.microsoft.com/office/powerpoint/2010/main" val="227994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Normal-Form Games</a:t>
            </a:r>
          </a:p>
        </p:txBody>
      </p:sp>
      <p:sp>
        <p:nvSpPr>
          <p:cNvPr id="3" name="Content Placeholder 2"/>
          <p:cNvSpPr>
            <a:spLocks noGrp="1"/>
          </p:cNvSpPr>
          <p:nvPr>
            <p:ph sz="quarter" idx="1"/>
          </p:nvPr>
        </p:nvSpPr>
        <p:spPr>
          <a:xfrm>
            <a:off x="552098" y="1113178"/>
            <a:ext cx="10990443" cy="4942964"/>
          </a:xfrm>
        </p:spPr>
        <p:txBody>
          <a:bodyPr>
            <a:normAutofit/>
          </a:bodyPr>
          <a:lstStyle/>
          <a:p>
            <a:r>
              <a:rPr lang="en-US" dirty="0"/>
              <a:t>A game in </a:t>
            </a:r>
            <a:r>
              <a:rPr lang="en-US" dirty="0">
                <a:solidFill>
                  <a:schemeClr val="tx2"/>
                </a:solidFill>
              </a:rPr>
              <a:t>normal form </a:t>
            </a:r>
            <a:r>
              <a:rPr lang="en-US" dirty="0"/>
              <a:t>consists of the following elements</a:t>
            </a:r>
          </a:p>
          <a:p>
            <a:pPr lvl="1"/>
            <a:r>
              <a:rPr lang="en-US" dirty="0"/>
              <a:t>Set of players</a:t>
            </a:r>
            <a:endParaRPr lang="en-US" b="0" dirty="0"/>
          </a:p>
          <a:p>
            <a:pPr lvl="1"/>
            <a:r>
              <a:rPr lang="en-US" dirty="0"/>
              <a:t>Set of actions for each player</a:t>
            </a:r>
          </a:p>
          <a:p>
            <a:pPr lvl="1"/>
            <a:r>
              <a:rPr lang="en-US" dirty="0"/>
              <a:t>Payoffs / Utility functions</a:t>
            </a:r>
          </a:p>
          <a:p>
            <a:pPr lvl="2"/>
            <a:r>
              <a:rPr lang="en-US" sz="2400" dirty="0"/>
              <a:t>Determines the utility for each player given the actions chosen by all players (referred to as action profile)</a:t>
            </a:r>
          </a:p>
          <a:p>
            <a:pPr lvl="1"/>
            <a:r>
              <a:rPr lang="en-US" dirty="0" err="1"/>
              <a:t>Bimatrix</a:t>
            </a:r>
            <a:r>
              <a:rPr lang="en-US" dirty="0"/>
              <a:t> game is special case: two players, finite action sets</a:t>
            </a:r>
          </a:p>
          <a:p>
            <a:r>
              <a:rPr lang="en-US" dirty="0"/>
              <a:t>Players move simultaneously and the game ends immediately afterwards</a:t>
            </a:r>
          </a:p>
          <a:p>
            <a:pPr lvl="1"/>
            <a:endParaRPr lang="en-US"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5</a:t>
            </a:fld>
            <a:endParaRPr lang="en-US" dirty="0"/>
          </a:p>
        </p:txBody>
      </p:sp>
    </p:spTree>
    <p:extLst>
      <p:ext uri="{BB962C8B-B14F-4D97-AF65-F5344CB8AC3E}">
        <p14:creationId xmlns:p14="http://schemas.microsoft.com/office/powerpoint/2010/main" val="3523208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Properties</a:t>
            </a:r>
          </a:p>
        </p:txBody>
      </p:sp>
      <p:sp>
        <p:nvSpPr>
          <p:cNvPr id="3" name="Content Placeholder 2"/>
          <p:cNvSpPr>
            <a:spLocks noGrp="1"/>
          </p:cNvSpPr>
          <p:nvPr>
            <p:ph sz="quarter" idx="1"/>
          </p:nvPr>
        </p:nvSpPr>
        <p:spPr/>
        <p:txBody>
          <a:bodyPr/>
          <a:lstStyle/>
          <a:p>
            <a:r>
              <a:rPr lang="en-US" dirty="0"/>
              <a:t>A voting rule is </a:t>
            </a:r>
            <a:r>
              <a:rPr lang="en-US" dirty="0">
                <a:solidFill>
                  <a:schemeClr val="tx2"/>
                </a:solidFill>
              </a:rPr>
              <a:t>dictatorial</a:t>
            </a:r>
            <a:r>
              <a:rPr lang="en-US" dirty="0"/>
              <a:t> if there is a voter who always gets their most preferred alternative</a:t>
            </a:r>
          </a:p>
          <a:p>
            <a:endParaRPr lang="en-US" dirty="0"/>
          </a:p>
          <a:p>
            <a:r>
              <a:rPr lang="en-US" dirty="0"/>
              <a:t>A voting rule is </a:t>
            </a:r>
            <a:r>
              <a:rPr lang="en-US" dirty="0">
                <a:solidFill>
                  <a:schemeClr val="tx2"/>
                </a:solidFill>
              </a:rPr>
              <a:t>constant</a:t>
            </a:r>
            <a:r>
              <a:rPr lang="en-US" dirty="0"/>
              <a:t> if the same alternative is always chosen (regardless of the stated preferences)</a:t>
            </a:r>
          </a:p>
          <a:p>
            <a:endParaRPr lang="en-US" dirty="0"/>
          </a:p>
          <a:p>
            <a:r>
              <a:rPr lang="en-US" dirty="0"/>
              <a:t>A voting rule is </a:t>
            </a:r>
            <a:r>
              <a:rPr lang="en-US" dirty="0">
                <a:solidFill>
                  <a:schemeClr val="tx2"/>
                </a:solidFill>
              </a:rPr>
              <a:t>onto</a:t>
            </a:r>
            <a:r>
              <a:rPr lang="en-US" dirty="0"/>
              <a:t> if any alternative can win, for some set of stated preferences</a:t>
            </a:r>
          </a:p>
          <a:p>
            <a:endParaRPr lang="en-US" dirty="0"/>
          </a:p>
        </p:txBody>
      </p:sp>
      <p:sp>
        <p:nvSpPr>
          <p:cNvPr id="8" name="Rectangle 7"/>
          <p:cNvSpPr/>
          <p:nvPr/>
        </p:nvSpPr>
        <p:spPr>
          <a:xfrm>
            <a:off x="552099" y="5144657"/>
            <a:ext cx="10983918" cy="830997"/>
          </a:xfrm>
          <a:prstGeom prst="rect">
            <a:avLst/>
          </a:prstGeom>
        </p:spPr>
        <p:txBody>
          <a:bodyPr wrap="square">
            <a:spAutoFit/>
          </a:bodyPr>
          <a:lstStyle/>
          <a:p>
            <a:r>
              <a:rPr lang="en-US" sz="2400" dirty="0">
                <a:solidFill>
                  <a:schemeClr val="tx2"/>
                </a:solidFill>
              </a:rPr>
              <a:t>Which of the introduced voting rules (Plurality, </a:t>
            </a:r>
            <a:r>
              <a:rPr lang="en-US" sz="2400" dirty="0" err="1">
                <a:solidFill>
                  <a:schemeClr val="tx2"/>
                </a:solidFill>
              </a:rPr>
              <a:t>Borda</a:t>
            </a:r>
            <a:r>
              <a:rPr lang="en-US" sz="2400" dirty="0">
                <a:solidFill>
                  <a:schemeClr val="tx2"/>
                </a:solidFill>
              </a:rPr>
              <a:t> count, Plurality with runoff, STV) are dictatorial, constant or onto?</a:t>
            </a:r>
          </a:p>
        </p:txBody>
      </p:sp>
      <p:sp>
        <p:nvSpPr>
          <p:cNvPr id="7" name="Slide Number Placeholder 6">
            <a:extLst>
              <a:ext uri="{FF2B5EF4-FFF2-40B4-BE49-F238E27FC236}">
                <a16:creationId xmlns:a16="http://schemas.microsoft.com/office/drawing/2014/main" id="{1976A59E-9409-48C5-BF23-3744AD3B438A}"/>
              </a:ext>
            </a:extLst>
          </p:cNvPr>
          <p:cNvSpPr>
            <a:spLocks noGrp="1"/>
          </p:cNvSpPr>
          <p:nvPr>
            <p:ph type="sldNum" sz="quarter" idx="4"/>
          </p:nvPr>
        </p:nvSpPr>
        <p:spPr/>
        <p:txBody>
          <a:bodyPr/>
          <a:lstStyle/>
          <a:p>
            <a:fld id="{4E5DC575-B3DA-4894-AC1D-D96F1860F14D}" type="slidenum">
              <a:rPr lang="en-US" smtClean="0"/>
              <a:pPr/>
              <a:t>50</a:t>
            </a:fld>
            <a:endParaRPr lang="en-US" dirty="0"/>
          </a:p>
        </p:txBody>
      </p:sp>
    </p:spTree>
    <p:extLst>
      <p:ext uri="{BB962C8B-B14F-4D97-AF65-F5344CB8AC3E}">
        <p14:creationId xmlns:p14="http://schemas.microsoft.com/office/powerpoint/2010/main" val="3879539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31DC-9020-4E2F-8BB3-41D42D8FE7AA}"/>
              </a:ext>
            </a:extLst>
          </p:cNvPr>
          <p:cNvSpPr>
            <a:spLocks noGrp="1"/>
          </p:cNvSpPr>
          <p:nvPr>
            <p:ph type="title"/>
          </p:nvPr>
        </p:nvSpPr>
        <p:spPr/>
        <p:txBody>
          <a:bodyPr/>
          <a:lstStyle/>
          <a:p>
            <a:r>
              <a:rPr lang="en-US" dirty="0"/>
              <a:t>Results in Social Choice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46B0AB-26D9-48F0-B225-C4F98E7E604E}"/>
                  </a:ext>
                </a:extLst>
              </p:cNvPr>
              <p:cNvSpPr>
                <a:spLocks noGrp="1"/>
              </p:cNvSpPr>
              <p:nvPr>
                <p:ph idx="1"/>
              </p:nvPr>
            </p:nvSpPr>
            <p:spPr/>
            <p:txBody>
              <a:bodyPr/>
              <a:lstStyle/>
              <a:p>
                <a:r>
                  <a:rPr lang="en-US" dirty="0"/>
                  <a:t>Constant functions and dictatorships are SP</a:t>
                </a:r>
              </a:p>
              <a:p>
                <a:endParaRPr lang="en-US" dirty="0"/>
              </a:p>
              <a:p>
                <a:endParaRPr lang="en-US" dirty="0"/>
              </a:p>
              <a:p>
                <a:r>
                  <a:rPr lang="en-US" dirty="0"/>
                  <a:t>Theorem (Gibbard-Satterthwaite): If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≥3</m:t>
                    </m:r>
                  </m:oMath>
                </a14:m>
                <a:r>
                  <a:rPr lang="en-US" dirty="0"/>
                  <a:t>, then any voting rule that is SP and onto is dictatorial</a:t>
                </a:r>
              </a:p>
              <a:p>
                <a:pPr lvl="1"/>
                <a:r>
                  <a:rPr lang="en-US" dirty="0"/>
                  <a:t>Any voting rule that is onto and nondictatorial is </a:t>
                </a:r>
                <a:r>
                  <a:rPr lang="en-US" dirty="0" err="1"/>
                  <a:t>manipulable</a:t>
                </a:r>
                <a:endParaRPr lang="en-US" dirty="0"/>
              </a:p>
              <a:p>
                <a:pPr lvl="1"/>
                <a:r>
                  <a:rPr lang="en-US" dirty="0"/>
                  <a:t>It is </a:t>
                </a:r>
                <a:r>
                  <a:rPr lang="en-US" dirty="0">
                    <a:solidFill>
                      <a:srgbClr val="0070C0"/>
                    </a:solidFill>
                  </a:rPr>
                  <a:t>impossible</a:t>
                </a:r>
                <a:r>
                  <a:rPr lang="en-US" dirty="0"/>
                  <a:t> to have a voting rule that is </a:t>
                </a:r>
                <a:r>
                  <a:rPr lang="en-US" dirty="0" err="1"/>
                  <a:t>strategyproof</a:t>
                </a:r>
                <a:r>
                  <a:rPr lang="en-US" dirty="0"/>
                  <a:t>, onto, and </a:t>
                </a:r>
                <a:r>
                  <a:rPr lang="en-US" dirty="0" err="1"/>
                  <a:t>nondictatorial</a:t>
                </a:r>
                <a:endParaRPr lang="en-US" dirty="0"/>
              </a:p>
              <a:p>
                <a:endParaRPr lang="en-US" dirty="0"/>
              </a:p>
            </p:txBody>
          </p:sp>
        </mc:Choice>
        <mc:Fallback xmlns="">
          <p:sp>
            <p:nvSpPr>
              <p:cNvPr id="3" name="Content Placeholder 2">
                <a:extLst>
                  <a:ext uri="{FF2B5EF4-FFF2-40B4-BE49-F238E27FC236}">
                    <a16:creationId xmlns:a16="http://schemas.microsoft.com/office/drawing/2014/main" id="{6446B0AB-26D9-48F0-B225-C4F98E7E604E}"/>
                  </a:ext>
                </a:extLst>
              </p:cNvPr>
              <p:cNvSpPr>
                <a:spLocks noGrp="1" noRot="1" noChangeAspect="1" noMove="1" noResize="1" noEditPoints="1" noAdjustHandles="1" noChangeArrowheads="1" noChangeShapeType="1" noTextEdit="1"/>
              </p:cNvSpPr>
              <p:nvPr>
                <p:ph idx="1"/>
              </p:nvPr>
            </p:nvSpPr>
            <p:spPr>
              <a:blipFill>
                <a:blip r:embed="rId3"/>
                <a:stretch>
                  <a:fillRect l="-1217" t="-5090" r="-1391" b="-628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BFCB9B8-242A-45E9-B347-8156ED9E4619}"/>
              </a:ext>
            </a:extLst>
          </p:cNvPr>
          <p:cNvSpPr>
            <a:spLocks noGrp="1"/>
          </p:cNvSpPr>
          <p:nvPr>
            <p:ph type="sldNum" sz="quarter" idx="4"/>
          </p:nvPr>
        </p:nvSpPr>
        <p:spPr/>
        <p:txBody>
          <a:bodyPr/>
          <a:lstStyle/>
          <a:p>
            <a:fld id="{4E5DC575-B3DA-4894-AC1D-D96F1860F14D}" type="slidenum">
              <a:rPr lang="en-US" smtClean="0"/>
              <a:pPr/>
              <a:t>51</a:t>
            </a:fld>
            <a:endParaRPr lang="en-US" dirty="0"/>
          </a:p>
        </p:txBody>
      </p:sp>
      <p:sp>
        <p:nvSpPr>
          <p:cNvPr id="5" name="TextBox 4">
            <a:extLst>
              <a:ext uri="{FF2B5EF4-FFF2-40B4-BE49-F238E27FC236}">
                <a16:creationId xmlns:a16="http://schemas.microsoft.com/office/drawing/2014/main" id="{7BA9B359-5D40-441A-874A-B74777C9F613}"/>
              </a:ext>
            </a:extLst>
          </p:cNvPr>
          <p:cNvSpPr txBox="1"/>
          <p:nvPr/>
        </p:nvSpPr>
        <p:spPr>
          <a:xfrm>
            <a:off x="7258024" y="1060169"/>
            <a:ext cx="1014765" cy="523220"/>
          </a:xfrm>
          <a:prstGeom prst="rect">
            <a:avLst/>
          </a:prstGeom>
          <a:noFill/>
        </p:spPr>
        <p:txBody>
          <a:bodyPr wrap="none" rtlCol="0">
            <a:spAutoFit/>
          </a:bodyPr>
          <a:lstStyle/>
          <a:p>
            <a:r>
              <a:rPr lang="en-US" sz="2800" dirty="0">
                <a:solidFill>
                  <a:schemeClr val="tx2"/>
                </a:solidFill>
              </a:rPr>
              <a:t>Why?</a:t>
            </a:r>
          </a:p>
        </p:txBody>
      </p:sp>
    </p:spTree>
    <p:extLst>
      <p:ext uri="{BB962C8B-B14F-4D97-AF65-F5344CB8AC3E}">
        <p14:creationId xmlns:p14="http://schemas.microsoft.com/office/powerpoint/2010/main" val="197235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AAA1-DB01-2646-8EFF-5EF7EE3E9F80}"/>
              </a:ext>
            </a:extLst>
          </p:cNvPr>
          <p:cNvSpPr>
            <a:spLocks noGrp="1"/>
          </p:cNvSpPr>
          <p:nvPr>
            <p:ph type="title"/>
          </p:nvPr>
        </p:nvSpPr>
        <p:spPr/>
        <p:txBody>
          <a:bodyPr/>
          <a:lstStyle/>
          <a:p>
            <a:r>
              <a:rPr lang="en-US" dirty="0"/>
              <a:t>Activity: Favorites of 15281</a:t>
            </a:r>
          </a:p>
        </p:txBody>
      </p:sp>
      <p:sp>
        <p:nvSpPr>
          <p:cNvPr id="3" name="Content Placeholder 2">
            <a:extLst>
              <a:ext uri="{FF2B5EF4-FFF2-40B4-BE49-F238E27FC236}">
                <a16:creationId xmlns:a16="http://schemas.microsoft.com/office/drawing/2014/main" id="{998159E2-A02A-7D41-BA37-F06056EEAA1B}"/>
              </a:ext>
            </a:extLst>
          </p:cNvPr>
          <p:cNvSpPr>
            <a:spLocks noGrp="1"/>
          </p:cNvSpPr>
          <p:nvPr>
            <p:ph idx="1"/>
          </p:nvPr>
        </p:nvSpPr>
        <p:spPr>
          <a:xfrm>
            <a:off x="552099" y="1620252"/>
            <a:ext cx="11465730" cy="4551947"/>
          </a:xfrm>
        </p:spPr>
        <p:txBody>
          <a:bodyPr/>
          <a:lstStyle/>
          <a:p>
            <a:endParaRPr lang="en-US" dirty="0"/>
          </a:p>
        </p:txBody>
      </p:sp>
      <p:sp>
        <p:nvSpPr>
          <p:cNvPr id="4" name="Slide Number Placeholder 3">
            <a:extLst>
              <a:ext uri="{FF2B5EF4-FFF2-40B4-BE49-F238E27FC236}">
                <a16:creationId xmlns:a16="http://schemas.microsoft.com/office/drawing/2014/main" id="{9BEEF733-F4CC-B148-87EC-A316738A70E5}"/>
              </a:ext>
            </a:extLst>
          </p:cNvPr>
          <p:cNvSpPr>
            <a:spLocks noGrp="1"/>
          </p:cNvSpPr>
          <p:nvPr>
            <p:ph type="sldNum" sz="quarter" idx="4"/>
          </p:nvPr>
        </p:nvSpPr>
        <p:spPr/>
        <p:txBody>
          <a:bodyPr/>
          <a:lstStyle/>
          <a:p>
            <a:fld id="{4E5DC575-B3DA-4894-AC1D-D96F1860F14D}" type="slidenum">
              <a:rPr lang="en-US" smtClean="0"/>
              <a:pPr/>
              <a:t>52</a:t>
            </a:fld>
            <a:endParaRPr lang="en-US" dirty="0"/>
          </a:p>
        </p:txBody>
      </p:sp>
    </p:spTree>
    <p:extLst>
      <p:ext uri="{BB962C8B-B14F-4D97-AF65-F5344CB8AC3E}">
        <p14:creationId xmlns:p14="http://schemas.microsoft.com/office/powerpoint/2010/main" val="3547797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83B7-A5B0-CB40-978F-3BF3B077821B}"/>
              </a:ext>
            </a:extLst>
          </p:cNvPr>
          <p:cNvSpPr>
            <a:spLocks noGrp="1"/>
          </p:cNvSpPr>
          <p:nvPr>
            <p:ph type="title"/>
          </p:nvPr>
        </p:nvSpPr>
        <p:spPr/>
        <p:txBody>
          <a:bodyPr/>
          <a:lstStyle/>
          <a:p>
            <a:r>
              <a:rPr lang="en-US" dirty="0"/>
              <a:t>Plurality Vote</a:t>
            </a:r>
          </a:p>
        </p:txBody>
      </p:sp>
      <p:sp>
        <p:nvSpPr>
          <p:cNvPr id="3" name="Content Placeholder 2">
            <a:extLst>
              <a:ext uri="{FF2B5EF4-FFF2-40B4-BE49-F238E27FC236}">
                <a16:creationId xmlns:a16="http://schemas.microsoft.com/office/drawing/2014/main" id="{8C6CAF7B-BA32-3041-ADD2-C8EDCE6187F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073C48A-320E-DD48-A71E-0486F0426326}"/>
              </a:ext>
            </a:extLst>
          </p:cNvPr>
          <p:cNvSpPr>
            <a:spLocks noGrp="1"/>
          </p:cNvSpPr>
          <p:nvPr>
            <p:ph type="sldNum" sz="quarter" idx="4"/>
          </p:nvPr>
        </p:nvSpPr>
        <p:spPr/>
        <p:txBody>
          <a:bodyPr/>
          <a:lstStyle/>
          <a:p>
            <a:fld id="{4E5DC575-B3DA-4894-AC1D-D96F1860F14D}" type="slidenum">
              <a:rPr lang="en-US" smtClean="0"/>
              <a:pPr/>
              <a:t>53</a:t>
            </a:fld>
            <a:endParaRPr lang="en-US" dirty="0"/>
          </a:p>
        </p:txBody>
      </p:sp>
    </p:spTree>
    <p:extLst>
      <p:ext uri="{BB962C8B-B14F-4D97-AF65-F5344CB8AC3E}">
        <p14:creationId xmlns:p14="http://schemas.microsoft.com/office/powerpoint/2010/main" val="117137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83B7-A5B0-CB40-978F-3BF3B077821B}"/>
              </a:ext>
            </a:extLst>
          </p:cNvPr>
          <p:cNvSpPr>
            <a:spLocks noGrp="1"/>
          </p:cNvSpPr>
          <p:nvPr>
            <p:ph type="title"/>
          </p:nvPr>
        </p:nvSpPr>
        <p:spPr/>
        <p:txBody>
          <a:bodyPr/>
          <a:lstStyle/>
          <a:p>
            <a:r>
              <a:rPr lang="en-US" dirty="0" err="1"/>
              <a:t>Borda</a:t>
            </a:r>
            <a:r>
              <a:rPr lang="en-US" dirty="0"/>
              <a:t> Count</a:t>
            </a:r>
          </a:p>
        </p:txBody>
      </p:sp>
      <p:sp>
        <p:nvSpPr>
          <p:cNvPr id="3" name="Content Placeholder 2">
            <a:extLst>
              <a:ext uri="{FF2B5EF4-FFF2-40B4-BE49-F238E27FC236}">
                <a16:creationId xmlns:a16="http://schemas.microsoft.com/office/drawing/2014/main" id="{8C6CAF7B-BA32-3041-ADD2-C8EDCE6187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073C48A-320E-DD48-A71E-0486F0426326}"/>
              </a:ext>
            </a:extLst>
          </p:cNvPr>
          <p:cNvSpPr>
            <a:spLocks noGrp="1"/>
          </p:cNvSpPr>
          <p:nvPr>
            <p:ph type="sldNum" sz="quarter" idx="4"/>
          </p:nvPr>
        </p:nvSpPr>
        <p:spPr/>
        <p:txBody>
          <a:bodyPr/>
          <a:lstStyle/>
          <a:p>
            <a:fld id="{4E5DC575-B3DA-4894-AC1D-D96F1860F14D}" type="slidenum">
              <a:rPr lang="en-US" smtClean="0"/>
              <a:pPr/>
              <a:t>54</a:t>
            </a:fld>
            <a:endParaRPr lang="en-US" dirty="0"/>
          </a:p>
        </p:txBody>
      </p:sp>
    </p:spTree>
    <p:extLst>
      <p:ext uri="{BB962C8B-B14F-4D97-AF65-F5344CB8AC3E}">
        <p14:creationId xmlns:p14="http://schemas.microsoft.com/office/powerpoint/2010/main" val="3592645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FFE3-8B38-7D46-AE96-E7984E2B2A34}"/>
              </a:ext>
            </a:extLst>
          </p:cNvPr>
          <p:cNvSpPr>
            <a:spLocks noGrp="1"/>
          </p:cNvSpPr>
          <p:nvPr>
            <p:ph type="title"/>
          </p:nvPr>
        </p:nvSpPr>
        <p:spPr/>
        <p:txBody>
          <a:bodyPr/>
          <a:lstStyle/>
          <a:p>
            <a:r>
              <a:rPr lang="en-US" dirty="0"/>
              <a:t>Plurality with Runoff</a:t>
            </a:r>
          </a:p>
        </p:txBody>
      </p:sp>
      <p:sp>
        <p:nvSpPr>
          <p:cNvPr id="3" name="Content Placeholder 2">
            <a:extLst>
              <a:ext uri="{FF2B5EF4-FFF2-40B4-BE49-F238E27FC236}">
                <a16:creationId xmlns:a16="http://schemas.microsoft.com/office/drawing/2014/main" id="{01B2A9D0-4C93-254D-8080-867731A4D67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AB50D08-B336-B749-8A9E-15150BEEC75F}"/>
              </a:ext>
            </a:extLst>
          </p:cNvPr>
          <p:cNvSpPr>
            <a:spLocks noGrp="1"/>
          </p:cNvSpPr>
          <p:nvPr>
            <p:ph type="sldNum" sz="quarter" idx="4"/>
          </p:nvPr>
        </p:nvSpPr>
        <p:spPr/>
        <p:txBody>
          <a:bodyPr/>
          <a:lstStyle/>
          <a:p>
            <a:fld id="{4E5DC575-B3DA-4894-AC1D-D96F1860F14D}" type="slidenum">
              <a:rPr lang="en-US" smtClean="0"/>
              <a:pPr/>
              <a:t>55</a:t>
            </a:fld>
            <a:endParaRPr lang="en-US" dirty="0"/>
          </a:p>
        </p:txBody>
      </p:sp>
    </p:spTree>
    <p:extLst>
      <p:ext uri="{BB962C8B-B14F-4D97-AF65-F5344CB8AC3E}">
        <p14:creationId xmlns:p14="http://schemas.microsoft.com/office/powerpoint/2010/main" val="3103356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A9D5-4A67-ED45-BAA3-287E9CCFEE96}"/>
              </a:ext>
            </a:extLst>
          </p:cNvPr>
          <p:cNvSpPr>
            <a:spLocks noGrp="1"/>
          </p:cNvSpPr>
          <p:nvPr>
            <p:ph type="title"/>
          </p:nvPr>
        </p:nvSpPr>
        <p:spPr/>
        <p:txBody>
          <a:bodyPr/>
          <a:lstStyle/>
          <a:p>
            <a:r>
              <a:rPr lang="en-US" dirty="0"/>
              <a:t>Single Transferrable Vote</a:t>
            </a:r>
          </a:p>
        </p:txBody>
      </p:sp>
      <p:sp>
        <p:nvSpPr>
          <p:cNvPr id="3" name="Content Placeholder 2">
            <a:extLst>
              <a:ext uri="{FF2B5EF4-FFF2-40B4-BE49-F238E27FC236}">
                <a16:creationId xmlns:a16="http://schemas.microsoft.com/office/drawing/2014/main" id="{52088611-0C64-3748-BEC3-8EDBF58B4B2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95800B5-7F6B-764D-AE5C-17FA178FB8F9}"/>
              </a:ext>
            </a:extLst>
          </p:cNvPr>
          <p:cNvSpPr>
            <a:spLocks noGrp="1"/>
          </p:cNvSpPr>
          <p:nvPr>
            <p:ph type="sldNum" sz="quarter" idx="4"/>
          </p:nvPr>
        </p:nvSpPr>
        <p:spPr/>
        <p:txBody>
          <a:bodyPr/>
          <a:lstStyle/>
          <a:p>
            <a:fld id="{4E5DC575-B3DA-4894-AC1D-D96F1860F14D}" type="slidenum">
              <a:rPr lang="en-US" smtClean="0"/>
              <a:pPr/>
              <a:t>56</a:t>
            </a:fld>
            <a:endParaRPr lang="en-US" dirty="0"/>
          </a:p>
        </p:txBody>
      </p:sp>
    </p:spTree>
    <p:extLst>
      <p:ext uri="{BB962C8B-B14F-4D97-AF65-F5344CB8AC3E}">
        <p14:creationId xmlns:p14="http://schemas.microsoft.com/office/powerpoint/2010/main" val="3316154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A832-1A62-438B-8084-99049843F26A}"/>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484A5932-E7D5-4F91-AD33-88F97E789619}"/>
              </a:ext>
            </a:extLst>
          </p:cNvPr>
          <p:cNvSpPr>
            <a:spLocks noGrp="1"/>
          </p:cNvSpPr>
          <p:nvPr>
            <p:ph idx="1"/>
          </p:nvPr>
        </p:nvSpPr>
        <p:spPr/>
        <p:txBody>
          <a:bodyPr/>
          <a:lstStyle/>
          <a:p>
            <a:r>
              <a:rPr lang="en-US" dirty="0"/>
              <a:t>Understand the </a:t>
            </a:r>
            <a:r>
              <a:rPr lang="en-US" dirty="0">
                <a:solidFill>
                  <a:srgbClr val="0070C0"/>
                </a:solidFill>
              </a:rPr>
              <a:t>voting model</a:t>
            </a:r>
          </a:p>
          <a:p>
            <a:r>
              <a:rPr lang="en-US" dirty="0"/>
              <a:t>Find the winner under the following </a:t>
            </a:r>
            <a:r>
              <a:rPr lang="en-US" dirty="0">
                <a:solidFill>
                  <a:srgbClr val="0070C0"/>
                </a:solidFill>
              </a:rPr>
              <a:t>voting rules</a:t>
            </a:r>
          </a:p>
          <a:p>
            <a:pPr lvl="1"/>
            <a:r>
              <a:rPr lang="en-US" sz="2800" dirty="0"/>
              <a:t>Plurality, </a:t>
            </a:r>
            <a:r>
              <a:rPr lang="en-US" sz="2800" dirty="0" err="1"/>
              <a:t>Borda</a:t>
            </a:r>
            <a:r>
              <a:rPr lang="en-US" sz="2800" dirty="0"/>
              <a:t> count, Plurality with runoff, Single Transferable Vote</a:t>
            </a:r>
          </a:p>
          <a:p>
            <a:r>
              <a:rPr lang="en-US" dirty="0"/>
              <a:t>Describe the following concepts, </a:t>
            </a:r>
            <a:r>
              <a:rPr lang="en-US" dirty="0">
                <a:solidFill>
                  <a:srgbClr val="0070C0"/>
                </a:solidFill>
              </a:rPr>
              <a:t>axioms, and properties of voting rules</a:t>
            </a:r>
          </a:p>
          <a:p>
            <a:pPr lvl="1"/>
            <a:r>
              <a:rPr lang="en-US" sz="2800" dirty="0"/>
              <a:t>Pairwise election, Condorcet winner</a:t>
            </a:r>
          </a:p>
          <a:p>
            <a:pPr lvl="1"/>
            <a:r>
              <a:rPr lang="en-US" sz="2800" dirty="0"/>
              <a:t>Majority consistency, Condorcet consistency, </a:t>
            </a:r>
            <a:r>
              <a:rPr lang="en-US" sz="2800" dirty="0" err="1"/>
              <a:t>Strategyproof</a:t>
            </a:r>
            <a:endParaRPr lang="en-US" sz="2800" dirty="0"/>
          </a:p>
          <a:p>
            <a:pPr lvl="1"/>
            <a:r>
              <a:rPr lang="en-US" sz="2800" dirty="0"/>
              <a:t>Dictatorial, constant, onto</a:t>
            </a:r>
          </a:p>
          <a:p>
            <a:r>
              <a:rPr lang="en-US" dirty="0"/>
              <a:t>Understand the </a:t>
            </a:r>
            <a:r>
              <a:rPr lang="en-US" dirty="0">
                <a:solidFill>
                  <a:srgbClr val="0070C0"/>
                </a:solidFill>
              </a:rPr>
              <a:t>possibility </a:t>
            </a:r>
            <a:r>
              <a:rPr lang="en-US" dirty="0"/>
              <a:t>of satisfying multiple properties</a:t>
            </a:r>
            <a:endParaRPr lang="en-US" dirty="0">
              <a:solidFill>
                <a:srgbClr val="0070C0"/>
              </a:solidFill>
            </a:endParaRPr>
          </a:p>
          <a:p>
            <a:r>
              <a:rPr lang="en-US" dirty="0"/>
              <a:t>Describe the greedy algorithm for </a:t>
            </a:r>
            <a:r>
              <a:rPr lang="en-US" dirty="0">
                <a:solidFill>
                  <a:srgbClr val="0070C0"/>
                </a:solidFill>
              </a:rPr>
              <a:t>voting rule manipulation</a:t>
            </a:r>
          </a:p>
          <a:p>
            <a:endParaRPr lang="en-US" dirty="0"/>
          </a:p>
        </p:txBody>
      </p:sp>
      <p:sp>
        <p:nvSpPr>
          <p:cNvPr id="4" name="Slide Number Placeholder 3">
            <a:extLst>
              <a:ext uri="{FF2B5EF4-FFF2-40B4-BE49-F238E27FC236}">
                <a16:creationId xmlns:a16="http://schemas.microsoft.com/office/drawing/2014/main" id="{1FD41FAD-9844-4591-88B4-EA2D8BC5BDF7}"/>
              </a:ext>
            </a:extLst>
          </p:cNvPr>
          <p:cNvSpPr>
            <a:spLocks noGrp="1"/>
          </p:cNvSpPr>
          <p:nvPr>
            <p:ph type="sldNum" sz="quarter" idx="4"/>
          </p:nvPr>
        </p:nvSpPr>
        <p:spPr/>
        <p:txBody>
          <a:bodyPr/>
          <a:lstStyle/>
          <a:p>
            <a:fld id="{4E5DC575-B3DA-4894-AC1D-D96F1860F14D}" type="slidenum">
              <a:rPr lang="en-US" smtClean="0"/>
              <a:pPr/>
              <a:t>57</a:t>
            </a:fld>
            <a:endParaRPr lang="en-US" dirty="0"/>
          </a:p>
        </p:txBody>
      </p:sp>
    </p:spTree>
    <p:extLst>
      <p:ext uri="{BB962C8B-B14F-4D97-AF65-F5344CB8AC3E}">
        <p14:creationId xmlns:p14="http://schemas.microsoft.com/office/powerpoint/2010/main" val="243332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762889" y="4754533"/>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762889" y="4754533"/>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320230" y="4754534"/>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b="0" i="1" smtClean="0">
                              <a:solidFill>
                                <a:srgbClr val="900000"/>
                              </a:solidFill>
                              <a:latin typeface="Cambria Math" panose="02040503050406030204" pitchFamily="18" charset="0"/>
                            </a:rPr>
                            <m:t>𝐹</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320230" y="4754534"/>
                <a:ext cx="4033592" cy="523220"/>
              </a:xfrm>
              <a:prstGeom prst="rect">
                <a:avLst/>
              </a:prstGeom>
              <a:blipFill>
                <a:blip r:embed="rId5"/>
                <a:stretch>
                  <a:fillRect/>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7B74F3FD-BF8C-4AEC-8B49-51175B935D57}"/>
              </a:ext>
            </a:extLst>
          </p:cNvPr>
          <p:cNvGraphicFramePr>
            <a:graphicFrameLocks noGrp="1"/>
          </p:cNvGraphicFramePr>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490E74C7-AC16-411D-906D-A4C257BC2ACF}"/>
              </a:ext>
            </a:extLst>
          </p:cNvPr>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23" name="TextBox 22">
            <a:extLst>
              <a:ext uri="{FF2B5EF4-FFF2-40B4-BE49-F238E27FC236}">
                <a16:creationId xmlns:a16="http://schemas.microsoft.com/office/drawing/2014/main" id="{E5055F84-8E24-48BB-8F47-C4FE9B24F25E}"/>
              </a:ext>
            </a:extLst>
          </p:cNvPr>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E272103F-6F9B-490E-B908-A55716750706}"/>
                  </a:ext>
                </a:extLst>
              </p:cNvPr>
              <p:cNvSpPr/>
              <p:nvPr/>
            </p:nvSpPr>
            <p:spPr>
              <a:xfrm>
                <a:off x="612648" y="5231586"/>
                <a:ext cx="9801723" cy="1384995"/>
              </a:xfrm>
              <a:prstGeom prst="rect">
                <a:avLst/>
              </a:prstGeom>
            </p:spPr>
            <p:txBody>
              <a:bodyPr wrap="square">
                <a:spAutoFit/>
              </a:bodyPr>
              <a:lstStyle/>
              <a:p>
                <a:r>
                  <a:rPr lang="en-US" sz="2800" dirty="0">
                    <a:solidFill>
                      <a:schemeClr val="accent1">
                        <a:lumMod val="75000"/>
                      </a:schemeClr>
                    </a:solidFill>
                  </a:rPr>
                  <a:t>Why? Remember Theorem 1: A mixed strategy is BR </a:t>
                </a:r>
                <a:r>
                  <a:rPr lang="en-US" sz="2800" dirty="0" err="1">
                    <a:solidFill>
                      <a:schemeClr val="accent1">
                        <a:lumMod val="75000"/>
                      </a:schemeClr>
                    </a:solidFill>
                  </a:rPr>
                  <a:t>iff</a:t>
                </a:r>
                <a:r>
                  <a:rPr lang="en-US" sz="2800" dirty="0">
                    <a:solidFill>
                      <a:schemeClr val="accent1">
                        <a:lumMod val="75000"/>
                      </a:schemeClr>
                    </a:solidFill>
                  </a:rPr>
                  <a:t> all actions in the support are BR.</a:t>
                </a:r>
              </a:p>
              <a:p>
                <a:r>
                  <a:rPr lang="en-US" sz="2800" dirty="0">
                    <a:solidFill>
                      <a:schemeClr val="accent1">
                        <a:lumMod val="75000"/>
                      </a:schemeClr>
                    </a:solidFill>
                  </a:rPr>
                  <a:t>So…if </a:t>
                </a:r>
                <a14:m>
                  <m:oMath xmlns:m="http://schemas.openxmlformats.org/officeDocument/2006/math">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𝐴</m:t>
                        </m:r>
                      </m:sub>
                    </m:sSub>
                    <m:r>
                      <a:rPr lang="en-US" sz="2800" b="0" i="1" smtClean="0">
                        <a:solidFill>
                          <a:schemeClr val="accent1">
                            <a:lumMod val="75000"/>
                          </a:schemeClr>
                        </a:solidFill>
                        <a:latin typeface="Cambria Math" panose="02040503050406030204" pitchFamily="18" charset="0"/>
                      </a:rPr>
                      <m:t>∈</m:t>
                    </m:r>
                    <m:r>
                      <a:rPr lang="en-US" sz="2800" b="0" i="1" smtClean="0">
                        <a:solidFill>
                          <a:schemeClr val="accent1">
                            <a:lumMod val="75000"/>
                          </a:schemeClr>
                        </a:solidFill>
                        <a:latin typeface="Cambria Math" panose="02040503050406030204" pitchFamily="18" charset="0"/>
                      </a:rPr>
                      <m:t>𝐵𝑅</m:t>
                    </m:r>
                    <m:d>
                      <m:dPr>
                        <m:ctrlPr>
                          <a:rPr lang="en-US" sz="2800" b="0" i="1" smtClean="0">
                            <a:solidFill>
                              <a:schemeClr val="accent1">
                                <a:lumMod val="75000"/>
                              </a:schemeClr>
                            </a:solidFill>
                            <a:latin typeface="Cambria Math" panose="02040503050406030204" pitchFamily="18" charset="0"/>
                          </a:rPr>
                        </m:ctrlPr>
                      </m:dPr>
                      <m:e>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 then </a:t>
                </a:r>
                <a14:m>
                  <m:oMath xmlns:m="http://schemas.openxmlformats.org/officeDocument/2006/math">
                    <m:r>
                      <a:rPr lang="en-US" sz="2800" b="0" i="1" smtClean="0">
                        <a:solidFill>
                          <a:schemeClr val="accent1">
                            <a:lumMod val="75000"/>
                          </a:schemeClr>
                        </a:solidFill>
                        <a:latin typeface="Cambria Math" panose="02040503050406030204" pitchFamily="18" charset="0"/>
                      </a:rPr>
                      <m:t>𝐹</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and </a:t>
                </a:r>
                <a14:m>
                  <m:oMath xmlns:m="http://schemas.openxmlformats.org/officeDocument/2006/math">
                    <m:r>
                      <a:rPr lang="en-US" sz="2800" b="0" i="1" smtClean="0">
                        <a:solidFill>
                          <a:schemeClr val="accent1">
                            <a:lumMod val="75000"/>
                          </a:schemeClr>
                        </a:solidFill>
                        <a:latin typeface="Cambria Math" panose="02040503050406030204" pitchFamily="18" charset="0"/>
                      </a:rPr>
                      <m:t>𝐶</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endParaRPr lang="en-US" sz="2800" dirty="0">
                  <a:solidFill>
                    <a:schemeClr val="accent1">
                      <a:lumMod val="75000"/>
                    </a:schemeClr>
                  </a:solidFill>
                </a:endParaRPr>
              </a:p>
            </p:txBody>
          </p:sp>
        </mc:Choice>
        <mc:Fallback xmlns="">
          <p:sp>
            <p:nvSpPr>
              <p:cNvPr id="24" name="Rectangle 23">
                <a:extLst>
                  <a:ext uri="{FF2B5EF4-FFF2-40B4-BE49-F238E27FC236}">
                    <a16:creationId xmlns:a16="http://schemas.microsoft.com/office/drawing/2014/main" id="{E272103F-6F9B-490E-B908-A55716750706}"/>
                  </a:ext>
                </a:extLst>
              </p:cNvPr>
              <p:cNvSpPr>
                <a:spLocks noRot="1" noChangeAspect="1" noMove="1" noResize="1" noEditPoints="1" noAdjustHandles="1" noChangeArrowheads="1" noChangeShapeType="1" noTextEdit="1"/>
              </p:cNvSpPr>
              <p:nvPr/>
            </p:nvSpPr>
            <p:spPr>
              <a:xfrm>
                <a:off x="612648" y="5231586"/>
                <a:ext cx="9801723" cy="1384995"/>
              </a:xfrm>
              <a:prstGeom prst="rect">
                <a:avLst/>
              </a:prstGeom>
              <a:blipFill>
                <a:blip r:embed="rId6"/>
                <a:stretch>
                  <a:fillRect l="-1307"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405241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1 (graded for accuracy)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366188"/>
              </a:xfrm>
            </p:spPr>
            <p:txBody>
              <a:bodyPr>
                <a:normAutofit/>
              </a:bodyPr>
              <a:lstStyle/>
              <a:p>
                <a:r>
                  <a:rPr lang="en-US" sz="2900" dirty="0">
                    <a:solidFill>
                      <a:schemeClr val="accent1">
                        <a:lumMod val="75000"/>
                      </a:schemeClr>
                    </a:solidFill>
                  </a:rPr>
                  <a:t>If </a:t>
                </a:r>
                <a14:m>
                  <m:oMath xmlns:m="http://schemas.openxmlformats.org/officeDocument/2006/math">
                    <m:sSub>
                      <m:sSubPr>
                        <m:ctrlPr>
                          <a:rPr lang="en-US" sz="2900" i="1">
                            <a:solidFill>
                              <a:schemeClr val="accent1">
                                <a:lumMod val="75000"/>
                              </a:schemeClr>
                            </a:solidFill>
                            <a:latin typeface="Cambria Math" panose="02040503050406030204" pitchFamily="18" charset="0"/>
                          </a:rPr>
                        </m:ctrlPr>
                      </m:sSubPr>
                      <m:e>
                        <m:r>
                          <a:rPr lang="en-US" sz="2900" i="1">
                            <a:solidFill>
                              <a:schemeClr val="accent1">
                                <a:lumMod val="75000"/>
                              </a:schemeClr>
                            </a:solidFill>
                            <a:latin typeface="Cambria Math" panose="02040503050406030204" pitchFamily="18" charset="0"/>
                          </a:rPr>
                          <m:t>𝑠</m:t>
                        </m:r>
                      </m:e>
                      <m:sub>
                        <m:r>
                          <a:rPr lang="en-US" sz="2900" i="1">
                            <a:solidFill>
                              <a:schemeClr val="accent1">
                                <a:lumMod val="75000"/>
                              </a:schemeClr>
                            </a:solidFill>
                            <a:latin typeface="Cambria Math" panose="02040503050406030204" pitchFamily="18" charset="0"/>
                          </a:rPr>
                          <m:t>𝐴</m:t>
                        </m:r>
                      </m:sub>
                    </m:sSub>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,1−</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m:t>
                    </m:r>
                  </m:oMath>
                </a14:m>
                <a:r>
                  <a:rPr lang="en-US" sz="2900" dirty="0">
                    <a:solidFill>
                      <a:schemeClr val="accent1">
                        <a:lumMod val="75000"/>
                      </a:schemeClr>
                    </a:solidFill>
                  </a:rPr>
                  <a:t> and </a:t>
                </a:r>
                <a14:m>
                  <m:oMath xmlns:m="http://schemas.openxmlformats.org/officeDocument/2006/math">
                    <m:sSub>
                      <m:sSubPr>
                        <m:ctrlPr>
                          <a:rPr lang="en-US" sz="2900" i="1">
                            <a:solidFill>
                              <a:schemeClr val="accent1">
                                <a:lumMod val="75000"/>
                              </a:schemeClr>
                            </a:solidFill>
                            <a:latin typeface="Cambria Math" panose="02040503050406030204" pitchFamily="18" charset="0"/>
                          </a:rPr>
                        </m:ctrlPr>
                      </m:sSubPr>
                      <m:e>
                        <m:r>
                          <a:rPr lang="en-US" sz="2900" i="1">
                            <a:solidFill>
                              <a:schemeClr val="accent1">
                                <a:lumMod val="75000"/>
                              </a:schemeClr>
                            </a:solidFill>
                            <a:latin typeface="Cambria Math" panose="02040503050406030204" pitchFamily="18" charset="0"/>
                          </a:rPr>
                          <m:t>𝑠</m:t>
                        </m:r>
                      </m:e>
                      <m:sub>
                        <m:r>
                          <a:rPr lang="en-US" sz="2900" i="1">
                            <a:solidFill>
                              <a:schemeClr val="accent1">
                                <a:lumMod val="75000"/>
                              </a:schemeClr>
                            </a:solidFill>
                            <a:latin typeface="Cambria Math" panose="02040503050406030204" pitchFamily="18" charset="0"/>
                          </a:rPr>
                          <m:t>𝐵</m:t>
                        </m:r>
                      </m:sub>
                    </m:sSub>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,1−</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m:t>
                    </m:r>
                  </m:oMath>
                </a14:m>
                <a:r>
                  <a:rPr lang="en-US" sz="2900" dirty="0">
                    <a:solidFill>
                      <a:schemeClr val="accent1">
                        <a:lumMod val="75000"/>
                      </a:schemeClr>
                    </a:solidFill>
                  </a:rPr>
                  <a:t> with </a:t>
                </a:r>
                <a14:m>
                  <m:oMath xmlns:m="http://schemas.openxmlformats.org/officeDocument/2006/math">
                    <m:r>
                      <a:rPr lang="en-US" sz="2900">
                        <a:solidFill>
                          <a:schemeClr val="accent1">
                            <a:lumMod val="75000"/>
                          </a:schemeClr>
                        </a:solidFill>
                        <a:latin typeface="Cambria Math" panose="02040503050406030204" pitchFamily="18" charset="0"/>
                      </a:rPr>
                      <m:t>0&lt;</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&lt;1</m:t>
                    </m:r>
                  </m:oMath>
                </a14:m>
                <a:r>
                  <a:rPr lang="en-US" sz="2900" dirty="0">
                    <a:solidFill>
                      <a:schemeClr val="accent1">
                        <a:lumMod val="75000"/>
                      </a:schemeClr>
                    </a:solidFill>
                  </a:rPr>
                  <a:t> is a NE of the game, which equations should </a:t>
                </a:r>
                <a14:m>
                  <m:oMath xmlns:m="http://schemas.openxmlformats.org/officeDocument/2006/math">
                    <m:r>
                      <a:rPr lang="en-US" sz="2900" i="1">
                        <a:solidFill>
                          <a:schemeClr val="accent1">
                            <a:lumMod val="75000"/>
                          </a:schemeClr>
                        </a:solidFill>
                        <a:latin typeface="Cambria Math" panose="02040503050406030204" pitchFamily="18" charset="0"/>
                      </a:rPr>
                      <m:t>𝑝</m:t>
                    </m:r>
                  </m:oMath>
                </a14:m>
                <a:r>
                  <a:rPr lang="en-US" sz="2900" dirty="0">
                    <a:solidFill>
                      <a:schemeClr val="accent1">
                        <a:lumMod val="75000"/>
                      </a:schemeClr>
                    </a:solidFill>
                  </a:rPr>
                  <a:t> and </a:t>
                </a:r>
                <a14:m>
                  <m:oMath xmlns:m="http://schemas.openxmlformats.org/officeDocument/2006/math">
                    <m:r>
                      <a:rPr lang="en-US" sz="2900" i="1">
                        <a:solidFill>
                          <a:schemeClr val="accent1">
                            <a:lumMod val="75000"/>
                          </a:schemeClr>
                        </a:solidFill>
                        <a:latin typeface="Cambria Math" panose="02040503050406030204" pitchFamily="18" charset="0"/>
                      </a:rPr>
                      <m:t>𝑞</m:t>
                    </m:r>
                  </m:oMath>
                </a14:m>
                <a:r>
                  <a:rPr lang="en-US" sz="2900" dirty="0">
                    <a:solidFill>
                      <a:schemeClr val="accent1">
                        <a:lumMod val="75000"/>
                      </a:schemeClr>
                    </a:solidFill>
                  </a:rPr>
                  <a:t> satisfy?</a:t>
                </a: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=3</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𝑞</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=3</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𝑞</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oMath>
                </a14:m>
                <a:endParaRPr lang="en-US" dirty="0">
                  <a:solidFill>
                    <a:schemeClr val="tx1"/>
                  </a:solidFill>
                </a:endParaRPr>
              </a:p>
              <a:p>
                <a:pPr marL="457200" indent="-457200">
                  <a:buFont typeface="+mj-lt"/>
                  <a:buAutoNum type="alphaUcPeriod"/>
                </a:pPr>
                <a:r>
                  <a:rPr lang="en-US" b="0"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𝑞</m:t>
                    </m:r>
                  </m:oMath>
                </a14:m>
                <a:r>
                  <a:rPr lang="en-US" dirty="0">
                    <a:solidFill>
                      <a:schemeClr val="tx1"/>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366188"/>
              </a:xfrm>
              <a:blipFill>
                <a:blip r:embed="rId3"/>
                <a:stretch>
                  <a:fillRect l="-1275" t="-2514"/>
                </a:stretch>
              </a:blipFill>
            </p:spPr>
            <p:txBody>
              <a:bodyPr/>
              <a:lstStyle/>
              <a:p>
                <a:r>
                  <a:rPr lang="en-US">
                    <a:noFill/>
                  </a:rPr>
                  <a:t> </a:t>
                </a:r>
              </a:p>
            </p:txBody>
          </p:sp>
        </mc:Fallback>
      </mc:AlternateContent>
      <p:graphicFrame>
        <p:nvGraphicFramePr>
          <p:cNvPr id="13" name="Table 12"/>
          <p:cNvGraphicFramePr>
            <a:graphicFrameLocks noGrp="1"/>
          </p:cNvGraphicFramePr>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4" name="TextBox 13"/>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15" name="TextBox 14"/>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7</a:t>
            </a:fld>
            <a:endParaRPr lang="en-US" dirty="0"/>
          </a:p>
        </p:txBody>
      </p:sp>
    </p:spTree>
    <p:extLst>
      <p:ext uri="{BB962C8B-B14F-4D97-AF65-F5344CB8AC3E}">
        <p14:creationId xmlns:p14="http://schemas.microsoft.com/office/powerpoint/2010/main" val="403847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5D6C0642-952F-E9C3-9F7F-7C4A2F1BCC6D}"/>
                  </a:ext>
                </a:extLst>
              </p:cNvPr>
              <p:cNvSpPr txBox="1">
                <a:spLocks/>
              </p:cNvSpPr>
              <p:nvPr/>
            </p:nvSpPr>
            <p:spPr>
              <a:xfrm>
                <a:off x="552099" y="1113178"/>
                <a:ext cx="10515600" cy="4366188"/>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dirty="0"/>
                  <a:t>If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𝑠</m:t>
                        </m:r>
                      </m:e>
                      <m:sub>
                        <m:r>
                          <a:rPr lang="en-US" sz="2900" i="1">
                            <a:latin typeface="Cambria Math" panose="02040503050406030204" pitchFamily="18" charset="0"/>
                          </a:rPr>
                          <m:t>𝐴</m:t>
                        </m:r>
                      </m:sub>
                    </m:sSub>
                    <m:r>
                      <a:rPr lang="en-US" sz="2900" i="1">
                        <a:latin typeface="Cambria Math" panose="02040503050406030204" pitchFamily="18" charset="0"/>
                      </a:rPr>
                      <m:t>=(</m:t>
                    </m:r>
                    <m:r>
                      <a:rPr lang="en-US" sz="2900" i="1">
                        <a:latin typeface="Cambria Math" panose="02040503050406030204" pitchFamily="18" charset="0"/>
                      </a:rPr>
                      <m:t>𝑝</m:t>
                    </m:r>
                    <m:r>
                      <a:rPr lang="en-US" sz="2900" i="1">
                        <a:latin typeface="Cambria Math" panose="02040503050406030204" pitchFamily="18" charset="0"/>
                      </a:rPr>
                      <m:t>,1−</m:t>
                    </m:r>
                    <m:r>
                      <a:rPr lang="en-US" sz="2900" i="1">
                        <a:latin typeface="Cambria Math" panose="02040503050406030204" pitchFamily="18" charset="0"/>
                      </a:rPr>
                      <m:t>𝑝</m:t>
                    </m:r>
                    <m:r>
                      <a:rPr lang="en-US" sz="2900" i="1">
                        <a:latin typeface="Cambria Math" panose="02040503050406030204" pitchFamily="18" charset="0"/>
                      </a:rPr>
                      <m:t>)</m:t>
                    </m:r>
                  </m:oMath>
                </a14:m>
                <a:r>
                  <a:rPr lang="en-US" sz="2900" dirty="0"/>
                  <a:t> and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𝑠</m:t>
                        </m:r>
                      </m:e>
                      <m:sub>
                        <m:r>
                          <a:rPr lang="en-US" sz="2900" i="1">
                            <a:latin typeface="Cambria Math" panose="02040503050406030204" pitchFamily="18" charset="0"/>
                          </a:rPr>
                          <m:t>𝐵</m:t>
                        </m:r>
                      </m:sub>
                    </m:sSub>
                    <m:r>
                      <a:rPr lang="en-US" sz="2900" i="1">
                        <a:latin typeface="Cambria Math" panose="02040503050406030204" pitchFamily="18" charset="0"/>
                      </a:rPr>
                      <m:t>=(</m:t>
                    </m:r>
                    <m:r>
                      <a:rPr lang="en-US" sz="2900" i="1">
                        <a:latin typeface="Cambria Math" panose="02040503050406030204" pitchFamily="18" charset="0"/>
                      </a:rPr>
                      <m:t>𝑞</m:t>
                    </m:r>
                    <m:r>
                      <a:rPr lang="en-US" sz="2900" i="1">
                        <a:latin typeface="Cambria Math" panose="02040503050406030204" pitchFamily="18" charset="0"/>
                      </a:rPr>
                      <m:t>,1−</m:t>
                    </m:r>
                    <m:r>
                      <a:rPr lang="en-US" sz="2900" i="1">
                        <a:latin typeface="Cambria Math" panose="02040503050406030204" pitchFamily="18" charset="0"/>
                      </a:rPr>
                      <m:t>𝑞</m:t>
                    </m:r>
                    <m:r>
                      <a:rPr lang="en-US" sz="2900" i="1">
                        <a:latin typeface="Cambria Math" panose="02040503050406030204" pitchFamily="18" charset="0"/>
                      </a:rPr>
                      <m:t>)</m:t>
                    </m:r>
                  </m:oMath>
                </a14:m>
                <a:r>
                  <a:rPr lang="en-US" sz="2900" dirty="0"/>
                  <a:t> with </a:t>
                </a:r>
                <a14:m>
                  <m:oMath xmlns:m="http://schemas.openxmlformats.org/officeDocument/2006/math">
                    <m:r>
                      <a:rPr lang="en-US" sz="2900">
                        <a:latin typeface="Cambria Math" panose="02040503050406030204" pitchFamily="18" charset="0"/>
                      </a:rPr>
                      <m:t>0&lt;</m:t>
                    </m:r>
                    <m:r>
                      <a:rPr lang="en-US" sz="2900" i="1">
                        <a:latin typeface="Cambria Math" panose="02040503050406030204" pitchFamily="18" charset="0"/>
                      </a:rPr>
                      <m:t>𝑝</m:t>
                    </m:r>
                    <m:r>
                      <a:rPr lang="en-US" sz="2900" i="1">
                        <a:latin typeface="Cambria Math" panose="02040503050406030204" pitchFamily="18" charset="0"/>
                      </a:rPr>
                      <m:t>,</m:t>
                    </m:r>
                    <m:r>
                      <a:rPr lang="en-US" sz="2900" i="1">
                        <a:latin typeface="Cambria Math" panose="02040503050406030204" pitchFamily="18" charset="0"/>
                      </a:rPr>
                      <m:t>𝑞</m:t>
                    </m:r>
                    <m:r>
                      <a:rPr lang="en-US" sz="2900" i="1">
                        <a:latin typeface="Cambria Math" panose="02040503050406030204" pitchFamily="18" charset="0"/>
                      </a:rPr>
                      <m:t>&lt;1</m:t>
                    </m:r>
                  </m:oMath>
                </a14:m>
                <a:r>
                  <a:rPr lang="en-US" sz="2900" dirty="0"/>
                  <a:t> is a NE of the game, which equations should </a:t>
                </a:r>
                <a14:m>
                  <m:oMath xmlns:m="http://schemas.openxmlformats.org/officeDocument/2006/math">
                    <m:r>
                      <a:rPr lang="en-US" sz="2900" i="1">
                        <a:latin typeface="Cambria Math" panose="02040503050406030204" pitchFamily="18" charset="0"/>
                      </a:rPr>
                      <m:t>𝑝</m:t>
                    </m:r>
                  </m:oMath>
                </a14:m>
                <a:r>
                  <a:rPr lang="en-US" sz="2900" dirty="0"/>
                  <a:t> and </a:t>
                </a:r>
                <a14:m>
                  <m:oMath xmlns:m="http://schemas.openxmlformats.org/officeDocument/2006/math">
                    <m:r>
                      <a:rPr lang="en-US" sz="2900" i="1">
                        <a:latin typeface="Cambria Math" panose="02040503050406030204" pitchFamily="18" charset="0"/>
                      </a:rPr>
                      <m:t>𝑞</m:t>
                    </m:r>
                  </m:oMath>
                </a14:m>
                <a:r>
                  <a:rPr lang="en-US" sz="2900" dirty="0"/>
                  <a:t> satisfy?</a:t>
                </a:r>
              </a:p>
              <a:p>
                <a:pPr marL="457200" indent="-457200">
                  <a:buFont typeface="+mj-lt"/>
                  <a:buAutoNum type="alphaUcPeriod"/>
                </a:pPr>
                <a14:m>
                  <m:oMath xmlns:m="http://schemas.openxmlformats.org/officeDocument/2006/math">
                    <m:r>
                      <a:rPr lang="en-US" b="0" i="0"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+2</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𝑝</m:t>
                        </m:r>
                      </m:e>
                    </m:d>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+1(1−</m:t>
                    </m:r>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m:t>
                    </m:r>
                  </m:oMath>
                </a14:m>
                <a:endParaRPr lang="en-US" dirty="0">
                  <a:solidFill>
                    <a:schemeClr val="tx1"/>
                  </a:solidFill>
                </a:endParaRPr>
              </a:p>
              <a:p>
                <a:pPr marL="457200" indent="-457200">
                  <a:buFont typeface="+mj-lt"/>
                  <a:buAutoNum type="alphaUcPeriod"/>
                </a:pPr>
                <a14:m>
                  <m:oMath xmlns:m="http://schemas.openxmlformats.org/officeDocument/2006/math">
                    <m:r>
                      <a:rPr lang="en-US">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𝑞</m:t>
                        </m:r>
                      </m:e>
                    </m:d>
                    <m:r>
                      <a:rPr lang="en-US" i="1">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+1(1−</m:t>
                    </m:r>
                    <m:r>
                      <a:rPr lang="en-US" b="0" i="1" smtClean="0">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m:t>
                    </m:r>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b="0" i="0" smtClean="0">
                        <a:solidFill>
                          <a:schemeClr val="tx1"/>
                        </a:solidFill>
                        <a:latin typeface="Cambria Math" panose="02040503050406030204" pitchFamily="18" charset="0"/>
                      </a:rPr>
                      <m:t>4</m:t>
                    </m:r>
                    <m:r>
                      <a:rPr lang="en-US" i="1">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+1</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𝑞</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+3(1−</m:t>
                    </m:r>
                    <m:r>
                      <a:rPr lang="en-US" b="0" i="1" smtClean="0">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m:t>
                    </m:r>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+1</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𝑝</m:t>
                        </m:r>
                      </m:e>
                    </m:d>
                    <m:r>
                      <a:rPr lang="en-US" i="1">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+3(1−</m:t>
                    </m:r>
                    <m:r>
                      <a:rPr lang="en-US" b="0" i="1" smtClean="0">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m:t>
                    </m:r>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smtClean="0">
                        <a:solidFill>
                          <a:schemeClr val="tx1"/>
                        </a:solidFill>
                        <a:latin typeface="Cambria Math" panose="02040503050406030204" pitchFamily="18" charset="0"/>
                      </a:rPr>
                      <m:t>𝑝</m:t>
                    </m:r>
                    <m:r>
                      <a:rPr lang="en-US" i="1" smtClean="0">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rPr>
                      <m:t>𝑞</m:t>
                    </m:r>
                  </m:oMath>
                </a14:m>
                <a:r>
                  <a:rPr lang="en-US" dirty="0">
                    <a:solidFill>
                      <a:schemeClr val="tx1"/>
                    </a:solidFill>
                  </a:rPr>
                  <a:t> </a:t>
                </a:r>
              </a:p>
            </p:txBody>
          </p:sp>
        </mc:Choice>
        <mc:Fallback xmlns="">
          <p:sp>
            <p:nvSpPr>
              <p:cNvPr id="6" name="Content Placeholder 2">
                <a:extLst>
                  <a:ext uri="{FF2B5EF4-FFF2-40B4-BE49-F238E27FC236}">
                    <a16:creationId xmlns:a16="http://schemas.microsoft.com/office/drawing/2014/main" id="{5D6C0642-952F-E9C3-9F7F-7C4A2F1BCC6D}"/>
                  </a:ext>
                </a:extLst>
              </p:cNvPr>
              <p:cNvSpPr txBox="1">
                <a:spLocks noRot="1" noChangeAspect="1" noMove="1" noResize="1" noEditPoints="1" noAdjustHandles="1" noChangeArrowheads="1" noChangeShapeType="1" noTextEdit="1"/>
              </p:cNvSpPr>
              <p:nvPr/>
            </p:nvSpPr>
            <p:spPr>
              <a:xfrm>
                <a:off x="552099" y="1113178"/>
                <a:ext cx="10515600" cy="4366188"/>
              </a:xfrm>
              <a:prstGeom prst="rect">
                <a:avLst/>
              </a:prstGeom>
              <a:blipFill>
                <a:blip r:embed="rId3"/>
                <a:stretch>
                  <a:fillRect l="-1206" t="-231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B2DED8B7-7E73-439B-FAE4-D4E806AC11CE}"/>
              </a:ext>
            </a:extLst>
          </p:cNvPr>
          <p:cNvSpPr>
            <a:spLocks noGrp="1"/>
          </p:cNvSpPr>
          <p:nvPr>
            <p:ph type="title"/>
          </p:nvPr>
        </p:nvSpPr>
        <p:spPr/>
        <p:txBody>
          <a:bodyPr/>
          <a:lstStyle/>
          <a:p>
            <a:r>
              <a:rPr lang="en-US" dirty="0">
                <a:solidFill>
                  <a:srgbClr val="C00000"/>
                </a:solidFill>
              </a:rPr>
              <a:t>Poll 2 (graded for accuracy)</a:t>
            </a:r>
          </a:p>
        </p:txBody>
      </p:sp>
      <p:graphicFrame>
        <p:nvGraphicFramePr>
          <p:cNvPr id="7" name="Table 6">
            <a:extLst>
              <a:ext uri="{FF2B5EF4-FFF2-40B4-BE49-F238E27FC236}">
                <a16:creationId xmlns:a16="http://schemas.microsoft.com/office/drawing/2014/main" id="{FE4190E2-15D9-9CB8-7C52-44F59D01E6C1}"/>
              </a:ext>
            </a:extLst>
          </p:cNvPr>
          <p:cNvGraphicFramePr>
            <a:graphicFrameLocks noGrp="1"/>
          </p:cNvGraphicFramePr>
          <p:nvPr>
            <p:extLst>
              <p:ext uri="{D42A27DB-BD31-4B8C-83A1-F6EECF244321}">
                <p14:modId xmlns:p14="http://schemas.microsoft.com/office/powerpoint/2010/main" val="1568306497"/>
              </p:ext>
            </p:extLst>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4,1</a:t>
                      </a:r>
                    </a:p>
                  </a:txBody>
                  <a:tcPr/>
                </a:tc>
                <a:tc>
                  <a:txBody>
                    <a:bodyPr/>
                    <a:lstStyle/>
                    <a:p>
                      <a:pPr algn="ctr"/>
                      <a:r>
                        <a:rPr lang="en-US" sz="2400" dirty="0"/>
                        <a:t>1,2</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3,2</a:t>
                      </a:r>
                    </a:p>
                  </a:txBody>
                  <a:tcPr/>
                </a:tc>
                <a:tc>
                  <a:txBody>
                    <a:bodyPr/>
                    <a:lstStyle/>
                    <a:p>
                      <a:pPr algn="ctr"/>
                      <a:r>
                        <a:rPr lang="en-US" sz="2400" dirty="0"/>
                        <a:t>3,1</a:t>
                      </a:r>
                    </a:p>
                  </a:txBody>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78B0728-7989-D626-F813-F311FC629870}"/>
              </a:ext>
            </a:extLst>
          </p:cNvPr>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9" name="TextBox 8">
            <a:extLst>
              <a:ext uri="{FF2B5EF4-FFF2-40B4-BE49-F238E27FC236}">
                <a16:creationId xmlns:a16="http://schemas.microsoft.com/office/drawing/2014/main" id="{395217DB-8412-5398-FD0D-A4B5F40FD6CB}"/>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Tree>
    <p:extLst>
      <p:ext uri="{BB962C8B-B14F-4D97-AF65-F5344CB8AC3E}">
        <p14:creationId xmlns:p14="http://schemas.microsoft.com/office/powerpoint/2010/main" val="1967900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Commitment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2389677"/>
              </a:xfrm>
            </p:spPr>
            <p:txBody>
              <a:bodyPr>
                <a:normAutofit/>
              </a:bodyPr>
              <a:lstStyle/>
              <a:p>
                <a:r>
                  <a:rPr lang="en-US" dirty="0"/>
                  <a:t>What is the PSNEs in this game and the players’ utilities?</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𝑏</m:t>
                    </m:r>
                  </m:oMath>
                </a14:m>
                <a:r>
                  <a:rPr lang="en-US" dirty="0"/>
                  <a:t>? What is player 1’s utility?</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oMath>
                </a14:m>
                <a:r>
                  <a:rPr lang="en-US" dirty="0"/>
                  <a:t> uniformly randomly? What is player 1’s expected utility?</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2389677"/>
              </a:xfrm>
              <a:blipFill>
                <a:blip r:embed="rId2"/>
                <a:stretch>
                  <a:fillRect l="-1206" t="-4233" b="-2116"/>
                </a:stretch>
              </a:blipFill>
            </p:spPr>
            <p:txBody>
              <a:bodyPr/>
              <a:lstStyle/>
              <a:p>
                <a:r>
                  <a:rPr lang="en-US">
                    <a:noFill/>
                  </a:rPr>
                  <a:t> </a:t>
                </a:r>
              </a:p>
            </p:txBody>
          </p:sp>
        </mc:Fallback>
      </mc:AlternateContent>
      <p:graphicFrame>
        <p:nvGraphicFramePr>
          <p:cNvPr id="7" name="Table 6"/>
          <p:cNvGraphicFramePr>
            <a:graphicFrameLocks noGrp="1"/>
          </p:cNvGraphicFramePr>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9</a:t>
            </a:fld>
            <a:endParaRPr lang="en-US" dirty="0"/>
          </a:p>
        </p:txBody>
      </p:sp>
      <p:sp>
        <p:nvSpPr>
          <p:cNvPr id="11" name="TextBox 10">
            <a:extLst>
              <a:ext uri="{FF2B5EF4-FFF2-40B4-BE49-F238E27FC236}">
                <a16:creationId xmlns:a16="http://schemas.microsoft.com/office/drawing/2014/main" id="{6738A70B-5CC5-4B5E-B782-467C57573FF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2" name="TextBox 11">
            <a:extLst>
              <a:ext uri="{FF2B5EF4-FFF2-40B4-BE49-F238E27FC236}">
                <a16:creationId xmlns:a16="http://schemas.microsoft.com/office/drawing/2014/main" id="{2EC453BE-B88C-4D03-B434-29EA63E7AB7A}"/>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2663922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24492</TotalTime>
  <Words>4335</Words>
  <Application>Microsoft Macintosh PowerPoint</Application>
  <PresentationFormat>Widescreen</PresentationFormat>
  <Paragraphs>1161</Paragraphs>
  <Slides>57</Slides>
  <Notes>19</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Calibri</vt:lpstr>
      <vt:lpstr>Cambria Math</vt:lpstr>
      <vt:lpstr>Wingdings</vt:lpstr>
      <vt:lpstr>Monotype Sorts</vt:lpstr>
      <vt:lpstr>Calibri Light</vt:lpstr>
      <vt:lpstr>Arial</vt:lpstr>
      <vt:lpstr>Times New Roman</vt:lpstr>
      <vt:lpstr>Office Theme</vt:lpstr>
      <vt:lpstr>Announcements</vt:lpstr>
      <vt:lpstr>Homework 10 BONUS </vt:lpstr>
      <vt:lpstr>Warm-up </vt:lpstr>
      <vt:lpstr>AI: Representation and Problem Solving </vt:lpstr>
      <vt:lpstr>Normal-Form Games</vt:lpstr>
      <vt:lpstr>Find Mixed Strategy Nash Equilibrium</vt:lpstr>
      <vt:lpstr>Poll 1 (graded for accuracy)</vt:lpstr>
      <vt:lpstr>Poll 2 (graded for accuracy)</vt:lpstr>
      <vt:lpstr>Power of Commitment</vt:lpstr>
      <vt:lpstr>Stackelberg Equilibrium</vt:lpstr>
      <vt:lpstr>Stackelberg Equilibrium</vt:lpstr>
      <vt:lpstr>Protecting Staten Island Ferry</vt:lpstr>
      <vt:lpstr>Protecting Staten Island Ferry</vt:lpstr>
      <vt:lpstr>Previous USCG Approach</vt:lpstr>
      <vt:lpstr>Problem</vt:lpstr>
      <vt:lpstr>Game Model and Linear Programming-based Solution</vt:lpstr>
      <vt:lpstr>Evaluation: Simulation &amp; Real-World Feedback</vt:lpstr>
      <vt:lpstr>Game Theory: Social Choice</vt:lpstr>
      <vt:lpstr>Warm-up</vt:lpstr>
      <vt:lpstr>Social Choice Theory</vt:lpstr>
      <vt:lpstr>Voting Model</vt:lpstr>
      <vt:lpstr>Voting Rules</vt:lpstr>
      <vt:lpstr>Voting Rules</vt:lpstr>
      <vt:lpstr>Voting Rules</vt:lpstr>
      <vt:lpstr>Voting Rules</vt:lpstr>
      <vt:lpstr>Pairwise Election</vt:lpstr>
      <vt:lpstr>Voting Rules</vt:lpstr>
      <vt:lpstr>Voting Rules</vt:lpstr>
      <vt:lpstr>Voting Rules</vt:lpstr>
      <vt:lpstr>Voting Rules</vt:lpstr>
      <vt:lpstr>Voting Rules</vt:lpstr>
      <vt:lpstr>Voting Rules</vt:lpstr>
      <vt:lpstr>Representation of Preference Profile</vt:lpstr>
      <vt:lpstr>Tie Breaking</vt:lpstr>
      <vt:lpstr>Social Choice Axioms</vt:lpstr>
      <vt:lpstr>Majority consistency</vt:lpstr>
      <vt:lpstr>Poll 3</vt:lpstr>
      <vt:lpstr>Condorcet Consistency</vt:lpstr>
      <vt:lpstr>Condorcet Consistency</vt:lpstr>
      <vt:lpstr>Poll 4</vt:lpstr>
      <vt:lpstr>Condorcet Consistency</vt:lpstr>
      <vt:lpstr>Condorcet Consistency</vt:lpstr>
      <vt:lpstr>Strategy-Proofness</vt:lpstr>
      <vt:lpstr>Strategy-Proofness</vt:lpstr>
      <vt:lpstr>Strategy-Proofness</vt:lpstr>
      <vt:lpstr>Poll 5</vt:lpstr>
      <vt:lpstr>Greedy Algorithm for f-Manipulation</vt:lpstr>
      <vt:lpstr>Greedy Algorithm for f-Manipulation</vt:lpstr>
      <vt:lpstr>Greedy Algorithm for f-Manipulation</vt:lpstr>
      <vt:lpstr>Other Properties</vt:lpstr>
      <vt:lpstr>Results in Social Choice Theory</vt:lpstr>
      <vt:lpstr>Activity: Favorites of 15281</vt:lpstr>
      <vt:lpstr>Plurality Vote</vt:lpstr>
      <vt:lpstr>Borda Count</vt:lpstr>
      <vt:lpstr>Plurality with Runoff</vt:lpstr>
      <vt:lpstr>Single Transferrable Vote</vt:lpstr>
      <vt:lpstr>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Stephanie Rosenthal</cp:lastModifiedBy>
  <cp:revision>1255</cp:revision>
  <cp:lastPrinted>2020-04-26T22:15:52Z</cp:lastPrinted>
  <dcterms:created xsi:type="dcterms:W3CDTF">2018-10-11T11:39:27Z</dcterms:created>
  <dcterms:modified xsi:type="dcterms:W3CDTF">2023-04-24T16:57:38Z</dcterms:modified>
</cp:coreProperties>
</file>