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2"/>
  </p:notesMasterIdLst>
  <p:sldIdLst>
    <p:sldId id="1251" r:id="rId3"/>
    <p:sldId id="1024" r:id="rId4"/>
    <p:sldId id="663" r:id="rId5"/>
    <p:sldId id="1257" r:id="rId6"/>
    <p:sldId id="375" r:id="rId7"/>
    <p:sldId id="377" r:id="rId8"/>
    <p:sldId id="378" r:id="rId9"/>
    <p:sldId id="398" r:id="rId10"/>
    <p:sldId id="1254" r:id="rId11"/>
    <p:sldId id="1266" r:id="rId12"/>
    <p:sldId id="1240" r:id="rId13"/>
    <p:sldId id="1256" r:id="rId14"/>
    <p:sldId id="1247" r:id="rId15"/>
    <p:sldId id="1243" r:id="rId16"/>
    <p:sldId id="1246" r:id="rId17"/>
    <p:sldId id="1252" r:id="rId18"/>
    <p:sldId id="1253" r:id="rId19"/>
    <p:sldId id="544" r:id="rId20"/>
    <p:sldId id="545" r:id="rId21"/>
    <p:sldId id="483" r:id="rId22"/>
    <p:sldId id="507" r:id="rId23"/>
    <p:sldId id="509" r:id="rId24"/>
    <p:sldId id="486" r:id="rId25"/>
    <p:sldId id="487" r:id="rId26"/>
    <p:sldId id="497" r:id="rId27"/>
    <p:sldId id="564" r:id="rId28"/>
    <p:sldId id="488" r:id="rId29"/>
    <p:sldId id="491" r:id="rId30"/>
    <p:sldId id="1269" r:id="rId31"/>
    <p:sldId id="1262" r:id="rId32"/>
    <p:sldId id="1263" r:id="rId33"/>
    <p:sldId id="1264" r:id="rId34"/>
    <p:sldId id="1265" r:id="rId35"/>
    <p:sldId id="1261" r:id="rId36"/>
    <p:sldId id="549" r:id="rId37"/>
    <p:sldId id="550" r:id="rId38"/>
    <p:sldId id="560" r:id="rId39"/>
    <p:sldId id="558" r:id="rId40"/>
    <p:sldId id="559" r:id="rId41"/>
    <p:sldId id="561" r:id="rId42"/>
    <p:sldId id="552" r:id="rId43"/>
    <p:sldId id="553" r:id="rId44"/>
    <p:sldId id="520" r:id="rId45"/>
    <p:sldId id="1271" r:id="rId46"/>
    <p:sldId id="1272" r:id="rId47"/>
    <p:sldId id="1273" r:id="rId48"/>
    <p:sldId id="1274" r:id="rId49"/>
    <p:sldId id="1275" r:id="rId50"/>
    <p:sldId id="1276" r:id="rId51"/>
    <p:sldId id="1277" r:id="rId52"/>
    <p:sldId id="1281" r:id="rId53"/>
    <p:sldId id="1278" r:id="rId54"/>
    <p:sldId id="1279" r:id="rId55"/>
    <p:sldId id="1280" r:id="rId56"/>
    <p:sldId id="1282" r:id="rId57"/>
    <p:sldId id="1283" r:id="rId58"/>
    <p:sldId id="1270" r:id="rId59"/>
    <p:sldId id="517" r:id="rId60"/>
    <p:sldId id="423" r:id="rId61"/>
  </p:sldIdLst>
  <p:sldSz cx="12192000" cy="6858000"/>
  <p:notesSz cx="7010400" cy="92964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44A"/>
    <a:srgbClr val="D1FFE6"/>
    <a:srgbClr val="E88510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0272" autoAdjust="0"/>
  </p:normalViewPr>
  <p:slideViewPr>
    <p:cSldViewPr snapToGrid="0">
      <p:cViewPr varScale="1">
        <p:scale>
          <a:sx n="97" d="100"/>
          <a:sy n="97" d="100"/>
        </p:scale>
        <p:origin x="4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6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8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8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8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7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1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2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5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06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Ghost A is aware of Ghost B’s previous location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3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2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9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0E1BB60E-5A73-4B64-815D-795AFCB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Initial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endParaRP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dirty="0"/>
              </a:p>
              <a:p>
                <a:pPr marL="342882" lvl="1" indent="-342882">
                  <a:buClr>
                    <a:schemeClr val="accent2"/>
                  </a:buClr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Transition model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400" dirty="0">
                  <a:ea typeface="ＭＳ Ｐゴシック" pitchFamily="34" charset="-128"/>
                </a:endParaRPr>
              </a:p>
            </p:txBody>
          </p:sp>
        </mc:Choice>
        <mc:Fallback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blipFill>
                <a:blip r:embed="rId2"/>
                <a:stretch>
                  <a:fillRect l="-2419" t="-4724" r="-1075" b="-740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854625" cy="4729164"/>
              </a:xfrm>
            </p:spPr>
            <p:txBody>
              <a:bodyPr/>
              <a:lstStyle/>
              <a:p>
                <a:r>
                  <a:rPr lang="en-US" dirty="0"/>
                  <a:t>Time 0: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=⟨0.5, 0.5⟩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1?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854625" cy="4729164"/>
              </a:xfrm>
              <a:blipFill>
                <a:blip r:embed="rId2"/>
                <a:stretch>
                  <a:fillRect l="-1616" t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b="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7</m:t>
                        </m:r>
                      </m:e>
                    </m:d>
                  </m:oMath>
                </a14:m>
                <a:endParaRPr lang="en-US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blipFill>
                <a:blip r:embed="rId3"/>
                <a:stretch>
                  <a:fillRect t="-40769" b="-52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40458" b="-366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 0.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2?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2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  <a:blipFill>
                <a:blip r:embed="rId4"/>
                <a:stretch>
                  <a:fillRect l="-1616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9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                  </a:t>
                </a:r>
              </a:p>
            </p:txBody>
          </p:sp>
        </mc:Choice>
        <mc:Fallback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90769" b="-9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, 0.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3?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3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854625" cy="2883489"/>
              </a:xfrm>
              <a:blipFill>
                <a:blip r:embed="rId4"/>
                <a:stretch>
                  <a:fillRect l="-1616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TA applications: https://</a:t>
            </a:r>
            <a:r>
              <a:rPr lang="en-US" dirty="0" err="1"/>
              <a:t>www.ugrad.cs.cmu.edu</a:t>
            </a:r>
            <a:r>
              <a:rPr lang="en-US" dirty="0"/>
              <a:t>/ta/F23/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/>
              <a:t>Out next week, due 4/25,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/>
              <a:t>Out tonight, due Thursday 4/27, 10 pm</a:t>
            </a:r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state at time </a:t>
                </a:r>
                <a:r>
                  <a:rPr lang="en-US" i="1" dirty="0"/>
                  <a:t>t</a:t>
                </a:r>
                <a:r>
                  <a:rPr lang="en-US" dirty="0"/>
                  <a:t>?</a:t>
                </a: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r>
                  <a:rPr lang="en-US" dirty="0"/>
                  <a:t>Iterate this update starting at </a:t>
                </a:r>
                <a:r>
                  <a:rPr lang="en-US" i="1" dirty="0"/>
                  <a:t>t</a:t>
                </a:r>
                <a:r>
                  <a:rPr lang="en-US" dirty="0"/>
                  <a:t>=0</a:t>
                </a:r>
              </a:p>
              <a:p>
                <a:pPr marL="457176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457" b="-1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9789215" y="2195529"/>
            <a:ext cx="2209800" cy="685800"/>
          </a:xfrm>
          <a:prstGeom prst="wedgeRoundRectCallout">
            <a:avLst>
              <a:gd name="adj1" fmla="val -122770"/>
              <a:gd name="adj2" fmla="val 8554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236291" y="1384859"/>
            <a:ext cx="1897480" cy="685800"/>
          </a:xfrm>
          <a:prstGeom prst="wedgeRoundRectCallout">
            <a:avLst>
              <a:gd name="adj1" fmla="val -172790"/>
              <a:gd name="adj2" fmla="val 20380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 with Markov chains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7009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Observations Reduce Uncertainty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02710" imgH="2567619" progId="MSPhotoEd.3">
                  <p:embed/>
                </p:oleObj>
              </mc:Choice>
              <mc:Fallback>
                <p:oleObj name="Photo Editor Photo" r:id="rId2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9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23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00457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What is the runtime of the forward algorithm in terms of the number of states |X| and time t? Assume all 3 CPTs are given.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A)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 * t)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B) O(|X| * t)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C)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D) O(|X|)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0227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0504" y="3206157"/>
            <a:ext cx="3792989" cy="1695645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1" y="1292600"/>
            <a:ext cx="5740097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W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W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16C11"/>
                </a:solidFill>
                <a:sym typeface="Symbol"/>
              </a:rPr>
              <a:t>U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F16C11"/>
                </a:solidFill>
                <a:latin typeface="Calibri"/>
                <a:cs typeface="Calibri"/>
              </a:rPr>
              <a:t>W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 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F16C11"/>
              </a:solidFill>
              <a:sym typeface="Symbo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Compute P(X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=sun | e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=True)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71259"/>
              </p:ext>
            </p:extLst>
          </p:nvPr>
        </p:nvGraphicFramePr>
        <p:xfrm>
          <a:off x="6496215" y="149088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134"/>
              </p:ext>
            </p:extLst>
          </p:nvPr>
        </p:nvGraphicFramePr>
        <p:xfrm>
          <a:off x="9315615" y="1498117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2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=1/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 #Don’t forget to NORMALIZE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5681"/>
              </p:ext>
            </p:extLst>
          </p:nvPr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8008"/>
              </p:ext>
            </p:extLst>
          </p:nvPr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=.2∗.5= .1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.9∗.5= .45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#NORMALIZE USING BAYES RULE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.18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45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82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7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.9∗.18+ .3∗.82= .41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.1∗.18+ .7∗.82= .59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.41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.13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.59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.87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0.38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0.62</a:t>
                </a: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.38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= .12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(.62)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= .88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.9∗.12+ .3∗.88= .37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.1∗.12+ .7∗.88= .63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6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(.2*.37) = .115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.9*.63) = .885</a:t>
                </a: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F310-6FBE-94B2-6857-E13BDD3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65C3-2588-2E19-84A5-444A6DD3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are given P(X4=sun | e4= e3= e2= e1=True), along with the same CPT tables as the activity example, and we want to compute P(X5=sun | e5= e4= e3= e2= e1=True). </a:t>
            </a:r>
          </a:p>
          <a:p>
            <a:r>
              <a:rPr lang="en-US" dirty="0"/>
              <a:t>What is the first step we would perform?</a:t>
            </a:r>
          </a:p>
          <a:p>
            <a:endParaRPr lang="en-US" dirty="0"/>
          </a:p>
          <a:p>
            <a:r>
              <a:rPr lang="en-US" dirty="0"/>
              <a:t>Predict</a:t>
            </a:r>
          </a:p>
          <a:p>
            <a:r>
              <a:rPr lang="en-US" dirty="0"/>
              <a:t>Observe</a:t>
            </a:r>
          </a:p>
          <a:p>
            <a:r>
              <a:rPr lang="en-US" dirty="0"/>
              <a:t>Forward</a:t>
            </a:r>
          </a:p>
          <a:p>
            <a:r>
              <a:rPr lang="en-US" dirty="0"/>
              <a:t>Smoothing</a:t>
            </a:r>
          </a:p>
        </p:txBody>
      </p:sp>
    </p:spTree>
    <p:extLst>
      <p:ext uri="{BB962C8B-B14F-4D97-AF65-F5344CB8AC3E}">
        <p14:creationId xmlns:p14="http://schemas.microsoft.com/office/powerpoint/2010/main" val="377555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72561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Value of X at a given time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Parameters: called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transition probabilities </a:t>
            </a:r>
            <a:r>
              <a:rPr lang="en-US" sz="2400" dirty="0">
                <a:ea typeface="ＭＳ Ｐゴシック" pitchFamily="34" charset="-128"/>
              </a:rPr>
              <a:t>or dynamics, specify how the state evolves over time (also, initial state probabilities)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Stationarity</a:t>
            </a:r>
            <a:r>
              <a:rPr lang="en-US" sz="2400" dirty="0">
                <a:ea typeface="ＭＳ Ｐゴシック" pitchFamily="34" charset="-128"/>
              </a:rPr>
              <a:t> assumption: transition probabilities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8010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8096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4381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952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724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2669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3525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6384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181318" y="285750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138" y="3505200"/>
            <a:ext cx="1728179" cy="360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00911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3200400"/>
            <a:ext cx="8077200" cy="315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</a:t>
            </a:r>
            <a:r>
              <a:rPr lang="en-US" sz="2400">
                <a:ea typeface="ＭＳ Ｐゴシック" pitchFamily="34" charset="-128"/>
              </a:rPr>
              <a:t>independent given </a:t>
            </a:r>
            <a:r>
              <a:rPr lang="en-US" sz="2400" dirty="0">
                <a:ea typeface="ＭＳ Ｐゴシック" pitchFamily="34" charset="-128"/>
              </a:rPr>
              <a:t>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399767"/>
            <a:ext cx="6790812" cy="14958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P(X</a:t>
            </a:r>
            <a:r>
              <a:rPr lang="en-US" sz="2800" baseline="-25000" dirty="0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t|X_{t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2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19069</TotalTime>
  <Words>4400</Words>
  <Application>Microsoft Macintosh PowerPoint</Application>
  <PresentationFormat>Widescreen</PresentationFormat>
  <Paragraphs>1201</Paragraphs>
  <Slides>59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</vt:lpstr>
      <vt:lpstr>Cambria Math</vt:lpstr>
      <vt:lpstr>Wingdings</vt:lpstr>
      <vt:lpstr>Calibri Light</vt:lpstr>
      <vt:lpstr>Arial</vt:lpstr>
      <vt:lpstr>Times New Roman</vt:lpstr>
      <vt:lpstr>Office Theme</vt:lpstr>
      <vt:lpstr>1_Office Theme</vt:lpstr>
      <vt:lpstr>Photo Editor Photo</vt:lpstr>
      <vt:lpstr>Warm-up as you walk in</vt:lpstr>
      <vt:lpstr>Announcements</vt:lpstr>
      <vt:lpstr>AI: Representation and Problem Solving </vt:lpstr>
      <vt:lpstr>Warm-up as you walk in</vt:lpstr>
      <vt:lpstr>Reasoning over Time or Space</vt:lpstr>
      <vt:lpstr>Markov Chains</vt:lpstr>
      <vt:lpstr>Conditional Independence</vt:lpstr>
      <vt:lpstr>Example: Markov Chain Weather</vt:lpstr>
      <vt:lpstr>Example: Markov Chain Weather</vt:lpstr>
      <vt:lpstr>Example: Markov Chain Weather</vt:lpstr>
      <vt:lpstr>Poll 1</vt:lpstr>
      <vt:lpstr>Poll 1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Prediction with Markov chains</vt:lpstr>
      <vt:lpstr>Observations Reduce Uncertainty</vt:lpstr>
      <vt:lpstr>Hidden Markov Models</vt:lpstr>
      <vt:lpstr>Hidden Markov Models</vt:lpstr>
      <vt:lpstr>Real HMM Examples</vt:lpstr>
      <vt:lpstr>HMM as a Bayes Net Warm-up</vt:lpstr>
      <vt:lpstr>Example: Weather HMM</vt:lpstr>
      <vt:lpstr>HMM as Probability Model</vt:lpstr>
      <vt:lpstr>HMM Queries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Poll 2</vt:lpstr>
      <vt:lpstr>Filtering Algorithm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Poll 3</vt:lpstr>
      <vt:lpstr>Other HMM Queries</vt:lpstr>
      <vt:lpstr>Inference Tasks</vt:lpstr>
      <vt:lpstr>Dynamic Bayes Nets (DBNs)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1171</cp:revision>
  <cp:lastPrinted>2022-11-22T15:00:15Z</cp:lastPrinted>
  <dcterms:created xsi:type="dcterms:W3CDTF">2018-10-11T11:39:27Z</dcterms:created>
  <dcterms:modified xsi:type="dcterms:W3CDTF">2023-04-10T17:48:45Z</dcterms:modified>
</cp:coreProperties>
</file>