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0"/>
  </p:notesMasterIdLst>
  <p:sldIdLst>
    <p:sldId id="1219" r:id="rId3"/>
    <p:sldId id="1024" r:id="rId4"/>
    <p:sldId id="1226" r:id="rId5"/>
    <p:sldId id="663" r:id="rId6"/>
    <p:sldId id="450" r:id="rId7"/>
    <p:sldId id="467" r:id="rId8"/>
    <p:sldId id="1211" r:id="rId9"/>
    <p:sldId id="1209" r:id="rId10"/>
    <p:sldId id="401" r:id="rId11"/>
    <p:sldId id="463" r:id="rId12"/>
    <p:sldId id="1212" r:id="rId13"/>
    <p:sldId id="413" r:id="rId14"/>
    <p:sldId id="420" r:id="rId15"/>
    <p:sldId id="432" r:id="rId16"/>
    <p:sldId id="403" r:id="rId17"/>
    <p:sldId id="421" r:id="rId18"/>
    <p:sldId id="458" r:id="rId19"/>
    <p:sldId id="1223" r:id="rId20"/>
    <p:sldId id="459" r:id="rId21"/>
    <p:sldId id="1224" r:id="rId22"/>
    <p:sldId id="465" r:id="rId23"/>
    <p:sldId id="404" r:id="rId24"/>
    <p:sldId id="405" r:id="rId25"/>
    <p:sldId id="1241" r:id="rId26"/>
    <p:sldId id="434" r:id="rId27"/>
    <p:sldId id="406" r:id="rId28"/>
    <p:sldId id="422" r:id="rId29"/>
    <p:sldId id="460" r:id="rId30"/>
    <p:sldId id="1225" r:id="rId31"/>
    <p:sldId id="1242" r:id="rId32"/>
    <p:sldId id="435" r:id="rId33"/>
    <p:sldId id="408" r:id="rId34"/>
    <p:sldId id="409" r:id="rId35"/>
    <p:sldId id="423" r:id="rId36"/>
    <p:sldId id="466" r:id="rId37"/>
    <p:sldId id="1220" r:id="rId38"/>
    <p:sldId id="1222" r:id="rId39"/>
    <p:sldId id="1229" r:id="rId40"/>
    <p:sldId id="1237" r:id="rId41"/>
    <p:sldId id="1236" r:id="rId42"/>
    <p:sldId id="1238" r:id="rId43"/>
    <p:sldId id="410" r:id="rId44"/>
    <p:sldId id="461" r:id="rId45"/>
    <p:sldId id="462" r:id="rId46"/>
    <p:sldId id="1244" r:id="rId47"/>
    <p:sldId id="411" r:id="rId48"/>
    <p:sldId id="1243" r:id="rId49"/>
    <p:sldId id="1213" r:id="rId50"/>
    <p:sldId id="415" r:id="rId51"/>
    <p:sldId id="416" r:id="rId52"/>
    <p:sldId id="457" r:id="rId53"/>
    <p:sldId id="418" r:id="rId54"/>
    <p:sldId id="1239" r:id="rId55"/>
    <p:sldId id="1245" r:id="rId56"/>
    <p:sldId id="1214" r:id="rId57"/>
    <p:sldId id="412" r:id="rId58"/>
    <p:sldId id="1215" r:id="rId59"/>
  </p:sldIdLst>
  <p:sldSz cx="12192000" cy="6858000"/>
  <p:notesSz cx="7010400" cy="92964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 autoAdjust="0"/>
    <p:restoredTop sz="95745" autoAdjust="0"/>
  </p:normalViewPr>
  <p:slideViewPr>
    <p:cSldViewPr snapToGrid="0">
      <p:cViewPr varScale="1">
        <p:scale>
          <a:sx n="104" d="100"/>
          <a:sy n="104" d="100"/>
        </p:scale>
        <p:origin x="94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7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2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7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93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1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9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5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3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65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1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rad.cs.cmu.edu/ta/F23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0.png"/><Relationship Id="rId7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630.png"/><Relationship Id="rId4" Type="http://schemas.openxmlformats.org/officeDocument/2006/relationships/image" Target="../media/image240.png"/><Relationship Id="rId9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61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8.xml"/><Relationship Id="rId7" Type="http://schemas.openxmlformats.org/officeDocument/2006/relationships/image" Target="../media/image3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5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1: Get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24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2: Convert this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264920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400" dirty="0"/>
              <a:t>If random() returns </a:t>
            </a:r>
            <a:r>
              <a:rPr lang="en-US" sz="2400" i="1" dirty="0"/>
              <a:t>u</a:t>
            </a:r>
            <a:r>
              <a:rPr lang="en-US" sz="2400" dirty="0"/>
              <a:t> = 0.83, then our sample is </a:t>
            </a:r>
            <a:r>
              <a:rPr lang="en-US" sz="2400" i="1" dirty="0"/>
              <a:t>C</a:t>
            </a:r>
            <a:r>
              <a:rPr lang="en-US" sz="2400" dirty="0"/>
              <a:t> = blue</a:t>
            </a:r>
          </a:p>
          <a:p>
            <a:pPr lvl="1"/>
            <a:r>
              <a:rPr lang="en-US" sz="2400" dirty="0" err="1"/>
              <a:t>E.g</a:t>
            </a:r>
            <a:r>
              <a:rPr lang="en-US" sz="2400" dirty="0"/>
              <a:t>, after sampling 8 times:</a:t>
            </a:r>
            <a:endParaRPr lang="en-US" sz="24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79850"/>
              </p:ext>
            </p:extLst>
          </p:nvPr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91312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3400" y="515112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1E20A-D798-4961-BF5D-13357759EAA1}"/>
              </a:ext>
            </a:extLst>
          </p:cNvPr>
          <p:cNvSpPr/>
          <p:nvPr/>
        </p:nvSpPr>
        <p:spPr>
          <a:xfrm>
            <a:off x="489857" y="2841171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Midterm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Regrade requests due by tomorrow</a:t>
            </a:r>
          </a:p>
          <a:p>
            <a:endParaRPr lang="en-US" sz="800" dirty="0"/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Tonight! (or up until Saturday)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</a:p>
          <a:p>
            <a:pPr marL="917575" lvl="2" indent="-457200"/>
            <a:r>
              <a:rPr lang="en-US" sz="2800" dirty="0"/>
              <a:t>Due Tues 4/11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/>
              <a:t>Out 4/11, Due 4/27</a:t>
            </a:r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/>
              <a:t>Out 4/18, Due Tues 4/25 10pm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F97031A-FEF9-480C-A50F-A3DFE15D8116}"/>
              </a:ext>
            </a:extLst>
          </p:cNvPr>
          <p:cNvSpPr/>
          <p:nvPr/>
        </p:nvSpPr>
        <p:spPr>
          <a:xfrm>
            <a:off x="552099" y="3190084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3BB89E-3631-4BBC-BE47-E01A06664EE9}"/>
              </a:ext>
            </a:extLst>
          </p:cNvPr>
          <p:cNvSpPr/>
          <p:nvPr/>
        </p:nvSpPr>
        <p:spPr>
          <a:xfrm>
            <a:off x="608353" y="2350890"/>
            <a:ext cx="3241271" cy="4616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Algorithm: Multiply probability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80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190139" cy="23104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ea typeface="ＭＳ Ｐゴシック" pitchFamily="34" charset="-128"/>
              </a:rPr>
              <a:t>w = 1.0</a:t>
            </a:r>
          </a:p>
          <a:p>
            <a:r>
              <a:rPr lang="en-US" sz="2800" kern="0" dirty="0">
                <a:ea typeface="ＭＳ Ｐゴシック" pitchFamily="34" charset="-128"/>
              </a:rPr>
              <a:t>for </a:t>
            </a:r>
            <a:r>
              <a:rPr lang="en-US" sz="2800" kern="0" dirty="0" err="1">
                <a:ea typeface="ＭＳ Ｐゴシック" pitchFamily="34" charset="-128"/>
              </a:rPr>
              <a:t>i</a:t>
            </a:r>
            <a:r>
              <a:rPr lang="en-US" sz="2800" kern="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kern="0" dirty="0">
                <a:ea typeface="ＭＳ Ｐゴシック" pitchFamily="34" charset="-128"/>
              </a:rPr>
              <a:t>Set w = w * P(x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 | Parents(X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))</a:t>
            </a:r>
          </a:p>
          <a:p>
            <a:r>
              <a:rPr lang="en-US" sz="2800" kern="0" dirty="0">
                <a:ea typeface="ＭＳ Ｐゴシック" pitchFamily="34" charset="-128"/>
              </a:rPr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</p:spPr>
            <p:txBody>
              <a:bodyPr/>
              <a:lstStyle/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This process generates samples with probability: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	…i.e. the BN</a:t>
                </a:r>
                <a:r>
                  <a:rPr lang="ja-JP" altLang="en-US" sz="2400" dirty="0">
                    <a:ea typeface="ＭＳ Ｐゴシック" pitchFamily="34" charset="-128"/>
                    <a:cs typeface="Calibri" pitchFamily="34" charset="0"/>
                  </a:rPr>
                  <a:t>’</a:t>
                </a:r>
                <a:r>
                  <a:rPr lang="en-US" altLang="ja-JP" sz="2400" dirty="0">
                    <a:ea typeface="ＭＳ Ｐゴシック" pitchFamily="34" charset="-128"/>
                    <a:cs typeface="Calibri" pitchFamily="34" charset="0"/>
                  </a:rPr>
                  <a:t>s joint probability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Let the number of samples of an event be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Then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𝑃𝑆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= the probability that a 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is drawn using Prior Sampling  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  <a:blipFill>
                <a:blip r:embed="rId5"/>
                <a:stretch>
                  <a:fillRect l="-788" t="-155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83451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474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452628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5439" y="1028700"/>
            <a:ext cx="8229600" cy="4800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Prior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31590"/>
          </a:xfrm>
        </p:spPr>
        <p:txBody>
          <a:bodyPr/>
          <a:lstStyle/>
          <a:p>
            <a:r>
              <a:rPr lang="en-US" dirty="0"/>
              <a:t>Use a random number generator to pick a number between 0 and 100, divide random number by 100 to get a probability</a:t>
            </a:r>
          </a:p>
          <a:p>
            <a:endParaRPr lang="en-US" dirty="0"/>
          </a:p>
          <a:p>
            <a:r>
              <a:rPr lang="en-US" dirty="0"/>
              <a:t>Check the relevant probability distribution to determine what value is selected. </a:t>
            </a:r>
          </a:p>
          <a:p>
            <a:endParaRPr lang="en-US" dirty="0"/>
          </a:p>
          <a:p>
            <a:r>
              <a:rPr lang="en-US" dirty="0"/>
              <a:t>Continue selecting values for each variable until you have a single sample</a:t>
            </a:r>
          </a:p>
          <a:p>
            <a:endParaRPr lang="en-US" dirty="0"/>
          </a:p>
          <a:p>
            <a:r>
              <a:rPr lang="en-US" dirty="0"/>
              <a:t>Record the sample, repeat the process for 9 more samples</a:t>
            </a:r>
          </a:p>
        </p:txBody>
      </p:sp>
    </p:spTree>
    <p:extLst>
      <p:ext uri="{BB962C8B-B14F-4D97-AF65-F5344CB8AC3E}">
        <p14:creationId xmlns:p14="http://schemas.microsoft.com/office/powerpoint/2010/main" val="3107835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19933"/>
              </p:ext>
            </p:extLst>
          </p:nvPr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/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 dirty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4A3BDC91-7BC5-41B6-887E-9F8F51386370}"/>
              </a:ext>
            </a:extLst>
          </p:cNvPr>
          <p:cNvSpPr/>
          <p:nvPr/>
        </p:nvSpPr>
        <p:spPr>
          <a:xfrm>
            <a:off x="406400" y="3922775"/>
            <a:ext cx="3615880" cy="123392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6E51A7-F5AD-4808-BF4D-51370310BE55}"/>
              </a:ext>
            </a:extLst>
          </p:cNvPr>
          <p:cNvSpPr/>
          <p:nvPr/>
        </p:nvSpPr>
        <p:spPr>
          <a:xfrm>
            <a:off x="504704" y="2548239"/>
            <a:ext cx="3424472" cy="56537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2D41FAA-4DAD-4AB3-81A0-C3CCE6CC75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0442" y="3494412"/>
                <a:ext cx="339847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lang="en-US" sz="2400" kern="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   If we also have total   number of attempts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2D41FAA-4DAD-4AB3-81A0-C3CCE6CC7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442" y="3494412"/>
                <a:ext cx="3398470" cy="454669"/>
              </a:xfrm>
              <a:prstGeom prst="rect">
                <a:avLst/>
              </a:prstGeom>
              <a:blipFill>
                <a:blip r:embed="rId7"/>
                <a:stretch>
                  <a:fillRect t="-10667" r="-8781" b="-11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Final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Cumulative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Roughly half of final exam on final 1/3 of the course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The other half of the exam covering other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 cheat sheets and calculator allowed</a:t>
            </a:r>
          </a:p>
          <a:p>
            <a:endParaRPr lang="en-US" dirty="0"/>
          </a:p>
          <a:p>
            <a:r>
              <a:rPr lang="en-US" dirty="0"/>
              <a:t>TA next semester!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CSD application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https://www.ugrad.cs.cmu.edu/ta/F23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00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Rejection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dirty="0"/>
              <a:t>Use a random number generator to pick a number between 0 and 100, divide random number by 100 to get a probability</a:t>
            </a:r>
          </a:p>
          <a:p>
            <a:endParaRPr lang="en-US" dirty="0"/>
          </a:p>
          <a:p>
            <a:r>
              <a:rPr lang="en-US" dirty="0"/>
              <a:t>Check the relevant probability distribution to determine what value is selected. </a:t>
            </a:r>
          </a:p>
          <a:p>
            <a:r>
              <a:rPr lang="en-US" dirty="0"/>
              <a:t>	REJECT ENTIRE SAMPLE IF VALUE IS INCONSISTENT WITH EVIDENCE</a:t>
            </a:r>
          </a:p>
          <a:p>
            <a:endParaRPr lang="en-US" dirty="0"/>
          </a:p>
          <a:p>
            <a:r>
              <a:rPr lang="en-US" dirty="0"/>
              <a:t>Continue selecting values for each variable until you have a single sample</a:t>
            </a:r>
          </a:p>
          <a:p>
            <a:endParaRPr lang="en-US" dirty="0"/>
          </a:p>
          <a:p>
            <a:r>
              <a:rPr lang="en-US" dirty="0"/>
              <a:t>Record the sample, repeat the process for 9 more samples</a:t>
            </a:r>
          </a:p>
        </p:txBody>
      </p:sp>
    </p:spTree>
    <p:extLst>
      <p:ext uri="{BB962C8B-B14F-4D97-AF65-F5344CB8AC3E}">
        <p14:creationId xmlns:p14="http://schemas.microsoft.com/office/powerpoint/2010/main" val="185428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Remember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89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0AF4F9D7-9B03-46D9-A32F-8709E7E30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>
            <a:extLst>
              <a:ext uri="{FF2B5EF4-FFF2-40B4-BE49-F238E27FC236}">
                <a16:creationId xmlns:a16="http://schemas.microsoft.com/office/drawing/2014/main" id="{0608F640-049C-4582-8D14-A91CE4359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6B2206-A04B-4544-AC79-FC8BE36AD236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BE6A0E0-F701-4F71-B15A-F6FE310B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B3F79C3-3738-44F8-AF5C-90F6985C5D3A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A91ADC-9090-4331-A2D4-E718FAEAA002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CF383E25-E754-4ABF-B6F5-2D92F53A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EB0AE30-F79D-4241-BE5E-243F3029D7FA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2D99EE-2F88-4FE8-B053-98F844D079C6}"/>
              </a:ext>
            </a:extLst>
          </p:cNvPr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5" name="Oval 3">
              <a:extLst>
                <a:ext uri="{FF2B5EF4-FFF2-40B4-BE49-F238E27FC236}">
                  <a16:creationId xmlns:a16="http://schemas.microsoft.com/office/drawing/2014/main" id="{ABC3523D-7AC4-41D2-8979-F9D697E4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D6C1738-C6E0-4308-BAF2-6642E8C92F22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404B9C3-6FF4-4303-80AB-202411EFD7B4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8329526-0F5F-417F-A00D-6E89407AED2D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/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2400" dirty="0"/>
                  <a:t>How many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charset="0"/>
                      </a:rPr>
                      <m:t>{</m:t>
                    </m:r>
                    <m:r>
                      <a:rPr lang="en-US" sz="2400" b="0" i="1" dirty="0" smtClean="0">
                        <a:latin typeface="Cambria Math" charset="0"/>
                      </a:rPr>
                      <m:t>−</m:t>
                    </m:r>
                    <m:r>
                      <a:rPr lang="en-US" sz="2400" i="1" dirty="0">
                        <a:latin typeface="Cambria Math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charset="0"/>
                      </a:rPr>
                      <m:t>,+</m:t>
                    </m:r>
                    <m:r>
                      <a:rPr lang="en-US" sz="2400" i="1" dirty="0">
                        <a:latin typeface="Cambria Math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charset="0"/>
                      </a:rPr>
                      <m:t>,−</m:t>
                    </m:r>
                    <m:r>
                      <a:rPr lang="en-US" sz="2400" i="1" dirty="0">
                        <a:latin typeface="Cambria Math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/>
                  <a:t> samples out of N=1000 should we expect?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blipFill>
                <a:blip r:embed="rId9"/>
                <a:stretch>
                  <a:fillRect l="-819"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83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  <a:blipFill>
                <a:blip r:embed="rId2"/>
                <a:stretch>
                  <a:fillRect l="-1217" t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D4947AA-900D-47F8-B57F-33FA62DB4A7B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116870-7DA8-410D-82A7-BBE17387AFA3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FDC7388-F720-4A12-9AD7-E91D2EE4D4C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1405BD3-C3F9-4EB8-B2F5-DD77C7786AC0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2921B30-6D81-4CD1-818F-2483FFAADF01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0EB8B2-F08A-4917-86D6-7918BCBB71F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63CECB6-6123-4F90-8E7E-AEFF9F5E4DAA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9A4B04A-594C-4B37-9EBB-3B68DC9DD1EC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B9835CE-59D2-421A-A77B-0BB42931AF49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88CD90A-110D-44D5-A8E7-F8C46A825874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9E7C-2317-419A-9A4F-80C8DB9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rgbClr val="E8851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(+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𝑐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  <a:blipFill>
                <a:blip r:embed="rId2"/>
                <a:stretch>
                  <a:fillRect l="-1138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rgbClr val="D1FFE6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0E96B7-E98F-4B1A-BE53-80854B2EFBB4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A4B5BD2-D769-404D-BFC8-DFE22DEC874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33F66CA-D757-4A16-B365-E2080B93AB2E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12983C8-2C3C-4ED0-87FD-2AA718272ED0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53C8567-B8F5-4925-8F47-2D001FDB4680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None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370E4F-63AA-4442-B0DC-3F0E0C1D744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3B6008E-5D4A-41B5-A923-15432FD0C2B4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3ECC019-84FF-45BC-821D-75E3E3A9086A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38ECD8-F017-47E7-81E5-F5B4B32E11A7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771EC52-4D92-4DED-8455-410B8F4FF639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Given a fixed query, 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0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Likelihood Weighted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dirty="0"/>
              <a:t>For each variable:</a:t>
            </a:r>
          </a:p>
          <a:p>
            <a:r>
              <a:rPr lang="en-US" b="1" dirty="0"/>
              <a:t>If evidence variable: </a:t>
            </a:r>
            <a:r>
              <a:rPr lang="en-US" dirty="0"/>
              <a:t>you know the value, and multiply the weight of the sample by P(</a:t>
            </a:r>
            <a:r>
              <a:rPr lang="en-US" dirty="0" err="1"/>
              <a:t>evidence|parents</a:t>
            </a:r>
            <a:r>
              <a:rPr lang="en-US" dirty="0"/>
              <a:t>)</a:t>
            </a:r>
          </a:p>
          <a:p>
            <a:r>
              <a:rPr lang="en-US" b="1" dirty="0"/>
              <a:t>Else: </a:t>
            </a:r>
            <a:r>
              <a:rPr lang="en-US" dirty="0"/>
              <a:t>Use a random number generator to pick a number between 0 and 100, divide random number by 100 to get a probability. Check the relevant probability distribution to determine what value is selected. </a:t>
            </a:r>
          </a:p>
          <a:p>
            <a:endParaRPr lang="en-US" dirty="0"/>
          </a:p>
          <a:p>
            <a:r>
              <a:rPr lang="en-US" dirty="0"/>
              <a:t>Continue selecting values for each variable until you have a single sample</a:t>
            </a:r>
          </a:p>
          <a:p>
            <a:r>
              <a:rPr lang="en-US" dirty="0"/>
              <a:t>Record the sample, repeat the process for 9 more samples</a:t>
            </a:r>
          </a:p>
          <a:p>
            <a:r>
              <a:rPr lang="en-US" dirty="0"/>
              <a:t>The probability for a given set of variables equals </a:t>
            </a:r>
          </a:p>
          <a:p>
            <a:r>
              <a:rPr lang="en-US" dirty="0"/>
              <a:t>	(COUNT OF SAMPLES * WEIGHT)/(TOTAL COUNT OF SAMPLES)</a:t>
            </a:r>
          </a:p>
        </p:txBody>
      </p:sp>
    </p:spTree>
    <p:extLst>
      <p:ext uri="{BB962C8B-B14F-4D97-AF65-F5344CB8AC3E}">
        <p14:creationId xmlns:p14="http://schemas.microsoft.com/office/powerpoint/2010/main" val="2346166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5062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Iteration 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When done, keep last values of variables as 1 sample. </a:t>
            </a:r>
          </a:p>
          <a:p>
            <a:r>
              <a:rPr lang="en-US" sz="2400" i="1" dirty="0">
                <a:ea typeface="ＭＳ Ｐゴシック" pitchFamily="34" charset="-128"/>
              </a:rPr>
              <a:t>Repeat iteration for each sample.</a:t>
            </a:r>
          </a:p>
          <a:p>
            <a:endParaRPr lang="en-US" sz="2400" i="1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40" y="1150060"/>
            <a:ext cx="11456086" cy="4729164"/>
          </a:xfrm>
        </p:spPr>
        <p:txBody>
          <a:bodyPr/>
          <a:lstStyle/>
          <a:p>
            <a:r>
              <a:rPr lang="en-US" dirty="0"/>
              <a:t>Each iteration here is repeated 5 times. </a:t>
            </a:r>
          </a:p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Practice 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Iterate to repeat this for a long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only the last set of variables as ONE sample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Repeat with new sample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497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9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  <p:extLst>
      <p:ext uri="{BB962C8B-B14F-4D97-AF65-F5344CB8AC3E}">
        <p14:creationId xmlns:p14="http://schemas.microsoft.com/office/powerpoint/2010/main" val="1118581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</p:spTree>
    <p:extLst>
      <p:ext uri="{BB962C8B-B14F-4D97-AF65-F5344CB8AC3E}">
        <p14:creationId xmlns:p14="http://schemas.microsoft.com/office/powerpoint/2010/main" val="102125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23468</TotalTime>
  <Words>3957</Words>
  <Application>Microsoft Macintosh PowerPoint</Application>
  <PresentationFormat>Widescreen</PresentationFormat>
  <Paragraphs>1097</Paragraphs>
  <Slides>57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Calibri</vt:lpstr>
      <vt:lpstr>Cambria Math</vt:lpstr>
      <vt:lpstr>Wingdings</vt:lpstr>
      <vt:lpstr>Calibri Light</vt:lpstr>
      <vt:lpstr>Arial</vt:lpstr>
      <vt:lpstr>Times New Roman</vt:lpstr>
      <vt:lpstr>Office Theme</vt:lpstr>
      <vt:lpstr>1_Office Theme</vt:lpstr>
      <vt:lpstr>Warm-up as you walk in</vt:lpstr>
      <vt:lpstr>Announcements</vt:lpstr>
      <vt:lpstr>Announcements</vt:lpstr>
      <vt:lpstr>AI: Representation and Problem Solving </vt:lpstr>
      <vt:lpstr>Bayes Nets</vt:lpstr>
      <vt:lpstr>Inference vs Sampling</vt:lpstr>
      <vt:lpstr>Motivation for Approximate Inference</vt:lpstr>
      <vt:lpstr>Approximate Inference: Sampling</vt:lpstr>
      <vt:lpstr>Sampling</vt:lpstr>
      <vt:lpstr>Warm-up as you walk in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Poll 1</vt:lpstr>
      <vt:lpstr>Poll 1</vt:lpstr>
      <vt:lpstr>Poll 2</vt:lpstr>
      <vt:lpstr>Poll 2</vt:lpstr>
      <vt:lpstr>Probability of a sample</vt:lpstr>
      <vt:lpstr>Prior Sampling</vt:lpstr>
      <vt:lpstr>Example</vt:lpstr>
      <vt:lpstr>Practice Prior Sampling</vt:lpstr>
      <vt:lpstr>Rejection Sampling</vt:lpstr>
      <vt:lpstr>Rejection Sampling</vt:lpstr>
      <vt:lpstr>Rejection Sampling</vt:lpstr>
      <vt:lpstr>Poll 3</vt:lpstr>
      <vt:lpstr>Poll 3</vt:lpstr>
      <vt:lpstr>Practice 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Remember Poll 2</vt:lpstr>
      <vt:lpstr>Likelihood Weighting</vt:lpstr>
      <vt:lpstr>Likelihood Weighting Distribution</vt:lpstr>
      <vt:lpstr>Likelihood Weighting Distribution</vt:lpstr>
      <vt:lpstr>Likelihood Weighting Distribution</vt:lpstr>
      <vt:lpstr>Likelihood Weighting Distribution</vt:lpstr>
      <vt:lpstr>Likelihood Weighting</vt:lpstr>
      <vt:lpstr>Poll 4</vt:lpstr>
      <vt:lpstr>Poll 5</vt:lpstr>
      <vt:lpstr>Practice Likelihood Weighted Sampling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Practice Gibbs Sampling</vt:lpstr>
      <vt:lpstr>Gibbs Sampling</vt:lpstr>
      <vt:lpstr>Further Reading on Gibbs Sampling</vt:lpstr>
      <vt:lpstr>Markov Chain Monte Carlo*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1155</cp:revision>
  <cp:lastPrinted>2018-11-27T13:42:27Z</cp:lastPrinted>
  <dcterms:created xsi:type="dcterms:W3CDTF">2018-10-11T11:39:27Z</dcterms:created>
  <dcterms:modified xsi:type="dcterms:W3CDTF">2023-04-05T17:32:32Z</dcterms:modified>
</cp:coreProperties>
</file>