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3" r:id="rId3"/>
  </p:sldMasterIdLst>
  <p:notesMasterIdLst>
    <p:notesMasterId r:id="rId53"/>
  </p:notesMasterIdLst>
  <p:handoutMasterIdLst>
    <p:handoutMasterId r:id="rId54"/>
  </p:handoutMasterIdLst>
  <p:sldIdLst>
    <p:sldId id="956" r:id="rId4"/>
    <p:sldId id="1024" r:id="rId5"/>
    <p:sldId id="1221" r:id="rId6"/>
    <p:sldId id="663" r:id="rId7"/>
    <p:sldId id="1184" r:id="rId8"/>
    <p:sldId id="1195" r:id="rId9"/>
    <p:sldId id="1196" r:id="rId10"/>
    <p:sldId id="1197" r:id="rId11"/>
    <p:sldId id="1202" r:id="rId12"/>
    <p:sldId id="1220" r:id="rId13"/>
    <p:sldId id="1203" r:id="rId14"/>
    <p:sldId id="1219" r:id="rId15"/>
    <p:sldId id="1201" r:id="rId16"/>
    <p:sldId id="1179" r:id="rId17"/>
    <p:sldId id="1183" r:id="rId18"/>
    <p:sldId id="1185" r:id="rId19"/>
    <p:sldId id="426" r:id="rId20"/>
    <p:sldId id="1010" r:id="rId21"/>
    <p:sldId id="1011" r:id="rId22"/>
    <p:sldId id="272" r:id="rId23"/>
    <p:sldId id="343" r:id="rId24"/>
    <p:sldId id="299" r:id="rId25"/>
    <p:sldId id="428" r:id="rId26"/>
    <p:sldId id="1234" r:id="rId27"/>
    <p:sldId id="429" r:id="rId28"/>
    <p:sldId id="427" r:id="rId29"/>
    <p:sldId id="1192" r:id="rId30"/>
    <p:sldId id="1190" r:id="rId31"/>
    <p:sldId id="1204" r:id="rId32"/>
    <p:sldId id="1188" r:id="rId33"/>
    <p:sldId id="1224" r:id="rId34"/>
    <p:sldId id="1227" r:id="rId35"/>
    <p:sldId id="444" r:id="rId36"/>
    <p:sldId id="1229" r:id="rId37"/>
    <p:sldId id="1230" r:id="rId38"/>
    <p:sldId id="1232" r:id="rId39"/>
    <p:sldId id="1231" r:id="rId40"/>
    <p:sldId id="446" r:id="rId41"/>
    <p:sldId id="1235" r:id="rId42"/>
    <p:sldId id="447" r:id="rId43"/>
    <p:sldId id="1216" r:id="rId44"/>
    <p:sldId id="450" r:id="rId45"/>
    <p:sldId id="1225" r:id="rId46"/>
    <p:sldId id="431" r:id="rId47"/>
    <p:sldId id="436" r:id="rId48"/>
    <p:sldId id="437" r:id="rId49"/>
    <p:sldId id="438" r:id="rId50"/>
    <p:sldId id="439" r:id="rId51"/>
    <p:sldId id="440" r:id="rId52"/>
  </p:sldIdLst>
  <p:sldSz cx="12192000" cy="6858000"/>
  <p:notesSz cx="7010400" cy="92964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Cambria Math" panose="02040503050406030204" pitchFamily="18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66565" autoAdjust="0"/>
  </p:normalViewPr>
  <p:slideViewPr>
    <p:cSldViewPr snapToGrid="0">
      <p:cViewPr varScale="1">
        <p:scale>
          <a:sx n="69" d="100"/>
          <a:sy n="69" d="100"/>
        </p:scale>
        <p:origin x="22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1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7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6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ABF367-B319-4ABA-B0E5-2821C8F7C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0FA86-4519-4DDA-8DFA-C3754A350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8F91-9085-41C3-A894-D4A91DF1B496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81283-16F3-464F-93A8-99EDE6D8C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36E35-D145-44E7-B9B6-BA7E0417D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00B8-5D6A-4A6F-9850-477CE92C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8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1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3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2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7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7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9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7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0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6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9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4900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8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91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68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3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7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0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62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7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14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3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grad.cs.cmu.edu/ta/F23/instructor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0.png"/><Relationship Id="rId10" Type="http://schemas.openxmlformats.org/officeDocument/2006/relationships/image" Target="../media/image43.png"/><Relationship Id="rId4" Type="http://schemas.openxmlformats.org/officeDocument/2006/relationships/image" Target="../media/image210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52.png"/><Relationship Id="rId39" Type="http://schemas.openxmlformats.org/officeDocument/2006/relationships/image" Target="../media/image70.png"/><Relationship Id="rId21" Type="http://schemas.openxmlformats.org/officeDocument/2006/relationships/tags" Target="../tags/tag22.xml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image" Target="../media/image6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50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54.png"/><Relationship Id="rId36" Type="http://schemas.openxmlformats.org/officeDocument/2006/relationships/image" Target="../media/image67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53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51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20" Type="http://schemas.openxmlformats.org/officeDocument/2006/relationships/tags" Target="../tags/tag21.xml"/><Relationship Id="rId41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come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C82BE-CC71-4354-80BE-1DDED69DB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83" t="-1951" b="-5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D318D-3C94-48DD-91CE-CC3E168AE202}"/>
              </a:ext>
            </a:extLst>
          </p:cNvPr>
          <p:cNvSpPr/>
          <p:nvPr/>
        </p:nvSpPr>
        <p:spPr>
          <a:xfrm>
            <a:off x="212377" y="4849269"/>
            <a:ext cx="2743200" cy="1571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8D1AC-BEB7-AD77-B6D5-8DED1584F182}"/>
              </a:ext>
            </a:extLst>
          </p:cNvPr>
          <p:cNvSpPr/>
          <p:nvPr/>
        </p:nvSpPr>
        <p:spPr>
          <a:xfrm>
            <a:off x="457200" y="3248757"/>
            <a:ext cx="2743200" cy="5681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5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CA2D9-86C7-4238-BF68-87BE9EF611B0}"/>
              </a:ext>
            </a:extLst>
          </p:cNvPr>
          <p:cNvSpPr/>
          <p:nvPr/>
        </p:nvSpPr>
        <p:spPr>
          <a:xfrm>
            <a:off x="212377" y="4347825"/>
            <a:ext cx="2743200" cy="20734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Sometimes we don’t care about exact probability; and we skip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  <a:blipFill>
                <a:blip r:embed="rId2"/>
                <a:stretch>
                  <a:fillRect l="-1083" b="-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87357-90AF-4BB4-ACE8-27A63ED0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F93DE-01D4-48A9-848C-A21DDC3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39079-B1B2-42D1-B898-51CD5A2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20460-AD37-4C3F-9ED4-6E1C741C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025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1216A-728D-441B-8C01-5FCA7ECDC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 numCol="1"/>
          <a:lstStyle/>
          <a:p>
            <a:r>
              <a:rPr lang="en-US" dirty="0"/>
              <a:t>Home Stretch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P4 - </a:t>
            </a:r>
            <a:r>
              <a:rPr lang="en-US" sz="2800" dirty="0"/>
              <a:t>Due </a:t>
            </a:r>
            <a:r>
              <a:rPr lang="en-US" sz="2800" dirty="0">
                <a:solidFill>
                  <a:srgbClr val="C00000"/>
                </a:solidFill>
              </a:rPr>
              <a:t>Thursday 4/6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800" dirty="0"/>
              <a:t>Due </a:t>
            </a:r>
            <a:r>
              <a:rPr lang="en-US" sz="2800" dirty="0">
                <a:solidFill>
                  <a:srgbClr val="C00000"/>
                </a:solidFill>
              </a:rPr>
              <a:t>Tues 4/11</a:t>
            </a:r>
            <a:r>
              <a:rPr lang="en-US" sz="2800" dirty="0"/>
              <a:t> (day before Carnival)</a:t>
            </a: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HW10 - </a:t>
            </a:r>
            <a:r>
              <a:rPr lang="en-US" sz="2800" dirty="0"/>
              <a:t>Due </a:t>
            </a:r>
            <a:r>
              <a:rPr lang="en-US" sz="2800" dirty="0">
                <a:solidFill>
                  <a:srgbClr val="C00000"/>
                </a:solidFill>
              </a:rPr>
              <a:t>Tues 4/25 </a:t>
            </a:r>
            <a:r>
              <a:rPr lang="en-US" sz="2800" dirty="0"/>
              <a:t> (last week of school)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 – </a:t>
            </a:r>
            <a:r>
              <a:rPr lang="en-US" dirty="0">
                <a:solidFill>
                  <a:srgbClr val="C00000"/>
                </a:solidFill>
              </a:rPr>
              <a:t>Out 4/11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2800" dirty="0"/>
              <a:t>Due </a:t>
            </a:r>
            <a:r>
              <a:rPr lang="en-US" sz="2800" dirty="0">
                <a:solidFill>
                  <a:srgbClr val="C00000"/>
                </a:solidFill>
              </a:rPr>
              <a:t>Thursday 4/27 </a:t>
            </a:r>
            <a:r>
              <a:rPr lang="en-US" sz="2800" dirty="0"/>
              <a:t>(last week of school)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Final exam – Thursday </a:t>
            </a:r>
            <a:r>
              <a:rPr lang="en-US" dirty="0">
                <a:solidFill>
                  <a:srgbClr val="C00000"/>
                </a:solidFill>
              </a:rPr>
              <a:t>5/4, 5:30-8:30pm</a:t>
            </a:r>
          </a:p>
          <a:p>
            <a:r>
              <a:rPr lang="en-US" dirty="0"/>
              <a:t>TA Applications! </a:t>
            </a:r>
            <a:r>
              <a:rPr lang="en-US" dirty="0">
                <a:hlinkClick r:id="rId2"/>
              </a:rPr>
              <a:t>https://www.ugrad.cs.cmu.edu/ta/F23/instructor/</a:t>
            </a:r>
            <a:r>
              <a:rPr lang="en-US" dirty="0"/>
              <a:t> </a:t>
            </a:r>
          </a:p>
          <a:p>
            <a:r>
              <a:rPr lang="en-US" dirty="0"/>
              <a:t>Carnival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There will be lecture on 4/11 on HMMs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Recitation Friday 4/14, videos posted</a:t>
            </a: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8D228-8AA3-4C2B-A07E-BF3B2670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0B08-8EDA-471E-9D8B-4596274B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A04BD-738E-42CA-9CBC-9B93371E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/>
              <p:nvPr/>
            </p:nvSpPr>
            <p:spPr>
              <a:xfrm>
                <a:off x="6482835" y="441768"/>
                <a:ext cx="42246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835" y="441768"/>
                <a:ext cx="42246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D6B0-3481-4BCC-8117-CB5059AD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753" t="-24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241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r>
                  <a:rPr lang="en-US" sz="2800" dirty="0"/>
                  <a:t>Consider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16 multiplies, 7 adds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cs typeface="Calibri" pitchFamily="34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!</a:t>
                </a:r>
              </a:p>
              <a:p>
                <a:r>
                  <a:rPr lang="en-US" sz="2800" dirty="0"/>
                  <a:t>Rewrite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1076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5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libri"/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Bayes nets can break down joint in 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2"/>
                <a:stretch>
                  <a:fillRect l="-839" b="-4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296400" y="3131388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217032" y="2761956"/>
            <a:ext cx="180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Enumeration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298978" y="4889810"/>
            <a:ext cx="1595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Variable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Elimination</a:t>
            </a:r>
            <a:endParaRPr lang="en-US" sz="2400" dirty="0"/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E861F-903C-4F71-AEA4-09B8F97E9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152EC-AB37-4BB6-810B-CF96A53C9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48318-8905-5F42-B558-910C4A7B75D6}"/>
                  </a:ext>
                </a:extLst>
              </p:cNvPr>
              <p:cNvSpPr txBox="1"/>
              <p:nvPr/>
            </p:nvSpPr>
            <p:spPr>
              <a:xfrm>
                <a:off x="418214" y="2263920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48318-8905-5F42-B558-910C4A7B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4" y="2263920"/>
                <a:ext cx="11618509" cy="830997"/>
              </a:xfrm>
              <a:prstGeom prst="rect">
                <a:avLst/>
              </a:prstGeom>
              <a:blipFill>
                <a:blip r:embed="rId6"/>
                <a:stretch>
                  <a:fillRect l="-21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5144460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F64B8-1207-40A4-965D-CD4EE8D6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2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108" y="1166958"/>
            <a:ext cx="11687637" cy="533400"/>
          </a:xfrm>
        </p:spPr>
        <p:txBody>
          <a:bodyPr/>
          <a:lstStyle/>
          <a:p>
            <a:r>
              <a:rPr lang="en-US" sz="2800" dirty="0"/>
              <a:t>Move summations inwards as far as possible, inner sum is easier to 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62484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m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hidden variables (not </a:t>
            </a:r>
            <a:r>
              <a:rPr lang="en-US" sz="2800" i="1" dirty="0">
                <a:sym typeface="Symbol"/>
              </a:rPr>
              <a:t>Q</a:t>
            </a:r>
            <a:r>
              <a:rPr lang="en-US" sz="2800" baseline="-25000" dirty="0">
                <a:sym typeface="Symbol"/>
              </a:rPr>
              <a:t>i</a:t>
            </a:r>
            <a:r>
              <a:rPr lang="en-US" sz="2800" dirty="0">
                <a:ea typeface="ＭＳ Ｐゴシック" pitchFamily="34" charset="-128"/>
              </a:rPr>
              <a:t>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0" y="3661622"/>
            <a:ext cx="3466697" cy="175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78822"/>
            <a:ext cx="2819400" cy="1621578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81" y="5710555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43" y="5841780"/>
            <a:ext cx="2020957" cy="63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25A1-7FC7-4ACB-ADC0-D100B328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6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/>
              <p:nvPr/>
            </p:nvSpPr>
            <p:spPr>
              <a:xfrm>
                <a:off x="1413448" y="2016635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2016635"/>
                <a:ext cx="8409545" cy="1287340"/>
              </a:xfrm>
              <a:prstGeom prst="rect">
                <a:avLst/>
              </a:prstGeom>
              <a:blipFill>
                <a:blip r:embed="rId3"/>
                <a:stretch>
                  <a:fillRect l="-7391"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22C2F-F673-D54E-B906-3BA37FE742F1}"/>
                  </a:ext>
                </a:extLst>
              </p:cNvPr>
              <p:cNvSpPr/>
              <p:nvPr/>
            </p:nvSpPr>
            <p:spPr>
              <a:xfrm>
                <a:off x="1413448" y="4732243"/>
                <a:ext cx="8265148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22C2F-F673-D54E-B906-3BA37FE74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4732243"/>
                <a:ext cx="8265148" cy="1287340"/>
              </a:xfrm>
              <a:prstGeom prst="rect">
                <a:avLst/>
              </a:prstGeom>
              <a:blipFill>
                <a:blip r:embed="rId4"/>
                <a:stretch>
                  <a:fillRect t="-133333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C9BCB-21AC-0545-A6F0-08253E3314B6}"/>
              </a:ext>
            </a:extLst>
          </p:cNvPr>
          <p:cNvSpPr txBox="1"/>
          <p:nvPr/>
        </p:nvSpPr>
        <p:spPr>
          <a:xfrm>
            <a:off x="914400" y="3609228"/>
            <a:ext cx="1040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Push summations inwards such that products that do not depend on the variable are pulled out of the sum.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4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 (inner most 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848506"/>
            <a:ext cx="9666514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Create a table t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i="1" dirty="0">
                <a:solidFill>
                  <a:schemeClr val="tx2"/>
                </a:solidFill>
              </a:rPr>
              <a:t> =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How many entries does each table for each value of A have?</a:t>
            </a:r>
          </a:p>
          <a:p>
            <a:pPr lvl="1"/>
            <a:endParaRPr lang="en-US" sz="2800" i="1" dirty="0">
              <a:solidFill>
                <a:schemeClr val="tx2"/>
              </a:solidFill>
            </a:endParaRP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/>
              <p:nvPr/>
            </p:nvSpPr>
            <p:spPr>
              <a:xfrm>
                <a:off x="1321009" y="1973723"/>
                <a:ext cx="8265148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9" y="1973723"/>
                <a:ext cx="8265148" cy="1287340"/>
              </a:xfrm>
              <a:prstGeom prst="rect">
                <a:avLst/>
              </a:prstGeom>
              <a:blipFill>
                <a:blip r:embed="rId3"/>
                <a:stretch>
                  <a:fillRect t="-134314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008418-8EF8-1B4A-B347-8A098A9BDD52}"/>
                  </a:ext>
                </a:extLst>
              </p:cNvPr>
              <p:cNvSpPr/>
              <p:nvPr/>
            </p:nvSpPr>
            <p:spPr>
              <a:xfrm>
                <a:off x="1473410" y="4862839"/>
                <a:ext cx="6562181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008418-8EF8-1B4A-B347-8A098A9BD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0" y="4862839"/>
                <a:ext cx="6562181" cy="1287340"/>
              </a:xfrm>
              <a:prstGeom prst="rect">
                <a:avLst/>
              </a:prstGeom>
              <a:blipFill>
                <a:blip r:embed="rId4"/>
                <a:stretch>
                  <a:fillRect t="-134314" r="-387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 (inner most 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14400" y="3848506"/>
                <a:ext cx="9804190" cy="954107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i="1" dirty="0">
                    <a:solidFill>
                      <a:schemeClr val="tx2"/>
                    </a:solidFill>
                  </a:rPr>
                  <a:t>Sum over A in the table to create a factor f</a:t>
                </a:r>
                <a:r>
                  <a:rPr lang="en-US" sz="28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=</a:t>
                </a:r>
                <a:r>
                  <a:rPr lang="en-US" sz="28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endParaRPr lang="en-US" sz="2800" i="1" baseline="-25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sz="2800" i="1" dirty="0">
                    <a:solidFill>
                      <a:schemeClr val="tx2"/>
                    </a:solidFill>
                  </a:rPr>
                  <a:t>How many entries does this new </a:t>
                </a:r>
                <a:r>
                  <a:rPr lang="en-US" sz="2800" i="1" u="sng" dirty="0">
                    <a:solidFill>
                      <a:schemeClr val="tx2"/>
                    </a:solidFill>
                  </a:rPr>
                  <a:t>factor table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have?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48506"/>
                <a:ext cx="9804190" cy="954107"/>
              </a:xfrm>
              <a:prstGeom prst="rect">
                <a:avLst/>
              </a:prstGeom>
              <a:blipFill>
                <a:blip r:embed="rId2"/>
                <a:stretch>
                  <a:fillRect t="-68831" r="-130" b="-59740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/>
              <p:nvPr/>
            </p:nvSpPr>
            <p:spPr>
              <a:xfrm>
                <a:off x="1321009" y="1973723"/>
                <a:ext cx="6397521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9" y="1973723"/>
                <a:ext cx="6397521" cy="1287340"/>
              </a:xfrm>
              <a:prstGeom prst="rect">
                <a:avLst/>
              </a:prstGeom>
              <a:blipFill>
                <a:blip r:embed="rId4"/>
                <a:stretch>
                  <a:fillRect t="-134314" r="-397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1473410" y="4862839"/>
                <a:ext cx="5470280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0" y="4862839"/>
                <a:ext cx="5470280" cy="1287340"/>
              </a:xfrm>
              <a:prstGeom prst="rect">
                <a:avLst/>
              </a:prstGeom>
              <a:blipFill>
                <a:blip r:embed="rId5"/>
                <a:stretch>
                  <a:fillRect t="-134314" r="-696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74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 (inner most sum)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914400" y="1319631"/>
                <a:ext cx="5470280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9631"/>
                <a:ext cx="5470280" cy="1287340"/>
              </a:xfrm>
              <a:prstGeom prst="rect">
                <a:avLst/>
              </a:prstGeom>
              <a:blipFill>
                <a:blip r:embed="rId3"/>
                <a:stretch>
                  <a:fillRect t="-132039" r="-464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1C86D38-5091-924C-804D-A69A5F8AF4BE}"/>
              </a:ext>
            </a:extLst>
          </p:cNvPr>
          <p:cNvSpPr/>
          <p:nvPr/>
        </p:nvSpPr>
        <p:spPr>
          <a:xfrm>
            <a:off x="914399" y="3848506"/>
            <a:ext cx="9554547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Create a table t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i="1" dirty="0">
                <a:solidFill>
                  <a:schemeClr val="tx2"/>
                </a:solidFill>
              </a:rPr>
              <a:t> = P(e) 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i="1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B,e,j,m</a:t>
            </a:r>
            <a:r>
              <a:rPr lang="en-US" sz="2800" i="1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How many entries does each table for each value of E have?</a:t>
            </a:r>
          </a:p>
          <a:p>
            <a:pPr lvl="1"/>
            <a:endParaRPr lang="en-US" sz="2800" i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6D1F95-65AC-8B4F-A267-14CC05819AB6}"/>
                  </a:ext>
                </a:extLst>
              </p:cNvPr>
              <p:cNvSpPr/>
              <p:nvPr/>
            </p:nvSpPr>
            <p:spPr>
              <a:xfrm>
                <a:off x="1311215" y="4816864"/>
                <a:ext cx="4655633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6D1F95-65AC-8B4F-A267-14CC05819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5" y="4816864"/>
                <a:ext cx="4655633" cy="1287340"/>
              </a:xfrm>
              <a:prstGeom prst="rect">
                <a:avLst/>
              </a:prstGeom>
              <a:blipFill>
                <a:blip r:embed="rId4"/>
                <a:stretch>
                  <a:fillRect t="-134314" r="-817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234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 (inner most sum)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14399" y="3848506"/>
                <a:ext cx="9610531" cy="954107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i="1" dirty="0">
                    <a:solidFill>
                      <a:schemeClr val="tx2"/>
                    </a:solidFill>
                  </a:rPr>
                  <a:t>Sum over E in the table to create a factor f</a:t>
                </a:r>
                <a:r>
                  <a:rPr lang="en-US" sz="28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𝐸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baseline="-25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sz="2800" i="1" dirty="0">
                    <a:solidFill>
                      <a:schemeClr val="tx2"/>
                    </a:solidFill>
                  </a:rPr>
                  <a:t>How many entries does this new </a:t>
                </a:r>
                <a:r>
                  <a:rPr lang="en-US" sz="2800" i="1" u="sng" dirty="0">
                    <a:solidFill>
                      <a:schemeClr val="tx2"/>
                    </a:solidFill>
                  </a:rPr>
                  <a:t>factor table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have?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3848506"/>
                <a:ext cx="9610531" cy="954107"/>
              </a:xfrm>
              <a:prstGeom prst="rect">
                <a:avLst/>
              </a:prstGeom>
              <a:blipFill>
                <a:blip r:embed="rId3"/>
                <a:stretch>
                  <a:fillRect t="-68831" b="-59740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914400" y="1319631"/>
                <a:ext cx="4715522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𝐸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9631"/>
                <a:ext cx="4715522" cy="1287340"/>
              </a:xfrm>
              <a:prstGeom prst="rect">
                <a:avLst/>
              </a:prstGeom>
              <a:blipFill>
                <a:blip r:embed="rId5"/>
                <a:stretch>
                  <a:fillRect t="-132039" r="-538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A79C1C-7F77-6646-8B03-08738FAC9F57}"/>
                  </a:ext>
                </a:extLst>
              </p:cNvPr>
              <p:cNvSpPr/>
              <p:nvPr/>
            </p:nvSpPr>
            <p:spPr>
              <a:xfrm>
                <a:off x="1353978" y="4997725"/>
                <a:ext cx="3614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A79C1C-7F77-6646-8B03-08738FAC9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78" y="4997725"/>
                <a:ext cx="3614836" cy="584775"/>
              </a:xfrm>
              <a:prstGeom prst="rect">
                <a:avLst/>
              </a:prstGeom>
              <a:blipFill>
                <a:blip r:embed="rId6"/>
                <a:stretch>
                  <a:fillRect r="-104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22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9060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Multiply remaining probability to create joint probability </a:t>
            </a:r>
            <a:r>
              <a:rPr lang="en-US" i="1" dirty="0"/>
              <a:t>P(</a:t>
            </a:r>
            <a:r>
              <a:rPr lang="en-US" i="1" dirty="0" err="1"/>
              <a:t>B,j,m</a:t>
            </a:r>
            <a:r>
              <a:rPr lang="en-US" i="1" dirty="0"/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848506"/>
            <a:ext cx="8824158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How many entries does this probability table have?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1B7175-6104-9C4A-91E2-06BAC51D071D}"/>
                  </a:ext>
                </a:extLst>
              </p:cNvPr>
              <p:cNvSpPr/>
              <p:nvPr/>
            </p:nvSpPr>
            <p:spPr>
              <a:xfrm>
                <a:off x="761999" y="1716825"/>
                <a:ext cx="3614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1B7175-6104-9C4A-91E2-06BAC51D0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716825"/>
                <a:ext cx="3614836" cy="584775"/>
              </a:xfrm>
              <a:prstGeom prst="rect">
                <a:avLst/>
              </a:prstGeom>
              <a:blipFill>
                <a:blip r:embed="rId4"/>
                <a:stretch>
                  <a:fillRect r="-105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0">
            <a:extLst>
              <a:ext uri="{FF2B5EF4-FFF2-40B4-BE49-F238E27FC236}">
                <a16:creationId xmlns:a16="http://schemas.microsoft.com/office/drawing/2014/main" id="{1B3E664A-10EC-764A-B979-9E8EB61C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4614380"/>
            <a:ext cx="9658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Don’t forget the normalization to compute the conditional probability!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6C3671-FC1B-134A-A20B-966FA303E017}"/>
                  </a:ext>
                </a:extLst>
              </p:cNvPr>
              <p:cNvSpPr/>
              <p:nvPr/>
            </p:nvSpPr>
            <p:spPr>
              <a:xfrm>
                <a:off x="914400" y="5186286"/>
                <a:ext cx="8824158" cy="1103828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6C3671-FC1B-134A-A20B-966FA303E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186286"/>
                <a:ext cx="8824158" cy="1103828"/>
              </a:xfrm>
              <a:prstGeom prst="rect">
                <a:avLst/>
              </a:prstGeom>
              <a:blipFill>
                <a:blip r:embed="rId5"/>
                <a:stretch>
                  <a:fillRect l="-144" b="-1022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A9E3E-A1FE-2D49-8D8B-6A88FFDC71B0}"/>
                  </a:ext>
                </a:extLst>
              </p:cNvPr>
              <p:cNvSpPr/>
              <p:nvPr/>
            </p:nvSpPr>
            <p:spPr>
              <a:xfrm>
                <a:off x="7206783" y="5445812"/>
                <a:ext cx="4433118" cy="584775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A9E3E-A1FE-2D49-8D8B-6A88FFDC7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83" y="5445812"/>
                <a:ext cx="4433118" cy="584775"/>
              </a:xfrm>
              <a:prstGeom prst="rect">
                <a:avLst/>
              </a:prstGeom>
              <a:blipFill>
                <a:blip r:embed="rId6"/>
                <a:stretch>
                  <a:fillRect l="-857" b="-2127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93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1" y="1447800"/>
            <a:ext cx="11066593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C, B, A,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Z, C, B, A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    (or 5 if you count pre-summation over Z)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A385E-3226-4ED0-9A0C-4103E30E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New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437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>
                <a:solidFill>
                  <a:schemeClr val="tx2"/>
                </a:solidFill>
              </a:rPr>
              <a:t>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/>
              <p:nvPr/>
            </p:nvSpPr>
            <p:spPr>
              <a:xfrm>
                <a:off x="1413448" y="2016635"/>
                <a:ext cx="9001118" cy="134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𝑏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2016635"/>
                <a:ext cx="9001118" cy="1343060"/>
              </a:xfrm>
              <a:prstGeom prst="rect">
                <a:avLst/>
              </a:prstGeom>
              <a:blipFill>
                <a:blip r:embed="rId3"/>
                <a:stretch>
                  <a:fillRect l="-7193" t="-127103" r="-282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C9BCB-21AC-0545-A6F0-08253E3314B6}"/>
              </a:ext>
            </a:extLst>
          </p:cNvPr>
          <p:cNvSpPr txBox="1"/>
          <p:nvPr/>
        </p:nvSpPr>
        <p:spPr>
          <a:xfrm>
            <a:off x="914400" y="3609228"/>
            <a:ext cx="1040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Push summations inwards such that products that do not depend on the variable are pulled out of the sum.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8045C-A690-78E2-C5E8-D4B5EF252E30}"/>
                  </a:ext>
                </a:extLst>
              </p:cNvPr>
              <p:cNvSpPr/>
              <p:nvPr/>
            </p:nvSpPr>
            <p:spPr>
              <a:xfrm>
                <a:off x="1309340" y="4718217"/>
                <a:ext cx="9045553" cy="134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𝐸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8045C-A690-78E2-C5E8-D4B5EF252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40" y="4718217"/>
                <a:ext cx="9045553" cy="1343060"/>
              </a:xfrm>
              <a:prstGeom prst="rect">
                <a:avLst/>
              </a:prstGeom>
              <a:blipFill>
                <a:blip r:embed="rId4"/>
                <a:stretch>
                  <a:fillRect t="-128037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427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Inference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F79A9-0791-4E56-835A-91DC902E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67" y="1892058"/>
            <a:ext cx="6886665" cy="3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BC2A6-BD16-46BE-A0E5-291E7679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2148" y="990600"/>
            <a:ext cx="11430000" cy="5867400"/>
          </a:xfrm>
        </p:spPr>
        <p:txBody>
          <a:bodyPr/>
          <a:lstStyle/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Inference in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is NP-hard.</a:t>
            </a:r>
          </a:p>
          <a:p>
            <a:r>
              <a:rPr lang="en-US" dirty="0">
                <a:ea typeface="ＭＳ Ｐゴシック" pitchFamily="34" charset="-128"/>
              </a:rPr>
              <a:t>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876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Variable Elimination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62FD4F-CAFC-4E27-BAC6-39027A47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6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/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545C9-F838-4D60-98A0-335863BF0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D574FF-A7B8-4370-9BE4-95104925A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71D3B-7BD9-4421-884B-3C5DB6FB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505796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699B-BECD-4C6F-BEC2-181B3C8B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dirty="0">
                <a:ea typeface="ＭＳ Ｐゴシック" pitchFamily="34" charset="-128"/>
              </a:rPr>
              <a:t>Example: </a:t>
            </a:r>
            <a:r>
              <a:rPr lang="en-US" sz="3200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j</a:t>
            </a:r>
            <a:r>
              <a:rPr lang="en-US" sz="3200" dirty="0">
                <a:solidFill>
                  <a:srgbClr val="00B050"/>
                </a:solidFill>
              </a:rPr>
              <a:t>|</a:t>
            </a:r>
            <a:r>
              <a:rPr lang="en-US" sz="3200" dirty="0">
                <a:solidFill>
                  <a:srgbClr val="00B050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>
                <a:solidFill>
                  <a:srgbClr val="3333FF"/>
                </a:solidFill>
              </a:rPr>
              <a:t>m</a:t>
            </a:r>
            <a:r>
              <a:rPr lang="en-US" sz="3200" dirty="0">
                <a:solidFill>
                  <a:srgbClr val="3333FF"/>
                </a:solidFill>
              </a:rPr>
              <a:t>|</a:t>
            </a:r>
            <a:r>
              <a:rPr lang="en-US" sz="3200" dirty="0">
                <a:solidFill>
                  <a:srgbClr val="3333FF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CC00CC"/>
                </a:solidFill>
              </a:rPr>
              <a:t>                       </a:t>
            </a:r>
            <a:r>
              <a:rPr lang="en-US" sz="3200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                       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0D8AA-6140-495B-BA10-F0089CC7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come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34F23-DBFD-4B43-A68C-4B55B192E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0CCE7-552D-4C19-AA0F-5C2F2FFE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9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6E15F-C240-4A31-860B-7B54BA9C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4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5D171-8919-4BFB-9896-1CB7512D2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3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4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72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22000</TotalTime>
  <Words>3484</Words>
  <Application>Microsoft Macintosh PowerPoint</Application>
  <PresentationFormat>Widescreen</PresentationFormat>
  <Paragraphs>667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Calibri</vt:lpstr>
      <vt:lpstr>Cambria Math</vt:lpstr>
      <vt:lpstr>Wingdings</vt:lpstr>
      <vt:lpstr>Calibri Light</vt:lpstr>
      <vt:lpstr>Arial</vt:lpstr>
      <vt:lpstr>Office Theme</vt:lpstr>
      <vt:lpstr>1_Office Theme</vt:lpstr>
      <vt:lpstr>2_Office Theme</vt:lpstr>
      <vt:lpstr>Warm-up as you come in</vt:lpstr>
      <vt:lpstr>Announcements</vt:lpstr>
      <vt:lpstr>Bayes Nets</vt:lpstr>
      <vt:lpstr>AI: Representation and Problem Solving </vt:lpstr>
      <vt:lpstr>Warm-up as you come in</vt:lpstr>
      <vt:lpstr>Queries</vt:lpstr>
      <vt:lpstr>Queries</vt:lpstr>
      <vt:lpstr>Queries</vt:lpstr>
      <vt:lpstr>Poll 1</vt:lpstr>
      <vt:lpstr>Poll 1</vt:lpstr>
      <vt:lpstr>Poll 2</vt:lpstr>
      <vt:lpstr>Poll 2</vt:lpstr>
      <vt:lpstr>Normalization</vt:lpstr>
      <vt:lpstr>Bayes Nets in the Wild</vt:lpstr>
      <vt:lpstr>Bayes Nets in the Wild</vt:lpstr>
      <vt:lpstr>Bayes Nets in the Wild</vt:lpstr>
      <vt:lpstr>Inference</vt:lpstr>
      <vt:lpstr>Answer Any Query from Bayes Net</vt:lpstr>
      <vt:lpstr>Next: Answer Any Query from Bayes Net</vt:lpstr>
      <vt:lpstr>Example: Alarm Network</vt:lpstr>
      <vt:lpstr>Example: Alarm Network</vt:lpstr>
      <vt:lpstr>Example: Alarm Network</vt:lpstr>
      <vt:lpstr>Inference by Enumeration in Bayes Net</vt:lpstr>
      <vt:lpstr>Can we do better?</vt:lpstr>
      <vt:lpstr>Can we do better?</vt:lpstr>
      <vt:lpstr>Inference Overview</vt:lpstr>
      <vt:lpstr>Factor Tables</vt:lpstr>
      <vt:lpstr>Example: Alarm Network</vt:lpstr>
      <vt:lpstr>Variable elimination: The basic ideas</vt:lpstr>
      <vt:lpstr>Variable elimination: The basic ideas</vt:lpstr>
      <vt:lpstr>Variable Elimination</vt:lpstr>
      <vt:lpstr>Example</vt:lpstr>
      <vt:lpstr>Example</vt:lpstr>
      <vt:lpstr>Example</vt:lpstr>
      <vt:lpstr>Example</vt:lpstr>
      <vt:lpstr>Example</vt:lpstr>
      <vt:lpstr>Example</vt:lpstr>
      <vt:lpstr>Order matters</vt:lpstr>
      <vt:lpstr>New Example</vt:lpstr>
      <vt:lpstr>VE: Computational and Space Complexity</vt:lpstr>
      <vt:lpstr>VE: Computational and Space Complexity</vt:lpstr>
      <vt:lpstr>Bayes Nets</vt:lpstr>
      <vt:lpstr>Additional Variable Elimination Slides</vt:lpstr>
      <vt:lpstr>Variable elimination: The basic ideas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1129</cp:revision>
  <cp:lastPrinted>2022-03-30T20:50:35Z</cp:lastPrinted>
  <dcterms:created xsi:type="dcterms:W3CDTF">2018-10-11T11:39:27Z</dcterms:created>
  <dcterms:modified xsi:type="dcterms:W3CDTF">2023-04-03T20:15:06Z</dcterms:modified>
</cp:coreProperties>
</file>