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ink/ink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59"/>
  </p:notesMasterIdLst>
  <p:sldIdLst>
    <p:sldId id="1024" r:id="rId3"/>
    <p:sldId id="663" r:id="rId4"/>
    <p:sldId id="969" r:id="rId5"/>
    <p:sldId id="970" r:id="rId6"/>
    <p:sldId id="313" r:id="rId7"/>
    <p:sldId id="1009" r:id="rId8"/>
    <p:sldId id="2223" r:id="rId9"/>
    <p:sldId id="2224" r:id="rId10"/>
    <p:sldId id="268" r:id="rId11"/>
    <p:sldId id="2221" r:id="rId12"/>
    <p:sldId id="1025" r:id="rId13"/>
    <p:sldId id="2220" r:id="rId14"/>
    <p:sldId id="2225" r:id="rId15"/>
    <p:sldId id="2226" r:id="rId16"/>
    <p:sldId id="259" r:id="rId17"/>
    <p:sldId id="309" r:id="rId18"/>
    <p:sldId id="307" r:id="rId19"/>
    <p:sldId id="1015" r:id="rId20"/>
    <p:sldId id="1016" r:id="rId21"/>
    <p:sldId id="310" r:id="rId22"/>
    <p:sldId id="974" r:id="rId23"/>
    <p:sldId id="2197" r:id="rId24"/>
    <p:sldId id="2210" r:id="rId25"/>
    <p:sldId id="312" r:id="rId26"/>
    <p:sldId id="989" r:id="rId27"/>
    <p:sldId id="973" r:id="rId28"/>
    <p:sldId id="269" r:id="rId29"/>
    <p:sldId id="270" r:id="rId30"/>
    <p:sldId id="271" r:id="rId31"/>
    <p:sldId id="272" r:id="rId32"/>
    <p:sldId id="343" r:id="rId33"/>
    <p:sldId id="299" r:id="rId34"/>
    <p:sldId id="1017" r:id="rId35"/>
    <p:sldId id="1018" r:id="rId36"/>
    <p:sldId id="347" r:id="rId37"/>
    <p:sldId id="388" r:id="rId38"/>
    <p:sldId id="459" r:id="rId39"/>
    <p:sldId id="460" r:id="rId40"/>
    <p:sldId id="461" r:id="rId41"/>
    <p:sldId id="390" r:id="rId42"/>
    <p:sldId id="462" r:id="rId43"/>
    <p:sldId id="2222" r:id="rId44"/>
    <p:sldId id="453" r:id="rId45"/>
    <p:sldId id="363" r:id="rId46"/>
    <p:sldId id="469" r:id="rId47"/>
    <p:sldId id="470" r:id="rId48"/>
    <p:sldId id="471" r:id="rId49"/>
    <p:sldId id="1022" r:id="rId50"/>
    <p:sldId id="1019" r:id="rId51"/>
    <p:sldId id="1021" r:id="rId52"/>
    <p:sldId id="1023" r:id="rId53"/>
    <p:sldId id="346" r:id="rId54"/>
    <p:sldId id="353" r:id="rId55"/>
    <p:sldId id="958" r:id="rId56"/>
    <p:sldId id="1010" r:id="rId57"/>
    <p:sldId id="1011" r:id="rId58"/>
  </p:sldIdLst>
  <p:sldSz cx="12192000" cy="6858000"/>
  <p:notesSz cx="7010400" cy="92964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alibri Light" panose="020F0302020204030204" pitchFamily="34" charset="0"/>
      <p:regular r:id="rId64"/>
      <p:italic r:id="rId65"/>
    </p:embeddedFont>
    <p:embeddedFont>
      <p:font typeface="Cambria Math" panose="02040503050406030204" pitchFamily="18" charset="0"/>
      <p:regular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E88510"/>
    <a:srgbClr val="AE7C42"/>
    <a:srgbClr val="F2B800"/>
    <a:srgbClr val="00A44A"/>
    <a:srgbClr val="00863D"/>
    <a:srgbClr val="0000FF"/>
    <a:srgbClr val="104F9C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80091" autoAdjust="0"/>
  </p:normalViewPr>
  <p:slideViewPr>
    <p:cSldViewPr snapToGrid="0">
      <p:cViewPr varScale="1">
        <p:scale>
          <a:sx n="85" d="100"/>
          <a:sy n="85" d="100"/>
        </p:scale>
        <p:origin x="116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4.fntdata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7.fntdata"/><Relationship Id="rId5" Type="http://schemas.openxmlformats.org/officeDocument/2006/relationships/slide" Target="slides/slide3.xml"/><Relationship Id="rId61" Type="http://schemas.openxmlformats.org/officeDocument/2006/relationships/font" Target="fonts/font2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5.fntdata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3.fntdata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21:51:38.6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112 118 2303 0 0,'-2'-1'5431'0'0,"-36"-16"-1142"0"0,-10-6-1418 0 0,24 16-195 0 0,27 8-2503 0 0,10 4 0 0 0,1 0 0 0 0,0-1 0 0 0,0-1-1 0 0,0 0 1 0 0,29 1 0 0 0,78-4 253 0 0,-55-1-217 0 0,259 10 271 0 0,-202 2-369 0 0,213 11-56 0 0,445-45 607 0 0,-165-43-396 0 0,-582 60-199 0 0,-1-1 1 0 0,32-13-1 0 0,-51 16-67 0 0,5-1-20 0 0,-16 2-36 0 0,-1 1-16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21:51:38.6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112 118 2303 0 0,'-2'-1'5431'0'0,"-36"-16"-1142"0"0,-10-6-1418 0 0,24 16-195 0 0,27 8-2503 0 0,10 4 0 0 0,1 0 0 0 0,0-1 0 0 0,0-1-1 0 0,0 0 1 0 0,29 1 0 0 0,78-4 253 0 0,-55-1-217 0 0,259 10 271 0 0,-202 2-369 0 0,213 11-56 0 0,445-45 607 0 0,-165-43-396 0 0,-582 60-199 0 0,-1-1 1 0 0,32-13-1 0 0,-51 16-67 0 0,5-1-20 0 0,-16 2-36 0 0,-1 1-16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21:51:38.6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112 118 2303 0 0,'-2'-1'5431'0'0,"-36"-16"-1142"0"0,-10-6-1418 0 0,24 16-195 0 0,27 8-2503 0 0,10 4 0 0 0,1 0 0 0 0,0-1 0 0 0,0-1-1 0 0,0 0 1 0 0,29 1 0 0 0,78-4 253 0 0,-55-1-217 0 0,259 10 271 0 0,-202 2-369 0 0,213 11-56 0 0,445-45 607 0 0,-165-43-396 0 0,-582 60-199 0 0,-1-1 1 0 0,32-13-1 0 0,-51 16-67 0 0,5-1-20 0 0,-16 2-36 0 0,-1 1-16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1-04T21:51:38.671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112 118 2303 0 0,'-2'-1'5431'0'0,"-36"-16"-1142"0"0,-10-6-1418 0 0,24 16-195 0 0,27 8-2503 0 0,10 4 0 0 0,1 0 0 0 0,0-1 0 0 0,0-1-1 0 0,0 0 1 0 0,29 1 0 0 0,78-4 253 0 0,-55-1-217 0 0,259 10 271 0 0,-202 2-369 0 0,213 11-56 0 0,445-45 607 0 0,-165-43-396 0 0,-582 60-199 0 0,-1-1 1 0 0,32-13-1 0 0,-51 16-67 0 0,5-1-20 0 0,-16 2-36 0 0,-1 1-16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0:13:05.6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32247 5482 1094 0,'-21'-9'97'0,"11"3"-77"0,-1 6-20 0,-7 0 0 16,1 0 184-16,-1 0 32 0,1 0 8 0,-5 6 0 15,1-3-179-15,4 3-36 0,-5 4-9 0,1-1 0 16,4 1 0-16,-5 5 0 0,-2-2 0 0,3 12 0 15,-1 0-8-15,-2 3 8 0,3 7-10 0,-4 2 10 16,-3 7 0-16,3 0-9 0,-3 3 9 0,-1 7 0 16,-2-1 0-16,3-3 0 0,-4-3 0 0,0 6 0 15,0 1 0-15,1-1 0 0,-1-9 0 0,4 3 0 16,3-3 0-16,0 0 0 0,4-7 0 0,3 4 0 16,4-13 0-16,-3 1 0 0,6-4 0 0,0 0 0 15,4-3 0-15,0-7 0 0,0 4 8 0,4-3-8 16,3-4 8-16,0-5-8 0,0 8 10 0,0-2-10 15,0 3 8-15,0-7-8 0,0 0 0 0,-4 1 0 16,4 5 12-16,-3-5-3 0,3-7-1 0,0 6 0 0,-4-2 19 0,4-7 3 16,-3 9 1-16,3-9 0 0,0 0-12 0,0 0-3 15,0 0 0-15,0 0 0 0,0 0 1 0,0 0 0 16,0 0 0-16,0 0 0 0,3-9 13 0,1-7 2 16,-1 7 1-16,1-10 0 0,3 3-5 0,-4-3-2 15,8-3 0-15,-4 0 0 0,4-6 2 0,-1 3 0 16,-3-3 0-16,4-7 0 0,-4 7-28 0,0-6 0 15,0 5 0-15,4-5 0 0,-1 6 0 0,-3 3 0 16,-3 6 0-16,-1 0 0 0,1 0 0 0,-1 4 0 16,-6 5 0-16,-1 1 0 0,4 9-9 0,0 0-1 15,-7 0 0-15,-3 0 0 0,3 0 10 0,-1 9 12 0,-2 7-2 0,3-4-1 32,-4 10-31-32,1 0-6 0,-1 3-2 0,0 4 0 0,1-4 30 0,-1 3 8 0,4-3 1 15,0 0 0-15,0-3-9 0,4-3 0 0,-4 6 0 0,3-6 0 16,1 3 0-16,-1-4 0 0,0 1 0 0,1 0 0 15,3-3 0-15,0-4 8 0,-4 4-8 0,4 3 8 16,0-10-8-16,0 1 0 0,4-1 0 0,-1 0 0 16,5-2 9-16,-1-4 7 0,3-3 0 0,8 0 1 15,-1-3 15-15,1-4 2 0,3 4 1 0,4-6 0 16,3-1 2-16,0-5 1 0,4-1 0 0,0 4 0 16,0-4-23-16,-1-3-5 0,-2 3-1 0,-5 4 0 15,1-4-9-15,0-3 8 0,-4 4-8 0,4 2 8 16,-4-3-8-16,3-2 0 0,1-1 0 0,3-6 0 15,4 6 0-15,3-6-14 0,1-3 2 0,2 9 0 16,1-6-150-16,4 0-30 0,2-4-5 0,1 4-2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8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obvious from </a:t>
            </a:r>
            <a:r>
              <a:rPr lang="en-US" dirty="0" err="1"/>
              <a:t>ghostbusters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4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be obvious from </a:t>
            </a:r>
            <a:r>
              <a:rPr lang="en-US" dirty="0" err="1"/>
              <a:t>ghostbusters</a:t>
            </a:r>
            <a:r>
              <a:rPr lang="en-US" dirty="0"/>
              <a:t>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77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24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8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32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57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66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647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95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55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35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41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6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271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42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098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3/23/23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2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20.png"/><Relationship Id="rId7" Type="http://schemas.openxmlformats.org/officeDocument/2006/relationships/image" Target="../media/image3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11" Type="http://schemas.openxmlformats.org/officeDocument/2006/relationships/image" Target="../media/image31.png"/><Relationship Id="rId5" Type="http://schemas.openxmlformats.org/officeDocument/2006/relationships/image" Target="../media/image290.png"/><Relationship Id="rId4" Type="http://schemas.openxmlformats.org/officeDocument/2006/relationships/image" Target="../media/image4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90.png"/><Relationship Id="rId4" Type="http://schemas.openxmlformats.org/officeDocument/2006/relationships/image" Target="../media/image4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20.png"/><Relationship Id="rId7" Type="http://schemas.openxmlformats.org/officeDocument/2006/relationships/image" Target="../media/image3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31.png"/><Relationship Id="rId5" Type="http://schemas.openxmlformats.org/officeDocument/2006/relationships/image" Target="../media/image290.png"/><Relationship Id="rId4" Type="http://schemas.openxmlformats.org/officeDocument/2006/relationships/image" Target="../media/image40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31.png"/><Relationship Id="rId5" Type="http://schemas.openxmlformats.org/officeDocument/2006/relationships/image" Target="../media/image400.png"/><Relationship Id="rId4" Type="http://schemas.openxmlformats.org/officeDocument/2006/relationships/image" Target="../media/image3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customXml" Target="../ink/ink4.xml"/><Relationship Id="rId12" Type="http://schemas.openxmlformats.org/officeDocument/2006/relationships/image" Target="../media/image1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1.png"/><Relationship Id="rId5" Type="http://schemas.openxmlformats.org/officeDocument/2006/relationships/image" Target="../media/image290.png"/><Relationship Id="rId4" Type="http://schemas.openxmlformats.org/officeDocument/2006/relationships/image" Target="../media/image40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100.png"/><Relationship Id="rId18" Type="http://schemas.openxmlformats.org/officeDocument/2006/relationships/image" Target="../media/image33.png"/><Relationship Id="rId3" Type="http://schemas.openxmlformats.org/officeDocument/2006/relationships/image" Target="../media/image130.png"/><Relationship Id="rId7" Type="http://schemas.openxmlformats.org/officeDocument/2006/relationships/image" Target="../media/image200.png"/><Relationship Id="rId12" Type="http://schemas.openxmlformats.org/officeDocument/2006/relationships/image" Target="../media/image91.png"/><Relationship Id="rId17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80.png"/><Relationship Id="rId5" Type="http://schemas.openxmlformats.org/officeDocument/2006/relationships/image" Target="../media/image180.png"/><Relationship Id="rId15" Type="http://schemas.openxmlformats.org/officeDocument/2006/relationships/image" Target="../media/image121.png"/><Relationship Id="rId10" Type="http://schemas.openxmlformats.org/officeDocument/2006/relationships/image" Target="../media/image2200.png"/><Relationship Id="rId19" Type="http://schemas.openxmlformats.org/officeDocument/2006/relationships/image" Target="../media/image35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Relationship Id="rId14" Type="http://schemas.openxmlformats.org/officeDocument/2006/relationships/image" Target="../media/image1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30.png"/><Relationship Id="rId7" Type="http://schemas.openxmlformats.org/officeDocument/2006/relationships/image" Target="../media/image20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5" Type="http://schemas.openxmlformats.org/officeDocument/2006/relationships/image" Target="../media/image180.png"/><Relationship Id="rId10" Type="http://schemas.openxmlformats.org/officeDocument/2006/relationships/image" Target="../media/image2200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500.png"/><Relationship Id="rId3" Type="http://schemas.openxmlformats.org/officeDocument/2006/relationships/image" Target="../media/image130.png"/><Relationship Id="rId7" Type="http://schemas.openxmlformats.org/officeDocument/2006/relationships/image" Target="../media/image200.png"/><Relationship Id="rId12" Type="http://schemas.openxmlformats.org/officeDocument/2006/relationships/image" Target="../media/image240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png"/><Relationship Id="rId11" Type="http://schemas.openxmlformats.org/officeDocument/2006/relationships/image" Target="../media/image3100.png"/><Relationship Id="rId5" Type="http://schemas.openxmlformats.org/officeDocument/2006/relationships/image" Target="../media/image180.png"/><Relationship Id="rId10" Type="http://schemas.openxmlformats.org/officeDocument/2006/relationships/image" Target="../media/image2200.png"/><Relationship Id="rId4" Type="http://schemas.openxmlformats.org/officeDocument/2006/relationships/image" Target="../media/image170.png"/><Relationship Id="rId9" Type="http://schemas.openxmlformats.org/officeDocument/2006/relationships/image" Target="../media/image2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6.xml"/><Relationship Id="rId7" Type="http://schemas.openxmlformats.org/officeDocument/2006/relationships/image" Target="../media/image37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4" Type="http://schemas.openxmlformats.org/officeDocument/2006/relationships/tags" Target="../tags/tag7.xml"/><Relationship Id="rId9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11.xml"/><Relationship Id="rId7" Type="http://schemas.openxmlformats.org/officeDocument/2006/relationships/image" Target="../media/image4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4.png"/><Relationship Id="rId4" Type="http://schemas.openxmlformats.org/officeDocument/2006/relationships/tags" Target="../tags/tag12.xml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13" Type="http://schemas.openxmlformats.org/officeDocument/2006/relationships/image" Target="../media/image52.png"/><Relationship Id="rId3" Type="http://schemas.openxmlformats.org/officeDocument/2006/relationships/image" Target="../media/image421.png"/><Relationship Id="rId7" Type="http://schemas.openxmlformats.org/officeDocument/2006/relationships/image" Target="../media/image462.png"/><Relationship Id="rId12" Type="http://schemas.openxmlformats.org/officeDocument/2006/relationships/image" Target="../media/image51.png"/><Relationship Id="rId2" Type="http://schemas.openxmlformats.org/officeDocument/2006/relationships/image" Target="../media/image411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0.png"/><Relationship Id="rId11" Type="http://schemas.openxmlformats.org/officeDocument/2006/relationships/image" Target="../media/image50.png"/><Relationship Id="rId5" Type="http://schemas.openxmlformats.org/officeDocument/2006/relationships/image" Target="../media/image441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0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en.wikipedia.org/wiki/Image:Thomasbaye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0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journals.plos.org/plosmedicine/article?id=10.1371/journal.pmed.1001748" TargetMode="External"/><Relationship Id="rId4" Type="http://schemas.openxmlformats.org/officeDocument/2006/relationships/hyperlink" Target="https://www.microsoft.com/en-us/research/people/dabelgra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01272" cy="5420626"/>
          </a:xfrm>
        </p:spPr>
        <p:txBody>
          <a:bodyPr/>
          <a:lstStyle/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HW8</a:t>
            </a:r>
            <a:r>
              <a:rPr lang="en-US" sz="2000" dirty="0">
                <a:solidFill>
                  <a:schemeClr val="tx1"/>
                </a:solidFill>
              </a:rPr>
              <a:t> - </a:t>
            </a:r>
            <a:r>
              <a:rPr lang="en-US" sz="2800" dirty="0"/>
              <a:t>Due </a:t>
            </a:r>
            <a:r>
              <a:rPr lang="en-US" dirty="0">
                <a:solidFill>
                  <a:srgbClr val="C00000"/>
                </a:solidFill>
              </a:rPr>
              <a:t>3/28</a:t>
            </a:r>
            <a:r>
              <a:rPr lang="en-US" sz="2800" dirty="0"/>
              <a:t>, 10 pm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P4: MDP/RL - </a:t>
            </a:r>
            <a:r>
              <a:rPr lang="en-US" sz="2800" dirty="0"/>
              <a:t>Due Thurs 4/6, 10 pm</a:t>
            </a:r>
          </a:p>
          <a:p>
            <a:endParaRPr lang="en-US" sz="800" dirty="0"/>
          </a:p>
          <a:p>
            <a:r>
              <a:rPr lang="en-US" dirty="0"/>
              <a:t>Midterm 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One week!!! in lecture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for details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Review session 6-8pm Tuesday in Rashid Auditorium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 scope: Bayes nets representation and independence (today)</a:t>
            </a:r>
          </a:p>
          <a:p>
            <a:pPr lvl="2" indent="0">
              <a:buNone/>
            </a:pPr>
            <a:endParaRPr lang="en-US" sz="2800" dirty="0"/>
          </a:p>
          <a:p>
            <a:pPr lvl="2" indent="0">
              <a:buNone/>
            </a:pPr>
            <a:endParaRPr lang="en-US" sz="2800" dirty="0"/>
          </a:p>
          <a:p>
            <a:pPr marL="457200" indent="-457200"/>
            <a:endParaRPr lang="en-US" sz="3600" dirty="0"/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8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3993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node per random variable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Directed-Acyclic-Graph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CPT per node: P(node | </a:t>
            </a:r>
            <a:r>
              <a:rPr lang="en-US" sz="2800" i="1" dirty="0">
                <a:latin typeface="Calibri"/>
                <a:cs typeface="Calibri"/>
                <a:sym typeface="Wingdings"/>
              </a:rPr>
              <a:t>Parents</a:t>
            </a:r>
            <a:r>
              <a:rPr lang="en-US" sz="2800" dirty="0">
                <a:latin typeface="Calibri"/>
                <a:cs typeface="Calibri"/>
                <a:sym typeface="Wingdings"/>
              </a:rPr>
              <a:t>(node) )</a:t>
            </a:r>
          </a:p>
        </p:txBody>
      </p:sp>
      <p:sp>
        <p:nvSpPr>
          <p:cNvPr id="14337" name="Rectangle 14336"/>
          <p:cNvSpPr/>
          <p:nvPr/>
        </p:nvSpPr>
        <p:spPr>
          <a:xfrm>
            <a:off x="8390164" y="621334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/>
              </a:rPr>
              <a:t>Bayes net</a:t>
            </a:r>
          </a:p>
        </p:txBody>
      </p:sp>
      <p:cxnSp>
        <p:nvCxnSpPr>
          <p:cNvPr id="10" name="AutoShape 6"/>
          <p:cNvCxnSpPr>
            <a:cxnSpLocks noChangeShapeType="1"/>
            <a:stCxn id="2" idx="2"/>
            <a:endCxn id="7" idx="0"/>
          </p:cNvCxnSpPr>
          <p:nvPr/>
        </p:nvCxnSpPr>
        <p:spPr bwMode="auto">
          <a:xfrm flipH="1">
            <a:off x="9065160" y="2005492"/>
            <a:ext cx="31055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"/>
          <p:cNvCxnSpPr>
            <a:cxnSpLocks noChangeShapeType="1"/>
            <a:stCxn id="30" idx="2"/>
            <a:endCxn id="8" idx="0"/>
          </p:cNvCxnSpPr>
          <p:nvPr/>
        </p:nvCxnSpPr>
        <p:spPr bwMode="auto">
          <a:xfrm>
            <a:off x="9066475" y="345773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9141614" y="1543827"/>
            <a:ext cx="478036" cy="461665"/>
            <a:chOff x="5986355" y="3500735"/>
            <a:chExt cx="478036" cy="46166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017026" y="2323612"/>
            <a:ext cx="493941" cy="468035"/>
            <a:chOff x="5410200" y="4340347"/>
            <a:chExt cx="493941" cy="46803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8828263" y="2996069"/>
            <a:ext cx="473794" cy="461665"/>
            <a:chOff x="6511771" y="4340347"/>
            <a:chExt cx="473794" cy="46166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036681" y="4289877"/>
            <a:ext cx="497455" cy="464718"/>
            <a:chOff x="5990597" y="5326482"/>
            <a:chExt cx="497455" cy="464718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9AD94AE-95FA-4BA3-AFDA-4528269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51AAD23-B601-4CCE-8CB8-95DEBB25989E}"/>
              </a:ext>
            </a:extLst>
          </p:cNvPr>
          <p:cNvGraphicFramePr>
            <a:graphicFrameLocks noGrp="1"/>
          </p:cNvGraphicFramePr>
          <p:nvPr/>
        </p:nvGraphicFramePr>
        <p:xfrm>
          <a:off x="2671576" y="2942529"/>
          <a:ext cx="311726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1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72E4002-7CC9-445E-8400-3CEDD06D413A}"/>
              </a:ext>
            </a:extLst>
          </p:cNvPr>
          <p:cNvGraphicFramePr>
            <a:graphicFrameLocks noGrp="1"/>
          </p:cNvGraphicFramePr>
          <p:nvPr/>
        </p:nvGraphicFramePr>
        <p:xfrm>
          <a:off x="2067995" y="2943222"/>
          <a:ext cx="324881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97616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9BBB2FD-BB6F-44D1-882C-CD25036C5442}"/>
              </a:ext>
            </a:extLst>
          </p:cNvPr>
          <p:cNvGraphicFramePr>
            <a:graphicFrameLocks noGrp="1"/>
          </p:cNvGraphicFramePr>
          <p:nvPr/>
        </p:nvGraphicFramePr>
        <p:xfrm>
          <a:off x="3241220" y="2939215"/>
          <a:ext cx="136964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231503297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115166214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C650B45-9949-4891-B979-78AF643EC71C}"/>
              </a:ext>
            </a:extLst>
          </p:cNvPr>
          <p:cNvGraphicFramePr>
            <a:graphicFrameLocks noGrp="1"/>
          </p:cNvGraphicFramePr>
          <p:nvPr/>
        </p:nvGraphicFramePr>
        <p:xfrm>
          <a:off x="4889560" y="2943543"/>
          <a:ext cx="68592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/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)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  <a:sym typeface="Wingdings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82D32F6-83B2-4BEF-AA56-C0CD01C7C31D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8421434" y="272521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/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/>
                  </a:rPr>
                  <a:t>Encode joint distributions as product of conditional distributions on each variable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457176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  <a:blipFill>
                <a:blip r:embed="rId7"/>
                <a:stretch>
                  <a:fillRect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3A40442-96B2-47DE-9596-7E84478DEE66}"/>
                  </a:ext>
                </a:extLst>
              </p14:cNvPr>
              <p14:cNvContentPartPr/>
              <p14:nvPr/>
            </p14:nvContentPartPr>
            <p14:xfrm>
              <a:off x="6496120" y="4968670"/>
              <a:ext cx="955440" cy="49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3A40442-96B2-47DE-9596-7E84478DEE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0120" y="4932670"/>
                <a:ext cx="1027080" cy="12096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9FD9FD8-47FF-1D46-81F9-8F1062DA7894}"/>
              </a:ext>
            </a:extLst>
          </p:cNvPr>
          <p:cNvSpPr txBox="1"/>
          <p:nvPr/>
        </p:nvSpPr>
        <p:spPr>
          <a:xfrm>
            <a:off x="563969" y="3950843"/>
            <a:ext cx="2528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Joint Probability</a:t>
            </a:r>
          </a:p>
        </p:txBody>
      </p:sp>
    </p:spTree>
    <p:extLst>
      <p:ext uri="{BB962C8B-B14F-4D97-AF65-F5344CB8AC3E}">
        <p14:creationId xmlns:p14="http://schemas.microsoft.com/office/powerpoint/2010/main" val="147475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3993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node per random variable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Directed-Acyclic-Graph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CPT per node: P(node | </a:t>
            </a:r>
            <a:r>
              <a:rPr lang="en-US" sz="2800" i="1" dirty="0">
                <a:latin typeface="Calibri"/>
                <a:cs typeface="Calibri"/>
                <a:sym typeface="Wingdings"/>
              </a:rPr>
              <a:t>Parents</a:t>
            </a:r>
            <a:r>
              <a:rPr lang="en-US" sz="2800" dirty="0">
                <a:latin typeface="Calibri"/>
                <a:cs typeface="Calibri"/>
                <a:sym typeface="Wingdings"/>
              </a:rPr>
              <a:t>(node) )</a:t>
            </a:r>
          </a:p>
        </p:txBody>
      </p:sp>
      <p:sp>
        <p:nvSpPr>
          <p:cNvPr id="14337" name="Rectangle 14336"/>
          <p:cNvSpPr/>
          <p:nvPr/>
        </p:nvSpPr>
        <p:spPr>
          <a:xfrm>
            <a:off x="8390164" y="621334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/>
              </a:rPr>
              <a:t>Bayes net</a:t>
            </a:r>
          </a:p>
        </p:txBody>
      </p:sp>
      <p:cxnSp>
        <p:nvCxnSpPr>
          <p:cNvPr id="10" name="AutoShape 6"/>
          <p:cNvCxnSpPr>
            <a:cxnSpLocks noChangeShapeType="1"/>
            <a:stCxn id="2" idx="2"/>
            <a:endCxn id="7" idx="0"/>
          </p:cNvCxnSpPr>
          <p:nvPr/>
        </p:nvCxnSpPr>
        <p:spPr bwMode="auto">
          <a:xfrm flipH="1">
            <a:off x="9065160" y="2005492"/>
            <a:ext cx="31055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6"/>
          <p:cNvCxnSpPr>
            <a:cxnSpLocks noChangeShapeType="1"/>
            <a:stCxn id="5" idx="5"/>
            <a:endCxn id="8" idx="7"/>
          </p:cNvCxnSpPr>
          <p:nvPr/>
        </p:nvCxnSpPr>
        <p:spPr bwMode="auto">
          <a:xfrm flipH="1">
            <a:off x="9441089" y="1935471"/>
            <a:ext cx="109175" cy="243194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"/>
          <p:cNvCxnSpPr>
            <a:cxnSpLocks noChangeShapeType="1"/>
            <a:stCxn id="30" idx="2"/>
            <a:endCxn id="8" idx="0"/>
          </p:cNvCxnSpPr>
          <p:nvPr/>
        </p:nvCxnSpPr>
        <p:spPr bwMode="auto">
          <a:xfrm>
            <a:off x="9066475" y="345773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6"/>
          <p:cNvCxnSpPr>
            <a:cxnSpLocks noChangeShapeType="1"/>
            <a:stCxn id="5" idx="3"/>
            <a:endCxn id="6" idx="7"/>
          </p:cNvCxnSpPr>
          <p:nvPr/>
        </p:nvCxnSpPr>
        <p:spPr bwMode="auto">
          <a:xfrm flipH="1">
            <a:off x="8421434" y="1935471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9141614" y="1543827"/>
            <a:ext cx="478036" cy="461665"/>
            <a:chOff x="5986355" y="3500735"/>
            <a:chExt cx="478036" cy="46166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017026" y="2323612"/>
            <a:ext cx="493941" cy="468035"/>
            <a:chOff x="5410200" y="4340347"/>
            <a:chExt cx="493941" cy="46803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8828263" y="2996069"/>
            <a:ext cx="473794" cy="461665"/>
            <a:chOff x="6511771" y="4340347"/>
            <a:chExt cx="473794" cy="46166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036681" y="4289877"/>
            <a:ext cx="497455" cy="464718"/>
            <a:chOff x="5990597" y="5326482"/>
            <a:chExt cx="497455" cy="464718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9AD94AE-95FA-4BA3-AFDA-4528269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51AAD23-B601-4CCE-8CB8-95DEBB25989E}"/>
              </a:ext>
            </a:extLst>
          </p:cNvPr>
          <p:cNvGraphicFramePr>
            <a:graphicFrameLocks noGrp="1"/>
          </p:cNvGraphicFramePr>
          <p:nvPr/>
        </p:nvGraphicFramePr>
        <p:xfrm>
          <a:off x="2339068" y="2942529"/>
          <a:ext cx="623452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1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72E4002-7CC9-445E-8400-3CEDD06D413A}"/>
              </a:ext>
            </a:extLst>
          </p:cNvPr>
          <p:cNvGraphicFramePr>
            <a:graphicFrameLocks noGrp="1"/>
          </p:cNvGraphicFramePr>
          <p:nvPr/>
        </p:nvGraphicFramePr>
        <p:xfrm>
          <a:off x="1735487" y="2943222"/>
          <a:ext cx="324881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97616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9BBB2FD-BB6F-44D1-882C-CD25036C5442}"/>
              </a:ext>
            </a:extLst>
          </p:cNvPr>
          <p:cNvGraphicFramePr>
            <a:graphicFrameLocks noGrp="1"/>
          </p:cNvGraphicFramePr>
          <p:nvPr/>
        </p:nvGraphicFramePr>
        <p:xfrm>
          <a:off x="3241220" y="2939215"/>
          <a:ext cx="136964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231503297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115166214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C650B45-9949-4891-B979-78AF643EC71C}"/>
              </a:ext>
            </a:extLst>
          </p:cNvPr>
          <p:cNvGraphicFramePr>
            <a:graphicFrameLocks noGrp="1"/>
          </p:cNvGraphicFramePr>
          <p:nvPr/>
        </p:nvGraphicFramePr>
        <p:xfrm>
          <a:off x="4889560" y="2943543"/>
          <a:ext cx="274368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992250431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4034039825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3640763666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408468024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/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/>
                          <a:sym typeface="Wingdings"/>
                        </a:rPr>
                        <m:t>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432FF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432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2E75B5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 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D6009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  <a:blipFill>
                <a:blip r:embed="rId6"/>
                <a:stretch>
                  <a:fillRect l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82D32F6-83B2-4BEF-AA56-C0CD01C7C31D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8421434" y="272521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6">
            <a:extLst>
              <a:ext uri="{FF2B5EF4-FFF2-40B4-BE49-F238E27FC236}">
                <a16:creationId xmlns:a16="http://schemas.microsoft.com/office/drawing/2014/main" id="{C43BC271-C799-458B-BF59-11DB0D5EFBAD}"/>
              </a:ext>
            </a:extLst>
          </p:cNvPr>
          <p:cNvCxnSpPr>
            <a:cxnSpLocks noChangeShapeType="1"/>
            <a:stCxn id="6" idx="4"/>
            <a:endCxn id="8" idx="1"/>
          </p:cNvCxnSpPr>
          <p:nvPr/>
        </p:nvCxnSpPr>
        <p:spPr bwMode="auto">
          <a:xfrm>
            <a:off x="8253923" y="2791647"/>
            <a:ext cx="852144" cy="15757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/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/>
                  </a:rPr>
                  <a:t>Encode joint distributions as product of conditional distributions on each variable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457176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  <a:blipFill>
                <a:blip r:embed="rId7"/>
                <a:stretch>
                  <a:fillRect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6B2A975-F304-3B41-8618-D2D934789D36}"/>
              </a:ext>
            </a:extLst>
          </p:cNvPr>
          <p:cNvSpPr txBox="1"/>
          <p:nvPr/>
        </p:nvSpPr>
        <p:spPr>
          <a:xfrm>
            <a:off x="563969" y="3950843"/>
            <a:ext cx="2528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Joint Probability</a:t>
            </a:r>
          </a:p>
        </p:txBody>
      </p:sp>
    </p:spTree>
    <p:extLst>
      <p:ext uri="{BB962C8B-B14F-4D97-AF65-F5344CB8AC3E}">
        <p14:creationId xmlns:p14="http://schemas.microsoft.com/office/powerpoint/2010/main" val="421454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1343870"/>
            <a:ext cx="11379200" cy="13993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node per random variable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Directed-Acyclic-Graph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  <a:sym typeface="Wingdings"/>
              </a:rPr>
              <a:t>One CPT per node: P(node | </a:t>
            </a:r>
            <a:r>
              <a:rPr lang="en-US" sz="2800" i="1" dirty="0">
                <a:latin typeface="Calibri"/>
                <a:cs typeface="Calibri"/>
                <a:sym typeface="Wingdings"/>
              </a:rPr>
              <a:t>Parents</a:t>
            </a:r>
            <a:r>
              <a:rPr lang="en-US" sz="2800" dirty="0">
                <a:latin typeface="Calibri"/>
                <a:cs typeface="Calibri"/>
                <a:sym typeface="Wingdings"/>
              </a:rPr>
              <a:t>(node) )</a:t>
            </a:r>
          </a:p>
        </p:txBody>
      </p:sp>
      <p:sp>
        <p:nvSpPr>
          <p:cNvPr id="14337" name="Rectangle 14336"/>
          <p:cNvSpPr/>
          <p:nvPr/>
        </p:nvSpPr>
        <p:spPr>
          <a:xfrm>
            <a:off x="8390164" y="621334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/>
              </a:rPr>
              <a:t>Bayes net</a:t>
            </a:r>
          </a:p>
        </p:txBody>
      </p:sp>
      <p:cxnSp>
        <p:nvCxnSpPr>
          <p:cNvPr id="10" name="AutoShape 6"/>
          <p:cNvCxnSpPr>
            <a:cxnSpLocks noChangeShapeType="1"/>
            <a:stCxn id="2" idx="2"/>
            <a:endCxn id="7" idx="0"/>
          </p:cNvCxnSpPr>
          <p:nvPr/>
        </p:nvCxnSpPr>
        <p:spPr bwMode="auto">
          <a:xfrm flipH="1">
            <a:off x="9065160" y="2005492"/>
            <a:ext cx="31055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"/>
          <p:cNvCxnSpPr>
            <a:cxnSpLocks noChangeShapeType="1"/>
            <a:stCxn id="30" idx="2"/>
            <a:endCxn id="8" idx="0"/>
          </p:cNvCxnSpPr>
          <p:nvPr/>
        </p:nvCxnSpPr>
        <p:spPr bwMode="auto">
          <a:xfrm>
            <a:off x="9066475" y="345773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6"/>
          <p:cNvCxnSpPr>
            <a:cxnSpLocks noChangeShapeType="1"/>
            <a:stCxn id="5" idx="3"/>
            <a:endCxn id="6" idx="7"/>
          </p:cNvCxnSpPr>
          <p:nvPr/>
        </p:nvCxnSpPr>
        <p:spPr bwMode="auto">
          <a:xfrm flipH="1">
            <a:off x="8421434" y="1935471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9141614" y="1543827"/>
            <a:ext cx="478036" cy="461665"/>
            <a:chOff x="5986355" y="3500735"/>
            <a:chExt cx="478036" cy="46166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017026" y="2323612"/>
            <a:ext cx="493941" cy="468035"/>
            <a:chOff x="5410200" y="4340347"/>
            <a:chExt cx="493941" cy="46803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8828263" y="2996069"/>
            <a:ext cx="473794" cy="461665"/>
            <a:chOff x="6511771" y="4340347"/>
            <a:chExt cx="473794" cy="46166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036681" y="4289877"/>
            <a:ext cx="497455" cy="464718"/>
            <a:chOff x="5990597" y="5326482"/>
            <a:chExt cx="497455" cy="464718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9AD94AE-95FA-4BA3-AFDA-4528269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B51AAD23-B601-4CCE-8CB8-95DEBB25989E}"/>
              </a:ext>
            </a:extLst>
          </p:cNvPr>
          <p:cNvGraphicFramePr>
            <a:graphicFrameLocks noGrp="1"/>
          </p:cNvGraphicFramePr>
          <p:nvPr/>
        </p:nvGraphicFramePr>
        <p:xfrm>
          <a:off x="2339068" y="2942529"/>
          <a:ext cx="623452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11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872E4002-7CC9-445E-8400-3CEDD06D413A}"/>
              </a:ext>
            </a:extLst>
          </p:cNvPr>
          <p:cNvGraphicFramePr>
            <a:graphicFrameLocks noGrp="1"/>
          </p:cNvGraphicFramePr>
          <p:nvPr/>
        </p:nvGraphicFramePr>
        <p:xfrm>
          <a:off x="1735487" y="2943222"/>
          <a:ext cx="324881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2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976166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29BBB2FD-BB6F-44D1-882C-CD25036C5442}"/>
              </a:ext>
            </a:extLst>
          </p:cNvPr>
          <p:cNvGraphicFramePr>
            <a:graphicFrameLocks noGrp="1"/>
          </p:cNvGraphicFramePr>
          <p:nvPr/>
        </p:nvGraphicFramePr>
        <p:xfrm>
          <a:off x="3241220" y="2939215"/>
          <a:ext cx="136964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2231503297"/>
                    </a:ext>
                  </a:extLst>
                </a:gridCol>
                <a:gridCol w="342410">
                  <a:extLst>
                    <a:ext uri="{9D8B030D-6E8A-4147-A177-3AD203B41FA5}">
                      <a16:colId xmlns:a16="http://schemas.microsoft.com/office/drawing/2014/main" val="115166214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2C650B45-9949-4891-B979-78AF643EC71C}"/>
              </a:ext>
            </a:extLst>
          </p:cNvPr>
          <p:cNvGraphicFramePr>
            <a:graphicFrameLocks noGrp="1"/>
          </p:cNvGraphicFramePr>
          <p:nvPr/>
        </p:nvGraphicFramePr>
        <p:xfrm>
          <a:off x="4889560" y="2943543"/>
          <a:ext cx="68592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4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/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  <a:sym typeface="Wingdings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69" y="4548253"/>
                <a:ext cx="8024859" cy="444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82D32F6-83B2-4BEF-AA56-C0CD01C7C31D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8421434" y="272521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/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/>
                  </a:rPr>
                  <a:t>Encode joint distributions as product of conditional distributions on each variable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  <a:p>
                <a:pPr marL="457176" marR="0" lvl="1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charset="0"/>
                          <a:ea typeface="+mn-ea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7030A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charset="0"/>
                                      <a:ea typeface="+mn-ea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7030A0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+mn-ea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endParaRPr>
              </a:p>
            </p:txBody>
          </p:sp>
        </mc:Choice>
        <mc:Fallback xmlns="">
          <p:sp>
            <p:nvSpPr>
              <p:cNvPr id="14346" name="Rectangle 14345">
                <a:extLst>
                  <a:ext uri="{FF2B5EF4-FFF2-40B4-BE49-F238E27FC236}">
                    <a16:creationId xmlns:a16="http://schemas.microsoft.com/office/drawing/2014/main" id="{80909CBD-0956-441A-A082-5DB50484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" y="5213027"/>
                <a:ext cx="8821450" cy="1597232"/>
              </a:xfrm>
              <a:prstGeom prst="rect">
                <a:avLst/>
              </a:prstGeom>
              <a:blipFill>
                <a:blip r:embed="rId7"/>
                <a:stretch>
                  <a:fillRect t="-8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3A40442-96B2-47DE-9596-7E84478DEE66}"/>
                  </a:ext>
                </a:extLst>
              </p14:cNvPr>
              <p14:cNvContentPartPr/>
              <p14:nvPr/>
            </p14:nvContentPartPr>
            <p14:xfrm>
              <a:off x="6496120" y="4968670"/>
              <a:ext cx="955440" cy="49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3A40442-96B2-47DE-9596-7E84478DEE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0120" y="4932670"/>
                <a:ext cx="1027080" cy="120960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2B7ECF9-A4E8-B34D-8FAD-007D671BA291}"/>
              </a:ext>
            </a:extLst>
          </p:cNvPr>
          <p:cNvSpPr txBox="1"/>
          <p:nvPr/>
        </p:nvSpPr>
        <p:spPr>
          <a:xfrm>
            <a:off x="563969" y="3950843"/>
            <a:ext cx="2528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Joint Probability</a:t>
            </a:r>
          </a:p>
        </p:txBody>
      </p:sp>
    </p:spTree>
    <p:extLst>
      <p:ext uri="{BB962C8B-B14F-4D97-AF65-F5344CB8AC3E}">
        <p14:creationId xmlns:p14="http://schemas.microsoft.com/office/powerpoint/2010/main" val="367866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4336"/>
          <p:cNvSpPr/>
          <p:nvPr/>
        </p:nvSpPr>
        <p:spPr>
          <a:xfrm>
            <a:off x="8390164" y="621334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/>
              </a:rPr>
              <a:t>Bayes net</a:t>
            </a:r>
          </a:p>
        </p:txBody>
      </p:sp>
      <p:cxnSp>
        <p:nvCxnSpPr>
          <p:cNvPr id="10" name="AutoShape 6"/>
          <p:cNvCxnSpPr>
            <a:cxnSpLocks noChangeShapeType="1"/>
            <a:stCxn id="2" idx="2"/>
            <a:endCxn id="7" idx="0"/>
          </p:cNvCxnSpPr>
          <p:nvPr/>
        </p:nvCxnSpPr>
        <p:spPr bwMode="auto">
          <a:xfrm flipH="1">
            <a:off x="9065160" y="2005492"/>
            <a:ext cx="31055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"/>
          <p:cNvCxnSpPr>
            <a:cxnSpLocks noChangeShapeType="1"/>
            <a:stCxn id="30" idx="2"/>
            <a:endCxn id="8" idx="0"/>
          </p:cNvCxnSpPr>
          <p:nvPr/>
        </p:nvCxnSpPr>
        <p:spPr bwMode="auto">
          <a:xfrm>
            <a:off x="9066475" y="345773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6"/>
          <p:cNvCxnSpPr>
            <a:cxnSpLocks noChangeShapeType="1"/>
            <a:stCxn id="5" idx="3"/>
            <a:endCxn id="6" idx="7"/>
          </p:cNvCxnSpPr>
          <p:nvPr/>
        </p:nvCxnSpPr>
        <p:spPr bwMode="auto">
          <a:xfrm flipH="1">
            <a:off x="8421434" y="1935471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9141614" y="1543827"/>
            <a:ext cx="478036" cy="461665"/>
            <a:chOff x="5986355" y="3500735"/>
            <a:chExt cx="478036" cy="46166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017026" y="2323612"/>
            <a:ext cx="493941" cy="468035"/>
            <a:chOff x="5410200" y="4340347"/>
            <a:chExt cx="493941" cy="46803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8828263" y="2996069"/>
            <a:ext cx="473794" cy="461665"/>
            <a:chOff x="6511771" y="4340347"/>
            <a:chExt cx="473794" cy="46166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036681" y="4289877"/>
            <a:ext cx="497455" cy="464718"/>
            <a:chOff x="5990597" y="5326482"/>
            <a:chExt cx="497455" cy="464718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9AD94AE-95FA-4BA3-AFDA-4528269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/>
              <p:nvPr/>
            </p:nvSpPr>
            <p:spPr>
              <a:xfrm>
                <a:off x="552099" y="1490217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  <a:sym typeface="Wingdings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490217"/>
                <a:ext cx="8024859" cy="444545"/>
              </a:xfrm>
              <a:prstGeom prst="rect">
                <a:avLst/>
              </a:prstGeom>
              <a:blipFill>
                <a:blip r:embed="rId7"/>
                <a:stretch>
                  <a:fillRect l="-474" t="-16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82D32F6-83B2-4BEF-AA56-C0CD01C7C31D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8421434" y="272521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3A40442-96B2-47DE-9596-7E84478DEE66}"/>
                  </a:ext>
                </a:extLst>
              </p14:cNvPr>
              <p14:cNvContentPartPr/>
              <p14:nvPr/>
            </p14:nvContentPartPr>
            <p14:xfrm>
              <a:off x="6496120" y="4968670"/>
              <a:ext cx="955440" cy="49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3A40442-96B2-47DE-9596-7E84478DEE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0120" y="4932670"/>
                <a:ext cx="10270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CCF4619-8568-C84A-9CFB-ADB9FF65CB7E}"/>
                  </a:ext>
                </a:extLst>
              </p:cNvPr>
              <p:cNvSpPr/>
              <p:nvPr/>
            </p:nvSpPr>
            <p:spPr>
              <a:xfrm>
                <a:off x="552099" y="2895872"/>
                <a:ext cx="7966861" cy="1315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rgbClr val="7030A0"/>
                  </a:solidFill>
                  <a:latin typeface="Cambria Math" panose="02040503050406030204" pitchFamily="18" charset="0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                      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2E75B5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33CC33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33CC33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33CC33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𝐴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2E75B5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𝐶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𝐴</m:t>
                              </m:r>
                              <m:r>
                                <a:rPr lang="en-US" sz="28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rgbClr val="2E75B5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D60093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rgbClr val="D60093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𝐷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D60093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𝐶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CCF4619-8568-C84A-9CFB-ADB9FF65C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895872"/>
                <a:ext cx="7966861" cy="1315681"/>
              </a:xfrm>
              <a:prstGeom prst="rect">
                <a:avLst/>
              </a:prstGeom>
              <a:blipFill>
                <a:blip r:embed="rId12"/>
                <a:stretch>
                  <a:fillRect l="-478" t="-100000" b="-15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205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4336"/>
          <p:cNvSpPr/>
          <p:nvPr/>
        </p:nvSpPr>
        <p:spPr>
          <a:xfrm>
            <a:off x="8390164" y="621334"/>
            <a:ext cx="1790490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Wingdings"/>
              </a:rPr>
              <a:t>Bayes net</a:t>
            </a:r>
          </a:p>
        </p:txBody>
      </p:sp>
      <p:cxnSp>
        <p:nvCxnSpPr>
          <p:cNvPr id="10" name="AutoShape 6"/>
          <p:cNvCxnSpPr>
            <a:cxnSpLocks noChangeShapeType="1"/>
            <a:stCxn id="2" idx="2"/>
            <a:endCxn id="7" idx="0"/>
          </p:cNvCxnSpPr>
          <p:nvPr/>
        </p:nvCxnSpPr>
        <p:spPr bwMode="auto">
          <a:xfrm flipH="1">
            <a:off x="9065160" y="2005492"/>
            <a:ext cx="310557" cy="99460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6"/>
          <p:cNvCxnSpPr>
            <a:cxnSpLocks noChangeShapeType="1"/>
            <a:stCxn id="30" idx="2"/>
            <a:endCxn id="8" idx="0"/>
          </p:cNvCxnSpPr>
          <p:nvPr/>
        </p:nvCxnSpPr>
        <p:spPr bwMode="auto">
          <a:xfrm>
            <a:off x="9066475" y="3457734"/>
            <a:ext cx="207103" cy="8432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6"/>
          <p:cNvCxnSpPr>
            <a:cxnSpLocks noChangeShapeType="1"/>
            <a:stCxn id="5" idx="3"/>
            <a:endCxn id="6" idx="7"/>
          </p:cNvCxnSpPr>
          <p:nvPr/>
        </p:nvCxnSpPr>
        <p:spPr bwMode="auto">
          <a:xfrm flipH="1">
            <a:off x="8421434" y="1935471"/>
            <a:ext cx="793808" cy="46899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9141614" y="1543827"/>
            <a:ext cx="478036" cy="461665"/>
            <a:chOff x="5986355" y="3500735"/>
            <a:chExt cx="478036" cy="461665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355" y="3500735"/>
                  <a:ext cx="468205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8017026" y="2323612"/>
            <a:ext cx="493941" cy="468035"/>
            <a:chOff x="5410200" y="4340347"/>
            <a:chExt cx="493941" cy="468035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10200" y="4354773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CC33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4266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8828263" y="2996069"/>
            <a:ext cx="473794" cy="461665"/>
            <a:chOff x="6511771" y="4340347"/>
            <a:chExt cx="473794" cy="461665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6820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9036681" y="4289877"/>
            <a:ext cx="497455" cy="464718"/>
            <a:chOff x="5990597" y="5326482"/>
            <a:chExt cx="497455" cy="464718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5990597" y="533759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6186" y="5326482"/>
                  <a:ext cx="491866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itle 19">
            <a:extLst>
              <a:ext uri="{FF2B5EF4-FFF2-40B4-BE49-F238E27FC236}">
                <a16:creationId xmlns:a16="http://schemas.microsoft.com/office/drawing/2014/main" id="{F9AD94AE-95FA-4BA3-AFDA-45282694A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/>
              <p:nvPr/>
            </p:nvSpPr>
            <p:spPr>
              <a:xfrm>
                <a:off x="552099" y="1490217"/>
                <a:ext cx="8024859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/>
                        <a:sym typeface="Wingding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CC3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432FF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432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2E75B5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 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uLnTx/>
                        <a:uFillTx/>
                        <a:latin typeface="Cambria Math" charset="0"/>
                        <a:ea typeface="+mn-ea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D60093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+mn-ea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Calibri"/>
                    <a:ea typeface="+mn-ea"/>
                    <a:cs typeface="Calibri"/>
                    <a:sym typeface="Wingdings"/>
                  </a:rPr>
                  <a:t> 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896F563-5B31-40BA-8922-0C9143E7A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1490217"/>
                <a:ext cx="8024859" cy="444545"/>
              </a:xfrm>
              <a:prstGeom prst="rect">
                <a:avLst/>
              </a:prstGeom>
              <a:blipFill>
                <a:blip r:embed="rId6"/>
                <a:stretch>
                  <a:fillRect l="-474" t="-16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6">
            <a:extLst>
              <a:ext uri="{FF2B5EF4-FFF2-40B4-BE49-F238E27FC236}">
                <a16:creationId xmlns:a16="http://schemas.microsoft.com/office/drawing/2014/main" id="{182D32F6-83B2-4BEF-AA56-C0CD01C7C31D}"/>
              </a:ext>
            </a:extLst>
          </p:cNvPr>
          <p:cNvCxnSpPr>
            <a:cxnSpLocks noChangeShapeType="1"/>
            <a:stCxn id="6" idx="5"/>
            <a:endCxn id="7" idx="1"/>
          </p:cNvCxnSpPr>
          <p:nvPr/>
        </p:nvCxnSpPr>
        <p:spPr bwMode="auto">
          <a:xfrm>
            <a:off x="8421434" y="2725217"/>
            <a:ext cx="476215" cy="3413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3A40442-96B2-47DE-9596-7E84478DEE66}"/>
                  </a:ext>
                </a:extLst>
              </p14:cNvPr>
              <p14:cNvContentPartPr/>
              <p14:nvPr/>
            </p14:nvContentPartPr>
            <p14:xfrm>
              <a:off x="6496120" y="4968670"/>
              <a:ext cx="955440" cy="49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3A40442-96B2-47DE-9596-7E84478DEE6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60120" y="4932670"/>
                <a:ext cx="10270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CCF4619-8568-C84A-9CFB-ADB9FF65CB7E}"/>
                  </a:ext>
                </a:extLst>
              </p:cNvPr>
              <p:cNvSpPr/>
              <p:nvPr/>
            </p:nvSpPr>
            <p:spPr>
              <a:xfrm>
                <a:off x="552099" y="2895872"/>
                <a:ext cx="8393323" cy="19082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|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</m:d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𝐵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𝐶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𝐷</m:t>
                              </m:r>
                            </m:e>
                          </m:d>
                        </m:num>
                        <m:den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𝑃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𝐶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𝐷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  <a:defRPr/>
                </a:pPr>
                <a:endParaRPr lang="en-US" sz="2800" b="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                     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𝑎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𝐴</m:t>
                              </m:r>
                            </m:sub>
                            <m:sup/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2E75B5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srgbClr val="33CC33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33CC33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33CC33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𝐵</m:t>
                                  </m:r>
                                </m:e>
                                <m:e>
                                  <m:r>
                                    <a:rPr lang="en-US" sz="2800" i="1">
                                      <a:solidFill>
                                        <a:srgbClr val="33CC33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2E75B5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srgbClr val="0432FF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𝐶</m:t>
                                  </m:r>
                                </m:e>
                                <m:e>
                                  <m:r>
                                    <a:rPr lang="en-US" sz="2800" i="1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𝐴</m:t>
                                  </m:r>
                                  <m:r>
                                    <a:rPr lang="en-US" sz="28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2E75B5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srgbClr val="D60093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D60093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D60093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  <m:t>𝐷</m:t>
                                  </m:r>
                                </m:e>
                                <m:e>
                                  <m:r>
                                    <a:rPr lang="en-US" sz="2800" i="1">
                                      <a:solidFill>
                                        <a:srgbClr val="D60093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𝐶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𝐴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  <m:t>𝐵</m:t>
                                  </m:r>
                                </m:sub>
                                <m:sup/>
                                <m:e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  <a:sym typeface="Wingding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FF0000"/>
                                          </a:solidFill>
                                          <a:latin typeface="Cambria Math" charset="0"/>
                                          <a:cs typeface="Calibri"/>
                                          <a:sym typeface="Wingdings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solidFill>
                                        <a:srgbClr val="2E75B5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 </m:t>
                                  </m:r>
                                  <m:r>
                                    <a:rPr lang="en-US" sz="2800" i="1">
                                      <a:solidFill>
                                        <a:srgbClr val="33CC33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33CC33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  <a:sym typeface="Wingding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33CC33"/>
                                          </a:solidFill>
                                          <a:latin typeface="Cambria Math" charset="0"/>
                                          <a:cs typeface="Calibri"/>
                                          <a:sym typeface="Wingdings"/>
                                        </a:rPr>
                                        <m:t>𝐵</m:t>
                                      </m:r>
                                    </m:e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33CC33"/>
                                          </a:solidFill>
                                          <a:latin typeface="Cambria Math" charset="0"/>
                                          <a:cs typeface="Calibri"/>
                                          <a:sym typeface="Wingdings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solidFill>
                                        <a:srgbClr val="2E75B5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 </m:t>
                                  </m:r>
                                  <m:r>
                                    <a:rPr lang="en-US" sz="2800" i="1">
                                      <a:solidFill>
                                        <a:srgbClr val="0432FF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  <a:sym typeface="Wingding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432FF"/>
                                          </a:solidFill>
                                          <a:latin typeface="Cambria Math" charset="0"/>
                                          <a:cs typeface="Calibri"/>
                                          <a:sym typeface="Wingdings"/>
                                        </a:rPr>
                                        <m:t>𝐶</m:t>
                                      </m:r>
                                    </m:e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0432FF"/>
                                          </a:solidFill>
                                          <a:latin typeface="Cambria Math" charset="0"/>
                                          <a:cs typeface="Calibri"/>
                                          <a:sym typeface="Wingdings"/>
                                        </a:rPr>
                                        <m:t>𝐴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  <a:sym typeface="Wingdings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solidFill>
                                            <a:srgbClr val="0432FF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  <a:sym typeface="Wingdings"/>
                                        </a:rPr>
                                        <m:t>𝐵</m:t>
                                      </m:r>
                                    </m:e>
                                  </m:d>
                                  <m:r>
                                    <a:rPr lang="en-US" sz="2800" i="1">
                                      <a:solidFill>
                                        <a:srgbClr val="2E75B5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 </m:t>
                                  </m:r>
                                  <m:r>
                                    <a:rPr lang="en-US" sz="2800" i="1">
                                      <a:solidFill>
                                        <a:srgbClr val="D60093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rgbClr val="D60093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  <a:sym typeface="Wingding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D60093"/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  <a:sym typeface="Wingdings"/>
                                        </a:rPr>
                                        <m:t>𝐷</m:t>
                                      </m:r>
                                    </m:e>
                                    <m:e>
                                      <m:r>
                                        <a:rPr lang="en-US" sz="2800" i="1">
                                          <a:solidFill>
                                            <a:srgbClr val="D60093"/>
                                          </a:solidFill>
                                          <a:latin typeface="Cambria Math" charset="0"/>
                                          <a:cs typeface="Calibri"/>
                                          <a:sym typeface="Wingdings"/>
                                        </a:rPr>
                                        <m:t>𝐶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CCF4619-8568-C84A-9CFB-ADB9FF65C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2895872"/>
                <a:ext cx="8393323" cy="1908279"/>
              </a:xfrm>
              <a:prstGeom prst="rect">
                <a:avLst/>
              </a:prstGeom>
              <a:blipFill>
                <a:blip r:embed="rId12"/>
                <a:stretch>
                  <a:fillRect l="-453" t="-3974" b="-54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03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75295"/>
            <a:ext cx="10515600" cy="627812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4662898" cy="41100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171397"/>
            <a:ext cx="3048000" cy="2686603"/>
          </a:xfrm>
          <a:prstGeom prst="rect">
            <a:avLst/>
          </a:prstGeom>
        </p:spPr>
      </p:pic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102108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Two variables X and Y are </a:t>
            </a:r>
            <a:r>
              <a:rPr lang="en-US" sz="2800" i="1" dirty="0">
                <a:solidFill>
                  <a:srgbClr val="FF0000"/>
                </a:solidFill>
                <a:latin typeface="Calibri"/>
                <a:cs typeface="Calibri"/>
              </a:rPr>
              <a:t>independent</a:t>
            </a:r>
            <a:r>
              <a:rPr lang="en-US" sz="2800" dirty="0">
                <a:latin typeface="Calibri"/>
                <a:cs typeface="Calibri"/>
              </a:rPr>
              <a:t> if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             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     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,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This says that their joint distribution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cs typeface="Calibri"/>
              </a:rPr>
              <a:t> factors </a:t>
            </a:r>
            <a:r>
              <a:rPr lang="en-US" sz="2400" dirty="0">
                <a:latin typeface="Calibri"/>
                <a:cs typeface="Calibri"/>
              </a:rPr>
              <a:t>into a product of two simpler distributions</a:t>
            </a: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Combine with product rule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400" dirty="0" err="1">
                <a:solidFill>
                  <a:srgbClr val="CC00CC"/>
                </a:solidFill>
                <a:sym typeface="Symbol"/>
              </a:rPr>
              <a:t>|</a:t>
            </a:r>
            <a:r>
              <a:rPr lang="en-US" sz="2400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</a:t>
            </a:r>
            <a:r>
              <a:rPr lang="en-US" sz="20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</a:t>
            </a:r>
            <a:r>
              <a:rPr lang="en-US" sz="2400" dirty="0">
                <a:latin typeface="Calibri"/>
                <a:cs typeface="Calibri"/>
              </a:rPr>
              <a:t>we obtain another form: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457176" lvl="1" indent="0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         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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dirty="0">
                <a:latin typeface="Calibri"/>
                <a:cs typeface="Calibri"/>
                <a:sym typeface="Symbol"/>
              </a:rPr>
              <a:t>or     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</a:t>
            </a:r>
            <a:r>
              <a:rPr lang="en-US" i="1" dirty="0" err="1">
                <a:solidFill>
                  <a:srgbClr val="CC00CC"/>
                </a:solidFill>
                <a:ea typeface="+mn-ea"/>
                <a:cs typeface="+mn-cs"/>
                <a:sym typeface="Symbol"/>
              </a:rPr>
              <a:t>x</a:t>
            </a:r>
            <a:r>
              <a:rPr lang="en-US" dirty="0" err="1">
                <a:solidFill>
                  <a:srgbClr val="CC00CC"/>
                </a:solidFill>
                <a:ea typeface="+mn-ea"/>
                <a:cs typeface="+mn-cs"/>
                <a:sym typeface="Symbol"/>
              </a:rPr>
              <a:t>,</a:t>
            </a:r>
            <a:r>
              <a:rPr lang="en-US" i="1" dirty="0" err="1">
                <a:solidFill>
                  <a:srgbClr val="CC00CC"/>
                </a:solidFill>
                <a:ea typeface="+mn-ea"/>
                <a:cs typeface="+mn-cs"/>
                <a:sym typeface="Symbol"/>
              </a:rPr>
              <a:t>y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y 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x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) = 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y</a:t>
            </a:r>
            <a:r>
              <a:rPr lang="en-US" dirty="0">
                <a:solidFill>
                  <a:srgbClr val="CC00CC"/>
                </a:solidFill>
                <a:ea typeface="+mn-ea"/>
                <a:cs typeface="+mn-cs"/>
                <a:sym typeface="Symbol"/>
              </a:rPr>
              <a:t>)</a:t>
            </a:r>
            <a:endParaRPr lang="en-US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		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Example: </a:t>
            </a:r>
            <a:r>
              <a:rPr lang="en-US" sz="2800" dirty="0"/>
              <a:t>two dice rolls </a:t>
            </a:r>
            <a:r>
              <a:rPr lang="en-US" sz="28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sz="2800" dirty="0"/>
              <a:t> and </a:t>
            </a:r>
            <a:r>
              <a:rPr lang="en-US" sz="28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</a:p>
          <a:p>
            <a:pPr lvl="1">
              <a:lnSpc>
                <a:spcPct val="80000"/>
              </a:lnSpc>
            </a:pP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 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    = 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 =  1/6 x 1/6  =  1/36</a:t>
            </a:r>
          </a:p>
          <a:p>
            <a:pPr lvl="1">
              <a:lnSpc>
                <a:spcPct val="80000"/>
              </a:lnSpc>
            </a:pP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 |</a:t>
            </a:r>
            <a:r>
              <a:rPr lang="en-US" sz="2400" i="1" dirty="0">
                <a:solidFill>
                  <a:srgbClr val="CC00CC"/>
                </a:solidFill>
              </a:rPr>
              <a:t> Roll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  = 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Roll</a:t>
            </a:r>
            <a:r>
              <a:rPr lang="en-US" baseline="-25000" dirty="0">
                <a:solidFill>
                  <a:srgbClr val="CC00CC"/>
                </a:solidFill>
              </a:rPr>
              <a:t>2</a:t>
            </a:r>
            <a:r>
              <a:rPr lang="en-US" sz="2400" dirty="0">
                <a:solidFill>
                  <a:srgbClr val="CC00CC"/>
                </a:solidFill>
              </a:rPr>
              <a:t>=5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7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Independence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fair, independent coin flips: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/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77" name="Group 21"/>
          <p:cNvGraphicFramePr>
            <a:graphicFrameLocks noGrp="1"/>
          </p:cNvGraphicFramePr>
          <p:nvPr/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/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09" y="4749346"/>
            <a:ext cx="4115264" cy="1860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4572000"/>
            <a:ext cx="244918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1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,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X</a:t>
            </a:r>
            <a:r>
              <a:rPr lang="en-US" sz="3200" kern="0" baseline="-25000" dirty="0">
                <a:solidFill>
                  <a:srgbClr val="CC00CC"/>
                </a:solidFill>
                <a:latin typeface="Calibri" pitchFamily="34" charset="0"/>
                <a:sym typeface="Symbol"/>
              </a:rPr>
              <a:t>2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,.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..,X</a:t>
            </a:r>
            <a:r>
              <a:rPr lang="en-US" sz="3200" i="1" kern="0" baseline="-25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943600" y="2286000"/>
            <a:ext cx="103513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 err="1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i="1" kern="0" baseline="-25000" dirty="0" err="1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90600" y="2286000"/>
            <a:ext cx="103313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1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667000" y="2286000"/>
            <a:ext cx="103313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P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(</a:t>
            </a:r>
            <a:r>
              <a:rPr lang="en-US" sz="3200" i="1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X</a:t>
            </a:r>
            <a:r>
              <a:rPr lang="en-US" sz="3200" kern="0" baseline="-25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2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)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752681" y="5410200"/>
            <a:ext cx="53331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2</a:t>
            </a:r>
            <a:r>
              <a:rPr lang="en-US" sz="3200" i="1" kern="0" baseline="3000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n</a:t>
            </a:r>
            <a:r>
              <a:rPr lang="en-US" sz="3200" kern="0" dirty="0">
                <a:solidFill>
                  <a:srgbClr val="CC00CC"/>
                </a:solidFill>
                <a:latin typeface="Calibri" pitchFamily="34" charset="0"/>
                <a:ea typeface="+mn-ea"/>
                <a:sym typeface="Symbo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15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/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/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/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/>
              <p:nvPr/>
            </p:nvSpPr>
            <p:spPr>
              <a:xfrm>
                <a:off x="2653872" y="2700195"/>
                <a:ext cx="15061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872" y="2700195"/>
                <a:ext cx="150618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/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/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577DAC1-86C9-4F70-B292-241429E01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203972" cy="2039539"/>
          </a:xfrm>
        </p:spPr>
        <p:txBody>
          <a:bodyPr/>
          <a:lstStyle/>
          <a:p>
            <a:r>
              <a:rPr lang="en-US" b="0" dirty="0"/>
              <a:t>Are T and W independent?</a:t>
            </a:r>
          </a:p>
        </p:txBody>
      </p:sp>
    </p:spTree>
    <p:extLst>
      <p:ext uri="{BB962C8B-B14F-4D97-AF65-F5344CB8AC3E}">
        <p14:creationId xmlns:p14="http://schemas.microsoft.com/office/powerpoint/2010/main" val="31501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/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38" name="Group 30"/>
          <p:cNvGraphicFramePr>
            <a:graphicFrameLocks noGrp="1"/>
          </p:cNvGraphicFramePr>
          <p:nvPr/>
        </p:nvGraphicFramePr>
        <p:xfrm>
          <a:off x="7394626" y="3285327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/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/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/>
              <p:nvPr/>
            </p:nvSpPr>
            <p:spPr>
              <a:xfrm>
                <a:off x="2653872" y="2700195"/>
                <a:ext cx="15061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17D7062-21B3-49C5-9D29-BAB228DE0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872" y="2700195"/>
                <a:ext cx="1506182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3121D0-04AA-43B0-ADFA-D2E858E45679}"/>
                  </a:ext>
                </a:extLst>
              </p:cNvPr>
              <p:cNvSpPr txBox="1"/>
              <p:nvPr/>
            </p:nvSpPr>
            <p:spPr>
              <a:xfrm>
                <a:off x="7798961" y="2693299"/>
                <a:ext cx="19023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3121D0-04AA-43B0-ADFA-D2E858E45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961" y="2693299"/>
                <a:ext cx="19023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/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03DCCD-0302-4EA6-ADE4-0F48C03FE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266" y="1486395"/>
                <a:ext cx="101726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/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79217A-BBCB-4BD0-AB65-436E1CA15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158" y="4462999"/>
                <a:ext cx="115166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48EB16-6CBE-4BF7-979D-2C32713B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7203972" cy="2039539"/>
          </a:xfrm>
        </p:spPr>
        <p:txBody>
          <a:bodyPr/>
          <a:lstStyle/>
          <a:p>
            <a:r>
              <a:rPr lang="en-US" b="0" dirty="0"/>
              <a:t>Are T and W independent?</a:t>
            </a:r>
          </a:p>
          <a:p>
            <a:r>
              <a:rPr lang="en-US" dirty="0">
                <a:solidFill>
                  <a:srgbClr val="C00000"/>
                </a:solidFill>
              </a:rPr>
              <a:t>No</a:t>
            </a:r>
            <a:endParaRPr lang="en-US" b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Nets: Independence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EB5479-4234-4234-8D67-004AEE593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606" y="2209800"/>
            <a:ext cx="406526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8800"/>
            <a:ext cx="5041097" cy="301458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7001"/>
            <a:ext cx="68580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P(Toothache, Cavity, Catch)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If I have a cavity, the probability that the probe catches in it doesn't depend on whether I have a toothache: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P(+catch | +toothache, +cavity) = P(+catch | +cavity)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same independence holds if I don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t have a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P(+catch | +toothache, </a:t>
            </a:r>
            <a:r>
              <a:rPr lang="en-US" sz="20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2000" dirty="0">
                <a:latin typeface="Calibri"/>
                <a:cs typeface="Calibri"/>
              </a:rPr>
              <a:t>cavity) = P(+catch| </a:t>
            </a:r>
            <a:r>
              <a:rPr lang="en-US" sz="20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2000" dirty="0">
                <a:latin typeface="Calibri"/>
                <a:cs typeface="Calibri"/>
              </a:rPr>
              <a:t>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Catch is </a:t>
            </a:r>
            <a:r>
              <a:rPr lang="en-US" sz="2000" i="1" dirty="0">
                <a:latin typeface="Calibri"/>
                <a:cs typeface="Calibri"/>
              </a:rPr>
              <a:t>conditionally independent</a:t>
            </a:r>
            <a:r>
              <a:rPr lang="en-US" sz="2000" dirty="0">
                <a:latin typeface="Calibri"/>
                <a:cs typeface="Calibri"/>
              </a:rPr>
              <a:t> of Toothache given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P(Catch | Toothache, Cavity) = P(Catch | 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948236"/>
            <a:ext cx="7772400" cy="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Equivalent statements:</a:t>
            </a:r>
          </a:p>
          <a:p>
            <a:pPr>
              <a:lnSpc>
                <a:spcPct val="80000"/>
              </a:lnSpc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P(Toothache | Catch , Cavity) = P(Toothache | Cavity)</a:t>
            </a:r>
          </a:p>
          <a:p>
            <a:pPr>
              <a:lnSpc>
                <a:spcPct val="80000"/>
              </a:lnSpc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P(Toothache, Catch | Cavity) = P(Toothache | Cavity) P(Catch | Cavity)</a:t>
            </a:r>
          </a:p>
          <a:p>
            <a:pPr>
              <a:lnSpc>
                <a:spcPct val="80000"/>
              </a:lnSpc>
              <a:buClrTx/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One can be derived from the other easily</a:t>
            </a:r>
          </a:p>
        </p:txBody>
      </p:sp>
    </p:spTree>
    <p:extLst>
      <p:ext uri="{BB962C8B-B14F-4D97-AF65-F5344CB8AC3E}">
        <p14:creationId xmlns:p14="http://schemas.microsoft.com/office/powerpoint/2010/main" val="24619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628299" y="994943"/>
            <a:ext cx="10439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Absolute (unconditional)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Conditional independence</a:t>
            </a:r>
            <a:r>
              <a:rPr lang="en-US" sz="28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is our most basic and robust form of knowledge about uncertain environments.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X is conditionally independent of Y given Z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if and only if: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  <a:sym typeface="Symbol"/>
              </a:rPr>
              <a:t>               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y,z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     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,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or, equivalently, if and only if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             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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800" i="1" dirty="0" err="1">
                <a:solidFill>
                  <a:srgbClr val="CC00CC"/>
                </a:solidFill>
                <a:sym typeface="Symbol"/>
              </a:rPr>
              <a:t>y,z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      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,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x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y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z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)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457176" lvl="1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Independence Rules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1397001"/>
            <a:ext cx="6493674" cy="4729164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Independence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       If A and B are independent, then: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dirty="0"/>
              <a:t>Conditional independence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       If A and B are conditionally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       independent given C, then: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170631" y="1945701"/>
                <a:ext cx="3409075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631" y="1945701"/>
                <a:ext cx="3409075" cy="1815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EA94CF-DB12-4F59-A391-7EBFCF68D90A}"/>
                  </a:ext>
                </a:extLst>
              </p:cNvPr>
              <p:cNvSpPr/>
              <p:nvPr/>
            </p:nvSpPr>
            <p:spPr>
              <a:xfrm>
                <a:off x="6900075" y="4712341"/>
                <a:ext cx="5180329" cy="1815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∣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4EA94CF-DB12-4F59-A391-7EBFCF68D9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075" y="4712341"/>
                <a:ext cx="5180329" cy="181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131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FE7D-19F1-4518-85EB-3218B1B4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Conditional Independence and Bayes Nets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D6DD7-DCBB-4C35-A949-5CEC891EB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Fire, Smoke, Alarm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Causal story to create Bayes net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Assumptions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Joint distribution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EC1AE3-25BC-4D1E-9012-142CA080F7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782" y="1212915"/>
            <a:ext cx="4251538" cy="27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05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 and Bayes Nets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552099" y="1172936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Traffic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Umbrella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Raining</a:t>
            </a: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02" y="3429000"/>
            <a:ext cx="6302866" cy="326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0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 and the 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676400"/>
            <a:ext cx="11698287" cy="5029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3399"/>
              </a:buClr>
            </a:pPr>
            <a:r>
              <a:rPr lang="en-US" sz="2800" dirty="0">
                <a:latin typeface="Calibri"/>
                <a:cs typeface="Calibri"/>
              </a:rPr>
              <a:t>Chain rule:</a:t>
            </a:r>
          </a:p>
          <a:p>
            <a:pPr lvl="0">
              <a:lnSpc>
                <a:spcPct val="80000"/>
              </a:lnSpc>
              <a:buClr>
                <a:srgbClr val="333399"/>
              </a:buClr>
              <a:buNone/>
            </a:pP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 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2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 err="1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 err="1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n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) = </a:t>
            </a:r>
            <a:r>
              <a:rPr lang="en-US" sz="2800" kern="1200" dirty="0">
                <a:solidFill>
                  <a:srgbClr val="CC00CC"/>
                </a:solidFill>
                <a:latin typeface="Arial" charset="0"/>
                <a:ea typeface="ＭＳ Ｐゴシック" charset="0"/>
                <a:sym typeface="Symbol"/>
              </a:rPr>
              <a:t></a:t>
            </a:r>
            <a:r>
              <a:rPr lang="en-US" sz="2800" i="1" kern="1200" baseline="-43000" dirty="0" err="1">
                <a:solidFill>
                  <a:srgbClr val="CC00CC"/>
                </a:solidFill>
                <a:latin typeface="Arial" charset="0"/>
                <a:ea typeface="ＭＳ Ｐゴシック" charset="0"/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|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i="1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-1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)</a:t>
            </a:r>
            <a:endParaRPr lang="en-US" sz="20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Trivial decomposition: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i="1" dirty="0">
                <a:solidFill>
                  <a:srgbClr val="CC00CC"/>
                </a:solidFill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cs typeface="Calibri"/>
              </a:rPr>
              <a:t>(</a:t>
            </a:r>
            <a:r>
              <a:rPr lang="en-US" i="1" dirty="0">
                <a:solidFill>
                  <a:srgbClr val="CC00CC"/>
                </a:solidFill>
                <a:cs typeface="Calibri"/>
              </a:rPr>
              <a:t>Rain, Traffic, Umbrella</a:t>
            </a:r>
            <a:r>
              <a:rPr lang="en-US" dirty="0">
                <a:solidFill>
                  <a:srgbClr val="CC00CC"/>
                </a:solidFill>
                <a:cs typeface="Calibri"/>
              </a:rPr>
              <a:t>) =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With assumption of conditional independence: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i="1" dirty="0">
                <a:solidFill>
                  <a:srgbClr val="CC00CC"/>
                </a:solidFill>
                <a:cs typeface="Calibri"/>
              </a:rPr>
              <a:t>P</a:t>
            </a:r>
            <a:r>
              <a:rPr lang="en-US" dirty="0">
                <a:solidFill>
                  <a:srgbClr val="CC00CC"/>
                </a:solidFill>
                <a:cs typeface="Calibri"/>
              </a:rPr>
              <a:t>(</a:t>
            </a:r>
            <a:r>
              <a:rPr lang="en-US" i="1" dirty="0">
                <a:solidFill>
                  <a:srgbClr val="CC00CC"/>
                </a:solidFill>
                <a:cs typeface="Calibri"/>
              </a:rPr>
              <a:t>Rain, Traffic, Umbrella</a:t>
            </a:r>
            <a:r>
              <a:rPr lang="en-US" dirty="0">
                <a:solidFill>
                  <a:srgbClr val="CC00CC"/>
                </a:solidFill>
                <a:cs typeface="Calibri"/>
              </a:rPr>
              <a:t>) =</a:t>
            </a:r>
            <a:endParaRPr lang="en-US" sz="2800" dirty="0">
              <a:solidFill>
                <a:srgbClr val="CC00CC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Bayes nets / graphical models help us express 			         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00" y="1136650"/>
            <a:ext cx="3918800" cy="203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2179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 and the 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676400"/>
            <a:ext cx="11698287" cy="50292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333399"/>
              </a:buClr>
            </a:pPr>
            <a:r>
              <a:rPr lang="en-US" sz="2800" dirty="0">
                <a:latin typeface="Calibri"/>
                <a:cs typeface="Calibri"/>
              </a:rPr>
              <a:t>Chain rule:</a:t>
            </a:r>
          </a:p>
          <a:p>
            <a:pPr lvl="0">
              <a:lnSpc>
                <a:spcPct val="80000"/>
              </a:lnSpc>
              <a:buClr>
                <a:srgbClr val="333399"/>
              </a:buClr>
              <a:buNone/>
            </a:pP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 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2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 err="1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 err="1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n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) = </a:t>
            </a:r>
            <a:r>
              <a:rPr lang="en-US" sz="2800" kern="1200" dirty="0">
                <a:solidFill>
                  <a:srgbClr val="CC00CC"/>
                </a:solidFill>
                <a:latin typeface="Arial" charset="0"/>
                <a:ea typeface="ＭＳ Ｐゴシック" charset="0"/>
                <a:sym typeface="Symbol"/>
              </a:rPr>
              <a:t></a:t>
            </a:r>
            <a:r>
              <a:rPr lang="en-US" sz="2800" i="1" kern="1200" baseline="-43000" dirty="0" err="1">
                <a:solidFill>
                  <a:srgbClr val="CC00CC"/>
                </a:solidFill>
                <a:latin typeface="Arial" charset="0"/>
                <a:ea typeface="ＭＳ Ｐゴシック" charset="0"/>
                <a:sym typeface="Symbol"/>
              </a:rPr>
              <a:t>i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i="1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| 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x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1</a:t>
            </a:r>
            <a:r>
              <a:rPr lang="en-US" sz="2800" kern="12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,…,</a:t>
            </a:r>
            <a:r>
              <a:rPr lang="en-US" sz="2800" i="1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 x</a:t>
            </a:r>
            <a:r>
              <a:rPr lang="en-US" sz="2800" i="1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i</a:t>
            </a:r>
            <a:r>
              <a:rPr lang="en-US" sz="2800" kern="1200" baseline="-250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-1</a:t>
            </a:r>
            <a:r>
              <a:rPr lang="en-US" sz="2800" dirty="0">
                <a:solidFill>
                  <a:srgbClr val="CC00CC"/>
                </a:solidFill>
                <a:latin typeface="Calibri"/>
                <a:ea typeface="ＭＳ Ｐゴシック" charset="0"/>
                <a:cs typeface="Calibri"/>
              </a:rPr>
              <a:t>)</a:t>
            </a:r>
            <a:endParaRPr lang="en-US" sz="2000" dirty="0">
              <a:latin typeface="Calibri"/>
              <a:cs typeface="Calibri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Trivial decomposition: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Rain, Traffic, Umbrella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Traffic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Umbrella 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Rain, Traffic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With assumption of conditional independence: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>
                <a:latin typeface="Calibri"/>
                <a:cs typeface="Calibri"/>
              </a:rPr>
              <a:t> 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Rain, Traffic, Umbrella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=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Traffic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 |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 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Umbrella 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|</a:t>
            </a:r>
            <a:r>
              <a:rPr lang="en-US" sz="2800" i="1" dirty="0">
                <a:solidFill>
                  <a:srgbClr val="CC00CC"/>
                </a:solidFill>
                <a:latin typeface="Calibri"/>
                <a:cs typeface="Calibri"/>
              </a:rPr>
              <a:t> Rain</a:t>
            </a:r>
            <a:r>
              <a:rPr lang="en-US" sz="2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Calibri"/>
                <a:cs typeface="Calibri"/>
              </a:rPr>
              <a:t>Bayes nets / graphical models help us express 			         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200" y="1136650"/>
            <a:ext cx="3918800" cy="20318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independent coin flips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No interactions between variables: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absolute independence</a:t>
            </a:r>
          </a:p>
          <a:p>
            <a:pPr eaLnBrk="1" hangingPunct="1"/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4478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24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53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1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8" y="1447800"/>
            <a:ext cx="287138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T: There is traffic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Model 1: independence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4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Why is an agent using model 2 better?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3622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3622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T</a:t>
            </a:r>
            <a:endParaRPr lang="en-US" sz="28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143000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3914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3914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7772400" y="42814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57800" y="1502074"/>
            <a:ext cx="9855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sz="2400" dirty="0">
                <a:latin typeface="Calibri"/>
                <a:cs typeface="Calibri"/>
              </a:rPr>
            </a:br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Model 2: rain causes traffic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149634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0636"/>
            <a:ext cx="4688114" cy="324160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Let’s build a causal Bayes net!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T: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L: Low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D: Roof drips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B: Ballgame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C: Cavity</a:t>
            </a:r>
          </a:p>
          <a:p>
            <a:pPr lvl="2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075" b="43969"/>
          <a:stretch/>
        </p:blipFill>
        <p:spPr>
          <a:xfrm>
            <a:off x="5181600" y="1447800"/>
            <a:ext cx="7010400" cy="2647122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 II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EA57CD-23D1-43DB-9314-D2530149828C}"/>
                  </a:ext>
                </a:extLst>
              </p14:cNvPr>
              <p14:cNvContentPartPr/>
              <p14:nvPr/>
            </p14:nvContentPartPr>
            <p14:xfrm>
              <a:off x="11264760" y="1968120"/>
              <a:ext cx="344520" cy="468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EA57CD-23D1-43DB-9314-D253014982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55400" y="1958760"/>
                <a:ext cx="363240" cy="48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479B7FF5-BD92-4A6F-8688-1DB98B516F0D}"/>
              </a:ext>
            </a:extLst>
          </p:cNvPr>
          <p:cNvGraphicFramePr>
            <a:graphicFrameLocks noGrp="1"/>
          </p:cNvGraphicFramePr>
          <p:nvPr/>
        </p:nvGraphicFramePr>
        <p:xfrm>
          <a:off x="4762802" y="2558143"/>
          <a:ext cx="1483900" cy="2438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674898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78103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8804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2167987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20447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300021" y="2558143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369746" y="2561316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221564" y="2558143"/>
          <a:ext cx="7366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631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024277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114530" y="2558143"/>
          <a:ext cx="1483900" cy="1219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70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437440143"/>
                    </a:ext>
                  </a:extLst>
                </a:gridCol>
                <a:gridCol w="370975">
                  <a:extLst>
                    <a:ext uri="{9D8B030D-6E8A-4147-A177-3AD203B41FA5}">
                      <a16:colId xmlns:a16="http://schemas.microsoft.com/office/drawing/2014/main" val="373533747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70953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421542"/>
                  </a:ext>
                </a:extLst>
              </a:tr>
            </a:tbl>
          </a:graphicData>
        </a:graphic>
      </p:graphicFrame>
      <p:sp>
        <p:nvSpPr>
          <p:cNvPr id="28" name="Right Arrow 27"/>
          <p:cNvSpPr/>
          <p:nvPr/>
        </p:nvSpPr>
        <p:spPr>
          <a:xfrm>
            <a:off x="6584966" y="2857782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89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Conditional Probability Tables and Chain Rule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sz="2800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sz="2800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D6009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D6009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E88510"/>
                    </a:solidFill>
                    <a:cs typeface="Calibri"/>
                    <a:sym typeface="Wingding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sz="2800" i="1" smtClean="0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𝐷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8253928" cy="4445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6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022" y="369271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Semantics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Joint distribution factorization example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Generic chain rule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  <a:p>
                <a:pPr marL="342882" lvl="1" indent="-342882">
                  <a:lnSpc>
                    <a:spcPct val="80000"/>
                  </a:lnSpc>
                  <a:buClr>
                    <a:schemeClr val="accent2"/>
                  </a:buClr>
                </a:pPr>
                <a:endParaRPr lang="en-US" sz="2400" i="1" dirty="0">
                  <a:solidFill>
                    <a:srgbClr val="CC00CC"/>
                  </a:solidFill>
                  <a:latin typeface="Cambria Math" charset="0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𝐽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  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Bayes nets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  <a:blipFill rotWithShape="0">
                <a:blip r:embed="rId3"/>
                <a:stretch>
                  <a:fillRect l="-965" t="-2573" b="-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681" name="Group 24680"/>
          <p:cNvGrpSpPr/>
          <p:nvPr/>
        </p:nvGrpSpPr>
        <p:grpSpPr>
          <a:xfrm>
            <a:off x="9144000" y="2385270"/>
            <a:ext cx="2895600" cy="3126530"/>
            <a:chOff x="8915400" y="1369270"/>
            <a:chExt cx="2895600" cy="3126530"/>
          </a:xfrm>
        </p:grpSpPr>
        <p:sp>
          <p:nvSpPr>
            <p:cNvPr id="7" name="Oval 6"/>
            <p:cNvSpPr/>
            <p:nvPr/>
          </p:nvSpPr>
          <p:spPr>
            <a:xfrm>
              <a:off x="8973312" y="1369270"/>
              <a:ext cx="1158240" cy="58991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B</a:t>
              </a:r>
              <a:r>
                <a:rPr lang="en-US" sz="1400" dirty="0">
                  <a:latin typeface="Calibri"/>
                  <a:cs typeface="Calibri"/>
                </a:rPr>
                <a:t>urglary</a:t>
              </a:r>
              <a:endParaRPr lang="en-US" sz="1400" b="1" dirty="0">
                <a:latin typeface="Calibri"/>
                <a:cs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63200" y="1392620"/>
              <a:ext cx="1447800" cy="64890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E</a:t>
              </a:r>
              <a:r>
                <a:rPr lang="en-US" sz="1400" dirty="0"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9906000" y="2549093"/>
              <a:ext cx="938784" cy="76688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A</a:t>
              </a:r>
              <a:r>
                <a:rPr lang="en-US" sz="1400" dirty="0"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915400" y="3787906"/>
              <a:ext cx="810768" cy="6956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J</a:t>
              </a:r>
              <a:r>
                <a:rPr lang="en-US" sz="1400" dirty="0"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000232" y="3787906"/>
              <a:ext cx="810768" cy="707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M</a:t>
              </a:r>
              <a:r>
                <a:rPr lang="en-US" sz="1400" dirty="0"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12" name="Straight Arrow Connector 11"/>
            <p:cNvCxnSpPr>
              <a:stCxn id="10" idx="4"/>
              <a:endCxn id="12" idx="1"/>
            </p:cNvCxnSpPr>
            <p:nvPr/>
          </p:nvCxnSpPr>
          <p:spPr>
            <a:xfrm>
              <a:off x="9552432" y="1959181"/>
              <a:ext cx="532599" cy="702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4"/>
              <a:endCxn id="12" idx="7"/>
            </p:cNvCxnSpPr>
            <p:nvPr/>
          </p:nvCxnSpPr>
          <p:spPr>
            <a:xfrm flipH="1">
              <a:off x="10699281" y="2041523"/>
              <a:ext cx="387819" cy="6198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  <a:endCxn id="13" idx="0"/>
            </p:cNvCxnSpPr>
            <p:nvPr/>
          </p:nvCxnSpPr>
          <p:spPr>
            <a:xfrm flipH="1">
              <a:off x="9320784" y="3203670"/>
              <a:ext cx="764247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  <a:endCxn id="15" idx="0"/>
            </p:cNvCxnSpPr>
            <p:nvPr/>
          </p:nvCxnSpPr>
          <p:spPr>
            <a:xfrm>
              <a:off x="10699281" y="3203670"/>
              <a:ext cx="706335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9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 the product of CPTs to the Bayes net.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200" dirty="0">
                <a:solidFill>
                  <a:schemeClr val="tx1"/>
                </a:solidFill>
              </a:rPr>
              <a:t>I.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II.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III.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51C5120-41F2-499D-AB55-FCA42FA6DDAA}"/>
              </a:ext>
            </a:extLst>
          </p:cNvPr>
          <p:cNvGrpSpPr/>
          <p:nvPr/>
        </p:nvGrpSpPr>
        <p:grpSpPr>
          <a:xfrm>
            <a:off x="5374132" y="1935591"/>
            <a:ext cx="1651565" cy="1307647"/>
            <a:chOff x="5358835" y="2590991"/>
            <a:chExt cx="1651565" cy="1307647"/>
          </a:xfrm>
        </p:grpSpPr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92F69D57-D9F3-42E9-9D18-D472DF786633}"/>
                </a:ext>
              </a:extLst>
            </p:cNvPr>
            <p:cNvCxnSpPr>
              <a:cxnSpLocks noChangeShapeType="1"/>
              <a:stCxn id="41" idx="5"/>
              <a:endCxn id="37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D6B9DD8B-8AC6-4A02-9F21-4DE9CB97B3F5}"/>
                </a:ext>
              </a:extLst>
            </p:cNvPr>
            <p:cNvCxnSpPr>
              <a:cxnSpLocks noChangeShapeType="1"/>
              <a:stCxn id="41" idx="3"/>
              <a:endCxn id="39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F964E06-F10F-4812-A396-CC1CEDE9560D}"/>
                </a:ext>
              </a:extLst>
            </p:cNvPr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41" name="Oval 3">
                <a:extLst>
                  <a:ext uri="{FF2B5EF4-FFF2-40B4-BE49-F238E27FC236}">
                    <a16:creationId xmlns:a16="http://schemas.microsoft.com/office/drawing/2014/main" id="{A9D287CD-61EA-4883-9635-5C43346AB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C9DD4B5-A3C4-47F0-929F-C6B61C73A01D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4DE6780-36A5-4700-93EA-1AA9BE3C174F}"/>
                </a:ext>
              </a:extLst>
            </p:cNvPr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39" name="Oval 3">
                <a:extLst>
                  <a:ext uri="{FF2B5EF4-FFF2-40B4-BE49-F238E27FC236}">
                    <a16:creationId xmlns:a16="http://schemas.microsoft.com/office/drawing/2014/main" id="{688E1C72-2680-48F8-95C2-39D9CB50B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6B352471-3C46-46E0-A691-ACE20FAB63D5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6BC3CCB-724D-4400-80EB-B59FF16B3635}"/>
                </a:ext>
              </a:extLst>
            </p:cNvPr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37" name="Oval 3">
                <a:extLst>
                  <a:ext uri="{FF2B5EF4-FFF2-40B4-BE49-F238E27FC236}">
                    <a16:creationId xmlns:a16="http://schemas.microsoft.com/office/drawing/2014/main" id="{475B03F9-9C41-42AC-B72B-410D2DDFE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A2E21D6D-08F9-4AE1-A093-D1E9F99FE92D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A278EDA-4DEF-44BF-A7FC-9ED76FD604B6}"/>
              </a:ext>
            </a:extLst>
          </p:cNvPr>
          <p:cNvGrpSpPr/>
          <p:nvPr/>
        </p:nvGrpSpPr>
        <p:grpSpPr>
          <a:xfrm>
            <a:off x="1482900" y="2337471"/>
            <a:ext cx="2490943" cy="470745"/>
            <a:chOff x="972988" y="3048000"/>
            <a:chExt cx="2490943" cy="470745"/>
          </a:xfrm>
        </p:grpSpPr>
        <p:cxnSp>
          <p:nvCxnSpPr>
            <p:cNvPr id="44" name="AutoShape 6">
              <a:extLst>
                <a:ext uri="{FF2B5EF4-FFF2-40B4-BE49-F238E27FC236}">
                  <a16:creationId xmlns:a16="http://schemas.microsoft.com/office/drawing/2014/main" id="{260DA4D9-E9BF-474B-BC3A-331F1E424D9B}"/>
                </a:ext>
              </a:extLst>
            </p:cNvPr>
            <p:cNvCxnSpPr>
              <a:cxnSpLocks noChangeShapeType="1"/>
              <a:stCxn id="51" idx="6"/>
              <a:endCxn id="49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6">
              <a:extLst>
                <a:ext uri="{FF2B5EF4-FFF2-40B4-BE49-F238E27FC236}">
                  <a16:creationId xmlns:a16="http://schemas.microsoft.com/office/drawing/2014/main" id="{552867A1-463C-4977-8989-7DFF8686B701}"/>
                </a:ext>
              </a:extLst>
            </p:cNvPr>
            <p:cNvCxnSpPr>
              <a:cxnSpLocks noChangeShapeType="1"/>
              <a:stCxn id="53" idx="6"/>
              <a:endCxn id="51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76C1B87-3D94-428D-9F77-1BF4CDFE74A1}"/>
                </a:ext>
              </a:extLst>
            </p:cNvPr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53" name="Oval 3">
                <a:extLst>
                  <a:ext uri="{FF2B5EF4-FFF2-40B4-BE49-F238E27FC236}">
                    <a16:creationId xmlns:a16="http://schemas.microsoft.com/office/drawing/2014/main" id="{A6433942-69DE-4FE6-B389-13896AD6D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3D51F83A-754C-4F0F-A836-DF64C5713048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63AC814-A91F-42A6-956E-4B644F55AF25}"/>
                </a:ext>
              </a:extLst>
            </p:cNvPr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51" name="Oval 3">
                <a:extLst>
                  <a:ext uri="{FF2B5EF4-FFF2-40B4-BE49-F238E27FC236}">
                    <a16:creationId xmlns:a16="http://schemas.microsoft.com/office/drawing/2014/main" id="{7C3ABB88-A4E9-4B58-9301-37830FC5F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89D5BD6-A29E-47E9-A6BC-1213CD6FC5DA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32595FF-93F8-4581-9523-5AC92FCDBBBF}"/>
                </a:ext>
              </a:extLst>
            </p:cNvPr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49" name="Oval 3">
                <a:extLst>
                  <a:ext uri="{FF2B5EF4-FFF2-40B4-BE49-F238E27FC236}">
                    <a16:creationId xmlns:a16="http://schemas.microsoft.com/office/drawing/2014/main" id="{0EF39D6F-929D-4B08-9414-E1D6C2251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33FD2E9-2ED3-4232-A309-7A6C591038B2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BEB60C6-FBB6-4A9B-A470-CB7D179D7F57}"/>
              </a:ext>
            </a:extLst>
          </p:cNvPr>
          <p:cNvGrpSpPr/>
          <p:nvPr/>
        </p:nvGrpSpPr>
        <p:grpSpPr>
          <a:xfrm>
            <a:off x="9092411" y="1874190"/>
            <a:ext cx="1698978" cy="1388065"/>
            <a:chOff x="9051634" y="2514600"/>
            <a:chExt cx="1698978" cy="1388065"/>
          </a:xfrm>
        </p:grpSpPr>
        <p:cxnSp>
          <p:nvCxnSpPr>
            <p:cNvPr id="56" name="AutoShape 6">
              <a:extLst>
                <a:ext uri="{FF2B5EF4-FFF2-40B4-BE49-F238E27FC236}">
                  <a16:creationId xmlns:a16="http://schemas.microsoft.com/office/drawing/2014/main" id="{B267B1B0-1548-4E46-832D-4C0971B3BA8F}"/>
                </a:ext>
              </a:extLst>
            </p:cNvPr>
            <p:cNvCxnSpPr>
              <a:cxnSpLocks noChangeShapeType="1"/>
              <a:stCxn id="63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7" name="AutoShape 6">
              <a:extLst>
                <a:ext uri="{FF2B5EF4-FFF2-40B4-BE49-F238E27FC236}">
                  <a16:creationId xmlns:a16="http://schemas.microsoft.com/office/drawing/2014/main" id="{5D03117D-05D9-4ECE-AD2F-A76400FD03C1}"/>
                </a:ext>
              </a:extLst>
            </p:cNvPr>
            <p:cNvCxnSpPr>
              <a:cxnSpLocks noChangeShapeType="1"/>
              <a:stCxn id="65" idx="4"/>
              <a:endCxn id="6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C167F09-46A7-4D21-B312-BE6649AC5E30}"/>
                </a:ext>
              </a:extLst>
            </p:cNvPr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65" name="Oval 3">
                <a:extLst>
                  <a:ext uri="{FF2B5EF4-FFF2-40B4-BE49-F238E27FC236}">
                    <a16:creationId xmlns:a16="http://schemas.microsoft.com/office/drawing/2014/main" id="{FD8BCB6D-D77B-427C-A07A-F3883CDD0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F2D5B186-B61D-4416-831D-35ACFE031301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67C5604-0DA9-45D3-B439-31DB25C13AE9}"/>
                </a:ext>
              </a:extLst>
            </p:cNvPr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63" name="Oval 3">
                <a:extLst>
                  <a:ext uri="{FF2B5EF4-FFF2-40B4-BE49-F238E27FC236}">
                    <a16:creationId xmlns:a16="http://schemas.microsoft.com/office/drawing/2014/main" id="{5FA46776-4FE0-46CA-9B67-B6B6EB014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F758772A-E4E8-4F63-914D-2CE210AE1BFC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8BF3DA6-CFE3-463F-B2A6-6D18AD32A65A}"/>
                </a:ext>
              </a:extLst>
            </p:cNvPr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61" name="Oval 3">
                <a:extLst>
                  <a:ext uri="{FF2B5EF4-FFF2-40B4-BE49-F238E27FC236}">
                    <a16:creationId xmlns:a16="http://schemas.microsoft.com/office/drawing/2014/main" id="{1C96704B-4E2B-4750-BFB6-206FA9E49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6F842719-4351-4CD6-A13B-2A282CF6267F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394E9C1-5220-4FC9-B615-2300FCEF2047}"/>
                  </a:ext>
                </a:extLst>
              </p:cNvPr>
              <p:cNvSpPr/>
              <p:nvPr/>
            </p:nvSpPr>
            <p:spPr>
              <a:xfrm>
                <a:off x="1343923" y="3702768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394E9C1-5220-4FC9-B615-2300FCEF20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923" y="3702768"/>
                <a:ext cx="3046024" cy="461665"/>
              </a:xfrm>
              <a:prstGeom prst="rect">
                <a:avLst/>
              </a:prstGeom>
              <a:blipFill>
                <a:blip r:embed="rId11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5950E61-00B9-4467-959E-C457D8405A06}"/>
                  </a:ext>
                </a:extLst>
              </p:cNvPr>
              <p:cNvSpPr/>
              <p:nvPr/>
            </p:nvSpPr>
            <p:spPr>
              <a:xfrm>
                <a:off x="4880476" y="3701280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5950E61-00B9-4467-959E-C457D8405A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76" y="3701280"/>
                <a:ext cx="3046024" cy="461665"/>
              </a:xfrm>
              <a:prstGeom prst="rect">
                <a:avLst/>
              </a:prstGeom>
              <a:blipFill>
                <a:blip r:embed="rId12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1407860-B347-4461-BB02-07A5267B8B60}"/>
                  </a:ext>
                </a:extLst>
              </p:cNvPr>
              <p:cNvSpPr/>
              <p:nvPr/>
            </p:nvSpPr>
            <p:spPr>
              <a:xfrm>
                <a:off x="8550146" y="3730018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1407860-B347-4461-BB02-07A5267B8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3730018"/>
                <a:ext cx="2940240" cy="461665"/>
              </a:xfrm>
              <a:prstGeom prst="rect">
                <a:avLst/>
              </a:prstGeom>
              <a:blipFill>
                <a:blip r:embed="rId13"/>
                <a:stretch>
                  <a:fillRect l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6EC85AA-3B2F-49BC-9558-ABCC62EE5472}"/>
                  </a:ext>
                </a:extLst>
              </p:cNvPr>
              <p:cNvSpPr/>
              <p:nvPr/>
            </p:nvSpPr>
            <p:spPr>
              <a:xfrm>
                <a:off x="4920588" y="4806219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6EC85AA-3B2F-49BC-9558-ABCC62EE5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588" y="4806219"/>
                <a:ext cx="3046024" cy="461665"/>
              </a:xfrm>
              <a:prstGeom prst="rect">
                <a:avLst/>
              </a:prstGeom>
              <a:blipFill>
                <a:blip r:embed="rId14"/>
                <a:stretch>
                  <a:fillRect l="-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D678DB-799F-433B-8D02-0032300F1377}"/>
                  </a:ext>
                </a:extLst>
              </p:cNvPr>
              <p:cNvSpPr/>
              <p:nvPr/>
            </p:nvSpPr>
            <p:spPr>
              <a:xfrm>
                <a:off x="8550146" y="4793469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FD678DB-799F-433B-8D02-0032300F13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4793469"/>
                <a:ext cx="3046024" cy="461665"/>
              </a:xfrm>
              <a:prstGeom prst="rect">
                <a:avLst/>
              </a:prstGeom>
              <a:blipFill>
                <a:blip r:embed="rId15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6073005-F312-4E72-B0AE-D1FFA34A0C56}"/>
                  </a:ext>
                </a:extLst>
              </p:cNvPr>
              <p:cNvSpPr/>
              <p:nvPr/>
            </p:nvSpPr>
            <p:spPr>
              <a:xfrm>
                <a:off x="1396815" y="4806220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6073005-F312-4E72-B0AE-D1FFA34A0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815" y="4806220"/>
                <a:ext cx="2940240" cy="461665"/>
              </a:xfrm>
              <a:prstGeom prst="rect">
                <a:avLst/>
              </a:prstGeom>
              <a:blipFill>
                <a:blip r:embed="rId16"/>
                <a:stretch>
                  <a:fillRect l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F3CA6D3-D57E-416A-A352-0387257E0F1D}"/>
                  </a:ext>
                </a:extLst>
              </p:cNvPr>
              <p:cNvSpPr/>
              <p:nvPr/>
            </p:nvSpPr>
            <p:spPr>
              <a:xfrm>
                <a:off x="8550146" y="5981421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F3CA6D3-D57E-416A-A352-0387257E0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146" y="5981421"/>
                <a:ext cx="3046024" cy="461665"/>
              </a:xfrm>
              <a:prstGeom prst="rect">
                <a:avLst/>
              </a:prstGeom>
              <a:blipFill>
                <a:blip r:embed="rId17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DCAC04F-388C-412E-A458-6FBAE145E99D}"/>
                  </a:ext>
                </a:extLst>
              </p:cNvPr>
              <p:cNvSpPr/>
              <p:nvPr/>
            </p:nvSpPr>
            <p:spPr>
              <a:xfrm>
                <a:off x="1370519" y="5952684"/>
                <a:ext cx="304602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DCAC04F-388C-412E-A458-6FBAE145E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519" y="5952684"/>
                <a:ext cx="3046024" cy="461665"/>
              </a:xfrm>
              <a:prstGeom prst="rect">
                <a:avLst/>
              </a:prstGeom>
              <a:blipFill>
                <a:blip r:embed="rId18"/>
                <a:stretch>
                  <a:fillRect l="-417" b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5F8C2EC-E281-4225-95DD-8F33550C1DEF}"/>
                  </a:ext>
                </a:extLst>
              </p:cNvPr>
              <p:cNvSpPr/>
              <p:nvPr/>
            </p:nvSpPr>
            <p:spPr>
              <a:xfrm>
                <a:off x="4880476" y="5981421"/>
                <a:ext cx="29402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|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5F8C2EC-E281-4225-95DD-8F33550C1D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76" y="5981421"/>
                <a:ext cx="2940240" cy="461665"/>
              </a:xfrm>
              <a:prstGeom prst="rect">
                <a:avLst/>
              </a:prstGeom>
              <a:blipFill>
                <a:blip r:embed="rId19"/>
                <a:stretch>
                  <a:fillRect l="-431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308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6" grpId="0"/>
      <p:bldP spid="77" grpId="0"/>
      <p:bldP spid="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For the following Bayes nets, write the joint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latin typeface="Cambria Math" charset="0"/>
                  <a:ea typeface="Cambria Math" charset="0"/>
                  <a:cs typeface="Cambria Math" charset="0"/>
                  <a:sym typeface="Wingdings"/>
                </a:endParaRP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the chain rule (with top-down order A,B,C)</a:t>
                </a: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Bayes net semantics (product of CPTs)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  <a:blipFill rotWithShape="0">
                <a:blip r:embed="rId2"/>
                <a:stretch>
                  <a:fillRect l="-965" t="-10732"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B1346-EB44-4521-8D85-8555ED70C81E}"/>
              </a:ext>
            </a:extLst>
          </p:cNvPr>
          <p:cNvGrpSpPr/>
          <p:nvPr/>
        </p:nvGrpSpPr>
        <p:grpSpPr>
          <a:xfrm>
            <a:off x="5358835" y="2590991"/>
            <a:ext cx="1651565" cy="1307647"/>
            <a:chOff x="5358835" y="2590991"/>
            <a:chExt cx="1651565" cy="1307647"/>
          </a:xfrm>
        </p:grpSpPr>
        <p:cxnSp>
          <p:nvCxnSpPr>
            <p:cNvPr id="17" name="AutoShape 6"/>
            <p:cNvCxnSpPr>
              <a:cxnSpLocks noChangeShapeType="1"/>
              <a:stCxn id="20" idx="5"/>
              <a:endCxn id="26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6"/>
            <p:cNvCxnSpPr>
              <a:cxnSpLocks noChangeShapeType="1"/>
              <a:stCxn id="20" idx="3"/>
              <a:endCxn id="23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9" name="Group 18"/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20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23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26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E760C2-D207-4505-901A-173E86F50216}"/>
              </a:ext>
            </a:extLst>
          </p:cNvPr>
          <p:cNvGrpSpPr/>
          <p:nvPr/>
        </p:nvGrpSpPr>
        <p:grpSpPr>
          <a:xfrm>
            <a:off x="972988" y="3048000"/>
            <a:ext cx="2490943" cy="470745"/>
            <a:chOff x="972988" y="3048000"/>
            <a:chExt cx="2490943" cy="470745"/>
          </a:xfrm>
        </p:grpSpPr>
        <p:cxnSp>
          <p:nvCxnSpPr>
            <p:cNvPr id="28" name="AutoShape 6"/>
            <p:cNvCxnSpPr>
              <a:cxnSpLocks noChangeShapeType="1"/>
              <a:stCxn id="34" idx="6"/>
              <a:endCxn id="37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/>
            <p:cNvCxnSpPr>
              <a:cxnSpLocks noChangeShapeType="1"/>
              <a:stCxn id="31" idx="6"/>
              <a:endCxn id="34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0" name="Group 29"/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34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37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A37852-85D8-452D-B984-CEF0ADDF5628}"/>
              </a:ext>
            </a:extLst>
          </p:cNvPr>
          <p:cNvGrpSpPr/>
          <p:nvPr/>
        </p:nvGrpSpPr>
        <p:grpSpPr>
          <a:xfrm>
            <a:off x="9051634" y="2514600"/>
            <a:ext cx="1698978" cy="1388065"/>
            <a:chOff x="9051634" y="2514600"/>
            <a:chExt cx="1698978" cy="1388065"/>
          </a:xfrm>
        </p:grpSpPr>
        <p:cxnSp>
          <p:nvCxnSpPr>
            <p:cNvPr id="42" name="AutoShape 6"/>
            <p:cNvCxnSpPr>
              <a:cxnSpLocks noChangeShapeType="1"/>
              <a:stCxn id="48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AutoShape 6"/>
            <p:cNvCxnSpPr>
              <a:cxnSpLocks noChangeShapeType="1"/>
              <a:stCxn id="45" idx="4"/>
              <a:endCxn id="5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4" name="Group 43"/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45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/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4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/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5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769148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For the following Bayes nets, write the joint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𝐴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𝐵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,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sz="2800" b="0" i="1" smtClean="0"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latin typeface="Cambria Math" charset="0"/>
                  <a:ea typeface="Cambria Math" charset="0"/>
                  <a:cs typeface="Cambria Math" charset="0"/>
                  <a:sym typeface="Wingdings"/>
                </a:endParaRP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the chain rule (with top-down order A,B,C)</a:t>
                </a:r>
              </a:p>
              <a:p>
                <a:pPr marL="914376" lvl="1" indent="-457200">
                  <a:lnSpc>
                    <a:spcPct val="80000"/>
                  </a:lnSpc>
                  <a:buFont typeface="+mj-lt"/>
                  <a:buAutoNum type="arabicPeriod"/>
                </a:pPr>
                <a:r>
                  <a:rPr lang="en-US" sz="2400" dirty="0">
                    <a:latin typeface="Calibri"/>
                    <a:cs typeface="Calibri"/>
                    <a:sym typeface="Wingdings"/>
                  </a:rPr>
                  <a:t>Using Bayes net semantics (product of CPTs)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1246930"/>
              </a:xfrm>
              <a:blipFill rotWithShape="0">
                <a:blip r:embed="rId2"/>
                <a:stretch>
                  <a:fillRect l="-965" t="-10732" b="-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7B1346-EB44-4521-8D85-8555ED70C81E}"/>
              </a:ext>
            </a:extLst>
          </p:cNvPr>
          <p:cNvGrpSpPr/>
          <p:nvPr/>
        </p:nvGrpSpPr>
        <p:grpSpPr>
          <a:xfrm>
            <a:off x="5358835" y="2590991"/>
            <a:ext cx="1651565" cy="1307647"/>
            <a:chOff x="5358835" y="2590991"/>
            <a:chExt cx="1651565" cy="1307647"/>
          </a:xfrm>
        </p:grpSpPr>
        <p:cxnSp>
          <p:nvCxnSpPr>
            <p:cNvPr id="17" name="AutoShape 6"/>
            <p:cNvCxnSpPr>
              <a:cxnSpLocks noChangeShapeType="1"/>
              <a:stCxn id="20" idx="5"/>
              <a:endCxn id="26" idx="0"/>
            </p:cNvCxnSpPr>
            <p:nvPr/>
          </p:nvCxnSpPr>
          <p:spPr bwMode="auto">
            <a:xfrm>
              <a:off x="6318805" y="2982635"/>
              <a:ext cx="454698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AutoShape 6"/>
            <p:cNvCxnSpPr>
              <a:cxnSpLocks noChangeShapeType="1"/>
              <a:stCxn id="20" idx="3"/>
              <a:endCxn id="23" idx="0"/>
            </p:cNvCxnSpPr>
            <p:nvPr/>
          </p:nvCxnSpPr>
          <p:spPr bwMode="auto">
            <a:xfrm flipH="1">
              <a:off x="5595732" y="2982635"/>
              <a:ext cx="388051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9" name="Group 18"/>
            <p:cNvGrpSpPr/>
            <p:nvPr/>
          </p:nvGrpSpPr>
          <p:grpSpPr>
            <a:xfrm>
              <a:off x="5914397" y="2590991"/>
              <a:ext cx="486403" cy="461665"/>
              <a:chOff x="5990597" y="3500735"/>
              <a:chExt cx="486403" cy="461665"/>
            </a:xfrm>
          </p:grpSpPr>
          <p:sp>
            <p:nvSpPr>
              <p:cNvPr id="20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Group 21"/>
            <p:cNvGrpSpPr/>
            <p:nvPr/>
          </p:nvGrpSpPr>
          <p:grpSpPr>
            <a:xfrm>
              <a:off x="5358835" y="3430603"/>
              <a:ext cx="493941" cy="468035"/>
              <a:chOff x="5410200" y="4340347"/>
              <a:chExt cx="493941" cy="468035"/>
            </a:xfrm>
          </p:grpSpPr>
          <p:sp>
            <p:nvSpPr>
              <p:cNvPr id="23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Rectangle 23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Rectangle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6536606" y="3430603"/>
              <a:ext cx="473794" cy="461665"/>
              <a:chOff x="6511771" y="4340347"/>
              <a:chExt cx="473794" cy="461665"/>
            </a:xfrm>
          </p:grpSpPr>
          <p:sp>
            <p:nvSpPr>
              <p:cNvPr id="26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EE760C2-D207-4505-901A-173E86F50216}"/>
              </a:ext>
            </a:extLst>
          </p:cNvPr>
          <p:cNvGrpSpPr/>
          <p:nvPr/>
        </p:nvGrpSpPr>
        <p:grpSpPr>
          <a:xfrm>
            <a:off x="972988" y="3048000"/>
            <a:ext cx="2490943" cy="470745"/>
            <a:chOff x="972988" y="3048000"/>
            <a:chExt cx="2490943" cy="470745"/>
          </a:xfrm>
        </p:grpSpPr>
        <p:cxnSp>
          <p:nvCxnSpPr>
            <p:cNvPr id="28" name="AutoShape 6"/>
            <p:cNvCxnSpPr>
              <a:cxnSpLocks noChangeShapeType="1"/>
              <a:stCxn id="34" idx="6"/>
              <a:endCxn id="37" idx="2"/>
            </p:cNvCxnSpPr>
            <p:nvPr/>
          </p:nvCxnSpPr>
          <p:spPr bwMode="auto">
            <a:xfrm flipV="1">
              <a:off x="2418253" y="3287914"/>
              <a:ext cx="57188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6"/>
            <p:cNvCxnSpPr>
              <a:cxnSpLocks noChangeShapeType="1"/>
              <a:stCxn id="31" idx="6"/>
              <a:endCxn id="34" idx="2"/>
            </p:cNvCxnSpPr>
            <p:nvPr/>
          </p:nvCxnSpPr>
          <p:spPr bwMode="auto">
            <a:xfrm>
              <a:off x="1446782" y="3283885"/>
              <a:ext cx="49767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30" name="Group 29"/>
            <p:cNvGrpSpPr/>
            <p:nvPr/>
          </p:nvGrpSpPr>
          <p:grpSpPr>
            <a:xfrm>
              <a:off x="972988" y="3052615"/>
              <a:ext cx="486403" cy="461665"/>
              <a:chOff x="5990597" y="3500735"/>
              <a:chExt cx="486403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/>
            <p:cNvGrpSpPr/>
            <p:nvPr/>
          </p:nvGrpSpPr>
          <p:grpSpPr>
            <a:xfrm>
              <a:off x="1944459" y="3048000"/>
              <a:ext cx="493941" cy="468035"/>
              <a:chOff x="5410200" y="4340347"/>
              <a:chExt cx="493941" cy="468035"/>
            </a:xfrm>
          </p:grpSpPr>
          <p:sp>
            <p:nvSpPr>
              <p:cNvPr id="34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2990137" y="3057080"/>
              <a:ext cx="473794" cy="461665"/>
              <a:chOff x="6511771" y="4340347"/>
              <a:chExt cx="473794" cy="461665"/>
            </a:xfrm>
          </p:grpSpPr>
          <p:sp>
            <p:nvSpPr>
              <p:cNvPr id="37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4A37852-85D8-452D-B984-CEF0ADDF5628}"/>
              </a:ext>
            </a:extLst>
          </p:cNvPr>
          <p:cNvGrpSpPr/>
          <p:nvPr/>
        </p:nvGrpSpPr>
        <p:grpSpPr>
          <a:xfrm>
            <a:off x="9051634" y="2514600"/>
            <a:ext cx="1698978" cy="1388065"/>
            <a:chOff x="9051634" y="2514600"/>
            <a:chExt cx="1698978" cy="1388065"/>
          </a:xfrm>
        </p:grpSpPr>
        <p:cxnSp>
          <p:nvCxnSpPr>
            <p:cNvPr id="42" name="AutoShape 6"/>
            <p:cNvCxnSpPr>
              <a:cxnSpLocks noChangeShapeType="1"/>
              <a:stCxn id="48" idx="4"/>
            </p:cNvCxnSpPr>
            <p:nvPr/>
          </p:nvCxnSpPr>
          <p:spPr bwMode="auto">
            <a:xfrm flipH="1">
              <a:off x="10061152" y="2982635"/>
              <a:ext cx="432416" cy="52882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" name="AutoShape 6"/>
            <p:cNvCxnSpPr>
              <a:cxnSpLocks noChangeShapeType="1"/>
              <a:stCxn id="45" idx="4"/>
              <a:endCxn id="51" idx="1"/>
            </p:cNvCxnSpPr>
            <p:nvPr/>
          </p:nvCxnSpPr>
          <p:spPr bwMode="auto">
            <a:xfrm>
              <a:off x="9288531" y="2975017"/>
              <a:ext cx="445025" cy="53644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44" name="Group 43"/>
            <p:cNvGrpSpPr/>
            <p:nvPr/>
          </p:nvGrpSpPr>
          <p:grpSpPr>
            <a:xfrm>
              <a:off x="9051634" y="2516943"/>
              <a:ext cx="486403" cy="461665"/>
              <a:chOff x="5990597" y="3500735"/>
              <a:chExt cx="486403" cy="461665"/>
            </a:xfrm>
          </p:grpSpPr>
          <p:sp>
            <p:nvSpPr>
              <p:cNvPr id="45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/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6" name="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7" name="Group 46"/>
            <p:cNvGrpSpPr/>
            <p:nvPr/>
          </p:nvGrpSpPr>
          <p:grpSpPr>
            <a:xfrm>
              <a:off x="10256671" y="2514600"/>
              <a:ext cx="493941" cy="468035"/>
              <a:chOff x="5410200" y="4340347"/>
              <a:chExt cx="493941" cy="468035"/>
            </a:xfrm>
          </p:grpSpPr>
          <p:sp>
            <p:nvSpPr>
              <p:cNvPr id="4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/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0" name="Group 49"/>
            <p:cNvGrpSpPr/>
            <p:nvPr/>
          </p:nvGrpSpPr>
          <p:grpSpPr>
            <a:xfrm>
              <a:off x="9664170" y="3441000"/>
              <a:ext cx="473794" cy="461665"/>
              <a:chOff x="6511771" y="4340347"/>
              <a:chExt cx="473794" cy="461665"/>
            </a:xfrm>
          </p:grpSpPr>
          <p:sp>
            <p:nvSpPr>
              <p:cNvPr id="5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/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Rectangle 5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686" name="Rectangle 24685"/>
              <p:cNvSpPr/>
              <p:nvPr/>
            </p:nvSpPr>
            <p:spPr>
              <a:xfrm>
                <a:off x="372547" y="4180344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Calibri"/>
                    <a:cs typeface="Calibri"/>
                    <a:sym typeface="Wingdings"/>
                  </a:rPr>
                  <a:t>C is independent from A given B</a:t>
                </a:r>
              </a:p>
            </p:txBody>
          </p:sp>
        </mc:Choice>
        <mc:Fallback xmlns="">
          <p:sp>
            <p:nvSpPr>
              <p:cNvPr id="24686" name="Rectangle 246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47" y="4180344"/>
                <a:ext cx="4312415" cy="2677656"/>
              </a:xfrm>
              <a:prstGeom prst="rect">
                <a:avLst/>
              </a:prstGeom>
              <a:blipFill>
                <a:blip r:embed="rId11"/>
                <a:stretch>
                  <a:fillRect l="-2119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389946" y="4182388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Calibri"/>
                    <a:cs typeface="Calibri"/>
                    <a:sym typeface="Wingdings"/>
                  </a:rPr>
                  <a:t>C is independent from B given A</a:t>
                </a: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946" y="4182388"/>
                <a:ext cx="4312415" cy="2677656"/>
              </a:xfrm>
              <a:prstGeom prst="rect">
                <a:avLst/>
              </a:prstGeom>
              <a:blipFill rotWithShape="0">
                <a:blip r:embed="rId12"/>
                <a:stretch>
                  <a:fillRect l="-2119" t="-17768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8337360" y="4182716"/>
                <a:ext cx="4312415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endParaRPr lang="en-US" sz="24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Assumption:</a:t>
                </a:r>
                <a:endParaRPr lang="en-US" sz="2400" dirty="0">
                  <a:solidFill>
                    <a:srgbClr val="3333FF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buClr>
                    <a:schemeClr val="accent2"/>
                  </a:buClr>
                  <a:buNone/>
                </a:pPr>
                <a:r>
                  <a:rPr lang="en-US" sz="2000" dirty="0">
                    <a:latin typeface="Calibri"/>
                    <a:cs typeface="Calibri"/>
                    <a:sym typeface="Wingdings"/>
                  </a:rPr>
                  <a:t>A is independent from B given { }</a:t>
                </a: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360" y="4182716"/>
                <a:ext cx="4312415" cy="2677656"/>
              </a:xfrm>
              <a:prstGeom prst="rect">
                <a:avLst/>
              </a:prstGeom>
              <a:blipFill rotWithShape="0">
                <a:blip r:embed="rId13"/>
                <a:stretch>
                  <a:fillRect l="-2263" t="-17768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93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3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Text Box 14"/>
          <p:cNvSpPr txBox="1">
            <a:spLocks noChangeArrowheads="1"/>
          </p:cNvSpPr>
          <p:nvPr/>
        </p:nvSpPr>
        <p:spPr bwMode="auto">
          <a:xfrm>
            <a:off x="323499" y="4493434"/>
            <a:ext cx="548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X: Low pressure   Y: Rain              Z: Traffic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1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096000" y="275456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Example: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Low pressure </a:t>
            </a:r>
            <a:r>
              <a:rPr lang="en-US" sz="2400" i="1" dirty="0">
                <a:latin typeface="Calibri"/>
                <a:cs typeface="Calibri"/>
              </a:rPr>
              <a:t>always</a:t>
            </a:r>
            <a:r>
              <a:rPr lang="en-US" sz="2400" dirty="0">
                <a:latin typeface="Calibri"/>
                <a:cs typeface="Calibri"/>
              </a:rPr>
              <a:t> causes rain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Rain </a:t>
            </a:r>
            <a:r>
              <a:rPr lang="en-US" sz="2400" i="1" dirty="0">
                <a:latin typeface="Calibri"/>
                <a:cs typeface="Calibri"/>
              </a:rPr>
              <a:t>always</a:t>
            </a:r>
            <a:r>
              <a:rPr lang="en-US" sz="2400" dirty="0">
                <a:latin typeface="Calibri"/>
                <a:cs typeface="Calibri"/>
              </a:rPr>
              <a:t> causes traffic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High pressure </a:t>
            </a:r>
            <a:r>
              <a:rPr lang="en-US" sz="2400" i="1" dirty="0">
                <a:latin typeface="Calibri"/>
                <a:cs typeface="Calibri"/>
              </a:rPr>
              <a:t>always</a:t>
            </a:r>
            <a:r>
              <a:rPr lang="en-US" sz="2400" dirty="0">
                <a:latin typeface="Calibri"/>
                <a:cs typeface="Calibri"/>
              </a:rPr>
              <a:t> causes no rain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 rain </a:t>
            </a:r>
            <a:r>
              <a:rPr lang="en-US" sz="2400" i="1" dirty="0">
                <a:latin typeface="Calibri"/>
                <a:cs typeface="Calibri"/>
              </a:rPr>
              <a:t>always</a:t>
            </a:r>
            <a:r>
              <a:rPr lang="en-US" sz="2400" dirty="0">
                <a:latin typeface="Calibri"/>
                <a:cs typeface="Calibri"/>
              </a:rPr>
              <a:t> causes no traffic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In numbers:</a:t>
            </a:r>
          </a:p>
          <a:p>
            <a:pPr marL="514324" lvl="1" indent="0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P( +y | +x ) = 1	P( +z | +y ) = 1 </a:t>
            </a:r>
          </a:p>
          <a:p>
            <a:pPr marL="514324" lvl="1" indent="0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P(  -y | -x  ) = 1	P( 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Guaranteed X 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Evidence along the chain 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 the influence</a:t>
            </a: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pressure          Y: Rain                          Z: Traffic</a:t>
            </a:r>
          </a:p>
        </p:txBody>
      </p:sp>
    </p:spTree>
    <p:extLst>
      <p:ext uri="{BB962C8B-B14F-4D97-AF65-F5344CB8AC3E}">
        <p14:creationId xmlns:p14="http://schemas.microsoft.com/office/powerpoint/2010/main" val="174003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independent of Z ?  </a:t>
            </a:r>
            <a:r>
              <a:rPr lang="en-US" sz="24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 No!</a:t>
            </a:r>
          </a:p>
          <a:p>
            <a:pPr lvl="4">
              <a:lnSpc>
                <a:spcPct val="80000"/>
              </a:lnSpc>
            </a:pPr>
            <a:endParaRPr lang="en-US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One example set of CPTs for which X is not independent of Z is sufficient to show this independence is not guaranteed.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Project due </a:t>
            </a:r>
            <a:r>
              <a:rPr lang="en-US" sz="2000" i="1" dirty="0">
                <a:latin typeface="Calibri"/>
                <a:cs typeface="Calibri"/>
              </a:rPr>
              <a:t>always </a:t>
            </a:r>
            <a:r>
              <a:rPr lang="en-US" sz="2000" dirty="0">
                <a:latin typeface="Calibri"/>
                <a:cs typeface="Calibri"/>
              </a:rPr>
              <a:t>causes both forums busy 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and lab full </a:t>
            </a:r>
          </a:p>
          <a:p>
            <a:pPr lvl="2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numbers:</a:t>
            </a:r>
          </a:p>
          <a:p>
            <a:pPr marL="914353" lvl="2" indent="0">
              <a:lnSpc>
                <a:spcPct val="8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         P( +x | +y ) = 1	P( -x | -y ) = 1,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Calibri"/>
                <a:cs typeface="Calibri"/>
              </a:rPr>
              <a:t>	     P( +z | +y ) = 1	P( -z | -y ) = 1</a:t>
            </a: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41339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Calibri"/>
                <a:cs typeface="Calibri"/>
              </a:rPr>
              <a:t>Observing the cause blocks influence between effects.</a:t>
            </a:r>
          </a:p>
          <a:p>
            <a:pPr>
              <a:lnSpc>
                <a:spcPct val="8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due</a:t>
            </a: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X: Forums busy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Z: Lab full</a:t>
            </a:r>
          </a:p>
        </p:txBody>
      </p:sp>
    </p:spTree>
    <p:extLst>
      <p:ext uri="{BB962C8B-B14F-4D97-AF65-F5344CB8AC3E}">
        <p14:creationId xmlns:p14="http://schemas.microsoft.com/office/powerpoint/2010/main" val="241488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0" y="5410146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10146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684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5A02A29-4B0B-40A2-94F7-D302DD5E2B53}"/>
                  </a:ext>
                </a:extLst>
              </p:cNvPr>
              <p:cNvSpPr/>
              <p:nvPr/>
            </p:nvSpPr>
            <p:spPr>
              <a:xfrm>
                <a:off x="166548" y="5904085"/>
                <a:ext cx="5985164" cy="907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80000"/>
                  </a:lnSpc>
                </a:pPr>
                <a:endParaRPr lang="en-US" sz="800" dirty="0">
                  <a:cs typeface="Calibri"/>
                </a:endParaRPr>
              </a:p>
              <a:p>
                <a:pPr marL="457176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…</m:t>
                          </m:r>
                          <m:r>
                            <a:rPr lang="en-US" sz="24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</m:t>
                          </m:r>
                          <m:d>
                            <m:dPr>
                              <m:endChr m:val="|"/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  <a:sym typeface="Wingdings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tx2"/>
                                      </a:solidFill>
                                      <a:latin typeface="Cambria Math" charset="0"/>
                                      <a:cs typeface="Calibri"/>
                                      <a:sym typeface="Wingdings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𝑃𝑎𝑟𝑒𝑛𝑡𝑠</m:t>
                          </m:r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cs typeface="Calibri"/>
                                  <a:sym typeface="Wingdings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2"/>
                                  </a:solidFill>
                                  <a:latin typeface="Cambria Math" charset="0"/>
                                  <a:cs typeface="Calibri"/>
                                  <a:sym typeface="Wingdings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)) </m:t>
                          </m:r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cs typeface="Calibri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5A02A29-4B0B-40A2-94F7-D302DD5E2B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48" y="5904085"/>
                <a:ext cx="5985164" cy="9078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428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Z: Traffic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Still need to prove they must be (try it!)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Are X </a:t>
            </a:r>
            <a:r>
              <a:rPr lang="en-US" sz="2400">
                <a:latin typeface="Calibri"/>
                <a:ea typeface="ＭＳ Ｐゴシック" pitchFamily="34" charset="-128"/>
                <a:cs typeface="Calibri"/>
              </a:rPr>
              <a:t>and Y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independent </a:t>
            </a:r>
            <a:r>
              <a:rPr lang="en-US" sz="2400">
                <a:latin typeface="Calibri"/>
                <a:ea typeface="ＭＳ Ｐゴシック" pitchFamily="34" charset="-128"/>
                <a:cs typeface="Calibri"/>
              </a:rPr>
              <a:t>given Z?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6"/>
            <a:endParaRPr lang="en-US" sz="12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This is backwards from the other cases</a:t>
            </a:r>
          </a:p>
          <a:p>
            <a:pPr lvl="8"/>
            <a:endParaRPr lang="en-US" sz="800" dirty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Observing an effect </a:t>
            </a:r>
            <a:r>
              <a:rPr lang="en-US" sz="2000" dirty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activates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influence between possible causes</a:t>
            </a: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.</a:t>
            </a:r>
          </a:p>
          <a:p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Raining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Y: Ballgame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Bayes Net Independence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5" y="1524000"/>
            <a:ext cx="6946984" cy="4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3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Answering Independence Questions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75899" y="1067594"/>
            <a:ext cx="6001100" cy="4876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Is A independent from E?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latin typeface="Calibri"/>
              <a:cs typeface="Calibri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latin typeface="Calibri"/>
              <a:cs typeface="Calibri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Is A independent from E given C?</a:t>
            </a: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latin typeface="Calibri"/>
              <a:cs typeface="Calibri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dirty="0">
              <a:latin typeface="Calibri"/>
              <a:cs typeface="Calibri"/>
            </a:endParaRPr>
          </a:p>
          <a:p>
            <a:pPr marL="457200" indent="-457200" eaLnBrk="1" hangingPunct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Is A independent from C given E?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3EBF29-57C9-401A-ACE3-F300BDF687ED}"/>
              </a:ext>
            </a:extLst>
          </p:cNvPr>
          <p:cNvGrpSpPr/>
          <p:nvPr/>
        </p:nvGrpSpPr>
        <p:grpSpPr>
          <a:xfrm>
            <a:off x="3830140" y="1747386"/>
            <a:ext cx="4531720" cy="470745"/>
            <a:chOff x="3767303" y="3576186"/>
            <a:chExt cx="4531720" cy="470745"/>
          </a:xfrm>
        </p:grpSpPr>
        <p:cxnSp>
          <p:nvCxnSpPr>
            <p:cNvPr id="16" name="AutoShape 6">
              <a:extLst>
                <a:ext uri="{FF2B5EF4-FFF2-40B4-BE49-F238E27FC236}">
                  <a16:creationId xmlns:a16="http://schemas.microsoft.com/office/drawing/2014/main" id="{984BE6C8-D9EE-4D3D-B2C4-69090E56F1CD}"/>
                </a:ext>
              </a:extLst>
            </p:cNvPr>
            <p:cNvCxnSpPr>
              <a:cxnSpLocks noChangeShapeType="1"/>
              <a:stCxn id="23" idx="6"/>
              <a:endCxn id="21" idx="2"/>
            </p:cNvCxnSpPr>
            <p:nvPr/>
          </p:nvCxnSpPr>
          <p:spPr bwMode="auto">
            <a:xfrm flipV="1">
              <a:off x="5177038" y="3798157"/>
              <a:ext cx="60741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AutoShape 6">
              <a:extLst>
                <a:ext uri="{FF2B5EF4-FFF2-40B4-BE49-F238E27FC236}">
                  <a16:creationId xmlns:a16="http://schemas.microsoft.com/office/drawing/2014/main" id="{926A43FC-E079-4B84-83D6-D872F049D945}"/>
                </a:ext>
              </a:extLst>
            </p:cNvPr>
            <p:cNvCxnSpPr>
              <a:cxnSpLocks noChangeShapeType="1"/>
              <a:stCxn id="25" idx="6"/>
              <a:endCxn id="23" idx="2"/>
            </p:cNvCxnSpPr>
            <p:nvPr/>
          </p:nvCxnSpPr>
          <p:spPr bwMode="auto">
            <a:xfrm>
              <a:off x="4205567" y="3794128"/>
              <a:ext cx="53320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5" name="Oval 3">
              <a:extLst>
                <a:ext uri="{FF2B5EF4-FFF2-40B4-BE49-F238E27FC236}">
                  <a16:creationId xmlns:a16="http://schemas.microsoft.com/office/drawing/2014/main" id="{82AA50A7-89FB-4F23-8F39-865311151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303" y="3579595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0280DDB-FCE9-4EDA-BA40-A9E9F8C8A096}"/>
                    </a:ext>
                  </a:extLst>
                </p:cNvPr>
                <p:cNvSpPr/>
                <p:nvPr/>
              </p:nvSpPr>
              <p:spPr>
                <a:xfrm>
                  <a:off x="3782791" y="3580801"/>
                  <a:ext cx="43309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70280DDB-FCE9-4EDA-BA40-A9E9F8C8A0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791" y="3580801"/>
                  <a:ext cx="433094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3">
              <a:extLst>
                <a:ext uri="{FF2B5EF4-FFF2-40B4-BE49-F238E27FC236}">
                  <a16:creationId xmlns:a16="http://schemas.microsoft.com/office/drawing/2014/main" id="{9618AAEC-F368-4AFC-9599-08A95F206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774" y="3584941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40EF892-8681-472E-9CD7-9D4B62CED781}"/>
                    </a:ext>
                  </a:extLst>
                </p:cNvPr>
                <p:cNvSpPr/>
                <p:nvPr/>
              </p:nvSpPr>
              <p:spPr>
                <a:xfrm>
                  <a:off x="4750129" y="3576186"/>
                  <a:ext cx="44388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740EF892-8681-472E-9CD7-9D4B62CED7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129" y="3576186"/>
                  <a:ext cx="44388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281A642E-C72F-4DAC-A952-AFE047459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452" y="3583624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512AB87-44B7-4FA5-AC94-E126D0D62237}"/>
                    </a:ext>
                  </a:extLst>
                </p:cNvPr>
                <p:cNvSpPr/>
                <p:nvPr/>
              </p:nvSpPr>
              <p:spPr>
                <a:xfrm>
                  <a:off x="5765842" y="3585266"/>
                  <a:ext cx="43309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6512AB87-44B7-4FA5-AC94-E126D0D622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5842" y="3585266"/>
                  <a:ext cx="433094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47A5EF-E956-4E72-A245-FBE5D3A483B8}"/>
                </a:ext>
              </a:extLst>
            </p:cNvPr>
            <p:cNvCxnSpPr>
              <a:cxnSpLocks noChangeShapeType="1"/>
              <a:endCxn id="28" idx="2"/>
            </p:cNvCxnSpPr>
            <p:nvPr/>
          </p:nvCxnSpPr>
          <p:spPr bwMode="auto">
            <a:xfrm flipV="1">
              <a:off x="6253620" y="3797294"/>
              <a:ext cx="571884" cy="135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" name="Oval 3">
              <a:extLst>
                <a:ext uri="{FF2B5EF4-FFF2-40B4-BE49-F238E27FC236}">
                  <a16:creationId xmlns:a16="http://schemas.microsoft.com/office/drawing/2014/main" id="{82D5D548-52F3-457F-88A1-68F35218D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5504" y="3582761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E3C23BC-CB98-4578-8010-ABF578A2392C}"/>
                    </a:ext>
                  </a:extLst>
                </p:cNvPr>
                <p:cNvSpPr/>
                <p:nvPr/>
              </p:nvSpPr>
              <p:spPr>
                <a:xfrm>
                  <a:off x="6806893" y="3584403"/>
                  <a:ext cx="44015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E3C23BC-CB98-4578-8010-ABF578A239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6893" y="3584403"/>
                  <a:ext cx="44015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067635BF-D6F7-4471-933F-96BDA1BF60A5}"/>
                </a:ext>
              </a:extLst>
            </p:cNvPr>
            <p:cNvCxnSpPr>
              <a:cxnSpLocks noChangeShapeType="1"/>
              <a:endCxn id="31" idx="2"/>
            </p:cNvCxnSpPr>
            <p:nvPr/>
          </p:nvCxnSpPr>
          <p:spPr bwMode="auto">
            <a:xfrm flipV="1">
              <a:off x="7288557" y="3790719"/>
              <a:ext cx="571884" cy="135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1" name="Oval 3">
              <a:extLst>
                <a:ext uri="{FF2B5EF4-FFF2-40B4-BE49-F238E27FC236}">
                  <a16:creationId xmlns:a16="http://schemas.microsoft.com/office/drawing/2014/main" id="{5D608182-477C-4F35-9F22-498399DFE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0441" y="3576186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60F7390-EC95-4DD7-AFE5-17DDEAF82126}"/>
                    </a:ext>
                  </a:extLst>
                </p:cNvPr>
                <p:cNvSpPr/>
                <p:nvPr/>
              </p:nvSpPr>
              <p:spPr>
                <a:xfrm>
                  <a:off x="7858870" y="3577828"/>
                  <a:ext cx="44015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𝐸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360F7390-EC95-4DD7-AFE5-17DDEAF821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8870" y="3577828"/>
                  <a:ext cx="440153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74DD6E-AF88-41F4-AF0D-D3649EC160BC}"/>
              </a:ext>
            </a:extLst>
          </p:cNvPr>
          <p:cNvGrpSpPr/>
          <p:nvPr/>
        </p:nvGrpSpPr>
        <p:grpSpPr>
          <a:xfrm>
            <a:off x="3800561" y="3333466"/>
            <a:ext cx="4531720" cy="470745"/>
            <a:chOff x="3767303" y="3576186"/>
            <a:chExt cx="4531720" cy="470745"/>
          </a:xfrm>
        </p:grpSpPr>
        <p:cxnSp>
          <p:nvCxnSpPr>
            <p:cNvPr id="35" name="AutoShape 6">
              <a:extLst>
                <a:ext uri="{FF2B5EF4-FFF2-40B4-BE49-F238E27FC236}">
                  <a16:creationId xmlns:a16="http://schemas.microsoft.com/office/drawing/2014/main" id="{BF4BEDC3-05FB-49C7-83F6-5CCFD0671893}"/>
                </a:ext>
              </a:extLst>
            </p:cNvPr>
            <p:cNvCxnSpPr>
              <a:cxnSpLocks noChangeShapeType="1"/>
              <a:stCxn id="39" idx="6"/>
              <a:endCxn id="41" idx="2"/>
            </p:cNvCxnSpPr>
            <p:nvPr/>
          </p:nvCxnSpPr>
          <p:spPr bwMode="auto">
            <a:xfrm flipV="1">
              <a:off x="5177038" y="3798157"/>
              <a:ext cx="60741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" name="AutoShape 6">
              <a:extLst>
                <a:ext uri="{FF2B5EF4-FFF2-40B4-BE49-F238E27FC236}">
                  <a16:creationId xmlns:a16="http://schemas.microsoft.com/office/drawing/2014/main" id="{06DCF42E-14B6-4033-AD63-A80D2311EF7B}"/>
                </a:ext>
              </a:extLst>
            </p:cNvPr>
            <p:cNvCxnSpPr>
              <a:cxnSpLocks noChangeShapeType="1"/>
              <a:stCxn id="37" idx="6"/>
              <a:endCxn id="39" idx="2"/>
            </p:cNvCxnSpPr>
            <p:nvPr/>
          </p:nvCxnSpPr>
          <p:spPr bwMode="auto">
            <a:xfrm>
              <a:off x="4205567" y="3794128"/>
              <a:ext cx="53320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7" name="Oval 3">
              <a:extLst>
                <a:ext uri="{FF2B5EF4-FFF2-40B4-BE49-F238E27FC236}">
                  <a16:creationId xmlns:a16="http://schemas.microsoft.com/office/drawing/2014/main" id="{1E8DE46F-75BE-499E-AE43-C141FD630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303" y="3579595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DB13186-887F-4B3A-958D-63E361D1AED7}"/>
                    </a:ext>
                  </a:extLst>
                </p:cNvPr>
                <p:cNvSpPr/>
                <p:nvPr/>
              </p:nvSpPr>
              <p:spPr>
                <a:xfrm>
                  <a:off x="3782791" y="3580801"/>
                  <a:ext cx="43309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DDB13186-887F-4B3A-958D-63E361D1AE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791" y="3580801"/>
                  <a:ext cx="433094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Oval 3">
              <a:extLst>
                <a:ext uri="{FF2B5EF4-FFF2-40B4-BE49-F238E27FC236}">
                  <a16:creationId xmlns:a16="http://schemas.microsoft.com/office/drawing/2014/main" id="{F5C1991B-1F08-4CA3-BC03-576460689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774" y="3584941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4578DF3-9797-4F04-8C53-9728D76B1B43}"/>
                    </a:ext>
                  </a:extLst>
                </p:cNvPr>
                <p:cNvSpPr/>
                <p:nvPr/>
              </p:nvSpPr>
              <p:spPr>
                <a:xfrm>
                  <a:off x="4750129" y="3576186"/>
                  <a:ext cx="44388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A4578DF3-9797-4F04-8C53-9728D76B1B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129" y="3576186"/>
                  <a:ext cx="443889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Oval 3">
              <a:extLst>
                <a:ext uri="{FF2B5EF4-FFF2-40B4-BE49-F238E27FC236}">
                  <a16:creationId xmlns:a16="http://schemas.microsoft.com/office/drawing/2014/main" id="{8DE73E27-EA94-49C3-8AD3-BE3FDD71D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452" y="3583624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B7A7C75-AE57-469D-9F52-1E973A339815}"/>
                    </a:ext>
                  </a:extLst>
                </p:cNvPr>
                <p:cNvSpPr/>
                <p:nvPr/>
              </p:nvSpPr>
              <p:spPr>
                <a:xfrm>
                  <a:off x="5765842" y="3585266"/>
                  <a:ext cx="43309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B7A7C75-AE57-469D-9F52-1E973A33981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5842" y="3585266"/>
                  <a:ext cx="433094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AutoShape 6">
              <a:extLst>
                <a:ext uri="{FF2B5EF4-FFF2-40B4-BE49-F238E27FC236}">
                  <a16:creationId xmlns:a16="http://schemas.microsoft.com/office/drawing/2014/main" id="{CE4453A6-DD16-4A0B-99BB-204592DEF027}"/>
                </a:ext>
              </a:extLst>
            </p:cNvPr>
            <p:cNvCxnSpPr>
              <a:cxnSpLocks noChangeShapeType="1"/>
              <a:endCxn id="44" idx="2"/>
            </p:cNvCxnSpPr>
            <p:nvPr/>
          </p:nvCxnSpPr>
          <p:spPr bwMode="auto">
            <a:xfrm flipV="1">
              <a:off x="6253620" y="3797294"/>
              <a:ext cx="571884" cy="135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4" name="Oval 3">
              <a:extLst>
                <a:ext uri="{FF2B5EF4-FFF2-40B4-BE49-F238E27FC236}">
                  <a16:creationId xmlns:a16="http://schemas.microsoft.com/office/drawing/2014/main" id="{56C7F7D8-08F6-4E0C-9FBF-30C0CC7CF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5504" y="3582761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25AAC40-C6C8-4DE4-86CA-E78D2DA9BF65}"/>
                    </a:ext>
                  </a:extLst>
                </p:cNvPr>
                <p:cNvSpPr/>
                <p:nvPr/>
              </p:nvSpPr>
              <p:spPr>
                <a:xfrm>
                  <a:off x="6806893" y="3584403"/>
                  <a:ext cx="44015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25AAC40-C6C8-4DE4-86CA-E78D2DA9BF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6893" y="3584403"/>
                  <a:ext cx="440153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AutoShape 6">
              <a:extLst>
                <a:ext uri="{FF2B5EF4-FFF2-40B4-BE49-F238E27FC236}">
                  <a16:creationId xmlns:a16="http://schemas.microsoft.com/office/drawing/2014/main" id="{A001C8C1-D106-48A8-904E-6AC29C1323D8}"/>
                </a:ext>
              </a:extLst>
            </p:cNvPr>
            <p:cNvCxnSpPr>
              <a:cxnSpLocks noChangeShapeType="1"/>
              <a:endCxn id="47" idx="2"/>
            </p:cNvCxnSpPr>
            <p:nvPr/>
          </p:nvCxnSpPr>
          <p:spPr bwMode="auto">
            <a:xfrm flipV="1">
              <a:off x="7288557" y="3790719"/>
              <a:ext cx="571884" cy="135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7" name="Oval 3">
              <a:extLst>
                <a:ext uri="{FF2B5EF4-FFF2-40B4-BE49-F238E27FC236}">
                  <a16:creationId xmlns:a16="http://schemas.microsoft.com/office/drawing/2014/main" id="{0A7FF2D2-20A8-4EDA-997C-3A897A1B8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0441" y="3576186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BBF38E0-58C1-49B4-B991-666EDBA8F535}"/>
                    </a:ext>
                  </a:extLst>
                </p:cNvPr>
                <p:cNvSpPr/>
                <p:nvPr/>
              </p:nvSpPr>
              <p:spPr>
                <a:xfrm>
                  <a:off x="7858870" y="3577828"/>
                  <a:ext cx="44015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𝐸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BBF38E0-58C1-49B4-B991-666EDBA8F5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8870" y="3577828"/>
                  <a:ext cx="440153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EA1D69D-1328-4544-B67C-D33B620EAB11}"/>
              </a:ext>
            </a:extLst>
          </p:cNvPr>
          <p:cNvGrpSpPr/>
          <p:nvPr/>
        </p:nvGrpSpPr>
        <p:grpSpPr>
          <a:xfrm>
            <a:off x="3779366" y="4910647"/>
            <a:ext cx="4531720" cy="470745"/>
            <a:chOff x="3767303" y="3576186"/>
            <a:chExt cx="4531720" cy="470745"/>
          </a:xfrm>
        </p:grpSpPr>
        <p:cxnSp>
          <p:nvCxnSpPr>
            <p:cNvPr id="50" name="AutoShape 6">
              <a:extLst>
                <a:ext uri="{FF2B5EF4-FFF2-40B4-BE49-F238E27FC236}">
                  <a16:creationId xmlns:a16="http://schemas.microsoft.com/office/drawing/2014/main" id="{1D551631-F1CA-4092-8C16-1AF759F080C3}"/>
                </a:ext>
              </a:extLst>
            </p:cNvPr>
            <p:cNvCxnSpPr>
              <a:cxnSpLocks noChangeShapeType="1"/>
              <a:stCxn id="54" idx="6"/>
              <a:endCxn id="56" idx="2"/>
            </p:cNvCxnSpPr>
            <p:nvPr/>
          </p:nvCxnSpPr>
          <p:spPr bwMode="auto">
            <a:xfrm flipV="1">
              <a:off x="5177038" y="3798157"/>
              <a:ext cx="607414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1" name="AutoShape 6">
              <a:extLst>
                <a:ext uri="{FF2B5EF4-FFF2-40B4-BE49-F238E27FC236}">
                  <a16:creationId xmlns:a16="http://schemas.microsoft.com/office/drawing/2014/main" id="{EF7AD7F2-B7C2-43E1-A3D0-26EDBD93384D}"/>
                </a:ext>
              </a:extLst>
            </p:cNvPr>
            <p:cNvCxnSpPr>
              <a:cxnSpLocks noChangeShapeType="1"/>
              <a:stCxn id="52" idx="6"/>
              <a:endCxn id="54" idx="2"/>
            </p:cNvCxnSpPr>
            <p:nvPr/>
          </p:nvCxnSpPr>
          <p:spPr bwMode="auto">
            <a:xfrm>
              <a:off x="4205567" y="3794128"/>
              <a:ext cx="533207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2" name="Oval 3">
              <a:extLst>
                <a:ext uri="{FF2B5EF4-FFF2-40B4-BE49-F238E27FC236}">
                  <a16:creationId xmlns:a16="http://schemas.microsoft.com/office/drawing/2014/main" id="{725F87E8-6F5B-4231-BD3A-58A08B8B0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303" y="3579595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50B48B4-C83B-4B91-93C2-0C1E1B428D2E}"/>
                    </a:ext>
                  </a:extLst>
                </p:cNvPr>
                <p:cNvSpPr/>
                <p:nvPr/>
              </p:nvSpPr>
              <p:spPr>
                <a:xfrm>
                  <a:off x="3782791" y="3580801"/>
                  <a:ext cx="43309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50B48B4-C83B-4B91-93C2-0C1E1B428D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2791" y="3580801"/>
                  <a:ext cx="433094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Oval 3">
              <a:extLst>
                <a:ext uri="{FF2B5EF4-FFF2-40B4-BE49-F238E27FC236}">
                  <a16:creationId xmlns:a16="http://schemas.microsoft.com/office/drawing/2014/main" id="{F103DE72-2628-416F-8FC1-DA2911326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774" y="3584941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6C336A6-E132-4E09-841A-73D7981E1F49}"/>
                    </a:ext>
                  </a:extLst>
                </p:cNvPr>
                <p:cNvSpPr/>
                <p:nvPr/>
              </p:nvSpPr>
              <p:spPr>
                <a:xfrm>
                  <a:off x="4750129" y="3576186"/>
                  <a:ext cx="443889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6C336A6-E132-4E09-841A-73D7981E1F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129" y="3576186"/>
                  <a:ext cx="443889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3">
              <a:extLst>
                <a:ext uri="{FF2B5EF4-FFF2-40B4-BE49-F238E27FC236}">
                  <a16:creationId xmlns:a16="http://schemas.microsoft.com/office/drawing/2014/main" id="{04A33924-F0D1-4F20-BA26-961D9C3EA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4452" y="3583624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32118CE1-EB2D-446C-B2DF-053CAFBD200C}"/>
                    </a:ext>
                  </a:extLst>
                </p:cNvPr>
                <p:cNvSpPr/>
                <p:nvPr/>
              </p:nvSpPr>
              <p:spPr>
                <a:xfrm>
                  <a:off x="5765842" y="3585266"/>
                  <a:ext cx="433094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32118CE1-EB2D-446C-B2DF-053CAFBD20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5842" y="3585266"/>
                  <a:ext cx="433094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AutoShape 6">
              <a:extLst>
                <a:ext uri="{FF2B5EF4-FFF2-40B4-BE49-F238E27FC236}">
                  <a16:creationId xmlns:a16="http://schemas.microsoft.com/office/drawing/2014/main" id="{5FBD692A-D5CE-4D05-831A-5527BFBD5718}"/>
                </a:ext>
              </a:extLst>
            </p:cNvPr>
            <p:cNvCxnSpPr>
              <a:cxnSpLocks noChangeShapeType="1"/>
              <a:endCxn id="59" idx="2"/>
            </p:cNvCxnSpPr>
            <p:nvPr/>
          </p:nvCxnSpPr>
          <p:spPr bwMode="auto">
            <a:xfrm flipV="1">
              <a:off x="6253620" y="3797294"/>
              <a:ext cx="571884" cy="135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9" name="Oval 3">
              <a:extLst>
                <a:ext uri="{FF2B5EF4-FFF2-40B4-BE49-F238E27FC236}">
                  <a16:creationId xmlns:a16="http://schemas.microsoft.com/office/drawing/2014/main" id="{2FA5DC40-A111-494E-868B-D71BE585E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5504" y="3582761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DCF5EB1-CD9A-48CB-A2D4-83C07B39FD20}"/>
                    </a:ext>
                  </a:extLst>
                </p:cNvPr>
                <p:cNvSpPr/>
                <p:nvPr/>
              </p:nvSpPr>
              <p:spPr>
                <a:xfrm>
                  <a:off x="6806893" y="3584403"/>
                  <a:ext cx="44015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CDCF5EB1-CD9A-48CB-A2D4-83C07B39FD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6893" y="3584403"/>
                  <a:ext cx="440153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AutoShape 6">
              <a:extLst>
                <a:ext uri="{FF2B5EF4-FFF2-40B4-BE49-F238E27FC236}">
                  <a16:creationId xmlns:a16="http://schemas.microsoft.com/office/drawing/2014/main" id="{D97DD061-5544-4457-83E4-2D24177821A7}"/>
                </a:ext>
              </a:extLst>
            </p:cNvPr>
            <p:cNvCxnSpPr>
              <a:cxnSpLocks noChangeShapeType="1"/>
              <a:endCxn id="62" idx="2"/>
            </p:cNvCxnSpPr>
            <p:nvPr/>
          </p:nvCxnSpPr>
          <p:spPr bwMode="auto">
            <a:xfrm flipV="1">
              <a:off x="7288557" y="3790719"/>
              <a:ext cx="571884" cy="1358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2" name="Oval 3">
              <a:extLst>
                <a:ext uri="{FF2B5EF4-FFF2-40B4-BE49-F238E27FC236}">
                  <a16:creationId xmlns:a16="http://schemas.microsoft.com/office/drawing/2014/main" id="{DEC71764-223E-49BF-9C07-3B3F0F925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0441" y="3576186"/>
              <a:ext cx="438264" cy="429066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7817051-BD4C-471C-971C-5AAF5A10F494}"/>
                    </a:ext>
                  </a:extLst>
                </p:cNvPr>
                <p:cNvSpPr/>
                <p:nvPr/>
              </p:nvSpPr>
              <p:spPr>
                <a:xfrm>
                  <a:off x="7858870" y="3577828"/>
                  <a:ext cx="440153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𝐸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67817051-BD4C-471C-971C-5AAF5A10F4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8870" y="3577828"/>
                  <a:ext cx="440153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153958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Reachability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Recipe: shade evidence nodes, look for paths in the resulting graph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Attempt 1: if two nodes are connected by an undirected path not blocked by a shaded node, they are conditionally independent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Almost works, but not quite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Where does it break?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Answer: the v-structure at T doesn’t count as a link in a path unless “active”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88773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R</a:t>
            </a:r>
            <a:endParaRPr lang="en-US" sz="2400" baseline="-2500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9486900" y="3886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T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2" name="AutoShape 6"/>
          <p:cNvCxnSpPr>
            <a:cxnSpLocks noChangeShapeType="1"/>
            <a:stCxn id="19460" idx="4"/>
            <a:endCxn id="19461" idx="1"/>
          </p:cNvCxnSpPr>
          <p:nvPr/>
        </p:nvCxnSpPr>
        <p:spPr bwMode="auto">
          <a:xfrm>
            <a:off x="9144000" y="30622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3251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B</a:t>
            </a:r>
          </a:p>
        </p:txBody>
      </p:sp>
      <p:cxnSp>
        <p:nvCxnSpPr>
          <p:cNvPr id="19464" name="AutoShape 8"/>
          <p:cNvCxnSpPr>
            <a:cxnSpLocks noChangeShapeType="1"/>
            <a:stCxn id="19463" idx="4"/>
            <a:endCxn id="19461" idx="7"/>
          </p:cNvCxnSpPr>
          <p:nvPr/>
        </p:nvCxnSpPr>
        <p:spPr bwMode="auto">
          <a:xfrm flipH="1">
            <a:off x="9942513" y="30622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8305800" y="38719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D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6" name="AutoShape 10"/>
          <p:cNvCxnSpPr>
            <a:cxnSpLocks noChangeShapeType="1"/>
            <a:stCxn id="19460" idx="4"/>
            <a:endCxn id="19465" idx="0"/>
          </p:cNvCxnSpPr>
          <p:nvPr/>
        </p:nvCxnSpPr>
        <p:spPr bwMode="auto">
          <a:xfrm flipH="1">
            <a:off x="8572500" y="30622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8878888" y="1371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L</a:t>
            </a:r>
          </a:p>
        </p:txBody>
      </p:sp>
      <p:cxnSp>
        <p:nvCxnSpPr>
          <p:cNvPr id="19468" name="AutoShape 12"/>
          <p:cNvCxnSpPr>
            <a:cxnSpLocks noChangeShapeType="1"/>
            <a:stCxn id="19467" idx="4"/>
            <a:endCxn id="19460" idx="0"/>
          </p:cNvCxnSpPr>
          <p:nvPr/>
        </p:nvCxnSpPr>
        <p:spPr bwMode="auto">
          <a:xfrm flipH="1">
            <a:off x="9144000" y="19192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651" y="4681537"/>
            <a:ext cx="6286500" cy="4191000"/>
          </a:xfrm>
          <a:prstGeom prst="rect">
            <a:avLst/>
          </a:prstGeom>
        </p:spPr>
      </p:pic>
      <p:pic>
        <p:nvPicPr>
          <p:cNvPr id="3" name="Picture 2" descr="LowPress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264851"/>
            <a:ext cx="990600" cy="7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endParaRPr lang="en-US" sz="9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No active paths = independence!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A path is active if each triple 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>
                <a:latin typeface="Calibri"/>
                <a:ea typeface="ＭＳ Ｐゴシック" pitchFamily="34" charset="-128"/>
                <a:cs typeface="Calibri"/>
              </a:rPr>
              <a:t>or one of its </a:t>
            </a:r>
            <a:r>
              <a:rPr lang="en-US" sz="1800" i="1" dirty="0" err="1">
                <a:latin typeface="Calibri"/>
                <a:ea typeface="ＭＳ Ｐゴシック" pitchFamily="34" charset="-128"/>
                <a:cs typeface="Calibri"/>
              </a:rPr>
              <a:t>descendents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endParaRPr lang="en-US" sz="2400" dirty="0">
              <a:solidFill>
                <a:srgbClr val="333399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single inactive segment</a:t>
            </a: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sp>
        <p:nvSpPr>
          <p:cNvPr id="59437" name="Oval 9"/>
          <p:cNvSpPr>
            <a:spLocks noChangeArrowheads="1"/>
          </p:cNvSpPr>
          <p:nvPr/>
        </p:nvSpPr>
        <p:spPr bwMode="auto">
          <a:xfrm>
            <a:off x="76200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38" name="Oval 9"/>
          <p:cNvSpPr>
            <a:spLocks noChangeArrowheads="1"/>
          </p:cNvSpPr>
          <p:nvPr/>
        </p:nvSpPr>
        <p:spPr bwMode="auto">
          <a:xfrm>
            <a:off x="826008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39" name="Oval 9"/>
          <p:cNvSpPr>
            <a:spLocks noChangeArrowheads="1"/>
          </p:cNvSpPr>
          <p:nvPr/>
        </p:nvSpPr>
        <p:spPr bwMode="auto">
          <a:xfrm>
            <a:off x="89001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40" name="AutoShape 10"/>
          <p:cNvCxnSpPr>
            <a:cxnSpLocks noChangeShapeType="1"/>
            <a:stCxn id="59437" idx="6"/>
            <a:endCxn id="59438" idx="2"/>
          </p:cNvCxnSpPr>
          <p:nvPr/>
        </p:nvCxnSpPr>
        <p:spPr bwMode="auto">
          <a:xfrm>
            <a:off x="79400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41" name="AutoShape 10"/>
          <p:cNvCxnSpPr>
            <a:cxnSpLocks noChangeShapeType="1"/>
            <a:stCxn id="59438" idx="6"/>
            <a:endCxn id="59439" idx="2"/>
          </p:cNvCxnSpPr>
          <p:nvPr/>
        </p:nvCxnSpPr>
        <p:spPr bwMode="auto">
          <a:xfrm>
            <a:off x="85801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32" name="Oval 9"/>
          <p:cNvSpPr>
            <a:spLocks noChangeArrowheads="1"/>
          </p:cNvSpPr>
          <p:nvPr/>
        </p:nvSpPr>
        <p:spPr bwMode="auto">
          <a:xfrm>
            <a:off x="99822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10621963" y="20415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9434" name="Oval 9"/>
          <p:cNvSpPr>
            <a:spLocks noChangeArrowheads="1"/>
          </p:cNvSpPr>
          <p:nvPr/>
        </p:nvSpPr>
        <p:spPr bwMode="auto">
          <a:xfrm>
            <a:off x="112623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35" name="AutoShape 10"/>
          <p:cNvCxnSpPr>
            <a:cxnSpLocks noChangeShapeType="1"/>
            <a:stCxn id="59432" idx="6"/>
            <a:endCxn id="92" idx="2"/>
          </p:cNvCxnSpPr>
          <p:nvPr/>
        </p:nvCxnSpPr>
        <p:spPr bwMode="auto">
          <a:xfrm>
            <a:off x="103022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6" name="AutoShape 10"/>
          <p:cNvCxnSpPr>
            <a:cxnSpLocks noChangeShapeType="1"/>
            <a:stCxn id="92" idx="6"/>
            <a:endCxn id="59434" idx="2"/>
          </p:cNvCxnSpPr>
          <p:nvPr/>
        </p:nvCxnSpPr>
        <p:spPr bwMode="auto">
          <a:xfrm>
            <a:off x="109423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27" name="Oval 9"/>
          <p:cNvSpPr>
            <a:spLocks noChangeArrowheads="1"/>
          </p:cNvSpPr>
          <p:nvPr/>
        </p:nvSpPr>
        <p:spPr bwMode="auto">
          <a:xfrm>
            <a:off x="76200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28" name="Oval 9"/>
          <p:cNvSpPr>
            <a:spLocks noChangeArrowheads="1"/>
          </p:cNvSpPr>
          <p:nvPr/>
        </p:nvSpPr>
        <p:spPr bwMode="auto">
          <a:xfrm>
            <a:off x="8260080" y="2776538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29" name="Oval 9"/>
          <p:cNvSpPr>
            <a:spLocks noChangeArrowheads="1"/>
          </p:cNvSpPr>
          <p:nvPr/>
        </p:nvSpPr>
        <p:spPr bwMode="auto">
          <a:xfrm>
            <a:off x="89001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30" name="AutoShape 10"/>
          <p:cNvCxnSpPr>
            <a:cxnSpLocks noChangeShapeType="1"/>
            <a:stCxn id="59428" idx="2"/>
            <a:endCxn id="59427" idx="7"/>
          </p:cNvCxnSpPr>
          <p:nvPr/>
        </p:nvCxnSpPr>
        <p:spPr bwMode="auto">
          <a:xfrm rot="10800000" flipV="1">
            <a:off x="78931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1" name="AutoShape 10"/>
          <p:cNvCxnSpPr>
            <a:cxnSpLocks noChangeShapeType="1"/>
            <a:stCxn id="59428" idx="6"/>
            <a:endCxn id="59429" idx="1"/>
          </p:cNvCxnSpPr>
          <p:nvPr/>
        </p:nvCxnSpPr>
        <p:spPr bwMode="auto">
          <a:xfrm>
            <a:off x="85801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22" name="Oval 9"/>
          <p:cNvSpPr>
            <a:spLocks noChangeArrowheads="1"/>
          </p:cNvSpPr>
          <p:nvPr/>
        </p:nvSpPr>
        <p:spPr bwMode="auto">
          <a:xfrm>
            <a:off x="99822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07" name="Oval 9"/>
          <p:cNvSpPr>
            <a:spLocks noChangeArrowheads="1"/>
          </p:cNvSpPr>
          <p:nvPr/>
        </p:nvSpPr>
        <p:spPr bwMode="auto">
          <a:xfrm>
            <a:off x="10621963" y="2776538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9424" name="Oval 9"/>
          <p:cNvSpPr>
            <a:spLocks noChangeArrowheads="1"/>
          </p:cNvSpPr>
          <p:nvPr/>
        </p:nvSpPr>
        <p:spPr bwMode="auto">
          <a:xfrm>
            <a:off x="112623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25" name="AutoShape 10"/>
          <p:cNvCxnSpPr>
            <a:cxnSpLocks noChangeShapeType="1"/>
            <a:stCxn id="107" idx="2"/>
            <a:endCxn id="59422" idx="7"/>
          </p:cNvCxnSpPr>
          <p:nvPr/>
        </p:nvCxnSpPr>
        <p:spPr bwMode="auto">
          <a:xfrm rot="10800000" flipV="1">
            <a:off x="102553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26" name="AutoShape 10"/>
          <p:cNvCxnSpPr>
            <a:cxnSpLocks noChangeShapeType="1"/>
            <a:stCxn id="107" idx="6"/>
            <a:endCxn id="59424" idx="1"/>
          </p:cNvCxnSpPr>
          <p:nvPr/>
        </p:nvCxnSpPr>
        <p:spPr bwMode="auto">
          <a:xfrm>
            <a:off x="109423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17" name="Oval 9"/>
          <p:cNvSpPr>
            <a:spLocks noChangeArrowheads="1"/>
          </p:cNvSpPr>
          <p:nvPr/>
        </p:nvSpPr>
        <p:spPr bwMode="auto">
          <a:xfrm>
            <a:off x="99822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18" name="Oval 9"/>
          <p:cNvSpPr>
            <a:spLocks noChangeArrowheads="1"/>
          </p:cNvSpPr>
          <p:nvPr/>
        </p:nvSpPr>
        <p:spPr bwMode="auto">
          <a:xfrm>
            <a:off x="10622280" y="4404519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19" name="Oval 9"/>
          <p:cNvSpPr>
            <a:spLocks noChangeArrowheads="1"/>
          </p:cNvSpPr>
          <p:nvPr/>
        </p:nvSpPr>
        <p:spPr bwMode="auto">
          <a:xfrm>
            <a:off x="112623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20" name="AutoShape 10"/>
          <p:cNvCxnSpPr>
            <a:cxnSpLocks noChangeShapeType="1"/>
            <a:stCxn id="59417" idx="6"/>
            <a:endCxn id="59418" idx="1"/>
          </p:cNvCxnSpPr>
          <p:nvPr/>
        </p:nvCxnSpPr>
        <p:spPr bwMode="auto">
          <a:xfrm>
            <a:off x="103022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21" name="AutoShape 10"/>
          <p:cNvCxnSpPr>
            <a:cxnSpLocks noChangeShapeType="1"/>
            <a:stCxn id="59419" idx="2"/>
            <a:endCxn id="59418" idx="7"/>
          </p:cNvCxnSpPr>
          <p:nvPr/>
        </p:nvCxnSpPr>
        <p:spPr bwMode="auto">
          <a:xfrm rot="10800000" flipV="1">
            <a:off x="108954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12" name="Oval 9"/>
          <p:cNvSpPr>
            <a:spLocks noChangeArrowheads="1"/>
          </p:cNvSpPr>
          <p:nvPr/>
        </p:nvSpPr>
        <p:spPr bwMode="auto">
          <a:xfrm>
            <a:off x="76200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34" name="Oval 9"/>
          <p:cNvSpPr>
            <a:spLocks noChangeArrowheads="1"/>
          </p:cNvSpPr>
          <p:nvPr/>
        </p:nvSpPr>
        <p:spPr bwMode="auto">
          <a:xfrm>
            <a:off x="8259763" y="4405313"/>
            <a:ext cx="320675" cy="319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9414" name="Oval 9"/>
          <p:cNvSpPr>
            <a:spLocks noChangeArrowheads="1"/>
          </p:cNvSpPr>
          <p:nvPr/>
        </p:nvSpPr>
        <p:spPr bwMode="auto">
          <a:xfrm>
            <a:off x="89001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15" name="AutoShape 10"/>
          <p:cNvCxnSpPr>
            <a:cxnSpLocks noChangeShapeType="1"/>
            <a:stCxn id="59412" idx="6"/>
            <a:endCxn id="134" idx="1"/>
          </p:cNvCxnSpPr>
          <p:nvPr/>
        </p:nvCxnSpPr>
        <p:spPr bwMode="auto">
          <a:xfrm>
            <a:off x="79400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6" name="AutoShape 10"/>
          <p:cNvCxnSpPr>
            <a:cxnSpLocks noChangeShapeType="1"/>
            <a:stCxn id="59414" idx="2"/>
            <a:endCxn id="134" idx="7"/>
          </p:cNvCxnSpPr>
          <p:nvPr/>
        </p:nvCxnSpPr>
        <p:spPr bwMode="auto">
          <a:xfrm rot="10800000" flipV="1">
            <a:off x="85332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05" name="Oval 9"/>
          <p:cNvSpPr>
            <a:spLocks noChangeArrowheads="1"/>
          </p:cNvSpPr>
          <p:nvPr/>
        </p:nvSpPr>
        <p:spPr bwMode="auto">
          <a:xfrm>
            <a:off x="76200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06" name="Oval 9"/>
          <p:cNvSpPr>
            <a:spLocks noChangeArrowheads="1"/>
          </p:cNvSpPr>
          <p:nvPr/>
        </p:nvSpPr>
        <p:spPr bwMode="auto">
          <a:xfrm>
            <a:off x="89001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07" name="AutoShape 10"/>
          <p:cNvCxnSpPr>
            <a:cxnSpLocks noChangeShapeType="1"/>
            <a:stCxn id="59405" idx="6"/>
            <a:endCxn id="59410" idx="1"/>
          </p:cNvCxnSpPr>
          <p:nvPr/>
        </p:nvCxnSpPr>
        <p:spPr bwMode="auto">
          <a:xfrm>
            <a:off x="79400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08" name="AutoShape 10"/>
          <p:cNvCxnSpPr>
            <a:cxnSpLocks noChangeShapeType="1"/>
            <a:stCxn id="59406" idx="2"/>
            <a:endCxn id="59410" idx="7"/>
          </p:cNvCxnSpPr>
          <p:nvPr/>
        </p:nvCxnSpPr>
        <p:spPr bwMode="auto">
          <a:xfrm rot="10800000" flipV="1">
            <a:off x="85332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9" name="Oval 9"/>
          <p:cNvSpPr>
            <a:spLocks noChangeArrowheads="1"/>
          </p:cNvSpPr>
          <p:nvPr/>
        </p:nvSpPr>
        <p:spPr bwMode="auto">
          <a:xfrm>
            <a:off x="8259763" y="63087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9410" name="Oval 9"/>
          <p:cNvSpPr>
            <a:spLocks noChangeArrowheads="1"/>
          </p:cNvSpPr>
          <p:nvPr/>
        </p:nvSpPr>
        <p:spPr bwMode="auto">
          <a:xfrm>
            <a:off x="82600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58" name="Freeform 157"/>
          <p:cNvSpPr/>
          <p:nvPr/>
        </p:nvSpPr>
        <p:spPr bwMode="auto">
          <a:xfrm>
            <a:off x="82423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Paths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Paths</a:t>
            </a:r>
          </a:p>
        </p:txBody>
      </p:sp>
      <p:sp>
        <p:nvSpPr>
          <p:cNvPr id="52" name="Oval 9">
            <a:extLst>
              <a:ext uri="{FF2B5EF4-FFF2-40B4-BE49-F238E27FC236}">
                <a16:creationId xmlns:a16="http://schemas.microsoft.com/office/drawing/2014/main" id="{9FB190F4-DC63-4495-B45B-AF62C4E56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3" name="Oval 9">
            <a:extLst>
              <a:ext uri="{FF2B5EF4-FFF2-40B4-BE49-F238E27FC236}">
                <a16:creationId xmlns:a16="http://schemas.microsoft.com/office/drawing/2014/main" id="{79BAE2B4-03B6-475E-B113-F8491AAB6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4" name="AutoShape 10">
            <a:extLst>
              <a:ext uri="{FF2B5EF4-FFF2-40B4-BE49-F238E27FC236}">
                <a16:creationId xmlns:a16="http://schemas.microsoft.com/office/drawing/2014/main" id="{E3953B8F-5520-4CFE-9BE0-8CDF4A835B44}"/>
              </a:ext>
            </a:extLst>
          </p:cNvPr>
          <p:cNvCxnSpPr>
            <a:cxnSpLocks noChangeShapeType="1"/>
            <a:stCxn id="52" idx="6"/>
            <a:endCxn id="57" idx="1"/>
          </p:cNvCxnSpPr>
          <p:nvPr/>
        </p:nvCxnSpPr>
        <p:spPr bwMode="auto">
          <a:xfrm>
            <a:off x="103022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10">
            <a:extLst>
              <a:ext uri="{FF2B5EF4-FFF2-40B4-BE49-F238E27FC236}">
                <a16:creationId xmlns:a16="http://schemas.microsoft.com/office/drawing/2014/main" id="{BA52E673-DC03-44B0-81E6-8A1FEAEAD1DB}"/>
              </a:ext>
            </a:extLst>
          </p:cNvPr>
          <p:cNvCxnSpPr>
            <a:cxnSpLocks noChangeShapeType="1"/>
            <a:stCxn id="53" idx="2"/>
            <a:endCxn id="57" idx="7"/>
          </p:cNvCxnSpPr>
          <p:nvPr/>
        </p:nvCxnSpPr>
        <p:spPr bwMode="auto">
          <a:xfrm rot="10800000" flipV="1">
            <a:off x="108954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Oval 9">
            <a:extLst>
              <a:ext uri="{FF2B5EF4-FFF2-40B4-BE49-F238E27FC236}">
                <a16:creationId xmlns:a16="http://schemas.microsoft.com/office/drawing/2014/main" id="{17315184-4E3F-4C67-86B9-90A0A0C7F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6308725"/>
            <a:ext cx="320675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57" name="Oval 9">
            <a:extLst>
              <a:ext uri="{FF2B5EF4-FFF2-40B4-BE49-F238E27FC236}">
                <a16:creationId xmlns:a16="http://schemas.microsoft.com/office/drawing/2014/main" id="{1F488C39-B6B6-4B0E-9F65-4747AEAB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2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8" name="Freeform 157">
            <a:extLst>
              <a:ext uri="{FF2B5EF4-FFF2-40B4-BE49-F238E27FC236}">
                <a16:creationId xmlns:a16="http://schemas.microsoft.com/office/drawing/2014/main" id="{178B99A1-B0E5-4BE9-A2D6-D1E04A8A94DE}"/>
              </a:ext>
            </a:extLst>
          </p:cNvPr>
          <p:cNvSpPr/>
          <p:nvPr/>
        </p:nvSpPr>
        <p:spPr bwMode="auto">
          <a:xfrm>
            <a:off x="106045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Ball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3228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1600" y="2425553"/>
            <a:ext cx="4321775" cy="3518047"/>
            <a:chOff x="1699503" y="2829937"/>
            <a:chExt cx="4321775" cy="3518047"/>
          </a:xfrm>
        </p:grpSpPr>
        <p:pic>
          <p:nvPicPr>
            <p:cNvPr id="51" name="Picture 13" descr="Thomas Bayes">
              <a:hlinkClick r:id="rId2" tooltip="Thomas Bayes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206" y="2829937"/>
              <a:ext cx="2927072" cy="3138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512750">
              <a:off x="1699503" y="2882752"/>
              <a:ext cx="2362200" cy="3465232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57200" y="5867400"/>
            <a:ext cx="6781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alibri"/>
                <a:cs typeface="Calibri"/>
              </a:rPr>
              <a:t>Shachter</a:t>
            </a:r>
            <a:r>
              <a:rPr lang="en-US" sz="1400" dirty="0">
                <a:latin typeface="Calibri"/>
                <a:cs typeface="Calibri"/>
              </a:rPr>
              <a:t>, Ross D. "Bayes-Ball: Rational Pastime (for Determining Irrelevance and Requisite Information in Belief Networks and Influence Diagrams)." </a:t>
            </a:r>
            <a:r>
              <a:rPr lang="en-US" sz="1400" i="1" dirty="0">
                <a:latin typeface="Calibri"/>
                <a:cs typeface="Calibri"/>
              </a:rPr>
              <a:t>Proceedings of the Fourteenth conference on Uncertainty in Artificial Intelligence.</a:t>
            </a:r>
            <a:r>
              <a:rPr lang="en-US" sz="1400" dirty="0">
                <a:latin typeface="Calibri"/>
                <a:cs typeface="Calibri"/>
              </a:rPr>
              <a:t> 1998.</a:t>
            </a:r>
          </a:p>
        </p:txBody>
      </p:sp>
      <p:sp>
        <p:nvSpPr>
          <p:cNvPr id="63" name="Oval 9">
            <a:extLst>
              <a:ext uri="{FF2B5EF4-FFF2-40B4-BE49-F238E27FC236}">
                <a16:creationId xmlns:a16="http://schemas.microsoft.com/office/drawing/2014/main" id="{4AE364CA-9431-4D51-B2B2-1FEDE304F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4" name="Oval 9">
            <a:extLst>
              <a:ext uri="{FF2B5EF4-FFF2-40B4-BE49-F238E27FC236}">
                <a16:creationId xmlns:a16="http://schemas.microsoft.com/office/drawing/2014/main" id="{D12BE52D-FEF9-4838-97B6-067AF8216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5" name="Oval 9">
            <a:extLst>
              <a:ext uri="{FF2B5EF4-FFF2-40B4-BE49-F238E27FC236}">
                <a16:creationId xmlns:a16="http://schemas.microsoft.com/office/drawing/2014/main" id="{AD582148-EBBF-4670-8B9F-B46ED1872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66" name="AutoShape 10">
            <a:extLst>
              <a:ext uri="{FF2B5EF4-FFF2-40B4-BE49-F238E27FC236}">
                <a16:creationId xmlns:a16="http://schemas.microsoft.com/office/drawing/2014/main" id="{0F3488C1-991B-4A37-B8DE-ACCB07FCE00A}"/>
              </a:ext>
            </a:extLst>
          </p:cNvPr>
          <p:cNvCxnSpPr>
            <a:cxnSpLocks noChangeShapeType="1"/>
            <a:stCxn id="63" idx="6"/>
            <a:endCxn id="64" idx="2"/>
          </p:cNvCxnSpPr>
          <p:nvPr/>
        </p:nvCxnSpPr>
        <p:spPr bwMode="auto">
          <a:xfrm>
            <a:off x="79400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10">
            <a:extLst>
              <a:ext uri="{FF2B5EF4-FFF2-40B4-BE49-F238E27FC236}">
                <a16:creationId xmlns:a16="http://schemas.microsoft.com/office/drawing/2014/main" id="{FE1D733E-D348-48A1-8587-A2D7DFC4EC95}"/>
              </a:ext>
            </a:extLst>
          </p:cNvPr>
          <p:cNvCxnSpPr>
            <a:cxnSpLocks noChangeShapeType="1"/>
            <a:stCxn id="64" idx="6"/>
            <a:endCxn id="65" idx="2"/>
          </p:cNvCxnSpPr>
          <p:nvPr/>
        </p:nvCxnSpPr>
        <p:spPr bwMode="auto">
          <a:xfrm>
            <a:off x="85801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Oval 9">
            <a:extLst>
              <a:ext uri="{FF2B5EF4-FFF2-40B4-BE49-F238E27FC236}">
                <a16:creationId xmlns:a16="http://schemas.microsoft.com/office/drawing/2014/main" id="{2581142E-A181-4289-AFF0-2FEA1300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9" name="Oval 9">
            <a:extLst>
              <a:ext uri="{FF2B5EF4-FFF2-40B4-BE49-F238E27FC236}">
                <a16:creationId xmlns:a16="http://schemas.microsoft.com/office/drawing/2014/main" id="{D7DDF239-44C5-4AE4-9DFA-882365A50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20415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70" name="Oval 9">
            <a:extLst>
              <a:ext uri="{FF2B5EF4-FFF2-40B4-BE49-F238E27FC236}">
                <a16:creationId xmlns:a16="http://schemas.microsoft.com/office/drawing/2014/main" id="{0B83A971-A024-41B7-B97F-B33AADEFD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1" name="AutoShape 10">
            <a:extLst>
              <a:ext uri="{FF2B5EF4-FFF2-40B4-BE49-F238E27FC236}">
                <a16:creationId xmlns:a16="http://schemas.microsoft.com/office/drawing/2014/main" id="{9039594D-B8F5-4079-B555-CC402BF8DED7}"/>
              </a:ext>
            </a:extLst>
          </p:cNvPr>
          <p:cNvCxnSpPr>
            <a:cxnSpLocks noChangeShapeType="1"/>
            <a:stCxn id="68" idx="6"/>
            <a:endCxn id="69" idx="2"/>
          </p:cNvCxnSpPr>
          <p:nvPr/>
        </p:nvCxnSpPr>
        <p:spPr bwMode="auto">
          <a:xfrm>
            <a:off x="103022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10">
            <a:extLst>
              <a:ext uri="{FF2B5EF4-FFF2-40B4-BE49-F238E27FC236}">
                <a16:creationId xmlns:a16="http://schemas.microsoft.com/office/drawing/2014/main" id="{DD1536C4-5EF8-4859-88C8-E4238365C184}"/>
              </a:ext>
            </a:extLst>
          </p:cNvPr>
          <p:cNvCxnSpPr>
            <a:cxnSpLocks noChangeShapeType="1"/>
            <a:stCxn id="69" idx="6"/>
            <a:endCxn id="70" idx="2"/>
          </p:cNvCxnSpPr>
          <p:nvPr/>
        </p:nvCxnSpPr>
        <p:spPr bwMode="auto">
          <a:xfrm>
            <a:off x="109423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Oval 9">
            <a:extLst>
              <a:ext uri="{FF2B5EF4-FFF2-40B4-BE49-F238E27FC236}">
                <a16:creationId xmlns:a16="http://schemas.microsoft.com/office/drawing/2014/main" id="{2C9F8275-FF88-4896-BC5D-BE22129D7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4" name="Oval 9">
            <a:extLst>
              <a:ext uri="{FF2B5EF4-FFF2-40B4-BE49-F238E27FC236}">
                <a16:creationId xmlns:a16="http://schemas.microsoft.com/office/drawing/2014/main" id="{2D8E0C5C-A7B4-4C71-91A3-4F82F3D97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2776538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5" name="Oval 9">
            <a:extLst>
              <a:ext uri="{FF2B5EF4-FFF2-40B4-BE49-F238E27FC236}">
                <a16:creationId xmlns:a16="http://schemas.microsoft.com/office/drawing/2014/main" id="{20A5B587-27A5-4F4B-831A-7667AB13A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6" name="AutoShape 10">
            <a:extLst>
              <a:ext uri="{FF2B5EF4-FFF2-40B4-BE49-F238E27FC236}">
                <a16:creationId xmlns:a16="http://schemas.microsoft.com/office/drawing/2014/main" id="{17F00F0E-8632-4D7F-A501-08B2BD1E67BF}"/>
              </a:ext>
            </a:extLst>
          </p:cNvPr>
          <p:cNvCxnSpPr>
            <a:cxnSpLocks noChangeShapeType="1"/>
            <a:stCxn id="74" idx="2"/>
            <a:endCxn id="73" idx="7"/>
          </p:cNvCxnSpPr>
          <p:nvPr/>
        </p:nvCxnSpPr>
        <p:spPr bwMode="auto">
          <a:xfrm rot="10800000" flipV="1">
            <a:off x="78931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AutoShape 10">
            <a:extLst>
              <a:ext uri="{FF2B5EF4-FFF2-40B4-BE49-F238E27FC236}">
                <a16:creationId xmlns:a16="http://schemas.microsoft.com/office/drawing/2014/main" id="{81DC866E-2FC9-4B2E-88D1-CD165D27CA3E}"/>
              </a:ext>
            </a:extLst>
          </p:cNvPr>
          <p:cNvCxnSpPr>
            <a:cxnSpLocks noChangeShapeType="1"/>
            <a:stCxn id="74" idx="6"/>
            <a:endCxn id="75" idx="1"/>
          </p:cNvCxnSpPr>
          <p:nvPr/>
        </p:nvCxnSpPr>
        <p:spPr bwMode="auto">
          <a:xfrm>
            <a:off x="85801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Oval 9">
            <a:extLst>
              <a:ext uri="{FF2B5EF4-FFF2-40B4-BE49-F238E27FC236}">
                <a16:creationId xmlns:a16="http://schemas.microsoft.com/office/drawing/2014/main" id="{3FED116A-8683-4EB7-95B7-B9BA26D6D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9" name="Oval 9">
            <a:extLst>
              <a:ext uri="{FF2B5EF4-FFF2-40B4-BE49-F238E27FC236}">
                <a16:creationId xmlns:a16="http://schemas.microsoft.com/office/drawing/2014/main" id="{25CDCF39-0B7E-4334-A824-20AE79851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2776538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80" name="Oval 9">
            <a:extLst>
              <a:ext uri="{FF2B5EF4-FFF2-40B4-BE49-F238E27FC236}">
                <a16:creationId xmlns:a16="http://schemas.microsoft.com/office/drawing/2014/main" id="{650F81BF-4D50-4685-A619-DD476670D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1" name="AutoShape 10">
            <a:extLst>
              <a:ext uri="{FF2B5EF4-FFF2-40B4-BE49-F238E27FC236}">
                <a16:creationId xmlns:a16="http://schemas.microsoft.com/office/drawing/2014/main" id="{CA7B2345-BFF1-4A94-8077-7DF216738ECE}"/>
              </a:ext>
            </a:extLst>
          </p:cNvPr>
          <p:cNvCxnSpPr>
            <a:cxnSpLocks noChangeShapeType="1"/>
            <a:stCxn id="79" idx="2"/>
            <a:endCxn id="78" idx="7"/>
          </p:cNvCxnSpPr>
          <p:nvPr/>
        </p:nvCxnSpPr>
        <p:spPr bwMode="auto">
          <a:xfrm rot="10800000" flipV="1">
            <a:off x="102553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AutoShape 10">
            <a:extLst>
              <a:ext uri="{FF2B5EF4-FFF2-40B4-BE49-F238E27FC236}">
                <a16:creationId xmlns:a16="http://schemas.microsoft.com/office/drawing/2014/main" id="{B550A9D4-FE69-4818-9665-E46C04219BE1}"/>
              </a:ext>
            </a:extLst>
          </p:cNvPr>
          <p:cNvCxnSpPr>
            <a:cxnSpLocks noChangeShapeType="1"/>
            <a:stCxn id="79" idx="6"/>
            <a:endCxn id="80" idx="1"/>
          </p:cNvCxnSpPr>
          <p:nvPr/>
        </p:nvCxnSpPr>
        <p:spPr bwMode="auto">
          <a:xfrm>
            <a:off x="109423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Oval 9">
            <a:extLst>
              <a:ext uri="{FF2B5EF4-FFF2-40B4-BE49-F238E27FC236}">
                <a16:creationId xmlns:a16="http://schemas.microsoft.com/office/drawing/2014/main" id="{26C71CF1-D62C-4B24-8794-F9BCF55E6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4" name="Oval 9">
            <a:extLst>
              <a:ext uri="{FF2B5EF4-FFF2-40B4-BE49-F238E27FC236}">
                <a16:creationId xmlns:a16="http://schemas.microsoft.com/office/drawing/2014/main" id="{DE78B70D-2424-4374-BA5C-5D00C3518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280" y="4404519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5" name="Oval 9">
            <a:extLst>
              <a:ext uri="{FF2B5EF4-FFF2-40B4-BE49-F238E27FC236}">
                <a16:creationId xmlns:a16="http://schemas.microsoft.com/office/drawing/2014/main" id="{5F435D76-E474-487F-9A3D-77572419D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6" name="AutoShape 10">
            <a:extLst>
              <a:ext uri="{FF2B5EF4-FFF2-40B4-BE49-F238E27FC236}">
                <a16:creationId xmlns:a16="http://schemas.microsoft.com/office/drawing/2014/main" id="{08075B0D-D415-4B34-B3CF-62609385BD03}"/>
              </a:ext>
            </a:extLst>
          </p:cNvPr>
          <p:cNvCxnSpPr>
            <a:cxnSpLocks noChangeShapeType="1"/>
            <a:stCxn id="83" idx="6"/>
            <a:endCxn id="84" idx="1"/>
          </p:cNvCxnSpPr>
          <p:nvPr/>
        </p:nvCxnSpPr>
        <p:spPr bwMode="auto">
          <a:xfrm>
            <a:off x="103022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AutoShape 10">
            <a:extLst>
              <a:ext uri="{FF2B5EF4-FFF2-40B4-BE49-F238E27FC236}">
                <a16:creationId xmlns:a16="http://schemas.microsoft.com/office/drawing/2014/main" id="{C80E013C-A5CC-488C-93D5-AF5988FB82F2}"/>
              </a:ext>
            </a:extLst>
          </p:cNvPr>
          <p:cNvCxnSpPr>
            <a:cxnSpLocks noChangeShapeType="1"/>
            <a:stCxn id="85" idx="2"/>
            <a:endCxn id="84" idx="7"/>
          </p:cNvCxnSpPr>
          <p:nvPr/>
        </p:nvCxnSpPr>
        <p:spPr bwMode="auto">
          <a:xfrm rot="10800000" flipV="1">
            <a:off x="108954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Oval 9">
            <a:extLst>
              <a:ext uri="{FF2B5EF4-FFF2-40B4-BE49-F238E27FC236}">
                <a16:creationId xmlns:a16="http://schemas.microsoft.com/office/drawing/2014/main" id="{4D65D971-69D9-4EB9-BD2D-7B11DDFB2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9" name="Oval 9">
            <a:extLst>
              <a:ext uri="{FF2B5EF4-FFF2-40B4-BE49-F238E27FC236}">
                <a16:creationId xmlns:a16="http://schemas.microsoft.com/office/drawing/2014/main" id="{52FDABF9-44F7-425F-98A5-A8474A6AC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4405313"/>
            <a:ext cx="320675" cy="319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90" name="Oval 9">
            <a:extLst>
              <a:ext uri="{FF2B5EF4-FFF2-40B4-BE49-F238E27FC236}">
                <a16:creationId xmlns:a16="http://schemas.microsoft.com/office/drawing/2014/main" id="{4346B558-C0F0-4255-9D3C-A4EB9588B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91" name="AutoShape 10">
            <a:extLst>
              <a:ext uri="{FF2B5EF4-FFF2-40B4-BE49-F238E27FC236}">
                <a16:creationId xmlns:a16="http://schemas.microsoft.com/office/drawing/2014/main" id="{11E60187-4320-4AC3-961F-5099F316A9F4}"/>
              </a:ext>
            </a:extLst>
          </p:cNvPr>
          <p:cNvCxnSpPr>
            <a:cxnSpLocks noChangeShapeType="1"/>
            <a:stCxn id="88" idx="6"/>
            <a:endCxn id="89" idx="1"/>
          </p:cNvCxnSpPr>
          <p:nvPr/>
        </p:nvCxnSpPr>
        <p:spPr bwMode="auto">
          <a:xfrm>
            <a:off x="79400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10">
            <a:extLst>
              <a:ext uri="{FF2B5EF4-FFF2-40B4-BE49-F238E27FC236}">
                <a16:creationId xmlns:a16="http://schemas.microsoft.com/office/drawing/2014/main" id="{BEB29DD4-B313-479B-908F-6BF25905136A}"/>
              </a:ext>
            </a:extLst>
          </p:cNvPr>
          <p:cNvCxnSpPr>
            <a:cxnSpLocks noChangeShapeType="1"/>
            <a:stCxn id="90" idx="2"/>
            <a:endCxn id="89" idx="7"/>
          </p:cNvCxnSpPr>
          <p:nvPr/>
        </p:nvCxnSpPr>
        <p:spPr bwMode="auto">
          <a:xfrm rot="10800000" flipV="1">
            <a:off x="85332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Oval 9">
            <a:extLst>
              <a:ext uri="{FF2B5EF4-FFF2-40B4-BE49-F238E27FC236}">
                <a16:creationId xmlns:a16="http://schemas.microsoft.com/office/drawing/2014/main" id="{40357A2F-A4EF-41E7-BDD2-7E613F279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95" name="Oval 9">
            <a:extLst>
              <a:ext uri="{FF2B5EF4-FFF2-40B4-BE49-F238E27FC236}">
                <a16:creationId xmlns:a16="http://schemas.microsoft.com/office/drawing/2014/main" id="{0EEFC4DD-6C6D-4EC5-AEFE-29C39A25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96" name="AutoShape 10">
            <a:extLst>
              <a:ext uri="{FF2B5EF4-FFF2-40B4-BE49-F238E27FC236}">
                <a16:creationId xmlns:a16="http://schemas.microsoft.com/office/drawing/2014/main" id="{4CAEB7E4-F449-4628-911A-58ABB3AD9D93}"/>
              </a:ext>
            </a:extLst>
          </p:cNvPr>
          <p:cNvCxnSpPr>
            <a:cxnSpLocks noChangeShapeType="1"/>
            <a:stCxn id="94" idx="6"/>
            <a:endCxn id="99" idx="1"/>
          </p:cNvCxnSpPr>
          <p:nvPr/>
        </p:nvCxnSpPr>
        <p:spPr bwMode="auto">
          <a:xfrm>
            <a:off x="79400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AutoShape 10">
            <a:extLst>
              <a:ext uri="{FF2B5EF4-FFF2-40B4-BE49-F238E27FC236}">
                <a16:creationId xmlns:a16="http://schemas.microsoft.com/office/drawing/2014/main" id="{0DF85DBA-7BEF-432D-874E-1AF004363C69}"/>
              </a:ext>
            </a:extLst>
          </p:cNvPr>
          <p:cNvCxnSpPr>
            <a:cxnSpLocks noChangeShapeType="1"/>
            <a:stCxn id="95" idx="2"/>
            <a:endCxn id="99" idx="7"/>
          </p:cNvCxnSpPr>
          <p:nvPr/>
        </p:nvCxnSpPr>
        <p:spPr bwMode="auto">
          <a:xfrm rot="10800000" flipV="1">
            <a:off x="85332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Oval 9">
            <a:extLst>
              <a:ext uri="{FF2B5EF4-FFF2-40B4-BE49-F238E27FC236}">
                <a16:creationId xmlns:a16="http://schemas.microsoft.com/office/drawing/2014/main" id="{6182E10A-6510-4726-A9A4-7735D678A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63087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99" name="Oval 9">
            <a:extLst>
              <a:ext uri="{FF2B5EF4-FFF2-40B4-BE49-F238E27FC236}">
                <a16:creationId xmlns:a16="http://schemas.microsoft.com/office/drawing/2014/main" id="{6F3841AF-62A7-4180-BD5A-69320CBC7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00" name="Freeform 157">
            <a:extLst>
              <a:ext uri="{FF2B5EF4-FFF2-40B4-BE49-F238E27FC236}">
                <a16:creationId xmlns:a16="http://schemas.microsoft.com/office/drawing/2014/main" id="{45993AA6-4D02-4D3A-9DE8-596267E17AB5}"/>
              </a:ext>
            </a:extLst>
          </p:cNvPr>
          <p:cNvSpPr/>
          <p:nvPr/>
        </p:nvSpPr>
        <p:spPr bwMode="auto">
          <a:xfrm>
            <a:off x="82423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8BBCE7A-6C05-4476-A28F-FD52DDE1F759}"/>
              </a:ext>
            </a:extLst>
          </p:cNvPr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90">
            <a:extLst>
              <a:ext uri="{FF2B5EF4-FFF2-40B4-BE49-F238E27FC236}">
                <a16:creationId xmlns:a16="http://schemas.microsoft.com/office/drawing/2014/main" id="{1C137379-C9EA-4E7F-A5FB-9DF3AFA7F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Paths</a:t>
            </a:r>
          </a:p>
        </p:txBody>
      </p:sp>
      <p:sp>
        <p:nvSpPr>
          <p:cNvPr id="103" name="TextBox 191">
            <a:extLst>
              <a:ext uri="{FF2B5EF4-FFF2-40B4-BE49-F238E27FC236}">
                <a16:creationId xmlns:a16="http://schemas.microsoft.com/office/drawing/2014/main" id="{A8DB49B7-F415-40D7-BE6F-B9E40AFE0D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Paths</a:t>
            </a:r>
          </a:p>
        </p:txBody>
      </p:sp>
      <p:sp>
        <p:nvSpPr>
          <p:cNvPr id="104" name="Oval 9">
            <a:extLst>
              <a:ext uri="{FF2B5EF4-FFF2-40B4-BE49-F238E27FC236}">
                <a16:creationId xmlns:a16="http://schemas.microsoft.com/office/drawing/2014/main" id="{DAA05F6F-188E-429E-8D45-24468EAF5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05" name="Oval 9">
            <a:extLst>
              <a:ext uri="{FF2B5EF4-FFF2-40B4-BE49-F238E27FC236}">
                <a16:creationId xmlns:a16="http://schemas.microsoft.com/office/drawing/2014/main" id="{FB51CC00-BCF9-48E1-AFDF-BFA4617A0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106" name="AutoShape 10">
            <a:extLst>
              <a:ext uri="{FF2B5EF4-FFF2-40B4-BE49-F238E27FC236}">
                <a16:creationId xmlns:a16="http://schemas.microsoft.com/office/drawing/2014/main" id="{99456FE4-2014-4352-99E3-EA39D8B81A61}"/>
              </a:ext>
            </a:extLst>
          </p:cNvPr>
          <p:cNvCxnSpPr>
            <a:cxnSpLocks noChangeShapeType="1"/>
            <a:stCxn id="104" idx="6"/>
            <a:endCxn id="110" idx="1"/>
          </p:cNvCxnSpPr>
          <p:nvPr/>
        </p:nvCxnSpPr>
        <p:spPr bwMode="auto">
          <a:xfrm>
            <a:off x="103022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AutoShape 10">
            <a:extLst>
              <a:ext uri="{FF2B5EF4-FFF2-40B4-BE49-F238E27FC236}">
                <a16:creationId xmlns:a16="http://schemas.microsoft.com/office/drawing/2014/main" id="{FC4F0165-3D48-418D-8678-3062E08084C0}"/>
              </a:ext>
            </a:extLst>
          </p:cNvPr>
          <p:cNvCxnSpPr>
            <a:cxnSpLocks noChangeShapeType="1"/>
            <a:stCxn id="105" idx="2"/>
            <a:endCxn id="110" idx="7"/>
          </p:cNvCxnSpPr>
          <p:nvPr/>
        </p:nvCxnSpPr>
        <p:spPr bwMode="auto">
          <a:xfrm rot="10800000" flipV="1">
            <a:off x="108954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Oval 9">
            <a:extLst>
              <a:ext uri="{FF2B5EF4-FFF2-40B4-BE49-F238E27FC236}">
                <a16:creationId xmlns:a16="http://schemas.microsoft.com/office/drawing/2014/main" id="{F6E3171F-D306-4F9A-A955-B25C49F8F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6308725"/>
            <a:ext cx="320675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110" name="Oval 9">
            <a:extLst>
              <a:ext uri="{FF2B5EF4-FFF2-40B4-BE49-F238E27FC236}">
                <a16:creationId xmlns:a16="http://schemas.microsoft.com/office/drawing/2014/main" id="{81CC0881-8EB3-4235-9188-59B41D3B8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2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11" name="Freeform 157">
            <a:extLst>
              <a:ext uri="{FF2B5EF4-FFF2-40B4-BE49-F238E27FC236}">
                <a16:creationId xmlns:a16="http://schemas.microsoft.com/office/drawing/2014/main" id="{88E51713-8A4D-424F-85DD-D3BB2319087E}"/>
              </a:ext>
            </a:extLst>
          </p:cNvPr>
          <p:cNvSpPr/>
          <p:nvPr/>
        </p:nvSpPr>
        <p:spPr bwMode="auto">
          <a:xfrm>
            <a:off x="106045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35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Ball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3228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Shade in Z</a:t>
            </a: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Drop a ball at X</a:t>
            </a: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The ball can pass through any </a:t>
            </a:r>
            <a:r>
              <a:rPr lang="en-US" sz="2400" i="1" dirty="0">
                <a:solidFill>
                  <a:srgbClr val="33CC33"/>
                </a:solidFill>
                <a:latin typeface="Calibri"/>
                <a:ea typeface="ＭＳ Ｐゴシック" pitchFamily="34" charset="-128"/>
                <a:cs typeface="Calibri"/>
              </a:rPr>
              <a:t>active</a:t>
            </a:r>
            <a:r>
              <a:rPr lang="en-US" sz="2400" dirty="0">
                <a:solidFill>
                  <a:srgbClr val="33CC33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path and is blocked by any </a:t>
            </a:r>
            <a:r>
              <a:rPr lang="en-US" sz="2400" i="1" dirty="0">
                <a:solidFill>
                  <a:srgbClr val="AF0007"/>
                </a:solidFill>
                <a:latin typeface="Calibri"/>
                <a:ea typeface="ＭＳ Ｐゴシック" pitchFamily="34" charset="-128"/>
                <a:cs typeface="Calibri"/>
              </a:rPr>
              <a:t>inactive</a:t>
            </a:r>
            <a:r>
              <a:rPr lang="en-US" sz="2400" dirty="0">
                <a:solidFill>
                  <a:srgbClr val="AF0007"/>
                </a:solidFill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path (ball can move either direction on an edge)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marL="857231" lvl="1" indent="-457200">
              <a:buFont typeface="+mj-lt"/>
              <a:buAutoNum type="arabicPeriod"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If the ball reaches Y, then X and Y are NOT conditionally independent given Z</a:t>
            </a:r>
          </a:p>
          <a:p>
            <a:pPr eaLnBrk="1" hangingPunct="1">
              <a:lnSpc>
                <a:spcPct val="80000"/>
              </a:lnSpc>
            </a:pP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sp>
        <p:nvSpPr>
          <p:cNvPr id="59" name="Oval 9">
            <a:extLst>
              <a:ext uri="{FF2B5EF4-FFF2-40B4-BE49-F238E27FC236}">
                <a16:creationId xmlns:a16="http://schemas.microsoft.com/office/drawing/2014/main" id="{7CBBB517-5A55-41CD-BA83-657DDAF32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AFDE5DB4-BBD2-4D14-8FF4-2BEBE515E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1" name="Oval 9">
            <a:extLst>
              <a:ext uri="{FF2B5EF4-FFF2-40B4-BE49-F238E27FC236}">
                <a16:creationId xmlns:a16="http://schemas.microsoft.com/office/drawing/2014/main" id="{48F2AD76-A187-47C9-BE84-46CABBDAC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62" name="AutoShape 10">
            <a:extLst>
              <a:ext uri="{FF2B5EF4-FFF2-40B4-BE49-F238E27FC236}">
                <a16:creationId xmlns:a16="http://schemas.microsoft.com/office/drawing/2014/main" id="{63C76920-62F6-41D3-81A3-678929FADB0C}"/>
              </a:ext>
            </a:extLst>
          </p:cNvPr>
          <p:cNvCxnSpPr>
            <a:cxnSpLocks noChangeShapeType="1"/>
            <a:stCxn id="59" idx="6"/>
            <a:endCxn id="60" idx="2"/>
          </p:cNvCxnSpPr>
          <p:nvPr/>
        </p:nvCxnSpPr>
        <p:spPr bwMode="auto">
          <a:xfrm>
            <a:off x="79400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10">
            <a:extLst>
              <a:ext uri="{FF2B5EF4-FFF2-40B4-BE49-F238E27FC236}">
                <a16:creationId xmlns:a16="http://schemas.microsoft.com/office/drawing/2014/main" id="{32AB3BB5-7473-4727-B03B-806507CF899D}"/>
              </a:ext>
            </a:extLst>
          </p:cNvPr>
          <p:cNvCxnSpPr>
            <a:cxnSpLocks noChangeShapeType="1"/>
            <a:stCxn id="60" idx="6"/>
            <a:endCxn id="61" idx="2"/>
          </p:cNvCxnSpPr>
          <p:nvPr/>
        </p:nvCxnSpPr>
        <p:spPr bwMode="auto">
          <a:xfrm>
            <a:off x="85801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Oval 9">
            <a:extLst>
              <a:ext uri="{FF2B5EF4-FFF2-40B4-BE49-F238E27FC236}">
                <a16:creationId xmlns:a16="http://schemas.microsoft.com/office/drawing/2014/main" id="{17B85AEC-EA58-470F-B50E-6C04B8673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65" name="Oval 9">
            <a:extLst>
              <a:ext uri="{FF2B5EF4-FFF2-40B4-BE49-F238E27FC236}">
                <a16:creationId xmlns:a16="http://schemas.microsoft.com/office/drawing/2014/main" id="{2DCB613E-FC57-4778-82FB-6EC8E1BA1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20415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66" name="Oval 9">
            <a:extLst>
              <a:ext uri="{FF2B5EF4-FFF2-40B4-BE49-F238E27FC236}">
                <a16:creationId xmlns:a16="http://schemas.microsoft.com/office/drawing/2014/main" id="{B5097F18-515F-473E-AB95-F10911B0B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2041525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67" name="AutoShape 10">
            <a:extLst>
              <a:ext uri="{FF2B5EF4-FFF2-40B4-BE49-F238E27FC236}">
                <a16:creationId xmlns:a16="http://schemas.microsoft.com/office/drawing/2014/main" id="{0A1E5D48-D785-482F-A61E-F94C553424AB}"/>
              </a:ext>
            </a:extLst>
          </p:cNvPr>
          <p:cNvCxnSpPr>
            <a:cxnSpLocks noChangeShapeType="1"/>
            <a:stCxn id="64" idx="6"/>
            <a:endCxn id="65" idx="2"/>
          </p:cNvCxnSpPr>
          <p:nvPr/>
        </p:nvCxnSpPr>
        <p:spPr bwMode="auto">
          <a:xfrm>
            <a:off x="1030224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10">
            <a:extLst>
              <a:ext uri="{FF2B5EF4-FFF2-40B4-BE49-F238E27FC236}">
                <a16:creationId xmlns:a16="http://schemas.microsoft.com/office/drawing/2014/main" id="{58ACCBDA-086B-4C1F-9506-763461C51B07}"/>
              </a:ext>
            </a:extLst>
          </p:cNvPr>
          <p:cNvCxnSpPr>
            <a:cxnSpLocks noChangeShapeType="1"/>
            <a:stCxn id="65" idx="6"/>
            <a:endCxn id="66" idx="2"/>
          </p:cNvCxnSpPr>
          <p:nvPr/>
        </p:nvCxnSpPr>
        <p:spPr bwMode="auto">
          <a:xfrm>
            <a:off x="10942320" y="2201863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val 9">
            <a:extLst>
              <a:ext uri="{FF2B5EF4-FFF2-40B4-BE49-F238E27FC236}">
                <a16:creationId xmlns:a16="http://schemas.microsoft.com/office/drawing/2014/main" id="{A763F7C7-C2E0-41A0-8476-314528943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0" name="Oval 9">
            <a:extLst>
              <a:ext uri="{FF2B5EF4-FFF2-40B4-BE49-F238E27FC236}">
                <a16:creationId xmlns:a16="http://schemas.microsoft.com/office/drawing/2014/main" id="{0D3191EA-AC12-40C9-805E-A70F38CC4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2776538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1" name="Oval 9">
            <a:extLst>
              <a:ext uri="{FF2B5EF4-FFF2-40B4-BE49-F238E27FC236}">
                <a16:creationId xmlns:a16="http://schemas.microsoft.com/office/drawing/2014/main" id="{9C190F55-E0DA-435D-A27E-341E28B69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2" name="AutoShape 10">
            <a:extLst>
              <a:ext uri="{FF2B5EF4-FFF2-40B4-BE49-F238E27FC236}">
                <a16:creationId xmlns:a16="http://schemas.microsoft.com/office/drawing/2014/main" id="{39430BF4-C6A6-43B3-88AE-E30B192973FD}"/>
              </a:ext>
            </a:extLst>
          </p:cNvPr>
          <p:cNvCxnSpPr>
            <a:cxnSpLocks noChangeShapeType="1"/>
            <a:stCxn id="70" idx="2"/>
            <a:endCxn id="69" idx="7"/>
          </p:cNvCxnSpPr>
          <p:nvPr/>
        </p:nvCxnSpPr>
        <p:spPr bwMode="auto">
          <a:xfrm rot="10800000" flipV="1">
            <a:off x="78931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10">
            <a:extLst>
              <a:ext uri="{FF2B5EF4-FFF2-40B4-BE49-F238E27FC236}">
                <a16:creationId xmlns:a16="http://schemas.microsoft.com/office/drawing/2014/main" id="{41D57E58-2D03-48C2-B125-07E613A9E22E}"/>
              </a:ext>
            </a:extLst>
          </p:cNvPr>
          <p:cNvCxnSpPr>
            <a:cxnSpLocks noChangeShapeType="1"/>
            <a:stCxn id="70" idx="6"/>
            <a:endCxn id="71" idx="1"/>
          </p:cNvCxnSpPr>
          <p:nvPr/>
        </p:nvCxnSpPr>
        <p:spPr bwMode="auto">
          <a:xfrm>
            <a:off x="85801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Oval 9">
            <a:extLst>
              <a:ext uri="{FF2B5EF4-FFF2-40B4-BE49-F238E27FC236}">
                <a16:creationId xmlns:a16="http://schemas.microsoft.com/office/drawing/2014/main" id="{9246A399-5A66-4584-9B0B-159C8C3D2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5" name="Oval 9">
            <a:extLst>
              <a:ext uri="{FF2B5EF4-FFF2-40B4-BE49-F238E27FC236}">
                <a16:creationId xmlns:a16="http://schemas.microsoft.com/office/drawing/2014/main" id="{4D22B57C-0381-46E2-82F0-61AEB5A44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2776538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76" name="Oval 9">
            <a:extLst>
              <a:ext uri="{FF2B5EF4-FFF2-40B4-BE49-F238E27FC236}">
                <a16:creationId xmlns:a16="http://schemas.microsoft.com/office/drawing/2014/main" id="{11B93236-CF55-48B9-8FC1-1F220A5E4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3032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7" name="AutoShape 10">
            <a:extLst>
              <a:ext uri="{FF2B5EF4-FFF2-40B4-BE49-F238E27FC236}">
                <a16:creationId xmlns:a16="http://schemas.microsoft.com/office/drawing/2014/main" id="{D5E40301-9F40-4F42-9A6A-F88977E608A9}"/>
              </a:ext>
            </a:extLst>
          </p:cNvPr>
          <p:cNvCxnSpPr>
            <a:cxnSpLocks noChangeShapeType="1"/>
            <a:stCxn id="75" idx="2"/>
            <a:endCxn id="74" idx="7"/>
          </p:cNvCxnSpPr>
          <p:nvPr/>
        </p:nvCxnSpPr>
        <p:spPr bwMode="auto">
          <a:xfrm rot="10800000" flipV="1">
            <a:off x="10255371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AutoShape 10">
            <a:extLst>
              <a:ext uri="{FF2B5EF4-FFF2-40B4-BE49-F238E27FC236}">
                <a16:creationId xmlns:a16="http://schemas.microsoft.com/office/drawing/2014/main" id="{A6259DD7-B0FB-4A00-9576-0126AAED30F4}"/>
              </a:ext>
            </a:extLst>
          </p:cNvPr>
          <p:cNvCxnSpPr>
            <a:cxnSpLocks noChangeShapeType="1"/>
            <a:stCxn id="75" idx="6"/>
            <a:endCxn id="76" idx="1"/>
          </p:cNvCxnSpPr>
          <p:nvPr/>
        </p:nvCxnSpPr>
        <p:spPr bwMode="auto">
          <a:xfrm>
            <a:off x="10942320" y="2936611"/>
            <a:ext cx="366909" cy="14292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Oval 9">
            <a:extLst>
              <a:ext uri="{FF2B5EF4-FFF2-40B4-BE49-F238E27FC236}">
                <a16:creationId xmlns:a16="http://schemas.microsoft.com/office/drawing/2014/main" id="{11DD27E4-96F9-41C4-B46F-90241F71A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0" name="Oval 9">
            <a:extLst>
              <a:ext uri="{FF2B5EF4-FFF2-40B4-BE49-F238E27FC236}">
                <a16:creationId xmlns:a16="http://schemas.microsoft.com/office/drawing/2014/main" id="{622EA3FB-FC7F-40B9-8B04-9DF508D4B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280" y="4404519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1" name="Oval 9">
            <a:extLst>
              <a:ext uri="{FF2B5EF4-FFF2-40B4-BE49-F238E27FC236}">
                <a16:creationId xmlns:a16="http://schemas.microsoft.com/office/drawing/2014/main" id="{1591E7CB-4E5F-4DE2-973D-FAECAF848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2" name="AutoShape 10">
            <a:extLst>
              <a:ext uri="{FF2B5EF4-FFF2-40B4-BE49-F238E27FC236}">
                <a16:creationId xmlns:a16="http://schemas.microsoft.com/office/drawing/2014/main" id="{A0F06AEB-0105-4D71-BD3E-11C4938493E9}"/>
              </a:ext>
            </a:extLst>
          </p:cNvPr>
          <p:cNvCxnSpPr>
            <a:cxnSpLocks noChangeShapeType="1"/>
            <a:stCxn id="79" idx="6"/>
            <a:endCxn id="80" idx="1"/>
          </p:cNvCxnSpPr>
          <p:nvPr/>
        </p:nvCxnSpPr>
        <p:spPr bwMode="auto">
          <a:xfrm>
            <a:off x="103022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AutoShape 10">
            <a:extLst>
              <a:ext uri="{FF2B5EF4-FFF2-40B4-BE49-F238E27FC236}">
                <a16:creationId xmlns:a16="http://schemas.microsoft.com/office/drawing/2014/main" id="{A655D038-DA38-45E3-B3CD-41A66E4FB92F}"/>
              </a:ext>
            </a:extLst>
          </p:cNvPr>
          <p:cNvCxnSpPr>
            <a:cxnSpLocks noChangeShapeType="1"/>
            <a:stCxn id="81" idx="2"/>
            <a:endCxn id="80" idx="7"/>
          </p:cNvCxnSpPr>
          <p:nvPr/>
        </p:nvCxnSpPr>
        <p:spPr bwMode="auto">
          <a:xfrm rot="10800000" flipV="1">
            <a:off x="108954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Oval 9">
            <a:extLst>
              <a:ext uri="{FF2B5EF4-FFF2-40B4-BE49-F238E27FC236}">
                <a16:creationId xmlns:a16="http://schemas.microsoft.com/office/drawing/2014/main" id="{5368E551-FA1B-416F-8B75-CB90B5E80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85" name="Oval 9">
            <a:extLst>
              <a:ext uri="{FF2B5EF4-FFF2-40B4-BE49-F238E27FC236}">
                <a16:creationId xmlns:a16="http://schemas.microsoft.com/office/drawing/2014/main" id="{B8D402B1-54B0-4F19-A729-CD34EBF24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4405313"/>
            <a:ext cx="320675" cy="319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86" name="Oval 9">
            <a:extLst>
              <a:ext uri="{FF2B5EF4-FFF2-40B4-BE49-F238E27FC236}">
                <a16:creationId xmlns:a16="http://schemas.microsoft.com/office/drawing/2014/main" id="{0E19734E-99F0-4A23-A33F-8C124AB8A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4084638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7" name="AutoShape 10">
            <a:extLst>
              <a:ext uri="{FF2B5EF4-FFF2-40B4-BE49-F238E27FC236}">
                <a16:creationId xmlns:a16="http://schemas.microsoft.com/office/drawing/2014/main" id="{D4067364-8496-4D6B-BD98-FBD9D2639D97}"/>
              </a:ext>
            </a:extLst>
          </p:cNvPr>
          <p:cNvCxnSpPr>
            <a:cxnSpLocks noChangeShapeType="1"/>
            <a:stCxn id="84" idx="6"/>
            <a:endCxn id="85" idx="1"/>
          </p:cNvCxnSpPr>
          <p:nvPr/>
        </p:nvCxnSpPr>
        <p:spPr bwMode="auto">
          <a:xfrm>
            <a:off x="7940040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AutoShape 10">
            <a:extLst>
              <a:ext uri="{FF2B5EF4-FFF2-40B4-BE49-F238E27FC236}">
                <a16:creationId xmlns:a16="http://schemas.microsoft.com/office/drawing/2014/main" id="{C6BDA747-0B20-4340-BF3B-6F2B25E5F0CE}"/>
              </a:ext>
            </a:extLst>
          </p:cNvPr>
          <p:cNvCxnSpPr>
            <a:cxnSpLocks noChangeShapeType="1"/>
            <a:stCxn id="86" idx="2"/>
            <a:endCxn id="85" idx="7"/>
          </p:cNvCxnSpPr>
          <p:nvPr/>
        </p:nvCxnSpPr>
        <p:spPr bwMode="auto">
          <a:xfrm rot="10800000" flipV="1">
            <a:off x="8533251" y="4244579"/>
            <a:ext cx="366909" cy="20678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Oval 9">
            <a:extLst>
              <a:ext uri="{FF2B5EF4-FFF2-40B4-BE49-F238E27FC236}">
                <a16:creationId xmlns:a16="http://schemas.microsoft.com/office/drawing/2014/main" id="{15B08F1E-A509-4408-BAF0-A864FD31C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90" name="Oval 9">
            <a:extLst>
              <a:ext uri="{FF2B5EF4-FFF2-40B4-BE49-F238E27FC236}">
                <a16:creationId xmlns:a16="http://schemas.microsoft.com/office/drawing/2014/main" id="{209C7218-B1DD-4AA1-9198-EBAE5B4DF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01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91" name="AutoShape 10">
            <a:extLst>
              <a:ext uri="{FF2B5EF4-FFF2-40B4-BE49-F238E27FC236}">
                <a16:creationId xmlns:a16="http://schemas.microsoft.com/office/drawing/2014/main" id="{FE43DC04-F254-458C-8F90-4E8D2213CB3F}"/>
              </a:ext>
            </a:extLst>
          </p:cNvPr>
          <p:cNvCxnSpPr>
            <a:cxnSpLocks noChangeShapeType="1"/>
            <a:stCxn id="89" idx="6"/>
            <a:endCxn id="95" idx="1"/>
          </p:cNvCxnSpPr>
          <p:nvPr/>
        </p:nvCxnSpPr>
        <p:spPr bwMode="auto">
          <a:xfrm>
            <a:off x="79400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AutoShape 10">
            <a:extLst>
              <a:ext uri="{FF2B5EF4-FFF2-40B4-BE49-F238E27FC236}">
                <a16:creationId xmlns:a16="http://schemas.microsoft.com/office/drawing/2014/main" id="{9DDF0582-A470-4717-B696-62EF2F069320}"/>
              </a:ext>
            </a:extLst>
          </p:cNvPr>
          <p:cNvCxnSpPr>
            <a:cxnSpLocks noChangeShapeType="1"/>
            <a:stCxn id="90" idx="2"/>
            <a:endCxn id="95" idx="7"/>
          </p:cNvCxnSpPr>
          <p:nvPr/>
        </p:nvCxnSpPr>
        <p:spPr bwMode="auto">
          <a:xfrm rot="10800000" flipV="1">
            <a:off x="85332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" name="Oval 9">
            <a:extLst>
              <a:ext uri="{FF2B5EF4-FFF2-40B4-BE49-F238E27FC236}">
                <a16:creationId xmlns:a16="http://schemas.microsoft.com/office/drawing/2014/main" id="{C22CF566-3FAB-4E95-BAE2-B8429071D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9763" y="6308725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95" name="Oval 9">
            <a:extLst>
              <a:ext uri="{FF2B5EF4-FFF2-40B4-BE49-F238E27FC236}">
                <a16:creationId xmlns:a16="http://schemas.microsoft.com/office/drawing/2014/main" id="{680B1F2C-6FEF-4E42-8DF4-BB80E7785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00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96" name="Freeform 157">
            <a:extLst>
              <a:ext uri="{FF2B5EF4-FFF2-40B4-BE49-F238E27FC236}">
                <a16:creationId xmlns:a16="http://schemas.microsoft.com/office/drawing/2014/main" id="{728C4B38-DDC8-488E-A055-A295E152E7CB}"/>
              </a:ext>
            </a:extLst>
          </p:cNvPr>
          <p:cNvSpPr/>
          <p:nvPr/>
        </p:nvSpPr>
        <p:spPr bwMode="auto">
          <a:xfrm>
            <a:off x="82423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39A57EB-3F90-44EC-BE75-9B575329F767}"/>
              </a:ext>
            </a:extLst>
          </p:cNvPr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190">
            <a:extLst>
              <a:ext uri="{FF2B5EF4-FFF2-40B4-BE49-F238E27FC236}">
                <a16:creationId xmlns:a16="http://schemas.microsoft.com/office/drawing/2014/main" id="{5C944A82-EB27-4865-9975-595A6D06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Paths</a:t>
            </a:r>
          </a:p>
        </p:txBody>
      </p:sp>
      <p:sp>
        <p:nvSpPr>
          <p:cNvPr id="99" name="TextBox 191">
            <a:extLst>
              <a:ext uri="{FF2B5EF4-FFF2-40B4-BE49-F238E27FC236}">
                <a16:creationId xmlns:a16="http://schemas.microsoft.com/office/drawing/2014/main" id="{2A7B0C3E-F622-41F0-856B-73C53B6F9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Paths</a:t>
            </a:r>
          </a:p>
        </p:txBody>
      </p:sp>
      <p:sp>
        <p:nvSpPr>
          <p:cNvPr id="100" name="Oval 9">
            <a:extLst>
              <a:ext uri="{FF2B5EF4-FFF2-40B4-BE49-F238E27FC236}">
                <a16:creationId xmlns:a16="http://schemas.microsoft.com/office/drawing/2014/main" id="{93665FDB-B93B-41F5-9D7F-B20B91F47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220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01" name="Oval 9">
            <a:extLst>
              <a:ext uri="{FF2B5EF4-FFF2-40B4-BE49-F238E27FC236}">
                <a16:creationId xmlns:a16="http://schemas.microsoft.com/office/drawing/2014/main" id="{CE5419B9-6C15-4068-B745-B741FD6AF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360" y="502920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102" name="AutoShape 10">
            <a:extLst>
              <a:ext uri="{FF2B5EF4-FFF2-40B4-BE49-F238E27FC236}">
                <a16:creationId xmlns:a16="http://schemas.microsoft.com/office/drawing/2014/main" id="{5F23C9B5-BEC5-49AF-89E9-BD39F33E87A0}"/>
              </a:ext>
            </a:extLst>
          </p:cNvPr>
          <p:cNvCxnSpPr>
            <a:cxnSpLocks noChangeShapeType="1"/>
            <a:stCxn id="100" idx="6"/>
            <a:endCxn id="105" idx="1"/>
          </p:cNvCxnSpPr>
          <p:nvPr/>
        </p:nvCxnSpPr>
        <p:spPr bwMode="auto">
          <a:xfrm>
            <a:off x="10302240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AutoShape 10">
            <a:extLst>
              <a:ext uri="{FF2B5EF4-FFF2-40B4-BE49-F238E27FC236}">
                <a16:creationId xmlns:a16="http://schemas.microsoft.com/office/drawing/2014/main" id="{8AA79F85-DEEE-46A9-B4EC-AD343731AB40}"/>
              </a:ext>
            </a:extLst>
          </p:cNvPr>
          <p:cNvCxnSpPr>
            <a:cxnSpLocks noChangeShapeType="1"/>
            <a:stCxn id="101" idx="2"/>
            <a:endCxn id="105" idx="7"/>
          </p:cNvCxnSpPr>
          <p:nvPr/>
        </p:nvCxnSpPr>
        <p:spPr bwMode="auto">
          <a:xfrm rot="10800000" flipV="1">
            <a:off x="10895451" y="5189220"/>
            <a:ext cx="366909" cy="20688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4" name="Oval 9">
            <a:extLst>
              <a:ext uri="{FF2B5EF4-FFF2-40B4-BE49-F238E27FC236}">
                <a16:creationId xmlns:a16="http://schemas.microsoft.com/office/drawing/2014/main" id="{B108A017-224F-4BC5-985B-BC302B2D8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1963" y="6308725"/>
            <a:ext cx="320675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105" name="Oval 9">
            <a:extLst>
              <a:ext uri="{FF2B5EF4-FFF2-40B4-BE49-F238E27FC236}">
                <a16:creationId xmlns:a16="http://schemas.microsoft.com/office/drawing/2014/main" id="{D1077C1B-5078-43D0-8DFA-3F7FD2297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2280" y="5349240"/>
            <a:ext cx="320040" cy="32004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06" name="Freeform 157">
            <a:extLst>
              <a:ext uri="{FF2B5EF4-FFF2-40B4-BE49-F238E27FC236}">
                <a16:creationId xmlns:a16="http://schemas.microsoft.com/office/drawing/2014/main" id="{1CD67F74-28E3-4313-ABFB-08B507CF15CD}"/>
              </a:ext>
            </a:extLst>
          </p:cNvPr>
          <p:cNvSpPr/>
          <p:nvPr/>
        </p:nvSpPr>
        <p:spPr bwMode="auto">
          <a:xfrm>
            <a:off x="10604500" y="5668963"/>
            <a:ext cx="393700" cy="631825"/>
          </a:xfrm>
          <a:custGeom>
            <a:avLst/>
            <a:gdLst>
              <a:gd name="connsiteX0" fmla="*/ 200186 w 467532"/>
              <a:gd name="connsiteY0" fmla="*/ 0 h 836909"/>
              <a:gd name="connsiteX1" fmla="*/ 440410 w 467532"/>
              <a:gd name="connsiteY1" fmla="*/ 294468 h 836909"/>
              <a:gd name="connsiteX2" fmla="*/ 37454 w 467532"/>
              <a:gd name="connsiteY2" fmla="*/ 503695 h 836909"/>
              <a:gd name="connsiteX3" fmla="*/ 215684 w 467532"/>
              <a:gd name="connsiteY3" fmla="*/ 836909 h 83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532" h="836909">
                <a:moveTo>
                  <a:pt x="200186" y="0"/>
                </a:moveTo>
                <a:cubicBezTo>
                  <a:pt x="333859" y="105259"/>
                  <a:pt x="467532" y="210519"/>
                  <a:pt x="440410" y="294468"/>
                </a:cubicBezTo>
                <a:cubicBezTo>
                  <a:pt x="413288" y="378417"/>
                  <a:pt x="74908" y="413288"/>
                  <a:pt x="37454" y="503695"/>
                </a:cubicBezTo>
                <a:cubicBezTo>
                  <a:pt x="0" y="594102"/>
                  <a:pt x="107842" y="715505"/>
                  <a:pt x="215684" y="836909"/>
                </a:cubicBezTo>
              </a:path>
            </a:pathLst>
          </a:cu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13619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Ball</a:t>
            </a:r>
          </a:p>
        </p:txBody>
      </p:sp>
      <p:sp>
        <p:nvSpPr>
          <p:cNvPr id="59437" name="Oval 9"/>
          <p:cNvSpPr>
            <a:spLocks noChangeArrowheads="1"/>
          </p:cNvSpPr>
          <p:nvPr/>
        </p:nvSpPr>
        <p:spPr bwMode="auto">
          <a:xfrm>
            <a:off x="1203325" y="24384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38" name="Oval 9"/>
          <p:cNvSpPr>
            <a:spLocks noChangeArrowheads="1"/>
          </p:cNvSpPr>
          <p:nvPr/>
        </p:nvSpPr>
        <p:spPr bwMode="auto">
          <a:xfrm>
            <a:off x="1843405" y="24384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39" name="Oval 9"/>
          <p:cNvSpPr>
            <a:spLocks noChangeArrowheads="1"/>
          </p:cNvSpPr>
          <p:nvPr/>
        </p:nvSpPr>
        <p:spPr bwMode="auto">
          <a:xfrm>
            <a:off x="2483485" y="24384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40" name="AutoShape 10"/>
          <p:cNvCxnSpPr>
            <a:cxnSpLocks noChangeShapeType="1"/>
            <a:stCxn id="59437" idx="6"/>
            <a:endCxn id="59438" idx="2"/>
          </p:cNvCxnSpPr>
          <p:nvPr/>
        </p:nvCxnSpPr>
        <p:spPr bwMode="auto">
          <a:xfrm>
            <a:off x="1523365" y="2598738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41" name="AutoShape 10"/>
          <p:cNvCxnSpPr>
            <a:cxnSpLocks noChangeShapeType="1"/>
            <a:stCxn id="59438" idx="6"/>
            <a:endCxn id="59439" idx="2"/>
          </p:cNvCxnSpPr>
          <p:nvPr/>
        </p:nvCxnSpPr>
        <p:spPr bwMode="auto">
          <a:xfrm>
            <a:off x="2163445" y="2598738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32" name="Oval 9"/>
          <p:cNvSpPr>
            <a:spLocks noChangeArrowheads="1"/>
          </p:cNvSpPr>
          <p:nvPr/>
        </p:nvSpPr>
        <p:spPr bwMode="auto">
          <a:xfrm>
            <a:off x="7119257" y="24384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7759020" y="2438400"/>
            <a:ext cx="320675" cy="32067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9434" name="Oval 9"/>
          <p:cNvSpPr>
            <a:spLocks noChangeArrowheads="1"/>
          </p:cNvSpPr>
          <p:nvPr/>
        </p:nvSpPr>
        <p:spPr bwMode="auto">
          <a:xfrm>
            <a:off x="8399417" y="2438400"/>
            <a:ext cx="320040" cy="320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35" name="AutoShape 10"/>
          <p:cNvCxnSpPr>
            <a:cxnSpLocks noChangeShapeType="1"/>
            <a:stCxn id="59432" idx="6"/>
            <a:endCxn id="92" idx="2"/>
          </p:cNvCxnSpPr>
          <p:nvPr/>
        </p:nvCxnSpPr>
        <p:spPr bwMode="auto">
          <a:xfrm>
            <a:off x="7439297" y="2598738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6" name="AutoShape 10"/>
          <p:cNvCxnSpPr>
            <a:cxnSpLocks noChangeShapeType="1"/>
            <a:stCxn id="92" idx="6"/>
            <a:endCxn id="59434" idx="2"/>
          </p:cNvCxnSpPr>
          <p:nvPr/>
        </p:nvCxnSpPr>
        <p:spPr bwMode="auto">
          <a:xfrm>
            <a:off x="8079377" y="2598738"/>
            <a:ext cx="320040" cy="1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27" name="Oval 9"/>
          <p:cNvSpPr>
            <a:spLocks noChangeArrowheads="1"/>
          </p:cNvSpPr>
          <p:nvPr/>
        </p:nvSpPr>
        <p:spPr bwMode="auto">
          <a:xfrm>
            <a:off x="1279524" y="4175653"/>
            <a:ext cx="320040" cy="3201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28" name="Oval 9"/>
          <p:cNvSpPr>
            <a:spLocks noChangeArrowheads="1"/>
          </p:cNvSpPr>
          <p:nvPr/>
        </p:nvSpPr>
        <p:spPr bwMode="auto">
          <a:xfrm>
            <a:off x="1812925" y="3538539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59429" name="Oval 9"/>
          <p:cNvSpPr>
            <a:spLocks noChangeArrowheads="1"/>
          </p:cNvSpPr>
          <p:nvPr/>
        </p:nvSpPr>
        <p:spPr bwMode="auto">
          <a:xfrm>
            <a:off x="2346324" y="4175654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30" name="AutoShape 10"/>
          <p:cNvCxnSpPr>
            <a:cxnSpLocks noChangeShapeType="1"/>
            <a:stCxn id="59428" idx="3"/>
            <a:endCxn id="59427" idx="7"/>
          </p:cNvCxnSpPr>
          <p:nvPr/>
        </p:nvCxnSpPr>
        <p:spPr bwMode="auto">
          <a:xfrm flipH="1">
            <a:off x="1552695" y="3811801"/>
            <a:ext cx="307099" cy="4107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31" name="AutoShape 10"/>
          <p:cNvCxnSpPr>
            <a:cxnSpLocks noChangeShapeType="1"/>
            <a:stCxn id="59428" idx="5"/>
            <a:endCxn id="59429" idx="1"/>
          </p:cNvCxnSpPr>
          <p:nvPr/>
        </p:nvCxnSpPr>
        <p:spPr bwMode="auto">
          <a:xfrm>
            <a:off x="2086095" y="3811801"/>
            <a:ext cx="307098" cy="4107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12" name="Oval 9"/>
          <p:cNvSpPr>
            <a:spLocks noChangeArrowheads="1"/>
          </p:cNvSpPr>
          <p:nvPr/>
        </p:nvSpPr>
        <p:spPr bwMode="auto">
          <a:xfrm>
            <a:off x="1340485" y="5052004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34" name="Oval 9"/>
          <p:cNvSpPr>
            <a:spLocks noChangeArrowheads="1"/>
          </p:cNvSpPr>
          <p:nvPr/>
        </p:nvSpPr>
        <p:spPr bwMode="auto">
          <a:xfrm>
            <a:off x="1843088" y="5700713"/>
            <a:ext cx="320675" cy="319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9414" name="Oval 9"/>
          <p:cNvSpPr>
            <a:spLocks noChangeArrowheads="1"/>
          </p:cNvSpPr>
          <p:nvPr/>
        </p:nvSpPr>
        <p:spPr bwMode="auto">
          <a:xfrm>
            <a:off x="2346326" y="5052003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9415" name="AutoShape 10"/>
          <p:cNvCxnSpPr>
            <a:cxnSpLocks noChangeShapeType="1"/>
            <a:stCxn id="59412" idx="5"/>
            <a:endCxn id="134" idx="1"/>
          </p:cNvCxnSpPr>
          <p:nvPr/>
        </p:nvCxnSpPr>
        <p:spPr bwMode="auto">
          <a:xfrm>
            <a:off x="1613656" y="5325039"/>
            <a:ext cx="276394" cy="42240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416" name="AutoShape 10"/>
          <p:cNvCxnSpPr>
            <a:cxnSpLocks noChangeShapeType="1"/>
            <a:stCxn id="59414" idx="3"/>
            <a:endCxn id="134" idx="7"/>
          </p:cNvCxnSpPr>
          <p:nvPr/>
        </p:nvCxnSpPr>
        <p:spPr bwMode="auto">
          <a:xfrm flipH="1">
            <a:off x="2116801" y="5325039"/>
            <a:ext cx="276394" cy="42240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" name="Straight Connector 181"/>
          <p:cNvCxnSpPr/>
          <p:nvPr/>
        </p:nvCxnSpPr>
        <p:spPr>
          <a:xfrm rot="5400000">
            <a:off x="3467100" y="40005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593725" y="1371600"/>
            <a:ext cx="3657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B050"/>
                </a:solidFill>
                <a:latin typeface="Calibri"/>
                <a:cs typeface="Calibri"/>
              </a:rPr>
              <a:t>Active Paths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6433457" y="1371600"/>
            <a:ext cx="400594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AF0007"/>
                </a:solidFill>
                <a:latin typeface="Calibri"/>
                <a:cs typeface="Calibri"/>
              </a:rPr>
              <a:t>Inactive</a:t>
            </a:r>
            <a:r>
              <a:rPr lang="en-US" sz="3200" dirty="0">
                <a:solidFill>
                  <a:srgbClr val="C00000"/>
                </a:solidFill>
                <a:latin typeface="Calibri"/>
                <a:cs typeface="Calibri"/>
              </a:rPr>
              <a:t> Paths</a:t>
            </a: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946525" y="5776913"/>
            <a:ext cx="320675" cy="31908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 dirty="0">
              <a:latin typeface="Calibri"/>
              <a:ea typeface="+mn-ea"/>
              <a:cs typeface="Calibri"/>
            </a:endParaRPr>
          </a:p>
        </p:txBody>
      </p:sp>
      <p:sp>
        <p:nvSpPr>
          <p:cNvPr id="53" name="Oval 9"/>
          <p:cNvSpPr>
            <a:spLocks noChangeArrowheads="1"/>
          </p:cNvSpPr>
          <p:nvPr/>
        </p:nvSpPr>
        <p:spPr bwMode="auto">
          <a:xfrm>
            <a:off x="3946525" y="5014913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54" name="AutoShape 10"/>
          <p:cNvCxnSpPr>
            <a:cxnSpLocks noChangeShapeType="1"/>
            <a:stCxn id="53" idx="4"/>
            <a:endCxn id="52" idx="0"/>
          </p:cNvCxnSpPr>
          <p:nvPr/>
        </p:nvCxnSpPr>
        <p:spPr bwMode="auto">
          <a:xfrm>
            <a:off x="4106545" y="5334794"/>
            <a:ext cx="318" cy="442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Oval 9"/>
          <p:cNvSpPr>
            <a:spLocks noChangeArrowheads="1"/>
          </p:cNvSpPr>
          <p:nvPr/>
        </p:nvSpPr>
        <p:spPr bwMode="auto">
          <a:xfrm>
            <a:off x="3946525" y="4191000"/>
            <a:ext cx="320675" cy="319087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67" name="Oval 9"/>
          <p:cNvSpPr>
            <a:spLocks noChangeArrowheads="1"/>
          </p:cNvSpPr>
          <p:nvPr/>
        </p:nvSpPr>
        <p:spPr bwMode="auto">
          <a:xfrm>
            <a:off x="3946525" y="3429000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68" name="AutoShape 10"/>
          <p:cNvCxnSpPr>
            <a:cxnSpLocks noChangeShapeType="1"/>
            <a:stCxn id="67" idx="4"/>
            <a:endCxn id="66" idx="0"/>
          </p:cNvCxnSpPr>
          <p:nvPr/>
        </p:nvCxnSpPr>
        <p:spPr bwMode="auto">
          <a:xfrm>
            <a:off x="4106545" y="3748881"/>
            <a:ext cx="318" cy="442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Oval 9"/>
          <p:cNvSpPr>
            <a:spLocks noChangeArrowheads="1"/>
          </p:cNvSpPr>
          <p:nvPr/>
        </p:nvSpPr>
        <p:spPr bwMode="auto">
          <a:xfrm>
            <a:off x="7256415" y="4066114"/>
            <a:ext cx="320040" cy="3201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1" name="Oval 9"/>
          <p:cNvSpPr>
            <a:spLocks noChangeArrowheads="1"/>
          </p:cNvSpPr>
          <p:nvPr/>
        </p:nvSpPr>
        <p:spPr bwMode="auto">
          <a:xfrm>
            <a:off x="7789816" y="3429000"/>
            <a:ext cx="320040" cy="320146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72" name="Oval 9"/>
          <p:cNvSpPr>
            <a:spLocks noChangeArrowheads="1"/>
          </p:cNvSpPr>
          <p:nvPr/>
        </p:nvSpPr>
        <p:spPr bwMode="auto">
          <a:xfrm>
            <a:off x="8323215" y="4066115"/>
            <a:ext cx="320040" cy="32014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3" name="AutoShape 10"/>
          <p:cNvCxnSpPr>
            <a:cxnSpLocks noChangeShapeType="1"/>
            <a:stCxn id="71" idx="3"/>
            <a:endCxn id="70" idx="7"/>
          </p:cNvCxnSpPr>
          <p:nvPr/>
        </p:nvCxnSpPr>
        <p:spPr bwMode="auto">
          <a:xfrm flipH="1">
            <a:off x="7529586" y="3702262"/>
            <a:ext cx="307099" cy="41073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10"/>
          <p:cNvCxnSpPr>
            <a:cxnSpLocks noChangeShapeType="1"/>
            <a:stCxn id="71" idx="5"/>
            <a:endCxn id="72" idx="1"/>
          </p:cNvCxnSpPr>
          <p:nvPr/>
        </p:nvCxnSpPr>
        <p:spPr bwMode="auto">
          <a:xfrm>
            <a:off x="8062986" y="3702262"/>
            <a:ext cx="307098" cy="4107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Oval 9"/>
          <p:cNvSpPr>
            <a:spLocks noChangeArrowheads="1"/>
          </p:cNvSpPr>
          <p:nvPr/>
        </p:nvSpPr>
        <p:spPr bwMode="auto">
          <a:xfrm>
            <a:off x="7317376" y="4942465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77" name="Oval 9"/>
          <p:cNvSpPr>
            <a:spLocks noChangeArrowheads="1"/>
          </p:cNvSpPr>
          <p:nvPr/>
        </p:nvSpPr>
        <p:spPr bwMode="auto">
          <a:xfrm>
            <a:off x="7819979" y="5591174"/>
            <a:ext cx="320675" cy="3190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78" name="Oval 9"/>
          <p:cNvSpPr>
            <a:spLocks noChangeArrowheads="1"/>
          </p:cNvSpPr>
          <p:nvPr/>
        </p:nvSpPr>
        <p:spPr bwMode="auto">
          <a:xfrm>
            <a:off x="8323217" y="4942464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79" name="AutoShape 10"/>
          <p:cNvCxnSpPr>
            <a:cxnSpLocks noChangeShapeType="1"/>
            <a:stCxn id="76" idx="5"/>
            <a:endCxn id="77" idx="1"/>
          </p:cNvCxnSpPr>
          <p:nvPr/>
        </p:nvCxnSpPr>
        <p:spPr bwMode="auto">
          <a:xfrm>
            <a:off x="7590547" y="5215500"/>
            <a:ext cx="276394" cy="42240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AutoShape 10"/>
          <p:cNvCxnSpPr>
            <a:cxnSpLocks noChangeShapeType="1"/>
            <a:stCxn id="78" idx="3"/>
            <a:endCxn id="77" idx="7"/>
          </p:cNvCxnSpPr>
          <p:nvPr/>
        </p:nvCxnSpPr>
        <p:spPr bwMode="auto">
          <a:xfrm flipH="1">
            <a:off x="8093692" y="5215500"/>
            <a:ext cx="276394" cy="42240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Oval 9"/>
          <p:cNvSpPr>
            <a:spLocks noChangeArrowheads="1"/>
          </p:cNvSpPr>
          <p:nvPr/>
        </p:nvSpPr>
        <p:spPr bwMode="auto">
          <a:xfrm>
            <a:off x="10014857" y="4114800"/>
            <a:ext cx="320675" cy="31908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83" name="Oval 9"/>
          <p:cNvSpPr>
            <a:spLocks noChangeArrowheads="1"/>
          </p:cNvSpPr>
          <p:nvPr/>
        </p:nvSpPr>
        <p:spPr bwMode="auto">
          <a:xfrm>
            <a:off x="10014857" y="3352800"/>
            <a:ext cx="320040" cy="31988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84" name="AutoShape 10"/>
          <p:cNvCxnSpPr>
            <a:cxnSpLocks noChangeShapeType="1"/>
            <a:stCxn id="83" idx="4"/>
            <a:endCxn id="82" idx="0"/>
          </p:cNvCxnSpPr>
          <p:nvPr/>
        </p:nvCxnSpPr>
        <p:spPr bwMode="auto">
          <a:xfrm>
            <a:off x="10174877" y="3672681"/>
            <a:ext cx="318" cy="442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Oval 9"/>
          <p:cNvSpPr>
            <a:spLocks noChangeArrowheads="1"/>
          </p:cNvSpPr>
          <p:nvPr/>
        </p:nvSpPr>
        <p:spPr bwMode="auto">
          <a:xfrm>
            <a:off x="10014857" y="5715000"/>
            <a:ext cx="320675" cy="31908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Calibri"/>
              <a:ea typeface="+mn-ea"/>
              <a:cs typeface="Calibri"/>
            </a:endParaRPr>
          </a:p>
        </p:txBody>
      </p:sp>
      <p:sp>
        <p:nvSpPr>
          <p:cNvPr id="87" name="Oval 9"/>
          <p:cNvSpPr>
            <a:spLocks noChangeArrowheads="1"/>
          </p:cNvSpPr>
          <p:nvPr/>
        </p:nvSpPr>
        <p:spPr bwMode="auto">
          <a:xfrm>
            <a:off x="10014857" y="4953000"/>
            <a:ext cx="320040" cy="31988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cxnSp>
        <p:nvCxnSpPr>
          <p:cNvPr id="88" name="AutoShape 10"/>
          <p:cNvCxnSpPr>
            <a:cxnSpLocks noChangeShapeType="1"/>
            <a:stCxn id="87" idx="4"/>
            <a:endCxn id="86" idx="0"/>
          </p:cNvCxnSpPr>
          <p:nvPr/>
        </p:nvCxnSpPr>
        <p:spPr bwMode="auto">
          <a:xfrm>
            <a:off x="10174877" y="5272881"/>
            <a:ext cx="318" cy="44211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13"/>
          <p:cNvCxnSpPr/>
          <p:nvPr/>
        </p:nvCxnSpPr>
        <p:spPr>
          <a:xfrm>
            <a:off x="1676400" y="2286000"/>
            <a:ext cx="685800" cy="0"/>
          </a:xfrm>
          <a:prstGeom prst="straightConnector1">
            <a:avLst/>
          </a:pr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1752600" y="3995228"/>
            <a:ext cx="435429" cy="313701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 flipV="1">
            <a:off x="1774371" y="5257800"/>
            <a:ext cx="435429" cy="339271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4267201" y="3733800"/>
            <a:ext cx="152399" cy="389901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reeform 97"/>
          <p:cNvSpPr/>
          <p:nvPr/>
        </p:nvSpPr>
        <p:spPr>
          <a:xfrm flipV="1">
            <a:off x="4267200" y="5334000"/>
            <a:ext cx="152400" cy="372099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8077200" y="2362200"/>
            <a:ext cx="381000" cy="0"/>
          </a:xfrm>
          <a:prstGeom prst="straightConnector1">
            <a:avLst/>
          </a:prstGeom>
          <a:ln w="28575">
            <a:solidFill>
              <a:srgbClr val="3366FF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 rot="18522905">
            <a:off x="7379505" y="3767521"/>
            <a:ext cx="381000" cy="152400"/>
            <a:chOff x="7391400" y="2286000"/>
            <a:chExt cx="381000" cy="152400"/>
          </a:xfrm>
        </p:grpSpPr>
        <p:cxnSp>
          <p:nvCxnSpPr>
            <p:cNvPr id="99" name="Straight Arrow Connector 98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6" name="Straight Arrow Connector 105"/>
          <p:cNvCxnSpPr/>
          <p:nvPr/>
        </p:nvCxnSpPr>
        <p:spPr>
          <a:xfrm flipV="1">
            <a:off x="8077200" y="2286000"/>
            <a:ext cx="0" cy="152400"/>
          </a:xfrm>
          <a:prstGeom prst="straightConnector1">
            <a:avLst/>
          </a:prstGeom>
          <a:ln w="28575">
            <a:solidFill>
              <a:srgbClr val="3366FF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 rot="14146535">
            <a:off x="8133050" y="3762029"/>
            <a:ext cx="381000" cy="152400"/>
            <a:chOff x="7391400" y="2286000"/>
            <a:chExt cx="381000" cy="152400"/>
          </a:xfrm>
        </p:grpSpPr>
        <p:cxnSp>
          <p:nvCxnSpPr>
            <p:cNvPr id="109" name="Straight Arrow Connector 108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 rot="7310280">
            <a:off x="8204328" y="5442500"/>
            <a:ext cx="381000" cy="152400"/>
            <a:chOff x="7391400" y="2286000"/>
            <a:chExt cx="381000" cy="152400"/>
          </a:xfrm>
        </p:grpSpPr>
        <p:cxnSp>
          <p:nvCxnSpPr>
            <p:cNvPr id="112" name="Straight Arrow Connector 111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 rot="3346535">
            <a:off x="7411750" y="5438429"/>
            <a:ext cx="381000" cy="152400"/>
            <a:chOff x="7391400" y="2286000"/>
            <a:chExt cx="381000" cy="15240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 rot="5400000">
            <a:off x="10172700" y="5372100"/>
            <a:ext cx="381000" cy="152400"/>
            <a:chOff x="7391400" y="2286000"/>
            <a:chExt cx="381000" cy="152400"/>
          </a:xfrm>
        </p:grpSpPr>
        <p:cxnSp>
          <p:nvCxnSpPr>
            <p:cNvPr id="119" name="Straight Arrow Connector 118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 rot="16200000">
            <a:off x="10172700" y="3848100"/>
            <a:ext cx="381000" cy="152400"/>
            <a:chOff x="7391400" y="2286000"/>
            <a:chExt cx="381000" cy="152400"/>
          </a:xfrm>
        </p:grpSpPr>
        <p:cxnSp>
          <p:nvCxnSpPr>
            <p:cNvPr id="122" name="Straight Arrow Connector 121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7391400" y="2286000"/>
            <a:ext cx="381000" cy="152400"/>
            <a:chOff x="7391400" y="2286000"/>
            <a:chExt cx="381000" cy="152400"/>
          </a:xfrm>
        </p:grpSpPr>
        <p:cxnSp>
          <p:nvCxnSpPr>
            <p:cNvPr id="125" name="Straight Arrow Connector 124"/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60383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8713F7D-5697-459C-A9B5-9990649F5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3512" y="2386584"/>
            <a:ext cx="6293558" cy="42752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5E8F55-0FAC-44E5-9CF7-E73F5A5C1210}"/>
              </a:ext>
            </a:extLst>
          </p:cNvPr>
          <p:cNvSpPr/>
          <p:nvPr/>
        </p:nvSpPr>
        <p:spPr>
          <a:xfrm rot="19864082">
            <a:off x="4088771" y="3663505"/>
            <a:ext cx="824096" cy="42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4DA09A-1DDA-4F10-BEB1-941B1272D3CA}"/>
              </a:ext>
            </a:extLst>
          </p:cNvPr>
          <p:cNvSpPr/>
          <p:nvPr/>
        </p:nvSpPr>
        <p:spPr>
          <a:xfrm rot="19455985">
            <a:off x="7647630" y="5077824"/>
            <a:ext cx="824096" cy="42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90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No, the Bayes ball can travel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004C99F-167B-4587-B28A-B2B0DF4F3492}"/>
              </a:ext>
            </a:extLst>
          </p:cNvPr>
          <p:cNvGrpSpPr/>
          <p:nvPr/>
        </p:nvGrpSpPr>
        <p:grpSpPr>
          <a:xfrm>
            <a:off x="2953512" y="2386586"/>
            <a:ext cx="6293559" cy="4275252"/>
            <a:chOff x="148063" y="6788080"/>
            <a:chExt cx="3110168" cy="21330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713F7D-5697-459C-A9B5-9990649F5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063" y="6788080"/>
              <a:ext cx="3110168" cy="2133004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5E8F55-0FAC-44E5-9CF7-E73F5A5C1210}"/>
                </a:ext>
              </a:extLst>
            </p:cNvPr>
            <p:cNvSpPr/>
            <p:nvPr/>
          </p:nvSpPr>
          <p:spPr>
            <a:xfrm rot="19864082">
              <a:off x="709088" y="7425161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4DA09A-1DDA-4F10-BEB1-941B1272D3CA}"/>
                </a:ext>
              </a:extLst>
            </p:cNvPr>
            <p:cNvSpPr/>
            <p:nvPr/>
          </p:nvSpPr>
          <p:spPr>
            <a:xfrm rot="19455985">
              <a:off x="2467814" y="8130792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17">
            <a:extLst>
              <a:ext uri="{FF2B5EF4-FFF2-40B4-BE49-F238E27FC236}">
                <a16:creationId xmlns:a16="http://schemas.microsoft.com/office/drawing/2014/main" id="{02EC8B1A-B7E1-4369-8A73-A174E45223A2}"/>
              </a:ext>
            </a:extLst>
          </p:cNvPr>
          <p:cNvSpPr/>
          <p:nvPr/>
        </p:nvSpPr>
        <p:spPr>
          <a:xfrm rot="11605591">
            <a:off x="4960911" y="5124406"/>
            <a:ext cx="915837" cy="83834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B1523053-BF9F-4F7F-A72C-71AD316CF3F8}"/>
              </a:ext>
            </a:extLst>
          </p:cNvPr>
          <p:cNvSpPr/>
          <p:nvPr/>
        </p:nvSpPr>
        <p:spPr>
          <a:xfrm rot="9735315">
            <a:off x="6473358" y="5163695"/>
            <a:ext cx="915837" cy="83834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C6243C-5E0D-4BC6-98D3-174D7C3B10FD}"/>
              </a:ext>
            </a:extLst>
          </p:cNvPr>
          <p:cNvGrpSpPr/>
          <p:nvPr/>
        </p:nvGrpSpPr>
        <p:grpSpPr>
          <a:xfrm rot="19698950">
            <a:off x="4708445" y="4204047"/>
            <a:ext cx="381000" cy="152400"/>
            <a:chOff x="7391400" y="2286000"/>
            <a:chExt cx="381000" cy="1524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8BA2DF7-4341-4D21-90D5-0C55D2DFD349}"/>
                </a:ext>
              </a:extLst>
            </p:cNvPr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BD4149D-33E1-4366-BC35-0872CCC775B1}"/>
                </a:ext>
              </a:extLst>
            </p:cNvPr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4F0957-77ED-49A7-BCF3-E338EF863C9C}"/>
              </a:ext>
            </a:extLst>
          </p:cNvPr>
          <p:cNvGrpSpPr/>
          <p:nvPr/>
        </p:nvGrpSpPr>
        <p:grpSpPr>
          <a:xfrm rot="11720378">
            <a:off x="5701628" y="4101581"/>
            <a:ext cx="381000" cy="152400"/>
            <a:chOff x="7391400" y="2286000"/>
            <a:chExt cx="381000" cy="1524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8CA26D6-6E78-4737-9434-7838011B6EBA}"/>
                </a:ext>
              </a:extLst>
            </p:cNvPr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6A9EB6D-D814-43AC-9098-B3E9D7B0E0B1}"/>
                </a:ext>
              </a:extLst>
            </p:cNvPr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7139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Nets: Big Picture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137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problems with using full joint distribution tables as our probabilistic models: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Unless there are only a few variables, the joint is WAY too big to represent explicitly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Hard to learn (estimate) anything empirically about more than a few variables at a time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Bayes nets: </a:t>
            </a:r>
            <a:r>
              <a:rPr lang="en-US" sz="2400" dirty="0">
                <a:latin typeface="Calibri"/>
                <a:cs typeface="Calibri"/>
              </a:rPr>
              <a:t>a technique for describing complex joint distributions (models) using simple, local distributions (conditional probabilities)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A type of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probabilistic graphical models</a:t>
            </a:r>
            <a:endParaRPr lang="en-US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We describe how variables locally interact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latin typeface="Calibri"/>
                <a:cs typeface="Calibri"/>
              </a:rPr>
              <a:t>Local interactions chain together to give global, indirect interactions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11C65F9-66CB-4E2B-B9E8-FFBF24E7E490}"/>
              </a:ext>
            </a:extLst>
          </p:cNvPr>
          <p:cNvGrpSpPr/>
          <p:nvPr/>
        </p:nvGrpSpPr>
        <p:grpSpPr>
          <a:xfrm>
            <a:off x="2991621" y="2459736"/>
            <a:ext cx="6293558" cy="4177280"/>
            <a:chOff x="3579447" y="6801870"/>
            <a:chExt cx="3123334" cy="20803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2C5AE0-2AD2-49CD-90BD-D146B9F44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9447" y="6801870"/>
              <a:ext cx="3123334" cy="208036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38917C-162F-4742-9B86-8DBBAB901914}"/>
                </a:ext>
              </a:extLst>
            </p:cNvPr>
            <p:cNvSpPr/>
            <p:nvPr/>
          </p:nvSpPr>
          <p:spPr>
            <a:xfrm rot="20504957">
              <a:off x="5281899" y="8025095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B2F8D-48F0-45B3-AE79-83B0FDDD987C}"/>
                </a:ext>
              </a:extLst>
            </p:cNvPr>
            <p:cNvSpPr/>
            <p:nvPr/>
          </p:nvSpPr>
          <p:spPr>
            <a:xfrm rot="1377386">
              <a:off x="5827104" y="7810828"/>
              <a:ext cx="231025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CA37B3-07FD-4850-A2D2-7305BCD911A5}"/>
                </a:ext>
              </a:extLst>
            </p:cNvPr>
            <p:cNvSpPr/>
            <p:nvPr/>
          </p:nvSpPr>
          <p:spPr>
            <a:xfrm rot="19288375">
              <a:off x="5805645" y="7874469"/>
              <a:ext cx="273992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13689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C9CD-F60E-433A-99C5-4E2E99AD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independent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No, the Bayes ball can travel through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880BF-88FB-4375-8DBE-D8DE721BA9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B11C65F9-66CB-4E2B-B9E8-FFBF24E7E490}"/>
              </a:ext>
            </a:extLst>
          </p:cNvPr>
          <p:cNvGrpSpPr/>
          <p:nvPr/>
        </p:nvGrpSpPr>
        <p:grpSpPr>
          <a:xfrm>
            <a:off x="2991621" y="2459736"/>
            <a:ext cx="6293558" cy="4177280"/>
            <a:chOff x="3579447" y="6801870"/>
            <a:chExt cx="3123334" cy="20803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F2C5AE0-2AD2-49CD-90BD-D146B9F44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9447" y="6801870"/>
              <a:ext cx="3123334" cy="208036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38917C-162F-4742-9B86-8DBBAB901914}"/>
                </a:ext>
              </a:extLst>
            </p:cNvPr>
            <p:cNvSpPr/>
            <p:nvPr/>
          </p:nvSpPr>
          <p:spPr>
            <a:xfrm rot="20504957">
              <a:off x="5281899" y="8025095"/>
              <a:ext cx="407254" cy="2109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FB2F8D-48F0-45B3-AE79-83B0FDDD987C}"/>
                </a:ext>
              </a:extLst>
            </p:cNvPr>
            <p:cNvSpPr/>
            <p:nvPr/>
          </p:nvSpPr>
          <p:spPr>
            <a:xfrm rot="1377386">
              <a:off x="5827104" y="7810828"/>
              <a:ext cx="231025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CA37B3-07FD-4850-A2D2-7305BCD911A5}"/>
                </a:ext>
              </a:extLst>
            </p:cNvPr>
            <p:cNvSpPr/>
            <p:nvPr/>
          </p:nvSpPr>
          <p:spPr>
            <a:xfrm rot="19288375">
              <a:off x="5805645" y="7874469"/>
              <a:ext cx="273992" cy="19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17">
            <a:extLst>
              <a:ext uri="{FF2B5EF4-FFF2-40B4-BE49-F238E27FC236}">
                <a16:creationId xmlns:a16="http://schemas.microsoft.com/office/drawing/2014/main" id="{09DF1354-D96D-4AEA-905E-833F036C850C}"/>
              </a:ext>
            </a:extLst>
          </p:cNvPr>
          <p:cNvSpPr/>
          <p:nvPr/>
        </p:nvSpPr>
        <p:spPr>
          <a:xfrm rot="4786603">
            <a:off x="7715811" y="4520380"/>
            <a:ext cx="341052" cy="370446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2593A760-7229-4CE2-93CF-EBBF90F432F3}"/>
              </a:ext>
            </a:extLst>
          </p:cNvPr>
          <p:cNvSpPr/>
          <p:nvPr/>
        </p:nvSpPr>
        <p:spPr>
          <a:xfrm rot="9735315">
            <a:off x="6473358" y="5163695"/>
            <a:ext cx="915837" cy="83834"/>
          </a:xfrm>
          <a:custGeom>
            <a:avLst/>
            <a:gdLst>
              <a:gd name="connsiteX0" fmla="*/ 0 w 435429"/>
              <a:gd name="connsiteY0" fmla="*/ 313701 h 313701"/>
              <a:gd name="connsiteX1" fmla="*/ 163286 w 435429"/>
              <a:gd name="connsiteY1" fmla="*/ 23415 h 313701"/>
              <a:gd name="connsiteX2" fmla="*/ 317500 w 435429"/>
              <a:gd name="connsiteY2" fmla="*/ 50629 h 313701"/>
              <a:gd name="connsiteX3" fmla="*/ 435429 w 435429"/>
              <a:gd name="connsiteY3" fmla="*/ 313701 h 313701"/>
              <a:gd name="connsiteX4" fmla="*/ 435429 w 435429"/>
              <a:gd name="connsiteY4" fmla="*/ 313701 h 31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429" h="313701">
                <a:moveTo>
                  <a:pt x="0" y="313701"/>
                </a:moveTo>
                <a:cubicBezTo>
                  <a:pt x="55184" y="190480"/>
                  <a:pt x="110369" y="67260"/>
                  <a:pt x="163286" y="23415"/>
                </a:cubicBezTo>
                <a:cubicBezTo>
                  <a:pt x="216203" y="-20430"/>
                  <a:pt x="272143" y="2248"/>
                  <a:pt x="317500" y="50629"/>
                </a:cubicBezTo>
                <a:cubicBezTo>
                  <a:pt x="362857" y="99010"/>
                  <a:pt x="435429" y="313701"/>
                  <a:pt x="435429" y="313701"/>
                </a:cubicBezTo>
                <a:lnTo>
                  <a:pt x="435429" y="313701"/>
                </a:lnTo>
              </a:path>
            </a:pathLst>
          </a:custGeom>
          <a:ln w="28575">
            <a:solidFill>
              <a:srgbClr val="3366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FBE2C8D-7921-49C0-A2B3-0EEA5362DB07}"/>
              </a:ext>
            </a:extLst>
          </p:cNvPr>
          <p:cNvGrpSpPr/>
          <p:nvPr/>
        </p:nvGrpSpPr>
        <p:grpSpPr>
          <a:xfrm rot="12697986">
            <a:off x="4157590" y="4900997"/>
            <a:ext cx="381000" cy="152400"/>
            <a:chOff x="7391400" y="2286000"/>
            <a:chExt cx="381000" cy="15240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A1321AC-672F-410E-95E4-9EA9D1225D24}"/>
                </a:ext>
              </a:extLst>
            </p:cNvPr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E4B5B33-FA5F-4D4B-ACA2-16DFB25BB2E6}"/>
                </a:ext>
              </a:extLst>
            </p:cNvPr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F1E147-F4F9-4855-BD90-A56F162D5BD8}"/>
              </a:ext>
            </a:extLst>
          </p:cNvPr>
          <p:cNvGrpSpPr/>
          <p:nvPr/>
        </p:nvGrpSpPr>
        <p:grpSpPr>
          <a:xfrm rot="9148238">
            <a:off x="4178604" y="4456204"/>
            <a:ext cx="381000" cy="152400"/>
            <a:chOff x="7391400" y="2286000"/>
            <a:chExt cx="381000" cy="152400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FAE3DE3-ABD8-441B-AD54-4F7E779B1CE3}"/>
                </a:ext>
              </a:extLst>
            </p:cNvPr>
            <p:cNvCxnSpPr/>
            <p:nvPr/>
          </p:nvCxnSpPr>
          <p:spPr>
            <a:xfrm>
              <a:off x="7391400" y="2362200"/>
              <a:ext cx="381000" cy="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BB4FC08-170E-45D8-8341-ECDC5A6BF0AF}"/>
                </a:ext>
              </a:extLst>
            </p:cNvPr>
            <p:cNvCxnSpPr/>
            <p:nvPr/>
          </p:nvCxnSpPr>
          <p:spPr>
            <a:xfrm flipV="1">
              <a:off x="7772400" y="2286000"/>
              <a:ext cx="0" cy="152400"/>
            </a:xfrm>
            <a:prstGeom prst="straightConnector1">
              <a:avLst/>
            </a:prstGeom>
            <a:ln w="28575">
              <a:solidFill>
                <a:srgbClr val="3366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0906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1193799"/>
          </a:xfrm>
        </p:spPr>
        <p:txBody>
          <a:bodyPr/>
          <a:lstStyle/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its non-descendants given its parents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7C9596D-81D2-AF47-8B40-DB6DFD7636F5}"/>
              </a:ext>
            </a:extLst>
          </p:cNvPr>
          <p:cNvSpPr/>
          <p:nvPr/>
        </p:nvSpPr>
        <p:spPr>
          <a:xfrm>
            <a:off x="5417078" y="4169906"/>
            <a:ext cx="711200" cy="713232"/>
          </a:xfrm>
          <a:prstGeom prst="ellipse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101A922-6005-B44D-887B-A8B4E6F4DD1E}"/>
              </a:ext>
            </a:extLst>
          </p:cNvPr>
          <p:cNvSpPr/>
          <p:nvPr/>
        </p:nvSpPr>
        <p:spPr>
          <a:xfrm>
            <a:off x="5467175" y="2799505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80937A-5560-5A42-A37E-0CD4433A4C0A}"/>
              </a:ext>
            </a:extLst>
          </p:cNvPr>
          <p:cNvSpPr/>
          <p:nvPr/>
        </p:nvSpPr>
        <p:spPr>
          <a:xfrm>
            <a:off x="4640037" y="2977679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3331E7-6352-644F-8C9E-03CF89F15DB2}"/>
              </a:ext>
            </a:extLst>
          </p:cNvPr>
          <p:cNvSpPr/>
          <p:nvPr/>
        </p:nvSpPr>
        <p:spPr>
          <a:xfrm>
            <a:off x="6165744" y="5477463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F684149-942E-484B-BBD7-63F660CF5C45}"/>
              </a:ext>
            </a:extLst>
          </p:cNvPr>
          <p:cNvSpPr/>
          <p:nvPr/>
        </p:nvSpPr>
        <p:spPr>
          <a:xfrm>
            <a:off x="4705878" y="5540307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792DE66-D64A-594B-BE63-6E1218F00221}"/>
              </a:ext>
            </a:extLst>
          </p:cNvPr>
          <p:cNvSpPr/>
          <p:nvPr/>
        </p:nvSpPr>
        <p:spPr>
          <a:xfrm>
            <a:off x="6889575" y="4353667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6600794-2E6B-6A4C-9C51-4164AE5255EB}"/>
              </a:ext>
            </a:extLst>
          </p:cNvPr>
          <p:cNvSpPr/>
          <p:nvPr/>
        </p:nvSpPr>
        <p:spPr>
          <a:xfrm>
            <a:off x="3969630" y="4375113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6E24864-AE69-D240-8346-64E46153894B}"/>
              </a:ext>
            </a:extLst>
          </p:cNvPr>
          <p:cNvSpPr/>
          <p:nvPr/>
        </p:nvSpPr>
        <p:spPr>
          <a:xfrm>
            <a:off x="6294313" y="2941967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4B538C-456B-004C-A9BE-0EA204800F05}"/>
              </a:ext>
            </a:extLst>
          </p:cNvPr>
          <p:cNvCxnSpPr/>
          <p:nvPr/>
        </p:nvCxnSpPr>
        <p:spPr>
          <a:xfrm flipH="1">
            <a:off x="6769100" y="2378007"/>
            <a:ext cx="236413" cy="599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F12AB7C-8DA8-C241-A8F4-F3F3672D744F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6619627" y="2119259"/>
            <a:ext cx="30286" cy="82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8C1018D-4043-2042-955F-E3A3EE469C84}"/>
              </a:ext>
            </a:extLst>
          </p:cNvPr>
          <p:cNvCxnSpPr>
            <a:cxnSpLocks/>
          </p:cNvCxnSpPr>
          <p:nvPr/>
        </p:nvCxnSpPr>
        <p:spPr>
          <a:xfrm flipH="1">
            <a:off x="6027613" y="2119259"/>
            <a:ext cx="18516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0F153A-A655-E241-A8A3-531EFCE8BEE4}"/>
              </a:ext>
            </a:extLst>
          </p:cNvPr>
          <p:cNvCxnSpPr>
            <a:cxnSpLocks/>
          </p:cNvCxnSpPr>
          <p:nvPr/>
        </p:nvCxnSpPr>
        <p:spPr>
          <a:xfrm>
            <a:off x="5314888" y="2114300"/>
            <a:ext cx="304573" cy="766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5A2568-A828-AD4B-8537-A807D22BB5C6}"/>
              </a:ext>
            </a:extLst>
          </p:cNvPr>
          <p:cNvCxnSpPr>
            <a:cxnSpLocks/>
          </p:cNvCxnSpPr>
          <p:nvPr/>
        </p:nvCxnSpPr>
        <p:spPr>
          <a:xfrm>
            <a:off x="4735099" y="2291445"/>
            <a:ext cx="178440" cy="71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87AF673-6CBC-8E44-BBC4-DA517E1D01C2}"/>
              </a:ext>
            </a:extLst>
          </p:cNvPr>
          <p:cNvCxnSpPr>
            <a:cxnSpLocks/>
            <a:stCxn id="12" idx="3"/>
            <a:endCxn id="4" idx="7"/>
          </p:cNvCxnSpPr>
          <p:nvPr/>
        </p:nvCxnSpPr>
        <p:spPr>
          <a:xfrm flipH="1">
            <a:off x="6024125" y="3549014"/>
            <a:ext cx="374341" cy="725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7517D5C-B991-F645-A1AC-42C0EB055525}"/>
              </a:ext>
            </a:extLst>
          </p:cNvPr>
          <p:cNvCxnSpPr>
            <a:cxnSpLocks/>
            <a:stCxn id="6" idx="4"/>
            <a:endCxn id="4" idx="0"/>
          </p:cNvCxnSpPr>
          <p:nvPr/>
        </p:nvCxnSpPr>
        <p:spPr>
          <a:xfrm flipH="1">
            <a:off x="5772678" y="3510705"/>
            <a:ext cx="50097" cy="65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2B2063C-C78B-9E4F-A3C6-F63019D5B776}"/>
              </a:ext>
            </a:extLst>
          </p:cNvPr>
          <p:cNvCxnSpPr>
            <a:cxnSpLocks/>
            <a:stCxn id="7" idx="5"/>
            <a:endCxn id="4" idx="1"/>
          </p:cNvCxnSpPr>
          <p:nvPr/>
        </p:nvCxnSpPr>
        <p:spPr>
          <a:xfrm>
            <a:off x="5247084" y="3584726"/>
            <a:ext cx="274147" cy="689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80720D7-5FE1-DF48-BE39-B086E330A20E}"/>
              </a:ext>
            </a:extLst>
          </p:cNvPr>
          <p:cNvCxnSpPr>
            <a:cxnSpLocks/>
            <a:stCxn id="4" idx="5"/>
          </p:cNvCxnSpPr>
          <p:nvPr/>
        </p:nvCxnSpPr>
        <p:spPr>
          <a:xfrm>
            <a:off x="6024125" y="4778688"/>
            <a:ext cx="332049" cy="76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48E4806-2D87-4B4C-95D6-34F48C03CD62}"/>
              </a:ext>
            </a:extLst>
          </p:cNvPr>
          <p:cNvCxnSpPr>
            <a:cxnSpLocks/>
            <a:stCxn id="4" idx="3"/>
            <a:endCxn id="9" idx="7"/>
          </p:cNvCxnSpPr>
          <p:nvPr/>
        </p:nvCxnSpPr>
        <p:spPr>
          <a:xfrm flipH="1">
            <a:off x="5312925" y="4778688"/>
            <a:ext cx="208306" cy="865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295E9AA-A72F-994A-AF75-C2CB11ADC6D2}"/>
              </a:ext>
            </a:extLst>
          </p:cNvPr>
          <p:cNvCxnSpPr>
            <a:cxnSpLocks/>
            <a:stCxn id="11" idx="5"/>
            <a:endCxn id="9" idx="1"/>
          </p:cNvCxnSpPr>
          <p:nvPr/>
        </p:nvCxnSpPr>
        <p:spPr>
          <a:xfrm>
            <a:off x="4576677" y="4982160"/>
            <a:ext cx="233354" cy="66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5E75D57-4856-3F4E-94F8-B606FE847341}"/>
              </a:ext>
            </a:extLst>
          </p:cNvPr>
          <p:cNvCxnSpPr>
            <a:cxnSpLocks/>
            <a:endCxn id="8" idx="7"/>
          </p:cNvCxnSpPr>
          <p:nvPr/>
        </p:nvCxnSpPr>
        <p:spPr>
          <a:xfrm flipH="1">
            <a:off x="6772791" y="5002023"/>
            <a:ext cx="332050" cy="579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0DE6600C-29EE-9B47-8214-4F2EE2F9BEA8}"/>
              </a:ext>
            </a:extLst>
          </p:cNvPr>
          <p:cNvSpPr/>
          <p:nvPr/>
        </p:nvSpPr>
        <p:spPr>
          <a:xfrm>
            <a:off x="7778576" y="4353667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9CA7DE3-809A-6542-BDD1-F3D01333B39B}"/>
              </a:ext>
            </a:extLst>
          </p:cNvPr>
          <p:cNvCxnSpPr>
            <a:cxnSpLocks/>
            <a:stCxn id="45" idx="3"/>
          </p:cNvCxnSpPr>
          <p:nvPr/>
        </p:nvCxnSpPr>
        <p:spPr>
          <a:xfrm flipH="1">
            <a:off x="6886671" y="4960714"/>
            <a:ext cx="996058" cy="804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61DEB81-A285-7640-B0A1-3DF821EC8E05}"/>
              </a:ext>
            </a:extLst>
          </p:cNvPr>
          <p:cNvCxnSpPr>
            <a:cxnSpLocks/>
            <a:stCxn id="8" idx="5"/>
            <a:endCxn id="51" idx="2"/>
          </p:cNvCxnSpPr>
          <p:nvPr/>
        </p:nvCxnSpPr>
        <p:spPr>
          <a:xfrm>
            <a:off x="6772791" y="6084510"/>
            <a:ext cx="611909" cy="405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D6E7DD74-EF43-0F41-9C3B-AE5F1C4D66C0}"/>
              </a:ext>
            </a:extLst>
          </p:cNvPr>
          <p:cNvSpPr/>
          <p:nvPr/>
        </p:nvSpPr>
        <p:spPr>
          <a:xfrm>
            <a:off x="7384700" y="6134100"/>
            <a:ext cx="996058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GC2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84B8878-8A2E-9545-AB07-A19393E6A552}"/>
              </a:ext>
            </a:extLst>
          </p:cNvPr>
          <p:cNvSpPr/>
          <p:nvPr/>
        </p:nvSpPr>
        <p:spPr>
          <a:xfrm>
            <a:off x="6975227" y="1870663"/>
            <a:ext cx="907502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GP3</a:t>
            </a:r>
          </a:p>
        </p:txBody>
      </p:sp>
    </p:spTree>
    <p:extLst>
      <p:ext uri="{BB962C8B-B14F-4D97-AF65-F5344CB8AC3E}">
        <p14:creationId xmlns:p14="http://schemas.microsoft.com/office/powerpoint/2010/main" val="13856221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blanket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10" y="1244601"/>
            <a:ext cx="12192000" cy="1117599"/>
          </a:xfrm>
        </p:spPr>
        <p:txBody>
          <a:bodyPr/>
          <a:lstStyle/>
          <a:p>
            <a:r>
              <a:rPr lang="en-US" sz="2400" dirty="0"/>
              <a:t>A variable’s Markov blanket consists of parents, children, children’s other parents</a:t>
            </a:r>
          </a:p>
          <a:p>
            <a:r>
              <a:rPr lang="en-US" sz="2400" b="1" i="1" dirty="0">
                <a:solidFill>
                  <a:srgbClr val="0000FF"/>
                </a:solidFill>
              </a:rPr>
              <a:t>Every variable is conditionally independent of all other variables given its Markov blanket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71DCAF8-645D-314D-9C03-7002F7A53B3C}"/>
              </a:ext>
            </a:extLst>
          </p:cNvPr>
          <p:cNvSpPr/>
          <p:nvPr/>
        </p:nvSpPr>
        <p:spPr>
          <a:xfrm>
            <a:off x="5417078" y="4169906"/>
            <a:ext cx="711200" cy="713232"/>
          </a:xfrm>
          <a:prstGeom prst="ellipse">
            <a:avLst/>
          </a:prstGeo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52DF22-91A7-5248-B349-F796B3F47CB5}"/>
              </a:ext>
            </a:extLst>
          </p:cNvPr>
          <p:cNvSpPr/>
          <p:nvPr/>
        </p:nvSpPr>
        <p:spPr>
          <a:xfrm>
            <a:off x="5467175" y="2799505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B51669-3AC5-3C40-AD0A-6E9724BB0CEC}"/>
              </a:ext>
            </a:extLst>
          </p:cNvPr>
          <p:cNvSpPr/>
          <p:nvPr/>
        </p:nvSpPr>
        <p:spPr>
          <a:xfrm>
            <a:off x="4640037" y="2977679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6677AD-67A8-3F4E-A364-A075511E589B}"/>
              </a:ext>
            </a:extLst>
          </p:cNvPr>
          <p:cNvSpPr/>
          <p:nvPr/>
        </p:nvSpPr>
        <p:spPr>
          <a:xfrm>
            <a:off x="6165744" y="5477463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9505CE7-064F-364B-8416-210F6DC1A553}"/>
              </a:ext>
            </a:extLst>
          </p:cNvPr>
          <p:cNvSpPr/>
          <p:nvPr/>
        </p:nvSpPr>
        <p:spPr>
          <a:xfrm>
            <a:off x="4705878" y="5540307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6545989-8382-8A47-BDE0-5E2304CF0DD1}"/>
              </a:ext>
            </a:extLst>
          </p:cNvPr>
          <p:cNvSpPr/>
          <p:nvPr/>
        </p:nvSpPr>
        <p:spPr>
          <a:xfrm>
            <a:off x="6889575" y="4353667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4D7C757-5F3C-5F4C-AC5C-9C8FC1BBF163}"/>
              </a:ext>
            </a:extLst>
          </p:cNvPr>
          <p:cNvSpPr/>
          <p:nvPr/>
        </p:nvSpPr>
        <p:spPr>
          <a:xfrm>
            <a:off x="3969630" y="4375113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7DA1730-95A4-F74C-A178-0E8BBCA7FC70}"/>
              </a:ext>
            </a:extLst>
          </p:cNvPr>
          <p:cNvSpPr/>
          <p:nvPr/>
        </p:nvSpPr>
        <p:spPr>
          <a:xfrm>
            <a:off x="6294313" y="2941967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B0E1C1-B43A-1148-A28A-9478D33A6783}"/>
              </a:ext>
            </a:extLst>
          </p:cNvPr>
          <p:cNvCxnSpPr>
            <a:cxnSpLocks/>
            <a:stCxn id="30" idx="2"/>
          </p:cNvCxnSpPr>
          <p:nvPr/>
        </p:nvCxnSpPr>
        <p:spPr>
          <a:xfrm flipH="1">
            <a:off x="6769102" y="2522814"/>
            <a:ext cx="387174" cy="454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913463-BE9A-BA47-B74D-1ED6AB568F8E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6619627" y="2119259"/>
            <a:ext cx="30286" cy="822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AF1283-1B34-934D-AD2B-50A90B6F5370}"/>
              </a:ext>
            </a:extLst>
          </p:cNvPr>
          <p:cNvCxnSpPr>
            <a:cxnSpLocks/>
          </p:cNvCxnSpPr>
          <p:nvPr/>
        </p:nvCxnSpPr>
        <p:spPr>
          <a:xfrm flipH="1">
            <a:off x="6027613" y="2119259"/>
            <a:ext cx="18516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EBE3E20-B699-4041-9E9D-C03BB0669319}"/>
              </a:ext>
            </a:extLst>
          </p:cNvPr>
          <p:cNvCxnSpPr>
            <a:cxnSpLocks/>
          </p:cNvCxnSpPr>
          <p:nvPr/>
        </p:nvCxnSpPr>
        <p:spPr>
          <a:xfrm>
            <a:off x="5314888" y="2114300"/>
            <a:ext cx="304573" cy="7669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7A83B6A-7CB6-7E4C-AC61-75CA2BA89ACF}"/>
              </a:ext>
            </a:extLst>
          </p:cNvPr>
          <p:cNvCxnSpPr>
            <a:cxnSpLocks/>
          </p:cNvCxnSpPr>
          <p:nvPr/>
        </p:nvCxnSpPr>
        <p:spPr>
          <a:xfrm>
            <a:off x="4735099" y="2291445"/>
            <a:ext cx="178440" cy="710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E494E6-6873-7A48-8351-25C6BFF9D5E2}"/>
              </a:ext>
            </a:extLst>
          </p:cNvPr>
          <p:cNvCxnSpPr>
            <a:cxnSpLocks/>
            <a:stCxn id="13" idx="3"/>
            <a:endCxn id="6" idx="7"/>
          </p:cNvCxnSpPr>
          <p:nvPr/>
        </p:nvCxnSpPr>
        <p:spPr>
          <a:xfrm flipH="1">
            <a:off x="6024125" y="3549014"/>
            <a:ext cx="374341" cy="725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99C94B3-4FE0-0C4E-AA84-3456EA309604}"/>
              </a:ext>
            </a:extLst>
          </p:cNvPr>
          <p:cNvCxnSpPr>
            <a:cxnSpLocks/>
            <a:stCxn id="7" idx="4"/>
            <a:endCxn id="6" idx="0"/>
          </p:cNvCxnSpPr>
          <p:nvPr/>
        </p:nvCxnSpPr>
        <p:spPr>
          <a:xfrm flipH="1">
            <a:off x="5772678" y="3510705"/>
            <a:ext cx="50097" cy="65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7D51064-0C47-224D-BB6D-78F48FB1A1AD}"/>
              </a:ext>
            </a:extLst>
          </p:cNvPr>
          <p:cNvCxnSpPr>
            <a:cxnSpLocks/>
            <a:stCxn id="8" idx="5"/>
            <a:endCxn id="6" idx="1"/>
          </p:cNvCxnSpPr>
          <p:nvPr/>
        </p:nvCxnSpPr>
        <p:spPr>
          <a:xfrm>
            <a:off x="5247084" y="3584726"/>
            <a:ext cx="274147" cy="689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7A8E8AF-9306-0E4A-A071-676FBC93E41C}"/>
              </a:ext>
            </a:extLst>
          </p:cNvPr>
          <p:cNvCxnSpPr>
            <a:cxnSpLocks/>
            <a:stCxn id="6" idx="5"/>
          </p:cNvCxnSpPr>
          <p:nvPr/>
        </p:nvCxnSpPr>
        <p:spPr>
          <a:xfrm>
            <a:off x="6024125" y="4778688"/>
            <a:ext cx="332049" cy="7616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4C56689-D6AD-0042-96A8-A5A504619198}"/>
              </a:ext>
            </a:extLst>
          </p:cNvPr>
          <p:cNvCxnSpPr>
            <a:cxnSpLocks/>
            <a:stCxn id="6" idx="3"/>
            <a:endCxn id="10" idx="7"/>
          </p:cNvCxnSpPr>
          <p:nvPr/>
        </p:nvCxnSpPr>
        <p:spPr>
          <a:xfrm flipH="1">
            <a:off x="5312925" y="4778688"/>
            <a:ext cx="208306" cy="865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3E4955-BF03-1148-80C1-E44512A1098E}"/>
              </a:ext>
            </a:extLst>
          </p:cNvPr>
          <p:cNvCxnSpPr>
            <a:cxnSpLocks/>
            <a:stCxn id="12" idx="5"/>
            <a:endCxn id="10" idx="1"/>
          </p:cNvCxnSpPr>
          <p:nvPr/>
        </p:nvCxnSpPr>
        <p:spPr>
          <a:xfrm>
            <a:off x="4576677" y="4982160"/>
            <a:ext cx="233354" cy="662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10CEA7E-A03F-6640-8F3A-E4B4DC0DD5D9}"/>
              </a:ext>
            </a:extLst>
          </p:cNvPr>
          <p:cNvCxnSpPr>
            <a:cxnSpLocks/>
            <a:endCxn id="9" idx="7"/>
          </p:cNvCxnSpPr>
          <p:nvPr/>
        </p:nvCxnSpPr>
        <p:spPr>
          <a:xfrm flipH="1">
            <a:off x="6772791" y="5002023"/>
            <a:ext cx="332050" cy="579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76E401E5-B3B0-AF4D-8A66-56C3517CDCAC}"/>
              </a:ext>
            </a:extLst>
          </p:cNvPr>
          <p:cNvSpPr/>
          <p:nvPr/>
        </p:nvSpPr>
        <p:spPr>
          <a:xfrm>
            <a:off x="7778576" y="4353667"/>
            <a:ext cx="711200" cy="7112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90DF8D1-6F0D-8B46-9F78-D396FA591296}"/>
              </a:ext>
            </a:extLst>
          </p:cNvPr>
          <p:cNvCxnSpPr>
            <a:cxnSpLocks/>
            <a:stCxn id="9" idx="5"/>
            <a:endCxn id="29" idx="2"/>
          </p:cNvCxnSpPr>
          <p:nvPr/>
        </p:nvCxnSpPr>
        <p:spPr>
          <a:xfrm>
            <a:off x="6772791" y="6084510"/>
            <a:ext cx="611909" cy="405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05DF6DF-ED1C-7644-B273-0C7F03B3581C}"/>
              </a:ext>
            </a:extLst>
          </p:cNvPr>
          <p:cNvSpPr/>
          <p:nvPr/>
        </p:nvSpPr>
        <p:spPr>
          <a:xfrm>
            <a:off x="7384700" y="6134100"/>
            <a:ext cx="996058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GC2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FB4D4F1-8B30-544B-97C3-438B2759823B}"/>
              </a:ext>
            </a:extLst>
          </p:cNvPr>
          <p:cNvSpPr/>
          <p:nvPr/>
        </p:nvSpPr>
        <p:spPr>
          <a:xfrm>
            <a:off x="7156276" y="2167214"/>
            <a:ext cx="907502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0428713-96FF-2246-B3E3-30DF525E13D8}"/>
              </a:ext>
            </a:extLst>
          </p:cNvPr>
          <p:cNvSpPr/>
          <p:nvPr/>
        </p:nvSpPr>
        <p:spPr>
          <a:xfrm>
            <a:off x="8853874" y="3503884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02675C3-E275-B94A-8001-5E3C3131207D}"/>
              </a:ext>
            </a:extLst>
          </p:cNvPr>
          <p:cNvCxnSpPr>
            <a:cxnSpLocks/>
            <a:stCxn id="32" idx="3"/>
            <a:endCxn id="26" idx="7"/>
          </p:cNvCxnSpPr>
          <p:nvPr/>
        </p:nvCxnSpPr>
        <p:spPr>
          <a:xfrm flipH="1">
            <a:off x="8385623" y="4110931"/>
            <a:ext cx="572404" cy="346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94B201A-5B1C-7545-8136-D04F2E722E3D}"/>
              </a:ext>
            </a:extLst>
          </p:cNvPr>
          <p:cNvCxnSpPr>
            <a:cxnSpLocks/>
            <a:stCxn id="37" idx="4"/>
            <a:endCxn id="26" idx="0"/>
          </p:cNvCxnSpPr>
          <p:nvPr/>
        </p:nvCxnSpPr>
        <p:spPr>
          <a:xfrm flipH="1">
            <a:off x="8134176" y="4008767"/>
            <a:ext cx="112651" cy="34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6E196CD8-02CA-DC41-9571-04BCF2C2B548}"/>
              </a:ext>
            </a:extLst>
          </p:cNvPr>
          <p:cNvSpPr/>
          <p:nvPr/>
        </p:nvSpPr>
        <p:spPr>
          <a:xfrm>
            <a:off x="7891227" y="3297567"/>
            <a:ext cx="711200" cy="711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11A27A-3C25-424F-8EC6-9FF0FC21952B}"/>
              </a:ext>
            </a:extLst>
          </p:cNvPr>
          <p:cNvCxnSpPr>
            <a:cxnSpLocks/>
            <a:stCxn id="26" idx="3"/>
            <a:endCxn id="9" idx="6"/>
          </p:cNvCxnSpPr>
          <p:nvPr/>
        </p:nvCxnSpPr>
        <p:spPr>
          <a:xfrm flipH="1">
            <a:off x="6876944" y="4960714"/>
            <a:ext cx="1005785" cy="872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5692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Any Query from Joint Distribution</a:t>
            </a:r>
            <a:endParaRPr lang="en-US" dirty="0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3D795E9-350E-4B38-8166-BFA3D3F1A1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5543901" cy="4830422"/>
              </a:xfrm>
            </p:spPr>
            <p:txBody>
              <a:bodyPr/>
              <a:lstStyle/>
              <a:p>
                <a:r>
                  <a:rPr lang="en-US" dirty="0"/>
                  <a:t>Joint distributions are the best!</a:t>
                </a:r>
              </a:p>
              <a:p>
                <a:endParaRPr lang="en-US" dirty="0"/>
              </a:p>
              <a:p>
                <a:r>
                  <a:rPr lang="en-US" dirty="0"/>
                  <a:t>Problems with joints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We aren’t given the joint table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Usually some set of conditional probability tables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Huge</a:t>
                </a:r>
              </a:p>
              <a:p>
                <a:pPr marL="917575" lvl="2" indent="-457200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variables with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values</a:t>
                </a:r>
              </a:p>
              <a:p>
                <a:pPr marL="917575" lvl="2" indent="-457200"/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entries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917575" lvl="2" indent="-457200"/>
                <a:endParaRPr lang="en-US" sz="2800" dirty="0">
                  <a:solidFill>
                    <a:schemeClr val="tx1"/>
                  </a:solidFill>
                </a:endParaRPr>
              </a:p>
              <a:p>
                <a:pPr marL="917575" lvl="2" indent="-457200"/>
                <a:endParaRPr lang="en-US" sz="2800" dirty="0"/>
              </a:p>
              <a:p>
                <a:pPr marL="917575" lvl="2" indent="-457200"/>
                <a:endParaRPr lang="en-US" sz="2800" dirty="0">
                  <a:solidFill>
                    <a:schemeClr val="tx1"/>
                  </a:solidFill>
                </a:endParaRPr>
              </a:p>
              <a:p>
                <a:pPr lvl="2" indent="0">
                  <a:buNone/>
                </a:pP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917575" lvl="2" indent="-457200"/>
                <a:endParaRPr lang="en-US" sz="2800" dirty="0">
                  <a:solidFill>
                    <a:schemeClr val="tx1"/>
                  </a:solidFill>
                </a:endParaRPr>
              </a:p>
              <a:p>
                <a:endParaRPr lang="en-US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93D795E9-350E-4B38-8166-BFA3D3F1A1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5543901" cy="4830422"/>
              </a:xfrm>
              <a:blipFill>
                <a:blip r:embed="rId2"/>
                <a:stretch>
                  <a:fillRect l="-2310" t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EB4DD3B2-0609-4372-BBA3-D407529C8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009545"/>
              </p:ext>
            </p:extLst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EE4E47A7-7F47-42DB-AAE0-D7E869A3DB47}"/>
              </a:ext>
            </a:extLst>
          </p:cNvPr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6A2B06E-2BD2-48F5-A4C5-C1D50E5DA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3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27">
            <a:extLst>
              <a:ext uri="{FF2B5EF4-FFF2-40B4-BE49-F238E27FC236}">
                <a16:creationId xmlns:a16="http://schemas.microsoft.com/office/drawing/2014/main" id="{47B957D3-3C04-440E-AAFE-6C4545916823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8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100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580030" cy="627812"/>
          </a:xfrm>
        </p:spPr>
        <p:txBody>
          <a:bodyPr/>
          <a:lstStyle/>
          <a:p>
            <a:r>
              <a:rPr lang="en-US" dirty="0"/>
              <a:t>Next: Answer Any Query from Bayes Net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4331254" cy="754217"/>
          </a:xfrm>
          <a:prstGeom prst="rightArrow">
            <a:avLst>
              <a:gd name="adj1" fmla="val 43750"/>
              <a:gd name="adj2" fmla="val 38093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/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/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/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/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/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67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F74E4-A1F4-4769-A605-30FB99A4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Nets for Medical Diagnosis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CEC612-DD45-4165-A5A0-DC00F8123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610" y="1879724"/>
            <a:ext cx="8810625" cy="2266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B0B6A2-BD08-4685-B750-66790B4B3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10" y="1117724"/>
            <a:ext cx="4152900" cy="76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CE82B3-2093-4DF0-8682-485C3D4F347A}"/>
              </a:ext>
            </a:extLst>
          </p:cNvPr>
          <p:cNvSpPr/>
          <p:nvPr/>
        </p:nvSpPr>
        <p:spPr>
          <a:xfrm>
            <a:off x="721610" y="4260334"/>
            <a:ext cx="603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https://www.microsoft.com/en-us/research/people/dabelgra/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70B474-247B-430F-958D-0990F1F85250}"/>
              </a:ext>
            </a:extLst>
          </p:cNvPr>
          <p:cNvSpPr/>
          <p:nvPr/>
        </p:nvSpPr>
        <p:spPr>
          <a:xfrm>
            <a:off x="721609" y="5031455"/>
            <a:ext cx="110270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dvP40319B"/>
              </a:rPr>
              <a:t>Developmental Profiles of Eczema, Wheeze, and Rhinitis:</a:t>
            </a:r>
          </a:p>
          <a:p>
            <a:r>
              <a:rPr lang="en-US" sz="2400" dirty="0">
                <a:latin typeface="AdvP40319B"/>
              </a:rPr>
              <a:t>Two Population-Based Birth Cohort Studies</a:t>
            </a:r>
          </a:p>
          <a:p>
            <a:r>
              <a:rPr lang="en-US" sz="2400" dirty="0">
                <a:latin typeface="AdvP40319B"/>
              </a:rPr>
              <a:t>Danielle Belgrave, et al. </a:t>
            </a:r>
            <a:r>
              <a:rPr lang="en-US" sz="2400" i="1" dirty="0">
                <a:latin typeface="AdvP40319B"/>
              </a:rPr>
              <a:t>PLOS Medicine</a:t>
            </a:r>
            <a:r>
              <a:rPr lang="en-US" sz="2400" dirty="0">
                <a:latin typeface="AdvP40319B"/>
              </a:rPr>
              <a:t>, 2014</a:t>
            </a:r>
          </a:p>
          <a:p>
            <a:r>
              <a:rPr lang="en-US" sz="2400" dirty="0">
                <a:hlinkClick r:id="rId5"/>
              </a:rPr>
              <a:t>https://journals.plos.org/plosmedicine/article?id=10.1371/journal.pmed.1001748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0464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D4A1-8306-6F44-B275-69D17A60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Nets for Medical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033D8-1929-EE42-90A4-521FE611E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200019" cy="2039539"/>
          </a:xfrm>
        </p:spPr>
        <p:txBody>
          <a:bodyPr/>
          <a:lstStyle/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Jamilloux</a:t>
            </a:r>
            <a:r>
              <a:rPr lang="en-US" sz="2000" dirty="0">
                <a:solidFill>
                  <a:schemeClr val="tx1"/>
                </a:solidFill>
              </a:rPr>
              <a:t>, Yvan, Nicolas Romain-</a:t>
            </a:r>
            <a:r>
              <a:rPr lang="en-US" sz="2000" dirty="0" err="1">
                <a:solidFill>
                  <a:schemeClr val="tx1"/>
                </a:solidFill>
              </a:rPr>
              <a:t>Scelle</a:t>
            </a:r>
            <a:r>
              <a:rPr lang="en-US" sz="2000" dirty="0">
                <a:solidFill>
                  <a:schemeClr val="tx1"/>
                </a:solidFill>
              </a:rPr>
              <a:t>, Muriel </a:t>
            </a:r>
            <a:r>
              <a:rPr lang="en-US" sz="2000" dirty="0" err="1">
                <a:solidFill>
                  <a:schemeClr val="tx1"/>
                </a:solidFill>
              </a:rPr>
              <a:t>Rabilloud</a:t>
            </a:r>
            <a:r>
              <a:rPr lang="en-US" sz="2000" dirty="0">
                <a:solidFill>
                  <a:schemeClr val="tx1"/>
                </a:solidFill>
              </a:rPr>
              <a:t>, Coralie Morel,                                                   Laurent </a:t>
            </a:r>
            <a:r>
              <a:rPr lang="en-US" sz="2000" dirty="0" err="1">
                <a:solidFill>
                  <a:schemeClr val="tx1"/>
                </a:solidFill>
              </a:rPr>
              <a:t>Kodjikian</a:t>
            </a:r>
            <a:r>
              <a:rPr lang="en-US" sz="2000" dirty="0">
                <a:solidFill>
                  <a:schemeClr val="tx1"/>
                </a:solidFill>
              </a:rPr>
              <a:t>, Delphine </a:t>
            </a:r>
            <a:r>
              <a:rPr lang="en-US" sz="2000" dirty="0" err="1">
                <a:solidFill>
                  <a:schemeClr val="tx1"/>
                </a:solidFill>
              </a:rPr>
              <a:t>Maucort-Boulch</a:t>
            </a:r>
            <a:r>
              <a:rPr lang="en-US" sz="2000" dirty="0">
                <a:solidFill>
                  <a:schemeClr val="tx1"/>
                </a:solidFill>
              </a:rPr>
              <a:t>, Philip Bielefeld, and Pascal </a:t>
            </a:r>
            <a:r>
              <a:rPr lang="en-US" sz="2000" dirty="0" err="1">
                <a:solidFill>
                  <a:schemeClr val="tx1"/>
                </a:solidFill>
              </a:rPr>
              <a:t>Sève</a:t>
            </a:r>
            <a:r>
              <a:rPr lang="en-US" sz="2000" dirty="0">
                <a:solidFill>
                  <a:schemeClr val="tx1"/>
                </a:solidFill>
              </a:rPr>
              <a:t>. 2021.                    </a:t>
            </a:r>
            <a:r>
              <a:rPr lang="en-US" sz="2000" dirty="0">
                <a:solidFill>
                  <a:schemeClr val="accent6"/>
                </a:solidFill>
              </a:rPr>
              <a:t>"Development and Validation of a Bayesian Network for Supporting the Etiological Diagnosis of Uveitis" </a:t>
            </a:r>
            <a:r>
              <a:rPr lang="en-US" sz="2000" i="1" dirty="0">
                <a:solidFill>
                  <a:schemeClr val="tx2"/>
                </a:solidFill>
              </a:rPr>
              <a:t>Journal of Clinical Medicine</a:t>
            </a:r>
            <a:r>
              <a:rPr lang="en-US" sz="2000" dirty="0">
                <a:solidFill>
                  <a:schemeClr val="tx1"/>
                </a:solidFill>
              </a:rPr>
              <a:t> 10, no. 15: 3398.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ED2707B-9337-004A-9353-26E1D5687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57" y="1293173"/>
            <a:ext cx="4121150" cy="371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4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D4A1-8306-6F44-B275-69D17A604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Nets for Medical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033D8-1929-EE42-90A4-521FE611E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200019" cy="2039539"/>
          </a:xfrm>
        </p:spPr>
        <p:txBody>
          <a:bodyPr/>
          <a:lstStyle/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FD4BFB2-9B8D-B443-A35B-61CEE1FAE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133" y="1335994"/>
            <a:ext cx="7375667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4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837" y="3276600"/>
            <a:ext cx="3047998" cy="1822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036" y="1219200"/>
            <a:ext cx="2743200" cy="1828800"/>
          </a:xfrm>
          <a:prstGeom prst="rect">
            <a:avLst/>
          </a:prstGeom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8" b="49960"/>
          <a:stretch>
            <a:fillRect/>
          </a:stretch>
        </p:blipFill>
        <p:spPr bwMode="auto">
          <a:xfrm>
            <a:off x="6922375" y="1676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6084175" y="3125787"/>
            <a:ext cx="2805113" cy="1979613"/>
            <a:chOff x="3600" y="2208"/>
            <a:chExt cx="1767" cy="1247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Graphical Model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97498" y="990600"/>
                <a:ext cx="5998502" cy="48768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endParaRPr lang="en-US" sz="2400" dirty="0">
                  <a:latin typeface="Calibri"/>
                  <a:cs typeface="Calibri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400" dirty="0">
                    <a:latin typeface="Calibri"/>
                    <a:cs typeface="Calibri"/>
                  </a:rPr>
                  <a:t>Nodes: variables (with domains)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dirty="0">
                    <a:latin typeface="Calibri"/>
                    <a:cs typeface="Calibri"/>
                  </a:rPr>
                  <a:t>Can be assigned (observed) or unassigned (unobserved)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dirty="0">
                    <a:latin typeface="Calibri"/>
                    <a:cs typeface="Calibri"/>
                  </a:rPr>
                  <a:t>Observed does not mean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𝑉𝑎𝑟𝑖𝑎𝑏𝑙𝑒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𝑡𝑟𝑢𝑒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! Observed just means that we will have the value for that variable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sz="2400" dirty="0">
                  <a:latin typeface="Calibri"/>
                  <a:cs typeface="Calibri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400" dirty="0">
                    <a:latin typeface="Calibri"/>
                    <a:cs typeface="Calibri"/>
                  </a:rPr>
                  <a:t>Edges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dirty="0">
                    <a:latin typeface="Calibri"/>
                    <a:cs typeface="Calibri"/>
                  </a:rPr>
                  <a:t>Indicate </a:t>
                </a:r>
                <a:r>
                  <a:rPr lang="ja-JP" altLang="en-US" dirty="0">
                    <a:latin typeface="Calibri"/>
                    <a:cs typeface="Calibri"/>
                  </a:rPr>
                  <a:t>“</a:t>
                </a:r>
                <a:r>
                  <a:rPr lang="en-US" dirty="0">
                    <a:latin typeface="Calibri"/>
                    <a:cs typeface="Calibri"/>
                  </a:rPr>
                  <a:t>direct influence</a:t>
                </a:r>
                <a:r>
                  <a:rPr lang="ja-JP" altLang="en-US" dirty="0">
                    <a:latin typeface="Calibri"/>
                    <a:cs typeface="Calibri"/>
                  </a:rPr>
                  <a:t>”</a:t>
                </a:r>
                <a:r>
                  <a:rPr lang="en-US" dirty="0">
                    <a:latin typeface="Calibri"/>
                    <a:cs typeface="Calibri"/>
                  </a:rPr>
                  <a:t> between variables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dirty="0">
                    <a:latin typeface="Calibri"/>
                    <a:cs typeface="Calibri"/>
                  </a:rPr>
                  <a:t>Absence of edges: encode conditional independence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sz="2400" dirty="0">
                  <a:latin typeface="Calibri"/>
                  <a:cs typeface="Calibri"/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2400" dirty="0">
                    <a:latin typeface="Calibri"/>
                    <a:cs typeface="Calibri"/>
                  </a:rPr>
                  <a:t>For now: imagine that arrows mean direct causation (in general, they don</a:t>
                </a:r>
                <a:r>
                  <a:rPr lang="ja-JP" altLang="en-US" sz="2400" dirty="0">
                    <a:latin typeface="Calibri"/>
                    <a:cs typeface="Calibri"/>
                  </a:rPr>
                  <a:t>’</a:t>
                </a:r>
                <a:r>
                  <a:rPr lang="en-US" sz="2400" dirty="0">
                    <a:latin typeface="Calibri"/>
                    <a:cs typeface="Calibri"/>
                  </a:rPr>
                  <a:t>t!)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498" y="990600"/>
                <a:ext cx="5998502" cy="4876800"/>
              </a:xfrm>
              <a:blipFill>
                <a:blip r:embed="rId5"/>
                <a:stretch>
                  <a:fillRect l="-1477" r="-1266" b="-13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19240</TotalTime>
  <Words>3150</Words>
  <Application>Microsoft Macintosh PowerPoint</Application>
  <PresentationFormat>Widescreen</PresentationFormat>
  <Paragraphs>852</Paragraphs>
  <Slides>56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Calibri</vt:lpstr>
      <vt:lpstr>AdvP40319B</vt:lpstr>
      <vt:lpstr>Cambria Math</vt:lpstr>
      <vt:lpstr>Wingdings</vt:lpstr>
      <vt:lpstr>Calibri Light</vt:lpstr>
      <vt:lpstr>Arial</vt:lpstr>
      <vt:lpstr>Office Theme</vt:lpstr>
      <vt:lpstr>1_Office Theme</vt:lpstr>
      <vt:lpstr>Announcements</vt:lpstr>
      <vt:lpstr>AI: Representation and Problem Solving </vt:lpstr>
      <vt:lpstr>Answer Any Query from Condition Probability Tables</vt:lpstr>
      <vt:lpstr>Answer Any Query from Condition Probability Tables</vt:lpstr>
      <vt:lpstr>Bayes’ Nets: Big Picture</vt:lpstr>
      <vt:lpstr>Bayes Nets for Medical Diagnosis</vt:lpstr>
      <vt:lpstr>Bayes Nets for Medical Diagnosis</vt:lpstr>
      <vt:lpstr>Bayes Nets for Medical Diagnosis</vt:lpstr>
      <vt:lpstr>Graphical Model Notation</vt:lpstr>
      <vt:lpstr>Bayesian Networks</vt:lpstr>
      <vt:lpstr>Bayesian Networks</vt:lpstr>
      <vt:lpstr>Bayesian Networks</vt:lpstr>
      <vt:lpstr>Bayesian Networks</vt:lpstr>
      <vt:lpstr>Bayesian Networks</vt:lpstr>
      <vt:lpstr>Independence</vt:lpstr>
      <vt:lpstr>Independence</vt:lpstr>
      <vt:lpstr>Example: Independence</vt:lpstr>
      <vt:lpstr>Poll 1</vt:lpstr>
      <vt:lpstr>Poll 1</vt:lpstr>
      <vt:lpstr>Conditional Independence</vt:lpstr>
      <vt:lpstr>Conditional Independence</vt:lpstr>
      <vt:lpstr>Independence Rules</vt:lpstr>
      <vt:lpstr>Conditional Independence and Bayes Nets</vt:lpstr>
      <vt:lpstr>Conditional Independence and Bayes Nets</vt:lpstr>
      <vt:lpstr>Conditional Independence and the Chain Rule</vt:lpstr>
      <vt:lpstr>Conditional Independence and the Chain Rule</vt:lpstr>
      <vt:lpstr>Example: Coin Flips</vt:lpstr>
      <vt:lpstr>Example: Traffic</vt:lpstr>
      <vt:lpstr>Example: Traffic II</vt:lpstr>
      <vt:lpstr>Example: Alarm Network</vt:lpstr>
      <vt:lpstr>Semantics Example</vt:lpstr>
      <vt:lpstr>Example: Alarm Network</vt:lpstr>
      <vt:lpstr>Poll 2</vt:lpstr>
      <vt:lpstr>Conditional Independence Semantics</vt:lpstr>
      <vt:lpstr>Conditional Independence Semantics</vt:lpstr>
      <vt:lpstr>Causal Chains</vt:lpstr>
      <vt:lpstr>Causal Chains</vt:lpstr>
      <vt:lpstr>Common Cause</vt:lpstr>
      <vt:lpstr>Common Cause</vt:lpstr>
      <vt:lpstr>Common Effect</vt:lpstr>
      <vt:lpstr>Bayes Net Independence</vt:lpstr>
      <vt:lpstr>Answering Independence Questions</vt:lpstr>
      <vt:lpstr>Reachability</vt:lpstr>
      <vt:lpstr>Active / Inactive Paths</vt:lpstr>
      <vt:lpstr>Bayes Ball</vt:lpstr>
      <vt:lpstr>Bayes Ball</vt:lpstr>
      <vt:lpstr>Bayes Ball</vt:lpstr>
      <vt:lpstr>Poll 3</vt:lpstr>
      <vt:lpstr>Poll 3</vt:lpstr>
      <vt:lpstr>Poll 4</vt:lpstr>
      <vt:lpstr>Poll 4</vt:lpstr>
      <vt:lpstr>Conditional Independence Semantics</vt:lpstr>
      <vt:lpstr>Markov blanket</vt:lpstr>
      <vt:lpstr>Answer Any Query from Joint Distribution</vt:lpstr>
      <vt:lpstr>Answer Any Query from Bayes Net</vt:lpstr>
      <vt:lpstr>Next: Answer Any Query from Bayes 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Rosenthal</cp:lastModifiedBy>
  <cp:revision>1098</cp:revision>
  <cp:lastPrinted>2021-11-01T16:42:14Z</cp:lastPrinted>
  <dcterms:created xsi:type="dcterms:W3CDTF">2018-10-11T11:39:27Z</dcterms:created>
  <dcterms:modified xsi:type="dcterms:W3CDTF">2023-03-23T14:23:31Z</dcterms:modified>
</cp:coreProperties>
</file>