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6"/>
  </p:notesMasterIdLst>
  <p:sldIdLst>
    <p:sldId id="988" r:id="rId3"/>
    <p:sldId id="1022" r:id="rId4"/>
    <p:sldId id="663" r:id="rId5"/>
    <p:sldId id="756" r:id="rId6"/>
    <p:sldId id="766" r:id="rId7"/>
    <p:sldId id="982" r:id="rId8"/>
    <p:sldId id="990" r:id="rId9"/>
    <p:sldId id="984" r:id="rId10"/>
    <p:sldId id="991" r:id="rId11"/>
    <p:sldId id="848" r:id="rId12"/>
    <p:sldId id="980" r:id="rId13"/>
    <p:sldId id="770" r:id="rId14"/>
    <p:sldId id="1025" r:id="rId15"/>
    <p:sldId id="795" r:id="rId16"/>
    <p:sldId id="799" r:id="rId17"/>
    <p:sldId id="796" r:id="rId18"/>
    <p:sldId id="797" r:id="rId19"/>
    <p:sldId id="2289" r:id="rId20"/>
    <p:sldId id="2287" r:id="rId21"/>
    <p:sldId id="800" r:id="rId22"/>
    <p:sldId id="810" r:id="rId23"/>
    <p:sldId id="827" r:id="rId24"/>
    <p:sldId id="775" r:id="rId25"/>
    <p:sldId id="777" r:id="rId26"/>
    <p:sldId id="778" r:id="rId27"/>
    <p:sldId id="2290" r:id="rId28"/>
    <p:sldId id="807" r:id="rId29"/>
    <p:sldId id="782" r:id="rId30"/>
    <p:sldId id="783" r:id="rId31"/>
    <p:sldId id="995" r:id="rId32"/>
    <p:sldId id="2291" r:id="rId33"/>
    <p:sldId id="2293" r:id="rId34"/>
    <p:sldId id="844" r:id="rId35"/>
    <p:sldId id="779" r:id="rId36"/>
    <p:sldId id="780" r:id="rId37"/>
    <p:sldId id="2292" r:id="rId38"/>
    <p:sldId id="983" r:id="rId39"/>
    <p:sldId id="1023" r:id="rId40"/>
    <p:sldId id="1024" r:id="rId41"/>
    <p:sldId id="2283" r:id="rId42"/>
    <p:sldId id="2284" r:id="rId43"/>
    <p:sldId id="2285" r:id="rId44"/>
    <p:sldId id="2286" r:id="rId45"/>
  </p:sldIdLst>
  <p:sldSz cx="12192000" cy="6858000"/>
  <p:notesSz cx="7010400" cy="92964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ambria Math" panose="02040503050406030204" pitchFamily="18" charset="0"/>
      <p:regular r:id="rId53"/>
    </p:embeddedFont>
    <p:embeddedFont>
      <p:font typeface="Helvetica" pitchFamily="2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00863D"/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62766" autoAdjust="0"/>
  </p:normalViewPr>
  <p:slideViewPr>
    <p:cSldViewPr snapToGrid="0">
      <p:cViewPr varScale="1">
        <p:scale>
          <a:sx n="64" d="100"/>
          <a:sy n="64" d="100"/>
        </p:scale>
        <p:origin x="22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episode 1:</a:t>
            </a:r>
          </a:p>
          <a:p>
            <a:r>
              <a:rPr lang="en-US" dirty="0"/>
              <a:t>Initialize all Qs to 0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-.5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5</a:t>
            </a:r>
          </a:p>
          <a:p>
            <a:endParaRPr lang="en-US" dirty="0"/>
          </a:p>
          <a:p>
            <a:r>
              <a:rPr lang="en-US" dirty="0"/>
              <a:t>Episode 2:</a:t>
            </a:r>
          </a:p>
          <a:p>
            <a:r>
              <a:rPr lang="en-US" dirty="0"/>
              <a:t>Q(</a:t>
            </a:r>
            <a:r>
              <a:rPr lang="en-US" dirty="0" err="1"/>
              <a:t>B,East</a:t>
            </a:r>
            <a:r>
              <a:rPr lang="en-US" dirty="0"/>
              <a:t>) = -.75 = (.5*-.5)+(.5*(-1+0))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1.75 = (.5*-.5)+(.5*(-1+5))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7.5</a:t>
            </a:r>
          </a:p>
          <a:p>
            <a:endParaRPr lang="en-US" dirty="0"/>
          </a:p>
          <a:p>
            <a:r>
              <a:rPr lang="en-US" dirty="0"/>
              <a:t>Episode 3: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0.375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4.125</a:t>
            </a:r>
          </a:p>
          <a:p>
            <a:r>
              <a:rPr lang="en-US" dirty="0"/>
              <a:t>Q(</a:t>
            </a:r>
            <a:r>
              <a:rPr lang="en-US" dirty="0" err="1"/>
              <a:t>D,exit</a:t>
            </a:r>
            <a:r>
              <a:rPr lang="en-US" dirty="0"/>
              <a:t>) = 8.75</a:t>
            </a:r>
          </a:p>
          <a:p>
            <a:endParaRPr lang="en-US" dirty="0"/>
          </a:p>
          <a:p>
            <a:r>
              <a:rPr lang="en-US" dirty="0"/>
              <a:t>Episode 4:</a:t>
            </a:r>
          </a:p>
          <a:p>
            <a:r>
              <a:rPr lang="en-US" dirty="0"/>
              <a:t>Q(</a:t>
            </a:r>
            <a:r>
              <a:rPr lang="en-US" dirty="0" err="1"/>
              <a:t>E,North</a:t>
            </a:r>
            <a:r>
              <a:rPr lang="en-US" dirty="0"/>
              <a:t>) = 1.75</a:t>
            </a:r>
          </a:p>
          <a:p>
            <a:r>
              <a:rPr lang="en-US" dirty="0"/>
              <a:t>Q(</a:t>
            </a:r>
            <a:r>
              <a:rPr lang="en-US" dirty="0" err="1"/>
              <a:t>C,East</a:t>
            </a:r>
            <a:r>
              <a:rPr lang="en-US" dirty="0"/>
              <a:t>) = 1.5625</a:t>
            </a:r>
          </a:p>
          <a:p>
            <a:r>
              <a:rPr lang="en-US" dirty="0"/>
              <a:t>Q(</a:t>
            </a:r>
            <a:r>
              <a:rPr lang="en-US" dirty="0" err="1"/>
              <a:t>A,exit</a:t>
            </a:r>
            <a:r>
              <a:rPr lang="en-US" dirty="0"/>
              <a:t>) = 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1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:34 in, :40 to</a:t>
            </a:r>
            <a:r>
              <a:rPr lang="en-US" baseline="0" dirty="0"/>
              <a:t>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r>
              <a:rPr lang="en-US" sz="2400" dirty="0"/>
              <a:t>Distance to closest ghost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Distance to closest dot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Number of ghosts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1 / (</a:t>
            </a:r>
            <a:r>
              <a:rPr lang="en-US" sz="2400" dirty="0" err="1"/>
              <a:t>dist</a:t>
            </a:r>
            <a:r>
              <a:rPr lang="en-US" sz="2400" dirty="0"/>
              <a:t> to dot)</a:t>
            </a:r>
            <a:r>
              <a:rPr lang="en-US" sz="24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Pacman in a tunnel? (0/1)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…… etc.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Is it the exact state on this slide?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DK :57 in,</a:t>
            </a:r>
            <a:r>
              <a:rPr lang="en-US" baseline="0" dirty="0"/>
              <a:t> :17 to 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1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8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3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5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0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6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70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10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34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52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igh-level-4.herokuapp.com/experi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ch0012.github.io/humanRL_websit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9.xml"/><Relationship Id="rId7" Type="http://schemas.openxmlformats.org/officeDocument/2006/relationships/image" Target="../media/image3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2.png"/><Relationship Id="rId4" Type="http://schemas.openxmlformats.org/officeDocument/2006/relationships/tags" Target="../tags/tag10.xml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4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6.png"/><Relationship Id="rId5" Type="http://schemas.openxmlformats.org/officeDocument/2006/relationships/tags" Target="../tags/tag15.xml"/><Relationship Id="rId10" Type="http://schemas.openxmlformats.org/officeDocument/2006/relationships/image" Target="../media/image45.png"/><Relationship Id="rId4" Type="http://schemas.openxmlformats.org/officeDocument/2006/relationships/tags" Target="../tags/tag14.xm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18.xml"/><Relationship Id="rId7" Type="http://schemas.openxmlformats.org/officeDocument/2006/relationships/image" Target="../media/image4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19.xml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22.xml"/><Relationship Id="rId7" Type="http://schemas.openxmlformats.org/officeDocument/2006/relationships/image" Target="../media/image5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25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9.png"/><Relationship Id="rId5" Type="http://schemas.openxmlformats.org/officeDocument/2006/relationships/tags" Target="../tags/tag27.xml"/><Relationship Id="rId10" Type="http://schemas.openxmlformats.org/officeDocument/2006/relationships/image" Target="../media/image58.png"/><Relationship Id="rId4" Type="http://schemas.openxmlformats.org/officeDocument/2006/relationships/tags" Target="../tags/tag26.xml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61.png"/><Relationship Id="rId18" Type="http://schemas.openxmlformats.org/officeDocument/2006/relationships/image" Target="../media/image28.png"/><Relationship Id="rId26" Type="http://schemas.openxmlformats.org/officeDocument/2006/relationships/image" Target="../media/image70.png"/><Relationship Id="rId3" Type="http://schemas.openxmlformats.org/officeDocument/2006/relationships/tags" Target="../tags/tag30.xml"/><Relationship Id="rId21" Type="http://schemas.openxmlformats.org/officeDocument/2006/relationships/image" Target="../media/image65.png"/><Relationship Id="rId7" Type="http://schemas.openxmlformats.org/officeDocument/2006/relationships/tags" Target="../tags/tag3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5" Type="http://schemas.openxmlformats.org/officeDocument/2006/relationships/image" Target="../media/image69.png"/><Relationship Id="rId2" Type="http://schemas.openxmlformats.org/officeDocument/2006/relationships/tags" Target="../tags/tag29.xml"/><Relationship Id="rId16" Type="http://schemas.openxmlformats.org/officeDocument/2006/relationships/image" Target="../media/image64.png"/><Relationship Id="rId20" Type="http://schemas.openxmlformats.org/officeDocument/2006/relationships/image" Target="../media/image33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68.png"/><Relationship Id="rId5" Type="http://schemas.openxmlformats.org/officeDocument/2006/relationships/tags" Target="../tags/tag32.xml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image" Target="../media/image56.png"/><Relationship Id="rId10" Type="http://schemas.openxmlformats.org/officeDocument/2006/relationships/tags" Target="../tags/tag37.xml"/><Relationship Id="rId19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62.png"/><Relationship Id="rId22" Type="http://schemas.openxmlformats.org/officeDocument/2006/relationships/image" Target="../media/image66.png"/><Relationship Id="rId27" Type="http://schemas.openxmlformats.org/officeDocument/2006/relationships/image" Target="../media/image67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image" Target="../media/image63.png"/><Relationship Id="rId26" Type="http://schemas.openxmlformats.org/officeDocument/2006/relationships/image" Target="../media/image32.png"/><Relationship Id="rId3" Type="http://schemas.openxmlformats.org/officeDocument/2006/relationships/tags" Target="../tags/tag41.xml"/><Relationship Id="rId21" Type="http://schemas.openxmlformats.org/officeDocument/2006/relationships/image" Target="../media/image72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62.png"/><Relationship Id="rId25" Type="http://schemas.openxmlformats.org/officeDocument/2006/relationships/image" Target="../media/image28.png"/><Relationship Id="rId33" Type="http://schemas.openxmlformats.org/officeDocument/2006/relationships/image" Target="../media/image70.png"/><Relationship Id="rId2" Type="http://schemas.openxmlformats.org/officeDocument/2006/relationships/tags" Target="../tags/tag40.xml"/><Relationship Id="rId16" Type="http://schemas.openxmlformats.org/officeDocument/2006/relationships/image" Target="../media/image61.png"/><Relationship Id="rId20" Type="http://schemas.openxmlformats.org/officeDocument/2006/relationships/image" Target="../media/image71.png"/><Relationship Id="rId29" Type="http://schemas.openxmlformats.org/officeDocument/2006/relationships/image" Target="../media/image66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27.png"/><Relationship Id="rId32" Type="http://schemas.openxmlformats.org/officeDocument/2006/relationships/image" Target="../media/image69.png"/><Relationship Id="rId5" Type="http://schemas.openxmlformats.org/officeDocument/2006/relationships/tags" Target="../tags/tag4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4.png"/><Relationship Id="rId28" Type="http://schemas.openxmlformats.org/officeDocument/2006/relationships/image" Target="../media/image65.png"/><Relationship Id="rId10" Type="http://schemas.openxmlformats.org/officeDocument/2006/relationships/tags" Target="../tags/tag48.xml"/><Relationship Id="rId19" Type="http://schemas.openxmlformats.org/officeDocument/2006/relationships/image" Target="../media/image64.png"/><Relationship Id="rId31" Type="http://schemas.openxmlformats.org/officeDocument/2006/relationships/image" Target="../media/image68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73.png"/><Relationship Id="rId27" Type="http://schemas.openxmlformats.org/officeDocument/2006/relationships/image" Target="../media/image33.png"/><Relationship Id="rId30" Type="http://schemas.openxmlformats.org/officeDocument/2006/relationships/image" Target="../media/image67.png"/><Relationship Id="rId8" Type="http://schemas.openxmlformats.org/officeDocument/2006/relationships/tags" Target="../tags/tag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 if you’d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https://high-level-4.herokuapp.com/experiment</a:t>
            </a:r>
            <a:endParaRPr lang="en-US" dirty="0"/>
          </a:p>
          <a:p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B7BC0-8550-4867-B1CA-29BD3E25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220" y="1837648"/>
            <a:ext cx="5677067" cy="4249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D7CA48-C1E5-4FEC-BB92-4F3518C7458D}"/>
              </a:ext>
            </a:extLst>
          </p:cNvPr>
          <p:cNvSpPr/>
          <p:nvPr/>
        </p:nvSpPr>
        <p:spPr>
          <a:xfrm>
            <a:off x="266838" y="6306203"/>
            <a:ext cx="458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https://rach0012.github.io/humanRL_website/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1C58-468C-4AAC-8A62-A254AE9B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AF69-5BD1-4A60-8756-A9D6B200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719631"/>
            <a:ext cx="10515600" cy="2039539"/>
          </a:xfrm>
        </p:spPr>
        <p:txBody>
          <a:bodyPr/>
          <a:lstStyle/>
          <a:p>
            <a:r>
              <a:rPr lang="en-US" dirty="0"/>
              <a:t>Which converts TD values into a policy?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/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E2CD8C-4A22-4AE7-AA0F-DE334113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20" y="2107444"/>
                <a:ext cx="7668491" cy="44422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FE5080-3736-406C-B5F6-692546EBD294}"/>
              </a:ext>
            </a:extLst>
          </p:cNvPr>
          <p:cNvSpPr txBox="1"/>
          <p:nvPr/>
        </p:nvSpPr>
        <p:spPr>
          <a:xfrm>
            <a:off x="684953" y="250784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Value iteration: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433AF-3AC2-42D0-A2AB-BFD65142C1A6}"/>
              </a:ext>
            </a:extLst>
          </p:cNvPr>
          <p:cNvSpPr txBox="1"/>
          <p:nvPr/>
        </p:nvSpPr>
        <p:spPr>
          <a:xfrm>
            <a:off x="684953" y="3275584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Q-iteration: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9A69A-95DE-43AE-81CC-D59F00F3BDB7}"/>
              </a:ext>
            </a:extLst>
          </p:cNvPr>
          <p:cNvSpPr txBox="1"/>
          <p:nvPr/>
        </p:nvSpPr>
        <p:spPr>
          <a:xfrm>
            <a:off x="641906" y="4019050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Policy extraction: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984B05-B157-4CEF-8A0C-C18ADC37E7B7}"/>
              </a:ext>
            </a:extLst>
          </p:cNvPr>
          <p:cNvSpPr txBox="1"/>
          <p:nvPr/>
        </p:nvSpPr>
        <p:spPr>
          <a:xfrm>
            <a:off x="641906" y="5501797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Policy improvement: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3556B-553D-4B24-A170-5086D509BC0B}"/>
              </a:ext>
            </a:extLst>
          </p:cNvPr>
          <p:cNvSpPr txBox="1"/>
          <p:nvPr/>
        </p:nvSpPr>
        <p:spPr>
          <a:xfrm>
            <a:off x="641906" y="4758331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Policy evaluation:</a:t>
            </a: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0996A34-B680-48E4-B9E8-8A8406A0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06" y="994943"/>
            <a:ext cx="155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TD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/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1AE9D2C-B501-4B3C-93DA-BD36FCF79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67" y="1025720"/>
                <a:ext cx="5124030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D27AE2B-6CEF-4538-845E-8F858ED54B1B}"/>
              </a:ext>
            </a:extLst>
          </p:cNvPr>
          <p:cNvSpPr txBox="1"/>
          <p:nvPr/>
        </p:nvSpPr>
        <p:spPr>
          <a:xfrm>
            <a:off x="684953" y="6226829"/>
            <a:ext cx="3155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3811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38889"/>
            <a:ext cx="10515600" cy="627812"/>
          </a:xfrm>
        </p:spPr>
        <p:txBody>
          <a:bodyPr/>
          <a:lstStyle/>
          <a:p>
            <a:r>
              <a:rPr lang="en-US" dirty="0"/>
              <a:t>MDP/RL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4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=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 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limLow>
                      <m:limLow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34" y="798863"/>
                <a:ext cx="7668491" cy="6061724"/>
              </a:xfrm>
              <a:prstGeom prst="rect">
                <a:avLst/>
              </a:prstGeom>
              <a:blipFill>
                <a:blip r:embed="rId3"/>
                <a:stretch>
                  <a:fillRect l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584260" y="1570688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572617" y="22347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584260" y="2929790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541213" y="35894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541213" y="4944113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F63766-8B8C-473C-930F-74C833A2DEED}"/>
              </a:ext>
            </a:extLst>
          </p:cNvPr>
          <p:cNvSpPr txBox="1"/>
          <p:nvPr/>
        </p:nvSpPr>
        <p:spPr>
          <a:xfrm>
            <a:off x="541213" y="4249036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82129-AAF6-4C60-8E9C-68821C9F6305}"/>
              </a:ext>
            </a:extLst>
          </p:cNvPr>
          <p:cNvSpPr txBox="1"/>
          <p:nvPr/>
        </p:nvSpPr>
        <p:spPr>
          <a:xfrm>
            <a:off x="541213" y="92356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 expectimax: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490A1B-4041-4E76-A952-6EB9BB022494}"/>
              </a:ext>
            </a:extLst>
          </p:cNvPr>
          <p:cNvSpPr txBox="1"/>
          <p:nvPr/>
        </p:nvSpPr>
        <p:spPr>
          <a:xfrm>
            <a:off x="541213" y="6291705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Q-learning: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1149C7-8EA2-4CBB-A1FC-2187C1D65521}"/>
              </a:ext>
            </a:extLst>
          </p:cNvPr>
          <p:cNvSpPr txBox="1"/>
          <p:nvPr/>
        </p:nvSpPr>
        <p:spPr>
          <a:xfrm>
            <a:off x="541213" y="5617909"/>
            <a:ext cx="315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(TD) learning:</a:t>
            </a:r>
          </a:p>
        </p:txBody>
      </p:sp>
    </p:spTree>
    <p:extLst>
      <p:ext uri="{BB962C8B-B14F-4D97-AF65-F5344CB8AC3E}">
        <p14:creationId xmlns:p14="http://schemas.microsoft.com/office/powerpoint/2010/main" val="326818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321279"/>
            <a:ext cx="8229600" cy="4525963"/>
          </a:xfrm>
        </p:spPr>
        <p:txBody>
          <a:bodyPr/>
          <a:lstStyle/>
          <a:p>
            <a:r>
              <a:rPr lang="en-US" dirty="0"/>
              <a:t>We’d like to do Q-value updates to each Q-state: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But can’t compute this update without knowing T, R</a:t>
            </a:r>
          </a:p>
          <a:p>
            <a:pPr lvl="4"/>
            <a:endParaRPr lang="en-US" sz="1400" dirty="0"/>
          </a:p>
          <a:p>
            <a:r>
              <a:rPr lang="en-US" dirty="0"/>
              <a:t>Instead, compute average as we go</a:t>
            </a:r>
          </a:p>
          <a:p>
            <a:pPr lvl="1"/>
            <a:r>
              <a:rPr lang="en-US" dirty="0"/>
              <a:t>Receive a sample transition (</a:t>
            </a:r>
            <a:r>
              <a:rPr lang="en-US" dirty="0" err="1"/>
              <a:t>s,a,r,s</a:t>
            </a:r>
            <a:r>
              <a:rPr lang="en-US" dirty="0"/>
              <a:t>’)</a:t>
            </a:r>
          </a:p>
          <a:p>
            <a:pPr lvl="1"/>
            <a:r>
              <a:rPr lang="en-US" dirty="0"/>
              <a:t>This sample suggests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1"/>
            <a:r>
              <a:rPr lang="en-US" dirty="0"/>
              <a:t>But we want to average over results from (</a:t>
            </a:r>
            <a:r>
              <a:rPr lang="en-US" dirty="0" err="1"/>
              <a:t>s,a</a:t>
            </a:r>
            <a:r>
              <a:rPr lang="en-US" dirty="0"/>
              <a:t>)  (Why?)</a:t>
            </a:r>
          </a:p>
          <a:p>
            <a:pPr lvl="1"/>
            <a:r>
              <a:rPr lang="en-US" dirty="0"/>
              <a:t>So keep a running average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9924" y="593483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924" y="4639572"/>
            <a:ext cx="4245511" cy="5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0493" y="1760529"/>
            <a:ext cx="8165848" cy="765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Q-Learning + Lecture 14 Poll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Input 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  <a:sym typeface="Symbol" pitchFamily="18" charset="2"/>
              </a:rPr>
              <a:t>S,A</a:t>
            </a: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74784" y="5141486"/>
                <a:ext cx="24384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i="1" dirty="0">
                    <a:latin typeface="Calibri"/>
                    <a:cs typeface="Calibri"/>
                    <a:sym typeface="Symbol" pitchFamily="18" charset="2"/>
                  </a:rPr>
                  <a:t>Assume: </a:t>
                </a:r>
                <a:r>
                  <a:rPr lang="en-US" sz="2800" dirty="0">
                    <a:latin typeface="Calibri"/>
                    <a:cs typeface="Calibri"/>
                    <a:sym typeface="Symbol" pitchFamily="18" charset="2"/>
                  </a:rPr>
                  <a:t> = 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/>
                      </a:rPr>
                      <m:t>𝛼</m:t>
                    </m:r>
                  </m:oMath>
                </a14:m>
                <a:r>
                  <a:rPr lang="en-US" sz="2800" dirty="0">
                    <a:latin typeface="Calibri"/>
                    <a:cs typeface="Calibri"/>
                  </a:rPr>
                  <a:t> = 0.5</a:t>
                </a: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784" y="5141486"/>
                <a:ext cx="2438400" cy="954107"/>
              </a:xfrm>
              <a:prstGeom prst="rect">
                <a:avLst/>
              </a:prstGeom>
              <a:blipFill>
                <a:blip r:embed="rId4"/>
                <a:stretch>
                  <a:fillRect t="-7792" b="-155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733800" y="1371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Observed Episodes (Training)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1600" y="1371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Output Q-Values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81000" y="2514600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03584" y="34788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6768" y="2640624"/>
            <a:ext cx="6096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53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86144" y="256735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B, east, C, -1</a:t>
            </a:r>
          </a:p>
          <a:p>
            <a:r>
              <a:rPr lang="en-US" sz="2400" dirty="0">
                <a:latin typeface="Calibri"/>
                <a:cs typeface="Calibri"/>
              </a:rPr>
              <a:t>C, east, D, -1</a:t>
            </a:r>
          </a:p>
          <a:p>
            <a:r>
              <a:rPr lang="en-US" sz="2400" dirty="0">
                <a:latin typeface="Calibri"/>
                <a:cs typeface="Calibri"/>
              </a:rPr>
              <a:t>D, exit,  x, +10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184" y="469931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A, -1</a:t>
            </a:r>
          </a:p>
          <a:p>
            <a:r>
              <a:rPr lang="en-US" sz="2400" dirty="0">
                <a:latin typeface="Calibri"/>
                <a:cs typeface="Calibri"/>
              </a:rPr>
              <a:t>A, exit,    x, -10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862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814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72200" y="25146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5814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4114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Episode 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72200" y="4648200"/>
            <a:ext cx="2286000" cy="1295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3800" y="4698024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E, north, C, -1</a:t>
            </a:r>
          </a:p>
          <a:p>
            <a:r>
              <a:rPr lang="en-US" sz="2400" dirty="0">
                <a:latin typeface="Calibri"/>
                <a:cs typeface="Calibri"/>
              </a:rPr>
              <a:t>C, east,   D, -1</a:t>
            </a:r>
          </a:p>
          <a:p>
            <a:r>
              <a:rPr lang="en-US" sz="2400" dirty="0">
                <a:latin typeface="Calibri"/>
                <a:cs typeface="Calibri"/>
              </a:rPr>
              <a:t>D, exit,    x, +10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9067800" y="2485887"/>
          <a:ext cx="2667000" cy="25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A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C</a:t>
                      </a:r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71"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3489" marR="83489" marT="41745" marB="41745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26" descr="txp_fig">
            <a:extLst>
              <a:ext uri="{FF2B5EF4-FFF2-40B4-BE49-F238E27FC236}">
                <a16:creationId xmlns:a16="http://schemas.microsoft.com/office/drawing/2014/main" id="{4505550B-3255-A046-A901-2FB0E4DF0B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7" y="6117085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933EF1-79D5-6248-BD67-D50514A64C75}"/>
              </a:ext>
            </a:extLst>
          </p:cNvPr>
          <p:cNvCxnSpPr/>
          <p:nvPr/>
        </p:nvCxnSpPr>
        <p:spPr>
          <a:xfrm>
            <a:off x="9986963" y="2543176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F9E8ED-6D5A-0C4E-BAAD-A0561BA1F87E}"/>
              </a:ext>
            </a:extLst>
          </p:cNvPr>
          <p:cNvCxnSpPr>
            <a:cxnSpLocks/>
          </p:cNvCxnSpPr>
          <p:nvPr/>
        </p:nvCxnSpPr>
        <p:spPr>
          <a:xfrm flipV="1">
            <a:off x="9986963" y="2514600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423ECA-C3BB-2742-969A-E1D141471170}"/>
              </a:ext>
            </a:extLst>
          </p:cNvPr>
          <p:cNvCxnSpPr/>
          <p:nvPr/>
        </p:nvCxnSpPr>
        <p:spPr>
          <a:xfrm>
            <a:off x="9082088" y="33934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3D5C79-562A-F24B-8E73-7B78C8B82128}"/>
              </a:ext>
            </a:extLst>
          </p:cNvPr>
          <p:cNvCxnSpPr>
            <a:cxnSpLocks/>
          </p:cNvCxnSpPr>
          <p:nvPr/>
        </p:nvCxnSpPr>
        <p:spPr>
          <a:xfrm flipV="1">
            <a:off x="9082088" y="33648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108F53-C5CF-A24B-9D4B-98AEC71DA3F2}"/>
              </a:ext>
            </a:extLst>
          </p:cNvPr>
          <p:cNvCxnSpPr/>
          <p:nvPr/>
        </p:nvCxnSpPr>
        <p:spPr>
          <a:xfrm>
            <a:off x="9967912" y="3395664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400519E-FE82-204B-B437-1E410D10D997}"/>
              </a:ext>
            </a:extLst>
          </p:cNvPr>
          <p:cNvCxnSpPr>
            <a:cxnSpLocks/>
          </p:cNvCxnSpPr>
          <p:nvPr/>
        </p:nvCxnSpPr>
        <p:spPr>
          <a:xfrm flipV="1">
            <a:off x="9967912" y="3367088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29747D-31FC-AD40-BCA3-29FF78F6D55B}"/>
              </a:ext>
            </a:extLst>
          </p:cNvPr>
          <p:cNvCxnSpPr/>
          <p:nvPr/>
        </p:nvCxnSpPr>
        <p:spPr>
          <a:xfrm>
            <a:off x="10851356" y="3401179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C29B23C-5A19-9843-AC1D-CD10C6728470}"/>
              </a:ext>
            </a:extLst>
          </p:cNvPr>
          <p:cNvCxnSpPr>
            <a:cxnSpLocks/>
          </p:cNvCxnSpPr>
          <p:nvPr/>
        </p:nvCxnSpPr>
        <p:spPr>
          <a:xfrm flipV="1">
            <a:off x="10851356" y="3372603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1686BB-F788-CE4C-B01D-A7EE57A825B7}"/>
              </a:ext>
            </a:extLst>
          </p:cNvPr>
          <p:cNvCxnSpPr/>
          <p:nvPr/>
        </p:nvCxnSpPr>
        <p:spPr>
          <a:xfrm>
            <a:off x="9985771" y="4257493"/>
            <a:ext cx="842962" cy="735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C2E621-9CF6-354D-9769-C1268A911315}"/>
              </a:ext>
            </a:extLst>
          </p:cNvPr>
          <p:cNvCxnSpPr>
            <a:cxnSpLocks/>
          </p:cNvCxnSpPr>
          <p:nvPr/>
        </p:nvCxnSpPr>
        <p:spPr>
          <a:xfrm flipV="1">
            <a:off x="9985771" y="4228917"/>
            <a:ext cx="842962" cy="76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1">
            <a:extLst>
              <a:ext uri="{FF2B5EF4-FFF2-40B4-BE49-F238E27FC236}">
                <a16:creationId xmlns:a16="http://schemas.microsoft.com/office/drawing/2014/main" id="{596FC854-8C3E-B4D9-6EA0-0AF0891EEAEC}"/>
              </a:ext>
            </a:extLst>
          </p:cNvPr>
          <p:cNvSpPr/>
          <p:nvPr/>
        </p:nvSpPr>
        <p:spPr>
          <a:xfrm rot="5400000">
            <a:off x="1064981" y="3690949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" name="Isosceles Triangle 22">
            <a:extLst>
              <a:ext uri="{FF2B5EF4-FFF2-40B4-BE49-F238E27FC236}">
                <a16:creationId xmlns:a16="http://schemas.microsoft.com/office/drawing/2014/main" id="{59795AA9-E1C6-07CE-D5CF-A91F3565F6AB}"/>
              </a:ext>
            </a:extLst>
          </p:cNvPr>
          <p:cNvSpPr/>
          <p:nvPr/>
        </p:nvSpPr>
        <p:spPr>
          <a:xfrm rot="5400000">
            <a:off x="1920765" y="3690950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23">
            <a:extLst>
              <a:ext uri="{FF2B5EF4-FFF2-40B4-BE49-F238E27FC236}">
                <a16:creationId xmlns:a16="http://schemas.microsoft.com/office/drawing/2014/main" id="{8B5CEF6E-0DC8-E7BC-3E1B-03806020ACD8}"/>
              </a:ext>
            </a:extLst>
          </p:cNvPr>
          <p:cNvSpPr/>
          <p:nvPr/>
        </p:nvSpPr>
        <p:spPr>
          <a:xfrm>
            <a:off x="1608992" y="4222531"/>
            <a:ext cx="228600" cy="197069"/>
          </a:xfrm>
          <a:prstGeom prst="triangle">
            <a:avLst/>
          </a:prstGeom>
          <a:solidFill>
            <a:srgbClr val="CCEC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1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Q-Learning Properties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10118785" cy="4525962"/>
          </a:xfrm>
        </p:spPr>
        <p:txBody>
          <a:bodyPr/>
          <a:lstStyle/>
          <a:p>
            <a:r>
              <a:rPr lang="en-US" sz="2800" dirty="0"/>
              <a:t>Amazing result: Q-learning converges to optimal policy -- even if you’re acting </a:t>
            </a:r>
            <a:r>
              <a:rPr lang="en-US" sz="2800" dirty="0" err="1"/>
              <a:t>suboptimally</a:t>
            </a:r>
            <a:r>
              <a:rPr lang="en-US" sz="2800" dirty="0"/>
              <a:t>!</a:t>
            </a:r>
          </a:p>
          <a:p>
            <a:pPr lvl="2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off-policy learning</a:t>
            </a:r>
          </a:p>
          <a:p>
            <a:pPr lvl="2"/>
            <a:endParaRPr lang="en-US" sz="2000" dirty="0"/>
          </a:p>
          <a:p>
            <a:r>
              <a:rPr lang="en-US" sz="2800" dirty="0"/>
              <a:t>Caveats:</a:t>
            </a:r>
          </a:p>
          <a:p>
            <a:pPr lvl="1"/>
            <a:r>
              <a:rPr lang="en-US" sz="2800" dirty="0"/>
              <a:t>You have to explore enough</a:t>
            </a:r>
          </a:p>
          <a:p>
            <a:pPr lvl="1"/>
            <a:r>
              <a:rPr lang="en-US" sz="2800" dirty="0"/>
              <a:t>You have to eventually make the learning rate</a:t>
            </a:r>
          </a:p>
          <a:p>
            <a:pPr lvl="1">
              <a:buNone/>
            </a:pPr>
            <a:r>
              <a:rPr lang="en-US" sz="2800" dirty="0"/>
              <a:t>	small enough</a:t>
            </a:r>
          </a:p>
          <a:p>
            <a:pPr lvl="1"/>
            <a:r>
              <a:rPr lang="en-US" sz="2800" dirty="0"/>
              <a:t>… but not decrease it too quickly</a:t>
            </a:r>
          </a:p>
          <a:p>
            <a:pPr lvl="1"/>
            <a:r>
              <a:rPr lang="en-US" sz="2800" dirty="0"/>
              <a:t>Basically, in the limit, it doesn’t matter how you select actions (!)</a:t>
            </a:r>
          </a:p>
          <a:p>
            <a:pPr lvl="3"/>
            <a:endParaRPr lang="en-US" sz="18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42" y="2667000"/>
            <a:ext cx="3884915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/>
                <a:cs typeface="Calibri"/>
              </a:rPr>
              <a:t>The Story So Far: MDPs and RL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Known MDP: Offline Solution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5867" y="1816171"/>
            <a:ext cx="81720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	Technique</a:t>
            </a:r>
          </a:p>
          <a:p>
            <a:endParaRPr lang="en-US" sz="16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Value / policy iteration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	Policy evaluation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Model-Based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3340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Unknown MDP: Model-Free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584166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484638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VI/PI on approx. MDP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PE on approx. MDP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9566" y="4484638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Goal			Technique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</a:rPr>
              <a:t>Compute V*, Q*, </a:t>
            </a:r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Q-learning</a:t>
            </a:r>
          </a:p>
          <a:p>
            <a:endParaRPr lang="en-US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en-US" sz="2000" kern="0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Evaluate a fixed policy 	TD/Value Learning</a:t>
            </a: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en-US" sz="2000" kern="0" dirty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Explore?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08" y="1182469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Several schemes for forcing exploration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Simplest: random actions (</a:t>
            </a:r>
            <a:r>
              <a:rPr lang="en-US" sz="2800" dirty="0">
                <a:sym typeface="Symbol" pitchFamily="18" charset="2"/>
              </a:rPr>
              <a:t>-greedy)</a:t>
            </a:r>
            <a:endParaRPr lang="en-US" sz="2800" dirty="0"/>
          </a:p>
          <a:p>
            <a:pPr lvl="2">
              <a:lnSpc>
                <a:spcPct val="90000"/>
              </a:lnSpc>
            </a:pPr>
            <a:r>
              <a:rPr lang="en-US" sz="2800" dirty="0"/>
              <a:t>Every time step, flip a coin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(small) probability </a:t>
            </a:r>
            <a:r>
              <a:rPr lang="en-US" sz="2800" dirty="0">
                <a:sym typeface="Symbol" pitchFamily="18" charset="2"/>
              </a:rPr>
              <a:t>, act randomly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With (large) probability 1-</a:t>
            </a:r>
            <a:r>
              <a:rPr lang="en-US" sz="2800" dirty="0">
                <a:sym typeface="Symbol" pitchFamily="18" charset="2"/>
              </a:rPr>
              <a:t>, act on current policy</a:t>
            </a:r>
          </a:p>
          <a:p>
            <a:pPr lvl="2">
              <a:lnSpc>
                <a:spcPct val="90000"/>
              </a:lnSpc>
            </a:pPr>
            <a:endParaRPr lang="en-US" sz="24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Problems with random actions?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You do eventually explore the space, but keep thrashing around once learning is done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One solution: lower  over time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ym typeface="Symbol" pitchFamily="18" charset="2"/>
              </a:rPr>
              <a:t>Another solution: exploration functions</a:t>
            </a:r>
          </a:p>
          <a:p>
            <a:pPr>
              <a:lnSpc>
                <a:spcPct val="90000"/>
              </a:lnSpc>
            </a:pPr>
            <a:endParaRPr lang="en-US" sz="3200" dirty="0">
              <a:sym typeface="Symbol" pitchFamily="18" charset="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27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1512" y="1219564"/>
            <a:ext cx="4621888" cy="3352072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</p:spPr>
            <p:txBody>
              <a:bodyPr/>
              <a:lstStyle/>
              <a:p>
                <a:r>
                  <a:rPr lang="en-US" sz="2800" dirty="0"/>
                  <a:t>When to explore?</a:t>
                </a:r>
              </a:p>
              <a:p>
                <a:pPr lvl="1"/>
                <a:r>
                  <a:rPr lang="en-US" sz="2400" dirty="0"/>
                  <a:t>Random actions: explore a fixed amount</a:t>
                </a:r>
              </a:p>
              <a:p>
                <a:pPr lvl="1"/>
                <a:r>
                  <a:rPr lang="en-US" sz="2400" dirty="0"/>
                  <a:t>Better idea: explore areas whose badness is not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(yet) established, eventually stop exploring</a:t>
                </a:r>
              </a:p>
              <a:p>
                <a:pPr lvl="4"/>
                <a:endParaRPr lang="en-US" sz="1600" dirty="0"/>
              </a:p>
              <a:p>
                <a:r>
                  <a:rPr lang="en-US" sz="2800" dirty="0"/>
                  <a:t>Exploration function</a:t>
                </a:r>
              </a:p>
              <a:p>
                <a:pPr lvl="1"/>
                <a:r>
                  <a:rPr lang="en-US" sz="2400" dirty="0"/>
                  <a:t>Takes a value estimate u and a visit count n, and</a:t>
                </a:r>
              </a:p>
              <a:p>
                <a:pPr lvl="1">
                  <a:spcBef>
                    <a:spcPts val="76"/>
                  </a:spcBef>
                  <a:buNone/>
                </a:pPr>
                <a:r>
                  <a:rPr lang="en-US" sz="2400" dirty="0"/>
                  <a:t>	returns an optimistic utility, e.g.</a:t>
                </a:r>
              </a:p>
              <a:p>
                <a:pPr lv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800" dirty="0"/>
              </a:p>
              <a:p>
                <a:pPr lvl="1"/>
                <a:r>
                  <a:rPr lang="en-US" sz="2400" dirty="0"/>
                  <a:t>Note: this propagates the “bonus” back to states that lead to unknown states as well!</a:t>
                </a:r>
              </a:p>
              <a:p>
                <a:pPr lvl="1">
                  <a:buNone/>
                </a:pPr>
                <a:r>
                  <a:rPr lang="en-US" sz="2400" dirty="0"/>
                  <a:t>				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11506200" cy="4729164"/>
              </a:xfrm>
              <a:blipFill>
                <a:blip r:embed="rId3"/>
                <a:stretch>
                  <a:fillRect l="-1059" t="-2062" b="-1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Modified Q-Update: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5342716"/>
                <a:ext cx="11335102" cy="587981"/>
              </a:xfrm>
              <a:prstGeom prst="rect">
                <a:avLst/>
              </a:prstGeom>
              <a:blipFill>
                <a:blip r:embed="rId4"/>
                <a:stretch>
                  <a:fillRect l="-861" t="-7216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</a:rPr>
                  <a:t>Regular Q-Update: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4747748"/>
                <a:ext cx="10415159" cy="587981"/>
              </a:xfrm>
              <a:prstGeom prst="rect">
                <a:avLst/>
              </a:prstGeom>
              <a:blipFill>
                <a:blip r:embed="rId5"/>
                <a:stretch>
                  <a:fillRect l="-937" t="-729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0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6" y="1113178"/>
            <a:ext cx="11794434" cy="5420626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P3: Logic Plan and Classical Planning due </a:t>
            </a:r>
            <a:r>
              <a:rPr lang="en-US" dirty="0">
                <a:solidFill>
                  <a:srgbClr val="FF0000"/>
                </a:solidFill>
              </a:rPr>
              <a:t>Tomorrow</a:t>
            </a:r>
            <a:r>
              <a:rPr lang="en-US" dirty="0">
                <a:solidFill>
                  <a:schemeClr val="tx1"/>
                </a:solidFill>
              </a:rPr>
              <a:t> 3/17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(written) due Tuesday 3/21 10pm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</a:rPr>
              <a:t>HW8 (online) </a:t>
            </a:r>
            <a:r>
              <a:rPr lang="en-US" dirty="0">
                <a:solidFill>
                  <a:schemeClr val="tx1"/>
                </a:solidFill>
              </a:rPr>
              <a:t>due Tuesday 3/28 10pm</a:t>
            </a:r>
          </a:p>
          <a:p>
            <a:r>
              <a:rPr lang="en-US" dirty="0"/>
              <a:t>Coming up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Midterm 2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Session  – TBA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Topics: Logic, Classical Planning, MDPs, RL, Probability, Bayes Nets up to 3/28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info next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Midsemester and TA Feedback form! See Piazza – 1 participation point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271" y="843951"/>
            <a:ext cx="6889574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5557328" cy="4729164"/>
          </a:xfrm>
        </p:spPr>
        <p:txBody>
          <a:bodyPr/>
          <a:lstStyle/>
          <a:p>
            <a:r>
              <a:rPr lang="en-US" sz="2400" dirty="0"/>
              <a:t>Even if you learn the optimal policy, you still make mistakes along the way!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Regret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a measure of your total mistake cost: the difference between your (expected) rewards, including youthful </a:t>
            </a:r>
            <a:r>
              <a:rPr lang="en-US" sz="2400" dirty="0" err="1">
                <a:solidFill>
                  <a:schemeClr val="tx1"/>
                </a:solidFill>
              </a:rPr>
              <a:t>suboptimality</a:t>
            </a:r>
            <a:r>
              <a:rPr lang="en-US" sz="2400" dirty="0">
                <a:solidFill>
                  <a:schemeClr val="tx1"/>
                </a:solidFill>
              </a:rPr>
              <a:t>, and optimal (expected) rewards</a:t>
            </a:r>
          </a:p>
          <a:p>
            <a:r>
              <a:rPr lang="en-US" sz="2400" dirty="0"/>
              <a:t>Minimizing regret goes beyond learning to be optimal – it requires optimally learning to be optimal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Example: random exploration and exploration functions both end up optimal, but random exploration has higher regret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8" y="3774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Let’s say we discover through experience that this state is bad: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In naïve q-learning, we know nothing about this state: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Or even this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Across States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Basic Q-Learning keeps a table of all q-values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 realistic situations, we cannot possibly learn about every single state!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visit them all in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Too many states to hold the q-tables in memory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Instead, we want to generalize: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 about some small number of training states from experience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Generalize that experience to new, similar situations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a fundamental idea in machine learning, and we’ll see it over and over again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[demo – RL </a:t>
            </a:r>
            <a:r>
              <a:rPr lang="en-US" sz="1600" dirty="0" err="1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Feature-Based Representations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2823" y="1166018"/>
            <a:ext cx="6858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Solution: describe a state using a vector of features (properties)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Features are functions from states to real numbers (often 0/1) that capture important properties of the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Can also describe a q-state (s, a) with features (e.g. action moves closer to food)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 features: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Value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Using a feature representation, we can write a q function (or value function) for any state using a few weights: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lvl="1"/>
                <a:r>
                  <a:rPr lang="en-US" sz="3200" dirty="0">
                    <a:solidFill>
                      <a:schemeClr val="tx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endParaRPr lang="en-US" sz="3200" dirty="0">
                  <a:solidFill>
                    <a:schemeClr val="tx2"/>
                  </a:solidFill>
                  <a:cs typeface="Arial" charset="0"/>
                </a:endParaRPr>
              </a:p>
              <a:p>
                <a:pPr lvl="1"/>
                <a:r>
                  <a:rPr lang="en-US" sz="3200" dirty="0">
                    <a:solidFill>
                      <a:schemeClr val="tx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𝑎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Advantage: our experience is summed up in a few powerful numbers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Disadvantage: states may share features but actually be very different in value!</a:t>
                </a:r>
              </a:p>
            </p:txBody>
          </p:sp>
        </mc:Choice>
        <mc:Fallback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295400"/>
                <a:ext cx="10972800" cy="4876800"/>
              </a:xfrm>
              <a:blipFill>
                <a:blip r:embed="rId2"/>
                <a:stretch>
                  <a:fillRect l="-1272" t="-2078" b="-1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</p:spPr>
            <p:txBody>
              <a:bodyPr/>
              <a:lstStyle/>
              <a:p>
                <a:r>
                  <a:rPr lang="en-US" dirty="0"/>
                  <a:t>Original Q learning rule tries to reduce prediction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742911" lvl="2" indent="-342882">
                  <a:lnSpc>
                    <a:spcPct val="80000"/>
                  </a:lnSpc>
                </a:pPr>
                <a:endParaRPr lang="en-US" sz="2800" dirty="0">
                  <a:solidFill>
                    <a:srgbClr val="CC00CC"/>
                  </a:solidFill>
                </a:endParaRPr>
              </a:p>
              <a:p>
                <a:r>
                  <a:rPr lang="en-US" dirty="0"/>
                  <a:t>Instead, we update the weights to try to reduce the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sz="28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 ?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  <a:blipFill>
                <a:blip r:embed="rId2"/>
                <a:stretch>
                  <a:fillRect l="-1041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583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Minimizing Error and Least Squares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504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Approximation: Regression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627035" y="5410200"/>
            <a:ext cx="3173565" cy="841375"/>
            <a:chOff x="-31730" y="5864225"/>
            <a:chExt cx="3173565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31730" y="5864225"/>
              <a:ext cx="1640193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799856" y="5410200"/>
            <a:ext cx="4863507" cy="855663"/>
            <a:chOff x="4282035" y="5826125"/>
            <a:chExt cx="4864191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4282035" y="5826125"/>
              <a:ext cx="1640424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cs typeface="Arial" charset="0"/>
                </a:rPr>
                <a:t>Prediction:</a:t>
              </a: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86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Optimization: Least Squares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57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Reinforcement Learning II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E3F950-BBBD-452D-8E1E-5FF2FB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𝑤𝑓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𝑑𝐸𝑟𝑟𝑜𝑟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/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Last 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𝑑𝐸𝑟𝑟𝑜𝑟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8860B-FB44-487B-A728-6B87C7CFE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068" y="185520"/>
                <a:ext cx="3447011" cy="2223750"/>
              </a:xfrm>
              <a:prstGeom prst="rect">
                <a:avLst/>
              </a:prstGeom>
              <a:blipFill>
                <a:blip r:embed="rId3"/>
                <a:stretch>
                  <a:fillRect l="-2832" t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041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Approximate q update explained:</a:t>
            </a: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“target”</a:t>
            </a: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“prediction”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3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22539" grpId="0"/>
      <p:bldP spid="225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Error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871" name="Text Box 12"/>
              <p:cNvSpPr txBox="1">
                <a:spLocks noChangeArrowheads="1"/>
              </p:cNvSpPr>
              <p:nvPr/>
            </p:nvSpPr>
            <p:spPr bwMode="auto">
              <a:xfrm>
                <a:off x="457199" y="4800600"/>
                <a:ext cx="10197549" cy="1427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Calibri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𝑠𝑎𝑚𝑝𝑙𝑒𝑑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 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687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4800600"/>
                <a:ext cx="10197549" cy="1427827"/>
              </a:xfrm>
              <a:prstGeom prst="rect">
                <a:avLst/>
              </a:prstGeom>
              <a:blipFill>
                <a:blip r:embed="rId7"/>
                <a:stretch>
                  <a:fillRect l="-995" t="-3540" b="-6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Imagine we had only one point x, with features f(x), target value y, and weights w: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0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a linear value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</p:spPr>
            <p:txBody>
              <a:bodyPr/>
              <a:lstStyle/>
              <a:p>
                <a:r>
                  <a:rPr lang="en-US" dirty="0"/>
                  <a:t>Original Q learning rule tries to reduce prediction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marL="742911" lvl="2" indent="-34288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400029" lvl="2" indent="0">
                  <a:lnSpc>
                    <a:spcPct val="80000"/>
                  </a:lnSpc>
                  <a:buNone/>
                </a:pPr>
                <a:endParaRPr lang="en-US" sz="2800" dirty="0">
                  <a:solidFill>
                    <a:srgbClr val="CC00CC"/>
                  </a:solidFill>
                </a:endParaRPr>
              </a:p>
              <a:p>
                <a:r>
                  <a:rPr lang="en-US" dirty="0"/>
                  <a:t>Instead, we update the weights to try to reduce the error at </a:t>
                </a:r>
                <a:r>
                  <a:rPr lang="en-US" dirty="0">
                    <a:solidFill>
                      <a:schemeClr val="tx2"/>
                    </a:solidFill>
                  </a:rPr>
                  <a:t>s, a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sz="2800" dirty="0">
                    <a:solidFill>
                      <a:schemeClr val="tx2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i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∗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[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𝛾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max</m:t>
                        </m:r>
                      </m:e>
                      <m:lim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lim>
                    </m:limLow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sz="2800" i="1">
                        <a:solidFill>
                          <a:srgbClr val="00A44A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A44A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𝑄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]</m:t>
                    </m:r>
                  </m:oMath>
                </a14:m>
                <a:endParaRPr lang="en-US" dirty="0">
                  <a:solidFill>
                    <a:srgbClr val="00009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607" y="1425755"/>
                <a:ext cx="12192000" cy="4729164"/>
              </a:xfrm>
              <a:blipFill>
                <a:blip r:embed="rId2"/>
                <a:stretch>
                  <a:fillRect l="-1041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929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Q-Learning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Q-learning with linear Q-functions: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2400" dirty="0"/>
              <a:t>Intuitive interpretation: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 weights of active features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if something unexpectedly bad happens, blame the features that were on: </a:t>
            </a:r>
            <a:r>
              <a:rPr lang="en-US" dirty="0" err="1"/>
              <a:t>disprefer</a:t>
            </a:r>
            <a:r>
              <a:rPr lang="en-US" dirty="0"/>
              <a:t> all states with that state’s features</a:t>
            </a: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400" dirty="0"/>
              <a:t>Formal justification: online least squares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25" y="3931161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5175" y="4464561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151188"/>
            <a:ext cx="6129602" cy="6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371600" y="2771955"/>
            <a:ext cx="3512789" cy="389599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6871050" y="3866073"/>
            <a:ext cx="188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Exact Q’s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6837871" y="4399473"/>
            <a:ext cx="2334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Approximate Q’s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1775" y="2761502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EC40C0-33F1-F846-9230-0FCA0EA082DA}"/>
                  </a:ext>
                </a:extLst>
              </p:cNvPr>
              <p:cNvSpPr txBox="1"/>
              <p:nvPr/>
            </p:nvSpPr>
            <p:spPr>
              <a:xfrm>
                <a:off x="7053799" y="4338935"/>
                <a:ext cx="15896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EC40C0-33F1-F846-9230-0FCA0EA08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799" y="4338935"/>
                <a:ext cx="1589602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xp_fig">
            <a:extLst>
              <a:ext uri="{FF2B5EF4-FFF2-40B4-BE49-F238E27FC236}">
                <a16:creationId xmlns:a16="http://schemas.microsoft.com/office/drawing/2014/main" id="{6619E45E-44FB-32E2-2F5B-B06F4E03E8D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285995" y="5000647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5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71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Reinforcement Learning Milestones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6CFB77-2CD1-4FE7-B488-F8CC7ACA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876" y="2076089"/>
            <a:ext cx="3916248" cy="3293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82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TDGammon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51164"/>
            <a:ext cx="11639901" cy="4975001"/>
          </a:xfrm>
        </p:spPr>
        <p:txBody>
          <a:bodyPr/>
          <a:lstStyle/>
          <a:p>
            <a:r>
              <a:rPr lang="en-US" dirty="0"/>
              <a:t>1992 by Gerald </a:t>
            </a:r>
            <a:r>
              <a:rPr lang="en-US" dirty="0" err="1"/>
              <a:t>Tesauro</a:t>
            </a:r>
            <a:r>
              <a:rPr lang="en-US" dirty="0"/>
              <a:t>, IBM</a:t>
            </a:r>
          </a:p>
          <a:p>
            <a:r>
              <a:rPr lang="en-US" dirty="0"/>
              <a:t>4-ply lookahead using </a:t>
            </a:r>
            <a:r>
              <a:rPr lang="en-US" dirty="0">
                <a:solidFill>
                  <a:srgbClr val="CC00CC"/>
                </a:solidFill>
              </a:rPr>
              <a:t>V(s) </a:t>
            </a:r>
            <a:r>
              <a:rPr lang="en-US" dirty="0"/>
              <a:t>trained from 1,500,000 games of self-play</a:t>
            </a:r>
          </a:p>
          <a:p>
            <a:r>
              <a:rPr lang="en-US" dirty="0"/>
              <a:t>3 hidden layers, ~100 units each</a:t>
            </a:r>
          </a:p>
          <a:p>
            <a:r>
              <a:rPr lang="en-US" dirty="0"/>
              <a:t>Input: contents of each location </a:t>
            </a:r>
            <a:r>
              <a:rPr lang="en-US" dirty="0">
                <a:solidFill>
                  <a:schemeClr val="tx2"/>
                </a:solidFill>
              </a:rPr>
              <a:t>plus several handcrafted features</a:t>
            </a:r>
          </a:p>
          <a:p>
            <a:r>
              <a:rPr lang="en-US" dirty="0"/>
              <a:t>Experimental results:</a:t>
            </a:r>
          </a:p>
          <a:p>
            <a:pPr lvl="1"/>
            <a:r>
              <a:rPr lang="en-US" dirty="0"/>
              <a:t>Plays approximately at parity with world champion</a:t>
            </a:r>
          </a:p>
          <a:p>
            <a:pPr lvl="1"/>
            <a:r>
              <a:rPr lang="en-US" dirty="0"/>
              <a:t>Led to radical changes in the way humans play backgammon</a:t>
            </a:r>
          </a:p>
        </p:txBody>
      </p:sp>
      <p:pic>
        <p:nvPicPr>
          <p:cNvPr id="5" name="Picture 4" descr="backgammon-position.eps">
            <a:extLst>
              <a:ext uri="{FF2B5EF4-FFF2-40B4-BE49-F238E27FC236}">
                <a16:creationId xmlns:a16="http://schemas.microsoft.com/office/drawing/2014/main" id="{8D2D2512-25D6-4049-A7F5-69E6E5F8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50" y="3731078"/>
            <a:ext cx="3033736" cy="29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73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Q-Networks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43001"/>
            <a:ext cx="11233501" cy="1752600"/>
          </a:xfrm>
        </p:spPr>
        <p:txBody>
          <a:bodyPr/>
          <a:lstStyle/>
          <a:p>
            <a:r>
              <a:rPr lang="en-US" dirty="0"/>
              <a:t>Deep Mind, 2015</a:t>
            </a:r>
          </a:p>
          <a:p>
            <a:r>
              <a:rPr lang="en-US" dirty="0"/>
              <a:t>Used a deep learning network to represent Q:</a:t>
            </a:r>
          </a:p>
          <a:p>
            <a:pPr lvl="1"/>
            <a:r>
              <a:rPr lang="en-US" dirty="0"/>
              <a:t>Input is last 4 images (84x84 pixel values) plus score</a:t>
            </a:r>
          </a:p>
          <a:p>
            <a:r>
              <a:rPr lang="en-US" dirty="0"/>
              <a:t>49 Atari games, incl. Breakout, Space Invaders, </a:t>
            </a:r>
            <a:r>
              <a:rPr lang="en-US" dirty="0" err="1"/>
              <a:t>Seaquest</a:t>
            </a:r>
            <a:r>
              <a:rPr lang="en-US" dirty="0"/>
              <a:t>, </a:t>
            </a:r>
            <a:r>
              <a:rPr lang="en-US" dirty="0" err="1"/>
              <a:t>Enduro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54260"/>
            <a:ext cx="6370864" cy="3703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D2269-4D1F-4FAE-B2F7-936E246F4FC7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Deep Mind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AE826-3CEC-4A00-8AC9-E0BBEE214961}"/>
              </a:ext>
            </a:extLst>
          </p:cNvPr>
          <p:cNvSpPr/>
          <p:nvPr/>
        </p:nvSpPr>
        <p:spPr>
          <a:xfrm>
            <a:off x="8199199" y="219073"/>
            <a:ext cx="37756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sample = 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+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max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 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  <a:sym typeface="Symbol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s,a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): Neural network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6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still assume an MDP: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states 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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set of actions (per state) A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model T(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reward function R(</a:t>
            </a:r>
            <a:r>
              <a:rPr lang="en-US" sz="2400" dirty="0" err="1">
                <a:solidFill>
                  <a:srgbClr val="C00000"/>
                </a:solidFill>
              </a:rPr>
              <a:t>s,a,s</a:t>
            </a:r>
            <a:r>
              <a:rPr lang="en-US" sz="2400" dirty="0">
                <a:solidFill>
                  <a:srgbClr val="C00000"/>
                </a:solidFill>
              </a:rPr>
              <a:t>’)</a:t>
            </a:r>
          </a:p>
          <a:p>
            <a:r>
              <a:rPr lang="en-US" sz="2800" dirty="0"/>
              <a:t>Still looking for a policy </a:t>
            </a: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(s)</a:t>
            </a:r>
          </a:p>
          <a:p>
            <a:pPr lvl="1"/>
            <a:endParaRPr lang="en-US" sz="2400" dirty="0"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New twist: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don’t know T or R</a:t>
            </a:r>
            <a:r>
              <a:rPr lang="en-US" sz="2800" dirty="0">
                <a:sym typeface="Symbol" pitchFamily="18" charset="2"/>
              </a:rPr>
              <a:t>, so must try out actions</a:t>
            </a:r>
          </a:p>
          <a:p>
            <a:pPr lvl="1"/>
            <a:endParaRPr lang="en-US" sz="2400" dirty="0">
              <a:solidFill>
                <a:srgbClr val="CC0000"/>
              </a:solidFill>
              <a:sym typeface="Symbol" pitchFamily="18" charset="2"/>
            </a:endParaRPr>
          </a:p>
          <a:p>
            <a:r>
              <a:rPr lang="en-US" sz="2800" dirty="0">
                <a:sym typeface="Symbol" pitchFamily="18" charset="2"/>
              </a:rPr>
              <a:t>Big idea: </a:t>
            </a:r>
            <a:r>
              <a:rPr lang="en-US" sz="2800" dirty="0">
                <a:solidFill>
                  <a:srgbClr val="C00000"/>
                </a:solidFill>
                <a:sym typeface="Symbol" pitchFamily="18" charset="2"/>
              </a:rPr>
              <a:t>Compute all averages over transition probabilities using sample outcomes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77" y="1524000"/>
            <a:ext cx="4484846" cy="23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A4B49-A051-4FAA-9AEC-835F91AA8D34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162"/>
            <a:ext cx="4978400" cy="32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-1"/>
            <a:ext cx="5029200" cy="3296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3560"/>
            <a:ext cx="53467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11491"/>
            <a:ext cx="5169764" cy="344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A3EFD9-768E-4724-91C5-1DBD816D789C}"/>
              </a:ext>
            </a:extLst>
          </p:cNvPr>
          <p:cNvSpPr txBox="1"/>
          <p:nvPr/>
        </p:nvSpPr>
        <p:spPr>
          <a:xfrm rot="16200000">
            <a:off x="10709934" y="5339114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AI, Atari</a:t>
            </a:r>
          </a:p>
        </p:txBody>
      </p:sp>
    </p:spTree>
    <p:extLst>
      <p:ext uri="{BB962C8B-B14F-4D97-AF65-F5344CB8AC3E}">
        <p14:creationId xmlns:p14="http://schemas.microsoft.com/office/powerpoint/2010/main" val="301110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5355-C1D3-4DE6-9FDA-969DB5A4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Gym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B60AB-0B45-4B57-B8CE-FDDF9074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2016+</a:t>
            </a:r>
          </a:p>
          <a:p>
            <a:r>
              <a:rPr lang="en-US" dirty="0"/>
              <a:t>Benchmark problems for learning agents</a:t>
            </a:r>
          </a:p>
          <a:p>
            <a:r>
              <a:rPr lang="en-US" dirty="0"/>
              <a:t>https://gym.openai.com/envs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54E6C-340B-4346-8D0F-B7B220BBD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201" y="2824843"/>
            <a:ext cx="1761343" cy="3846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0E23D-3C07-4136-9E55-937F8F71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80" y="2824843"/>
            <a:ext cx="1676662" cy="3846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B91D6-8E88-41AB-BFB9-D6CE4C0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8" y="2750684"/>
            <a:ext cx="1682249" cy="3846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5FF82-E42C-420E-87FC-80A64AB0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203" y="688187"/>
            <a:ext cx="1676662" cy="5908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C421B3-3848-4915-93EF-65BE91380736}"/>
              </a:ext>
            </a:extLst>
          </p:cNvPr>
          <p:cNvSpPr txBox="1"/>
          <p:nvPr/>
        </p:nvSpPr>
        <p:spPr>
          <a:xfrm>
            <a:off x="552099" y="6390352"/>
            <a:ext cx="239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Open AI</a:t>
            </a:r>
          </a:p>
        </p:txBody>
      </p:sp>
    </p:spTree>
    <p:extLst>
      <p:ext uri="{BB962C8B-B14F-4D97-AF65-F5344CB8AC3E}">
        <p14:creationId xmlns:p14="http://schemas.microsoft.com/office/powerpoint/2010/main" val="2880987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AlphaGo, </a:t>
            </a:r>
            <a:r>
              <a:rPr lang="en-US" dirty="0" err="1"/>
              <a:t>AlphaZero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15A5-F79D-4D22-983F-E82E3547B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Mind, 2016+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701E-2569-47FF-8F6B-DACD2B1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033587"/>
            <a:ext cx="83343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32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9085F-555A-4616-881A-A410112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Vehicles?</a:t>
            </a:r>
          </a:p>
        </p:txBody>
      </p:sp>
    </p:spTree>
    <p:extLst>
      <p:ext uri="{BB962C8B-B14F-4D97-AF65-F5344CB8AC3E}">
        <p14:creationId xmlns:p14="http://schemas.microsoft.com/office/powerpoint/2010/main" val="280525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Model-Free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z="3200" dirty="0"/>
              <a:t>Model-free (temporal difference) learning</a:t>
            </a:r>
          </a:p>
          <a:p>
            <a:pPr lvl="1"/>
            <a:r>
              <a:rPr lang="en-US" sz="2800" dirty="0"/>
              <a:t>Experience world through episodes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Update estimates each transition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Over time, updates will mimic Bellman updates</a:t>
            </a:r>
          </a:p>
          <a:p>
            <a:pPr lvl="2"/>
            <a:endParaRPr lang="en-US" sz="2400" dirty="0"/>
          </a:p>
          <a:p>
            <a:endParaRPr lang="en-US" sz="40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123" y="3454270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739" y="2774042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Calculus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b="0" dirty="0"/>
                  <a:t> </a:t>
                </a:r>
              </a:p>
              <a:p>
                <a:endParaRPr lang="en-US" dirty="0"/>
              </a:p>
              <a:p>
                <a:r>
                  <a:rPr lang="en-US" sz="3200" dirty="0"/>
                  <a:t>What is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b="-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A3B8-51DA-4770-AA4A-52D8AEC4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Start with initial guess,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>
                    <a:solidFill>
                      <a:schemeClr val="tx1"/>
                    </a:solidFill>
                  </a:rPr>
                  <a:t>Update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by taking a step in the direction</a:t>
                </a:r>
                <a:r>
                  <a:rPr lang="en-US" dirty="0">
                    <a:solidFill>
                      <a:schemeClr val="tx1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changing fastest (in the negative direction) with respect to x: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is the step size or learning rate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Repeat until convergence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TD goal: find value(s), V, that minimizes difference between sample(s) and V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←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𝐸𝑟𝑟𝑜𝑟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59C58E-144F-4887-8B43-EA2C4E992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3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/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335510-502B-4579-B35A-EDE317C74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872" y="185520"/>
                <a:ext cx="2595903" cy="18553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/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9974F4-9AE0-4E18-94AD-5272F341C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942" y="5027721"/>
                <a:ext cx="416793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5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/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𝑠𝑎𝑚𝑝𝑙𝑒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BF3B64-895C-4DD9-ACF5-46C7A9F74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5525417"/>
                <a:ext cx="5503301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Temporal Difference Learning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28194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Big idea: learn from every experience!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Update V(s) each time we experience a transition (s, a, s’, r)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Likely outcomes s’ will contribute updates more often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Temporal difference learning of values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Policy still fixed, still doing evaluation!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Move values toward value of whatever successor occurs: running average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296402" y="1371600"/>
            <a:ext cx="1857674" cy="2366665"/>
            <a:chOff x="9532815" y="1447800"/>
            <a:chExt cx="1575852" cy="2007625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69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0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1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2" name="Text Box 19"/>
            <p:cNvSpPr txBox="1">
              <a:spLocks noChangeArrowheads="1"/>
            </p:cNvSpPr>
            <p:nvPr/>
          </p:nvSpPr>
          <p:spPr bwMode="auto">
            <a:xfrm>
              <a:off x="9532815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(s)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373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5374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(s)</a:t>
              </a:r>
            </a:p>
          </p:txBody>
        </p:sp>
        <p:sp>
          <p:nvSpPr>
            <p:cNvPr id="15375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376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5379" name="TextBox 19"/>
          <p:cNvSpPr txBox="1">
            <a:spLocks noChangeArrowheads="1"/>
          </p:cNvSpPr>
          <p:nvPr/>
        </p:nvSpPr>
        <p:spPr bwMode="auto">
          <a:xfrm>
            <a:off x="705588" y="4099406"/>
            <a:ext cx="2061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Sample of V(s):</a:t>
            </a:r>
          </a:p>
        </p:txBody>
      </p:sp>
      <p:sp>
        <p:nvSpPr>
          <p:cNvPr id="15380" name="TextBox 21"/>
          <p:cNvSpPr txBox="1">
            <a:spLocks noChangeArrowheads="1"/>
          </p:cNvSpPr>
          <p:nvPr/>
        </p:nvSpPr>
        <p:spPr bwMode="auto">
          <a:xfrm>
            <a:off x="710108" y="4806333"/>
            <a:ext cx="2065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Update to V(s):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718900" y="5501660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/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  <m:r>
                        <a:rPr lang="en-US" sz="2400" b="0" i="1" dirty="0" smtClean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𝑟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n-US" sz="2400" i="1" dirty="0">
                          <a:solidFill>
                            <a:srgbClr val="00863D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solidFill>
                                <a:srgbClr val="00863D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863D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FBE196-AC84-4F89-B54A-E6DE9DEB9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120" y="4099405"/>
                <a:ext cx="3359446" cy="461665"/>
              </a:xfrm>
              <a:prstGeom prst="rect">
                <a:avLst/>
              </a:prstGeom>
              <a:blipFill>
                <a:blip r:embed="rId3"/>
                <a:stretch>
                  <a:fillRect l="-18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/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 </m:t>
                      </m:r>
                      <m:r>
                        <a:rPr lang="en-US" sz="2400" i="1" dirty="0">
                          <a:solidFill>
                            <a:srgbClr val="00A44A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𝑠𝑎𝑚𝑝𝑙𝑒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B622F2E-B6BC-4AD7-A8E7-3A4D86B21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4811702"/>
                <a:ext cx="531459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/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←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∇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246B79-A786-4C5F-A967-9EE0242D3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409" y="6196933"/>
                <a:ext cx="40489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2">
            <a:extLst>
              <a:ext uri="{FF2B5EF4-FFF2-40B4-BE49-F238E27FC236}">
                <a16:creationId xmlns:a16="http://schemas.microsoft.com/office/drawing/2014/main" id="{705AD83F-13C5-4B66-83A8-8C51484A2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00" y="6196987"/>
            <a:ext cx="1906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Same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/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𝐸𝑟𝑟𝑜𝑟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𝑠𝑎𝑚𝑝𝑙𝑒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15F252-6C25-416F-B09D-DEE904F7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320" y="6019707"/>
                <a:ext cx="430868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44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16212</TotalTime>
  <Words>2634</Words>
  <Application>Microsoft Macintosh PowerPoint</Application>
  <PresentationFormat>Widescreen</PresentationFormat>
  <Paragraphs>459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Calibri</vt:lpstr>
      <vt:lpstr>Cambria Math</vt:lpstr>
      <vt:lpstr>Wingdings</vt:lpstr>
      <vt:lpstr>Calibri Light</vt:lpstr>
      <vt:lpstr>Helvetica</vt:lpstr>
      <vt:lpstr>Arial</vt:lpstr>
      <vt:lpstr>Office Theme</vt:lpstr>
      <vt:lpstr>1_Office Theme</vt:lpstr>
      <vt:lpstr>Try if you’d like…</vt:lpstr>
      <vt:lpstr>Announcements</vt:lpstr>
      <vt:lpstr>AI: Representation and Problem Solving </vt:lpstr>
      <vt:lpstr>Reinforcement Learning</vt:lpstr>
      <vt:lpstr>Model-Free Learning</vt:lpstr>
      <vt:lpstr>Temporal Difference Learning</vt:lpstr>
      <vt:lpstr>Quick Calculus Quiz</vt:lpstr>
      <vt:lpstr>Gradient Descent</vt:lpstr>
      <vt:lpstr>Temporal Difference Learning</vt:lpstr>
      <vt:lpstr>Poll 1</vt:lpstr>
      <vt:lpstr>MDP/RL Notation</vt:lpstr>
      <vt:lpstr>Q-Learning</vt:lpstr>
      <vt:lpstr>Q-Learning + Lecture 14 Poll 2</vt:lpstr>
      <vt:lpstr>Q-Learning Properties</vt:lpstr>
      <vt:lpstr>The Story So Far: MDPs and RL</vt:lpstr>
      <vt:lpstr>Exploration vs. Exploitation</vt:lpstr>
      <vt:lpstr>How to Explore?</vt:lpstr>
      <vt:lpstr>How to Explore?</vt:lpstr>
      <vt:lpstr>Exploration Functions</vt:lpstr>
      <vt:lpstr>Regret</vt:lpstr>
      <vt:lpstr>Approximate Q-Learning</vt:lpstr>
      <vt:lpstr>Example: Pacman</vt:lpstr>
      <vt:lpstr>Generalizing Across States</vt:lpstr>
      <vt:lpstr>Feature-Based Representations</vt:lpstr>
      <vt:lpstr>Linear Value Functions</vt:lpstr>
      <vt:lpstr>Updating a linear value function</vt:lpstr>
      <vt:lpstr>Detour: Minimizing Error and Least Squares</vt:lpstr>
      <vt:lpstr>Linear Approximation: Regression</vt:lpstr>
      <vt:lpstr>Optimization: Least Squares</vt:lpstr>
      <vt:lpstr>Quick Calculus Quiz</vt:lpstr>
      <vt:lpstr>Minimizing Error</vt:lpstr>
      <vt:lpstr>Minimizing Error</vt:lpstr>
      <vt:lpstr>Updating a linear value function</vt:lpstr>
      <vt:lpstr>Approximate Q-Learning</vt:lpstr>
      <vt:lpstr>Example: Q-Pacman</vt:lpstr>
      <vt:lpstr>Example: Q-Pacman</vt:lpstr>
      <vt:lpstr>Recent Reinforcement Learning Milestones</vt:lpstr>
      <vt:lpstr>TDGammon</vt:lpstr>
      <vt:lpstr>Deep Q-Networks</vt:lpstr>
      <vt:lpstr> </vt:lpstr>
      <vt:lpstr>OpenAI Gym</vt:lpstr>
      <vt:lpstr>AlphaGo, AlphaZero</vt:lpstr>
      <vt:lpstr>Autonomous Vehicles?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1029</cp:revision>
  <cp:lastPrinted>2022-03-16T20:24:14Z</cp:lastPrinted>
  <dcterms:created xsi:type="dcterms:W3CDTF">2018-10-11T11:39:27Z</dcterms:created>
  <dcterms:modified xsi:type="dcterms:W3CDTF">2023-03-15T18:42:44Z</dcterms:modified>
</cp:coreProperties>
</file>