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6"/>
  </p:notesMasterIdLst>
  <p:sldIdLst>
    <p:sldId id="1022" r:id="rId3"/>
    <p:sldId id="1026" r:id="rId4"/>
    <p:sldId id="663" r:id="rId5"/>
    <p:sldId id="1024" r:id="rId6"/>
    <p:sldId id="978" r:id="rId7"/>
    <p:sldId id="848" r:id="rId8"/>
    <p:sldId id="849" r:id="rId9"/>
    <p:sldId id="850" r:id="rId10"/>
    <p:sldId id="813" r:id="rId11"/>
    <p:sldId id="838" r:id="rId12"/>
    <p:sldId id="839" r:id="rId13"/>
    <p:sldId id="837" r:id="rId14"/>
    <p:sldId id="815" r:id="rId15"/>
    <p:sldId id="816" r:id="rId16"/>
    <p:sldId id="817" r:id="rId17"/>
    <p:sldId id="818" r:id="rId18"/>
    <p:sldId id="821" r:id="rId19"/>
    <p:sldId id="841" r:id="rId20"/>
    <p:sldId id="842" r:id="rId21"/>
    <p:sldId id="1027" r:id="rId22"/>
    <p:sldId id="1019" r:id="rId23"/>
    <p:sldId id="840" r:id="rId24"/>
    <p:sldId id="829" r:id="rId25"/>
    <p:sldId id="819" r:id="rId26"/>
    <p:sldId id="822" r:id="rId27"/>
    <p:sldId id="1021" r:id="rId28"/>
    <p:sldId id="825" r:id="rId29"/>
    <p:sldId id="823" r:id="rId30"/>
    <p:sldId id="806" r:id="rId31"/>
    <p:sldId id="804" r:id="rId32"/>
    <p:sldId id="827" r:id="rId33"/>
    <p:sldId id="798" r:id="rId34"/>
    <p:sldId id="1020" r:id="rId35"/>
    <p:sldId id="799" r:id="rId36"/>
    <p:sldId id="1018" r:id="rId37"/>
    <p:sldId id="768" r:id="rId38"/>
    <p:sldId id="830" r:id="rId39"/>
    <p:sldId id="792" r:id="rId40"/>
    <p:sldId id="734" r:id="rId41"/>
    <p:sldId id="770" r:id="rId42"/>
    <p:sldId id="1023" r:id="rId43"/>
    <p:sldId id="771" r:id="rId44"/>
    <p:sldId id="1025" r:id="rId45"/>
  </p:sldIdLst>
  <p:sldSz cx="12192000" cy="6858000"/>
  <p:notesSz cx="7010400" cy="9296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1" autoAdjust="0"/>
    <p:restoredTop sz="74468" autoAdjust="0"/>
  </p:normalViewPr>
  <p:slideViewPr>
    <p:cSldViewPr snapToGrid="0">
      <p:cViewPr varScale="1">
        <p:scale>
          <a:sx n="78" d="100"/>
          <a:sy n="78" d="100"/>
        </p:scale>
        <p:origin x="19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= -10</a:t>
            </a:r>
          </a:p>
          <a:p>
            <a:r>
              <a:rPr lang="en-US" dirty="0"/>
              <a:t>D = +10</a:t>
            </a:r>
          </a:p>
          <a:p>
            <a:r>
              <a:rPr lang="en-US" dirty="0"/>
              <a:t>C = (10-1)+(10-1)+(10-1)+(-10-1)/4 = 16/4 = 4</a:t>
            </a:r>
          </a:p>
          <a:p>
            <a:r>
              <a:rPr lang="en-US" dirty="0"/>
              <a:t>B = (8 + 8)/2 = 8</a:t>
            </a:r>
          </a:p>
          <a:p>
            <a:r>
              <a:rPr lang="en-US" dirty="0"/>
              <a:t>E = 8+-12/2 = 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1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/>
              <a:t> = 0.8*0 + 0.2*(-2) = -0.4</a:t>
            </a:r>
          </a:p>
          <a:p>
            <a:r>
              <a:rPr lang="en-US" dirty="0"/>
              <a:t>ii = -0.4 (doesn’t change)</a:t>
            </a:r>
          </a:p>
          <a:p>
            <a:r>
              <a:rPr lang="en-US" dirty="0"/>
              <a:t>iii = 0.8*0 + 0.2*(-2+8) = 1.2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5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episode 1:</a:t>
            </a:r>
          </a:p>
          <a:p>
            <a:r>
              <a:rPr lang="en-US" dirty="0"/>
              <a:t>Initialize all Qs to 0</a:t>
            </a:r>
          </a:p>
          <a:p>
            <a:r>
              <a:rPr lang="en-US" dirty="0"/>
              <a:t>Q(</a:t>
            </a:r>
            <a:r>
              <a:rPr lang="en-US" dirty="0" err="1"/>
              <a:t>B,East</a:t>
            </a:r>
            <a:r>
              <a:rPr lang="en-US" dirty="0"/>
              <a:t>) = -.5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-.5</a:t>
            </a:r>
          </a:p>
          <a:p>
            <a:r>
              <a:rPr lang="en-US" dirty="0"/>
              <a:t>Q(</a:t>
            </a:r>
            <a:r>
              <a:rPr lang="en-US" dirty="0" err="1"/>
              <a:t>D,exit</a:t>
            </a:r>
            <a:r>
              <a:rPr lang="en-US" dirty="0"/>
              <a:t>) = 10</a:t>
            </a:r>
          </a:p>
          <a:p>
            <a:endParaRPr lang="en-US" dirty="0"/>
          </a:p>
          <a:p>
            <a:r>
              <a:rPr lang="en-US" dirty="0"/>
              <a:t>Episode 2:</a:t>
            </a:r>
          </a:p>
          <a:p>
            <a:r>
              <a:rPr lang="en-US" dirty="0"/>
              <a:t>Q(</a:t>
            </a:r>
            <a:r>
              <a:rPr lang="en-US" dirty="0" err="1"/>
              <a:t>B,East</a:t>
            </a:r>
            <a:r>
              <a:rPr lang="en-US" dirty="0"/>
              <a:t>) = -.75 = (.5*-.5)+(.5*(-1+0))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4.25 = (.5*-.5)+(.5*(-1+10))</a:t>
            </a:r>
          </a:p>
          <a:p>
            <a:r>
              <a:rPr lang="en-US" dirty="0"/>
              <a:t>Q(</a:t>
            </a:r>
            <a:r>
              <a:rPr lang="en-US" dirty="0" err="1"/>
              <a:t>D,exit</a:t>
            </a:r>
            <a:r>
              <a:rPr lang="en-US" dirty="0"/>
              <a:t>) = 10</a:t>
            </a:r>
          </a:p>
          <a:p>
            <a:endParaRPr lang="en-US" dirty="0"/>
          </a:p>
          <a:p>
            <a:r>
              <a:rPr lang="en-US" dirty="0"/>
              <a:t>Episode 3:</a:t>
            </a:r>
          </a:p>
          <a:p>
            <a:r>
              <a:rPr lang="en-US" dirty="0"/>
              <a:t>Q(</a:t>
            </a:r>
            <a:r>
              <a:rPr lang="en-US" dirty="0" err="1"/>
              <a:t>E,North</a:t>
            </a:r>
            <a:r>
              <a:rPr lang="en-US" dirty="0"/>
              <a:t>) = 1.625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6.625</a:t>
            </a:r>
          </a:p>
          <a:p>
            <a:r>
              <a:rPr lang="en-US" dirty="0"/>
              <a:t>Q(</a:t>
            </a:r>
            <a:r>
              <a:rPr lang="en-US" dirty="0" err="1"/>
              <a:t>D,exit</a:t>
            </a:r>
            <a:r>
              <a:rPr lang="en-US" dirty="0"/>
              <a:t>) = 10</a:t>
            </a:r>
          </a:p>
          <a:p>
            <a:endParaRPr lang="en-US" dirty="0"/>
          </a:p>
          <a:p>
            <a:r>
              <a:rPr lang="en-US" dirty="0"/>
              <a:t>Episode 4:</a:t>
            </a:r>
          </a:p>
          <a:p>
            <a:r>
              <a:rPr lang="en-US" dirty="0"/>
              <a:t>Q(</a:t>
            </a:r>
            <a:r>
              <a:rPr lang="en-US" dirty="0" err="1"/>
              <a:t>E,North</a:t>
            </a:r>
            <a:r>
              <a:rPr lang="en-US" dirty="0"/>
              <a:t>) = 3.625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2.8125</a:t>
            </a:r>
          </a:p>
          <a:p>
            <a:r>
              <a:rPr lang="en-US" dirty="0"/>
              <a:t>Q(</a:t>
            </a:r>
            <a:r>
              <a:rPr lang="en-US" dirty="0" err="1"/>
              <a:t>A,exit</a:t>
            </a:r>
            <a:r>
              <a:rPr lang="en-US" dirty="0"/>
              <a:t>) = -10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1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D&amp;E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60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A, B, C,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0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30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l"/>
            <a:endParaRPr lang="en-US" sz="100" dirty="0">
              <a:latin typeface="Calibri"/>
              <a:cs typeface="Calibri"/>
            </a:endParaRPr>
          </a:p>
          <a:p>
            <a:pPr algn="l"/>
            <a:r>
              <a:rPr lang="en-US" sz="1200" dirty="0">
                <a:latin typeface="Calibri"/>
                <a:cs typeface="Calibri"/>
              </a:rPr>
              <a:t>T(B, east, C) = 1.00</a:t>
            </a:r>
          </a:p>
          <a:p>
            <a:pPr algn="l"/>
            <a:r>
              <a:rPr lang="en-US" sz="1200" dirty="0">
                <a:latin typeface="Calibri"/>
                <a:cs typeface="Calibri"/>
              </a:rPr>
              <a:t>T(C, east, D) = 0.75</a:t>
            </a:r>
          </a:p>
          <a:p>
            <a:pPr algn="l"/>
            <a:r>
              <a:rPr lang="en-US" sz="1200" dirty="0">
                <a:latin typeface="Calibri"/>
                <a:cs typeface="Calibri"/>
              </a:rPr>
              <a:t>T(C, east, A) = 0.25</a:t>
            </a:r>
          </a:p>
          <a:p>
            <a:pPr algn="l"/>
            <a:endParaRPr lang="en-US" sz="1200" dirty="0">
              <a:latin typeface="Calibri"/>
              <a:cs typeface="Calibri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1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R(B, east, C) = -1</a:t>
            </a:r>
          </a:p>
          <a:p>
            <a:r>
              <a:rPr lang="en-US" sz="1200" dirty="0">
                <a:latin typeface="Calibri"/>
                <a:cs typeface="Calibri"/>
              </a:rPr>
              <a:t>R(C, east, D) = -1</a:t>
            </a:r>
          </a:p>
          <a:p>
            <a:r>
              <a:rPr lang="en-US" sz="12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1200" dirty="0">
                <a:latin typeface="Calibri"/>
                <a:cs typeface="Calibri"/>
              </a:rPr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5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5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7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42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2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4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2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7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6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9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5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6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617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87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1.xml"/><Relationship Id="rId10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7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2.png"/><Relationship Id="rId5" Type="http://schemas.openxmlformats.org/officeDocument/2006/relationships/tags" Target="../tags/tag18.xml"/><Relationship Id="rId10" Type="http://schemas.openxmlformats.org/officeDocument/2006/relationships/image" Target="../media/image31.png"/><Relationship Id="rId4" Type="http://schemas.openxmlformats.org/officeDocument/2006/relationships/tags" Target="../tags/tag17.xml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2.xml"/><Relationship Id="rId7" Type="http://schemas.openxmlformats.org/officeDocument/2006/relationships/image" Target="../media/image48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3.xml"/><Relationship Id="rId9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4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51.png"/><Relationship Id="rId4" Type="http://schemas.openxmlformats.org/officeDocument/2006/relationships/image" Target="../media/image5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9C6CE7-AEEF-4290-8474-62E27CCC7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20626"/>
          </a:xfrm>
        </p:spPr>
        <p:txBody>
          <a:bodyPr/>
          <a:lstStyle/>
          <a:p>
            <a:r>
              <a:rPr lang="en-US" dirty="0"/>
              <a:t>Assignments before Midterm 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HW6 (online)</a:t>
            </a:r>
          </a:p>
          <a:p>
            <a:pPr marL="917575" lvl="2" indent="-457200"/>
            <a:r>
              <a:rPr lang="en-US" sz="2800" dirty="0"/>
              <a:t>Due </a:t>
            </a:r>
            <a:r>
              <a:rPr lang="en-US" sz="2800" dirty="0">
                <a:solidFill>
                  <a:srgbClr val="FF0000"/>
                </a:solidFill>
              </a:rPr>
              <a:t>Tonight</a:t>
            </a:r>
            <a:r>
              <a:rPr lang="en-US" sz="2800" dirty="0"/>
              <a:t>, 3/14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P3: Logic/Classical Planning</a:t>
            </a:r>
          </a:p>
          <a:p>
            <a:pPr marL="917575" lvl="2" indent="-457200"/>
            <a:r>
              <a:rPr lang="en-US" sz="2800" dirty="0"/>
              <a:t>Due Friday, 3/17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(written) out tonight, due 3/21 10pm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 (online) due 3/28 10pm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P4: Reinforcement Learning</a:t>
            </a:r>
          </a:p>
          <a:p>
            <a:pPr marL="917575" lvl="2" indent="-457200"/>
            <a:r>
              <a:rPr lang="en-US" sz="2800" dirty="0"/>
              <a:t>Due </a:t>
            </a:r>
            <a:r>
              <a:rPr lang="en-US" sz="2800" dirty="0">
                <a:solidFill>
                  <a:srgbClr val="FF0000"/>
                </a:solidFill>
              </a:rPr>
              <a:t>Thursday, 4/6 10 pm (after midterm 2)</a:t>
            </a:r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  <a:p>
            <a:pPr lvl="2" indent="0">
              <a:buNone/>
            </a:pPr>
            <a:endParaRPr lang="en-US" sz="2800" dirty="0"/>
          </a:p>
          <a:p>
            <a:pPr marL="457200" indent="-457200"/>
            <a:endParaRPr lang="en-US" sz="3600" dirty="0"/>
          </a:p>
          <a:p>
            <a:endParaRPr lang="en-US" sz="800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8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0357972" y="6488668"/>
            <a:ext cx="1834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[You, in Project 4]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9C6CE7-AEEF-4290-8474-62E27CCC7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20626"/>
          </a:xfrm>
        </p:spPr>
        <p:txBody>
          <a:bodyPr/>
          <a:lstStyle/>
          <a:p>
            <a:r>
              <a:rPr lang="en-US" dirty="0"/>
              <a:t>Midterm 2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Covers material from 2/17 (recitation) through 3/28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Logic/Logical Agents, Classical Planning, MDPs, RL, Bayes Nets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Calculators allowed - Lots of computation</a:t>
            </a:r>
          </a:p>
          <a:p>
            <a:pPr marL="687388" lvl="1" indent="-457200"/>
            <a:r>
              <a:rPr lang="en-US" dirty="0">
                <a:solidFill>
                  <a:schemeClr val="tx1"/>
                </a:solidFill>
              </a:rPr>
              <a:t>Device must be only a calculator (no phones, </a:t>
            </a:r>
            <a:r>
              <a:rPr lang="en-US" dirty="0" err="1">
                <a:solidFill>
                  <a:schemeClr val="tx1"/>
                </a:solidFill>
              </a:rPr>
              <a:t>ipads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One 8.5”x11” handwritten </a:t>
            </a:r>
            <a:r>
              <a:rPr lang="en-US" dirty="0" err="1">
                <a:solidFill>
                  <a:schemeClr val="tx1"/>
                </a:solidFill>
              </a:rPr>
              <a:t>cheatsheet</a:t>
            </a:r>
            <a:r>
              <a:rPr lang="en-US" dirty="0">
                <a:solidFill>
                  <a:schemeClr val="tx1"/>
                </a:solidFill>
              </a:rPr>
              <a:t> is also allowed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687388" lvl="1" indent="-457200"/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  <a:p>
            <a:pPr lvl="2" indent="0">
              <a:buNone/>
            </a:pPr>
            <a:endParaRPr lang="en-US" sz="2800" dirty="0"/>
          </a:p>
          <a:p>
            <a:pPr marL="457200" indent="-457200"/>
            <a:endParaRPr lang="en-US" sz="3600" dirty="0"/>
          </a:p>
          <a:p>
            <a:endParaRPr lang="en-US" sz="800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86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Learning an Empirical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42470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 + Poll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15-281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23F81-54F7-4DF2-A040-6A9645E85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Passive Reinforcement Learning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E37C2B-0CD1-4C03-A105-D050A2F2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8231" y="2421774"/>
            <a:ext cx="6423336" cy="3755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A10BA5-D851-4BB4-A45C-C030EBE37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30393"/>
              </p:ext>
            </p:extLst>
          </p:nvPr>
        </p:nvGraphicFramePr>
        <p:xfrm>
          <a:off x="6866312" y="3696393"/>
          <a:ext cx="5000499" cy="2984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</a:t>
                      </a:r>
                      <a:r>
                        <a:rPr lang="en-US" sz="2000" baseline="0" dirty="0"/>
                        <a:t> 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526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13284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32C93-F8C6-3440-BD68-B7A826000819}"/>
              </a:ext>
            </a:extLst>
          </p:cNvPr>
          <p:cNvSpPr txBox="1"/>
          <p:nvPr/>
        </p:nvSpPr>
        <p:spPr>
          <a:xfrm>
            <a:off x="2891848" y="6307555"/>
            <a:ext cx="639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Algorithm: Average all total/future rewards that start at each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4728-2B6C-0A3F-246C-369316453EB1}"/>
              </a:ext>
            </a:extLst>
          </p:cNvPr>
          <p:cNvSpPr txBox="1"/>
          <p:nvPr/>
        </p:nvSpPr>
        <p:spPr>
          <a:xfrm>
            <a:off x="9296400" y="1981200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A: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B: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C: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D: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E:</a:t>
            </a:r>
            <a:endParaRPr lang="en-US" sz="2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13153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Instructor: Stephanie Rosenthal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2FBD87-DCDD-42E1-819C-CD26B10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443" y="1993456"/>
            <a:ext cx="6141114" cy="3445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  <p:extLst>
      <p:ext uri="{BB962C8B-B14F-4D97-AF65-F5344CB8AC3E}">
        <p14:creationId xmlns:p14="http://schemas.microsoft.com/office/powerpoint/2010/main" val="13934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Learning: Poll 4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 = 0.2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46813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i</a:t>
                      </a: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3568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ii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iii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285847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6" name="Picture 25" descr="txp_fig">
            <a:extLst>
              <a:ext uri="{FF2B5EF4-FFF2-40B4-BE49-F238E27FC236}">
                <a16:creationId xmlns:a16="http://schemas.microsoft.com/office/drawing/2014/main" id="{CA8A6BC1-3467-1540-AE47-6FFB651E81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979977" y="6220061"/>
            <a:ext cx="5181610" cy="300083"/>
          </a:xfrm>
          <a:prstGeom prst="rect">
            <a:avLst/>
          </a:prstGeom>
          <a:noFill/>
          <a:ln/>
          <a:effectLst/>
        </p:spPr>
      </p:pic>
      <p:pic>
        <p:nvPicPr>
          <p:cNvPr id="27" name="Picture 26" descr="txp_fig">
            <a:extLst>
              <a:ext uri="{FF2B5EF4-FFF2-40B4-BE49-F238E27FC236}">
                <a16:creationId xmlns:a16="http://schemas.microsoft.com/office/drawing/2014/main" id="{8650C760-E647-084A-B700-F4AB9CB8F7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40568" y="5728896"/>
            <a:ext cx="4789797" cy="3306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8111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3DCB-C93F-A34A-89F3-F209A73A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remember about MDPs?</a:t>
            </a:r>
          </a:p>
        </p:txBody>
      </p:sp>
    </p:spTree>
    <p:extLst>
      <p:ext uri="{BB962C8B-B14F-4D97-AF65-F5344CB8AC3E}">
        <p14:creationId xmlns:p14="http://schemas.microsoft.com/office/powerpoint/2010/main" val="2069427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800" dirty="0"/>
              <a:t>Receive a sample (</a:t>
            </a:r>
            <a:r>
              <a:rPr lang="en-US" sz="2800" dirty="0" err="1"/>
              <a:t>s,a,s’,r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Consider your old estimate:</a:t>
            </a:r>
          </a:p>
          <a:p>
            <a:pPr lvl="1"/>
            <a:r>
              <a:rPr lang="en-US" sz="2800" dirty="0"/>
              <a:t>Consider your new sample estimate: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3557" y="3496574"/>
            <a:ext cx="953924" cy="29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566249"/>
            <a:ext cx="5372493" cy="52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115829"/>
              </p:ext>
            </p:extLst>
          </p:nvPr>
        </p:nvGraphicFramePr>
        <p:xfrm>
          <a:off x="8558842" y="2853206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4762913" imgH="4046571" progId="MSPhotoEd.3">
                  <p:embed/>
                </p:oleObj>
              </mc:Choice>
              <mc:Fallback>
                <p:oleObj name="Photo Editor Photo" r:id="rId10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8842" y="2853206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321279"/>
            <a:ext cx="8229600" cy="4525963"/>
          </a:xfrm>
        </p:spPr>
        <p:txBody>
          <a:bodyPr/>
          <a:lstStyle/>
          <a:p>
            <a:r>
              <a:rPr lang="en-US" dirty="0"/>
              <a:t>We’d like to do Q-value updates to each Q-state: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But can’t compute this update without knowing T, R</a:t>
            </a:r>
          </a:p>
          <a:p>
            <a:pPr lvl="4"/>
            <a:endParaRPr lang="en-US" sz="1400" dirty="0"/>
          </a:p>
          <a:p>
            <a:r>
              <a:rPr lang="en-US" dirty="0"/>
              <a:t>Instead, compute average as we go</a:t>
            </a:r>
          </a:p>
          <a:p>
            <a:pPr lvl="1"/>
            <a:r>
              <a:rPr lang="en-US" dirty="0"/>
              <a:t>Receive a sample transition (</a:t>
            </a:r>
            <a:r>
              <a:rPr lang="en-US" dirty="0" err="1"/>
              <a:t>s,a,r,s</a:t>
            </a:r>
            <a:r>
              <a:rPr lang="en-US" dirty="0"/>
              <a:t>’)</a:t>
            </a:r>
          </a:p>
          <a:p>
            <a:pPr lvl="1"/>
            <a:r>
              <a:rPr lang="en-US" dirty="0"/>
              <a:t>This sample suggests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dirty="0"/>
              <a:t>But we want to average over results from (</a:t>
            </a:r>
            <a:r>
              <a:rPr lang="en-US" dirty="0" err="1"/>
              <a:t>s,a</a:t>
            </a:r>
            <a:r>
              <a:rPr lang="en-US" dirty="0"/>
              <a:t>)  (Why?)</a:t>
            </a:r>
          </a:p>
          <a:p>
            <a:pPr lvl="1"/>
            <a:r>
              <a:rPr lang="en-US" dirty="0"/>
              <a:t>So keep a running average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9924" y="5934835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9924" y="4639572"/>
            <a:ext cx="4245511" cy="53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0493" y="1760529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10693879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800" dirty="0"/>
              <a:t>You have to explore enough</a:t>
            </a:r>
          </a:p>
          <a:p>
            <a:pPr lvl="1"/>
            <a:r>
              <a:rPr lang="en-US" sz="2800" dirty="0"/>
              <a:t>You have to eventually make the learning rate</a:t>
            </a:r>
          </a:p>
          <a:p>
            <a:pPr lvl="1">
              <a:buNone/>
            </a:pPr>
            <a:r>
              <a:rPr lang="en-US" sz="2800" dirty="0"/>
              <a:t>	small enough</a:t>
            </a:r>
          </a:p>
          <a:p>
            <a:pPr lvl="1"/>
            <a:r>
              <a:rPr lang="en-US" sz="2800" dirty="0"/>
              <a:t>… but not decrease it too quickly</a:t>
            </a:r>
          </a:p>
          <a:p>
            <a:pPr lvl="1"/>
            <a:r>
              <a:rPr lang="en-US" sz="28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5597" y="2327695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Q-Learning + Poll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474784" y="5141486"/>
                <a:ext cx="2438400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i="1" dirty="0">
                    <a:latin typeface="Calibri"/>
                    <a:cs typeface="Calibri"/>
                    <a:sym typeface="Symbol" pitchFamily="18" charset="2"/>
                  </a:rPr>
                  <a:t>Assume: </a:t>
                </a:r>
                <a:r>
                  <a:rPr lang="en-US" sz="2800" dirty="0">
                    <a:latin typeface="Calibri"/>
                    <a:cs typeface="Calibri"/>
                    <a:sym typeface="Symbol" pitchFamily="18" charset="2"/>
                  </a:rPr>
                  <a:t> = 1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𝛼</m:t>
                    </m:r>
                  </m:oMath>
                </a14:m>
                <a:r>
                  <a:rPr lang="en-US" sz="2800" dirty="0">
                    <a:latin typeface="Calibri"/>
                    <a:cs typeface="Calibri"/>
                  </a:rPr>
                  <a:t> = 0.5</a:t>
                </a:r>
              </a:p>
            </p:txBody>
          </p:sp>
        </mc:Choice>
        <mc:Fallback xmlns="">
          <p:sp>
            <p:nvSpPr>
              <p:cNvPr id="14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784" y="5141486"/>
                <a:ext cx="2438400" cy="954107"/>
              </a:xfrm>
              <a:prstGeom prst="rect">
                <a:avLst/>
              </a:prstGeom>
              <a:blipFill>
                <a:blip r:embed="rId4"/>
                <a:stretch>
                  <a:fillRect t="-7792" b="-155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" name="Picture 26" descr="txp_fig">
            <a:extLst>
              <a:ext uri="{FF2B5EF4-FFF2-40B4-BE49-F238E27FC236}">
                <a16:creationId xmlns:a16="http://schemas.microsoft.com/office/drawing/2014/main" id="{4505550B-3255-A046-A901-2FB0E4DF0B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7" y="6117085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933EF1-79D5-6248-BD67-D50514A64C75}"/>
              </a:ext>
            </a:extLst>
          </p:cNvPr>
          <p:cNvCxnSpPr/>
          <p:nvPr/>
        </p:nvCxnSpPr>
        <p:spPr>
          <a:xfrm>
            <a:off x="9986963" y="2543176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F9E8ED-6D5A-0C4E-BAAD-A0561BA1F87E}"/>
              </a:ext>
            </a:extLst>
          </p:cNvPr>
          <p:cNvCxnSpPr>
            <a:cxnSpLocks/>
          </p:cNvCxnSpPr>
          <p:nvPr/>
        </p:nvCxnSpPr>
        <p:spPr>
          <a:xfrm flipV="1">
            <a:off x="9986963" y="2514600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423ECA-C3BB-2742-969A-E1D141471170}"/>
              </a:ext>
            </a:extLst>
          </p:cNvPr>
          <p:cNvCxnSpPr/>
          <p:nvPr/>
        </p:nvCxnSpPr>
        <p:spPr>
          <a:xfrm>
            <a:off x="9082088" y="3393464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3D5C79-562A-F24B-8E73-7B78C8B82128}"/>
              </a:ext>
            </a:extLst>
          </p:cNvPr>
          <p:cNvCxnSpPr>
            <a:cxnSpLocks/>
          </p:cNvCxnSpPr>
          <p:nvPr/>
        </p:nvCxnSpPr>
        <p:spPr>
          <a:xfrm flipV="1">
            <a:off x="9082088" y="3364888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108F53-C5CF-A24B-9D4B-98AEC71DA3F2}"/>
              </a:ext>
            </a:extLst>
          </p:cNvPr>
          <p:cNvCxnSpPr/>
          <p:nvPr/>
        </p:nvCxnSpPr>
        <p:spPr>
          <a:xfrm>
            <a:off x="9967912" y="3395664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400519E-FE82-204B-B437-1E410D10D997}"/>
              </a:ext>
            </a:extLst>
          </p:cNvPr>
          <p:cNvCxnSpPr>
            <a:cxnSpLocks/>
          </p:cNvCxnSpPr>
          <p:nvPr/>
        </p:nvCxnSpPr>
        <p:spPr>
          <a:xfrm flipV="1">
            <a:off x="9967912" y="3367088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29747D-31FC-AD40-BCA3-29FF78F6D55B}"/>
              </a:ext>
            </a:extLst>
          </p:cNvPr>
          <p:cNvCxnSpPr/>
          <p:nvPr/>
        </p:nvCxnSpPr>
        <p:spPr>
          <a:xfrm>
            <a:off x="10851356" y="3401179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C29B23C-5A19-9843-AC1D-CD10C6728470}"/>
              </a:ext>
            </a:extLst>
          </p:cNvPr>
          <p:cNvCxnSpPr>
            <a:cxnSpLocks/>
          </p:cNvCxnSpPr>
          <p:nvPr/>
        </p:nvCxnSpPr>
        <p:spPr>
          <a:xfrm flipV="1">
            <a:off x="10851356" y="3372603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91686BB-F788-CE4C-B01D-A7EE57A825B7}"/>
              </a:ext>
            </a:extLst>
          </p:cNvPr>
          <p:cNvCxnSpPr/>
          <p:nvPr/>
        </p:nvCxnSpPr>
        <p:spPr>
          <a:xfrm>
            <a:off x="9985771" y="4257493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C2E621-9CF6-354D-9769-C1268A911315}"/>
              </a:ext>
            </a:extLst>
          </p:cNvPr>
          <p:cNvCxnSpPr>
            <a:cxnSpLocks/>
          </p:cNvCxnSpPr>
          <p:nvPr/>
        </p:nvCxnSpPr>
        <p:spPr>
          <a:xfrm flipV="1">
            <a:off x="9985771" y="4228917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09052" y="573563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9A8CF-BBA6-469E-947E-DF15154F01EF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Hint: what can you pull out or redistribute based on the parameters of R?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856266"/>
                <a:ext cx="7668491" cy="3514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856266"/>
                <a:ext cx="7668491" cy="3514937"/>
              </a:xfrm>
              <a:prstGeom prst="rect">
                <a:avLst/>
              </a:prstGeom>
              <a:blipFill>
                <a:blip r:embed="rId3"/>
                <a:stretch>
                  <a:fillRect l="-826" t="-16968" b="-10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400415" cy="2039539"/>
              </a:xfrm>
            </p:spPr>
            <p:txBody>
              <a:bodyPr/>
              <a:lstStyle/>
              <a:p>
                <a:r>
                  <a:rPr lang="en-US" dirty="0"/>
                  <a:t>What if we knew we had an MDP but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400415" cy="2039539"/>
              </a:xfrm>
              <a:blipFill>
                <a:blip r:embed="rId2"/>
                <a:stretch>
                  <a:fillRect l="-1112" t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11071</TotalTime>
  <Words>3013</Words>
  <Application>Microsoft Macintosh PowerPoint</Application>
  <PresentationFormat>Widescreen</PresentationFormat>
  <Paragraphs>616</Paragraphs>
  <Slides>43</Slides>
  <Notes>12</Notes>
  <HiddenSlides>1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Calibri</vt:lpstr>
      <vt:lpstr>Cambria Math</vt:lpstr>
      <vt:lpstr>Wingdings</vt:lpstr>
      <vt:lpstr>Calibri Light</vt:lpstr>
      <vt:lpstr>Arial</vt:lpstr>
      <vt:lpstr>Office Theme</vt:lpstr>
      <vt:lpstr>1_Office Theme</vt:lpstr>
      <vt:lpstr>Photo Editor Photo</vt:lpstr>
      <vt:lpstr>Announcements</vt:lpstr>
      <vt:lpstr>Announcements</vt:lpstr>
      <vt:lpstr>AI: Representation and Problem Solving </vt:lpstr>
      <vt:lpstr>What do you remember about MDPs?</vt:lpstr>
      <vt:lpstr>MDP Notation</vt:lpstr>
      <vt:lpstr>Poll 1</vt:lpstr>
      <vt:lpstr>Poll 2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Reinforcement Learning</vt:lpstr>
      <vt:lpstr>Offline (MDPs) vs. Online (RL)</vt:lpstr>
      <vt:lpstr>Model-Based Learning</vt:lpstr>
      <vt:lpstr>Model-Based Learning</vt:lpstr>
      <vt:lpstr>Learning an Empirical Model</vt:lpstr>
      <vt:lpstr>Example: Model-Based Learning + Poll 3</vt:lpstr>
      <vt:lpstr>Example: Expected Age</vt:lpstr>
      <vt:lpstr>Model-free Learning</vt:lpstr>
      <vt:lpstr>Passive Reinforcement Learning</vt:lpstr>
      <vt:lpstr>Direct Evaluation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Temporal Difference Learning</vt:lpstr>
      <vt:lpstr>Exponential Moving Average</vt:lpstr>
      <vt:lpstr>Example: Temporal Difference Learning: Poll 4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Q-Learning</vt:lpstr>
      <vt:lpstr>Q-Learning Properties</vt:lpstr>
      <vt:lpstr>Example: Q-Learning + Poll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Stephanie Rosenthal</cp:lastModifiedBy>
  <cp:revision>1002</cp:revision>
  <cp:lastPrinted>2023-03-13T17:49:51Z</cp:lastPrinted>
  <dcterms:created xsi:type="dcterms:W3CDTF">2018-10-11T11:39:27Z</dcterms:created>
  <dcterms:modified xsi:type="dcterms:W3CDTF">2023-03-13T17:50:24Z</dcterms:modified>
</cp:coreProperties>
</file>