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9.xml" ContentType="application/vnd.openxmlformats-officedocument.presentationml.notesSlide+xml"/>
  <Override PartName="/ppt/tags/tag2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72"/>
  </p:notesMasterIdLst>
  <p:sldIdLst>
    <p:sldId id="858" r:id="rId3"/>
    <p:sldId id="663" r:id="rId4"/>
    <p:sldId id="985" r:id="rId5"/>
    <p:sldId id="1021" r:id="rId6"/>
    <p:sldId id="991" r:id="rId7"/>
    <p:sldId id="868" r:id="rId8"/>
    <p:sldId id="901" r:id="rId9"/>
    <p:sldId id="2294" r:id="rId10"/>
    <p:sldId id="2295" r:id="rId11"/>
    <p:sldId id="2296" r:id="rId12"/>
    <p:sldId id="2297" r:id="rId13"/>
    <p:sldId id="2298" r:id="rId14"/>
    <p:sldId id="2299" r:id="rId15"/>
    <p:sldId id="2300" r:id="rId16"/>
    <p:sldId id="2301" r:id="rId17"/>
    <p:sldId id="2302" r:id="rId18"/>
    <p:sldId id="2303" r:id="rId19"/>
    <p:sldId id="2304" r:id="rId20"/>
    <p:sldId id="2305" r:id="rId21"/>
    <p:sldId id="2306" r:id="rId22"/>
    <p:sldId id="2307" r:id="rId23"/>
    <p:sldId id="871" r:id="rId24"/>
    <p:sldId id="872" r:id="rId25"/>
    <p:sldId id="798" r:id="rId26"/>
    <p:sldId id="1012" r:id="rId27"/>
    <p:sldId id="804" r:id="rId28"/>
    <p:sldId id="986" r:id="rId29"/>
    <p:sldId id="984" r:id="rId30"/>
    <p:sldId id="983" r:id="rId31"/>
    <p:sldId id="801" r:id="rId32"/>
    <p:sldId id="847" r:id="rId33"/>
    <p:sldId id="742" r:id="rId34"/>
    <p:sldId id="2291" r:id="rId35"/>
    <p:sldId id="849" r:id="rId36"/>
    <p:sldId id="879" r:id="rId37"/>
    <p:sldId id="880" r:id="rId38"/>
    <p:sldId id="881" r:id="rId39"/>
    <p:sldId id="882" r:id="rId40"/>
    <p:sldId id="883" r:id="rId41"/>
    <p:sldId id="884" r:id="rId42"/>
    <p:sldId id="885" r:id="rId43"/>
    <p:sldId id="886" r:id="rId44"/>
    <p:sldId id="1011" r:id="rId45"/>
    <p:sldId id="990" r:id="rId46"/>
    <p:sldId id="800" r:id="rId47"/>
    <p:sldId id="845" r:id="rId48"/>
    <p:sldId id="754" r:id="rId49"/>
    <p:sldId id="861" r:id="rId50"/>
    <p:sldId id="862" r:id="rId51"/>
    <p:sldId id="753" r:id="rId52"/>
    <p:sldId id="749" r:id="rId53"/>
    <p:sldId id="750" r:id="rId54"/>
    <p:sldId id="2292" r:id="rId55"/>
    <p:sldId id="2293" r:id="rId56"/>
    <p:sldId id="1010" r:id="rId57"/>
    <p:sldId id="770" r:id="rId58"/>
    <p:sldId id="848" r:id="rId59"/>
    <p:sldId id="978" r:id="rId60"/>
    <p:sldId id="977" r:id="rId61"/>
    <p:sldId id="980" r:id="rId62"/>
    <p:sldId id="981" r:id="rId63"/>
    <p:sldId id="865" r:id="rId64"/>
    <p:sldId id="854" r:id="rId65"/>
    <p:sldId id="855" r:id="rId66"/>
    <p:sldId id="1022" r:id="rId67"/>
    <p:sldId id="867" r:id="rId68"/>
    <p:sldId id="860" r:id="rId69"/>
    <p:sldId id="2289" r:id="rId70"/>
    <p:sldId id="2290" r:id="rId71"/>
  </p:sldIdLst>
  <p:sldSz cx="12192000" cy="6858000"/>
  <p:notesSz cx="7010400" cy="9296400"/>
  <p:embeddedFontLs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Calibri Light" panose="020F0302020204030204" pitchFamily="34" charset="0"/>
      <p:regular r:id="rId77"/>
      <p:italic r:id="rId78"/>
    </p:embeddedFont>
    <p:embeddedFont>
      <p:font typeface="Cambria Math" panose="02040503050406030204" pitchFamily="18" charset="0"/>
      <p:regular r:id="rId7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1" autoAdjust="0"/>
    <p:restoredTop sz="77964" autoAdjust="0"/>
  </p:normalViewPr>
  <p:slideViewPr>
    <p:cSldViewPr snapToGrid="0">
      <p:cViewPr varScale="1">
        <p:scale>
          <a:sx n="83" d="100"/>
          <a:sy n="83" d="100"/>
        </p:scale>
        <p:origin x="174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80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font" Target="fonts/font3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4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34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76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3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71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86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90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78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14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70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5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53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97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33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73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92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98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82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866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87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77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Policy to the right:</a:t>
            </a:r>
          </a:p>
          <a:p>
            <a:endParaRPr lang="en-US" dirty="0"/>
          </a:p>
          <a:p>
            <a:r>
              <a:rPr lang="en-US" dirty="0"/>
              <a:t>V    A  B C    D   E.    T</a:t>
            </a:r>
          </a:p>
          <a:p>
            <a:r>
              <a:rPr lang="en-US" dirty="0"/>
              <a:t>V0. 0  0  0.    0.   0.   0</a:t>
            </a:r>
          </a:p>
          <a:p>
            <a:r>
              <a:rPr lang="en-US" dirty="0"/>
              <a:t>V1  10. 0  0.   0   1    0</a:t>
            </a:r>
          </a:p>
          <a:p>
            <a:r>
              <a:rPr lang="en-US" dirty="0"/>
              <a:t>V2  10  5. 0  0.5 1.  0</a:t>
            </a:r>
          </a:p>
          <a:p>
            <a:r>
              <a:rPr lang="en-US" dirty="0"/>
              <a:t>V3  10  5  2.5 .5 1. 0</a:t>
            </a:r>
          </a:p>
          <a:p>
            <a:endParaRPr lang="en-US" dirty="0"/>
          </a:p>
          <a:p>
            <a:r>
              <a:rPr lang="en-US" dirty="0"/>
              <a:t>Policy below </a:t>
            </a:r>
          </a:p>
          <a:p>
            <a:r>
              <a:rPr lang="en-US" dirty="0"/>
              <a:t>V    A  B C D   E.    T</a:t>
            </a:r>
          </a:p>
          <a:p>
            <a:r>
              <a:rPr lang="en-US" dirty="0"/>
              <a:t>V0. 0  0  0. 0.   0.   0</a:t>
            </a:r>
          </a:p>
          <a:p>
            <a:r>
              <a:rPr lang="en-US" dirty="0"/>
              <a:t>V1  10. 0  0. 0   1    0</a:t>
            </a:r>
          </a:p>
          <a:p>
            <a:r>
              <a:rPr lang="en-US" dirty="0"/>
              <a:t>V2  10  0  0  0.5 1.  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8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D01F0-63A4-49FC-8DAB-288B21321D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88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168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West West West!</a:t>
            </a:r>
          </a:p>
          <a:p>
            <a:endParaRPr lang="en-US" dirty="0"/>
          </a:p>
          <a:p>
            <a:r>
              <a:rPr lang="en-US" dirty="0"/>
              <a:t>West East East!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403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180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6367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9120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46A54-71DD-48C4-8071-9DA185745F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5587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46A54-71DD-48C4-8071-9DA185745F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174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79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72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61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26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14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2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93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72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07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81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02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92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39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4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03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49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11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411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1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9.xml"/><Relationship Id="rId7" Type="http://schemas.openxmlformats.org/officeDocument/2006/relationships/image" Target="../media/image3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48.png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P3: Logic Plan  </a:t>
            </a:r>
          </a:p>
          <a:p>
            <a:pPr marL="917575" lvl="2" indent="-457200"/>
            <a:r>
              <a:rPr lang="en-US" sz="2800" dirty="0"/>
              <a:t>Checkpoint Due Friday 3/3, 10 pm (tomorrow)</a:t>
            </a:r>
          </a:p>
          <a:p>
            <a:pPr marL="917575" lvl="2" indent="-457200"/>
            <a:r>
              <a:rPr lang="en-US" sz="2800" dirty="0"/>
              <a:t>All Due Friday 3/17, 10pm (after spring break)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HW6 (online)</a:t>
            </a:r>
          </a:p>
          <a:p>
            <a:pPr marL="917575" lvl="2" indent="-457200"/>
            <a:r>
              <a:rPr lang="en-US" sz="2800" dirty="0"/>
              <a:t>Due Tues 3/14, 10 pm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8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5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47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39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77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50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26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77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6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14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7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2196192-3879-4AFB-8D51-9D41F061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1941" y="1335176"/>
            <a:ext cx="6428117" cy="4285410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Markov Decision Processes II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84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4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 Values V*</a:t>
            </a:r>
          </a:p>
        </p:txBody>
      </p:sp>
      <p:pic>
        <p:nvPicPr>
          <p:cNvPr id="3" name="Picture 2" descr="Screen Shot 2014-08-11 at 12.15.5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/>
          <a:stretch/>
        </p:blipFill>
        <p:spPr>
          <a:xfrm>
            <a:off x="2952734" y="1293962"/>
            <a:ext cx="6286531" cy="55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60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: Q*</a:t>
            </a:r>
          </a:p>
        </p:txBody>
      </p:sp>
      <p:pic>
        <p:nvPicPr>
          <p:cNvPr id="4" name="Picture 3" descr="Screen Shot 2014-08-11 at 12.16.02 AM.png">
            <a:extLst>
              <a:ext uri="{FF2B5EF4-FFF2-40B4-BE49-F238E27FC236}">
                <a16:creationId xmlns:a16="http://schemas.microsoft.com/office/drawing/2014/main" id="{CC0C6DFD-668F-4FC8-B7F4-9C861A6D7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/>
          <a:stretch/>
        </p:blipFill>
        <p:spPr>
          <a:xfrm>
            <a:off x="2952734" y="1305464"/>
            <a:ext cx="6286531" cy="558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73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How to be optimal: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1: Take correct first action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2: Keep being optimal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expectimax recurrence gives a simple one-step lookahead relationship amongst optimal utility values</a:t>
            </a: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These are the Bellman equations, and they characterize optimal values in a way we’ll use over and over</a:t>
            </a:r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7" y="2899460"/>
            <a:ext cx="3626182" cy="47754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95243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01873" y="3508825"/>
            <a:ext cx="6547885" cy="699182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073706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is just a fixed point solution method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… though the </a:t>
            </a:r>
            <a:r>
              <a:rPr lang="en-US" dirty="0" err="1">
                <a:latin typeface="Calibri"/>
                <a:ea typeface="ＭＳ Ｐゴシック" pitchFamily="34" charset="-128"/>
                <a:cs typeface="Calibri"/>
              </a:rPr>
              <a:t>V</a:t>
            </a:r>
            <a:r>
              <a:rPr lang="en-US" baseline="-25000" dirty="0" err="1"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 vectors are also interpretable as time-limited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1600" y="4343400"/>
            <a:ext cx="7266933" cy="690930"/>
          </a:xfrm>
          <a:prstGeom prst="rect">
            <a:avLst/>
          </a:prstGeom>
          <a:noFill/>
          <a:ln/>
          <a:effectLst/>
        </p:spPr>
      </p:pic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3" y="2286000"/>
            <a:ext cx="6950388" cy="690805"/>
          </a:xfrm>
          <a:prstGeom prst="rect">
            <a:avLst/>
          </a:prstGeom>
          <a:noFill/>
          <a:ln/>
          <a:effectLst/>
        </p:spPr>
      </p:pic>
      <p:grpSp>
        <p:nvGrpSpPr>
          <p:cNvPr id="30" name="Group 4">
            <a:extLst>
              <a:ext uri="{FF2B5EF4-FFF2-40B4-BE49-F238E27FC236}">
                <a16:creationId xmlns:a16="http://schemas.microsoft.com/office/drawing/2014/main" id="{A328A2F2-D296-4923-AF98-FFA8C66E5F92}"/>
              </a:ext>
            </a:extLst>
          </p:cNvPr>
          <p:cNvGrpSpPr>
            <a:grpSpLocks/>
          </p:cNvGrpSpPr>
          <p:nvPr/>
        </p:nvGrpSpPr>
        <p:grpSpPr bwMode="auto">
          <a:xfrm>
            <a:off x="8245631" y="681037"/>
            <a:ext cx="3735653" cy="3337787"/>
            <a:chOff x="2400" y="1401"/>
            <a:chExt cx="1202" cy="1091"/>
          </a:xfrm>
        </p:grpSpPr>
        <p:sp>
          <p:nvSpPr>
            <p:cNvPr id="31" name="AutoShape 5">
              <a:extLst>
                <a:ext uri="{FF2B5EF4-FFF2-40B4-BE49-F238E27FC236}">
                  <a16:creationId xmlns:a16="http://schemas.microsoft.com/office/drawing/2014/main" id="{4ACC81CC-3DD7-4480-AB87-4803BA65E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F12DEF36-9FDE-4125-B915-8ED196BFA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45" name="Line 7">
                <a:extLst>
                  <a:ext uri="{FF2B5EF4-FFF2-40B4-BE49-F238E27FC236}">
                    <a16:creationId xmlns:a16="http://schemas.microsoft.com/office/drawing/2014/main" id="{15B44502-8972-42C9-B243-187983E65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6" name="Line 8">
                <a:extLst>
                  <a:ext uri="{FF2B5EF4-FFF2-40B4-BE49-F238E27FC236}">
                    <a16:creationId xmlns:a16="http://schemas.microsoft.com/office/drawing/2014/main" id="{BCB5FA47-898E-4DBF-B9FB-07143B4CB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7" name="Line 9">
                <a:extLst>
                  <a:ext uri="{FF2B5EF4-FFF2-40B4-BE49-F238E27FC236}">
                    <a16:creationId xmlns:a16="http://schemas.microsoft.com/office/drawing/2014/main" id="{D3611393-86C1-4A53-8073-D660AA77A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8" name="Line 10">
                <a:extLst>
                  <a:ext uri="{FF2B5EF4-FFF2-40B4-BE49-F238E27FC236}">
                    <a16:creationId xmlns:a16="http://schemas.microsoft.com/office/drawing/2014/main" id="{5D4D5480-8803-471D-A20E-0EE15124E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3" name="Group 12">
              <a:extLst>
                <a:ext uri="{FF2B5EF4-FFF2-40B4-BE49-F238E27FC236}">
                  <a16:creationId xmlns:a16="http://schemas.microsoft.com/office/drawing/2014/main" id="{2C914747-7BA7-469C-B68E-F72F067405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41" name="Line 13">
                <a:extLst>
                  <a:ext uri="{FF2B5EF4-FFF2-40B4-BE49-F238E27FC236}">
                    <a16:creationId xmlns:a16="http://schemas.microsoft.com/office/drawing/2014/main" id="{5F820E01-0C44-4F57-86C5-A35F60FEF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2" name="Line 14">
                <a:extLst>
                  <a:ext uri="{FF2B5EF4-FFF2-40B4-BE49-F238E27FC236}">
                    <a16:creationId xmlns:a16="http://schemas.microsoft.com/office/drawing/2014/main" id="{DED5AF13-82E2-4F67-8BE9-BBB99B4F7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15">
                <a:extLst>
                  <a:ext uri="{FF2B5EF4-FFF2-40B4-BE49-F238E27FC236}">
                    <a16:creationId xmlns:a16="http://schemas.microsoft.com/office/drawing/2014/main" id="{9D44036F-CE6C-4EF2-AF03-3081267EE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16">
                <a:extLst>
                  <a:ext uri="{FF2B5EF4-FFF2-40B4-BE49-F238E27FC236}">
                    <a16:creationId xmlns:a16="http://schemas.microsoft.com/office/drawing/2014/main" id="{3222DBBD-3EF5-4F47-AB3F-D57A67822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03B44C2D-0EAD-42D4-AAA9-5D4A9CB59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5" name="Text Box 18">
              <a:extLst>
                <a:ext uri="{FF2B5EF4-FFF2-40B4-BE49-F238E27FC236}">
                  <a16:creationId xmlns:a16="http://schemas.microsoft.com/office/drawing/2014/main" id="{BFDDAAFC-28F2-47D4-A9A7-F5877E1E2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6" name="Text Box 19">
              <a:extLst>
                <a:ext uri="{FF2B5EF4-FFF2-40B4-BE49-F238E27FC236}">
                  <a16:creationId xmlns:a16="http://schemas.microsoft.com/office/drawing/2014/main" id="{9119F0D1-F594-4422-8294-B71B9EDCD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7" name="Text Box 20">
              <a:extLst>
                <a:ext uri="{FF2B5EF4-FFF2-40B4-BE49-F238E27FC236}">
                  <a16:creationId xmlns:a16="http://schemas.microsoft.com/office/drawing/2014/main" id="{687BDA24-92CD-437E-826D-609599C41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id="{89A2C663-C2A1-4AFF-B444-59CFF7A44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2332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23329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9E4F8-F281-4891-B278-63D84985E80E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25864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Solved MDP!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1661-5CA5-4915-A80B-ACDFEBED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77599"/>
          </a:xfrm>
        </p:spPr>
        <p:txBody>
          <a:bodyPr/>
          <a:lstStyle/>
          <a:p>
            <a:r>
              <a:rPr lang="en-US" dirty="0"/>
              <a:t>What are we going to do with these values?? </a:t>
            </a:r>
          </a:p>
        </p:txBody>
      </p:sp>
      <p:pic>
        <p:nvPicPr>
          <p:cNvPr id="4" name="Picture 3" descr="Screen Shot 2014-08-11 at 12.15.55 AM.png">
            <a:extLst>
              <a:ext uri="{FF2B5EF4-FFF2-40B4-BE49-F238E27FC236}">
                <a16:creationId xmlns:a16="http://schemas.microsoft.com/office/drawing/2014/main" id="{1DBA356F-5DF6-4BA7-B568-ADBE81FB8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5" name="Picture 4" descr="Screen Shot 2014-08-11 at 12.16.02 AM.png">
            <a:extLst>
              <a:ext uri="{FF2B5EF4-FFF2-40B4-BE49-F238E27FC236}">
                <a16:creationId xmlns:a16="http://schemas.microsoft.com/office/drawing/2014/main" id="{247ADA9A-BCBD-4388-8561-CA4767F74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F8C3AD-01D2-414E-81FB-3BFEB0C986B3}"/>
                  </a:ext>
                </a:extLst>
              </p:cNvPr>
              <p:cNvSpPr/>
              <p:nvPr/>
            </p:nvSpPr>
            <p:spPr>
              <a:xfrm>
                <a:off x="2304270" y="1800726"/>
                <a:ext cx="1256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F8C3AD-01D2-414E-81FB-3BFEB0C98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270" y="1800726"/>
                <a:ext cx="125624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B99ABF1-CDFA-4DA4-9D4B-4BC13323AC05}"/>
                  </a:ext>
                </a:extLst>
              </p:cNvPr>
              <p:cNvSpPr/>
              <p:nvPr/>
            </p:nvSpPr>
            <p:spPr>
              <a:xfrm>
                <a:off x="8198406" y="1773111"/>
                <a:ext cx="16591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B99ABF1-CDFA-4DA4-9D4B-4BC13323A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406" y="1773111"/>
                <a:ext cx="165910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264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1661-5CA5-4915-A80B-ACDFEBED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If you need to extract a policy, would you rather have</a:t>
            </a:r>
          </a:p>
          <a:p>
            <a:r>
              <a:rPr lang="en-US" dirty="0"/>
              <a:t>A) </a:t>
            </a:r>
            <a:r>
              <a:rPr lang="en-US" dirty="0">
                <a:solidFill>
                  <a:srgbClr val="0000FF"/>
                </a:solidFill>
              </a:rPr>
              <a:t>Values</a:t>
            </a:r>
            <a:r>
              <a:rPr lang="en-US" dirty="0"/>
              <a:t>, B) </a:t>
            </a:r>
            <a:r>
              <a:rPr lang="en-US" dirty="0">
                <a:solidFill>
                  <a:srgbClr val="00B050"/>
                </a:solidFill>
              </a:rPr>
              <a:t>Q-values</a:t>
            </a:r>
            <a:r>
              <a:rPr lang="en-US" dirty="0"/>
              <a:t>?</a:t>
            </a:r>
          </a:p>
        </p:txBody>
      </p:sp>
      <p:pic>
        <p:nvPicPr>
          <p:cNvPr id="6" name="Picture 5" descr="Screen Shot 2014-08-11 at 12.15.55 AM.png">
            <a:extLst>
              <a:ext uri="{FF2B5EF4-FFF2-40B4-BE49-F238E27FC236}">
                <a16:creationId xmlns:a16="http://schemas.microsoft.com/office/drawing/2014/main" id="{300F2B1F-6DAD-480A-9182-0B60AD87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7" name="Picture 6" descr="Screen Shot 2014-08-11 at 12.16.02 AM.png">
            <a:extLst>
              <a:ext uri="{FF2B5EF4-FFF2-40B4-BE49-F238E27FC236}">
                <a16:creationId xmlns:a16="http://schemas.microsoft.com/office/drawing/2014/main" id="{28577A52-523D-4437-A90F-1E5BEF7D1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Recap: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1735" y="756249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5430" y="1166019"/>
            <a:ext cx="7086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Walls block the agent’</a:t>
            </a:r>
            <a:r>
              <a:rPr lang="en-US" altLang="ja-JP" sz="2000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7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4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80% of the time, the action North takes the agent North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7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Small </a:t>
            </a:r>
            <a:r>
              <a:rPr lang="en-US" altLang="ja-JP" sz="2000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7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135" y="757948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91800" y="3281198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8801" y="3270849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58400" y="2280249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52422" y="2966049"/>
            <a:ext cx="815578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8784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Extraction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13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Extraction - 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473646" cy="2039539"/>
          </a:xfrm>
        </p:spPr>
        <p:txBody>
          <a:bodyPr/>
          <a:lstStyle/>
          <a:p>
            <a:r>
              <a:rPr lang="en-US" sz="28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8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488437" y="4228611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8184183" y="994943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141879" y="4256852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378425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168846" cy="2039539"/>
          </a:xfrm>
        </p:spPr>
        <p:txBody>
          <a:bodyPr/>
          <a:lstStyle/>
          <a:p>
            <a:r>
              <a:rPr lang="en-US" sz="2800" dirty="0"/>
              <a:t>Let’s imagine we have the optimal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800" dirty="0"/>
              <a:t>Completely trivial to decide!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611054" y="3885209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25137" y="3872877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685108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6A3E-66D4-6B44-BBDC-4B2074EE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E1003D-1FC7-8342-A22D-B9B24939B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Practice Policy Extraction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policy for B?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E1003D-1FC7-8342-A22D-B9B24939B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4938" b="-25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B0F1FE6-8929-A34F-A46D-ACE14ACDA70B}"/>
              </a:ext>
            </a:extLst>
          </p:cNvPr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8FF58B6-73A6-ED4F-9B7F-284EE075EB39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61A84E08-5A02-7E45-966C-6E95DA7C4002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B640FE-6319-D842-9670-DE8B7F83728A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BD84FA1C-47C2-E34B-89E1-C8B64B09FA1D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F4662EC-9B7E-A74B-BACA-603AD88BB18F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7146D9-7E60-4C47-951D-259B44DAB2CF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77931B-B3E3-F945-A48E-77306C697C1B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R(E, Exit, T) =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73709E-1F62-4349-920A-4289306C64D8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F661E4-0AEB-A640-8140-34F63C6ABD99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897C87-BFF2-F846-8318-1E346AC74EAF}"/>
              </a:ext>
            </a:extLst>
          </p:cNvPr>
          <p:cNvSpPr txBox="1"/>
          <p:nvPr/>
        </p:nvSpPr>
        <p:spPr>
          <a:xfrm>
            <a:off x="8153596" y="1948281"/>
            <a:ext cx="286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10        3           7         5         1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0F2C0F-6793-1145-919F-8BE9872041B5}"/>
              </a:ext>
            </a:extLst>
          </p:cNvPr>
          <p:cNvSpPr txBox="1"/>
          <p:nvPr/>
        </p:nvSpPr>
        <p:spPr>
          <a:xfrm>
            <a:off x="7988881" y="2921267"/>
            <a:ext cx="3620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Deterministic Actions: East and West</a:t>
            </a:r>
          </a:p>
          <a:p>
            <a:r>
              <a:rPr lang="en-US" dirty="0"/>
              <a:t>Gamma: 0.5</a:t>
            </a:r>
          </a:p>
        </p:txBody>
      </p:sp>
    </p:spTree>
    <p:extLst>
      <p:ext uri="{BB962C8B-B14F-4D97-AF65-F5344CB8AC3E}">
        <p14:creationId xmlns:p14="http://schemas.microsoft.com/office/powerpoint/2010/main" val="698645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Value Iteration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Value iteration repeats the Bellman updates: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Things to notice when running value iteration: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/>
                <a:cs typeface="Calibri"/>
              </a:rPr>
              <a:t>It’s slow – O(|S|</a:t>
            </a:r>
            <a:r>
              <a:rPr lang="en-US" sz="2800" baseline="30000" dirty="0">
                <a:latin typeface="Calibri"/>
                <a:cs typeface="Calibri"/>
              </a:rPr>
              <a:t>2</a:t>
            </a:r>
            <a:r>
              <a:rPr lang="en-US" dirty="0">
                <a:cs typeface="Calibri"/>
              </a:rPr>
              <a:t>|A|) </a:t>
            </a:r>
            <a:r>
              <a:rPr lang="en-US" sz="2800" dirty="0">
                <a:latin typeface="Calibri"/>
                <a:cs typeface="Calibri"/>
              </a:rPr>
              <a:t>per iteration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/>
                <a:cs typeface="Calibri"/>
              </a:rPr>
              <a:t>The “max” at each state rarely changes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/>
                <a:cs typeface="Calibri"/>
              </a:rPr>
              <a:t>The optimal policy appears before the values converge (but we don’t know that the policy is optimal until the values converge)</a:t>
            </a: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7238" y="2080916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815896"/>
            <a:chOff x="2400" y="1401"/>
            <a:chExt cx="1392" cy="1286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520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Calibri"/>
                  <a:cs typeface="Calibri"/>
                </a:rPr>
                <a:t>s,a,s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61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25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39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61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2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5F91-624D-4674-A110-D0F20894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A3CA90-9F0C-4F6C-B745-08D719A26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61" y="898105"/>
            <a:ext cx="10652078" cy="59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75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32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08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52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0157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Methods for Solving MDPs 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iteration + policy extraction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1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Value iteration</a:t>
            </a:r>
            <a:r>
              <a:rPr lang="en-US" sz="2800" dirty="0"/>
              <a:t>: calculate values for all states by running one ply of the Bellman equations using values from previous iteration </a:t>
            </a:r>
            <a:r>
              <a:rPr lang="en-US" sz="2800" b="1" dirty="0"/>
              <a:t>until convergence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2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compute policy by running one ply of the Bellman equations using values from value iteration</a:t>
            </a:r>
          </a:p>
          <a:p>
            <a:endParaRPr lang="en-US" sz="2800" dirty="0"/>
          </a:p>
          <a:p>
            <a:r>
              <a:rPr lang="en-US" sz="2800" dirty="0"/>
              <a:t>Policy iteration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1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evaluation</a:t>
            </a:r>
            <a:r>
              <a:rPr lang="en-US" sz="2800" dirty="0"/>
              <a:t>: calculate values for some fixed policy (not optimal values!) </a:t>
            </a:r>
            <a:r>
              <a:rPr lang="en-US" sz="2800" b="1" dirty="0"/>
              <a:t>until convergence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2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improvement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update policy by running one ply of the Bellman equations using values from policy evaluation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Repeat</a:t>
            </a:r>
            <a:r>
              <a:rPr lang="en-US" sz="2800" dirty="0"/>
              <a:t> steps until policy converges</a:t>
            </a:r>
          </a:p>
          <a:p>
            <a:pPr marL="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794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4779243"/>
            <a:ext cx="10134600" cy="178276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Expectimax trees max over all actions to compute the optimal values</a:t>
            </a:r>
          </a:p>
          <a:p>
            <a:pPr lvl="5"/>
            <a:endParaRPr lang="en-US" sz="900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If we fixed some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(s</a:t>
            </a:r>
            <a:r>
              <a:rPr lang="en-US" dirty="0">
                <a:latin typeface="Calibri"/>
                <a:cs typeface="Calibri"/>
              </a:rPr>
              <a:t>), then the tree would be simpler               – only one action per state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597622"/>
            <a:ext cx="3048000" cy="2815896"/>
            <a:chOff x="2400" y="1401"/>
            <a:chExt cx="1392" cy="1286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Calibri"/>
                  <a:cs typeface="Calibri"/>
                </a:rPr>
                <a:t>s,a,s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597622"/>
            <a:ext cx="2590362" cy="2815896"/>
            <a:chOff x="2400" y="1401"/>
            <a:chExt cx="1183" cy="1286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13" y="2274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99494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99494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Do what </a:t>
            </a:r>
            <a:r>
              <a:rPr lang="en-US" sz="28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800" dirty="0">
                <a:latin typeface="Calibri"/>
                <a:cs typeface="Calibri"/>
              </a:rPr>
              <a:t> says to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Policy Evaluation - 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Another basic operation: compute the utility of a state s under a fixed (generally non-optimal) policy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Define the utility of a state s, under a fixed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>
                <a:latin typeface="Calibri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V</a:t>
            </a:r>
            <a:r>
              <a:rPr lang="en-US" sz="2800" baseline="300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800" dirty="0">
                <a:latin typeface="Calibri"/>
                <a:cs typeface="Calibri"/>
              </a:rPr>
              <a:t>(s) = expected total discounted rewards starting in s and following </a:t>
            </a:r>
            <a:r>
              <a:rPr lang="en-US" sz="2800" dirty="0">
                <a:latin typeface="Calibri"/>
                <a:cs typeface="Calibri"/>
                <a:sym typeface="Symbol" pitchFamily="18" charset="2"/>
              </a:rPr>
              <a:t></a:t>
            </a:r>
            <a:endParaRPr lang="en-US" sz="28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01321" y="5650851"/>
            <a:ext cx="9196851" cy="840018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26634" y="1600200"/>
            <a:ext cx="2631965" cy="2837793"/>
            <a:chOff x="2381" y="1401"/>
            <a:chExt cx="1202" cy="1296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381" y="2281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42" y="245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ply of expectimax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000" dirty="0">
              <a:ea typeface="ＭＳ Ｐゴシック" pitchFamily="34" charset="-128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may converge long before values do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69987" y="287451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k+1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s,a,s</a:t>
              </a:r>
              <a:r>
                <a: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(s’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298492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286610" cy="20395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How do we calculate the V’s for a fixed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4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Efficiency: O(|S|</a:t>
            </a:r>
            <a:r>
              <a:rPr lang="en-US" baseline="30000" dirty="0">
                <a:latin typeface="Calibri"/>
                <a:cs typeface="Calibri"/>
              </a:rPr>
              <a:t>2</a:t>
            </a:r>
            <a:r>
              <a:rPr lang="en-US" dirty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Solve with your favorite linear system solver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815896"/>
            <a:chOff x="2400" y="1401"/>
            <a:chExt cx="1183" cy="1286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Alternative approach for optimal values: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1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evaluation</a:t>
            </a:r>
            <a:r>
              <a:rPr lang="en-US" sz="2800" dirty="0"/>
              <a:t>: calculate values for some fixed policy (not optimal values!) </a:t>
            </a:r>
            <a:r>
              <a:rPr lang="en-US" sz="2800" b="1" dirty="0"/>
              <a:t>until convergence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2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improvement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update policy by running one ply of the Bellman equations using values from policy evaluation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Repeat</a:t>
            </a:r>
            <a:r>
              <a:rPr lang="en-US" sz="2800" dirty="0"/>
              <a:t> steps until policy converges</a:t>
            </a:r>
          </a:p>
          <a:p>
            <a:pPr lvl="1"/>
            <a:endParaRPr lang="en-US" sz="2400" dirty="0"/>
          </a:p>
          <a:p>
            <a:r>
              <a:rPr lang="en-US" sz="2800" dirty="0"/>
              <a:t>This is </a:t>
            </a:r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800" dirty="0"/>
              <a:t>It’s still optimal!</a:t>
            </a:r>
          </a:p>
          <a:p>
            <a:pPr lvl="1"/>
            <a:r>
              <a:rPr lang="en-US" sz="2800" dirty="0"/>
              <a:t>Can converge faster under some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Iteration: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329350" cy="2039539"/>
          </a:xfrm>
        </p:spPr>
        <p:txBody>
          <a:bodyPr/>
          <a:lstStyle/>
          <a:p>
            <a:pPr lvl="3"/>
            <a:endParaRPr lang="en-US" sz="1400" dirty="0"/>
          </a:p>
          <a:p>
            <a:r>
              <a:rPr lang="en-US" dirty="0"/>
              <a:t>Evaluation: For fixed current policy </a:t>
            </a:r>
            <a:r>
              <a:rPr lang="en-US" dirty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800" dirty="0">
                <a:sym typeface="Symbol" pitchFamily="18" charset="2"/>
              </a:rPr>
              <a:t>Iterate until values converge:</a:t>
            </a:r>
          </a:p>
          <a:p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r>
              <a:rPr lang="en-US" dirty="0"/>
              <a:t>Improvement: For fixed values, get a better policy using </a:t>
            </a:r>
            <a:r>
              <a:rPr lang="en-US" b="1" dirty="0"/>
              <a:t>policy extraction</a:t>
            </a:r>
          </a:p>
          <a:p>
            <a:pPr lvl="1"/>
            <a:r>
              <a:rPr lang="en-US" sz="2800" dirty="0"/>
              <a:t>One-step look-ahead:</a:t>
            </a:r>
          </a:p>
          <a:p>
            <a:endParaRPr lang="en-US" dirty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30087" y="2766204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5151288"/>
            <a:ext cx="7215495" cy="6410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6A3E-66D4-6B44-BBDC-4B2074EE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Activity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E1003D-1FC7-8342-A22D-B9B24939B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Practice Policy Evaluation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A) What are the converged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/>
                  <a:t> under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to the right?</a:t>
                </a:r>
              </a:p>
              <a:p>
                <a:endParaRPr lang="en-US" dirty="0"/>
              </a:p>
              <a:p>
                <a:r>
                  <a:rPr lang="en-US" dirty="0"/>
                  <a:t>B) What are the converged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/>
                  <a:t> under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below (same transition rules)?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E1003D-1FC7-8342-A22D-B9B24939B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06" t="-4938" r="-121" b="-1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B0F1FE6-8929-A34F-A46D-ACE14ACDA70B}"/>
              </a:ext>
            </a:extLst>
          </p:cNvPr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8FF58B6-73A6-ED4F-9B7F-284EE075EB39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61A84E08-5A02-7E45-966C-6E95DA7C4002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B640FE-6319-D842-9670-DE8B7F83728A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BD84FA1C-47C2-E34B-89E1-C8B64B09FA1D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F4662EC-9B7E-A74B-BACA-603AD88BB18F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7146D9-7E60-4C47-951D-259B44DAB2CF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77931B-B3E3-F945-A48E-77306C697C1B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R(E, Exit, T) =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73709E-1F62-4349-920A-4289306C64D8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F661E4-0AEB-A640-8140-34F63C6ABD99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897C87-BFF2-F846-8318-1E346AC74EAF}"/>
              </a:ext>
            </a:extLst>
          </p:cNvPr>
          <p:cNvSpPr txBox="1"/>
          <p:nvPr/>
        </p:nvSpPr>
        <p:spPr>
          <a:xfrm>
            <a:off x="8108626" y="1948281"/>
            <a:ext cx="301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Exit    West   West   East    Exit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0F2C0F-6793-1145-919F-8BE9872041B5}"/>
              </a:ext>
            </a:extLst>
          </p:cNvPr>
          <p:cNvSpPr txBox="1"/>
          <p:nvPr/>
        </p:nvSpPr>
        <p:spPr>
          <a:xfrm>
            <a:off x="7988881" y="2921267"/>
            <a:ext cx="3620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Deterministic Actions: East and West</a:t>
            </a:r>
          </a:p>
          <a:p>
            <a:r>
              <a:rPr lang="en-US" dirty="0"/>
              <a:t>Gamma: 0.5</a:t>
            </a:r>
          </a:p>
        </p:txBody>
      </p:sp>
      <p:pic>
        <p:nvPicPr>
          <p:cNvPr id="18" name="Picture 17" descr="txp_fig">
            <a:extLst>
              <a:ext uri="{FF2B5EF4-FFF2-40B4-BE49-F238E27FC236}">
                <a16:creationId xmlns:a16="http://schemas.microsoft.com/office/drawing/2014/main" id="{73415A83-1521-414C-9CD8-F55C3124102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90079" y="2262210"/>
            <a:ext cx="6892976" cy="600299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xp_fig">
            <a:extLst>
              <a:ext uri="{FF2B5EF4-FFF2-40B4-BE49-F238E27FC236}">
                <a16:creationId xmlns:a16="http://schemas.microsoft.com/office/drawing/2014/main" id="{F900CB29-792B-874F-8209-A76111C4F3C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819970" y="1652610"/>
            <a:ext cx="1502078" cy="330692"/>
          </a:xfrm>
          <a:prstGeom prst="rect">
            <a:avLst/>
          </a:prstGeom>
          <a:noFill/>
          <a:ln/>
          <a:effectLst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35F7EB0-1BE3-1E44-9591-84661022F21D}"/>
              </a:ext>
            </a:extLst>
          </p:cNvPr>
          <p:cNvSpPr txBox="1"/>
          <p:nvPr/>
        </p:nvSpPr>
        <p:spPr>
          <a:xfrm>
            <a:off x="2322048" y="5375490"/>
            <a:ext cx="301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Exit    East   West   East    Exit</a:t>
            </a:r>
          </a:p>
        </p:txBody>
      </p:sp>
      <p:graphicFrame>
        <p:nvGraphicFramePr>
          <p:cNvPr id="21" name="Table 7">
            <a:extLst>
              <a:ext uri="{FF2B5EF4-FFF2-40B4-BE49-F238E27FC236}">
                <a16:creationId xmlns:a16="http://schemas.microsoft.com/office/drawing/2014/main" id="{7D235660-999D-9046-AE33-74BD05E9D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290607"/>
              </p:ext>
            </p:extLst>
          </p:nvPr>
        </p:nvGraphicFramePr>
        <p:xfrm>
          <a:off x="2232284" y="5289886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1365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6A3E-66D4-6B44-BBDC-4B2074EE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Activity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003D-1FC7-8342-A22D-B9B24939B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Policy Improvement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C) Based on your answer to A, what is the new policy?</a:t>
            </a:r>
          </a:p>
          <a:p>
            <a:endParaRPr lang="en-US" dirty="0"/>
          </a:p>
          <a:p>
            <a:r>
              <a:rPr lang="en-US" dirty="0"/>
              <a:t>D) Based on your answer to B, what is the new policy?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0F1FE6-8929-A34F-A46D-ACE14ACDA70B}"/>
              </a:ext>
            </a:extLst>
          </p:cNvPr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8FF58B6-73A6-ED4F-9B7F-284EE075EB39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61A84E08-5A02-7E45-966C-6E95DA7C4002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B640FE-6319-D842-9670-DE8B7F83728A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BD84FA1C-47C2-E34B-89E1-C8B64B09FA1D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F4662EC-9B7E-A74B-BACA-603AD88BB18F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7146D9-7E60-4C47-951D-259B44DAB2CF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77931B-B3E3-F945-A48E-77306C697C1B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R(E, Exit, T) =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73709E-1F62-4349-920A-4289306C64D8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F661E4-0AEB-A640-8140-34F63C6ABD99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897C87-BFF2-F846-8318-1E346AC74EAF}"/>
              </a:ext>
            </a:extLst>
          </p:cNvPr>
          <p:cNvSpPr txBox="1"/>
          <p:nvPr/>
        </p:nvSpPr>
        <p:spPr>
          <a:xfrm>
            <a:off x="8108626" y="1948281"/>
            <a:ext cx="301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Exit    West   West   East    Exit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0F2C0F-6793-1145-919F-8BE9872041B5}"/>
              </a:ext>
            </a:extLst>
          </p:cNvPr>
          <p:cNvSpPr txBox="1"/>
          <p:nvPr/>
        </p:nvSpPr>
        <p:spPr>
          <a:xfrm>
            <a:off x="7988881" y="2921267"/>
            <a:ext cx="3620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Deterministic Actions: East and West</a:t>
            </a:r>
          </a:p>
          <a:p>
            <a:r>
              <a:rPr lang="en-US" dirty="0"/>
              <a:t>Gamma: 0.5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5F7EB0-1BE3-1E44-9591-84661022F21D}"/>
              </a:ext>
            </a:extLst>
          </p:cNvPr>
          <p:cNvSpPr txBox="1"/>
          <p:nvPr/>
        </p:nvSpPr>
        <p:spPr>
          <a:xfrm>
            <a:off x="2322048" y="5375490"/>
            <a:ext cx="301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Exit    East   West   East    Exit</a:t>
            </a:r>
          </a:p>
        </p:txBody>
      </p:sp>
      <p:graphicFrame>
        <p:nvGraphicFramePr>
          <p:cNvPr id="21" name="Table 7">
            <a:extLst>
              <a:ext uri="{FF2B5EF4-FFF2-40B4-BE49-F238E27FC236}">
                <a16:creationId xmlns:a16="http://schemas.microsoft.com/office/drawing/2014/main" id="{7D235660-999D-9046-AE33-74BD05E9D75E}"/>
              </a:ext>
            </a:extLst>
          </p:cNvPr>
          <p:cNvGraphicFramePr>
            <a:graphicFrameLocks noGrp="1"/>
          </p:cNvGraphicFramePr>
          <p:nvPr/>
        </p:nvGraphicFramePr>
        <p:xfrm>
          <a:off x="2232284" y="5289886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pic>
        <p:nvPicPr>
          <p:cNvPr id="22" name="Picture 21" descr="txp_fig">
            <a:extLst>
              <a:ext uri="{FF2B5EF4-FFF2-40B4-BE49-F238E27FC236}">
                <a16:creationId xmlns:a16="http://schemas.microsoft.com/office/drawing/2014/main" id="{F0676287-AEB5-BA43-B183-8A8F734FDE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91557" y="1754138"/>
            <a:ext cx="7215495" cy="64106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3269682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Methods for Solving MDPs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12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Value iteration + policy extraction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1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Value iteration</a:t>
                </a:r>
                <a:r>
                  <a:rPr lang="en-US" sz="2800" dirty="0"/>
                  <a:t>: 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b="1" dirty="0"/>
                  <a:t> until convergence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2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Policy extraction</a:t>
                </a:r>
                <a:r>
                  <a:rPr lang="en-US" sz="2800" dirty="0"/>
                  <a:t>: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]</m:t>
                            </m:r>
                          </m:e>
                        </m:nary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dirty="0"/>
              </a:p>
              <a:p>
                <a:endParaRPr lang="en-US" sz="1000" dirty="0"/>
              </a:p>
              <a:p>
                <a:r>
                  <a:rPr lang="en-US" sz="2800" dirty="0"/>
                  <a:t>Policy iteration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1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Policy evaluation</a:t>
                </a:r>
                <a:r>
                  <a:rPr lang="en-US" sz="2800" dirty="0"/>
                  <a:t>: 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𝛾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]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/>
                  <a:t>until convergence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2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Policy improvement</a:t>
                </a:r>
                <a:r>
                  <a:rPr lang="en-US" sz="2800" dirty="0"/>
                  <a:t>: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𝑛𝑒𝑤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𝛾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𝑜𝑙𝑑</m:t>
                                        </m:r>
                                      </m:sub>
                                    </m:sSub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Repeat</a:t>
                </a:r>
                <a:r>
                  <a:rPr lang="en-US" sz="2800" dirty="0"/>
                  <a:t> steps until policy converges</a:t>
                </a:r>
              </a:p>
              <a:p>
                <a:pPr marL="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7612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6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4074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102743"/>
            <a:ext cx="11621938" cy="5257800"/>
          </a:xfrm>
        </p:spPr>
        <p:txBody>
          <a:bodyPr/>
          <a:lstStyle/>
          <a:p>
            <a:r>
              <a:rPr lang="en-US" dirty="0"/>
              <a:t>Both value iteration and policy iteration compute the same thing                     (all optimal values)</a:t>
            </a:r>
          </a:p>
          <a:p>
            <a:pPr lvl="3"/>
            <a:endParaRPr lang="en-US" sz="1400" dirty="0"/>
          </a:p>
          <a:p>
            <a:r>
              <a:rPr lang="en-US" dirty="0"/>
              <a:t>In value iteration:</a:t>
            </a:r>
          </a:p>
          <a:p>
            <a:pPr lvl="1"/>
            <a:r>
              <a:rPr lang="en-US" dirty="0"/>
              <a:t>Every iteration updates both the values and (implicitly) the policy</a:t>
            </a:r>
          </a:p>
          <a:p>
            <a:pPr lvl="1"/>
            <a:r>
              <a:rPr lang="en-US" dirty="0"/>
              <a:t>We don’t track the policy, but taking the max over actions implicitly </a:t>
            </a:r>
            <a:r>
              <a:rPr lang="en-US" dirty="0" err="1"/>
              <a:t>recomputes</a:t>
            </a:r>
            <a:r>
              <a:rPr lang="en-US" dirty="0"/>
              <a:t> it</a:t>
            </a:r>
          </a:p>
          <a:p>
            <a:pPr lvl="3"/>
            <a:endParaRPr lang="en-US" sz="1400" dirty="0"/>
          </a:p>
          <a:p>
            <a:r>
              <a:rPr lang="en-US" dirty="0"/>
              <a:t>In policy iteration:</a:t>
            </a:r>
          </a:p>
          <a:p>
            <a:pPr lvl="1"/>
            <a:r>
              <a:rPr lang="en-US" dirty="0"/>
              <a:t>We do several passes that update values with fixed policy (each pass is fast because we consider only one action, not all of them; however we do many passes)</a:t>
            </a:r>
          </a:p>
          <a:p>
            <a:pPr lvl="1"/>
            <a:r>
              <a:rPr lang="en-US" dirty="0"/>
              <a:t>After the policy is evaluated, a new policy is chosen (slow like a value iteration pass)</a:t>
            </a:r>
          </a:p>
          <a:p>
            <a:pPr lvl="1"/>
            <a:r>
              <a:rPr lang="en-US" dirty="0"/>
              <a:t>The new policy will be better (or we’re done)</a:t>
            </a:r>
          </a:p>
          <a:p>
            <a:pPr lvl="4"/>
            <a:endParaRPr lang="en-US" sz="1400" dirty="0"/>
          </a:p>
          <a:p>
            <a:pPr>
              <a:spcBef>
                <a:spcPts val="1200"/>
              </a:spcBef>
            </a:pPr>
            <a:r>
              <a:rPr lang="en-US" dirty="0"/>
              <a:t>(Both are </a:t>
            </a:r>
            <a:r>
              <a:rPr lang="en-US" dirty="0">
                <a:solidFill>
                  <a:srgbClr val="C00000"/>
                </a:solidFill>
              </a:rPr>
              <a:t>dynamic programs </a:t>
            </a:r>
            <a:r>
              <a:rPr lang="en-US" dirty="0"/>
              <a:t>for solving MDPs)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1197078" cy="2039539"/>
          </a:xfrm>
        </p:spPr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800" dirty="0"/>
              <a:t>Compute optimal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value iteration </a:t>
            </a:r>
            <a:r>
              <a:rPr lang="en-US" sz="2800" dirty="0"/>
              <a:t>or </a:t>
            </a:r>
            <a:r>
              <a:rPr lang="en-US" sz="2800" dirty="0">
                <a:solidFill>
                  <a:schemeClr val="tx2"/>
                </a:solidFill>
              </a:rPr>
              <a:t>policy iteration</a:t>
            </a:r>
          </a:p>
          <a:p>
            <a:pPr lvl="1"/>
            <a:r>
              <a:rPr lang="en-US" sz="2800" dirty="0"/>
              <a:t>Compute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 for a particular </a:t>
            </a:r>
            <a:r>
              <a:rPr lang="en-US" sz="2800" dirty="0">
                <a:solidFill>
                  <a:srgbClr val="C00000"/>
                </a:solidFill>
              </a:rPr>
              <a:t>policy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policy evaluation</a:t>
            </a:r>
          </a:p>
          <a:p>
            <a:pPr lvl="1"/>
            <a:r>
              <a:rPr lang="en-US" sz="2800" dirty="0"/>
              <a:t>Turn your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 into a </a:t>
            </a:r>
            <a:r>
              <a:rPr lang="en-US" sz="2800" dirty="0">
                <a:solidFill>
                  <a:srgbClr val="C00000"/>
                </a:solidFill>
              </a:rPr>
              <a:t>policy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policy extraction </a:t>
            </a:r>
            <a:r>
              <a:rPr lang="en-US" sz="2800" dirty="0"/>
              <a:t>(one-step </a:t>
            </a:r>
            <a:r>
              <a:rPr lang="en-US" sz="2800" dirty="0" err="1"/>
              <a:t>lookahead</a:t>
            </a:r>
            <a:r>
              <a:rPr lang="en-US" sz="2800" dirty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800" dirty="0"/>
              <a:t>They basically are – they are all variations of Bellman updates</a:t>
            </a:r>
          </a:p>
          <a:p>
            <a:pPr lvl="1"/>
            <a:r>
              <a:rPr lang="en-US" sz="2800" dirty="0"/>
              <a:t>They all use one-step lookahead expectimax fragments</a:t>
            </a:r>
          </a:p>
          <a:p>
            <a:pPr lvl="1"/>
            <a:r>
              <a:rPr lang="en-US" sz="2800" dirty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∀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D9A8CF-BBA6-469E-947E-DF15154F01EF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3BACD-98CE-4875-8D14-C391C366B44B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40281598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E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∀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CD579E-0965-4124-92A1-E29A8195F7AE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9E4F8-F281-4891-B278-63D84985E80E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515183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Value Iteration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018068" cy="4729164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How do we know the </a:t>
            </a:r>
            <a:r>
              <a:rPr lang="en-US" sz="2400" dirty="0" err="1">
                <a:latin typeface="Calibri"/>
                <a:cs typeface="Calibri"/>
              </a:rPr>
              <a:t>V</a:t>
            </a:r>
            <a:r>
              <a:rPr lang="en-US" sz="2400" baseline="-25000" dirty="0" err="1">
                <a:latin typeface="Calibri"/>
                <a:cs typeface="Calibri"/>
              </a:rPr>
              <a:t>k</a:t>
            </a:r>
            <a:r>
              <a:rPr lang="en-US" sz="2400" dirty="0">
                <a:latin typeface="Calibri"/>
                <a:cs typeface="Calibri"/>
              </a:rPr>
              <a:t> vectors are going to converge?</a:t>
            </a: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Case 1: If the tree has maximum depth M, then V</a:t>
            </a:r>
            <a:r>
              <a:rPr lang="en-US" sz="2400" baseline="-25000" dirty="0">
                <a:latin typeface="Calibri"/>
                <a:cs typeface="Calibri"/>
              </a:rPr>
              <a:t>M</a:t>
            </a:r>
            <a:r>
              <a:rPr lang="en-US" sz="2400" dirty="0">
                <a:latin typeface="Calibri"/>
                <a:cs typeface="Calibri"/>
              </a:rPr>
              <a:t> holds the actual </a:t>
            </a:r>
            <a:r>
              <a:rPr lang="en-US" sz="2400" dirty="0" err="1">
                <a:latin typeface="Calibri"/>
                <a:cs typeface="Calibri"/>
              </a:rPr>
              <a:t>untruncated</a:t>
            </a:r>
            <a:r>
              <a:rPr lang="en-US" sz="2400" dirty="0">
                <a:latin typeface="Calibri"/>
                <a:cs typeface="Calibri"/>
              </a:rPr>
              <a:t> values</a:t>
            </a: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Sketch: For any state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and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can be viewed as depth k+1 expectimax results in nearly identical search trees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The difference is that on the bottom layer,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has actual rewards while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has zeros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That last layer is at best all R</a:t>
            </a:r>
            <a:r>
              <a:rPr lang="en-US" sz="2000" baseline="-25000" dirty="0">
                <a:latin typeface="Calibri"/>
                <a:cs typeface="Calibri"/>
              </a:rPr>
              <a:t>MAX</a:t>
            </a:r>
            <a:r>
              <a:rPr lang="en-US" sz="20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It is at worst R</a:t>
            </a:r>
            <a:r>
              <a:rPr lang="en-US" sz="2000" baseline="-25000" dirty="0">
                <a:latin typeface="Calibri"/>
                <a:cs typeface="Calibri"/>
              </a:rPr>
              <a:t>MIN</a:t>
            </a:r>
            <a:r>
              <a:rPr lang="en-US" sz="20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But everything is discounted by </a:t>
            </a:r>
            <a:r>
              <a:rPr lang="el-GR" sz="2000" dirty="0">
                <a:latin typeface="Calibri"/>
                <a:cs typeface="Calibri"/>
              </a:rPr>
              <a:t>γ</a:t>
            </a:r>
            <a:r>
              <a:rPr lang="en-US" sz="2000" baseline="30000" dirty="0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So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and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are at most </a:t>
            </a:r>
            <a:r>
              <a:rPr lang="el-GR" sz="2000" dirty="0">
                <a:latin typeface="Calibri"/>
                <a:cs typeface="Calibri"/>
              </a:rPr>
              <a:t>γ</a:t>
            </a:r>
            <a:r>
              <a:rPr lang="en-US" sz="2000" baseline="30000" dirty="0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max|R</a:t>
            </a:r>
            <a:r>
              <a:rPr lang="en-US" sz="2000" dirty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7966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∀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63766-8B8C-473C-930F-74C833A2DEED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82129-AAF6-4C60-8E9C-68821C9F6305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32681829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 expectimax: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∀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19869384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Reinforcement Learning!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Bandits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049893"/>
            <a:ext cx="2819400" cy="350141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33D097-E48B-4402-B3B5-09D798B279E8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ai.berkeley.edu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Double-Bandit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r>
              <a:rPr lang="en-US" dirty="0"/>
              <a:t>Actions: </a:t>
            </a:r>
            <a:r>
              <a:rPr lang="en-US" i="1" dirty="0">
                <a:solidFill>
                  <a:srgbClr val="3333FF"/>
                </a:solidFill>
              </a:rPr>
              <a:t>Blue</a:t>
            </a:r>
            <a:r>
              <a:rPr lang="en-US" i="1" dirty="0"/>
              <a:t>, </a:t>
            </a:r>
            <a:r>
              <a:rPr lang="en-US" i="1" dirty="0">
                <a:solidFill>
                  <a:srgbClr val="C00000"/>
                </a:solidFill>
              </a:rPr>
              <a:t>Red</a:t>
            </a:r>
          </a:p>
          <a:p>
            <a:r>
              <a:rPr lang="en-US" dirty="0"/>
              <a:t>States: </a:t>
            </a:r>
            <a:r>
              <a:rPr lang="en-US" dirty="0">
                <a:solidFill>
                  <a:srgbClr val="008000"/>
                </a:solidFill>
              </a:rPr>
              <a:t>Win</a:t>
            </a:r>
            <a:r>
              <a:rPr lang="en-US" dirty="0">
                <a:solidFill>
                  <a:schemeClr val="tx1"/>
                </a:solidFill>
              </a:rPr>
              <a:t>, Lose</a:t>
            </a:r>
          </a:p>
        </p:txBody>
      </p:sp>
      <p:sp>
        <p:nvSpPr>
          <p:cNvPr id="5" name="Oval 4"/>
          <p:cNvSpPr/>
          <p:nvPr/>
        </p:nvSpPr>
        <p:spPr>
          <a:xfrm>
            <a:off x="3276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6" name="Oval 5"/>
          <p:cNvSpPr/>
          <p:nvPr/>
        </p:nvSpPr>
        <p:spPr>
          <a:xfrm>
            <a:off x="8229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</a:t>
            </a: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5924549" y="971551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3619500" y="3276601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6167017" y="1556919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8229600" y="3619501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3619500" y="3619501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3276600" y="3619501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00200" y="3829853"/>
            <a:ext cx="68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1.0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372600" y="3825540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1.0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282241" y="18621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0.25 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282660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0.75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6400" y="4343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0.75 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0" y="33528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0.25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256143" y="295124"/>
            <a:ext cx="2582173" cy="21529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discount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100 time steps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Both states have the same value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553D30-D9F3-481B-BF7B-08DED4FDE800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ai.berkeley.edu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Offline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r>
              <a:rPr lang="en-US" sz="3200" dirty="0">
                <a:latin typeface="Calibri"/>
                <a:cs typeface="Calibri"/>
              </a:rPr>
              <a:t>Solving MDPs is offline planning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You need to know the details of the MDP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You do not actually play the game!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8826" y="4495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Play 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8826" y="542038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Play 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8626" y="366778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Value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231624" y="910028"/>
            <a:ext cx="2510287" cy="19446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 discount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100 time steps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Both states have the same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2426" y="450598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2426" y="542038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22652" y="3304073"/>
            <a:ext cx="6767587" cy="2796691"/>
            <a:chOff x="1485873" y="1815326"/>
            <a:chExt cx="8837671" cy="3652151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W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L</a:t>
              </a: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485873" y="3619501"/>
              <a:ext cx="995082" cy="1808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$1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1.0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15911" y="3658836"/>
              <a:ext cx="1007633" cy="1808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$1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1.0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600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0.25 	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$0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62305" y="2726177"/>
              <a:ext cx="2133600" cy="124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0.75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$2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3136" y="4203525"/>
              <a:ext cx="2133600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0.75 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$2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64977" y="3053932"/>
              <a:ext cx="2133600" cy="124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0.25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$0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81626" y="3429000"/>
            <a:ext cx="4191000" cy="2895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2E5F0A-7C0A-41BD-9632-422DBB9C9D3B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ai.berkeley.edu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6F4891-65A9-4846-9E8B-B71D2A8984EB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ai.berkeley.edu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Rules changed!  Red’s win chance is different.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5" name="Oval 4"/>
          <p:cNvSpPr/>
          <p:nvPr/>
        </p:nvSpPr>
        <p:spPr>
          <a:xfrm>
            <a:off x="8229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</a:t>
            </a: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5924549" y="1219022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3619500" y="3524072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6167017" y="1804390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8229600" y="3866972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3619500" y="3866972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3276600" y="3866972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0" y="4209871"/>
            <a:ext cx="68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53550" y="4066930"/>
            <a:ext cx="91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213294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??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074074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8300" y="455437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??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7050" y="3675156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55088B-227A-4F64-A0FB-DA9C9927583D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ai.berkeley.edu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7597F4-4163-4856-8494-D9C4BFE7B689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ai.berkeley.edu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Just 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11379200" cy="4729164"/>
          </a:xfrm>
        </p:spPr>
        <p:txBody>
          <a:bodyPr/>
          <a:lstStyle/>
          <a:p>
            <a:r>
              <a:rPr lang="en-US" sz="2800" dirty="0"/>
              <a:t>That wasn’t planning, it was learning!</a:t>
            </a:r>
          </a:p>
          <a:p>
            <a:pPr lvl="1"/>
            <a:r>
              <a:rPr lang="en-US" sz="2800" dirty="0"/>
              <a:t> Specifically, reinforcement learning</a:t>
            </a:r>
          </a:p>
          <a:p>
            <a:pPr lvl="1"/>
            <a:r>
              <a:rPr lang="en-US" sz="2800" dirty="0"/>
              <a:t> There was an MDP, but you couldn’t solve it with just computation</a:t>
            </a:r>
          </a:p>
          <a:p>
            <a:pPr lvl="1"/>
            <a:r>
              <a:rPr lang="en-US" sz="2800" dirty="0"/>
              <a:t> You needed to actually act to figure it out</a:t>
            </a:r>
          </a:p>
          <a:p>
            <a:pPr lvl="1"/>
            <a:endParaRPr lang="en-US" sz="2400" dirty="0"/>
          </a:p>
          <a:p>
            <a:r>
              <a:rPr lang="en-US" sz="2800" dirty="0"/>
              <a:t>Important ideas in reinforcement learning that came up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Exploration</a:t>
            </a:r>
            <a:r>
              <a:rPr lang="en-US" sz="2800" dirty="0"/>
              <a:t>: you have to try unknown actions to get information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Exploitation</a:t>
            </a:r>
            <a:r>
              <a:rPr lang="en-US" sz="2800" dirty="0"/>
              <a:t>: eventually, you have to use what you know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Regret</a:t>
            </a:r>
            <a:r>
              <a:rPr lang="en-US" sz="2800" dirty="0"/>
              <a:t>: even if you learn intelligently, you make mistakes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Sampling</a:t>
            </a:r>
            <a:r>
              <a:rPr lang="en-US" sz="2800" dirty="0"/>
              <a:t>: because of chance, you have to try things repeatedly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Difficulty</a:t>
            </a:r>
            <a:r>
              <a:rPr lang="en-US" sz="2800" dirty="0"/>
              <a:t>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5706" y="0"/>
            <a:ext cx="2362200" cy="23622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EB779C-6A56-4693-8521-62C66DF389E3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ai.berkeley.edu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of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Fundamental operation: compute the (</a:t>
            </a:r>
            <a:r>
              <a:rPr lang="en-US" sz="2800" dirty="0" err="1"/>
              <a:t>expectimax</a:t>
            </a:r>
            <a:r>
              <a:rPr lang="en-US" sz="2800" dirty="0"/>
              <a:t>) value of a state</a:t>
            </a:r>
          </a:p>
          <a:p>
            <a:pPr lvl="1"/>
            <a:r>
              <a:rPr lang="en-US" sz="2400" dirty="0"/>
              <a:t>Expected utility under optimal action</a:t>
            </a:r>
          </a:p>
          <a:p>
            <a:pPr lvl="1"/>
            <a:r>
              <a:rPr lang="en-US" sz="2400" dirty="0"/>
              <a:t>Average sum of (discounted) rewards</a:t>
            </a:r>
          </a:p>
          <a:p>
            <a:pPr lvl="1"/>
            <a:r>
              <a:rPr lang="en-US" sz="2400" dirty="0"/>
              <a:t>This is just what </a:t>
            </a:r>
            <a:r>
              <a:rPr lang="en-US" sz="2400" dirty="0" err="1"/>
              <a:t>expectimax</a:t>
            </a:r>
            <a:r>
              <a:rPr lang="en-US" sz="2400" dirty="0"/>
              <a:t> computed!</a:t>
            </a:r>
          </a:p>
          <a:p>
            <a:pPr lvl="1"/>
            <a:endParaRPr lang="en-US" sz="2400" dirty="0"/>
          </a:p>
          <a:p>
            <a:r>
              <a:rPr lang="en-US" sz="2800" dirty="0"/>
              <a:t>Recursive definition of value:</a:t>
            </a:r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0835" y="4343400"/>
            <a:ext cx="3078105" cy="405370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71443" y="57277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78073" y="49863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229600" y="2133600"/>
            <a:ext cx="3048000" cy="2815896"/>
            <a:chOff x="2400" y="1401"/>
            <a:chExt cx="1392" cy="1286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/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/>
                <a:t>s,a,s</a:t>
              </a:r>
              <a:r>
                <a:rPr lang="ja-JP" altLang="en-US" sz="2800"/>
                <a:t>’</a:t>
              </a:r>
              <a:endParaRPr lang="en-US" sz="2800" dirty="0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</a:rPr>
                <a:t>’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28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66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4235</TotalTime>
  <Words>3134</Words>
  <Application>Microsoft Macintosh PowerPoint</Application>
  <PresentationFormat>Widescreen</PresentationFormat>
  <Paragraphs>703</Paragraphs>
  <Slides>69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Calibri</vt:lpstr>
      <vt:lpstr>Cambria Math</vt:lpstr>
      <vt:lpstr>Wingdings</vt:lpstr>
      <vt:lpstr>Calibri Light</vt:lpstr>
      <vt:lpstr>Arial</vt:lpstr>
      <vt:lpstr>Office Theme</vt:lpstr>
      <vt:lpstr>1_Office Theme</vt:lpstr>
      <vt:lpstr>Announcements</vt:lpstr>
      <vt:lpstr>AI: Representation and Problem Solving </vt:lpstr>
      <vt:lpstr>Recap: Grid World</vt:lpstr>
      <vt:lpstr>Grid World</vt:lpstr>
      <vt:lpstr>Value Iteration</vt:lpstr>
      <vt:lpstr>Value Iteration Convergence</vt:lpstr>
      <vt:lpstr>Values of States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Gridworld Values V*</vt:lpstr>
      <vt:lpstr>Gridworld: Q*</vt:lpstr>
      <vt:lpstr>The Bellman Equations</vt:lpstr>
      <vt:lpstr>The Bellman Equations</vt:lpstr>
      <vt:lpstr>Value Iteration</vt:lpstr>
      <vt:lpstr>MDP Notation</vt:lpstr>
      <vt:lpstr>Solved MDP! Now what?</vt:lpstr>
      <vt:lpstr>Poll 1</vt:lpstr>
      <vt:lpstr>Policy Extraction</vt:lpstr>
      <vt:lpstr>Policy Extraction - Computing Actions from Values</vt:lpstr>
      <vt:lpstr>Computing Actions from Q-Values</vt:lpstr>
      <vt:lpstr>Poll 2</vt:lpstr>
      <vt:lpstr>Value Iteration Notes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Policy Iteration</vt:lpstr>
      <vt:lpstr>Two Methods for Solving MDPs </vt:lpstr>
      <vt:lpstr>Policy Evaluation</vt:lpstr>
      <vt:lpstr>Fixed Policies</vt:lpstr>
      <vt:lpstr>Policy Evaluation - Utilities for a Fixed Policy</vt:lpstr>
      <vt:lpstr>Example: Policy Evaluation</vt:lpstr>
      <vt:lpstr>Example: Policy Evaluation</vt:lpstr>
      <vt:lpstr>Policy Evaluation</vt:lpstr>
      <vt:lpstr>Policy Iteration</vt:lpstr>
      <vt:lpstr>Policy Iteration:</vt:lpstr>
      <vt:lpstr>In-Class Activity</vt:lpstr>
      <vt:lpstr>In-Class Activity 2</vt:lpstr>
      <vt:lpstr>Two Methods for Solving MDPs </vt:lpstr>
      <vt:lpstr>Comparison</vt:lpstr>
      <vt:lpstr>Summary: MDP Algorithms</vt:lpstr>
      <vt:lpstr>MDP Notation</vt:lpstr>
      <vt:lpstr>MDP Notation</vt:lpstr>
      <vt:lpstr>MDP Notation</vt:lpstr>
      <vt:lpstr>MDP Notation</vt:lpstr>
      <vt:lpstr>Next Time: Reinforcement Learning!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What Just Happened?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Stephanie Rosenthal</cp:lastModifiedBy>
  <cp:revision>40</cp:revision>
  <cp:lastPrinted>2021-10-18T20:18:16Z</cp:lastPrinted>
  <dcterms:created xsi:type="dcterms:W3CDTF">2020-03-18T05:29:32Z</dcterms:created>
  <dcterms:modified xsi:type="dcterms:W3CDTF">2023-03-02T11:38:46Z</dcterms:modified>
</cp:coreProperties>
</file>