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2"/>
  </p:notesMasterIdLst>
  <p:sldIdLst>
    <p:sldId id="663" r:id="rId2"/>
    <p:sldId id="793" r:id="rId3"/>
    <p:sldId id="787" r:id="rId4"/>
    <p:sldId id="804" r:id="rId5"/>
    <p:sldId id="828" r:id="rId6"/>
    <p:sldId id="630" r:id="rId7"/>
    <p:sldId id="781" r:id="rId8"/>
    <p:sldId id="800" r:id="rId9"/>
    <p:sldId id="782" r:id="rId10"/>
    <p:sldId id="783" r:id="rId11"/>
    <p:sldId id="802" r:id="rId12"/>
    <p:sldId id="807" r:id="rId13"/>
    <p:sldId id="616" r:id="rId14"/>
    <p:sldId id="806" r:id="rId15"/>
    <p:sldId id="808" r:id="rId16"/>
    <p:sldId id="790" r:id="rId17"/>
    <p:sldId id="628" r:id="rId18"/>
    <p:sldId id="819" r:id="rId19"/>
    <p:sldId id="818" r:id="rId20"/>
    <p:sldId id="820" r:id="rId21"/>
    <p:sldId id="621" r:id="rId22"/>
    <p:sldId id="822" r:id="rId23"/>
    <p:sldId id="803" r:id="rId24"/>
    <p:sldId id="791" r:id="rId25"/>
    <p:sldId id="625" r:id="rId26"/>
    <p:sldId id="624" r:id="rId27"/>
    <p:sldId id="626" r:id="rId28"/>
    <p:sldId id="821" r:id="rId29"/>
    <p:sldId id="824" r:id="rId30"/>
    <p:sldId id="825" r:id="rId31"/>
    <p:sldId id="826" r:id="rId32"/>
    <p:sldId id="815" r:id="rId33"/>
    <p:sldId id="827" r:id="rId34"/>
    <p:sldId id="823" r:id="rId35"/>
    <p:sldId id="811" r:id="rId36"/>
    <p:sldId id="629" r:id="rId37"/>
    <p:sldId id="796" r:id="rId38"/>
    <p:sldId id="631" r:id="rId39"/>
    <p:sldId id="632" r:id="rId40"/>
    <p:sldId id="810" r:id="rId41"/>
    <p:sldId id="593" r:id="rId42"/>
    <p:sldId id="594" r:id="rId43"/>
    <p:sldId id="598" r:id="rId44"/>
    <p:sldId id="599" r:id="rId45"/>
    <p:sldId id="792" r:id="rId46"/>
    <p:sldId id="596" r:id="rId47"/>
    <p:sldId id="798" r:id="rId48"/>
    <p:sldId id="829" r:id="rId49"/>
    <p:sldId id="799" r:id="rId50"/>
    <p:sldId id="831" r:id="rId51"/>
  </p:sldIdLst>
  <p:sldSz cx="12192000" cy="6858000"/>
  <p:notesSz cx="7010400" cy="9296400"/>
  <p:embeddedFontLst>
    <p:embeddedFont>
      <p:font typeface="Cambria Math" panose="02040503050406030204" pitchFamily="18" charset="0"/>
      <p:regular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A99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56" autoAdjust="0"/>
    <p:restoredTop sz="94660"/>
  </p:normalViewPr>
  <p:slideViewPr>
    <p:cSldViewPr snapToGrid="0">
      <p:cViewPr varScale="1">
        <p:scale>
          <a:sx n="92" d="100"/>
          <a:sy n="92" d="100"/>
        </p:scale>
        <p:origin x="78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thiagodnf.github.io/wumpus-world-simulator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2.png"/><Relationship Id="rId3" Type="http://schemas.openxmlformats.org/officeDocument/2006/relationships/image" Target="../media/image241.png"/><Relationship Id="rId7" Type="http://schemas.openxmlformats.org/officeDocument/2006/relationships/image" Target="../media/image292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2.png"/><Relationship Id="rId11" Type="http://schemas.openxmlformats.org/officeDocument/2006/relationships/image" Target="../media/image332.png"/><Relationship Id="rId5" Type="http://schemas.openxmlformats.org/officeDocument/2006/relationships/image" Target="../media/image262.png"/><Relationship Id="rId10" Type="http://schemas.openxmlformats.org/officeDocument/2006/relationships/image" Target="../media/image321.png"/><Relationship Id="rId4" Type="http://schemas.openxmlformats.org/officeDocument/2006/relationships/image" Target="../media/image251.png"/><Relationship Id="rId9" Type="http://schemas.openxmlformats.org/officeDocument/2006/relationships/image" Target="../media/image3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1.png"/><Relationship Id="rId7" Type="http://schemas.openxmlformats.org/officeDocument/2006/relationships/image" Target="../media/image38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251.png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png"/><Relationship Id="rId3" Type="http://schemas.openxmlformats.org/officeDocument/2006/relationships/image" Target="../media/image271.png"/><Relationship Id="rId7" Type="http://schemas.openxmlformats.org/officeDocument/2006/relationships/image" Target="../media/image320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1.png"/><Relationship Id="rId5" Type="http://schemas.openxmlformats.org/officeDocument/2006/relationships/image" Target="../media/image301.png"/><Relationship Id="rId4" Type="http://schemas.openxmlformats.org/officeDocument/2006/relationships/image" Target="../media/image29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13" Type="http://schemas.openxmlformats.org/officeDocument/2006/relationships/image" Target="../media/image390.png"/><Relationship Id="rId3" Type="http://schemas.openxmlformats.org/officeDocument/2006/relationships/image" Target="../media/image270.png"/><Relationship Id="rId7" Type="http://schemas.openxmlformats.org/officeDocument/2006/relationships/image" Target="../media/image340.png"/><Relationship Id="rId12" Type="http://schemas.openxmlformats.org/officeDocument/2006/relationships/image" Target="../media/image38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11" Type="http://schemas.openxmlformats.org/officeDocument/2006/relationships/image" Target="../media/image370.png"/><Relationship Id="rId5" Type="http://schemas.openxmlformats.org/officeDocument/2006/relationships/image" Target="../media/image300.png"/><Relationship Id="rId10" Type="http://schemas.openxmlformats.org/officeDocument/2006/relationships/image" Target="../media/image360.png"/><Relationship Id="rId4" Type="http://schemas.openxmlformats.org/officeDocument/2006/relationships/image" Target="../media/image290.png"/><Relationship Id="rId9" Type="http://schemas.openxmlformats.org/officeDocument/2006/relationships/image" Target="../media/image350.png"/><Relationship Id="rId14" Type="http://schemas.openxmlformats.org/officeDocument/2006/relationships/image" Target="../media/image40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thiagodnf.github.io/wumpus-world-simulator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Logical Agent Algorithms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47A63E-2D20-4B9D-84E2-5B2951029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239" y="2030006"/>
            <a:ext cx="2541195" cy="330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45492" cy="5420626"/>
          </a:xfrm>
        </p:spPr>
        <p:txBody>
          <a:bodyPr/>
          <a:lstStyle/>
          <a:p>
            <a:r>
              <a:rPr lang="en-US" dirty="0"/>
              <a:t>Last Time: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Propositional logic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Models and Knowledge Bases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chemeClr val="tx1"/>
                </a:solidFill>
              </a:rPr>
              <a:t>Satisifiability</a:t>
            </a:r>
            <a:r>
              <a:rPr lang="en-US" sz="2800" dirty="0">
                <a:solidFill>
                  <a:schemeClr val="tx1"/>
                </a:solidFill>
              </a:rPr>
              <a:t> and Entailment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/>
              <a:t>Today: Logical Agent Algorithms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Entailment</a:t>
            </a:r>
          </a:p>
          <a:p>
            <a:pPr marL="917575" lvl="2" indent="-457200"/>
            <a:r>
              <a:rPr lang="en-US" sz="2800" dirty="0"/>
              <a:t>Model checking: Truth table entailment</a:t>
            </a:r>
          </a:p>
          <a:p>
            <a:pPr marL="917575" lvl="2" indent="-457200"/>
            <a:r>
              <a:rPr lang="en-US" sz="2800" dirty="0"/>
              <a:t>Theorem proving: (Forward chaining), resolution</a:t>
            </a:r>
            <a:endParaRPr lang="en-US" sz="36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Satisfiability: DPLL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(Next time) Planning with logic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709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 Vocab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F1797D-17F4-4F16-9E8F-D97CF9FAA8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8194737" cy="5638604"/>
              </a:xfrm>
            </p:spPr>
            <p:txBody>
              <a:bodyPr/>
              <a:lstStyle/>
              <a:p>
                <a:pPr fontAlgn="ctr"/>
                <a:r>
                  <a:rPr lang="en-US" dirty="0"/>
                  <a:t>Literal</a:t>
                </a:r>
              </a:p>
              <a:p>
                <a:pPr lvl="1" fontAlgn="ctr"/>
                <a:r>
                  <a:rPr lang="en-US" sz="2800" dirty="0"/>
                  <a:t>Atomic sentence: </a:t>
                </a:r>
                <a:r>
                  <a:rPr lang="en-US" sz="2800" dirty="0">
                    <a:solidFill>
                      <a:srgbClr val="7030A0"/>
                    </a:solidFill>
                  </a:rPr>
                  <a:t>True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7030A0"/>
                    </a:solidFill>
                  </a:rPr>
                  <a:t>False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7030A0"/>
                    </a:solidFill>
                  </a:rPr>
                  <a:t>Symbol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7030A0"/>
                    </a:solidFill>
                    <a:sym typeface="Symbol"/>
                  </a:rPr>
                  <a:t>Symbol</a:t>
                </a:r>
                <a:endParaRPr lang="en-US" sz="2800" dirty="0">
                  <a:solidFill>
                    <a:srgbClr val="7030A0"/>
                  </a:solidFill>
                </a:endParaRPr>
              </a:p>
              <a:p>
                <a:pPr fontAlgn="ctr"/>
                <a:endParaRPr lang="en-US" sz="400" dirty="0"/>
              </a:p>
              <a:p>
                <a:pPr fontAlgn="ctr"/>
                <a:r>
                  <a:rPr lang="en-US" dirty="0"/>
                  <a:t>Clause</a:t>
                </a:r>
              </a:p>
              <a:p>
                <a:pPr lvl="1" fontAlgn="ctr"/>
                <a:r>
                  <a:rPr lang="en-US" sz="2800" dirty="0"/>
                  <a:t>Disjunction (OR) of literals: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fontAlgn="ctr"/>
                <a:endParaRPr lang="en-US" sz="400" dirty="0"/>
              </a:p>
              <a:p>
                <a:pPr fontAlgn="ctr"/>
                <a:r>
                  <a:rPr lang="en-US" dirty="0"/>
                  <a:t>Definite clause</a:t>
                </a:r>
              </a:p>
              <a:p>
                <a:pPr lvl="1" fontAlgn="ctr"/>
                <a:r>
                  <a:rPr lang="en-US" sz="2800" dirty="0"/>
                  <a:t>Disjunction (OR) of literals, </a:t>
                </a:r>
                <a:r>
                  <a:rPr lang="en-US" sz="2800" i="1" dirty="0"/>
                  <a:t>exactly one </a:t>
                </a:r>
                <a:r>
                  <a:rPr lang="en-US" sz="2800" dirty="0"/>
                  <a:t>is positive</a:t>
                </a:r>
              </a:p>
              <a:p>
                <a:pPr lvl="1" fontAlgn="ctr"/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fontAlgn="ctr"/>
                <a:endParaRPr lang="en-US" sz="400" dirty="0"/>
              </a:p>
              <a:p>
                <a:pPr fontAlgn="ctr"/>
                <a:r>
                  <a:rPr lang="en-US" dirty="0"/>
                  <a:t>Horn clause</a:t>
                </a:r>
              </a:p>
              <a:p>
                <a:pPr lvl="1" fontAlgn="ctr"/>
                <a:r>
                  <a:rPr lang="en-US" sz="2800" dirty="0"/>
                  <a:t>Disjunction of literals, </a:t>
                </a:r>
                <a:r>
                  <a:rPr lang="en-US" sz="2800" i="1" dirty="0"/>
                  <a:t>at most one </a:t>
                </a:r>
                <a:r>
                  <a:rPr lang="en-US" sz="2800" dirty="0"/>
                  <a:t>is positive</a:t>
                </a:r>
              </a:p>
              <a:p>
                <a:pPr lvl="1" fontAlgn="ctr"/>
                <a:r>
                  <a:rPr lang="en-US" sz="2800" dirty="0"/>
                  <a:t>All definite clauses are Horn clauses</a:t>
                </a:r>
              </a:p>
              <a:p>
                <a:pPr marL="0" lvl="1" indent="0" fontAlgn="ctr">
                  <a:buNone/>
                </a:pPr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F1797D-17F4-4F16-9E8F-D97CF9FAA8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8194737" cy="5638604"/>
              </a:xfrm>
              <a:blipFill>
                <a:blip r:embed="rId2"/>
                <a:stretch>
                  <a:fillRect l="-1563" t="-1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7757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PL: Conjunctive Normal Form (CNF)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2"/>
            <a:ext cx="11785600" cy="4729164"/>
          </a:xfrm>
        </p:spPr>
        <p:txBody>
          <a:bodyPr/>
          <a:lstStyle/>
          <a:p>
            <a:r>
              <a:rPr lang="en-US" dirty="0"/>
              <a:t>Every sentence can be expressed as a </a:t>
            </a:r>
            <a:r>
              <a:rPr lang="en-US" dirty="0">
                <a:solidFill>
                  <a:srgbClr val="7030A0"/>
                </a:solidFill>
              </a:rPr>
              <a:t>conjunction (AND)</a:t>
            </a:r>
            <a:r>
              <a:rPr lang="en-US" dirty="0"/>
              <a:t> of </a:t>
            </a:r>
            <a:r>
              <a:rPr lang="en-US" dirty="0">
                <a:solidFill>
                  <a:srgbClr val="7030A0"/>
                </a:solidFill>
              </a:rPr>
              <a:t>clauses</a:t>
            </a:r>
          </a:p>
          <a:p>
            <a:r>
              <a:rPr lang="en-US" dirty="0"/>
              <a:t>Each clause is a </a:t>
            </a:r>
            <a:r>
              <a:rPr lang="en-US" dirty="0">
                <a:solidFill>
                  <a:srgbClr val="7030A0"/>
                </a:solidFill>
              </a:rPr>
              <a:t>disjunction (OR)</a:t>
            </a:r>
            <a:r>
              <a:rPr lang="en-US" dirty="0"/>
              <a:t> of </a:t>
            </a:r>
            <a:r>
              <a:rPr lang="en-US" dirty="0">
                <a:solidFill>
                  <a:srgbClr val="7030A0"/>
                </a:solidFill>
              </a:rPr>
              <a:t>literals</a:t>
            </a:r>
          </a:p>
          <a:p>
            <a:r>
              <a:rPr lang="en-US" dirty="0"/>
              <a:t>Each literal is a symbol or a negated symbol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ym typeface="Symbol"/>
              </a:rPr>
              <a:t>Example: (</a:t>
            </a:r>
            <a:r>
              <a:rPr lang="en-US" sz="2800" dirty="0"/>
              <a:t>A  </a:t>
            </a:r>
            <a:r>
              <a:rPr lang="en-US" sz="2800" dirty="0">
                <a:sym typeface="Symbol"/>
              </a:rPr>
              <a:t>v  C   v   B)  (</a:t>
            </a:r>
            <a:r>
              <a:rPr lang="en-US" sz="2800" dirty="0"/>
              <a:t>A   </a:t>
            </a:r>
            <a:r>
              <a:rPr lang="en-US" sz="2800" dirty="0">
                <a:sym typeface="Symbol"/>
              </a:rPr>
              <a:t>v  B   v  C)</a:t>
            </a:r>
          </a:p>
          <a:p>
            <a:pPr marL="457165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273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PL: Conjunctive Normal Form (CNF)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2"/>
            <a:ext cx="11785600" cy="4729164"/>
          </a:xfrm>
        </p:spPr>
        <p:txBody>
          <a:bodyPr/>
          <a:lstStyle/>
          <a:p>
            <a:r>
              <a:rPr lang="en-US" dirty="0"/>
              <a:t>Every sentence can be expressed as a </a:t>
            </a:r>
            <a:r>
              <a:rPr lang="en-US" dirty="0">
                <a:solidFill>
                  <a:srgbClr val="C00000"/>
                </a:solidFill>
              </a:rPr>
              <a:t>conjunction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clauses</a:t>
            </a:r>
          </a:p>
          <a:p>
            <a:r>
              <a:rPr lang="en-US" dirty="0"/>
              <a:t>Each clause is a </a:t>
            </a:r>
            <a:r>
              <a:rPr lang="en-US" dirty="0">
                <a:solidFill>
                  <a:srgbClr val="C00000"/>
                </a:solidFill>
              </a:rPr>
              <a:t>disjunction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literals</a:t>
            </a:r>
          </a:p>
          <a:p>
            <a:r>
              <a:rPr lang="en-US" dirty="0"/>
              <a:t>Each literal is a symbol or a negated symbol</a:t>
            </a:r>
          </a:p>
          <a:p>
            <a:r>
              <a:rPr lang="en-US" dirty="0"/>
              <a:t>Conversion to CNF by a sequence of standard transformations: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(Wall_0,1  Blocked_W_0)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((Wall_0,1  Blocked_W_0)  (Blocked_W_0 Wall_0,1))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  <a:sym typeface="Symbol"/>
              </a:rPr>
              <a:t></a:t>
            </a: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((Wall_0,1 v Blocked_W_0)  (Blocked_W_0 v Wall_0,1))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  <a:sym typeface="Symbol"/>
              </a:rPr>
              <a:t>(</a:t>
            </a:r>
            <a:r>
              <a:rPr lang="en-US" dirty="0">
                <a:solidFill>
                  <a:srgbClr val="7030A0"/>
                </a:solidFill>
              </a:rPr>
              <a:t>At_1,1_0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 Wall_0,1   v   Blocked_W_0)  (</a:t>
            </a:r>
            <a:r>
              <a:rPr lang="en-US" dirty="0">
                <a:solidFill>
                  <a:srgbClr val="7030A0"/>
                </a:solidFill>
              </a:rPr>
              <a:t>At_1,1_0 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 Blocked_W_0   v  Wall_0,1)</a:t>
            </a:r>
          </a:p>
          <a:p>
            <a:pPr marL="457165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26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PL: Conjunctive Normal Form (CNF)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2"/>
            <a:ext cx="11785600" cy="4729164"/>
          </a:xfrm>
        </p:spPr>
        <p:txBody>
          <a:bodyPr/>
          <a:lstStyle/>
          <a:p>
            <a:r>
              <a:rPr lang="en-US" dirty="0"/>
              <a:t>Every sentence can be expressed as a </a:t>
            </a:r>
            <a:r>
              <a:rPr lang="en-US" dirty="0">
                <a:solidFill>
                  <a:srgbClr val="C00000"/>
                </a:solidFill>
              </a:rPr>
              <a:t>conjunction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clauses</a:t>
            </a:r>
          </a:p>
          <a:p>
            <a:r>
              <a:rPr lang="en-US" dirty="0"/>
              <a:t>Each clause is a </a:t>
            </a:r>
            <a:r>
              <a:rPr lang="en-US" dirty="0">
                <a:solidFill>
                  <a:srgbClr val="C00000"/>
                </a:solidFill>
              </a:rPr>
              <a:t>disjunction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literals</a:t>
            </a:r>
          </a:p>
          <a:p>
            <a:r>
              <a:rPr lang="en-US" dirty="0"/>
              <a:t>Each literal is a symbol or a negated symbol</a:t>
            </a:r>
          </a:p>
          <a:p>
            <a:r>
              <a:rPr lang="en-US" dirty="0"/>
              <a:t>Conversion to CNF by a sequence of standard transformations: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(Wall_0,1  Blocked_W_0)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((Wall_0,1  Blocked_W_0)  (Blocked_W_0 Wall_0,1))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  <a:sym typeface="Symbol"/>
              </a:rPr>
              <a:t></a:t>
            </a: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((Wall_0,1 v Blocked_W_0)  (Blocked_W_0 v Wall_0,1))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  <a:sym typeface="Symbol"/>
              </a:rPr>
              <a:t>(</a:t>
            </a:r>
            <a:r>
              <a:rPr lang="en-US" dirty="0">
                <a:solidFill>
                  <a:srgbClr val="7030A0"/>
                </a:solidFill>
              </a:rPr>
              <a:t>At_1,1_0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 Wall_0,1   v   Blocked_W_0)  (</a:t>
            </a:r>
            <a:r>
              <a:rPr lang="en-US" dirty="0">
                <a:solidFill>
                  <a:srgbClr val="7030A0"/>
                </a:solidFill>
              </a:rPr>
              <a:t>At_1,1_0 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 Blocked_W_0   v  Wall_0,1)</a:t>
            </a:r>
          </a:p>
          <a:p>
            <a:pPr marL="457165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5230089" y="1312441"/>
            <a:ext cx="5474855" cy="533400"/>
          </a:xfrm>
          <a:prstGeom prst="wedgeRoundRectCallout">
            <a:avLst>
              <a:gd name="adj1" fmla="val -81350"/>
              <a:gd name="adj2" fmla="val 37852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Replace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biconditional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by two implications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5638800" y="1981200"/>
            <a:ext cx="4495800" cy="533400"/>
          </a:xfrm>
          <a:prstGeom prst="wedgeRoundRectCallout">
            <a:avLst>
              <a:gd name="adj1" fmla="val -90749"/>
              <a:gd name="adj2" fmla="val 36808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Replace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Symbol"/>
              </a:rPr>
              <a:t>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Symbol"/>
              </a:rPr>
              <a:t>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Symbol"/>
              </a:rPr>
              <a:t>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by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Symbol"/>
              </a:rPr>
              <a:t>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Symbol"/>
              </a:rPr>
              <a:t>v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Symbol"/>
              </a:rPr>
              <a:t>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7696200" y="2590800"/>
            <a:ext cx="4181764" cy="533400"/>
          </a:xfrm>
          <a:prstGeom prst="wedgeRoundRectCallout">
            <a:avLst>
              <a:gd name="adj1" fmla="val -89186"/>
              <a:gd name="adj2" fmla="val 37352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Distribute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Symbol"/>
              </a:rPr>
              <a:t>v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over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Symbol"/>
              </a:rPr>
              <a:t>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151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8194737" cy="5638604"/>
          </a:xfrm>
        </p:spPr>
        <p:txBody>
          <a:bodyPr/>
          <a:lstStyle/>
          <a:p>
            <a:pPr fontAlgn="ctr"/>
            <a:r>
              <a:rPr lang="en-US" dirty="0"/>
              <a:t>Model</a:t>
            </a:r>
          </a:p>
          <a:p>
            <a:pPr lvl="1" fontAlgn="ctr"/>
            <a:r>
              <a:rPr lang="en-US" sz="2800" dirty="0"/>
              <a:t>Complete assignment of symbols to True/False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Sentence</a:t>
            </a:r>
          </a:p>
          <a:p>
            <a:pPr lvl="1" fontAlgn="ctr"/>
            <a:r>
              <a:rPr lang="en-US" sz="2800" dirty="0"/>
              <a:t>Logical statement</a:t>
            </a:r>
          </a:p>
          <a:p>
            <a:pPr lvl="1" fontAlgn="ctr"/>
            <a:r>
              <a:rPr lang="en-US" sz="2800" dirty="0"/>
              <a:t>Composition of logic symbols and operators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KB</a:t>
            </a:r>
          </a:p>
          <a:p>
            <a:pPr lvl="1" fontAlgn="ctr"/>
            <a:r>
              <a:rPr lang="en-US" sz="2800" dirty="0"/>
              <a:t>Collection of sentences representing facts and rules we know about the world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Query</a:t>
            </a:r>
          </a:p>
          <a:p>
            <a:pPr lvl="1" fontAlgn="ctr"/>
            <a:r>
              <a:rPr lang="en-US" sz="2800" dirty="0"/>
              <a:t>Sentence we want to know if it is </a:t>
            </a:r>
            <a:r>
              <a:rPr lang="en-US" sz="2800" i="1" dirty="0"/>
              <a:t>provably</a:t>
            </a:r>
            <a:r>
              <a:rPr lang="en-US" sz="2800" dirty="0"/>
              <a:t> True, </a:t>
            </a:r>
            <a:r>
              <a:rPr lang="en-US" sz="2800" i="1" dirty="0"/>
              <a:t>provably</a:t>
            </a:r>
            <a:r>
              <a:rPr lang="en-US" sz="2800" dirty="0"/>
              <a:t> False, or </a:t>
            </a:r>
            <a:r>
              <a:rPr lang="en-US" sz="2800" i="1" dirty="0"/>
              <a:t>unsure</a:t>
            </a:r>
            <a:r>
              <a:rPr lang="en-US" sz="2800" dirty="0"/>
              <a:t>.</a:t>
            </a:r>
          </a:p>
          <a:p>
            <a:pPr marL="0" lvl="1" indent="0" fontAlgn="ctr">
              <a:buNone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799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Provably True, Provably False, or Unsure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BB8331-7830-445B-8DEF-2488978D8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896" y="1190785"/>
            <a:ext cx="5658200" cy="47909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E94F255-88CB-4F74-BBC3-1F632FA5D4E9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http://thiagodnf.github.io/wumpus-world-simulator/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01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7"/>
            <a:ext cx="10937937" cy="5638605"/>
          </a:xfrm>
        </p:spPr>
        <p:txBody>
          <a:bodyPr/>
          <a:lstStyle/>
          <a:p>
            <a:pPr fontAlgn="ctr"/>
            <a:r>
              <a:rPr lang="en-US" dirty="0"/>
              <a:t>Entailment</a:t>
            </a:r>
          </a:p>
          <a:p>
            <a:pPr lvl="1" fontAlgn="ctr"/>
            <a:r>
              <a:rPr lang="en-US" sz="2800" dirty="0"/>
              <a:t>Input: </a:t>
            </a:r>
            <a:r>
              <a:rPr lang="en-US" sz="2800" dirty="0">
                <a:solidFill>
                  <a:srgbClr val="7030A0"/>
                </a:solidFill>
              </a:rPr>
              <a:t>sentence1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7030A0"/>
                </a:solidFill>
              </a:rPr>
              <a:t>sentence2</a:t>
            </a:r>
          </a:p>
          <a:p>
            <a:pPr lvl="1" fontAlgn="ctr"/>
            <a:r>
              <a:rPr lang="en-US" sz="2800" dirty="0"/>
              <a:t>Each model that satisfies </a:t>
            </a:r>
            <a:r>
              <a:rPr lang="en-US" sz="2800" dirty="0">
                <a:solidFill>
                  <a:srgbClr val="7030A0"/>
                </a:solidFill>
              </a:rPr>
              <a:t>sentence1</a:t>
            </a:r>
            <a:r>
              <a:rPr lang="en-US" sz="2800" dirty="0"/>
              <a:t> must also satisfy </a:t>
            </a:r>
            <a:r>
              <a:rPr lang="en-US" sz="2800" dirty="0">
                <a:solidFill>
                  <a:srgbClr val="7030A0"/>
                </a:solidFill>
              </a:rPr>
              <a:t>sentence2</a:t>
            </a:r>
          </a:p>
          <a:p>
            <a:pPr lvl="1" fontAlgn="ctr"/>
            <a:r>
              <a:rPr lang="en-US" sz="2800" dirty="0"/>
              <a:t>"If I know 1 holds, then I know 2 holds"</a:t>
            </a:r>
          </a:p>
          <a:p>
            <a:pPr lvl="1" fontAlgn="ctr"/>
            <a:r>
              <a:rPr lang="en-US" sz="2800" dirty="0"/>
              <a:t>(</a:t>
            </a:r>
            <a:r>
              <a:rPr lang="en-US" sz="2800" dirty="0">
                <a:solidFill>
                  <a:srgbClr val="00B050"/>
                </a:solidFill>
              </a:rPr>
              <a:t>ASK</a:t>
            </a:r>
            <a:r>
              <a:rPr lang="en-US" sz="2800" dirty="0"/>
              <a:t>), </a:t>
            </a:r>
            <a:r>
              <a:rPr lang="en-US" sz="2800" dirty="0">
                <a:solidFill>
                  <a:srgbClr val="00B050"/>
                </a:solidFill>
              </a:rPr>
              <a:t>TT-ENTAILS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00B050"/>
                </a:solidFill>
              </a:rPr>
              <a:t>FC-ENTAILS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00B050"/>
                </a:solidFill>
              </a:rPr>
              <a:t>RESOLUTION-ENTAILS </a:t>
            </a:r>
          </a:p>
          <a:p>
            <a:pPr fontAlgn="ctr"/>
            <a:endParaRPr lang="en-US" dirty="0"/>
          </a:p>
          <a:p>
            <a:pPr fontAlgn="ctr"/>
            <a:r>
              <a:rPr lang="en-US" dirty="0"/>
              <a:t>Satisfy</a:t>
            </a:r>
          </a:p>
          <a:p>
            <a:pPr lvl="1" fontAlgn="ctr"/>
            <a:r>
              <a:rPr lang="en-US" sz="2800" dirty="0"/>
              <a:t>Input: </a:t>
            </a:r>
            <a:r>
              <a:rPr lang="en-US" sz="2800" dirty="0">
                <a:solidFill>
                  <a:srgbClr val="7030A0"/>
                </a:solidFill>
              </a:rPr>
              <a:t>model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</a:p>
          <a:p>
            <a:pPr lvl="1" fontAlgn="ctr"/>
            <a:r>
              <a:rPr lang="en-US" sz="2800" dirty="0"/>
              <a:t>Is this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  <a:r>
              <a:rPr lang="en-US" sz="2800" dirty="0"/>
              <a:t> true in this </a:t>
            </a:r>
            <a:r>
              <a:rPr lang="en-US" sz="2800" dirty="0">
                <a:solidFill>
                  <a:srgbClr val="7030A0"/>
                </a:solidFill>
              </a:rPr>
              <a:t>model</a:t>
            </a:r>
            <a:r>
              <a:rPr lang="en-US" sz="2800" dirty="0"/>
              <a:t>?</a:t>
            </a:r>
          </a:p>
          <a:p>
            <a:pPr lvl="1" fontAlgn="ctr"/>
            <a:r>
              <a:rPr lang="en-US" sz="2800" dirty="0"/>
              <a:t>Does this model </a:t>
            </a:r>
            <a:r>
              <a:rPr lang="en-US" sz="2800" dirty="0">
                <a:solidFill>
                  <a:srgbClr val="C00000"/>
                </a:solidFill>
              </a:rPr>
              <a:t>satisfy</a:t>
            </a:r>
            <a:r>
              <a:rPr lang="en-US" sz="2800" dirty="0"/>
              <a:t> this sentence</a:t>
            </a:r>
          </a:p>
          <a:p>
            <a:pPr lvl="1" fontAlgn="ctr"/>
            <a:r>
              <a:rPr lang="en-US" sz="2800" dirty="0"/>
              <a:t>"Does this particular state of the world work?’</a:t>
            </a:r>
          </a:p>
          <a:p>
            <a:pPr lvl="1" fontAlgn="ctr">
              <a:buClr>
                <a:schemeClr val="tx1"/>
              </a:buClr>
            </a:pPr>
            <a:r>
              <a:rPr lang="en-US" sz="2800" dirty="0">
                <a:solidFill>
                  <a:srgbClr val="00B050"/>
                </a:solidFill>
              </a:rPr>
              <a:t>PL-TRUE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30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7"/>
            <a:ext cx="10937937" cy="5638605"/>
          </a:xfrm>
        </p:spPr>
        <p:txBody>
          <a:bodyPr/>
          <a:lstStyle/>
          <a:p>
            <a:pPr fontAlgn="ctr"/>
            <a:r>
              <a:rPr lang="en-US" dirty="0"/>
              <a:t>Satisfiable</a:t>
            </a:r>
          </a:p>
          <a:p>
            <a:pPr lvl="1" fontAlgn="ctr"/>
            <a:r>
              <a:rPr lang="en-US" sz="2800" dirty="0"/>
              <a:t>Input: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</a:p>
          <a:p>
            <a:pPr lvl="1" fontAlgn="ctr"/>
            <a:r>
              <a:rPr lang="en-US" sz="2800" dirty="0"/>
              <a:t>Can find at least one model that satisfies this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</a:p>
          <a:p>
            <a:pPr lvl="3" fontAlgn="ctr"/>
            <a:r>
              <a:rPr lang="en-US" sz="2800" dirty="0"/>
              <a:t>(We often want to know what that model is)</a:t>
            </a:r>
          </a:p>
          <a:p>
            <a:pPr lvl="1" fontAlgn="ctr"/>
            <a:r>
              <a:rPr lang="en-US" sz="2800" dirty="0"/>
              <a:t>"Is it possible to make this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  <a:r>
              <a:rPr lang="en-US" sz="2800" dirty="0"/>
              <a:t> true?"</a:t>
            </a:r>
          </a:p>
          <a:p>
            <a:pPr lvl="1" fontAlgn="ctr">
              <a:buClr>
                <a:schemeClr val="tx1"/>
              </a:buClr>
            </a:pPr>
            <a:r>
              <a:rPr lang="en-US" sz="2800" dirty="0">
                <a:solidFill>
                  <a:srgbClr val="00B050"/>
                </a:solidFill>
              </a:rPr>
              <a:t>DPLL</a:t>
            </a:r>
          </a:p>
          <a:p>
            <a:pPr fontAlgn="ctr"/>
            <a:endParaRPr lang="en-US" dirty="0"/>
          </a:p>
          <a:p>
            <a:pPr fontAlgn="ctr"/>
            <a:r>
              <a:rPr lang="en-US" dirty="0"/>
              <a:t>Valid</a:t>
            </a:r>
          </a:p>
          <a:p>
            <a:pPr lvl="1" fontAlgn="ctr"/>
            <a:r>
              <a:rPr lang="en-US" sz="2800" dirty="0"/>
              <a:t>Input: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</a:p>
          <a:p>
            <a:pPr lvl="1" fontAlgn="ctr">
              <a:buClr>
                <a:schemeClr val="tx1"/>
              </a:buClr>
            </a:pPr>
            <a:r>
              <a:rPr lang="en-US" sz="2800" dirty="0">
                <a:solidFill>
                  <a:srgbClr val="7030A0"/>
                </a:solidFill>
              </a:rPr>
              <a:t>sentence</a:t>
            </a:r>
            <a:r>
              <a:rPr lang="en-US" sz="2800" dirty="0"/>
              <a:t> is true in all possible models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322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45492" cy="5420626"/>
          </a:xfrm>
        </p:spPr>
        <p:txBody>
          <a:bodyPr/>
          <a:lstStyle/>
          <a:p>
            <a:r>
              <a:rPr lang="en-US" dirty="0"/>
              <a:t>Logical Agent 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Vocab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PL_TRUE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Entailment</a:t>
            </a:r>
          </a:p>
          <a:p>
            <a:pPr marL="917575" lvl="2" indent="-457200"/>
            <a:r>
              <a:rPr lang="en-US" sz="2800" dirty="0"/>
              <a:t>Model checking: Truth table entailment</a:t>
            </a:r>
          </a:p>
          <a:p>
            <a:pPr marL="917575" lvl="2" indent="-457200"/>
            <a:r>
              <a:rPr lang="en-US" sz="2800" dirty="0"/>
              <a:t>Theorem proving:</a:t>
            </a:r>
          </a:p>
          <a:p>
            <a:pPr marL="917575" lvl="2" indent="-457200"/>
            <a:r>
              <a:rPr lang="en-US" sz="2800" dirty="0"/>
              <a:t>(Forward chaining), resolution</a:t>
            </a:r>
            <a:endParaRPr lang="en-US" sz="36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Satisfiability: DPLL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logic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790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2578937"/>
                <a:ext cx="11165322" cy="395241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7030A0"/>
                    </a:solidFill>
                  </a:rPr>
                  <a:t>function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PL-TRUE?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7030A0"/>
                    </a:solidFill>
                    <a:sym typeface="Symbol"/>
                  </a:rPr>
                  <a:t></a:t>
                </a:r>
                <a:r>
                  <a:rPr lang="en-US" dirty="0"/>
                  <a:t>,</a:t>
                </a:r>
                <a:r>
                  <a:rPr lang="en-US" dirty="0">
                    <a:solidFill>
                      <a:srgbClr val="0000FF"/>
                    </a:solidFill>
                  </a:rPr>
                  <a:t>model</a:t>
                </a:r>
                <a:r>
                  <a:rPr lang="en-US" dirty="0"/>
                  <a:t>) </a:t>
                </a:r>
                <a:r>
                  <a:rPr lang="en-US" dirty="0">
                    <a:solidFill>
                      <a:srgbClr val="7030A0"/>
                    </a:solidFill>
                  </a:rPr>
                  <a:t>returns</a:t>
                </a:r>
                <a:r>
                  <a:rPr lang="en-US" dirty="0"/>
                  <a:t> true or false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But are models and propositional logic sentences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represented?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2578937"/>
                <a:ext cx="11165322" cy="3952411"/>
              </a:xfrm>
              <a:blipFill>
                <a:blip r:embed="rId2"/>
                <a:stretch>
                  <a:fillRect l="-1147" t="-2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33A52B9-0FCD-4BD1-B21D-85429D8D31E2}"/>
              </a:ext>
            </a:extLst>
          </p:cNvPr>
          <p:cNvSpPr txBox="1">
            <a:spLocks/>
          </p:cNvSpPr>
          <p:nvPr/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Check if sentence is true in given model</a:t>
            </a:r>
          </a:p>
          <a:p>
            <a:r>
              <a:rPr lang="en-US" dirty="0">
                <a:solidFill>
                  <a:schemeClr val="tx1"/>
                </a:solidFill>
              </a:rPr>
              <a:t>In other words, does the model </a:t>
            </a:r>
            <a:r>
              <a:rPr lang="en-US" i="1" dirty="0">
                <a:solidFill>
                  <a:srgbClr val="7030A0"/>
                </a:solidFill>
              </a:rPr>
              <a:t>satisfy</a:t>
            </a:r>
            <a:r>
              <a:rPr lang="en-US" dirty="0">
                <a:solidFill>
                  <a:schemeClr val="tx1"/>
                </a:solidFill>
              </a:rPr>
              <a:t> the sentence?</a:t>
            </a:r>
          </a:p>
        </p:txBody>
      </p:sp>
    </p:spTree>
    <p:extLst>
      <p:ext uri="{BB962C8B-B14F-4D97-AF65-F5344CB8AC3E}">
        <p14:creationId xmlns:p14="http://schemas.microsoft.com/office/powerpoint/2010/main" val="2148427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2578937"/>
            <a:ext cx="11165322" cy="395241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dirty="0"/>
              <a:t> true or false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symbol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/>
              <a:t>Lookup(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Op(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 =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/>
              <a:t>not</a:t>
            </a:r>
            <a:r>
              <a:rPr lang="en-US" dirty="0"/>
              <a:t>(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(Arg1(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))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Op(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 =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b="1" dirty="0"/>
              <a:t>and</a:t>
            </a:r>
            <a:r>
              <a:rPr lang="en-US" dirty="0"/>
              <a:t>(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(Arg1(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), 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(Arg2(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))</a:t>
            </a:r>
          </a:p>
          <a:p>
            <a:pPr marL="0" indent="0">
              <a:buNone/>
            </a:pPr>
            <a:r>
              <a:rPr lang="en-US" dirty="0"/>
              <a:t>   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(Sometimes called “recursion over syntax”)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33A52B9-0FCD-4BD1-B21D-85429D8D31E2}"/>
              </a:ext>
            </a:extLst>
          </p:cNvPr>
          <p:cNvSpPr txBox="1">
            <a:spLocks/>
          </p:cNvSpPr>
          <p:nvPr/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Check if sentence is true in given model</a:t>
            </a:r>
          </a:p>
          <a:p>
            <a:r>
              <a:rPr lang="en-US" dirty="0">
                <a:solidFill>
                  <a:schemeClr val="tx1"/>
                </a:solidFill>
              </a:rPr>
              <a:t>In other words, does the model </a:t>
            </a:r>
            <a:r>
              <a:rPr lang="en-US" i="1" dirty="0">
                <a:solidFill>
                  <a:srgbClr val="7030A0"/>
                </a:solidFill>
              </a:rPr>
              <a:t>satisfy</a:t>
            </a:r>
            <a:r>
              <a:rPr lang="en-US" dirty="0">
                <a:solidFill>
                  <a:schemeClr val="tx1"/>
                </a:solidFill>
              </a:rPr>
              <a:t> the sentence?</a:t>
            </a:r>
          </a:p>
        </p:txBody>
      </p:sp>
    </p:spTree>
    <p:extLst>
      <p:ext uri="{BB962C8B-B14F-4D97-AF65-F5344CB8AC3E}">
        <p14:creationId xmlns:p14="http://schemas.microsoft.com/office/powerpoint/2010/main" val="1281060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45492" cy="5420626"/>
          </a:xfrm>
        </p:spPr>
        <p:txBody>
          <a:bodyPr/>
          <a:lstStyle/>
          <a:p>
            <a:r>
              <a:rPr lang="en-US" dirty="0"/>
              <a:t>Logical Agent 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Vocab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PL_TRUE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Entailment</a:t>
            </a:r>
          </a:p>
          <a:p>
            <a:pPr marL="917575" lvl="2" indent="-457200"/>
            <a:r>
              <a:rPr lang="en-US" sz="2800" dirty="0"/>
              <a:t>Model checking: Truth table entailment</a:t>
            </a:r>
          </a:p>
          <a:p>
            <a:pPr marL="917575" lvl="2" indent="-457200"/>
            <a:r>
              <a:rPr lang="en-US" sz="2800" dirty="0"/>
              <a:t>Theorem proving:</a:t>
            </a:r>
          </a:p>
          <a:p>
            <a:pPr marL="917575" lvl="2" indent="-457200"/>
            <a:r>
              <a:rPr lang="en-US" sz="2800" dirty="0"/>
              <a:t>Forward chaining, resolution</a:t>
            </a:r>
            <a:endParaRPr lang="en-US" sz="36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Satisfiability: DPLL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logic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390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Inference: Proofs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524" y="1113594"/>
            <a:ext cx="11591476" cy="5541206"/>
          </a:xfrm>
        </p:spPr>
        <p:txBody>
          <a:bodyPr/>
          <a:lstStyle/>
          <a:p>
            <a:r>
              <a:rPr lang="en-US" dirty="0"/>
              <a:t>A proof is a </a:t>
            </a:r>
            <a:r>
              <a:rPr lang="en-US" i="1" dirty="0"/>
              <a:t>demonstration</a:t>
            </a:r>
            <a:r>
              <a:rPr lang="en-US" dirty="0"/>
              <a:t> of entailment between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</a:t>
            </a:r>
          </a:p>
          <a:p>
            <a:r>
              <a:rPr lang="en-US" dirty="0"/>
              <a:t>Method 1: </a:t>
            </a:r>
            <a:r>
              <a:rPr lang="en-US" i="1" dirty="0">
                <a:solidFill>
                  <a:srgbClr val="C00000"/>
                </a:solidFill>
              </a:rPr>
              <a:t>model-checking</a:t>
            </a:r>
          </a:p>
          <a:p>
            <a:pPr lvl="1"/>
            <a:r>
              <a:rPr lang="en-US" dirty="0"/>
              <a:t>For every possible world, 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is true m</a:t>
            </a:r>
            <a:r>
              <a:rPr lang="en-US" dirty="0"/>
              <a:t>ake sure that </a:t>
            </a:r>
            <a:r>
              <a:rPr lang="en-US" dirty="0">
                <a:sym typeface="Symbol"/>
              </a:rPr>
              <a:t>is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ym typeface="Symbol"/>
              </a:rPr>
              <a:t> true too</a:t>
            </a:r>
          </a:p>
          <a:p>
            <a:pPr lvl="1"/>
            <a:r>
              <a:rPr lang="en-US" dirty="0">
                <a:sym typeface="Symbol"/>
              </a:rPr>
              <a:t>OK for propositional logic (finitely many worlds); not easy for first-order logic</a:t>
            </a:r>
          </a:p>
          <a:p>
            <a:endParaRPr lang="en-US" dirty="0">
              <a:sym typeface="Symbol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72FD3C-871B-B850-C4FC-C91F2F1F9D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69" t="3406" r="4555" b="36106"/>
          <a:stretch/>
        </p:blipFill>
        <p:spPr>
          <a:xfrm>
            <a:off x="880573" y="4292040"/>
            <a:ext cx="1444162" cy="139876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A5C38E3-D0E7-9A6C-161B-7C3869A82E53}"/>
              </a:ext>
            </a:extLst>
          </p:cNvPr>
          <p:cNvGrpSpPr/>
          <p:nvPr/>
        </p:nvGrpSpPr>
        <p:grpSpPr>
          <a:xfrm>
            <a:off x="2121902" y="3474005"/>
            <a:ext cx="1444162" cy="1398767"/>
            <a:chOff x="7887998" y="354677"/>
            <a:chExt cx="1444162" cy="139876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B1E77E8-A4C3-5879-3680-3786C1FB9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7887998" y="354677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5CC200D-9A91-3F91-C470-A6D4C5FA349D}"/>
                </a:ext>
              </a:extLst>
            </p:cNvPr>
            <p:cNvSpPr/>
            <p:nvPr/>
          </p:nvSpPr>
          <p:spPr>
            <a:xfrm>
              <a:off x="7977230" y="807764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B98B4A3-DDBD-A184-137E-C9A7AAEA612A}"/>
              </a:ext>
            </a:extLst>
          </p:cNvPr>
          <p:cNvGrpSpPr/>
          <p:nvPr/>
        </p:nvGrpSpPr>
        <p:grpSpPr>
          <a:xfrm>
            <a:off x="4188584" y="3474005"/>
            <a:ext cx="1444162" cy="1398767"/>
            <a:chOff x="9042463" y="96756"/>
            <a:chExt cx="1444162" cy="139876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25F21E-264D-DDC8-03DC-00FCB2615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9042463" y="96756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8324595-4080-DCC6-BB9B-9FBEAB91980D}"/>
                </a:ext>
              </a:extLst>
            </p:cNvPr>
            <p:cNvSpPr/>
            <p:nvPr/>
          </p:nvSpPr>
          <p:spPr>
            <a:xfrm>
              <a:off x="9510740" y="545528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5F1CC74-6021-3C52-7717-8958F264EEEF}"/>
              </a:ext>
            </a:extLst>
          </p:cNvPr>
          <p:cNvGrpSpPr/>
          <p:nvPr/>
        </p:nvGrpSpPr>
        <p:grpSpPr>
          <a:xfrm>
            <a:off x="3082214" y="4604395"/>
            <a:ext cx="1444162" cy="1398767"/>
            <a:chOff x="8815949" y="1096993"/>
            <a:chExt cx="1444162" cy="139876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324D2E4-2736-907C-0EF0-366F3C482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8815949" y="1096993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7339609-289C-FA98-ED71-BC9052DABC3B}"/>
                </a:ext>
              </a:extLst>
            </p:cNvPr>
            <p:cNvSpPr/>
            <p:nvPr/>
          </p:nvSpPr>
          <p:spPr>
            <a:xfrm>
              <a:off x="8890001" y="1549429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9ED4E01-8EED-9B24-A483-970C7C5E86AE}"/>
                </a:ext>
              </a:extLst>
            </p:cNvPr>
            <p:cNvSpPr/>
            <p:nvPr/>
          </p:nvSpPr>
          <p:spPr>
            <a:xfrm>
              <a:off x="9265056" y="155072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132636C-B769-B3BD-AE5E-04432B638FEA}"/>
              </a:ext>
            </a:extLst>
          </p:cNvPr>
          <p:cNvGrpSpPr/>
          <p:nvPr/>
        </p:nvGrpSpPr>
        <p:grpSpPr>
          <a:xfrm>
            <a:off x="7261540" y="4657994"/>
            <a:ext cx="1444162" cy="1398767"/>
            <a:chOff x="10055081" y="372721"/>
            <a:chExt cx="1444162" cy="139876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2AA5E4D-801E-7AEE-2BF2-111C0035D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055081" y="372721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CF21722-4499-5252-243E-7493427CAA34}"/>
                </a:ext>
              </a:extLst>
            </p:cNvPr>
            <p:cNvSpPr/>
            <p:nvPr/>
          </p:nvSpPr>
          <p:spPr>
            <a:xfrm>
              <a:off x="10141372" y="810543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9883A7E-D48B-543C-59D3-8A406C229677}"/>
                </a:ext>
              </a:extLst>
            </p:cNvPr>
            <p:cNvSpPr/>
            <p:nvPr/>
          </p:nvSpPr>
          <p:spPr>
            <a:xfrm>
              <a:off x="10502833" y="807764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6C11D91-6178-E8F1-F570-E35F133D22DE}"/>
                </a:ext>
              </a:extLst>
            </p:cNvPr>
            <p:cNvSpPr/>
            <p:nvPr/>
          </p:nvSpPr>
          <p:spPr>
            <a:xfrm>
              <a:off x="10155283" y="1513699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077A355-065A-BA7A-109F-C2ACC9AA6D5A}"/>
                </a:ext>
              </a:extLst>
            </p:cNvPr>
            <p:cNvSpPr/>
            <p:nvPr/>
          </p:nvSpPr>
          <p:spPr>
            <a:xfrm>
              <a:off x="10502833" y="152142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9890571-BA29-420C-E1BD-D480C03059CC}"/>
              </a:ext>
            </a:extLst>
          </p:cNvPr>
          <p:cNvGrpSpPr/>
          <p:nvPr/>
        </p:nvGrpSpPr>
        <p:grpSpPr>
          <a:xfrm>
            <a:off x="9579383" y="3537197"/>
            <a:ext cx="1444162" cy="1398767"/>
            <a:chOff x="10621572" y="899204"/>
            <a:chExt cx="1444162" cy="139876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71D5E3D-AA6A-4B26-976B-108DA423F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BD69861-AA15-B795-FECF-B034A006A15D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1D0A68A-FDB4-A09B-6687-0F6093FED471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BD464C5-2431-E12A-A2DE-DAE7560FA561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504F4D0-2595-35B3-F73E-360D91AA25C4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210D2FC-3FD4-670C-C45D-BD5AEBC7FE88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CA60E9F-2E22-6522-1548-17C73D63E5A2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FEA71A4-6E6C-3D94-DC21-F581A79F61DB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0183A77-A6F5-6E0D-6D1D-F3FEF0E85FB9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658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3"/>
            <a:ext cx="10515600" cy="2039539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>
                <a:solidFill>
                  <a:srgbClr val="CC00CC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TT-ENTAILS?</a:t>
            </a:r>
            <a:r>
              <a:rPr lang="en-US" dirty="0">
                <a:solidFill>
                  <a:srgbClr val="000090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KB, α</a:t>
            </a:r>
            <a:r>
              <a:rPr lang="en-US" dirty="0">
                <a:solidFill>
                  <a:srgbClr val="000090"/>
                </a:solidFill>
              </a:rPr>
              <a:t>)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Returns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true or false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4178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50" name="TextBox 49"/>
          <p:cNvSpPr txBox="1"/>
          <p:nvPr/>
        </p:nvSpPr>
        <p:spPr>
          <a:xfrm rot="16200000">
            <a:off x="5167601" y="5966948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111111</a:t>
            </a:r>
          </a:p>
        </p:txBody>
      </p:sp>
      <p:sp>
        <p:nvSpPr>
          <p:cNvPr id="51" name="TextBox 50"/>
          <p:cNvSpPr txBox="1"/>
          <p:nvPr/>
        </p:nvSpPr>
        <p:spPr>
          <a:xfrm rot="16200000">
            <a:off x="10154853" y="5996874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000000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5620497" y="4964953"/>
            <a:ext cx="268941" cy="268941"/>
            <a:chOff x="5931647" y="5244353"/>
            <a:chExt cx="268941" cy="268941"/>
          </a:xfrm>
        </p:grpSpPr>
        <p:sp>
          <p:nvSpPr>
            <p:cNvPr id="54" name="Rectangle 5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57" name="Straight Connector 56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" name="Group 70"/>
          <p:cNvGrpSpPr/>
          <p:nvPr/>
        </p:nvGrpSpPr>
        <p:grpSpPr>
          <a:xfrm>
            <a:off x="6430309" y="4978400"/>
            <a:ext cx="268941" cy="268941"/>
            <a:chOff x="6741459" y="5257800"/>
            <a:chExt cx="268941" cy="268941"/>
          </a:xfrm>
        </p:grpSpPr>
        <p:sp>
          <p:nvSpPr>
            <p:cNvPr id="55" name="Rectangle 54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Group 72"/>
          <p:cNvGrpSpPr/>
          <p:nvPr/>
        </p:nvGrpSpPr>
        <p:grpSpPr>
          <a:xfrm>
            <a:off x="7232650" y="4978400"/>
            <a:ext cx="268941" cy="268941"/>
            <a:chOff x="5931647" y="5244353"/>
            <a:chExt cx="268941" cy="268941"/>
          </a:xfrm>
        </p:grpSpPr>
        <p:sp>
          <p:nvSpPr>
            <p:cNvPr id="74" name="Rectangle 7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76" name="Straight Connector 75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8" name="Group 77"/>
          <p:cNvGrpSpPr/>
          <p:nvPr/>
        </p:nvGrpSpPr>
        <p:grpSpPr>
          <a:xfrm>
            <a:off x="8487709" y="4978400"/>
            <a:ext cx="268941" cy="268941"/>
            <a:chOff x="5931647" y="5244353"/>
            <a:chExt cx="268941" cy="268941"/>
          </a:xfrm>
        </p:grpSpPr>
        <p:sp>
          <p:nvSpPr>
            <p:cNvPr id="79" name="Rectangle 78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81" name="Straight Connector 80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3" name="Group 82"/>
          <p:cNvGrpSpPr/>
          <p:nvPr/>
        </p:nvGrpSpPr>
        <p:grpSpPr>
          <a:xfrm>
            <a:off x="9173509" y="4978400"/>
            <a:ext cx="268941" cy="268941"/>
            <a:chOff x="5931647" y="5244353"/>
            <a:chExt cx="268941" cy="268941"/>
          </a:xfrm>
        </p:grpSpPr>
        <p:sp>
          <p:nvSpPr>
            <p:cNvPr id="84" name="Rectangle 8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86" name="Straight Connector 85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8" name="Group 87"/>
          <p:cNvGrpSpPr/>
          <p:nvPr/>
        </p:nvGrpSpPr>
        <p:grpSpPr>
          <a:xfrm>
            <a:off x="9747250" y="4978400"/>
            <a:ext cx="268941" cy="268941"/>
            <a:chOff x="5931647" y="5244353"/>
            <a:chExt cx="268941" cy="268941"/>
          </a:xfrm>
        </p:grpSpPr>
        <p:sp>
          <p:nvSpPr>
            <p:cNvPr id="89" name="Rectangle 88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0" name="Group 89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91" name="Straight Connector 90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Group 92"/>
          <p:cNvGrpSpPr/>
          <p:nvPr/>
        </p:nvGrpSpPr>
        <p:grpSpPr>
          <a:xfrm>
            <a:off x="7878109" y="4978400"/>
            <a:ext cx="268941" cy="268941"/>
            <a:chOff x="6741459" y="5257800"/>
            <a:chExt cx="268941" cy="268941"/>
          </a:xfrm>
        </p:grpSpPr>
        <p:sp>
          <p:nvSpPr>
            <p:cNvPr id="94" name="Rectangle 93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" name="Group 97"/>
          <p:cNvGrpSpPr/>
          <p:nvPr/>
        </p:nvGrpSpPr>
        <p:grpSpPr>
          <a:xfrm>
            <a:off x="10621309" y="4978400"/>
            <a:ext cx="268941" cy="268941"/>
            <a:chOff x="6741459" y="5257800"/>
            <a:chExt cx="268941" cy="268941"/>
          </a:xfrm>
        </p:grpSpPr>
        <p:sp>
          <p:nvSpPr>
            <p:cNvPr id="99" name="Rectangle 98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0" name="Group 99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3" name="Group 102"/>
          <p:cNvGrpSpPr/>
          <p:nvPr/>
        </p:nvGrpSpPr>
        <p:grpSpPr>
          <a:xfrm>
            <a:off x="6430309" y="5283200"/>
            <a:ext cx="268941" cy="268941"/>
            <a:chOff x="6741459" y="5257800"/>
            <a:chExt cx="268941" cy="268941"/>
          </a:xfrm>
        </p:grpSpPr>
        <p:sp>
          <p:nvSpPr>
            <p:cNvPr id="104" name="Rectangle 103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5" name="Group 104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06" name="Straight Connector 105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8" name="Group 107"/>
          <p:cNvGrpSpPr/>
          <p:nvPr/>
        </p:nvGrpSpPr>
        <p:grpSpPr>
          <a:xfrm>
            <a:off x="7878109" y="5283200"/>
            <a:ext cx="268941" cy="268941"/>
            <a:chOff x="6741459" y="5257800"/>
            <a:chExt cx="268941" cy="268941"/>
          </a:xfrm>
        </p:grpSpPr>
        <p:sp>
          <p:nvSpPr>
            <p:cNvPr id="109" name="Rectangle 108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11" name="Straight Connector 110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3" name="Group 112"/>
          <p:cNvGrpSpPr/>
          <p:nvPr/>
        </p:nvGrpSpPr>
        <p:grpSpPr>
          <a:xfrm>
            <a:off x="10621309" y="5283200"/>
            <a:ext cx="268941" cy="268941"/>
            <a:chOff x="5931647" y="5244353"/>
            <a:chExt cx="268941" cy="268941"/>
          </a:xfrm>
        </p:grpSpPr>
        <p:sp>
          <p:nvSpPr>
            <p:cNvPr id="114" name="Rectangle 11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16" name="Straight Connector 115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8" name="TextBox 117"/>
          <p:cNvSpPr txBox="1"/>
          <p:nvPr/>
        </p:nvSpPr>
        <p:spPr>
          <a:xfrm>
            <a:off x="4260850" y="4802394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KB</a:t>
            </a:r>
            <a:r>
              <a:rPr lang="en-US" sz="2800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260850" y="5077060"/>
            <a:ext cx="708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lang="el-GR" sz="3600" i="1" dirty="0">
                <a:solidFill>
                  <a:srgbClr val="7030A0"/>
                </a:solidFill>
                <a:latin typeface="Times New Roman"/>
                <a:cs typeface="Times New Roman"/>
              </a:rPr>
              <a:t>α</a:t>
            </a:r>
            <a:r>
              <a:rPr lang="en-US" sz="2800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4" name="Oval 3"/>
          <p:cNvSpPr/>
          <p:nvPr/>
        </p:nvSpPr>
        <p:spPr>
          <a:xfrm>
            <a:off x="8083432" y="92784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6" name="Straight Arrow Connector 5"/>
          <p:cNvCxnSpPr>
            <a:stCxn id="4" idx="3"/>
          </p:cNvCxnSpPr>
          <p:nvPr/>
        </p:nvCxnSpPr>
        <p:spPr>
          <a:xfrm flipH="1">
            <a:off x="7779705" y="112228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4" idx="5"/>
          </p:cNvCxnSpPr>
          <p:nvPr/>
        </p:nvCxnSpPr>
        <p:spPr>
          <a:xfrm>
            <a:off x="8277867" y="112228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585270" y="1644593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3" name="Straight Arrow Connector 12"/>
          <p:cNvCxnSpPr>
            <a:stCxn id="12" idx="3"/>
          </p:cNvCxnSpPr>
          <p:nvPr/>
        </p:nvCxnSpPr>
        <p:spPr>
          <a:xfrm flipH="1">
            <a:off x="7281543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5"/>
          </p:cNvCxnSpPr>
          <p:nvPr/>
        </p:nvCxnSpPr>
        <p:spPr>
          <a:xfrm>
            <a:off x="7779705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8572382" y="1644593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6" name="Straight Arrow Connector 15"/>
          <p:cNvCxnSpPr>
            <a:stCxn id="15" idx="3"/>
          </p:cNvCxnSpPr>
          <p:nvPr/>
        </p:nvCxnSpPr>
        <p:spPr>
          <a:xfrm flipH="1">
            <a:off x="8268655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5"/>
          </p:cNvCxnSpPr>
          <p:nvPr/>
        </p:nvCxnSpPr>
        <p:spPr>
          <a:xfrm>
            <a:off x="8766817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096319" y="240390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9" name="Straight Arrow Connector 18"/>
          <p:cNvCxnSpPr>
            <a:stCxn id="18" idx="3"/>
          </p:cNvCxnSpPr>
          <p:nvPr/>
        </p:nvCxnSpPr>
        <p:spPr>
          <a:xfrm flipH="1">
            <a:off x="6792593" y="259834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5"/>
          </p:cNvCxnSpPr>
          <p:nvPr/>
        </p:nvCxnSpPr>
        <p:spPr>
          <a:xfrm>
            <a:off x="7290754" y="2598344"/>
            <a:ext cx="185224" cy="37965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9027972" y="240390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2" name="Straight Arrow Connector 21"/>
          <p:cNvCxnSpPr>
            <a:stCxn id="21" idx="3"/>
          </p:cNvCxnSpPr>
          <p:nvPr/>
        </p:nvCxnSpPr>
        <p:spPr>
          <a:xfrm flipH="1">
            <a:off x="8918681" y="2598344"/>
            <a:ext cx="142652" cy="303726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1" idx="5"/>
          </p:cNvCxnSpPr>
          <p:nvPr/>
        </p:nvCxnSpPr>
        <p:spPr>
          <a:xfrm>
            <a:off x="9222408" y="259834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6033275" y="4150336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30" name="Straight Arrow Connector 29"/>
          <p:cNvCxnSpPr>
            <a:stCxn id="29" idx="3"/>
          </p:cNvCxnSpPr>
          <p:nvPr/>
        </p:nvCxnSpPr>
        <p:spPr>
          <a:xfrm flipH="1">
            <a:off x="5729548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9" idx="5"/>
          </p:cNvCxnSpPr>
          <p:nvPr/>
        </p:nvCxnSpPr>
        <p:spPr>
          <a:xfrm>
            <a:off x="6227710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10166948" y="4150336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33" name="Straight Arrow Connector 32"/>
          <p:cNvCxnSpPr>
            <a:stCxn id="32" idx="3"/>
          </p:cNvCxnSpPr>
          <p:nvPr/>
        </p:nvCxnSpPr>
        <p:spPr>
          <a:xfrm flipH="1">
            <a:off x="9863221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32" idx="5"/>
          </p:cNvCxnSpPr>
          <p:nvPr/>
        </p:nvCxnSpPr>
        <p:spPr>
          <a:xfrm>
            <a:off x="10361383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6185139" y="3737318"/>
            <a:ext cx="227795" cy="41301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9981725" y="3737318"/>
            <a:ext cx="261155" cy="41301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6488866" y="3251952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9648219" y="3254931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283488" y="1097002"/>
                <a:ext cx="160691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488" y="1097002"/>
                <a:ext cx="1606915" cy="523220"/>
              </a:xfrm>
              <a:prstGeom prst="rect">
                <a:avLst/>
              </a:prstGeom>
              <a:blipFill>
                <a:blip r:embed="rId2"/>
                <a:stretch>
                  <a:fillRect t="-11628" r="-646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585843" y="1127357"/>
                <a:ext cx="166885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false</a:t>
                </a: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843" y="1127357"/>
                <a:ext cx="1668855" cy="523220"/>
              </a:xfrm>
              <a:prstGeom prst="rect">
                <a:avLst/>
              </a:prstGeom>
              <a:blipFill>
                <a:blip r:embed="rId3"/>
                <a:stretch>
                  <a:fillRect t="-11628" r="-693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765362" y="1829519"/>
                <a:ext cx="160691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362" y="1829519"/>
                <a:ext cx="1606915" cy="523220"/>
              </a:xfrm>
              <a:prstGeom prst="rect">
                <a:avLst/>
              </a:prstGeom>
              <a:blipFill>
                <a:blip r:embed="rId4"/>
                <a:stretch>
                  <a:fillRect t="-10465" r="-646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9109919" y="1859873"/>
                <a:ext cx="1672061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false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919" y="1859873"/>
                <a:ext cx="1672061" cy="523220"/>
              </a:xfrm>
              <a:prstGeom prst="rect">
                <a:avLst/>
              </a:prstGeom>
              <a:blipFill>
                <a:blip r:embed="rId5"/>
                <a:stretch>
                  <a:fillRect t="-10465" r="-6545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0529010" y="4171845"/>
                <a:ext cx="1722523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false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010" y="4171845"/>
                <a:ext cx="1722523" cy="523220"/>
              </a:xfrm>
              <a:prstGeom prst="rect">
                <a:avLst/>
              </a:prstGeom>
              <a:blipFill>
                <a:blip r:embed="rId6"/>
                <a:stretch>
                  <a:fillRect t="-10465" r="-6360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308314" y="4170286"/>
                <a:ext cx="1657377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314" y="4170286"/>
                <a:ext cx="1657377" cy="523220"/>
              </a:xfrm>
              <a:prstGeom prst="rect">
                <a:avLst/>
              </a:prstGeom>
              <a:blipFill>
                <a:blip r:embed="rId7"/>
                <a:stretch>
                  <a:fillRect t="-10465" r="-5882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3751A6A-A18A-E0EA-D393-A49ADBEEE415}"/>
                  </a:ext>
                </a:extLst>
              </p:cNvPr>
              <p:cNvSpPr txBox="1"/>
              <p:nvPr/>
            </p:nvSpPr>
            <p:spPr>
              <a:xfrm>
                <a:off x="6396241" y="4171845"/>
                <a:ext cx="1722523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false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3751A6A-A18A-E0EA-D393-A49ADBEEE4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241" y="4171845"/>
                <a:ext cx="1722523" cy="523220"/>
              </a:xfrm>
              <a:prstGeom prst="rect">
                <a:avLst/>
              </a:prstGeom>
              <a:blipFill>
                <a:blip r:embed="rId8"/>
                <a:stretch>
                  <a:fillRect t="-10465" r="-6360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8903D3-70AE-A4B7-F5EA-6FBA5F305396}"/>
                  </a:ext>
                </a:extLst>
              </p:cNvPr>
              <p:cNvSpPr txBox="1"/>
              <p:nvPr/>
            </p:nvSpPr>
            <p:spPr>
              <a:xfrm>
                <a:off x="8393719" y="4170286"/>
                <a:ext cx="1657377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8903D3-70AE-A4B7-F5EA-6FBA5F305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3719" y="4170286"/>
                <a:ext cx="1657377" cy="523220"/>
              </a:xfrm>
              <a:prstGeom prst="rect">
                <a:avLst/>
              </a:prstGeom>
              <a:blipFill>
                <a:blip r:embed="rId9"/>
                <a:stretch>
                  <a:fillRect t="-10465" r="-5882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C36DA0-DEC0-BFC5-8073-6A1301FE25F5}"/>
                  </a:ext>
                </a:extLst>
              </p:cNvPr>
              <p:cNvSpPr txBox="1"/>
              <p:nvPr/>
            </p:nvSpPr>
            <p:spPr>
              <a:xfrm rot="16200000">
                <a:off x="6381272" y="5613647"/>
                <a:ext cx="111761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B050"/>
                    </a:solidFill>
                  </a:rPr>
                  <a:t>11111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0</a:t>
                </a:r>
              </a:p>
              <a:p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C36DA0-DEC0-BFC5-8073-6A1301FE25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381272" y="5613647"/>
                <a:ext cx="1117614" cy="1200329"/>
              </a:xfrm>
              <a:prstGeom prst="rect">
                <a:avLst/>
              </a:prstGeom>
              <a:blipFill>
                <a:blip r:embed="rId10"/>
                <a:stretch>
                  <a:fillRect l="-4061" t="-7104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4D3BBC-0A4C-CC1A-6E66-D0C3A67BBB6A}"/>
                  </a:ext>
                </a:extLst>
              </p:cNvPr>
              <p:cNvSpPr txBox="1"/>
              <p:nvPr/>
            </p:nvSpPr>
            <p:spPr>
              <a:xfrm rot="16200000">
                <a:off x="8941182" y="5597616"/>
                <a:ext cx="111761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>
                  <a:solidFill>
                    <a:schemeClr val="accent2"/>
                  </a:solidFill>
                </a:endParaRPr>
              </a:p>
              <a:p>
                <a:r>
                  <a:rPr lang="en-US" sz="2400" dirty="0">
                    <a:solidFill>
                      <a:schemeClr val="accent2"/>
                    </a:solidFill>
                  </a:rPr>
                  <a:t>00000</a:t>
                </a:r>
                <a:r>
                  <a:rPr lang="en-US" sz="2400" dirty="0">
                    <a:solidFill>
                      <a:srgbClr val="00B05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4D3BBC-0A4C-CC1A-6E66-D0C3A67BB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941182" y="5597616"/>
                <a:ext cx="1117614" cy="1200329"/>
              </a:xfrm>
              <a:prstGeom prst="rect">
                <a:avLst/>
              </a:prstGeom>
              <a:blipFill>
                <a:blip r:embed="rId11"/>
                <a:stretch>
                  <a:fillRect t="-6557" r="-10660" b="-8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9D23768-AB93-7403-8F74-04BCF2AA3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5207248" cy="1290730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>
                <a:solidFill>
                  <a:srgbClr val="CC00CC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TT-ENTAILS?</a:t>
            </a:r>
            <a:r>
              <a:rPr lang="en-US" dirty="0">
                <a:solidFill>
                  <a:srgbClr val="000090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KB, α</a:t>
            </a:r>
            <a:r>
              <a:rPr lang="en-US" dirty="0">
                <a:solidFill>
                  <a:srgbClr val="000090"/>
                </a:solidFill>
              </a:rPr>
              <a:t>) </a:t>
            </a:r>
          </a:p>
          <a:p>
            <a:r>
              <a:rPr lang="en-US" dirty="0"/>
              <a:t>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Same recursion as backtracking</a:t>
            </a:r>
          </a:p>
          <a:p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C6F44F-9ED5-3622-F2AF-79D906224556}"/>
              </a:ext>
            </a:extLst>
          </p:cNvPr>
          <p:cNvSpPr txBox="1"/>
          <p:nvPr/>
        </p:nvSpPr>
        <p:spPr>
          <a:xfrm rot="16200000">
            <a:off x="7453772" y="5966948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1</a:t>
            </a:r>
            <a:r>
              <a:rPr lang="en-US" sz="2400" dirty="0">
                <a:solidFill>
                  <a:schemeClr val="accent2"/>
                </a:solidFill>
              </a:rPr>
              <a:t>0</a:t>
            </a:r>
            <a:r>
              <a:rPr lang="en-US" sz="2400" dirty="0">
                <a:solidFill>
                  <a:srgbClr val="00B050"/>
                </a:solidFill>
              </a:rPr>
              <a:t>1</a:t>
            </a:r>
            <a:r>
              <a:rPr lang="en-US" sz="2400" dirty="0">
                <a:solidFill>
                  <a:schemeClr val="accent2"/>
                </a:solidFill>
              </a:rPr>
              <a:t>00</a:t>
            </a:r>
            <a:r>
              <a:rPr lang="en-US" sz="2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73F76C-EFC3-96C9-ED7F-5D1998CA1FC0}"/>
              </a:ext>
            </a:extLst>
          </p:cNvPr>
          <p:cNvSpPr/>
          <p:nvPr/>
        </p:nvSpPr>
        <p:spPr>
          <a:xfrm>
            <a:off x="5627221" y="5314578"/>
            <a:ext cx="268941" cy="268941"/>
          </a:xfrm>
          <a:prstGeom prst="rect">
            <a:avLst/>
          </a:prstGeom>
          <a:noFill/>
          <a:ln w="1905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B6004A6-87F3-DD04-2D78-93D51A44A476}"/>
              </a:ext>
            </a:extLst>
          </p:cNvPr>
          <p:cNvCxnSpPr/>
          <p:nvPr/>
        </p:nvCxnSpPr>
        <p:spPr>
          <a:xfrm flipH="1">
            <a:off x="7232650" y="3022077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FC12243-ED68-4D7A-0EED-1C6660FFDFBD}"/>
              </a:ext>
            </a:extLst>
          </p:cNvPr>
          <p:cNvCxnSpPr/>
          <p:nvPr/>
        </p:nvCxnSpPr>
        <p:spPr>
          <a:xfrm>
            <a:off x="7288791" y="3471672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DCAAB7A-8E85-B19C-9101-374EAE7C1CEE}"/>
              </a:ext>
            </a:extLst>
          </p:cNvPr>
          <p:cNvCxnSpPr/>
          <p:nvPr/>
        </p:nvCxnSpPr>
        <p:spPr>
          <a:xfrm flipH="1">
            <a:off x="7882212" y="2440968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3903D7A-1283-F946-C727-E4D58467E2E3}"/>
              </a:ext>
            </a:extLst>
          </p:cNvPr>
          <p:cNvCxnSpPr/>
          <p:nvPr/>
        </p:nvCxnSpPr>
        <p:spPr>
          <a:xfrm>
            <a:off x="7938353" y="2890563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555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118" grpId="0"/>
      <p:bldP spid="119" grpId="0"/>
      <p:bldP spid="15" grpId="0" animBg="1"/>
      <p:bldP spid="21" grpId="0" animBg="1"/>
      <p:bldP spid="32" grpId="0" animBg="1"/>
      <p:bldP spid="44" grpId="0"/>
      <p:bldP spid="45" grpId="0"/>
      <p:bldP spid="46" grpId="0"/>
      <p:bldP spid="47" grpId="0"/>
      <p:bldP spid="48" grpId="0"/>
      <p:bldP spid="49" grpId="0"/>
      <p:bldP spid="5" grpId="0"/>
      <p:bldP spid="5" grpId="1"/>
      <p:bldP spid="8" grpId="0"/>
      <p:bldP spid="27" grpId="0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6CE36-9678-7DF9-5215-AD31A4E0D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3D758-74FA-FE5E-D585-65CD30CE0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>
                <a:solidFill>
                  <a:srgbClr val="CC00CC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TT-ENTAILS?</a:t>
            </a:r>
            <a:r>
              <a:rPr lang="en-US" dirty="0">
                <a:solidFill>
                  <a:srgbClr val="000090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KB, α</a:t>
            </a:r>
            <a:r>
              <a:rPr lang="en-US" dirty="0">
                <a:solidFill>
                  <a:srgbClr val="000090"/>
                </a:solidFill>
              </a:rPr>
              <a:t>)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Returns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true or false</a:t>
            </a:r>
            <a:br>
              <a:rPr lang="en-US" dirty="0"/>
            </a:br>
            <a:r>
              <a:rPr lang="en-US" dirty="0"/>
              <a:t>       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TT-CHECK-ALL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KB, α, symbols(KB) </a:t>
            </a:r>
            <a:r>
              <a:rPr lang="en-US" dirty="0"/>
              <a:t>∪</a:t>
            </a:r>
            <a:r>
              <a:rPr lang="en-US" dirty="0">
                <a:solidFill>
                  <a:srgbClr val="0000FF"/>
                </a:solidFill>
              </a:rPr>
              <a:t> symbols(α), {}</a:t>
            </a:r>
            <a:r>
              <a:rPr lang="en-US" dirty="0"/>
              <a:t>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CC00CC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TT-CHECK-ALL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KB, α, symbols, model</a:t>
            </a:r>
            <a:r>
              <a:rPr lang="en-US" dirty="0"/>
              <a:t>) 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Returns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true or false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      Recursively check to make sure all models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      that satisfy the KB also satisfy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808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6CE36-9678-7DF9-5215-AD31A4E0D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43D758-74FA-FE5E-D585-65CD30CE0F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en-US" dirty="0">
                    <a:solidFill>
                      <a:srgbClr val="7030A0"/>
                    </a:solidFill>
                  </a:rPr>
                  <a:t>function</a:t>
                </a:r>
                <a:r>
                  <a:rPr lang="en-US" b="1" dirty="0"/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TT-CHECK-ALL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KB, α, symbols, model</a:t>
                </a:r>
                <a:r>
                  <a:rPr lang="en-US" dirty="0"/>
                  <a:t>)     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Returns</a:t>
                </a:r>
                <a:r>
                  <a:rPr lang="en-US" b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true or false</a:t>
                </a:r>
                <a:r>
                  <a:rPr lang="en-US" dirty="0"/>
                  <a:t>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/>
                  <a:t>        </a:t>
                </a:r>
                <a:r>
                  <a:rPr lang="en-US" dirty="0">
                    <a:solidFill>
                      <a:srgbClr val="7030A0"/>
                    </a:solidFill>
                  </a:rPr>
                  <a:t>if</a:t>
                </a:r>
                <a:r>
                  <a:rPr lang="en-US" b="1" dirty="0"/>
                  <a:t> </a:t>
                </a:r>
                <a:r>
                  <a:rPr lang="en-US" dirty="0"/>
                  <a:t>empty?(</a:t>
                </a:r>
                <a:r>
                  <a:rPr lang="en-US" dirty="0">
                    <a:solidFill>
                      <a:srgbClr val="0000FF"/>
                    </a:solidFill>
                  </a:rPr>
                  <a:t>symbols</a:t>
                </a:r>
                <a:r>
                  <a:rPr lang="en-US" dirty="0"/>
                  <a:t>) </a:t>
                </a:r>
                <a:r>
                  <a:rPr lang="en-US" dirty="0">
                    <a:solidFill>
                      <a:srgbClr val="7030A0"/>
                    </a:solidFill>
                  </a:rPr>
                  <a:t>then</a:t>
                </a:r>
                <a:r>
                  <a:rPr lang="en-US" dirty="0"/>
                  <a:t>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/>
                  <a:t>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if</a:t>
                </a:r>
                <a:r>
                  <a:rPr lang="en-US" b="1" dirty="0"/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PL-TRUE?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KB, model</a:t>
                </a:r>
                <a:r>
                  <a:rPr lang="en-US" dirty="0"/>
                  <a:t>) </a:t>
                </a:r>
                <a:r>
                  <a:rPr lang="en-US" dirty="0">
                    <a:solidFill>
                      <a:srgbClr val="7030A0"/>
                    </a:solidFill>
                  </a:rPr>
                  <a:t>then</a:t>
                </a:r>
                <a:endParaRPr lang="en-US" b="1" dirty="0">
                  <a:solidFill>
                    <a:srgbClr val="7030A0"/>
                  </a:solidFill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7030A0"/>
                    </a:solidFill>
                  </a:rPr>
                  <a:t>        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return</a:t>
                </a:r>
                <a:r>
                  <a:rPr lang="en-US" b="1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PL-TRUE?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α, model</a:t>
                </a:r>
                <a:r>
                  <a:rPr lang="en-US" dirty="0"/>
                  <a:t>)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/>
                  <a:t>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else</a:t>
                </a:r>
                <a:r>
                  <a:rPr lang="en-US" b="1" dirty="0">
                    <a:solidFill>
                      <a:srgbClr val="7030A0"/>
                    </a:solidFill>
                  </a:rPr>
                  <a:t>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7030A0"/>
                    </a:solidFill>
                  </a:rPr>
                  <a:t>        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return</a:t>
                </a:r>
                <a:r>
                  <a:rPr lang="en-US" b="1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true</a:t>
                </a:r>
                <a:endParaRPr lang="en-US" i="1" dirty="0"/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i="1" dirty="0"/>
                  <a:t>        </a:t>
                </a:r>
                <a:r>
                  <a:rPr lang="en-US" dirty="0">
                    <a:solidFill>
                      <a:srgbClr val="7030A0"/>
                    </a:solidFill>
                  </a:rPr>
                  <a:t>else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dirty="0"/>
                  <a:t>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← first(</a:t>
                </a:r>
                <a:r>
                  <a:rPr lang="en-US" dirty="0">
                    <a:solidFill>
                      <a:srgbClr val="0000FF"/>
                    </a:solidFill>
                  </a:rPr>
                  <a:t>symbols)</a:t>
                </a:r>
                <a:br>
                  <a:rPr lang="en-US" dirty="0">
                    <a:solidFill>
                      <a:srgbClr val="0000FF"/>
                    </a:solidFill>
                  </a:rPr>
                </a:br>
                <a:r>
                  <a:rPr lang="en-US" dirty="0">
                    <a:solidFill>
                      <a:srgbClr val="0000FF"/>
                    </a:solidFill>
                  </a:rPr>
                  <a:t>                rest ← </a:t>
                </a:r>
                <a:r>
                  <a:rPr lang="en-US" dirty="0"/>
                  <a:t>rest</a:t>
                </a:r>
                <a:r>
                  <a:rPr lang="en-US" dirty="0">
                    <a:solidFill>
                      <a:srgbClr val="0000FF"/>
                    </a:solidFill>
                  </a:rPr>
                  <a:t>(symbols</a:t>
                </a:r>
                <a:r>
                  <a:rPr lang="en-US" dirty="0"/>
                  <a:t>)</a:t>
                </a:r>
                <a:br>
                  <a:rPr lang="en-US" dirty="0"/>
                </a:br>
                <a:r>
                  <a:rPr lang="en-US" dirty="0"/>
                  <a:t>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return</a:t>
                </a:r>
                <a:r>
                  <a:rPr lang="en-US" b="1" dirty="0"/>
                  <a:t>  and </a:t>
                </a:r>
                <a:r>
                  <a:rPr lang="en-US" dirty="0"/>
                  <a:t>( </a:t>
                </a:r>
                <a:r>
                  <a:rPr lang="en-US" dirty="0">
                    <a:solidFill>
                      <a:srgbClr val="008000"/>
                    </a:solidFill>
                  </a:rPr>
                  <a:t>TT-CHECK-ALL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KB, α, rest, model </a:t>
                </a:r>
                <a:r>
                  <a:rPr lang="en-US" dirty="0"/>
                  <a:t>∪</a:t>
                </a:r>
                <a:r>
                  <a:rPr lang="en-US" dirty="0">
                    <a:solidFill>
                      <a:srgbClr val="0000FF"/>
                    </a:solidFill>
                  </a:rPr>
                  <a:t>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00FF"/>
                    </a:solidFill>
                  </a:rPr>
                  <a:t> = true}</a:t>
                </a:r>
                <a:r>
                  <a:rPr lang="en-US" dirty="0"/>
                  <a:t>) </a:t>
                </a: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en-US" b="1" dirty="0"/>
                  <a:t>                              </a:t>
                </a:r>
                <a:r>
                  <a:rPr lang="en-US" dirty="0"/>
                  <a:t>          </a:t>
                </a:r>
                <a:r>
                  <a:rPr lang="en-US" dirty="0">
                    <a:solidFill>
                      <a:srgbClr val="008000"/>
                    </a:solidFill>
                  </a:rPr>
                  <a:t>TT-CHECK-ALL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KB, α, rest, model </a:t>
                </a:r>
                <a:r>
                  <a:rPr lang="en-US" dirty="0"/>
                  <a:t>∪</a:t>
                </a:r>
                <a:r>
                  <a:rPr lang="en-US" dirty="0">
                    <a:solidFill>
                      <a:srgbClr val="0000FF"/>
                    </a:solidFill>
                  </a:rPr>
                  <a:t>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00FF"/>
                    </a:solidFill>
                  </a:rPr>
                  <a:t> = false}</a:t>
                </a:r>
                <a:r>
                  <a:rPr lang="en-US" dirty="0"/>
                  <a:t>) )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43D758-74FA-FE5E-D585-65CD30CE0F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99" r="-522" b="-188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0955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617" y="1125489"/>
            <a:ext cx="6172200" cy="2184398"/>
          </a:xfrm>
        </p:spPr>
        <p:txBody>
          <a:bodyPr/>
          <a:lstStyle/>
          <a:p>
            <a:r>
              <a:rPr lang="en-US" dirty="0"/>
              <a:t>Same recursion as backtracking</a:t>
            </a:r>
          </a:p>
          <a:p>
            <a:r>
              <a:rPr lang="en-US" dirty="0">
                <a:solidFill>
                  <a:schemeClr val="tx1"/>
                </a:solidFill>
              </a:rPr>
              <a:t>O(2</a:t>
            </a:r>
            <a:r>
              <a:rPr lang="en-US" baseline="30000" dirty="0">
                <a:solidFill>
                  <a:schemeClr val="tx1"/>
                </a:solidFill>
              </a:rPr>
              <a:t>N</a:t>
            </a:r>
            <a:r>
              <a:rPr lang="en-US" dirty="0">
                <a:solidFill>
                  <a:schemeClr val="tx1"/>
                </a:solidFill>
              </a:rPr>
              <a:t>) time, linear space</a:t>
            </a:r>
          </a:p>
          <a:p>
            <a:endParaRPr lang="en-US" dirty="0"/>
          </a:p>
          <a:p>
            <a:r>
              <a:rPr lang="en-US" dirty="0"/>
              <a:t>Can we do better?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EABB69-DDDD-E779-2266-315847A5143B}"/>
              </a:ext>
            </a:extLst>
          </p:cNvPr>
          <p:cNvSpPr txBox="1"/>
          <p:nvPr/>
        </p:nvSpPr>
        <p:spPr>
          <a:xfrm rot="16200000">
            <a:off x="5167601" y="5966948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111111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5BCEBE-3142-92E6-AAAE-BBA269039C0E}"/>
              </a:ext>
            </a:extLst>
          </p:cNvPr>
          <p:cNvSpPr txBox="1"/>
          <p:nvPr/>
        </p:nvSpPr>
        <p:spPr>
          <a:xfrm rot="16200000">
            <a:off x="10154853" y="5996874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000000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98305E0-9943-CA6B-4644-52F7BB8B2959}"/>
              </a:ext>
            </a:extLst>
          </p:cNvPr>
          <p:cNvGrpSpPr/>
          <p:nvPr/>
        </p:nvGrpSpPr>
        <p:grpSpPr>
          <a:xfrm>
            <a:off x="5620497" y="4964953"/>
            <a:ext cx="268941" cy="268941"/>
            <a:chOff x="5931647" y="5244353"/>
            <a:chExt cx="268941" cy="26894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24DEDF-CC64-9C99-AD7E-2FB8F1ADF745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9E3C9BD-C23F-D5AE-5EC7-548E76E9DD14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EEFC832F-9489-7962-5D2F-1165D365D6A4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B43AEEED-A47C-8C87-8697-655DA725F8E5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D227371-027C-1B11-F361-E9F65EE758B3}"/>
              </a:ext>
            </a:extLst>
          </p:cNvPr>
          <p:cNvGrpSpPr/>
          <p:nvPr/>
        </p:nvGrpSpPr>
        <p:grpSpPr>
          <a:xfrm>
            <a:off x="6430309" y="4978400"/>
            <a:ext cx="268941" cy="268941"/>
            <a:chOff x="6741459" y="5257800"/>
            <a:chExt cx="268941" cy="26894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26C5B86-2D5C-FDEE-EB5A-29091F81D28E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A0BDEE2-9C4E-6820-9F24-84BF1FBBBAEE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6EE2EC8D-73EF-BCA6-2EB4-A83B321BA953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46255E3D-3824-FBDC-DC2E-09D339E6E302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6D2291E-807A-153A-1AAA-42D5C108E0B0}"/>
              </a:ext>
            </a:extLst>
          </p:cNvPr>
          <p:cNvGrpSpPr/>
          <p:nvPr/>
        </p:nvGrpSpPr>
        <p:grpSpPr>
          <a:xfrm>
            <a:off x="7232650" y="4978400"/>
            <a:ext cx="268941" cy="268941"/>
            <a:chOff x="5931647" y="5244353"/>
            <a:chExt cx="268941" cy="268941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06374AB-06C0-6AF4-20A3-6174681E856E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429A7F8-D358-EA87-771E-736280403B0D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F66A4822-B987-5882-79F6-DA0C15F3C886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7CE3F514-58AE-D70E-2D3E-A9F923BFE4E4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EA9A927-1FB1-524D-88D4-B271A4112FD7}"/>
              </a:ext>
            </a:extLst>
          </p:cNvPr>
          <p:cNvGrpSpPr/>
          <p:nvPr/>
        </p:nvGrpSpPr>
        <p:grpSpPr>
          <a:xfrm>
            <a:off x="8487709" y="4978400"/>
            <a:ext cx="268941" cy="268941"/>
            <a:chOff x="5931647" y="5244353"/>
            <a:chExt cx="268941" cy="268941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9D0FA7D-2A64-0E48-658A-5DE763DAAD3F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27D7E110-7B74-66B8-9C98-1A5856AD51D9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829D7E8-A36E-1BAC-5551-A4A708B2CED8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D09A074F-74AC-4D85-B450-6A8A24CB0182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67E6ED5-143C-3AC9-E16F-E0A3DBE6CDC5}"/>
              </a:ext>
            </a:extLst>
          </p:cNvPr>
          <p:cNvGrpSpPr/>
          <p:nvPr/>
        </p:nvGrpSpPr>
        <p:grpSpPr>
          <a:xfrm>
            <a:off x="9173509" y="4978400"/>
            <a:ext cx="268941" cy="268941"/>
            <a:chOff x="5931647" y="5244353"/>
            <a:chExt cx="268941" cy="268941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4D862B3B-85EE-39C0-44C9-C77EDD0CCE56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2B166582-5036-77F9-6091-6BD1677BBD7E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7F00A44B-6AE6-63E4-93C5-3DA064A412F9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28B66CDB-39B7-FBF3-422F-B769A5051007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51DF92D-52CA-A98C-B53D-94DBDEDB99E5}"/>
              </a:ext>
            </a:extLst>
          </p:cNvPr>
          <p:cNvGrpSpPr/>
          <p:nvPr/>
        </p:nvGrpSpPr>
        <p:grpSpPr>
          <a:xfrm>
            <a:off x="9747250" y="4978400"/>
            <a:ext cx="268941" cy="268941"/>
            <a:chOff x="5931647" y="5244353"/>
            <a:chExt cx="268941" cy="268941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8B2B2F0E-07FA-592E-7B70-0BCABC9B7605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B789D92B-8C8A-B14C-E484-382BDFE74FE7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487D4AC0-CE59-1AD3-1CB9-448505012CF2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A735053E-AEF9-CD15-D667-871C74E402B2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18AAFD63-AA78-8909-768B-1CDB2EEE8188}"/>
              </a:ext>
            </a:extLst>
          </p:cNvPr>
          <p:cNvGrpSpPr/>
          <p:nvPr/>
        </p:nvGrpSpPr>
        <p:grpSpPr>
          <a:xfrm>
            <a:off x="7878109" y="4978400"/>
            <a:ext cx="268941" cy="268941"/>
            <a:chOff x="6741459" y="5257800"/>
            <a:chExt cx="268941" cy="268941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7B13D9B-5EE3-48C0-8E86-82065DCF9936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954CAC77-30DE-84B4-1617-D8B236AF915A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004F9B44-1E61-0855-9B1B-D30F5E96FDDF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E770FF79-ACE0-C9A2-56FD-9B8767494546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367078A3-6CD3-0839-0319-9774F593B498}"/>
              </a:ext>
            </a:extLst>
          </p:cNvPr>
          <p:cNvGrpSpPr/>
          <p:nvPr/>
        </p:nvGrpSpPr>
        <p:grpSpPr>
          <a:xfrm>
            <a:off x="10621309" y="4978400"/>
            <a:ext cx="268941" cy="268941"/>
            <a:chOff x="6741459" y="5257800"/>
            <a:chExt cx="268941" cy="268941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EF338D0F-EF67-D958-56B1-3300FE5CE805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35CEEF05-EC8A-9A77-B242-9734E59D7E28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E10F1C42-93FB-1E50-6865-C6919F6BE3E2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A65DD4A0-E24B-EBBB-0830-E5B8A817103F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98EFBAA1-DFD8-00F6-39D0-DF54F0773C6C}"/>
              </a:ext>
            </a:extLst>
          </p:cNvPr>
          <p:cNvGrpSpPr/>
          <p:nvPr/>
        </p:nvGrpSpPr>
        <p:grpSpPr>
          <a:xfrm>
            <a:off x="6430309" y="5283200"/>
            <a:ext cx="268941" cy="268941"/>
            <a:chOff x="6741459" y="5257800"/>
            <a:chExt cx="268941" cy="268941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58882D07-4038-D045-D5D1-442B830C7A4D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80CFDB8F-A691-CD95-B892-4217161E2100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D14769D4-4F6D-4070-4530-EFF41F73D6C6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7A73D6A9-8A28-B818-27EB-A50B2FA92298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E82A7FD-CEAD-CD00-EE55-5DB456E7F626}"/>
              </a:ext>
            </a:extLst>
          </p:cNvPr>
          <p:cNvGrpSpPr/>
          <p:nvPr/>
        </p:nvGrpSpPr>
        <p:grpSpPr>
          <a:xfrm>
            <a:off x="7878109" y="5283200"/>
            <a:ext cx="268941" cy="268941"/>
            <a:chOff x="6741459" y="5257800"/>
            <a:chExt cx="268941" cy="268941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548A6F1C-92F2-6F67-5193-7C9ED24A1A74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53C2F4C6-ECAD-6345-EA2F-206DBF2A3DAA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77E05E3A-E49E-98A0-8499-2D8AC9DF286A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674A345C-2500-2CF2-1689-872A96AD4BA2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D53B532B-DD96-DC1A-6F76-4981ECA62DC5}"/>
              </a:ext>
            </a:extLst>
          </p:cNvPr>
          <p:cNvGrpSpPr/>
          <p:nvPr/>
        </p:nvGrpSpPr>
        <p:grpSpPr>
          <a:xfrm>
            <a:off x="10621309" y="5283200"/>
            <a:ext cx="268941" cy="268941"/>
            <a:chOff x="5931647" y="5244353"/>
            <a:chExt cx="268941" cy="268941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01B7BBE0-EC7D-5BD7-19A1-83F357879E6F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7A0837D9-990F-68E9-60EB-7ADDA8FBF67A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B09FF3EE-9C16-7364-8FAC-2C1BD3F5FA5C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38B5249B-4D33-C3DE-E6B9-6350BBF82BE0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905FB0E3-CF72-D7AD-0516-FB29CD90F605}"/>
              </a:ext>
            </a:extLst>
          </p:cNvPr>
          <p:cNvSpPr txBox="1"/>
          <p:nvPr/>
        </p:nvSpPr>
        <p:spPr>
          <a:xfrm>
            <a:off x="4260850" y="4802394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KB</a:t>
            </a:r>
            <a:r>
              <a:rPr lang="en-US" sz="2800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67F8F011-826D-A302-2E18-453D7DA1EBDD}"/>
              </a:ext>
            </a:extLst>
          </p:cNvPr>
          <p:cNvSpPr txBox="1"/>
          <p:nvPr/>
        </p:nvSpPr>
        <p:spPr>
          <a:xfrm>
            <a:off x="4260850" y="5077060"/>
            <a:ext cx="708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lang="el-GR" sz="3600" i="1" dirty="0">
                <a:solidFill>
                  <a:srgbClr val="7030A0"/>
                </a:solidFill>
                <a:latin typeface="Times New Roman"/>
                <a:cs typeface="Times New Roman"/>
              </a:rPr>
              <a:t>α</a:t>
            </a:r>
            <a:r>
              <a:rPr lang="en-US" sz="2800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D2DD5FB6-2CD9-893E-CFC8-E0F2AECC6D7D}"/>
              </a:ext>
            </a:extLst>
          </p:cNvPr>
          <p:cNvSpPr/>
          <p:nvPr/>
        </p:nvSpPr>
        <p:spPr>
          <a:xfrm>
            <a:off x="8083432" y="92784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E7F7A3BB-F23C-BAB2-468F-418FBD516EED}"/>
              </a:ext>
            </a:extLst>
          </p:cNvPr>
          <p:cNvCxnSpPr>
            <a:stCxn id="154" idx="3"/>
          </p:cNvCxnSpPr>
          <p:nvPr/>
        </p:nvCxnSpPr>
        <p:spPr>
          <a:xfrm flipH="1">
            <a:off x="7779705" y="112228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9AD0BD8C-3002-CED4-DEA1-2ED6DC9EBEF1}"/>
              </a:ext>
            </a:extLst>
          </p:cNvPr>
          <p:cNvCxnSpPr>
            <a:stCxn id="154" idx="5"/>
          </p:cNvCxnSpPr>
          <p:nvPr/>
        </p:nvCxnSpPr>
        <p:spPr>
          <a:xfrm>
            <a:off x="8277867" y="112228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7" name="Oval 156">
            <a:extLst>
              <a:ext uri="{FF2B5EF4-FFF2-40B4-BE49-F238E27FC236}">
                <a16:creationId xmlns:a16="http://schemas.microsoft.com/office/drawing/2014/main" id="{6943F0A9-D1DC-B04E-B394-F4FB4BB9DB4B}"/>
              </a:ext>
            </a:extLst>
          </p:cNvPr>
          <p:cNvSpPr/>
          <p:nvPr/>
        </p:nvSpPr>
        <p:spPr>
          <a:xfrm>
            <a:off x="7585270" y="1644593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2212D2A1-6910-A20D-A7E2-C865C8ED32DE}"/>
              </a:ext>
            </a:extLst>
          </p:cNvPr>
          <p:cNvCxnSpPr>
            <a:stCxn id="157" idx="3"/>
          </p:cNvCxnSpPr>
          <p:nvPr/>
        </p:nvCxnSpPr>
        <p:spPr>
          <a:xfrm flipH="1">
            <a:off x="7281543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F1B015BC-253D-1468-1BD0-B97A28477587}"/>
              </a:ext>
            </a:extLst>
          </p:cNvPr>
          <p:cNvCxnSpPr>
            <a:stCxn id="157" idx="5"/>
          </p:cNvCxnSpPr>
          <p:nvPr/>
        </p:nvCxnSpPr>
        <p:spPr>
          <a:xfrm>
            <a:off x="7779705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Oval 159">
            <a:extLst>
              <a:ext uri="{FF2B5EF4-FFF2-40B4-BE49-F238E27FC236}">
                <a16:creationId xmlns:a16="http://schemas.microsoft.com/office/drawing/2014/main" id="{E58BC5CB-D923-F4DF-3C6A-9396F0A5D834}"/>
              </a:ext>
            </a:extLst>
          </p:cNvPr>
          <p:cNvSpPr/>
          <p:nvPr/>
        </p:nvSpPr>
        <p:spPr>
          <a:xfrm>
            <a:off x="8572382" y="1644593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49A25B6D-4F34-E564-A7B1-EC7D3CFA9258}"/>
              </a:ext>
            </a:extLst>
          </p:cNvPr>
          <p:cNvCxnSpPr>
            <a:stCxn id="160" idx="3"/>
          </p:cNvCxnSpPr>
          <p:nvPr/>
        </p:nvCxnSpPr>
        <p:spPr>
          <a:xfrm flipH="1">
            <a:off x="8268655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38DE0948-DE7C-2F52-EB53-8F12BC005A62}"/>
              </a:ext>
            </a:extLst>
          </p:cNvPr>
          <p:cNvCxnSpPr>
            <a:stCxn id="160" idx="5"/>
          </p:cNvCxnSpPr>
          <p:nvPr/>
        </p:nvCxnSpPr>
        <p:spPr>
          <a:xfrm>
            <a:off x="8766817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Oval 162">
            <a:extLst>
              <a:ext uri="{FF2B5EF4-FFF2-40B4-BE49-F238E27FC236}">
                <a16:creationId xmlns:a16="http://schemas.microsoft.com/office/drawing/2014/main" id="{43E1AF1F-3528-3004-E8B2-3AE85D79859B}"/>
              </a:ext>
            </a:extLst>
          </p:cNvPr>
          <p:cNvSpPr/>
          <p:nvPr/>
        </p:nvSpPr>
        <p:spPr>
          <a:xfrm>
            <a:off x="7096319" y="240390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59B93CD5-8924-E937-DA24-5294C621728D}"/>
              </a:ext>
            </a:extLst>
          </p:cNvPr>
          <p:cNvCxnSpPr>
            <a:stCxn id="163" idx="3"/>
          </p:cNvCxnSpPr>
          <p:nvPr/>
        </p:nvCxnSpPr>
        <p:spPr>
          <a:xfrm flipH="1">
            <a:off x="6792593" y="259834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5F4F69FE-F7D5-840A-1AEC-F590D27E94DC}"/>
              </a:ext>
            </a:extLst>
          </p:cNvPr>
          <p:cNvCxnSpPr>
            <a:stCxn id="163" idx="5"/>
          </p:cNvCxnSpPr>
          <p:nvPr/>
        </p:nvCxnSpPr>
        <p:spPr>
          <a:xfrm>
            <a:off x="7290754" y="2598344"/>
            <a:ext cx="185224" cy="37965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Oval 165">
            <a:extLst>
              <a:ext uri="{FF2B5EF4-FFF2-40B4-BE49-F238E27FC236}">
                <a16:creationId xmlns:a16="http://schemas.microsoft.com/office/drawing/2014/main" id="{F9856B25-B7EC-1EC4-5404-5314352E9874}"/>
              </a:ext>
            </a:extLst>
          </p:cNvPr>
          <p:cNvSpPr/>
          <p:nvPr/>
        </p:nvSpPr>
        <p:spPr>
          <a:xfrm>
            <a:off x="9027972" y="240390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E01864EA-4829-BEF8-CC09-5CF9A485200D}"/>
              </a:ext>
            </a:extLst>
          </p:cNvPr>
          <p:cNvCxnSpPr>
            <a:stCxn id="166" idx="3"/>
          </p:cNvCxnSpPr>
          <p:nvPr/>
        </p:nvCxnSpPr>
        <p:spPr>
          <a:xfrm flipH="1">
            <a:off x="8918681" y="2598344"/>
            <a:ext cx="142652" cy="303726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AFAA7D1E-FB7E-8B86-A99A-102622150C07}"/>
              </a:ext>
            </a:extLst>
          </p:cNvPr>
          <p:cNvCxnSpPr>
            <a:stCxn id="166" idx="5"/>
          </p:cNvCxnSpPr>
          <p:nvPr/>
        </p:nvCxnSpPr>
        <p:spPr>
          <a:xfrm>
            <a:off x="9222408" y="259834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9" name="Oval 168">
            <a:extLst>
              <a:ext uri="{FF2B5EF4-FFF2-40B4-BE49-F238E27FC236}">
                <a16:creationId xmlns:a16="http://schemas.microsoft.com/office/drawing/2014/main" id="{DCD9E477-7360-5FC7-A9EE-1699BCADFE74}"/>
              </a:ext>
            </a:extLst>
          </p:cNvPr>
          <p:cNvSpPr/>
          <p:nvPr/>
        </p:nvSpPr>
        <p:spPr>
          <a:xfrm>
            <a:off x="6033275" y="4150336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FB9B20F7-2302-F61E-A7E6-891404A2A0A7}"/>
              </a:ext>
            </a:extLst>
          </p:cNvPr>
          <p:cNvCxnSpPr>
            <a:stCxn id="169" idx="3"/>
          </p:cNvCxnSpPr>
          <p:nvPr/>
        </p:nvCxnSpPr>
        <p:spPr>
          <a:xfrm flipH="1">
            <a:off x="5729548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2D711339-72F4-51A7-EB67-468527FD02FB}"/>
              </a:ext>
            </a:extLst>
          </p:cNvPr>
          <p:cNvCxnSpPr>
            <a:stCxn id="169" idx="5"/>
          </p:cNvCxnSpPr>
          <p:nvPr/>
        </p:nvCxnSpPr>
        <p:spPr>
          <a:xfrm>
            <a:off x="6227710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2" name="Oval 171">
            <a:extLst>
              <a:ext uri="{FF2B5EF4-FFF2-40B4-BE49-F238E27FC236}">
                <a16:creationId xmlns:a16="http://schemas.microsoft.com/office/drawing/2014/main" id="{8EEFDFC9-FC82-9302-E568-129A7C433D87}"/>
              </a:ext>
            </a:extLst>
          </p:cNvPr>
          <p:cNvSpPr/>
          <p:nvPr/>
        </p:nvSpPr>
        <p:spPr>
          <a:xfrm>
            <a:off x="10166948" y="4150336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BCD43EF8-60E8-58A2-C103-BAB81783A01B}"/>
              </a:ext>
            </a:extLst>
          </p:cNvPr>
          <p:cNvCxnSpPr>
            <a:stCxn id="172" idx="3"/>
          </p:cNvCxnSpPr>
          <p:nvPr/>
        </p:nvCxnSpPr>
        <p:spPr>
          <a:xfrm flipH="1">
            <a:off x="9863221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959F7BA8-4601-BD03-312C-536103611F37}"/>
              </a:ext>
            </a:extLst>
          </p:cNvPr>
          <p:cNvCxnSpPr>
            <a:stCxn id="172" idx="5"/>
          </p:cNvCxnSpPr>
          <p:nvPr/>
        </p:nvCxnSpPr>
        <p:spPr>
          <a:xfrm>
            <a:off x="10361383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FD940BFD-0737-8406-8370-9394769F3376}"/>
              </a:ext>
            </a:extLst>
          </p:cNvPr>
          <p:cNvCxnSpPr/>
          <p:nvPr/>
        </p:nvCxnSpPr>
        <p:spPr>
          <a:xfrm flipH="1">
            <a:off x="6185139" y="3737318"/>
            <a:ext cx="227795" cy="41301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C74CF84C-FF03-A1F7-F2BC-F99A29436C8B}"/>
              </a:ext>
            </a:extLst>
          </p:cNvPr>
          <p:cNvCxnSpPr/>
          <p:nvPr/>
        </p:nvCxnSpPr>
        <p:spPr>
          <a:xfrm>
            <a:off x="9981725" y="3737318"/>
            <a:ext cx="261155" cy="41301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0EE32D8B-9886-1BA8-125E-A8D895B4739E}"/>
              </a:ext>
            </a:extLst>
          </p:cNvPr>
          <p:cNvCxnSpPr/>
          <p:nvPr/>
        </p:nvCxnSpPr>
        <p:spPr>
          <a:xfrm flipH="1">
            <a:off x="6488866" y="3251952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2E7688A4-D04B-3B74-4FF2-3A6030EB783B}"/>
              </a:ext>
            </a:extLst>
          </p:cNvPr>
          <p:cNvCxnSpPr/>
          <p:nvPr/>
        </p:nvCxnSpPr>
        <p:spPr>
          <a:xfrm>
            <a:off x="9648219" y="3254931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2A2D86DD-55C7-16F8-18D6-F837A0746012}"/>
                  </a:ext>
                </a:extLst>
              </p:cNvPr>
              <p:cNvSpPr txBox="1"/>
              <p:nvPr/>
            </p:nvSpPr>
            <p:spPr>
              <a:xfrm>
                <a:off x="6283488" y="1097002"/>
                <a:ext cx="160691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2A2D86DD-55C7-16F8-18D6-F837A07460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488" y="1097002"/>
                <a:ext cx="1606915" cy="523220"/>
              </a:xfrm>
              <a:prstGeom prst="rect">
                <a:avLst/>
              </a:prstGeom>
              <a:blipFill>
                <a:blip r:embed="rId2"/>
                <a:stretch>
                  <a:fillRect t="-11628" r="-646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A7A9A8F3-6B4F-AF3A-81F7-681D7BBE1874}"/>
                  </a:ext>
                </a:extLst>
              </p:cNvPr>
              <p:cNvSpPr txBox="1"/>
              <p:nvPr/>
            </p:nvSpPr>
            <p:spPr>
              <a:xfrm>
                <a:off x="8585843" y="1127357"/>
                <a:ext cx="166885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false</a:t>
                </a:r>
              </a:p>
            </p:txBody>
          </p:sp>
        </mc:Choice>
        <mc:Fallback xmlns=""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A7A9A8F3-6B4F-AF3A-81F7-681D7BBE18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843" y="1127357"/>
                <a:ext cx="1668855" cy="523220"/>
              </a:xfrm>
              <a:prstGeom prst="rect">
                <a:avLst/>
              </a:prstGeom>
              <a:blipFill>
                <a:blip r:embed="rId3"/>
                <a:stretch>
                  <a:fillRect t="-11628" r="-693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7087A80-1F63-01FC-7BCD-ACEE55FD75A4}"/>
                  </a:ext>
                </a:extLst>
              </p:cNvPr>
              <p:cNvSpPr txBox="1"/>
              <p:nvPr/>
            </p:nvSpPr>
            <p:spPr>
              <a:xfrm>
                <a:off x="5765362" y="1829519"/>
                <a:ext cx="160691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7087A80-1F63-01FC-7BCD-ACEE55FD7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362" y="1829519"/>
                <a:ext cx="1606915" cy="523220"/>
              </a:xfrm>
              <a:prstGeom prst="rect">
                <a:avLst/>
              </a:prstGeom>
              <a:blipFill>
                <a:blip r:embed="rId4"/>
                <a:stretch>
                  <a:fillRect t="-10465" r="-646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EE5D2B3C-5601-4826-EEE7-6A1DBC113F74}"/>
                  </a:ext>
                </a:extLst>
              </p:cNvPr>
              <p:cNvSpPr txBox="1"/>
              <p:nvPr/>
            </p:nvSpPr>
            <p:spPr>
              <a:xfrm>
                <a:off x="9109919" y="1859873"/>
                <a:ext cx="1672061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false</a:t>
                </a: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EE5D2B3C-5601-4826-EEE7-6A1DBC113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919" y="1859873"/>
                <a:ext cx="1672061" cy="523220"/>
              </a:xfrm>
              <a:prstGeom prst="rect">
                <a:avLst/>
              </a:prstGeom>
              <a:blipFill>
                <a:blip r:embed="rId5"/>
                <a:stretch>
                  <a:fillRect t="-10465" r="-6545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CD14CCC-AB59-55CA-E839-00869F837423}"/>
                  </a:ext>
                </a:extLst>
              </p:cNvPr>
              <p:cNvSpPr txBox="1"/>
              <p:nvPr/>
            </p:nvSpPr>
            <p:spPr>
              <a:xfrm>
                <a:off x="10529010" y="4171845"/>
                <a:ext cx="1722523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false</a:t>
                </a: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CD14CCC-AB59-55CA-E839-00869F837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010" y="4171845"/>
                <a:ext cx="1722523" cy="523220"/>
              </a:xfrm>
              <a:prstGeom prst="rect">
                <a:avLst/>
              </a:prstGeom>
              <a:blipFill>
                <a:blip r:embed="rId6"/>
                <a:stretch>
                  <a:fillRect t="-10465" r="-6360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DF1E4177-21C9-C4C9-08A6-0C80F475ACB5}"/>
                  </a:ext>
                </a:extLst>
              </p:cNvPr>
              <p:cNvSpPr txBox="1"/>
              <p:nvPr/>
            </p:nvSpPr>
            <p:spPr>
              <a:xfrm>
                <a:off x="4308314" y="4170286"/>
                <a:ext cx="1657377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DF1E4177-21C9-C4C9-08A6-0C80F475A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314" y="4170286"/>
                <a:ext cx="1657377" cy="523220"/>
              </a:xfrm>
              <a:prstGeom prst="rect">
                <a:avLst/>
              </a:prstGeom>
              <a:blipFill>
                <a:blip r:embed="rId7"/>
                <a:stretch>
                  <a:fillRect t="-10465" r="-5882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6D1DFE0D-B571-D050-3B8E-DB958E93A36B}"/>
                  </a:ext>
                </a:extLst>
              </p:cNvPr>
              <p:cNvSpPr txBox="1"/>
              <p:nvPr/>
            </p:nvSpPr>
            <p:spPr>
              <a:xfrm>
                <a:off x="6396241" y="4171845"/>
                <a:ext cx="1722523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false</a:t>
                </a:r>
              </a:p>
            </p:txBody>
          </p:sp>
        </mc:Choice>
        <mc:Fallback xmlns=""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6D1DFE0D-B571-D050-3B8E-DB958E93A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241" y="4171845"/>
                <a:ext cx="1722523" cy="523220"/>
              </a:xfrm>
              <a:prstGeom prst="rect">
                <a:avLst/>
              </a:prstGeom>
              <a:blipFill>
                <a:blip r:embed="rId8"/>
                <a:stretch>
                  <a:fillRect t="-10465" r="-6360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88B9A733-5BD5-C1D7-ABC1-BF9F0BFF905A}"/>
                  </a:ext>
                </a:extLst>
              </p:cNvPr>
              <p:cNvSpPr txBox="1"/>
              <p:nvPr/>
            </p:nvSpPr>
            <p:spPr>
              <a:xfrm>
                <a:off x="8393719" y="4170286"/>
                <a:ext cx="1657377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88B9A733-5BD5-C1D7-ABC1-BF9F0BFF9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3719" y="4170286"/>
                <a:ext cx="1657377" cy="523220"/>
              </a:xfrm>
              <a:prstGeom prst="rect">
                <a:avLst/>
              </a:prstGeom>
              <a:blipFill>
                <a:blip r:embed="rId9"/>
                <a:stretch>
                  <a:fillRect t="-10465" r="-5882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C14D1B34-45B4-1DBA-6B25-41EBB4595B27}"/>
                  </a:ext>
                </a:extLst>
              </p:cNvPr>
              <p:cNvSpPr txBox="1"/>
              <p:nvPr/>
            </p:nvSpPr>
            <p:spPr>
              <a:xfrm rot="16200000">
                <a:off x="6381272" y="5613647"/>
                <a:ext cx="111761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B050"/>
                    </a:solidFill>
                  </a:rPr>
                  <a:t>11111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0</a:t>
                </a:r>
              </a:p>
              <a:p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C14D1B34-45B4-1DBA-6B25-41EBB4595B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381272" y="5613647"/>
                <a:ext cx="1117614" cy="1200329"/>
              </a:xfrm>
              <a:prstGeom prst="rect">
                <a:avLst/>
              </a:prstGeom>
              <a:blipFill>
                <a:blip r:embed="rId10"/>
                <a:stretch>
                  <a:fillRect l="-4061" t="-7104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1100E935-5A79-4D90-5722-262864820331}"/>
                  </a:ext>
                </a:extLst>
              </p:cNvPr>
              <p:cNvSpPr txBox="1"/>
              <p:nvPr/>
            </p:nvSpPr>
            <p:spPr>
              <a:xfrm rot="16200000">
                <a:off x="8941182" y="5597616"/>
                <a:ext cx="111761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>
                  <a:solidFill>
                    <a:schemeClr val="accent2"/>
                  </a:solidFill>
                </a:endParaRPr>
              </a:p>
              <a:p>
                <a:r>
                  <a:rPr lang="en-US" sz="2400" dirty="0">
                    <a:solidFill>
                      <a:schemeClr val="accent2"/>
                    </a:solidFill>
                  </a:rPr>
                  <a:t>00000</a:t>
                </a:r>
                <a:r>
                  <a:rPr lang="en-US" sz="2400" dirty="0">
                    <a:solidFill>
                      <a:srgbClr val="00B05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1100E935-5A79-4D90-5722-262864820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941182" y="5597616"/>
                <a:ext cx="1117614" cy="1200329"/>
              </a:xfrm>
              <a:prstGeom prst="rect">
                <a:avLst/>
              </a:prstGeom>
              <a:blipFill>
                <a:blip r:embed="rId11"/>
                <a:stretch>
                  <a:fillRect t="-6557" r="-10660" b="-8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9" name="TextBox 188">
            <a:extLst>
              <a:ext uri="{FF2B5EF4-FFF2-40B4-BE49-F238E27FC236}">
                <a16:creationId xmlns:a16="http://schemas.microsoft.com/office/drawing/2014/main" id="{F0444189-E511-8D0F-72EB-836DC95E9D65}"/>
              </a:ext>
            </a:extLst>
          </p:cNvPr>
          <p:cNvSpPr txBox="1"/>
          <p:nvPr/>
        </p:nvSpPr>
        <p:spPr>
          <a:xfrm rot="16200000">
            <a:off x="7453772" y="5966948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1</a:t>
            </a:r>
            <a:r>
              <a:rPr lang="en-US" sz="2400" dirty="0">
                <a:solidFill>
                  <a:schemeClr val="accent2"/>
                </a:solidFill>
              </a:rPr>
              <a:t>0</a:t>
            </a:r>
            <a:r>
              <a:rPr lang="en-US" sz="2400" dirty="0">
                <a:solidFill>
                  <a:srgbClr val="00B050"/>
                </a:solidFill>
              </a:rPr>
              <a:t>1</a:t>
            </a:r>
            <a:r>
              <a:rPr lang="en-US" sz="2400" dirty="0">
                <a:solidFill>
                  <a:schemeClr val="accent2"/>
                </a:solidFill>
              </a:rPr>
              <a:t>00</a:t>
            </a:r>
            <a:r>
              <a:rPr lang="en-US" sz="2400" dirty="0">
                <a:solidFill>
                  <a:srgbClr val="00B050"/>
                </a:solidFill>
              </a:rPr>
              <a:t>1</a:t>
            </a:r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E2ED5F8A-91FE-98D5-332E-52973BA231D1}"/>
              </a:ext>
            </a:extLst>
          </p:cNvPr>
          <p:cNvCxnSpPr/>
          <p:nvPr/>
        </p:nvCxnSpPr>
        <p:spPr>
          <a:xfrm flipH="1">
            <a:off x="7232650" y="3022077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444F85B8-10DD-8FC3-3266-0943C1C4F523}"/>
              </a:ext>
            </a:extLst>
          </p:cNvPr>
          <p:cNvCxnSpPr/>
          <p:nvPr/>
        </p:nvCxnSpPr>
        <p:spPr>
          <a:xfrm>
            <a:off x="7288791" y="3471672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25F8FAE4-A8B3-145C-8332-AA2A8652B7E8}"/>
              </a:ext>
            </a:extLst>
          </p:cNvPr>
          <p:cNvCxnSpPr/>
          <p:nvPr/>
        </p:nvCxnSpPr>
        <p:spPr>
          <a:xfrm flipH="1">
            <a:off x="7882212" y="2440968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815DC6C3-517D-76B5-DF6C-ED9019D28748}"/>
              </a:ext>
            </a:extLst>
          </p:cNvPr>
          <p:cNvCxnSpPr/>
          <p:nvPr/>
        </p:nvCxnSpPr>
        <p:spPr>
          <a:xfrm>
            <a:off x="7938353" y="2890563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029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Inference: Proofs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524" y="1113594"/>
            <a:ext cx="11591476" cy="5541206"/>
          </a:xfrm>
        </p:spPr>
        <p:txBody>
          <a:bodyPr/>
          <a:lstStyle/>
          <a:p>
            <a:r>
              <a:rPr lang="en-US" dirty="0"/>
              <a:t>A proof is a </a:t>
            </a:r>
            <a:r>
              <a:rPr lang="en-US" i="1" dirty="0"/>
              <a:t>demonstration</a:t>
            </a:r>
            <a:r>
              <a:rPr lang="en-US" dirty="0"/>
              <a:t> of entailment between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</a:t>
            </a:r>
          </a:p>
          <a:p>
            <a:r>
              <a:rPr lang="en-US" dirty="0"/>
              <a:t>Method 1: </a:t>
            </a:r>
            <a:r>
              <a:rPr lang="en-US" i="1" dirty="0">
                <a:solidFill>
                  <a:srgbClr val="C00000"/>
                </a:solidFill>
              </a:rPr>
              <a:t>model-checking</a:t>
            </a:r>
          </a:p>
          <a:p>
            <a:pPr lvl="1"/>
            <a:r>
              <a:rPr lang="en-US" dirty="0"/>
              <a:t>For every possible world, 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is true m</a:t>
            </a:r>
            <a:r>
              <a:rPr lang="en-US" dirty="0"/>
              <a:t>ake sure that </a:t>
            </a:r>
            <a:r>
              <a:rPr lang="en-US" dirty="0">
                <a:sym typeface="Symbol"/>
              </a:rPr>
              <a:t>is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ym typeface="Symbol"/>
              </a:rPr>
              <a:t> true too</a:t>
            </a:r>
          </a:p>
          <a:p>
            <a:pPr lvl="1"/>
            <a:r>
              <a:rPr lang="en-US" dirty="0">
                <a:sym typeface="Symbol"/>
              </a:rPr>
              <a:t>OK for propositional logic (finitely many worlds); not easy for first-order logic</a:t>
            </a:r>
          </a:p>
          <a:p>
            <a:endParaRPr lang="en-US" dirty="0">
              <a:sym typeface="Symbol"/>
            </a:endParaRPr>
          </a:p>
          <a:p>
            <a:r>
              <a:rPr lang="en-US" dirty="0">
                <a:sym typeface="Symbol"/>
              </a:rPr>
              <a:t>Method 2: </a:t>
            </a:r>
            <a:r>
              <a:rPr lang="en-US" i="1" dirty="0">
                <a:solidFill>
                  <a:srgbClr val="C00000"/>
                </a:solidFill>
                <a:sym typeface="Symbol"/>
              </a:rPr>
              <a:t>theorem-proving</a:t>
            </a:r>
          </a:p>
          <a:p>
            <a:pPr lvl="1"/>
            <a:r>
              <a:rPr lang="en-US" dirty="0">
                <a:sym typeface="Symbol"/>
              </a:rPr>
              <a:t>Search for a sequence of proof steps (applications of </a:t>
            </a:r>
            <a:r>
              <a:rPr lang="en-US" i="1" dirty="0">
                <a:sym typeface="Symbol"/>
              </a:rPr>
              <a:t>inference rules</a:t>
            </a:r>
            <a:r>
              <a:rPr lang="en-US" dirty="0">
                <a:sym typeface="Symbol"/>
              </a:rPr>
              <a:t>) leading from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to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E.g., from </a:t>
            </a:r>
            <a:r>
              <a:rPr lang="en-US" dirty="0">
                <a:solidFill>
                  <a:srgbClr val="7030A0"/>
                </a:solidFill>
              </a:rPr>
              <a:t>P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(P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Q)</a:t>
            </a:r>
            <a:r>
              <a:rPr lang="en-US" dirty="0"/>
              <a:t>, infer </a:t>
            </a:r>
            <a:r>
              <a:rPr lang="en-US" dirty="0">
                <a:solidFill>
                  <a:srgbClr val="7030A0"/>
                </a:solidFill>
              </a:rPr>
              <a:t>Q</a:t>
            </a:r>
            <a:r>
              <a:rPr lang="en-US" dirty="0"/>
              <a:t> by </a:t>
            </a:r>
            <a:r>
              <a:rPr lang="en-US" i="1" dirty="0">
                <a:solidFill>
                  <a:srgbClr val="C00000"/>
                </a:solidFill>
              </a:rPr>
              <a:t>Modus Ponens</a:t>
            </a:r>
          </a:p>
          <a:p>
            <a:pPr marL="0" lvl="1" indent="0">
              <a:buNone/>
            </a:pP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sym typeface="Symbol"/>
              </a:rPr>
              <a:t>Properties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i="1" dirty="0">
                <a:solidFill>
                  <a:srgbClr val="C00000"/>
                </a:solidFill>
                <a:sym typeface="Symbol"/>
              </a:rPr>
              <a:t>Sound</a:t>
            </a:r>
            <a:r>
              <a:rPr lang="en-US" dirty="0">
                <a:sym typeface="Symbol"/>
              </a:rPr>
              <a:t> algorithm: everything it claims to prove is in fact entailed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i="1" dirty="0">
                <a:solidFill>
                  <a:srgbClr val="C00000"/>
                </a:solidFill>
                <a:sym typeface="Symbol"/>
              </a:rPr>
              <a:t>Complete</a:t>
            </a:r>
            <a:r>
              <a:rPr lang="en-US" dirty="0">
                <a:solidFill>
                  <a:srgbClr val="000090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algorithm: every sentence that is entailed can be proved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84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Theorem Proving: Forward Chaining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242487"/>
            <a:ext cx="10515600" cy="2039539"/>
          </a:xfrm>
        </p:spPr>
        <p:txBody>
          <a:bodyPr/>
          <a:lstStyle/>
          <a:p>
            <a:r>
              <a:rPr lang="en-US" dirty="0"/>
              <a:t>Forward chaining applies </a:t>
            </a:r>
            <a:r>
              <a:rPr lang="en-US" dirty="0">
                <a:solidFill>
                  <a:srgbClr val="C00000"/>
                </a:solidFill>
              </a:rPr>
              <a:t>Modus Ponens </a:t>
            </a:r>
            <a:r>
              <a:rPr lang="en-US" dirty="0"/>
              <a:t>to generate new facts:</a:t>
            </a:r>
          </a:p>
          <a:p>
            <a:pPr lvl="1"/>
            <a:r>
              <a:rPr lang="en-US" dirty="0"/>
              <a:t>Given 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X</a:t>
            </a:r>
            <a:r>
              <a:rPr lang="en-US" baseline="-25000" dirty="0">
                <a:solidFill>
                  <a:srgbClr val="7030A0"/>
                </a:solidFill>
                <a:sym typeface="Symbol"/>
              </a:rPr>
              <a:t>2</a:t>
            </a:r>
            <a:r>
              <a:rPr lang="en-US" dirty="0">
                <a:solidFill>
                  <a:srgbClr val="7030A0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… </a:t>
            </a:r>
            <a:r>
              <a:rPr lang="en-US" dirty="0" err="1">
                <a:solidFill>
                  <a:srgbClr val="7030A0"/>
                </a:solidFill>
                <a:sym typeface="Symbol"/>
              </a:rPr>
              <a:t>X</a:t>
            </a:r>
            <a:r>
              <a:rPr lang="en-US" baseline="-25000" dirty="0" err="1">
                <a:solidFill>
                  <a:srgbClr val="7030A0"/>
                </a:solidFill>
                <a:sym typeface="Symbol"/>
              </a:rPr>
              <a:t>n</a:t>
            </a:r>
            <a:r>
              <a:rPr lang="en-US" dirty="0">
                <a:solidFill>
                  <a:srgbClr val="7030A0"/>
                </a:solidFill>
                <a:sym typeface="Symbol"/>
              </a:rPr>
              <a:t>   Y </a:t>
            </a:r>
            <a:r>
              <a:rPr lang="en-US" dirty="0">
                <a:sym typeface="Symbol"/>
              </a:rPr>
              <a:t>and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/>
              <a:t>, 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X</a:t>
            </a:r>
            <a:r>
              <a:rPr lang="en-US" baseline="-25000" dirty="0">
                <a:solidFill>
                  <a:srgbClr val="7030A0"/>
                </a:solidFill>
                <a:sym typeface="Symbol"/>
              </a:rPr>
              <a:t>2</a:t>
            </a:r>
            <a:r>
              <a:rPr lang="en-US" dirty="0"/>
              <a:t>, …,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/>
              <a:t> </a:t>
            </a:r>
            <a:r>
              <a:rPr lang="en-US" dirty="0" err="1">
                <a:solidFill>
                  <a:srgbClr val="7030A0"/>
                </a:solidFill>
                <a:sym typeface="Symbol"/>
              </a:rPr>
              <a:t>X</a:t>
            </a:r>
            <a:r>
              <a:rPr lang="en-US" baseline="-25000" dirty="0" err="1">
                <a:solidFill>
                  <a:srgbClr val="7030A0"/>
                </a:solidFill>
                <a:sym typeface="Symbol"/>
              </a:rPr>
              <a:t>n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</a:p>
          <a:p>
            <a:pPr lvl="1"/>
            <a:r>
              <a:rPr lang="en-US" dirty="0"/>
              <a:t>Infer </a:t>
            </a:r>
            <a:r>
              <a:rPr lang="en-US" dirty="0">
                <a:solidFill>
                  <a:srgbClr val="7030A0"/>
                </a:solidFill>
              </a:rPr>
              <a:t>Y</a:t>
            </a:r>
          </a:p>
          <a:p>
            <a:endParaRPr lang="en-US" dirty="0"/>
          </a:p>
          <a:p>
            <a:r>
              <a:rPr lang="en-US" dirty="0"/>
              <a:t>Forward chaining keeps applying this rule, adding new facts, until nothing more can be added</a:t>
            </a:r>
          </a:p>
          <a:p>
            <a:endParaRPr lang="en-US" dirty="0"/>
          </a:p>
          <a:p>
            <a:r>
              <a:rPr lang="en-US" dirty="0"/>
              <a:t>Requires KB to contain only </a:t>
            </a:r>
            <a:r>
              <a:rPr lang="en-US" i="1" dirty="0">
                <a:solidFill>
                  <a:srgbClr val="FF0000"/>
                </a:solidFill>
              </a:rPr>
              <a:t>definite clauses</a:t>
            </a:r>
            <a:r>
              <a:rPr lang="en-US" dirty="0"/>
              <a:t>: </a:t>
            </a:r>
          </a:p>
          <a:p>
            <a:pPr lvl="1">
              <a:buClr>
                <a:schemeClr val="tx1"/>
              </a:buClr>
            </a:pPr>
            <a:r>
              <a:rPr lang="en-US" dirty="0">
                <a:solidFill>
                  <a:srgbClr val="7030A0"/>
                </a:solidFill>
              </a:rPr>
              <a:t>(Conjunction of symbols)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dirty="0">
                <a:solidFill>
                  <a:srgbClr val="7030A0"/>
                </a:solidFill>
              </a:rPr>
              <a:t>symbol</a:t>
            </a:r>
            <a:r>
              <a:rPr lang="en-US" dirty="0"/>
              <a:t>; or</a:t>
            </a:r>
          </a:p>
          <a:p>
            <a:pPr lvl="1"/>
            <a:r>
              <a:rPr lang="en-US" dirty="0"/>
              <a:t>A single symbol (note that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X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is equivalent to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True   X</a:t>
            </a:r>
            <a:r>
              <a:rPr lang="en-US" dirty="0">
                <a:sym typeface="Symbol"/>
              </a:rPr>
              <a:t>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24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4"/>
            <a:ext cx="10409462" cy="1932984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PL-FC-ENTAILS?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)    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Returns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true or false</a:t>
            </a:r>
            <a:br>
              <a:rPr lang="en-US" sz="2400" dirty="0"/>
            </a:br>
            <a:r>
              <a:rPr lang="en-US" sz="2400" dirty="0"/>
              <a:t>   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CD6C60C-7B60-44AE-9E59-E326C2AFFC75}"/>
              </a:ext>
            </a:extLst>
          </p:cNvPr>
          <p:cNvSpPr txBox="1">
            <a:spLocks/>
          </p:cNvSpPr>
          <p:nvPr/>
        </p:nvSpPr>
        <p:spPr>
          <a:xfrm>
            <a:off x="677718" y="2303979"/>
            <a:ext cx="6538768" cy="3675989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P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Q</a:t>
            </a:r>
          </a:p>
          <a:p>
            <a:r>
              <a:rPr lang="en-US" sz="2400" dirty="0">
                <a:solidFill>
                  <a:srgbClr val="7030A0"/>
                </a:solidFill>
              </a:rPr>
              <a:t>L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2400" dirty="0">
                <a:solidFill>
                  <a:srgbClr val="7030A0"/>
                </a:solidFill>
              </a:rPr>
              <a:t>M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P</a:t>
            </a:r>
          </a:p>
          <a:p>
            <a:r>
              <a:rPr lang="en-US" sz="2400" dirty="0">
                <a:solidFill>
                  <a:srgbClr val="7030A0"/>
                </a:solidFill>
              </a:rPr>
              <a:t>B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2400" dirty="0">
                <a:solidFill>
                  <a:srgbClr val="7030A0"/>
                </a:solidFill>
              </a:rPr>
              <a:t>L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M</a:t>
            </a:r>
          </a:p>
          <a:p>
            <a:r>
              <a:rPr lang="en-US" sz="2400" dirty="0">
                <a:solidFill>
                  <a:srgbClr val="7030A0"/>
                </a:solidFill>
              </a:rPr>
              <a:t>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2400" dirty="0">
                <a:solidFill>
                  <a:srgbClr val="7030A0"/>
                </a:solidFill>
              </a:rPr>
              <a:t>P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L</a:t>
            </a:r>
          </a:p>
          <a:p>
            <a:r>
              <a:rPr lang="en-US" sz="2400" dirty="0">
                <a:solidFill>
                  <a:srgbClr val="7030A0"/>
                </a:solidFill>
              </a:rPr>
              <a:t>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2400" dirty="0">
                <a:solidFill>
                  <a:srgbClr val="7030A0"/>
                </a:solidFill>
              </a:rPr>
              <a:t>B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L</a:t>
            </a:r>
          </a:p>
          <a:p>
            <a:r>
              <a:rPr lang="en-US" sz="2400" dirty="0">
                <a:solidFill>
                  <a:srgbClr val="7030A0"/>
                </a:solidFill>
              </a:rPr>
              <a:t>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B </a:t>
            </a:r>
          </a:p>
          <a:p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93BF48-C3FD-4C09-AE5A-2B71951C390A}"/>
              </a:ext>
            </a:extLst>
          </p:cNvPr>
          <p:cNvSpPr txBox="1"/>
          <p:nvPr/>
        </p:nvSpPr>
        <p:spPr>
          <a:xfrm>
            <a:off x="677718" y="1667227"/>
            <a:ext cx="1805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cap="small" dirty="0">
                <a:latin typeface="Times New Roman"/>
              </a:rPr>
              <a:t>KB Clauses</a:t>
            </a:r>
          </a:p>
        </p:txBody>
      </p:sp>
    </p:spTree>
    <p:extLst>
      <p:ext uri="{BB962C8B-B14F-4D97-AF65-F5344CB8AC3E}">
        <p14:creationId xmlns:p14="http://schemas.microsoft.com/office/powerpoint/2010/main" val="422616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4"/>
            <a:ext cx="10409462" cy="193298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PL-FC-ENTAILS?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) </a:t>
            </a:r>
            <a:r>
              <a:rPr lang="en-US" sz="2400" dirty="0">
                <a:solidFill>
                  <a:srgbClr val="7030A0"/>
                </a:solidFill>
              </a:rPr>
              <a:t>returns</a:t>
            </a:r>
            <a:r>
              <a:rPr lang="en-US" sz="2400" b="1" dirty="0"/>
              <a:t> </a:t>
            </a:r>
            <a:r>
              <a:rPr lang="en-US" sz="2400" dirty="0"/>
              <a:t>true or false</a:t>
            </a:r>
            <a:br>
              <a:rPr lang="en-US" sz="2400" dirty="0"/>
            </a:b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 ← a table, where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is the number of symbols in 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’s premise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 ← a table, where</a:t>
            </a:r>
            <a:r>
              <a:rPr lang="en-US" sz="2400" dirty="0">
                <a:solidFill>
                  <a:srgbClr val="0000FF"/>
                </a:solidFill>
              </a:rPr>
              <a:t> 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] is initially false for all 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← a queue of symbols, initially symbols known to be true in 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buNone/>
            </a:pPr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CD6C60C-7B60-44AE-9E59-E326C2AFFC75}"/>
              </a:ext>
            </a:extLst>
          </p:cNvPr>
          <p:cNvSpPr txBox="1">
            <a:spLocks/>
          </p:cNvSpPr>
          <p:nvPr/>
        </p:nvSpPr>
        <p:spPr>
          <a:xfrm>
            <a:off x="2163618" y="3352996"/>
            <a:ext cx="2438400" cy="423134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A2516FF-7122-4C3E-991B-E75A4957893E}"/>
              </a:ext>
            </a:extLst>
          </p:cNvPr>
          <p:cNvSpPr txBox="1">
            <a:spLocks/>
          </p:cNvSpPr>
          <p:nvPr/>
        </p:nvSpPr>
        <p:spPr bwMode="auto">
          <a:xfrm>
            <a:off x="4906818" y="3308928"/>
            <a:ext cx="609600" cy="304569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 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93BF48-C3FD-4C09-AE5A-2B71951C390A}"/>
              </a:ext>
            </a:extLst>
          </p:cNvPr>
          <p:cNvSpPr txBox="1"/>
          <p:nvPr/>
        </p:nvSpPr>
        <p:spPr>
          <a:xfrm>
            <a:off x="2163618" y="2918867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Clauses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A6B6-4E64-4501-96BB-D943C4D34BF7}"/>
              </a:ext>
            </a:extLst>
          </p:cNvPr>
          <p:cNvSpPr txBox="1"/>
          <p:nvPr/>
        </p:nvSpPr>
        <p:spPr>
          <a:xfrm>
            <a:off x="8251426" y="2976572"/>
            <a:ext cx="1352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Agenda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597EAE-D555-45C3-B466-D876394D371E}"/>
              </a:ext>
            </a:extLst>
          </p:cNvPr>
          <p:cNvSpPr txBox="1"/>
          <p:nvPr/>
        </p:nvSpPr>
        <p:spPr>
          <a:xfrm>
            <a:off x="4323535" y="2927928"/>
            <a:ext cx="1174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Count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239F60A-CA3A-44F8-A005-7DCF5703A63E}"/>
              </a:ext>
            </a:extLst>
          </p:cNvPr>
          <p:cNvSpPr txBox="1">
            <a:spLocks/>
          </p:cNvSpPr>
          <p:nvPr/>
        </p:nvSpPr>
        <p:spPr bwMode="auto">
          <a:xfrm>
            <a:off x="6187220" y="3348335"/>
            <a:ext cx="1676400" cy="28677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Q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075AEF-5D81-4737-B557-B78DA8A128C8}"/>
              </a:ext>
            </a:extLst>
          </p:cNvPr>
          <p:cNvSpPr txBox="1"/>
          <p:nvPr/>
        </p:nvSpPr>
        <p:spPr>
          <a:xfrm>
            <a:off x="6213537" y="2967335"/>
            <a:ext cx="1582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Inferred</a:t>
            </a:r>
          </a:p>
        </p:txBody>
      </p:sp>
    </p:spTree>
    <p:extLst>
      <p:ext uri="{BB962C8B-B14F-4D97-AF65-F5344CB8AC3E}">
        <p14:creationId xmlns:p14="http://schemas.microsoft.com/office/powerpoint/2010/main" val="51712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6" grpId="0"/>
      <p:bldP spid="7" grpId="0"/>
      <p:bldP spid="8" grpId="0"/>
      <p:bldP spid="9" grpId="0" animBg="1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/>
          <p:cNvSpPr/>
          <p:nvPr/>
        </p:nvSpPr>
        <p:spPr>
          <a:xfrm>
            <a:off x="8406956" y="2566739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9356113" y="3649580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8027292" y="4620127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8027242" y="4625226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080682" y="6138780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534400" y="6149920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pl-horn-exam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295400"/>
            <a:ext cx="3302000" cy="53162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Example: Proving 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5668"/>
            <a:ext cx="2438400" cy="4231341"/>
          </a:xfrm>
        </p:spPr>
        <p:txBody>
          <a:bodyPr/>
          <a:lstStyle/>
          <a:p>
            <a:r>
              <a:rPr lang="en-US" sz="3200" dirty="0">
                <a:solidFill>
                  <a:srgbClr val="7030A0"/>
                </a:solidFill>
              </a:rPr>
              <a:t>P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Q</a:t>
            </a:r>
          </a:p>
          <a:p>
            <a:r>
              <a:rPr lang="en-US" sz="3200" dirty="0">
                <a:solidFill>
                  <a:srgbClr val="7030A0"/>
                </a:solidFill>
              </a:rPr>
              <a:t>L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M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P</a:t>
            </a:r>
          </a:p>
          <a:p>
            <a:r>
              <a:rPr lang="en-US" sz="3200" dirty="0">
                <a:solidFill>
                  <a:srgbClr val="7030A0"/>
                </a:solidFill>
              </a:rPr>
              <a:t>B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L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M</a:t>
            </a:r>
          </a:p>
          <a:p>
            <a:r>
              <a:rPr lang="en-US" sz="3200" dirty="0">
                <a:solidFill>
                  <a:srgbClr val="7030A0"/>
                </a:solidFill>
              </a:rPr>
              <a:t>A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P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L</a:t>
            </a:r>
          </a:p>
          <a:p>
            <a:r>
              <a:rPr lang="en-US" sz="3200" dirty="0">
                <a:solidFill>
                  <a:srgbClr val="7030A0"/>
                </a:solidFill>
              </a:rPr>
              <a:t>A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B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L</a:t>
            </a:r>
          </a:p>
          <a:p>
            <a:r>
              <a:rPr lang="en-US" sz="3200" dirty="0">
                <a:solidFill>
                  <a:srgbClr val="7030A0"/>
                </a:solidFill>
              </a:rPr>
              <a:t>A</a:t>
            </a:r>
          </a:p>
          <a:p>
            <a:r>
              <a:rPr lang="en-US" sz="3200" dirty="0">
                <a:solidFill>
                  <a:srgbClr val="7030A0"/>
                </a:solidFill>
              </a:rPr>
              <a:t>B </a:t>
            </a:r>
          </a:p>
          <a:p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124200" y="1371600"/>
            <a:ext cx="609600" cy="4729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 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343400" y="1371600"/>
            <a:ext cx="1676400" cy="3733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Q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990600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Clauses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562600"/>
            <a:ext cx="1352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Agenda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392" y="6019800"/>
            <a:ext cx="84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  B</a:t>
            </a:r>
          </a:p>
        </p:txBody>
      </p:sp>
      <p:sp>
        <p:nvSpPr>
          <p:cNvPr id="12" name="Oval 11"/>
          <p:cNvSpPr/>
          <p:nvPr/>
        </p:nvSpPr>
        <p:spPr>
          <a:xfrm>
            <a:off x="8534400" y="6151963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0080682" y="6143811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69717" y="990600"/>
            <a:ext cx="1582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Inferred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917" y="990600"/>
            <a:ext cx="1174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Count</a:t>
            </a:r>
          </a:p>
        </p:txBody>
      </p:sp>
      <p:sp>
        <p:nvSpPr>
          <p:cNvPr id="23" name="Oval 22"/>
          <p:cNvSpPr/>
          <p:nvPr/>
        </p:nvSpPr>
        <p:spPr>
          <a:xfrm>
            <a:off x="9262977" y="5475260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90792" y="6019800"/>
            <a:ext cx="34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60198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00600" y="1417876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37568" y="3177672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42916" y="3744494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32296" y="601178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79211" y="1957959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29552" y="2581464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42373" y="3736495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78800" y="600376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97931" y="2484663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08163" y="1998600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47721" y="2578790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41" name="Oval 40"/>
          <p:cNvSpPr/>
          <p:nvPr/>
        </p:nvSpPr>
        <p:spPr>
          <a:xfrm>
            <a:off x="7887366" y="4486260"/>
            <a:ext cx="824832" cy="824832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65164" y="6015797"/>
            <a:ext cx="441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</p:txBody>
      </p:sp>
      <p:sp>
        <p:nvSpPr>
          <p:cNvPr id="44" name="Oval 43"/>
          <p:cNvSpPr/>
          <p:nvPr/>
        </p:nvSpPr>
        <p:spPr>
          <a:xfrm>
            <a:off x="9360569" y="3649395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011937" y="599574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03279" y="3024748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48" name="Oval 47"/>
          <p:cNvSpPr/>
          <p:nvPr/>
        </p:nvSpPr>
        <p:spPr>
          <a:xfrm>
            <a:off x="9428745" y="4384397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426333" y="2009296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50" name="Oval 49"/>
          <p:cNvSpPr/>
          <p:nvPr/>
        </p:nvSpPr>
        <p:spPr>
          <a:xfrm>
            <a:off x="8511671" y="3306902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473158" y="6002420"/>
            <a:ext cx="384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</a:p>
        </p:txBody>
      </p:sp>
      <p:sp>
        <p:nvSpPr>
          <p:cNvPr id="52" name="Oval 51"/>
          <p:cNvSpPr/>
          <p:nvPr/>
        </p:nvSpPr>
        <p:spPr>
          <a:xfrm>
            <a:off x="8411411" y="2566552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485179" y="600109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781889" y="3564832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137575" y="1413066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437028" y="3156309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58" name="Oval 57"/>
          <p:cNvSpPr/>
          <p:nvPr/>
        </p:nvSpPr>
        <p:spPr>
          <a:xfrm>
            <a:off x="8503650" y="2042250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787102" y="5483282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954421" y="6002419"/>
            <a:ext cx="34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374198" y="5994406"/>
            <a:ext cx="424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</a:p>
        </p:txBody>
      </p:sp>
      <p:sp>
        <p:nvSpPr>
          <p:cNvPr id="63" name="Oval 62"/>
          <p:cNvSpPr/>
          <p:nvPr/>
        </p:nvSpPr>
        <p:spPr>
          <a:xfrm>
            <a:off x="8416758" y="1248427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958421" y="599307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418295" y="59984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800609" y="4078168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367256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47" grpId="0" animBg="1"/>
      <p:bldP spid="37" grpId="0" animBg="1"/>
      <p:bldP spid="25" grpId="0" animBg="1"/>
      <p:bldP spid="20" grpId="0" animBg="1"/>
      <p:bldP spid="16" grpId="0" animBg="1"/>
      <p:bldP spid="3" grpId="0" build="p"/>
      <p:bldP spid="4" grpId="0" animBg="1"/>
      <p:bldP spid="5" grpId="0" animBg="1"/>
      <p:bldP spid="7" grpId="0"/>
      <p:bldP spid="10" grpId="0"/>
      <p:bldP spid="11" grpId="0"/>
      <p:bldP spid="12" grpId="0" animBg="1"/>
      <p:bldP spid="13" grpId="0" animBg="1"/>
      <p:bldP spid="9" grpId="0"/>
      <p:bldP spid="8" grpId="0"/>
      <p:bldP spid="23" grpId="0" animBg="1"/>
      <p:bldP spid="24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8" grpId="0"/>
      <p:bldP spid="39" grpId="0"/>
      <p:bldP spid="40" grpId="0"/>
      <p:bldP spid="41" grpId="0" animBg="1"/>
      <p:bldP spid="41" grpId="1" animBg="1"/>
      <p:bldP spid="43" grpId="0"/>
      <p:bldP spid="44" grpId="0" animBg="1"/>
      <p:bldP spid="45" grpId="0"/>
      <p:bldP spid="46" grpId="0"/>
      <p:bldP spid="48" grpId="0" animBg="1"/>
      <p:bldP spid="49" grpId="0"/>
      <p:bldP spid="50" grpId="0" animBg="1"/>
      <p:bldP spid="51" grpId="0"/>
      <p:bldP spid="52" grpId="0" animBg="1"/>
      <p:bldP spid="53" grpId="0"/>
      <p:bldP spid="54" grpId="0"/>
      <p:bldP spid="56" grpId="0"/>
      <p:bldP spid="57" grpId="0"/>
      <p:bldP spid="58" grpId="0" animBg="1"/>
      <p:bldP spid="59" grpId="0" animBg="1"/>
      <p:bldP spid="60" grpId="0"/>
      <p:bldP spid="61" grpId="0"/>
      <p:bldP spid="63" grpId="0" animBg="1"/>
      <p:bldP spid="64" grpId="0"/>
      <p:bldP spid="65" grpId="0"/>
      <p:bldP spid="6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3"/>
            <a:ext cx="10409462" cy="574738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PL-FC-ENTAILS?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) </a:t>
            </a:r>
            <a:r>
              <a:rPr lang="en-US" sz="2400" dirty="0">
                <a:solidFill>
                  <a:srgbClr val="7030A0"/>
                </a:solidFill>
              </a:rPr>
              <a:t>returns</a:t>
            </a:r>
            <a:r>
              <a:rPr lang="en-US" sz="2400" b="1" dirty="0"/>
              <a:t> </a:t>
            </a:r>
            <a:r>
              <a:rPr lang="en-US" sz="2400" dirty="0"/>
              <a:t>true or false</a:t>
            </a:r>
            <a:br>
              <a:rPr lang="en-US" sz="2400" dirty="0"/>
            </a:b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 ← a table, where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is the number of symbols in 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’s premise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 ← a table, where</a:t>
            </a:r>
            <a:r>
              <a:rPr lang="en-US" sz="2400" dirty="0">
                <a:solidFill>
                  <a:srgbClr val="0000FF"/>
                </a:solidFill>
              </a:rPr>
              <a:t> 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] is initially false for all 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← a queue of symbols, initially symbols known to be true in 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buNone/>
            </a:pPr>
            <a:r>
              <a:rPr lang="en-US" sz="2400" b="1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while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is not empty </a:t>
            </a:r>
            <a:r>
              <a:rPr lang="en-US" sz="2400" dirty="0">
                <a:solidFill>
                  <a:srgbClr val="7030A0"/>
                </a:solidFill>
              </a:rPr>
              <a:t>do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       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← Pop(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)</a:t>
            </a:r>
            <a:br>
              <a:rPr lang="en-US" sz="2400" dirty="0"/>
            </a:br>
            <a:r>
              <a:rPr lang="en-US" sz="2400" dirty="0"/>
              <a:t>        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=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7030A0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true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    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] = false </a:t>
            </a:r>
            <a:r>
              <a:rPr lang="en-US" sz="2400" dirty="0">
                <a:solidFill>
                  <a:srgbClr val="7030A0"/>
                </a:solidFill>
              </a:rPr>
              <a:t>then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               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]←true</a:t>
            </a:r>
            <a:br>
              <a:rPr lang="en-US" sz="2400" dirty="0"/>
            </a:br>
            <a:r>
              <a:rPr lang="en-US" sz="2400" dirty="0"/>
              <a:t>                    </a:t>
            </a:r>
            <a:r>
              <a:rPr lang="en-US" sz="2400" dirty="0">
                <a:solidFill>
                  <a:srgbClr val="7030A0"/>
                </a:solidFill>
              </a:rPr>
              <a:t>for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each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clause 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 in 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 where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is in </a:t>
            </a:r>
            <a:r>
              <a:rPr lang="en-US" sz="2400" dirty="0" err="1">
                <a:solidFill>
                  <a:srgbClr val="0000FF"/>
                </a:solidFill>
              </a:rPr>
              <a:t>c.premise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7030A0"/>
                </a:solidFill>
              </a:rPr>
              <a:t>do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                        decrement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                    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= 0 </a:t>
            </a:r>
            <a:r>
              <a:rPr lang="en-US" sz="2400" dirty="0">
                <a:solidFill>
                  <a:srgbClr val="7030A0"/>
                </a:solidFill>
              </a:rPr>
              <a:t>then</a:t>
            </a:r>
            <a:r>
              <a:rPr lang="en-US" sz="2400" b="1" dirty="0"/>
              <a:t> </a:t>
            </a:r>
            <a:r>
              <a:rPr lang="en-US" sz="2400" dirty="0"/>
              <a:t>add </a:t>
            </a:r>
            <a:r>
              <a:rPr lang="en-US" sz="2400" dirty="0" err="1">
                <a:solidFill>
                  <a:srgbClr val="0000FF"/>
                </a:solidFill>
              </a:rPr>
              <a:t>c.conclusion</a:t>
            </a:r>
            <a:r>
              <a:rPr lang="en-US" sz="2400" dirty="0"/>
              <a:t> to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return</a:t>
            </a:r>
            <a:r>
              <a:rPr lang="en-US" sz="2400" b="1" dirty="0"/>
              <a:t> </a:t>
            </a:r>
            <a:r>
              <a:rPr lang="en-US" sz="2400" dirty="0"/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618832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forward chaining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1223212"/>
            <a:ext cx="11639901" cy="5434262"/>
          </a:xfrm>
        </p:spPr>
        <p:txBody>
          <a:bodyPr/>
          <a:lstStyle/>
          <a:p>
            <a:r>
              <a:rPr lang="en-US" dirty="0"/>
              <a:t>Theorem: FC is sound and complete for definite-clause KBs</a:t>
            </a:r>
          </a:p>
          <a:p>
            <a:r>
              <a:rPr lang="en-US" dirty="0"/>
              <a:t>Soundness: follows from soundness of Modus Ponens (easy to check</a:t>
            </a:r>
            <a:r>
              <a:rPr lang="en-US" dirty="0">
                <a:sym typeface="Symbol"/>
              </a:rPr>
              <a:t>)</a:t>
            </a:r>
            <a:endParaRPr lang="en-US" dirty="0">
              <a:solidFill>
                <a:srgbClr val="CC00CC"/>
              </a:solidFill>
              <a:sym typeface="Symbol"/>
            </a:endParaRPr>
          </a:p>
          <a:p>
            <a:r>
              <a:rPr lang="en-US" dirty="0"/>
              <a:t>Completeness proof: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/>
              <a:t>	</a:t>
            </a:r>
            <a:r>
              <a:rPr lang="en-US" sz="2400" dirty="0"/>
              <a:t>1. FC reaches a fixed point where no new atomic sentences are derived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2. Consider the final </a:t>
            </a:r>
            <a:r>
              <a:rPr lang="en-US" sz="2400" i="1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 table as a model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, assigning true/false to symbols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3. Every clause in the original KB is true for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endParaRPr lang="en-US" sz="24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	Proof: Suppose a clause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baseline="-25000" dirty="0">
                <a:solidFill>
                  <a:srgbClr val="7030A0"/>
                </a:solidFill>
              </a:rPr>
              <a:t>1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sz="2400" dirty="0">
                <a:solidFill>
                  <a:srgbClr val="7030A0"/>
                </a:solidFill>
              </a:rPr>
              <a:t>...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 </a:t>
            </a:r>
            <a:r>
              <a:rPr lang="en-US" sz="2400" dirty="0" err="1">
                <a:solidFill>
                  <a:srgbClr val="7030A0"/>
                </a:solidFill>
              </a:rPr>
              <a:t>a</a:t>
            </a:r>
            <a:r>
              <a:rPr lang="en-US" sz="2400" baseline="-25000" dirty="0" err="1">
                <a:solidFill>
                  <a:srgbClr val="7030A0"/>
                </a:solidFill>
              </a:rPr>
              <a:t>k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b </a:t>
            </a:r>
            <a:r>
              <a:rPr lang="en-US" sz="2400" dirty="0"/>
              <a:t>is false for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	Then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baseline="-25000" dirty="0">
                <a:solidFill>
                  <a:srgbClr val="7030A0"/>
                </a:solidFill>
              </a:rPr>
              <a:t>1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sz="2400" dirty="0">
                <a:solidFill>
                  <a:srgbClr val="7030A0"/>
                </a:solidFill>
              </a:rPr>
              <a:t>...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 </a:t>
            </a:r>
            <a:r>
              <a:rPr lang="en-US" sz="2400" dirty="0" err="1">
                <a:solidFill>
                  <a:srgbClr val="7030A0"/>
                </a:solidFill>
              </a:rPr>
              <a:t>a</a:t>
            </a:r>
            <a:r>
              <a:rPr lang="en-US" sz="2400" baseline="-25000" dirty="0" err="1">
                <a:solidFill>
                  <a:srgbClr val="7030A0"/>
                </a:solidFill>
              </a:rPr>
              <a:t>k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is true in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7030A0"/>
                </a:solidFill>
              </a:rPr>
              <a:t>b</a:t>
            </a:r>
            <a:r>
              <a:rPr lang="en-US" sz="2400" dirty="0"/>
              <a:t> is false for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	Therefore the algorithm has not reached a fixed point!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4. Hence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is a model of KB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5. If </a:t>
            </a:r>
            <a:r>
              <a:rPr lang="en-US" sz="2400" dirty="0">
                <a:solidFill>
                  <a:srgbClr val="7030A0"/>
                </a:solidFill>
              </a:rPr>
              <a:t>KB </a:t>
            </a:r>
            <a:r>
              <a:rPr lang="en-US" sz="2400" spc="-360" dirty="0">
                <a:solidFill>
                  <a:srgbClr val="7030A0"/>
                </a:solidFill>
                <a:sym typeface="Symbol"/>
              </a:rPr>
              <a:t>|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= </a:t>
            </a:r>
            <a:r>
              <a:rPr lang="en-US" sz="2400" dirty="0">
                <a:solidFill>
                  <a:srgbClr val="7030A0"/>
                </a:solidFill>
              </a:rPr>
              <a:t>q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7030A0"/>
                </a:solidFill>
              </a:rPr>
              <a:t>q</a:t>
            </a:r>
            <a:r>
              <a:rPr lang="en-US" sz="2400" dirty="0"/>
              <a:t> is true in every model of </a:t>
            </a:r>
            <a:r>
              <a:rPr lang="en-US" sz="2400" dirty="0">
                <a:solidFill>
                  <a:srgbClr val="7030A0"/>
                </a:solidFill>
              </a:rPr>
              <a:t>KB</a:t>
            </a:r>
            <a:r>
              <a:rPr lang="en-US" sz="2400" dirty="0"/>
              <a:t>, including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0078453" y="4019884"/>
            <a:ext cx="1676400" cy="3733800"/>
            <a:chOff x="4343400" y="1371600"/>
            <a:chExt cx="1676400" cy="3733800"/>
          </a:xfrm>
        </p:grpSpPr>
        <p:sp>
          <p:nvSpPr>
            <p:cNvPr id="5" name="Content Placeholder 2"/>
            <p:cNvSpPr txBox="1">
              <a:spLocks/>
            </p:cNvSpPr>
            <p:nvPr/>
          </p:nvSpPr>
          <p:spPr bwMode="auto">
            <a:xfrm>
              <a:off x="4343400" y="1371600"/>
              <a:ext cx="1676400" cy="3733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34" tIns="45718" rIns="91434" bIns="45718" numCol="1" anchor="t" anchorCtr="0" compatLnSpc="1">
              <a:prstTxWarp prst="textNoShape">
                <a:avLst/>
              </a:prstTxWarp>
            </a:bodyPr>
            <a:lstStyle>
              <a:lvl1pPr marL="342874" indent="-34287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3200">
                  <a:solidFill>
                    <a:schemeClr val="accent2"/>
                  </a:solidFill>
                  <a:latin typeface="Calibri" pitchFamily="34" charset="0"/>
                  <a:ea typeface="+mn-ea"/>
                  <a:cs typeface="+mn-cs"/>
                </a:defRPr>
              </a:lvl1pPr>
              <a:lvl2pPr marL="742895" indent="-28573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2914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080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247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412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578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8744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5910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B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L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Q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false</a:t>
              </a:r>
            </a:p>
            <a:p>
              <a:pPr marL="342874" marR="0" lvl="0" indent="-342874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Char char="§"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600073" y="1377771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92053" y="1757433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97406" y="2110347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89387" y="2449906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81364" y="2802833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86716" y="3129010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A8CE861D-BA1A-4EAE-A94C-98859AAB55A1}"/>
              </a:ext>
            </a:extLst>
          </p:cNvPr>
          <p:cNvSpPr/>
          <p:nvPr/>
        </p:nvSpPr>
        <p:spPr>
          <a:xfrm>
            <a:off x="6096000" y="1078069"/>
            <a:ext cx="3352800" cy="73748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14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2E94-337E-44C9-A82D-83EDCA67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4E0EA-0C79-4A12-9675-0C07155C6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7402583" cy="3806917"/>
          </a:xfrm>
        </p:spPr>
        <p:txBody>
          <a:bodyPr/>
          <a:lstStyle/>
          <a:p>
            <a:r>
              <a:rPr lang="en-US" sz="3200" dirty="0"/>
              <a:t>Forward Chaining is: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Sound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7030A0"/>
                </a:solidFill>
              </a:rPr>
              <a:t>complete</a:t>
            </a:r>
            <a:r>
              <a:rPr lang="en-US" sz="3200" dirty="0"/>
              <a:t> for </a:t>
            </a:r>
            <a:r>
              <a:rPr lang="en-US" sz="3200" dirty="0">
                <a:solidFill>
                  <a:srgbClr val="C00000"/>
                </a:solidFill>
              </a:rPr>
              <a:t>definite-clause</a:t>
            </a:r>
            <a:r>
              <a:rPr lang="en-US" sz="3200" dirty="0"/>
              <a:t> KBs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Complexity: linear time </a:t>
            </a:r>
            <a:r>
              <a:rPr lang="en-US" sz="3200" dirty="0">
                <a:sym typeface="Wingdings" panose="05000000000000000000" pitchFamily="2" charset="2"/>
              </a:rPr>
              <a:t>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Resolution is another </a:t>
            </a:r>
            <a:r>
              <a:rPr lang="en-US" sz="3200" dirty="0">
                <a:sym typeface="Symbol"/>
              </a:rPr>
              <a:t>theorem-proving</a:t>
            </a:r>
            <a:r>
              <a:rPr lang="en-US" sz="3200" dirty="0"/>
              <a:t> algorithm that is: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Sound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7030A0"/>
                </a:solidFill>
              </a:rPr>
              <a:t>complete</a:t>
            </a:r>
            <a:r>
              <a:rPr lang="en-US" sz="3200" dirty="0"/>
              <a:t> for </a:t>
            </a:r>
            <a:r>
              <a:rPr lang="en-US" sz="3200" dirty="0">
                <a:solidFill>
                  <a:srgbClr val="C00000"/>
                </a:solidFill>
              </a:rPr>
              <a:t>any PL </a:t>
            </a:r>
            <a:r>
              <a:rPr lang="en-US" sz="3200" dirty="0"/>
              <a:t>KBs!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Complexity: exponential time </a:t>
            </a:r>
            <a:r>
              <a:rPr lang="en-US" sz="3200" dirty="0">
                <a:sym typeface="Wingdings" panose="05000000000000000000" pitchFamily="2" charset="2"/>
              </a:rPr>
              <a:t></a:t>
            </a:r>
            <a:endParaRPr lang="en-US" sz="3200" dirty="0"/>
          </a:p>
          <a:p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C3C81E3-762E-2702-540F-0BD3715E87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1670" y="259778"/>
                <a:ext cx="3816247" cy="5513716"/>
              </a:xfrm>
              <a:prstGeom prst="rect">
                <a:avLst/>
              </a:prstGeom>
              <a:ln w="19050">
                <a:solidFill>
                  <a:srgbClr val="7030A0"/>
                </a:solidFill>
              </a:ln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u="sng" dirty="0">
                    <a:solidFill>
                      <a:srgbClr val="7030A0"/>
                    </a:solidFill>
                  </a:rPr>
                  <a:t>Vocab Reminder</a:t>
                </a:r>
              </a:p>
              <a:p>
                <a:pPr fontAlgn="ctr"/>
                <a:r>
                  <a:rPr lang="en-US" dirty="0">
                    <a:solidFill>
                      <a:srgbClr val="7030A0"/>
                    </a:solidFill>
                  </a:rPr>
                  <a:t>Literal</a:t>
                </a:r>
              </a:p>
              <a:p>
                <a:pPr lvl="1" fontAlgn="ctr"/>
                <a:r>
                  <a:rPr lang="en-US" sz="2800" dirty="0"/>
                  <a:t>Atomic sentence:</a:t>
                </a:r>
              </a:p>
              <a:p>
                <a:pPr marL="0" lvl="1" indent="0" fontAlgn="ctr">
                  <a:buNone/>
                </a:pPr>
                <a:r>
                  <a:rPr lang="en-US" sz="2800" dirty="0"/>
                  <a:t>   T, F, Symbol, </a:t>
                </a:r>
                <a:r>
                  <a:rPr lang="en-US" sz="2800" dirty="0">
                    <a:sym typeface="Symbol"/>
                  </a:rPr>
                  <a:t>Symbol</a:t>
                </a:r>
                <a:endParaRPr lang="en-US" sz="2800" dirty="0"/>
              </a:p>
              <a:p>
                <a:pPr fontAlgn="ctr"/>
                <a:endParaRPr lang="en-US" sz="400" dirty="0">
                  <a:solidFill>
                    <a:srgbClr val="7030A0"/>
                  </a:solidFill>
                </a:endParaRPr>
              </a:p>
              <a:p>
                <a:pPr fontAlgn="ctr"/>
                <a:r>
                  <a:rPr lang="en-US" dirty="0">
                    <a:solidFill>
                      <a:srgbClr val="7030A0"/>
                    </a:solidFill>
                  </a:rPr>
                  <a:t>Clause</a:t>
                </a:r>
              </a:p>
              <a:p>
                <a:pPr lvl="1" fontAlgn="ctr"/>
                <a:r>
                  <a:rPr lang="en-US" sz="2800" dirty="0">
                    <a:solidFill>
                      <a:schemeClr val="tx1"/>
                    </a:solidFill>
                  </a:rPr>
                  <a:t>Disjunction of literals: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fontAlgn="ctr"/>
                <a:endParaRPr lang="en-US" sz="400" dirty="0">
                  <a:solidFill>
                    <a:srgbClr val="7030A0"/>
                  </a:solidFill>
                </a:endParaRPr>
              </a:p>
              <a:p>
                <a:pPr fontAlgn="ctr"/>
                <a:r>
                  <a:rPr lang="en-US" dirty="0">
                    <a:solidFill>
                      <a:srgbClr val="7030A0"/>
                    </a:solidFill>
                  </a:rPr>
                  <a:t>Definite clause</a:t>
                </a:r>
              </a:p>
              <a:p>
                <a:pPr lvl="1" fontAlgn="ctr"/>
                <a:r>
                  <a:rPr lang="en-US" sz="2800" dirty="0">
                    <a:solidFill>
                      <a:schemeClr val="tx1"/>
                    </a:solidFill>
                  </a:rPr>
                  <a:t>Disjunction of literals, </a:t>
                </a:r>
                <a:r>
                  <a:rPr lang="en-US" sz="2800" i="1" dirty="0">
                    <a:solidFill>
                      <a:schemeClr val="tx1"/>
                    </a:solidFill>
                  </a:rPr>
                  <a:t>exactly one </a:t>
                </a:r>
                <a:r>
                  <a:rPr lang="en-US" sz="2800" dirty="0">
                    <a:solidFill>
                      <a:schemeClr val="tx1"/>
                    </a:solidFill>
                  </a:rPr>
                  <a:t>is positive</a:t>
                </a:r>
              </a:p>
              <a:p>
                <a:pPr marL="0" lvl="1" indent="0" fontAlgn="ctr">
                  <a:buNone/>
                </a:pPr>
                <a:r>
                  <a:rPr lang="en-US" sz="2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0" lvl="1" indent="0" fontAlgn="ctr">
                  <a:buNone/>
                </a:pP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C3C81E3-762E-2702-540F-0BD3715E87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1670" y="259778"/>
                <a:ext cx="3816247" cy="5513716"/>
              </a:xfrm>
              <a:prstGeom prst="rect">
                <a:avLst/>
              </a:prstGeom>
              <a:blipFill>
                <a:blip r:embed="rId2"/>
                <a:stretch>
                  <a:fillRect l="-3021" t="-1654"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3776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24D10-2E34-4D9B-99E6-501D4F728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 Rules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5FCD90-F1D7-443E-AFFD-9314956A4C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5537004"/>
              </a:xfrm>
            </p:spPr>
            <p:txBody>
              <a:bodyPr/>
              <a:lstStyle/>
              <a:p>
                <a:r>
                  <a:rPr lang="en-US" dirty="0"/>
                  <a:t>Modus Ponens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𝛽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Unit Resolution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General Resolution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400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en-US" sz="400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5FCD90-F1D7-443E-AFFD-9314956A4C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5537004"/>
              </a:xfrm>
              <a:blipFill>
                <a:blip r:embed="rId2"/>
                <a:stretch>
                  <a:fillRect l="-1217" t="-1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A96EB18-9CAB-4937-A3F8-01B2A1765BC8}"/>
              </a:ext>
            </a:extLst>
          </p:cNvPr>
          <p:cNvSpPr txBox="1"/>
          <p:nvPr/>
        </p:nvSpPr>
        <p:spPr>
          <a:xfrm>
            <a:off x="9132228" y="1113178"/>
            <a:ext cx="2507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Notation Alert!</a:t>
            </a:r>
          </a:p>
        </p:txBody>
      </p:sp>
    </p:spTree>
    <p:extLst>
      <p:ext uri="{BB962C8B-B14F-4D97-AF65-F5344CB8AC3E}">
        <p14:creationId xmlns:p14="http://schemas.microsoft.com/office/powerpoint/2010/main" val="4602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2E94-337E-44C9-A82D-83EDCA67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316628" cy="2039539"/>
              </a:xfrm>
            </p:spPr>
            <p:txBody>
              <a:bodyPr/>
              <a:lstStyle/>
              <a:p>
                <a:r>
                  <a:rPr lang="en-US" dirty="0"/>
                  <a:t>Algorithm Overview</a:t>
                </a: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function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PL-RESOLUTION?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</a:t>
                </a:r>
                <a:r>
                  <a:rPr lang="en-US" dirty="0"/>
                  <a:t>, </a:t>
                </a:r>
                <a:r>
                  <a:rPr lang="en-US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r>
                  <a:rPr lang="en-US" dirty="0"/>
                  <a:t>) </a:t>
                </a:r>
                <a:r>
                  <a:rPr lang="en-US" dirty="0">
                    <a:solidFill>
                      <a:srgbClr val="7030A0"/>
                    </a:solidFill>
                  </a:rPr>
                  <a:t>returns</a:t>
                </a:r>
                <a:r>
                  <a:rPr lang="en-US" dirty="0"/>
                  <a:t> true or false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   We want to prove that </a:t>
                </a:r>
                <a:r>
                  <a:rPr lang="en-US" dirty="0">
                    <a:solidFill>
                      <a:srgbClr val="0000FF"/>
                    </a:solidFill>
                  </a:rPr>
                  <a:t>KB</a:t>
                </a:r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entails</a:t>
                </a:r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   In other words, we want to prove that we cannot satisfy (</a:t>
                </a:r>
                <a:r>
                  <a:rPr lang="en-US" dirty="0">
                    <a:solidFill>
                      <a:srgbClr val="0000FF"/>
                    </a:solidFill>
                  </a:rPr>
                  <a:t>KB</a:t>
                </a:r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:r>
                  <a:rPr lang="en-US" b="1" dirty="0">
                    <a:solidFill>
                      <a:schemeClr val="tx1"/>
                    </a:solidFill>
                  </a:rPr>
                  <a:t>not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  <a:endParaRPr lang="en-US" dirty="0">
                  <a:solidFill>
                    <a:srgbClr val="7030A0"/>
                  </a:solidFill>
                </a:endParaRPr>
              </a:p>
              <a:p>
                <a:pPr marL="974725" lvl="2" indent="-514350">
                  <a:buFont typeface="+mj-lt"/>
                  <a:buAutoNum type="arabicPeriod"/>
                </a:pPr>
                <a:r>
                  <a:rPr lang="en-US" sz="2800" dirty="0"/>
                  <a:t>Start with a set of CNF clauses, including the KB as well as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800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</a:p>
              <a:p>
                <a:pPr marL="974725" lvl="2" indent="-514350">
                  <a:buFont typeface="+mj-lt"/>
                  <a:buAutoNum type="arabicPeriod"/>
                </a:pPr>
                <a:r>
                  <a:rPr lang="en-US" sz="2800" dirty="0"/>
                  <a:t>Keep resolving pairs of clauses until</a:t>
                </a:r>
              </a:p>
              <a:p>
                <a:pPr marL="1428750" lvl="4" indent="-514350">
                  <a:buFont typeface="+mj-lt"/>
                  <a:buAutoNum type="alphaUcPeriod"/>
                </a:pPr>
                <a:r>
                  <a:rPr lang="en-US" sz="2800" dirty="0"/>
                  <a:t>You resolve the empty clause</a:t>
                </a:r>
              </a:p>
              <a:p>
                <a:pPr lvl="4" indent="0">
                  <a:buNone/>
                </a:pPr>
                <a:r>
                  <a:rPr lang="en-US" sz="2800" dirty="0"/>
                  <a:t>	Contradiction found!</a:t>
                </a:r>
              </a:p>
              <a:p>
                <a:pPr lvl="4" indent="0">
                  <a:buNone/>
                </a:pPr>
                <a:r>
                  <a:rPr lang="en-US" sz="2800" dirty="0"/>
                  <a:t>	</a:t>
                </a:r>
                <a:r>
                  <a:rPr lang="en-US" sz="2800" dirty="0">
                    <a:solidFill>
                      <a:srgbClr val="0000FF"/>
                    </a:solidFill>
                  </a:rPr>
                  <a:t>KB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⋀"/>
                        <m:subHide m:val="on"/>
                        <m:supHide m:val="on"/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28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nary>
                  </m:oMath>
                </a14:m>
                <a:r>
                  <a:rPr lang="en-US" sz="2800" dirty="0"/>
                  <a:t> cannot be satisfied</a:t>
                </a:r>
              </a:p>
              <a:p>
                <a:pPr lvl="4" indent="0">
                  <a:buNone/>
                </a:pPr>
                <a:r>
                  <a:rPr lang="en-US" sz="2800" dirty="0"/>
                  <a:t>	Return </a:t>
                </a:r>
                <a:r>
                  <a:rPr lang="en-US" sz="2800" dirty="0">
                    <a:solidFill>
                      <a:srgbClr val="7030A0"/>
                    </a:solidFill>
                  </a:rPr>
                  <a:t>true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0000FF"/>
                    </a:solidFill>
                  </a:rPr>
                  <a:t>KB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dirty="0"/>
                  <a:t>entails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endParaRPr lang="en-US" sz="2800" dirty="0">
                  <a:solidFill>
                    <a:srgbClr val="7030A0"/>
                  </a:solidFill>
                </a:endParaRPr>
              </a:p>
              <a:p>
                <a:pPr marL="1428750" lvl="4" indent="-514350">
                  <a:buFont typeface="+mj-lt"/>
                  <a:buAutoNum type="alphaUcPeriod" startAt="2"/>
                </a:pPr>
                <a:r>
                  <a:rPr lang="en-US" sz="2800" dirty="0"/>
                  <a:t>No new clauses added</a:t>
                </a:r>
              </a:p>
              <a:p>
                <a:pPr lvl="4" indent="0">
                  <a:buNone/>
                </a:pPr>
                <a:r>
                  <a:rPr lang="en-US" sz="2800" dirty="0"/>
                  <a:t>	Return </a:t>
                </a:r>
                <a:r>
                  <a:rPr lang="en-US" sz="2800" dirty="0">
                    <a:solidFill>
                      <a:srgbClr val="7030A0"/>
                    </a:solidFill>
                  </a:rPr>
                  <a:t>false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0000FF"/>
                    </a:solidFill>
                  </a:rPr>
                  <a:t>KB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dirty="0"/>
                  <a:t>does not entail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endParaRPr lang="en-US" sz="2800" dirty="0">
                  <a:solidFill>
                    <a:srgbClr val="7030A0"/>
                  </a:solidFill>
                </a:endParaRPr>
              </a:p>
              <a:p>
                <a:pPr lvl="4" indent="0">
                  <a:buNone/>
                </a:pPr>
                <a:endParaRPr lang="en-US" sz="2800" dirty="0">
                  <a:solidFill>
                    <a:srgbClr val="7030A0"/>
                  </a:solidFill>
                </a:endParaRPr>
              </a:p>
              <a:p>
                <a:pPr lvl="4" indent="0">
                  <a:buNone/>
                </a:pPr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316628" cy="2039539"/>
              </a:xfrm>
              <a:blipFill>
                <a:blip r:embed="rId2"/>
                <a:stretch>
                  <a:fillRect l="-1131" t="-5090" b="-1832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994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2E94-337E-44C9-A82D-83EDCA67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Example trying to prove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4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0B7F4B-21DF-4804-9863-C2829BB05CBE}"/>
                  </a:ext>
                </a:extLst>
              </p:cNvPr>
              <p:cNvSpPr txBox="1"/>
              <p:nvPr/>
            </p:nvSpPr>
            <p:spPr>
              <a:xfrm>
                <a:off x="986974" y="2857440"/>
                <a:ext cx="151618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2,1</m:t>
                          </m:r>
                        </m:sub>
                      </m:sSub>
                      <m:r>
                        <a:rPr lang="en-US" sz="200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0B7F4B-21DF-4804-9863-C2829BB05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974" y="2857440"/>
                <a:ext cx="1516185" cy="4135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0D3D063-3035-49ED-B8F4-033FBEFA714B}"/>
                  </a:ext>
                </a:extLst>
              </p:cNvPr>
              <p:cNvSpPr txBox="1"/>
              <p:nvPr/>
            </p:nvSpPr>
            <p:spPr>
              <a:xfrm>
                <a:off x="3066424" y="2857444"/>
                <a:ext cx="230274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000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  <m:r>
                        <a:rPr lang="en-US" sz="200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1,2</m:t>
                          </m:r>
                        </m:sub>
                      </m:sSub>
                      <m:r>
                        <a:rPr lang="en-US" sz="200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0D3D063-3035-49ED-B8F4-033FBEFA7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424" y="2857444"/>
                <a:ext cx="2302745" cy="4135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E3CC76-2183-4865-B6E0-71AECC2F3B40}"/>
                  </a:ext>
                </a:extLst>
              </p:cNvPr>
              <p:cNvSpPr txBox="1"/>
              <p:nvPr/>
            </p:nvSpPr>
            <p:spPr>
              <a:xfrm>
                <a:off x="6147859" y="2857440"/>
                <a:ext cx="151618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1,2</m:t>
                          </m:r>
                        </m:sub>
                      </m:sSub>
                      <m:r>
                        <a:rPr lang="en-US" sz="200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E3CC76-2183-4865-B6E0-71AECC2F3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7859" y="2857440"/>
                <a:ext cx="1516185" cy="4135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42F8DE9-B282-4F26-95FA-791541189823}"/>
                  </a:ext>
                </a:extLst>
              </p:cNvPr>
              <p:cNvSpPr txBox="1"/>
              <p:nvPr/>
            </p:nvSpPr>
            <p:spPr>
              <a:xfrm>
                <a:off x="8563984" y="2857441"/>
                <a:ext cx="923894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42F8DE9-B282-4F26-95FA-791541189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3984" y="2857441"/>
                <a:ext cx="923894" cy="4135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627332-70EF-41ED-9D26-A3BD8AB99296}"/>
                  </a:ext>
                </a:extLst>
              </p:cNvPr>
              <p:cNvSpPr txBox="1"/>
              <p:nvPr/>
            </p:nvSpPr>
            <p:spPr>
              <a:xfrm>
                <a:off x="10707070" y="2857440"/>
                <a:ext cx="923894" cy="413511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¬¬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627332-70EF-41ED-9D26-A3BD8AB99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070" y="2857440"/>
                <a:ext cx="923894" cy="4135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F4ECC73-38F8-452B-B5D8-561927254F59}"/>
              </a:ext>
            </a:extLst>
          </p:cNvPr>
          <p:cNvSpPr txBox="1"/>
          <p:nvPr/>
        </p:nvSpPr>
        <p:spPr>
          <a:xfrm>
            <a:off x="4217796" y="1887989"/>
            <a:ext cx="2610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Knowledge Base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47562D68-E0C7-401F-82F0-8BA5006DE305}"/>
              </a:ext>
            </a:extLst>
          </p:cNvPr>
          <p:cNvSpPr/>
          <p:nvPr/>
        </p:nvSpPr>
        <p:spPr>
          <a:xfrm rot="5400000">
            <a:off x="5030670" y="-1694043"/>
            <a:ext cx="413512" cy="8500906"/>
          </a:xfrm>
          <a:prstGeom prst="leftBrace">
            <a:avLst>
              <a:gd name="adj1" fmla="val 89603"/>
              <a:gd name="adj2" fmla="val 47518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B079DEC-64B9-44C9-BE6F-68952D7CFB17}"/>
                  </a:ext>
                </a:extLst>
              </p:cNvPr>
              <p:cNvSpPr/>
              <p:nvPr/>
            </p:nvSpPr>
            <p:spPr>
              <a:xfrm>
                <a:off x="7664044" y="255664"/>
                <a:ext cx="4130543" cy="1135504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General Resolution</a:t>
                </a:r>
              </a:p>
              <a:p>
                <a:r>
                  <a:rPr lang="en-US" sz="2400" dirty="0"/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280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,    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80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2800" i="1" dirty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B079DEC-64B9-44C9-BE6F-68952D7CFB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044" y="255664"/>
                <a:ext cx="4130543" cy="1135504"/>
              </a:xfrm>
              <a:prstGeom prst="rect">
                <a:avLst/>
              </a:prstGeom>
              <a:blipFill>
                <a:blip r:embed="rId8"/>
                <a:stretch>
                  <a:fillRect l="-2056" t="-3704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124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2E94-337E-44C9-A82D-83EDCA67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Example trying to prove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4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0B7F4B-21DF-4804-9863-C2829BB05CBE}"/>
                  </a:ext>
                </a:extLst>
              </p:cNvPr>
              <p:cNvSpPr txBox="1"/>
              <p:nvPr/>
            </p:nvSpPr>
            <p:spPr>
              <a:xfrm>
                <a:off x="986974" y="2857440"/>
                <a:ext cx="151618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0B7F4B-21DF-4804-9863-C2829BB05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974" y="2857440"/>
                <a:ext cx="1516185" cy="4135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0D3D063-3035-49ED-B8F4-033FBEFA714B}"/>
                  </a:ext>
                </a:extLst>
              </p:cNvPr>
              <p:cNvSpPr txBox="1"/>
              <p:nvPr/>
            </p:nvSpPr>
            <p:spPr>
              <a:xfrm>
                <a:off x="3066424" y="2857444"/>
                <a:ext cx="230274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0D3D063-3035-49ED-B8F4-033FBEFA7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424" y="2857444"/>
                <a:ext cx="2302745" cy="4135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E3CC76-2183-4865-B6E0-71AECC2F3B40}"/>
                  </a:ext>
                </a:extLst>
              </p:cNvPr>
              <p:cNvSpPr txBox="1"/>
              <p:nvPr/>
            </p:nvSpPr>
            <p:spPr>
              <a:xfrm>
                <a:off x="6147859" y="2857440"/>
                <a:ext cx="151618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E3CC76-2183-4865-B6E0-71AECC2F3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7859" y="2857440"/>
                <a:ext cx="1516185" cy="4135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42F8DE9-B282-4F26-95FA-791541189823}"/>
                  </a:ext>
                </a:extLst>
              </p:cNvPr>
              <p:cNvSpPr txBox="1"/>
              <p:nvPr/>
            </p:nvSpPr>
            <p:spPr>
              <a:xfrm>
                <a:off x="8563984" y="2857441"/>
                <a:ext cx="923894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42F8DE9-B282-4F26-95FA-791541189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3984" y="2857441"/>
                <a:ext cx="923894" cy="4135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627332-70EF-41ED-9D26-A3BD8AB99296}"/>
                  </a:ext>
                </a:extLst>
              </p:cNvPr>
              <p:cNvSpPr txBox="1"/>
              <p:nvPr/>
            </p:nvSpPr>
            <p:spPr>
              <a:xfrm>
                <a:off x="10707070" y="2857440"/>
                <a:ext cx="923894" cy="413511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627332-70EF-41ED-9D26-A3BD8AB99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070" y="2857440"/>
                <a:ext cx="923894" cy="4135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F4ECC73-38F8-452B-B5D8-561927254F59}"/>
              </a:ext>
            </a:extLst>
          </p:cNvPr>
          <p:cNvSpPr txBox="1"/>
          <p:nvPr/>
        </p:nvSpPr>
        <p:spPr>
          <a:xfrm>
            <a:off x="4217796" y="1887989"/>
            <a:ext cx="2610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Knowledge Base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47562D68-E0C7-401F-82F0-8BA5006DE305}"/>
              </a:ext>
            </a:extLst>
          </p:cNvPr>
          <p:cNvSpPr/>
          <p:nvPr/>
        </p:nvSpPr>
        <p:spPr>
          <a:xfrm rot="5400000">
            <a:off x="5030670" y="-1694043"/>
            <a:ext cx="413512" cy="8500906"/>
          </a:xfrm>
          <a:prstGeom prst="leftBrace">
            <a:avLst>
              <a:gd name="adj1" fmla="val 89603"/>
              <a:gd name="adj2" fmla="val 47518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A0A9581-5916-4218-BFEA-BC5DE8B70296}"/>
                  </a:ext>
                </a:extLst>
              </p:cNvPr>
              <p:cNvSpPr/>
              <p:nvPr/>
            </p:nvSpPr>
            <p:spPr>
              <a:xfrm>
                <a:off x="7664044" y="255664"/>
                <a:ext cx="4130543" cy="1135504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General Resolution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   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¬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A0A9581-5916-4218-BFEA-BC5DE8B702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044" y="255664"/>
                <a:ext cx="4130543" cy="1135504"/>
              </a:xfrm>
              <a:prstGeom prst="rect">
                <a:avLst/>
              </a:prstGeom>
              <a:blipFill>
                <a:blip r:embed="rId8"/>
                <a:stretch>
                  <a:fillRect l="-2056" t="-3704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2B02480-F1A1-4239-B081-A0D9DAE30BAF}"/>
                  </a:ext>
                </a:extLst>
              </p:cNvPr>
              <p:cNvSpPr txBox="1"/>
              <p:nvPr/>
            </p:nvSpPr>
            <p:spPr>
              <a:xfrm>
                <a:off x="123932" y="4182437"/>
                <a:ext cx="2150346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2B02480-F1A1-4239-B081-A0D9DAE30B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32" y="4182437"/>
                <a:ext cx="2150346" cy="41351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2EB10DD-69FF-4B96-8229-206C73EE129E}"/>
                  </a:ext>
                </a:extLst>
              </p:cNvPr>
              <p:cNvSpPr txBox="1"/>
              <p:nvPr/>
            </p:nvSpPr>
            <p:spPr>
              <a:xfrm>
                <a:off x="2398209" y="4182434"/>
                <a:ext cx="2150346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</m:t>
                          </m:r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2EB10DD-69FF-4B96-8229-206C73EE1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209" y="4182434"/>
                <a:ext cx="2150346" cy="41351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ED6201B-E4B6-4DC6-A83C-B57198B36CA7}"/>
                  </a:ext>
                </a:extLst>
              </p:cNvPr>
              <p:cNvSpPr txBox="1"/>
              <p:nvPr/>
            </p:nvSpPr>
            <p:spPr>
              <a:xfrm>
                <a:off x="4672486" y="4182433"/>
                <a:ext cx="2150346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ED6201B-E4B6-4DC6-A83C-B57198B36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486" y="4182433"/>
                <a:ext cx="2150346" cy="41351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A891672-F4BF-463C-BBA8-7454F126057F}"/>
                  </a:ext>
                </a:extLst>
              </p:cNvPr>
              <p:cNvSpPr txBox="1"/>
              <p:nvPr/>
            </p:nvSpPr>
            <p:spPr>
              <a:xfrm>
                <a:off x="6946763" y="4182432"/>
                <a:ext cx="2150346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</m:t>
                          </m:r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A891672-F4BF-463C-BBA8-7454F1260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6763" y="4182432"/>
                <a:ext cx="2150346" cy="41351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826972D-BD89-4B9B-B3C6-F52899D17C44}"/>
                  </a:ext>
                </a:extLst>
              </p:cNvPr>
              <p:cNvSpPr txBox="1"/>
              <p:nvPr/>
            </p:nvSpPr>
            <p:spPr>
              <a:xfrm>
                <a:off x="9221040" y="4182432"/>
                <a:ext cx="767022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826972D-BD89-4B9B-B3C6-F52899D17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1040" y="4182432"/>
                <a:ext cx="767022" cy="41351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4BE0DC7-3B16-4CC0-A35F-3F7CE1581BDB}"/>
                  </a:ext>
                </a:extLst>
              </p:cNvPr>
              <p:cNvSpPr txBox="1"/>
              <p:nvPr/>
            </p:nvSpPr>
            <p:spPr>
              <a:xfrm>
                <a:off x="10111993" y="4182432"/>
                <a:ext cx="767022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4BE0DC7-3B16-4CC0-A35F-3F7CE1581B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1993" y="4182432"/>
                <a:ext cx="767022" cy="41351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CF54DF94-7D06-482C-9529-F1FB8771E18F}"/>
              </a:ext>
            </a:extLst>
          </p:cNvPr>
          <p:cNvSpPr txBox="1"/>
          <p:nvPr/>
        </p:nvSpPr>
        <p:spPr>
          <a:xfrm>
            <a:off x="10965122" y="5450164"/>
            <a:ext cx="407790" cy="413511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DEC7526-5012-49E0-93DB-A6F2A6A77285}"/>
              </a:ext>
            </a:extLst>
          </p:cNvPr>
          <p:cNvCxnSpPr>
            <a:stCxn id="4" idx="2"/>
            <a:endCxn id="13" idx="0"/>
          </p:cNvCxnSpPr>
          <p:nvPr/>
        </p:nvCxnSpPr>
        <p:spPr>
          <a:xfrm flipH="1">
            <a:off x="1199105" y="3270951"/>
            <a:ext cx="545962" cy="911486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5B51F0E-86FE-4C33-8C6A-57F803A86EA2}"/>
              </a:ext>
            </a:extLst>
          </p:cNvPr>
          <p:cNvCxnSpPr>
            <a:cxnSpLocks/>
            <a:stCxn id="6" idx="2"/>
            <a:endCxn id="13" idx="0"/>
          </p:cNvCxnSpPr>
          <p:nvPr/>
        </p:nvCxnSpPr>
        <p:spPr>
          <a:xfrm flipH="1">
            <a:off x="1199105" y="3270955"/>
            <a:ext cx="3018692" cy="911482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722DB1A-1A14-4676-BEA6-D20A48281A91}"/>
              </a:ext>
            </a:extLst>
          </p:cNvPr>
          <p:cNvCxnSpPr>
            <a:cxnSpLocks/>
            <a:stCxn id="6" idx="2"/>
            <a:endCxn id="14" idx="0"/>
          </p:cNvCxnSpPr>
          <p:nvPr/>
        </p:nvCxnSpPr>
        <p:spPr>
          <a:xfrm flipH="1">
            <a:off x="3473382" y="3270955"/>
            <a:ext cx="744415" cy="911479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D243A1A-73D0-4F58-8F08-0FC9A70E353E}"/>
              </a:ext>
            </a:extLst>
          </p:cNvPr>
          <p:cNvCxnSpPr>
            <a:cxnSpLocks/>
            <a:stCxn id="4" idx="2"/>
            <a:endCxn id="14" idx="0"/>
          </p:cNvCxnSpPr>
          <p:nvPr/>
        </p:nvCxnSpPr>
        <p:spPr>
          <a:xfrm>
            <a:off x="1745067" y="3270951"/>
            <a:ext cx="1728315" cy="911483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17E4A49-B0B5-4188-9D22-5B2B2BCEAA2F}"/>
              </a:ext>
            </a:extLst>
          </p:cNvPr>
          <p:cNvCxnSpPr>
            <a:cxnSpLocks/>
            <a:stCxn id="6" idx="2"/>
            <a:endCxn id="15" idx="0"/>
          </p:cNvCxnSpPr>
          <p:nvPr/>
        </p:nvCxnSpPr>
        <p:spPr>
          <a:xfrm>
            <a:off x="4217797" y="3270955"/>
            <a:ext cx="1529862" cy="911478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057DDE4-2DFE-42AB-9DDA-DFA6444850A0}"/>
              </a:ext>
            </a:extLst>
          </p:cNvPr>
          <p:cNvCxnSpPr>
            <a:cxnSpLocks/>
            <a:stCxn id="7" idx="2"/>
            <a:endCxn id="15" idx="0"/>
          </p:cNvCxnSpPr>
          <p:nvPr/>
        </p:nvCxnSpPr>
        <p:spPr>
          <a:xfrm flipH="1">
            <a:off x="5747659" y="3270951"/>
            <a:ext cx="1158293" cy="911482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468C71D-BFA8-4454-82B3-247AF3E2F1AA}"/>
              </a:ext>
            </a:extLst>
          </p:cNvPr>
          <p:cNvCxnSpPr>
            <a:cxnSpLocks/>
            <a:stCxn id="7" idx="2"/>
            <a:endCxn id="16" idx="0"/>
          </p:cNvCxnSpPr>
          <p:nvPr/>
        </p:nvCxnSpPr>
        <p:spPr>
          <a:xfrm>
            <a:off x="6905952" y="3270951"/>
            <a:ext cx="1115984" cy="91148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C0CDFCA-5676-4527-A432-95E3C511467B}"/>
              </a:ext>
            </a:extLst>
          </p:cNvPr>
          <p:cNvCxnSpPr>
            <a:cxnSpLocks/>
            <a:stCxn id="6" idx="2"/>
            <a:endCxn id="16" idx="0"/>
          </p:cNvCxnSpPr>
          <p:nvPr/>
        </p:nvCxnSpPr>
        <p:spPr>
          <a:xfrm>
            <a:off x="4217797" y="3270955"/>
            <a:ext cx="3804139" cy="911477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AAD3978-82C0-42D5-BDE8-C9B4AA4EC1BF}"/>
              </a:ext>
            </a:extLst>
          </p:cNvPr>
          <p:cNvCxnSpPr>
            <a:cxnSpLocks/>
            <a:stCxn id="4" idx="2"/>
            <a:endCxn id="17" idx="0"/>
          </p:cNvCxnSpPr>
          <p:nvPr/>
        </p:nvCxnSpPr>
        <p:spPr>
          <a:xfrm>
            <a:off x="1745067" y="3270951"/>
            <a:ext cx="7859484" cy="91148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676ACCE-52E0-49A7-A899-2247CAF81886}"/>
              </a:ext>
            </a:extLst>
          </p:cNvPr>
          <p:cNvCxnSpPr>
            <a:cxnSpLocks/>
            <a:stCxn id="8" idx="2"/>
            <a:endCxn id="17" idx="0"/>
          </p:cNvCxnSpPr>
          <p:nvPr/>
        </p:nvCxnSpPr>
        <p:spPr>
          <a:xfrm>
            <a:off x="9025931" y="3270952"/>
            <a:ext cx="578620" cy="91148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2844760-66E3-4334-B315-71D3F2636F0E}"/>
              </a:ext>
            </a:extLst>
          </p:cNvPr>
          <p:cNvCxnSpPr>
            <a:cxnSpLocks/>
            <a:stCxn id="7" idx="2"/>
            <a:endCxn id="18" idx="0"/>
          </p:cNvCxnSpPr>
          <p:nvPr/>
        </p:nvCxnSpPr>
        <p:spPr>
          <a:xfrm>
            <a:off x="6905952" y="3270951"/>
            <a:ext cx="3589552" cy="91148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6155827-BE5E-4B58-BC2B-C72D79F61B1E}"/>
              </a:ext>
            </a:extLst>
          </p:cNvPr>
          <p:cNvCxnSpPr>
            <a:cxnSpLocks/>
            <a:stCxn id="8" idx="2"/>
            <a:endCxn id="18" idx="0"/>
          </p:cNvCxnSpPr>
          <p:nvPr/>
        </p:nvCxnSpPr>
        <p:spPr>
          <a:xfrm>
            <a:off x="9025931" y="3270952"/>
            <a:ext cx="1469573" cy="91148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2F9924C-0E08-476B-A42B-2B8922B08A15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10495504" y="4595943"/>
            <a:ext cx="673513" cy="85422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9DBBD60-CA82-4099-90FE-54EBF28CFD50}"/>
              </a:ext>
            </a:extLst>
          </p:cNvPr>
          <p:cNvCxnSpPr>
            <a:cxnSpLocks/>
            <a:stCxn id="9" idx="2"/>
            <a:endCxn id="19" idx="0"/>
          </p:cNvCxnSpPr>
          <p:nvPr/>
        </p:nvCxnSpPr>
        <p:spPr>
          <a:xfrm>
            <a:off x="11169017" y="3270951"/>
            <a:ext cx="0" cy="2179213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75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2E94-337E-44C9-A82D-83EDCA67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A38DCB-7B13-42B6-AAC5-C9DF61F8A806}"/>
              </a:ext>
            </a:extLst>
          </p:cNvPr>
          <p:cNvSpPr txBox="1">
            <a:spLocks/>
          </p:cNvSpPr>
          <p:nvPr/>
        </p:nvSpPr>
        <p:spPr>
          <a:xfrm>
            <a:off x="552099" y="1729078"/>
            <a:ext cx="11242843" cy="39524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6EB36005-C7F2-4A30-928A-515B525E96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>
                    <a:solidFill>
                      <a:srgbClr val="7030A0"/>
                    </a:solidFill>
                  </a:rPr>
                  <a:t>function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8000"/>
                    </a:solidFill>
                  </a:rPr>
                  <a:t>PL-RESOLUTION?</a:t>
                </a:r>
                <a:r>
                  <a:rPr lang="en-US" sz="2400" dirty="0"/>
                  <a:t>(</a:t>
                </a:r>
                <a:r>
                  <a:rPr lang="en-US" sz="2400" dirty="0">
                    <a:solidFill>
                      <a:srgbClr val="0000FF"/>
                    </a:solidFill>
                  </a:rPr>
                  <a:t>KB</a:t>
                </a:r>
                <a:r>
                  <a:rPr lang="en-US" sz="2400" dirty="0"/>
                  <a:t>, </a:t>
                </a:r>
                <a:r>
                  <a:rPr lang="en-US" sz="2400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r>
                  <a:rPr lang="en-US" sz="2400" dirty="0"/>
                  <a:t>) </a:t>
                </a:r>
                <a:r>
                  <a:rPr lang="en-US" sz="2400" dirty="0">
                    <a:solidFill>
                      <a:srgbClr val="7030A0"/>
                    </a:solidFill>
                  </a:rPr>
                  <a:t>returns</a:t>
                </a:r>
                <a:r>
                  <a:rPr lang="en-US" sz="2400" dirty="0"/>
                  <a:t> true or false</a:t>
                </a:r>
              </a:p>
              <a:p>
                <a:r>
                  <a:rPr lang="en-US" sz="2400" dirty="0"/>
                  <a:t>    clauses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400" dirty="0"/>
                  <a:t> the set of clauses in the CNF representation of </a:t>
                </a:r>
                <a:r>
                  <a:rPr lang="en-US" sz="2400" dirty="0">
                    <a:solidFill>
                      <a:srgbClr val="0000FF"/>
                    </a:solidFill>
                  </a:rPr>
                  <a:t>KB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⋀"/>
                        <m:subHide m:val="on"/>
                        <m:supHide m:val="on"/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nary>
                  </m:oMath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    new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 </m:t>
                    </m:r>
                  </m:oMath>
                </a14:m>
                <a:r>
                  <a:rPr lang="en-US" sz="2400" dirty="0"/>
                  <a:t>{ }</a:t>
                </a:r>
                <a:endParaRPr lang="en-US" sz="2400" dirty="0">
                  <a:solidFill>
                    <a:srgbClr val="7030A0"/>
                  </a:solidFill>
                </a:endParaRP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loop do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    for each </a:t>
                </a:r>
                <a:r>
                  <a:rPr lang="en-US" sz="2400" dirty="0"/>
                  <a:t>pair of clauses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0000FF"/>
                    </a:solidFill>
                  </a:rPr>
                  <a:t> </a:t>
                </a:r>
                <a:r>
                  <a:rPr lang="en-US" sz="2400" dirty="0"/>
                  <a:t>in clauses </a:t>
                </a:r>
                <a:r>
                  <a:rPr lang="en-US" sz="2400" dirty="0">
                    <a:solidFill>
                      <a:srgbClr val="7030A0"/>
                    </a:solidFill>
                  </a:rPr>
                  <a:t>do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        </a:t>
                </a:r>
                <a:r>
                  <a:rPr lang="en-US" sz="2400" dirty="0">
                    <a:solidFill>
                      <a:srgbClr val="0000FF"/>
                    </a:solidFill>
                  </a:rPr>
                  <a:t>resolvents</a:t>
                </a:r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PL-RESOLVE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)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        if </a:t>
                </a:r>
                <a:r>
                  <a:rPr lang="en-US" sz="2400" dirty="0">
                    <a:solidFill>
                      <a:srgbClr val="0000FF"/>
                    </a:solidFill>
                    <a:sym typeface="Symbol"/>
                  </a:rPr>
                  <a:t>resolvents</a:t>
                </a:r>
                <a:r>
                  <a:rPr lang="en-US" sz="2400" dirty="0">
                    <a:solidFill>
                      <a:srgbClr val="7030A0"/>
                    </a:solidFill>
                    <a:sym typeface="Symbol"/>
                  </a:rPr>
                  <a:t> </a:t>
                </a:r>
                <a:r>
                  <a:rPr lang="en-US" sz="2400" dirty="0">
                    <a:sym typeface="Symbol"/>
                  </a:rPr>
                  <a:t>contains the empty clause </a:t>
                </a:r>
                <a:r>
                  <a:rPr lang="en-US" sz="2400" dirty="0">
                    <a:solidFill>
                      <a:srgbClr val="7030A0"/>
                    </a:solidFill>
                    <a:sym typeface="Symbol"/>
                  </a:rPr>
                  <a:t>then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  <a:sym typeface="Symbol"/>
                  </a:rPr>
                  <a:t>                return </a:t>
                </a:r>
                <a:r>
                  <a:rPr lang="en-US" sz="2400" dirty="0">
                    <a:sym typeface="Symbol"/>
                  </a:rPr>
                  <a:t>true</a:t>
                </a:r>
              </a:p>
              <a:p>
                <a:r>
                  <a:rPr lang="en-US" sz="2400" dirty="0">
                    <a:sym typeface="Symbol"/>
                  </a:rPr>
                  <a:t>            </a:t>
                </a:r>
                <a:r>
                  <a:rPr lang="en-US" sz="2400" dirty="0">
                    <a:solidFill>
                      <a:srgbClr val="0000FF"/>
                    </a:solidFill>
                    <a:sym typeface="Symbol"/>
                  </a:rPr>
                  <a:t>new</a:t>
                </a:r>
                <a:r>
                  <a:rPr lang="en-US" sz="2400" dirty="0"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new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resolvants</a:t>
                </a:r>
              </a:p>
              <a:p>
                <a:r>
                  <a:rPr lang="en-US" sz="2400" dirty="0"/>
                  <a:t>       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if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new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clauses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7030A0"/>
                    </a:solidFill>
                  </a:rPr>
                  <a:t>then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        return </a:t>
                </a:r>
                <a:r>
                  <a:rPr lang="en-US" sz="2400" dirty="0"/>
                  <a:t>false</a:t>
                </a:r>
              </a:p>
              <a:p>
                <a:r>
                  <a:rPr lang="en-US" sz="2400" dirty="0"/>
                  <a:t>        </a:t>
                </a:r>
                <a:r>
                  <a:rPr lang="en-US" sz="2400" dirty="0">
                    <a:solidFill>
                      <a:srgbClr val="0000FF"/>
                    </a:solidFill>
                  </a:rPr>
                  <a:t>clauses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clauses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new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6EB36005-C7F2-4A30-928A-515B525E96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4790" b="-176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45233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2E94-337E-44C9-A82D-83EDCA67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4E0EA-0C79-4A12-9675-0C07155C6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7402583" cy="3806917"/>
          </a:xfrm>
        </p:spPr>
        <p:txBody>
          <a:bodyPr/>
          <a:lstStyle/>
          <a:p>
            <a:r>
              <a:rPr lang="en-US" sz="3200" dirty="0"/>
              <a:t>Forward Chaining is: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Sound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7030A0"/>
                </a:solidFill>
              </a:rPr>
              <a:t>complete</a:t>
            </a:r>
            <a:r>
              <a:rPr lang="en-US" sz="3200" dirty="0"/>
              <a:t> for </a:t>
            </a:r>
            <a:r>
              <a:rPr lang="en-US" sz="3200" dirty="0">
                <a:solidFill>
                  <a:srgbClr val="C00000"/>
                </a:solidFill>
              </a:rPr>
              <a:t>definite-clause</a:t>
            </a:r>
            <a:r>
              <a:rPr lang="en-US" sz="3200" dirty="0"/>
              <a:t> KBs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Complexity: linear time </a:t>
            </a:r>
            <a:r>
              <a:rPr lang="en-US" sz="3200" dirty="0">
                <a:sym typeface="Wingdings" panose="05000000000000000000" pitchFamily="2" charset="2"/>
              </a:rPr>
              <a:t>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Resolution is another </a:t>
            </a:r>
            <a:r>
              <a:rPr lang="en-US" sz="3200" dirty="0">
                <a:sym typeface="Symbol"/>
              </a:rPr>
              <a:t>theorem-proving</a:t>
            </a:r>
            <a:r>
              <a:rPr lang="en-US" sz="3200" dirty="0"/>
              <a:t> algorithm that is: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Sound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7030A0"/>
                </a:solidFill>
              </a:rPr>
              <a:t>complete</a:t>
            </a:r>
            <a:r>
              <a:rPr lang="en-US" sz="3200" dirty="0"/>
              <a:t> for </a:t>
            </a:r>
            <a:r>
              <a:rPr lang="en-US" sz="3200" dirty="0">
                <a:solidFill>
                  <a:srgbClr val="C00000"/>
                </a:solidFill>
              </a:rPr>
              <a:t>any PL </a:t>
            </a:r>
            <a:r>
              <a:rPr lang="en-US" sz="3200" dirty="0"/>
              <a:t>KBs!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Complexity: exponential time </a:t>
            </a:r>
            <a:r>
              <a:rPr lang="en-US" sz="3200" dirty="0">
                <a:sym typeface="Wingdings" panose="05000000000000000000" pitchFamily="2" charset="2"/>
              </a:rPr>
              <a:t></a:t>
            </a:r>
            <a:endParaRPr lang="en-US" sz="3200" dirty="0"/>
          </a:p>
          <a:p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C3C81E3-762E-2702-540F-0BD3715E87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1670" y="259778"/>
                <a:ext cx="3816247" cy="5513716"/>
              </a:xfrm>
              <a:prstGeom prst="rect">
                <a:avLst/>
              </a:prstGeom>
              <a:ln w="19050">
                <a:solidFill>
                  <a:srgbClr val="7030A0"/>
                </a:solidFill>
              </a:ln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u="sng" dirty="0">
                    <a:solidFill>
                      <a:srgbClr val="7030A0"/>
                    </a:solidFill>
                  </a:rPr>
                  <a:t>Vocab Reminder</a:t>
                </a:r>
              </a:p>
              <a:p>
                <a:pPr fontAlgn="ctr"/>
                <a:r>
                  <a:rPr lang="en-US" dirty="0">
                    <a:solidFill>
                      <a:srgbClr val="7030A0"/>
                    </a:solidFill>
                  </a:rPr>
                  <a:t>Literal</a:t>
                </a:r>
              </a:p>
              <a:p>
                <a:pPr lvl="1" fontAlgn="ctr"/>
                <a:r>
                  <a:rPr lang="en-US" sz="2800" dirty="0"/>
                  <a:t>Atomic sentence:</a:t>
                </a:r>
              </a:p>
              <a:p>
                <a:pPr marL="0" lvl="1" indent="0" fontAlgn="ctr">
                  <a:buNone/>
                </a:pPr>
                <a:r>
                  <a:rPr lang="en-US" sz="2800" dirty="0"/>
                  <a:t>   T, F, Symbol, </a:t>
                </a:r>
                <a:r>
                  <a:rPr lang="en-US" sz="2800" dirty="0">
                    <a:sym typeface="Symbol"/>
                  </a:rPr>
                  <a:t>Symbol</a:t>
                </a:r>
                <a:endParaRPr lang="en-US" sz="2800" dirty="0"/>
              </a:p>
              <a:p>
                <a:pPr fontAlgn="ctr"/>
                <a:endParaRPr lang="en-US" sz="400" dirty="0">
                  <a:solidFill>
                    <a:srgbClr val="7030A0"/>
                  </a:solidFill>
                </a:endParaRPr>
              </a:p>
              <a:p>
                <a:pPr fontAlgn="ctr"/>
                <a:r>
                  <a:rPr lang="en-US" dirty="0">
                    <a:solidFill>
                      <a:srgbClr val="7030A0"/>
                    </a:solidFill>
                  </a:rPr>
                  <a:t>Clause</a:t>
                </a:r>
              </a:p>
              <a:p>
                <a:pPr lvl="1" fontAlgn="ctr"/>
                <a:r>
                  <a:rPr lang="en-US" sz="2800" dirty="0">
                    <a:solidFill>
                      <a:schemeClr val="tx1"/>
                    </a:solidFill>
                  </a:rPr>
                  <a:t>Disjunction of literals: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fontAlgn="ctr"/>
                <a:endParaRPr lang="en-US" sz="400" dirty="0">
                  <a:solidFill>
                    <a:srgbClr val="7030A0"/>
                  </a:solidFill>
                </a:endParaRPr>
              </a:p>
              <a:p>
                <a:pPr fontAlgn="ctr"/>
                <a:r>
                  <a:rPr lang="en-US" dirty="0">
                    <a:solidFill>
                      <a:srgbClr val="7030A0"/>
                    </a:solidFill>
                  </a:rPr>
                  <a:t>Definite clause</a:t>
                </a:r>
              </a:p>
              <a:p>
                <a:pPr lvl="1" fontAlgn="ctr"/>
                <a:r>
                  <a:rPr lang="en-US" sz="2800" dirty="0">
                    <a:solidFill>
                      <a:schemeClr val="tx1"/>
                    </a:solidFill>
                  </a:rPr>
                  <a:t>Disjunction of literals, </a:t>
                </a:r>
                <a:r>
                  <a:rPr lang="en-US" sz="2800" i="1" dirty="0">
                    <a:solidFill>
                      <a:schemeClr val="tx1"/>
                    </a:solidFill>
                  </a:rPr>
                  <a:t>exactly one </a:t>
                </a:r>
                <a:r>
                  <a:rPr lang="en-US" sz="2800" dirty="0">
                    <a:solidFill>
                      <a:schemeClr val="tx1"/>
                    </a:solidFill>
                  </a:rPr>
                  <a:t>is positive</a:t>
                </a:r>
              </a:p>
              <a:p>
                <a:pPr marL="0" lvl="1" indent="0" fontAlgn="ctr">
                  <a:buNone/>
                </a:pPr>
                <a:r>
                  <a:rPr lang="en-US" sz="2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0" lvl="1" indent="0" fontAlgn="ctr">
                  <a:buNone/>
                </a:pP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C3C81E3-762E-2702-540F-0BD3715E87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1670" y="259778"/>
                <a:ext cx="3816247" cy="5513716"/>
              </a:xfrm>
              <a:prstGeom prst="rect">
                <a:avLst/>
              </a:prstGeom>
              <a:blipFill>
                <a:blip r:embed="rId2"/>
                <a:stretch>
                  <a:fillRect l="-3021" t="-1654"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89686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45492" cy="5420626"/>
          </a:xfrm>
        </p:spPr>
        <p:txBody>
          <a:bodyPr/>
          <a:lstStyle/>
          <a:p>
            <a:r>
              <a:rPr lang="en-US" dirty="0"/>
              <a:t>Logical Agent 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Vocab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PL_TRUE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Entailment</a:t>
            </a:r>
          </a:p>
          <a:p>
            <a:pPr marL="917575" lvl="2" indent="-457200"/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Model checking: Truth table entailment</a:t>
            </a:r>
          </a:p>
          <a:p>
            <a:pPr marL="917575" lvl="2" indent="-457200"/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Theorem proving:</a:t>
            </a:r>
          </a:p>
          <a:p>
            <a:pPr marL="917575" lvl="2" indent="-457200"/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Forward chaining, resolution</a:t>
            </a:r>
            <a:endParaRPr lang="en-US" sz="3600" dirty="0">
              <a:solidFill>
                <a:schemeClr val="bg1">
                  <a:lumMod val="7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Satisfiability: DPLL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logic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0970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Satisfiability and Entailment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sentence is </a:t>
            </a:r>
            <a:r>
              <a:rPr lang="en-US" i="1" dirty="0">
                <a:solidFill>
                  <a:srgbClr val="C00000"/>
                </a:solidFill>
              </a:rPr>
              <a:t>satisfiable</a:t>
            </a:r>
            <a:r>
              <a:rPr lang="en-US" dirty="0"/>
              <a:t> if it is true in at least one world (e.g. CSPs!)</a:t>
            </a: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0E5872-7369-14AF-3197-81F3B2980932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http://thiagodnf.github.io/wumpus-world-simulator/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94FE0D-5FE9-C52C-EFE2-7351B2514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1238" y="1720735"/>
            <a:ext cx="4894739" cy="419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813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Satisfiability and Entailment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sentence is </a:t>
            </a:r>
            <a:r>
              <a:rPr lang="en-US" i="1" dirty="0" err="1">
                <a:solidFill>
                  <a:srgbClr val="C00000"/>
                </a:solidFill>
              </a:rPr>
              <a:t>satisfiable</a:t>
            </a:r>
            <a:r>
              <a:rPr lang="en-US" dirty="0"/>
              <a:t> if it is true in at least one world (</a:t>
            </a:r>
            <a:r>
              <a:rPr lang="en-US" dirty="0" err="1"/>
              <a:t>cf</a:t>
            </a:r>
            <a:r>
              <a:rPr lang="en-US" dirty="0"/>
              <a:t> CSPs!)</a:t>
            </a:r>
          </a:p>
          <a:p>
            <a:r>
              <a:rPr lang="en-US" dirty="0"/>
              <a:t>Suppose we have a hyper-efficient SAT solver; how can we use it to test entailment?</a:t>
            </a:r>
          </a:p>
          <a:p>
            <a:pPr lvl="1"/>
            <a:r>
              <a:rPr lang="en-US" dirty="0"/>
              <a:t>Suppose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 </a:t>
            </a:r>
            <a:r>
              <a:rPr lang="en-US" spc="-360" dirty="0">
                <a:solidFill>
                  <a:srgbClr val="7030A0"/>
                </a:solidFill>
                <a:sym typeface="Symbol"/>
              </a:rPr>
              <a:t>|</a:t>
            </a:r>
            <a:r>
              <a:rPr lang="en-US" dirty="0">
                <a:solidFill>
                  <a:srgbClr val="7030A0"/>
                </a:solidFill>
                <a:sym typeface="Symbol"/>
              </a:rPr>
              <a:t>= </a:t>
            </a:r>
            <a:r>
              <a:rPr lang="en-US" dirty="0">
                <a:solidFill>
                  <a:srgbClr val="7030A0"/>
                </a:solidFill>
              </a:rPr>
              <a:t> </a:t>
            </a:r>
          </a:p>
          <a:p>
            <a:pPr lvl="1"/>
            <a:r>
              <a:rPr lang="en-US" dirty="0"/>
              <a:t>Then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true in all worlds</a:t>
            </a:r>
          </a:p>
          <a:p>
            <a:pPr lvl="1"/>
            <a:r>
              <a:rPr lang="en-US" dirty="0"/>
              <a:t>Hence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(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) </a:t>
            </a:r>
            <a:r>
              <a:rPr lang="en-US" dirty="0"/>
              <a:t>is false in all worlds</a:t>
            </a:r>
          </a:p>
          <a:p>
            <a:pPr lvl="1"/>
            <a:r>
              <a:rPr lang="en-US" dirty="0"/>
              <a:t>Hence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 </a:t>
            </a:r>
            <a:r>
              <a:rPr lang="en-US" dirty="0"/>
              <a:t>is false in all worlds, i.e., </a:t>
            </a:r>
            <a:r>
              <a:rPr lang="en-US" dirty="0" err="1"/>
              <a:t>unsatisfiable</a:t>
            </a:r>
            <a:endParaRPr lang="en-US" dirty="0"/>
          </a:p>
          <a:p>
            <a:endParaRPr lang="en-US" dirty="0"/>
          </a:p>
          <a:p>
            <a:r>
              <a:rPr lang="en-US" dirty="0"/>
              <a:t>So, add the negated conclusion to what you know, test for (un)satisfiability; also known as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reductio</a:t>
            </a:r>
            <a:r>
              <a:rPr lang="en-US" dirty="0">
                <a:solidFill>
                  <a:srgbClr val="7030A0"/>
                </a:solidFill>
              </a:rPr>
              <a:t> ad absurdum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Efficient SAT solvers operate on </a:t>
            </a:r>
            <a:r>
              <a:rPr lang="en-US" b="1" i="1" dirty="0">
                <a:solidFill>
                  <a:srgbClr val="C00000"/>
                </a:solidFill>
                <a:latin typeface="Calibri"/>
                <a:cs typeface="Calibri"/>
              </a:rPr>
              <a:t>conjunctive normal form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57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Efficient SAT solvers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018" y="1179283"/>
            <a:ext cx="10861964" cy="5311586"/>
          </a:xfrm>
        </p:spPr>
        <p:txBody>
          <a:bodyPr/>
          <a:lstStyle/>
          <a:p>
            <a:r>
              <a:rPr lang="en-US" dirty="0"/>
              <a:t>DPLL (</a:t>
            </a:r>
            <a:r>
              <a:rPr lang="en-US" sz="2800" dirty="0"/>
              <a:t>Davis-Putnam-</a:t>
            </a:r>
            <a:r>
              <a:rPr lang="en-US" sz="2800" dirty="0" err="1"/>
              <a:t>Logemann</a:t>
            </a:r>
            <a:r>
              <a:rPr lang="en-US" sz="2800" dirty="0"/>
              <a:t>-Loveland</a:t>
            </a:r>
            <a:r>
              <a:rPr lang="en-US" dirty="0"/>
              <a:t>) is the core of modern solvers</a:t>
            </a:r>
          </a:p>
          <a:p>
            <a:r>
              <a:rPr lang="en-US" dirty="0"/>
              <a:t>Essentially a backtracking search over models with some extras:</a:t>
            </a:r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Early termination</a:t>
            </a:r>
            <a:r>
              <a:rPr lang="en-US" dirty="0"/>
              <a:t>: stop if </a:t>
            </a:r>
          </a:p>
          <a:p>
            <a:pPr lvl="2"/>
            <a:r>
              <a:rPr lang="en-US" sz="2400" dirty="0"/>
              <a:t>all clauses are satisfied; e.g.,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</a:t>
            </a:r>
            <a:r>
              <a:rPr lang="en-US" sz="2400" dirty="0">
                <a:sym typeface="Symbol"/>
              </a:rPr>
              <a:t>is satisfied by {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sz="2400" dirty="0">
                <a:sym typeface="Symbol"/>
              </a:rPr>
              <a:t>=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true</a:t>
            </a:r>
            <a:r>
              <a:rPr lang="en-US" sz="2400" dirty="0">
                <a:sym typeface="Symbol"/>
              </a:rPr>
              <a:t>}</a:t>
            </a:r>
          </a:p>
          <a:p>
            <a:pPr lvl="2"/>
            <a:r>
              <a:rPr lang="en-US" sz="2400" dirty="0">
                <a:sym typeface="Symbol"/>
              </a:rPr>
              <a:t>any clause is falsified; e.g.,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</a:t>
            </a:r>
            <a:r>
              <a:rPr lang="en-US" sz="2400" dirty="0">
                <a:sym typeface="Symbol"/>
              </a:rPr>
              <a:t>is satisfied by {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sz="2400" dirty="0">
                <a:sym typeface="Symbol"/>
              </a:rPr>
              <a:t>=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false</a:t>
            </a:r>
            <a:r>
              <a:rPr lang="en-US" sz="2400" dirty="0">
                <a:sym typeface="Symbol"/>
              </a:rPr>
              <a:t>,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sz="2400" dirty="0">
                <a:sym typeface="Symbol"/>
              </a:rPr>
              <a:t>=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false</a:t>
            </a:r>
            <a:r>
              <a:rPr lang="en-US" sz="2400" dirty="0">
                <a:sym typeface="Symbol"/>
              </a:rPr>
              <a:t>}</a:t>
            </a:r>
          </a:p>
          <a:p>
            <a:pPr lvl="2"/>
            <a:endParaRPr lang="en-US" dirty="0"/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Pure literals</a:t>
            </a:r>
            <a:r>
              <a:rPr lang="en-US" dirty="0"/>
              <a:t>: if all occurrences of a symbol in as-yet-unsatisfied clauses have the same sign, then give the symbol that value</a:t>
            </a:r>
          </a:p>
          <a:p>
            <a:pPr lvl="2"/>
            <a:r>
              <a:rPr lang="en-US" sz="2400" dirty="0"/>
              <a:t>E.g.,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dirty="0"/>
              <a:t> is pure and positive in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</a:t>
            </a:r>
            <a:r>
              <a:rPr lang="en-US" sz="2400" dirty="0">
                <a:solidFill>
                  <a:srgbClr val="7030A0"/>
                </a:solidFill>
              </a:rPr>
              <a:t> (C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B) </a:t>
            </a:r>
            <a:r>
              <a:rPr lang="en-US" sz="2400" dirty="0">
                <a:sym typeface="Symbol"/>
              </a:rPr>
              <a:t>so set it to 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true</a:t>
            </a:r>
          </a:p>
          <a:p>
            <a:pPr lvl="1"/>
            <a:endParaRPr lang="en-US" i="1" dirty="0">
              <a:solidFill>
                <a:srgbClr val="C00000"/>
              </a:solidFill>
            </a:endParaRPr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Unit clauses</a:t>
            </a:r>
            <a:r>
              <a:rPr lang="en-US" dirty="0"/>
              <a:t>: if a clause is left with a single literal, set symbol to satisfy clause</a:t>
            </a:r>
          </a:p>
          <a:p>
            <a:pPr lvl="2"/>
            <a:r>
              <a:rPr lang="en-US" sz="2400" dirty="0"/>
              <a:t>E.g., if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dirty="0"/>
              <a:t>=</a:t>
            </a:r>
            <a:r>
              <a:rPr lang="en-US" sz="2400" dirty="0">
                <a:solidFill>
                  <a:srgbClr val="0000FF"/>
                </a:solidFill>
              </a:rPr>
              <a:t>false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</a:t>
            </a:r>
            <a:r>
              <a:rPr lang="en-US" sz="2400" dirty="0">
                <a:sym typeface="Symbol"/>
              </a:rPr>
              <a:t>becomes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(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false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</a:t>
            </a:r>
            <a:r>
              <a:rPr lang="en-US" sz="2400" dirty="0">
                <a:solidFill>
                  <a:srgbClr val="0000FF"/>
                </a:solidFill>
              </a:rPr>
              <a:t>false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</a:t>
            </a:r>
            <a:r>
              <a:rPr lang="en-US" sz="2400" dirty="0">
                <a:sym typeface="Symbol"/>
              </a:rPr>
              <a:t>, i.e.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(B) </a:t>
            </a:r>
            <a:r>
              <a:rPr lang="en-US" sz="2400" dirty="0">
                <a:solidFill>
                  <a:srgbClr val="7030A0"/>
                </a:solidFill>
              </a:rPr>
              <a:t> (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C)</a:t>
            </a:r>
          </a:p>
          <a:p>
            <a:pPr lvl="2"/>
            <a:r>
              <a:rPr lang="en-US" sz="2400" dirty="0">
                <a:sym typeface="Symbol"/>
              </a:rPr>
              <a:t>Satisfying the unit clauses often leads to further propagation, new unit clauses, etc.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6274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DPLL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994943"/>
            <a:ext cx="11270447" cy="586305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symbols, model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dirty="0"/>
              <a:t> true or false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every </a:t>
            </a:r>
            <a:r>
              <a:rPr lang="en-US" dirty="0">
                <a:solidFill>
                  <a:srgbClr val="0000FF"/>
                </a:solidFill>
              </a:rPr>
              <a:t>clause</a:t>
            </a:r>
            <a:r>
              <a:rPr lang="en-US" dirty="0"/>
              <a:t> in </a:t>
            </a:r>
            <a:r>
              <a:rPr lang="en-US" dirty="0">
                <a:solidFill>
                  <a:srgbClr val="0000FF"/>
                </a:solidFill>
              </a:rPr>
              <a:t>clauses</a:t>
            </a:r>
            <a:r>
              <a:rPr lang="en-US" dirty="0"/>
              <a:t> is true in 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then return </a:t>
            </a:r>
            <a:r>
              <a:rPr lang="en-US" dirty="0"/>
              <a:t>true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some </a:t>
            </a:r>
            <a:r>
              <a:rPr lang="en-US" dirty="0">
                <a:solidFill>
                  <a:srgbClr val="0000FF"/>
                </a:solidFill>
              </a:rPr>
              <a:t>clause</a:t>
            </a:r>
            <a:r>
              <a:rPr lang="en-US" dirty="0"/>
              <a:t> in </a:t>
            </a:r>
            <a:r>
              <a:rPr lang="en-US" dirty="0">
                <a:solidFill>
                  <a:srgbClr val="0000FF"/>
                </a:solidFill>
              </a:rPr>
              <a:t>clauses</a:t>
            </a:r>
            <a:r>
              <a:rPr lang="en-US" dirty="0"/>
              <a:t> is false in 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then return </a:t>
            </a:r>
            <a:r>
              <a:rPr lang="en-US" dirty="0"/>
              <a:t>false</a:t>
            </a:r>
            <a:br>
              <a:rPr lang="en-US" dirty="0"/>
            </a:br>
            <a:r>
              <a:rPr lang="en-US" dirty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   P, value </a:t>
            </a:r>
            <a:r>
              <a:rPr lang="en-US" dirty="0"/>
              <a:t>←</a:t>
            </a:r>
            <a:r>
              <a:rPr lang="en-US" dirty="0">
                <a:solidFill>
                  <a:srgbClr val="008000"/>
                </a:solidFill>
              </a:rPr>
              <a:t>FIND-PURE-SYMBOL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symbols, clauses, model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P</a:t>
            </a:r>
            <a:r>
              <a:rPr lang="en-US" dirty="0"/>
              <a:t> is non-null </a:t>
            </a:r>
            <a:r>
              <a:rPr lang="en-US" dirty="0">
                <a:solidFill>
                  <a:srgbClr val="7030A0"/>
                </a:solidFill>
              </a:rPr>
              <a:t>then return 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symbols–P, model∪{P=value}</a:t>
            </a:r>
            <a:r>
              <a:rPr lang="en-US" dirty="0"/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   P, value </a:t>
            </a:r>
            <a:r>
              <a:rPr lang="en-US" dirty="0"/>
              <a:t>←</a:t>
            </a:r>
            <a:r>
              <a:rPr lang="en-US" dirty="0">
                <a:solidFill>
                  <a:srgbClr val="008000"/>
                </a:solidFill>
              </a:rPr>
              <a:t>FIND-UNIT-CLAUSE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model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P</a:t>
            </a:r>
            <a:r>
              <a:rPr lang="en-US" dirty="0"/>
              <a:t> is non-null </a:t>
            </a:r>
            <a:r>
              <a:rPr lang="en-US" dirty="0">
                <a:solidFill>
                  <a:srgbClr val="7030A0"/>
                </a:solidFill>
              </a:rPr>
              <a:t>then return 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symbols–P, model∪{P=value}</a:t>
            </a:r>
            <a:r>
              <a:rPr lang="en-US" dirty="0"/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   P</a:t>
            </a:r>
            <a:r>
              <a:rPr lang="en-US" dirty="0"/>
              <a:t> ← First(</a:t>
            </a:r>
            <a:r>
              <a:rPr lang="en-US" dirty="0">
                <a:solidFill>
                  <a:srgbClr val="0000FF"/>
                </a:solidFill>
              </a:rPr>
              <a:t>symbols</a:t>
            </a:r>
            <a:r>
              <a:rPr lang="en-US" dirty="0"/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   rest</a:t>
            </a:r>
            <a:r>
              <a:rPr lang="en-US" dirty="0"/>
              <a:t> ← Rest(</a:t>
            </a:r>
            <a:r>
              <a:rPr lang="en-US" dirty="0">
                <a:solidFill>
                  <a:srgbClr val="0000FF"/>
                </a:solidFill>
              </a:rPr>
              <a:t>symbols</a:t>
            </a:r>
            <a:r>
              <a:rPr lang="en-US" dirty="0"/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dirty="0"/>
              <a:t> or(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rest, model∪{P=true}</a:t>
            </a:r>
            <a:r>
              <a:rPr lang="en-US" dirty="0"/>
              <a:t>),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                  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rest, model∪{P=false}</a:t>
            </a:r>
            <a:r>
              <a:rPr lang="en-US" dirty="0"/>
              <a:t>))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7494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45492" cy="5420626"/>
          </a:xfrm>
        </p:spPr>
        <p:txBody>
          <a:bodyPr/>
          <a:lstStyle/>
          <a:p>
            <a:r>
              <a:rPr lang="en-US" dirty="0"/>
              <a:t>Logical Agent 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Vocab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PL_TRUE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Entailment</a:t>
            </a:r>
          </a:p>
          <a:p>
            <a:pPr marL="917575" lvl="2" indent="-457200"/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Model checking: Truth table entailment</a:t>
            </a:r>
          </a:p>
          <a:p>
            <a:pPr marL="917575" lvl="2" indent="-457200"/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Theorem proving:</a:t>
            </a:r>
          </a:p>
          <a:p>
            <a:pPr marL="917575" lvl="2" indent="-457200"/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(Forward chaining), resolution</a:t>
            </a:r>
            <a:endParaRPr lang="en-US" sz="3600" dirty="0">
              <a:solidFill>
                <a:schemeClr val="bg1">
                  <a:lumMod val="7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Satisfiability: DPLL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logic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7429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as </a:t>
            </a:r>
            <a:r>
              <a:rPr lang="en-US" dirty="0" err="1"/>
              <a:t>Satisfiability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a hyper-efficient SAT solver, can we use it to make plans?</a:t>
            </a:r>
          </a:p>
          <a:p>
            <a:r>
              <a:rPr lang="en-US" dirty="0"/>
              <a:t>Yes, for fully observable, deterministic case: planning problem is solvable </a:t>
            </a:r>
            <a:r>
              <a:rPr lang="en-US" dirty="0" err="1"/>
              <a:t>iff</a:t>
            </a:r>
            <a:r>
              <a:rPr lang="en-US" dirty="0"/>
              <a:t> there is some satisfying assignment for actions etc.</a:t>
            </a:r>
          </a:p>
        </p:txBody>
      </p:sp>
    </p:spTree>
    <p:extLst>
      <p:ext uri="{BB962C8B-B14F-4D97-AF65-F5344CB8AC3E}">
        <p14:creationId xmlns:p14="http://schemas.microsoft.com/office/powerpoint/2010/main" val="125257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cman_P2_ghosts6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09038" y="856643"/>
            <a:ext cx="4773924" cy="514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cman_P2_ghosts8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63768" y="1095025"/>
            <a:ext cx="5464464" cy="466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0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cman_P2_ghosts9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79683" y="1266198"/>
            <a:ext cx="4032634" cy="432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16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as </a:t>
            </a:r>
            <a:r>
              <a:rPr lang="en-US" dirty="0" err="1"/>
              <a:t>Satisfiability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a hyper-efficient SAT solver, can we use it to make plans?</a:t>
            </a:r>
          </a:p>
          <a:p>
            <a:r>
              <a:rPr lang="en-US" dirty="0"/>
              <a:t>Yes, for fully observable, deterministic case: planning problem is solvable </a:t>
            </a:r>
            <a:r>
              <a:rPr lang="en-US" dirty="0" err="1"/>
              <a:t>iff</a:t>
            </a:r>
            <a:r>
              <a:rPr lang="en-US" dirty="0"/>
              <a:t> there is some satisfying assignment for actions etc.</a:t>
            </a:r>
          </a:p>
          <a:p>
            <a:endParaRPr lang="en-US" dirty="0"/>
          </a:p>
          <a:p>
            <a:r>
              <a:rPr lang="en-US" dirty="0"/>
              <a:t>For T = 1 to infinity, set up the KB as follows and run SAT solver:</a:t>
            </a:r>
          </a:p>
          <a:p>
            <a:pPr lvl="1"/>
            <a:r>
              <a:rPr lang="en-US" sz="2800" dirty="0"/>
              <a:t>Initial state, domain constraints</a:t>
            </a:r>
          </a:p>
          <a:p>
            <a:pPr lvl="1"/>
            <a:r>
              <a:rPr lang="en-US" sz="2800" dirty="0"/>
              <a:t>Transition model sentences up to time T</a:t>
            </a:r>
          </a:p>
          <a:p>
            <a:pPr lvl="1"/>
            <a:r>
              <a:rPr lang="en-US" sz="2800" dirty="0"/>
              <a:t>Goal is true at time T</a:t>
            </a:r>
          </a:p>
          <a:p>
            <a:pPr lvl="1"/>
            <a:r>
              <a:rPr lang="en-US" sz="2800" i="1" dirty="0">
                <a:solidFill>
                  <a:srgbClr val="C00000"/>
                </a:solidFill>
              </a:rPr>
              <a:t>Precondition axioms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7030A0"/>
                </a:solidFill>
              </a:rPr>
              <a:t>At_1,1_0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N_0    Wall_1,2 </a:t>
            </a:r>
            <a:r>
              <a:rPr lang="en-US" sz="2800" dirty="0">
                <a:sym typeface="Symbol"/>
              </a:rPr>
              <a:t>etc.</a:t>
            </a:r>
          </a:p>
          <a:p>
            <a:pPr lvl="1"/>
            <a:r>
              <a:rPr lang="en-US" sz="2800" i="1" dirty="0">
                <a:solidFill>
                  <a:srgbClr val="C00000"/>
                </a:solidFill>
              </a:rPr>
              <a:t>Action exclusion axioms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(N</a:t>
            </a:r>
            <a:r>
              <a:rPr lang="en-US" sz="2800" dirty="0">
                <a:solidFill>
                  <a:srgbClr val="7030A0"/>
                </a:solidFill>
              </a:rPr>
              <a:t>_0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W</a:t>
            </a:r>
            <a:r>
              <a:rPr lang="en-US" sz="2800" dirty="0">
                <a:solidFill>
                  <a:srgbClr val="7030A0"/>
                </a:solidFill>
              </a:rPr>
              <a:t>_0)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(</a:t>
            </a:r>
            <a:r>
              <a:rPr lang="en-US" sz="2800" dirty="0">
                <a:solidFill>
                  <a:srgbClr val="7030A0"/>
                </a:solidFill>
              </a:rPr>
              <a:t>N_0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2800" dirty="0">
                <a:solidFill>
                  <a:srgbClr val="7030A0"/>
                </a:solidFill>
              </a:rPr>
              <a:t>S_0)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.. </a:t>
            </a:r>
            <a:r>
              <a:rPr lang="en-US" sz="2800" dirty="0">
                <a:sym typeface="Symbol"/>
              </a:rPr>
              <a:t>etc.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074787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100" y="1175255"/>
            <a:ext cx="10515600" cy="4729164"/>
          </a:xfrm>
        </p:spPr>
        <p:txBody>
          <a:bodyPr/>
          <a:lstStyle/>
          <a:p>
            <a:r>
              <a:rPr lang="en-US" dirty="0"/>
              <a:t>The agent may know its initial location: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At_1,1_0</a:t>
            </a:r>
          </a:p>
          <a:p>
            <a:r>
              <a:rPr lang="en-US" dirty="0"/>
              <a:t>Or, it may not: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At_1,1_0 v At_1,2_0 v At_1,3_0 v … v At_3,3_0</a:t>
            </a:r>
          </a:p>
          <a:p>
            <a:r>
              <a:rPr lang="en-US" dirty="0"/>
              <a:t>We also need a </a:t>
            </a:r>
            <a:r>
              <a:rPr lang="en-US" i="1" dirty="0">
                <a:solidFill>
                  <a:srgbClr val="C00000"/>
                </a:solidFill>
              </a:rPr>
              <a:t>domain constraint </a:t>
            </a:r>
            <a:r>
              <a:rPr lang="en-US" dirty="0"/>
              <a:t>– cannot be in two places at once!</a:t>
            </a:r>
          </a:p>
          <a:p>
            <a:pPr lvl="1"/>
            <a:r>
              <a:rPr lang="en-US" dirty="0">
                <a:solidFill>
                  <a:srgbClr val="7030A0"/>
                </a:solidFill>
                <a:sym typeface="Symbol"/>
              </a:rPr>
              <a:t>(</a:t>
            </a: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dirty="0">
                <a:solidFill>
                  <a:srgbClr val="7030A0"/>
                </a:solidFill>
              </a:rPr>
              <a:t>At_1,2_0)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(</a:t>
            </a: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dirty="0">
                <a:solidFill>
                  <a:srgbClr val="7030A0"/>
                </a:solidFill>
              </a:rPr>
              <a:t>At_1,3_0)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…</a:t>
            </a:r>
          </a:p>
          <a:p>
            <a:pPr lvl="1"/>
            <a:r>
              <a:rPr lang="en-US" dirty="0">
                <a:solidFill>
                  <a:srgbClr val="7030A0"/>
                </a:solidFill>
                <a:sym typeface="Symbol"/>
              </a:rPr>
              <a:t>(</a:t>
            </a:r>
            <a:r>
              <a:rPr lang="en-US" dirty="0">
                <a:solidFill>
                  <a:srgbClr val="7030A0"/>
                </a:solidFill>
              </a:rPr>
              <a:t>At_1,1_1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dirty="0">
                <a:solidFill>
                  <a:srgbClr val="7030A0"/>
                </a:solidFill>
              </a:rPr>
              <a:t>At_1,2_1)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(</a:t>
            </a:r>
            <a:r>
              <a:rPr lang="en-US" dirty="0">
                <a:solidFill>
                  <a:srgbClr val="7030A0"/>
                </a:solidFill>
              </a:rPr>
              <a:t>At_1,1_1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dirty="0">
                <a:solidFill>
                  <a:srgbClr val="7030A0"/>
                </a:solidFill>
              </a:rPr>
              <a:t>At_1,3_1)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…</a:t>
            </a:r>
          </a:p>
          <a:p>
            <a:pPr lvl="1"/>
            <a:r>
              <a:rPr lang="en-US" dirty="0">
                <a:solidFill>
                  <a:srgbClr val="7030A0"/>
                </a:solidFill>
                <a:sym typeface="Symbol"/>
              </a:rPr>
              <a:t>…</a:t>
            </a:r>
            <a:endParaRPr lang="en-US" dirty="0">
              <a:solidFill>
                <a:srgbClr val="7030A0"/>
              </a:solidFill>
            </a:endParaRPr>
          </a:p>
          <a:p>
            <a:pPr lvl="1"/>
            <a:endParaRPr lang="en-US" dirty="0">
              <a:solidFill>
                <a:srgbClr val="CC00CC"/>
              </a:solidFill>
            </a:endParaRPr>
          </a:p>
          <a:p>
            <a:endParaRPr lang="en-US" dirty="0">
              <a:solidFill>
                <a:srgbClr val="CC00CC"/>
              </a:solidFill>
            </a:endParaRPr>
          </a:p>
          <a:p>
            <a:pPr lvl="1"/>
            <a:endParaRPr lang="en-US" dirty="0">
              <a:solidFill>
                <a:srgbClr val="CC00CC"/>
              </a:solidFill>
            </a:endParaRPr>
          </a:p>
          <a:p>
            <a:endParaRPr lang="en-US" dirty="0">
              <a:solidFill>
                <a:srgbClr val="CC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51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Fluents</a:t>
            </a:r>
            <a:r>
              <a:rPr lang="en-US" dirty="0"/>
              <a:t> and Effect Axioms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100" y="1147620"/>
            <a:ext cx="11067246" cy="4729164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i="1" dirty="0">
                <a:solidFill>
                  <a:srgbClr val="C00000"/>
                </a:solidFill>
              </a:rPr>
              <a:t>fluent</a:t>
            </a:r>
            <a:r>
              <a:rPr lang="en-US" dirty="0"/>
              <a:t> is a state variable that changes over time</a:t>
            </a:r>
          </a:p>
          <a:p>
            <a:endParaRPr lang="en-US" sz="800" dirty="0"/>
          </a:p>
          <a:p>
            <a:r>
              <a:rPr lang="en-US" dirty="0"/>
              <a:t>How does each </a:t>
            </a:r>
            <a:r>
              <a:rPr lang="en-US" i="1" dirty="0">
                <a:solidFill>
                  <a:srgbClr val="C00000"/>
                </a:solidFill>
              </a:rPr>
              <a:t>state variable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or </a:t>
            </a:r>
            <a:r>
              <a:rPr lang="en-US" i="1" dirty="0">
                <a:solidFill>
                  <a:srgbClr val="C00000"/>
                </a:solidFill>
              </a:rPr>
              <a:t>fluent</a:t>
            </a:r>
            <a:r>
              <a:rPr lang="en-US" dirty="0"/>
              <a:t> at each time gets its value?</a:t>
            </a:r>
          </a:p>
          <a:p>
            <a:endParaRPr lang="en-US" sz="400" dirty="0"/>
          </a:p>
          <a:p>
            <a:r>
              <a:rPr lang="en-US" dirty="0" err="1"/>
              <a:t>Fluents</a:t>
            </a:r>
            <a:r>
              <a:rPr lang="en-US" dirty="0"/>
              <a:t> for PL Pacman are </a:t>
            </a:r>
            <a:r>
              <a:rPr lang="en-US" dirty="0" err="1">
                <a:solidFill>
                  <a:srgbClr val="7030A0"/>
                </a:solidFill>
              </a:rPr>
              <a:t>Pacman_</a:t>
            </a:r>
            <a:r>
              <a:rPr lang="en-US" i="1" dirty="0" err="1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dirty="0" err="1">
                <a:solidFill>
                  <a:srgbClr val="7030A0"/>
                </a:solidFill>
              </a:rPr>
              <a:t>,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lang="en-US" dirty="0" err="1">
                <a:solidFill>
                  <a:srgbClr val="7030A0"/>
                </a:solidFill>
              </a:rPr>
              <a:t>_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lang="en-US" dirty="0">
                <a:solidFill>
                  <a:srgbClr val="CC00CC"/>
                </a:solidFill>
              </a:rPr>
              <a:t> </a:t>
            </a:r>
            <a:r>
              <a:rPr lang="en-US" dirty="0"/>
              <a:t>, e.g., </a:t>
            </a:r>
            <a:r>
              <a:rPr lang="en-US" dirty="0">
                <a:solidFill>
                  <a:srgbClr val="7030A0"/>
                </a:solidFill>
              </a:rPr>
              <a:t>Pacman _3,3_17</a:t>
            </a:r>
          </a:p>
          <a:p>
            <a:endParaRPr lang="en-US" sz="400" dirty="0"/>
          </a:p>
          <a:p>
            <a:pPr marL="0" lvl="1" indent="0">
              <a:buNone/>
            </a:pPr>
            <a:endParaRPr lang="en-US" dirty="0">
              <a:solidFill>
                <a:srgbClr val="000090"/>
              </a:solidFill>
              <a:sym typeface="Symbo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6190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Fluents</a:t>
            </a:r>
            <a:r>
              <a:rPr lang="en-US" dirty="0"/>
              <a:t> and Effect Axioms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100" y="1147620"/>
            <a:ext cx="11067246" cy="4729164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i="1" dirty="0">
                <a:solidFill>
                  <a:srgbClr val="C00000"/>
                </a:solidFill>
              </a:rPr>
              <a:t>fluent</a:t>
            </a:r>
            <a:r>
              <a:rPr lang="en-US" dirty="0"/>
              <a:t> is a state variable that changes over time</a:t>
            </a:r>
          </a:p>
          <a:p>
            <a:endParaRPr lang="en-US" sz="800" dirty="0"/>
          </a:p>
          <a:p>
            <a:r>
              <a:rPr lang="en-US" dirty="0"/>
              <a:t>How does each </a:t>
            </a:r>
            <a:r>
              <a:rPr lang="en-US" i="1" dirty="0">
                <a:solidFill>
                  <a:srgbClr val="C00000"/>
                </a:solidFill>
              </a:rPr>
              <a:t>state variable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or </a:t>
            </a:r>
            <a:r>
              <a:rPr lang="en-US" i="1" dirty="0">
                <a:solidFill>
                  <a:srgbClr val="C00000"/>
                </a:solidFill>
              </a:rPr>
              <a:t>fluent</a:t>
            </a:r>
            <a:r>
              <a:rPr lang="en-US" dirty="0"/>
              <a:t> at each time gets its value?</a:t>
            </a:r>
          </a:p>
          <a:p>
            <a:endParaRPr lang="en-US" sz="400" dirty="0"/>
          </a:p>
          <a:p>
            <a:r>
              <a:rPr lang="en-US" dirty="0" err="1"/>
              <a:t>Fluents</a:t>
            </a:r>
            <a:r>
              <a:rPr lang="en-US" dirty="0"/>
              <a:t> for PL Pacman are </a:t>
            </a:r>
            <a:r>
              <a:rPr lang="en-US" dirty="0" err="1">
                <a:solidFill>
                  <a:srgbClr val="7030A0"/>
                </a:solidFill>
              </a:rPr>
              <a:t>Pacman_</a:t>
            </a:r>
            <a:r>
              <a:rPr lang="en-US" i="1" dirty="0" err="1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dirty="0" err="1">
                <a:solidFill>
                  <a:srgbClr val="7030A0"/>
                </a:solidFill>
              </a:rPr>
              <a:t>,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lang="en-US" dirty="0" err="1">
                <a:solidFill>
                  <a:srgbClr val="7030A0"/>
                </a:solidFill>
              </a:rPr>
              <a:t>_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lang="en-US" dirty="0">
                <a:solidFill>
                  <a:srgbClr val="CC00CC"/>
                </a:solidFill>
              </a:rPr>
              <a:t> </a:t>
            </a:r>
            <a:r>
              <a:rPr lang="en-US" dirty="0"/>
              <a:t>, e.g., </a:t>
            </a:r>
            <a:r>
              <a:rPr lang="en-US" dirty="0">
                <a:solidFill>
                  <a:srgbClr val="7030A0"/>
                </a:solidFill>
              </a:rPr>
              <a:t>Pacman _3,3_17</a:t>
            </a:r>
          </a:p>
          <a:p>
            <a:endParaRPr lang="en-US" sz="400" dirty="0"/>
          </a:p>
          <a:p>
            <a:pPr marL="0" lvl="1" indent="0">
              <a:buNone/>
            </a:pPr>
            <a:endParaRPr lang="en-US" dirty="0">
              <a:solidFill>
                <a:srgbClr val="000090"/>
              </a:solidFill>
              <a:sym typeface="Symbo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2980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Fluents</a:t>
            </a:r>
            <a:r>
              <a:rPr lang="en-US" dirty="0"/>
              <a:t> and Successor-state Axioms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100" y="1147620"/>
            <a:ext cx="11639900" cy="4729164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i="1" dirty="0">
                <a:solidFill>
                  <a:srgbClr val="C00000"/>
                </a:solidFill>
              </a:rPr>
              <a:t>fluent</a:t>
            </a:r>
            <a:r>
              <a:rPr lang="en-US" dirty="0"/>
              <a:t> is a state variable that changes over time</a:t>
            </a:r>
          </a:p>
          <a:p>
            <a:endParaRPr lang="en-US" sz="800" dirty="0"/>
          </a:p>
          <a:p>
            <a:r>
              <a:rPr lang="en-US" dirty="0"/>
              <a:t>How does each </a:t>
            </a:r>
            <a:r>
              <a:rPr lang="en-US" i="1" dirty="0">
                <a:solidFill>
                  <a:srgbClr val="C00000"/>
                </a:solidFill>
              </a:rPr>
              <a:t>state variable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or </a:t>
            </a:r>
            <a:r>
              <a:rPr lang="en-US" i="1" dirty="0">
                <a:solidFill>
                  <a:srgbClr val="C00000"/>
                </a:solidFill>
              </a:rPr>
              <a:t>fluent</a:t>
            </a:r>
            <a:r>
              <a:rPr lang="en-US" dirty="0"/>
              <a:t> at each time gets its value?</a:t>
            </a:r>
          </a:p>
          <a:p>
            <a:endParaRPr lang="en-US" sz="400" dirty="0"/>
          </a:p>
          <a:p>
            <a:r>
              <a:rPr lang="en-US" dirty="0" err="1"/>
              <a:t>Fluents</a:t>
            </a:r>
            <a:r>
              <a:rPr lang="en-US" dirty="0"/>
              <a:t> for PL Pacman are </a:t>
            </a:r>
            <a:r>
              <a:rPr lang="en-US" dirty="0" err="1">
                <a:solidFill>
                  <a:srgbClr val="7030A0"/>
                </a:solidFill>
              </a:rPr>
              <a:t>Pacman_</a:t>
            </a:r>
            <a:r>
              <a:rPr lang="en-US" i="1" dirty="0" err="1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dirty="0" err="1">
                <a:solidFill>
                  <a:srgbClr val="7030A0"/>
                </a:solidFill>
              </a:rPr>
              <a:t>,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lang="en-US" dirty="0" err="1">
                <a:solidFill>
                  <a:srgbClr val="7030A0"/>
                </a:solidFill>
              </a:rPr>
              <a:t>_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lang="en-US" dirty="0">
                <a:solidFill>
                  <a:srgbClr val="CC00CC"/>
                </a:solidFill>
              </a:rPr>
              <a:t> </a:t>
            </a:r>
            <a:r>
              <a:rPr lang="en-US" dirty="0"/>
              <a:t>, e.g., </a:t>
            </a:r>
            <a:r>
              <a:rPr lang="en-US" dirty="0">
                <a:solidFill>
                  <a:srgbClr val="7030A0"/>
                </a:solidFill>
              </a:rPr>
              <a:t>Pacman _3,3_17</a:t>
            </a:r>
          </a:p>
          <a:p>
            <a:endParaRPr lang="en-US" sz="400" dirty="0"/>
          </a:p>
          <a:p>
            <a:r>
              <a:rPr lang="en-US" dirty="0"/>
              <a:t>A state variable gets its value according to a </a:t>
            </a:r>
            <a:r>
              <a:rPr lang="en-US" i="1" dirty="0">
                <a:solidFill>
                  <a:srgbClr val="C00000"/>
                </a:solidFill>
              </a:rPr>
              <a:t>successor-state axiom</a:t>
            </a:r>
          </a:p>
          <a:p>
            <a:pPr lvl="1"/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-25000" dirty="0" err="1">
                <a:solidFill>
                  <a:srgbClr val="7030A0"/>
                </a:solidFill>
              </a:rPr>
              <a:t>t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 [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t-1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(some action</a:t>
            </a:r>
            <a:r>
              <a:rPr lang="en-US" baseline="-25000" dirty="0">
                <a:solidFill>
                  <a:srgbClr val="7030A0"/>
                </a:solidFill>
              </a:rPr>
              <a:t>t-1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made it false)] v</a:t>
            </a:r>
          </a:p>
          <a:p>
            <a:pPr marL="457165" lvl="1" indent="0">
              <a:buNone/>
            </a:pPr>
            <a:r>
              <a:rPr lang="en-US" dirty="0">
                <a:solidFill>
                  <a:srgbClr val="7030A0"/>
                </a:solidFill>
                <a:sym typeface="Symbol"/>
              </a:rPr>
              <a:t>              [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t-1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(some action</a:t>
            </a:r>
            <a:r>
              <a:rPr lang="en-US" baseline="-25000" dirty="0">
                <a:solidFill>
                  <a:srgbClr val="7030A0"/>
                </a:solidFill>
              </a:rPr>
              <a:t>t-1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made it true)]</a:t>
            </a:r>
          </a:p>
          <a:p>
            <a:endParaRPr lang="en-US" sz="400" dirty="0">
              <a:sym typeface="Symbo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97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Fluents</a:t>
            </a:r>
            <a:r>
              <a:rPr lang="en-US" dirty="0"/>
              <a:t> and Successor-state Axioms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100" y="1147620"/>
            <a:ext cx="11639900" cy="4729164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i="1" dirty="0">
                <a:solidFill>
                  <a:srgbClr val="C00000"/>
                </a:solidFill>
              </a:rPr>
              <a:t>fluent</a:t>
            </a:r>
            <a:r>
              <a:rPr lang="en-US" dirty="0"/>
              <a:t> is a state variable that changes over time</a:t>
            </a:r>
          </a:p>
          <a:p>
            <a:endParaRPr lang="en-US" sz="800" dirty="0"/>
          </a:p>
          <a:p>
            <a:r>
              <a:rPr lang="en-US" dirty="0"/>
              <a:t>How does each </a:t>
            </a:r>
            <a:r>
              <a:rPr lang="en-US" i="1" dirty="0">
                <a:solidFill>
                  <a:srgbClr val="C00000"/>
                </a:solidFill>
              </a:rPr>
              <a:t>state variable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or </a:t>
            </a:r>
            <a:r>
              <a:rPr lang="en-US" i="1" dirty="0">
                <a:solidFill>
                  <a:srgbClr val="C00000"/>
                </a:solidFill>
              </a:rPr>
              <a:t>fluent</a:t>
            </a:r>
            <a:r>
              <a:rPr lang="en-US" dirty="0"/>
              <a:t> at each time gets its value?</a:t>
            </a:r>
          </a:p>
          <a:p>
            <a:endParaRPr lang="en-US" sz="400" dirty="0"/>
          </a:p>
          <a:p>
            <a:r>
              <a:rPr lang="en-US" dirty="0" err="1"/>
              <a:t>Fluents</a:t>
            </a:r>
            <a:r>
              <a:rPr lang="en-US" dirty="0"/>
              <a:t> for PL Pacman are </a:t>
            </a:r>
            <a:r>
              <a:rPr lang="en-US" dirty="0" err="1">
                <a:solidFill>
                  <a:srgbClr val="7030A0"/>
                </a:solidFill>
              </a:rPr>
              <a:t>Pacman_</a:t>
            </a:r>
            <a:r>
              <a:rPr lang="en-US" i="1" dirty="0" err="1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dirty="0" err="1">
                <a:solidFill>
                  <a:srgbClr val="7030A0"/>
                </a:solidFill>
              </a:rPr>
              <a:t>,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lang="en-US" dirty="0" err="1">
                <a:solidFill>
                  <a:srgbClr val="7030A0"/>
                </a:solidFill>
              </a:rPr>
              <a:t>_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lang="en-US" dirty="0">
                <a:solidFill>
                  <a:srgbClr val="CC00CC"/>
                </a:solidFill>
              </a:rPr>
              <a:t> </a:t>
            </a:r>
            <a:r>
              <a:rPr lang="en-US" dirty="0"/>
              <a:t>, e.g., </a:t>
            </a:r>
            <a:r>
              <a:rPr lang="en-US" dirty="0">
                <a:solidFill>
                  <a:srgbClr val="7030A0"/>
                </a:solidFill>
              </a:rPr>
              <a:t>Pacman _3,3_17</a:t>
            </a:r>
          </a:p>
          <a:p>
            <a:endParaRPr lang="en-US" sz="400" dirty="0"/>
          </a:p>
          <a:p>
            <a:r>
              <a:rPr lang="en-US" dirty="0"/>
              <a:t>A state variable gets its value according to a </a:t>
            </a:r>
            <a:r>
              <a:rPr lang="en-US" i="1" dirty="0">
                <a:solidFill>
                  <a:srgbClr val="C00000"/>
                </a:solidFill>
              </a:rPr>
              <a:t>successor-state axiom</a:t>
            </a:r>
          </a:p>
          <a:p>
            <a:pPr lvl="1"/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-25000" dirty="0" err="1">
                <a:solidFill>
                  <a:srgbClr val="7030A0"/>
                </a:solidFill>
              </a:rPr>
              <a:t>t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 [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t-1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(some action</a:t>
            </a:r>
            <a:r>
              <a:rPr lang="en-US" baseline="-25000" dirty="0">
                <a:solidFill>
                  <a:srgbClr val="7030A0"/>
                </a:solidFill>
              </a:rPr>
              <a:t>t-1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made it false)] v</a:t>
            </a:r>
          </a:p>
          <a:p>
            <a:pPr marL="457165" lvl="1" indent="0">
              <a:buNone/>
            </a:pPr>
            <a:r>
              <a:rPr lang="en-US" dirty="0">
                <a:solidFill>
                  <a:srgbClr val="7030A0"/>
                </a:solidFill>
                <a:sym typeface="Symbol"/>
              </a:rPr>
              <a:t>              [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t-1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(some action</a:t>
            </a:r>
            <a:r>
              <a:rPr lang="en-US" baseline="-25000" dirty="0">
                <a:solidFill>
                  <a:srgbClr val="7030A0"/>
                </a:solidFill>
              </a:rPr>
              <a:t>t-1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made it true)]</a:t>
            </a:r>
          </a:p>
          <a:p>
            <a:endParaRPr lang="en-US" sz="400" dirty="0">
              <a:sym typeface="Symbol"/>
            </a:endParaRPr>
          </a:p>
          <a:p>
            <a:r>
              <a:rPr lang="en-US" dirty="0">
                <a:sym typeface="Symbol"/>
              </a:rPr>
              <a:t>For Pacman location: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Pacman _3,3_17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 [</a:t>
            </a:r>
            <a:r>
              <a:rPr lang="en-US" dirty="0">
                <a:solidFill>
                  <a:srgbClr val="7030A0"/>
                </a:solidFill>
              </a:rPr>
              <a:t>Pacman _3,3_16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((Wall_3,4  N_16) v (Wall_4,3  E_16) v …)]</a:t>
            </a:r>
          </a:p>
          <a:p>
            <a:pPr marL="457165" lvl="1" indent="0">
              <a:buNone/>
            </a:pPr>
            <a:r>
              <a:rPr lang="en-US" dirty="0">
                <a:solidFill>
                  <a:srgbClr val="7030A0"/>
                </a:solidFill>
                <a:sym typeface="Symbol"/>
              </a:rPr>
              <a:t>      			v  [</a:t>
            </a:r>
            <a:r>
              <a:rPr lang="en-US" dirty="0">
                <a:solidFill>
                  <a:srgbClr val="7030A0"/>
                </a:solidFill>
              </a:rPr>
              <a:t> Pacman _3,3_16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((</a:t>
            </a:r>
            <a:r>
              <a:rPr lang="en-US" dirty="0">
                <a:solidFill>
                  <a:srgbClr val="7030A0"/>
                </a:solidFill>
              </a:rPr>
              <a:t>Pacman _3,2_16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Wall_3,3  N_16) v </a:t>
            </a:r>
          </a:p>
          <a:p>
            <a:pPr marL="457165" lvl="1" indent="0">
              <a:buNone/>
            </a:pPr>
            <a:r>
              <a:rPr lang="en-US" dirty="0">
                <a:solidFill>
                  <a:srgbClr val="7030A0"/>
                </a:solidFill>
                <a:sym typeface="Symbol"/>
              </a:rPr>
              <a:t>                                       (</a:t>
            </a:r>
            <a:r>
              <a:rPr lang="en-US" dirty="0">
                <a:solidFill>
                  <a:srgbClr val="7030A0"/>
                </a:solidFill>
              </a:rPr>
              <a:t>Pacman _2,3_16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Wall_3,3  N_16) v …)]</a:t>
            </a:r>
          </a:p>
          <a:p>
            <a:pPr lvl="1"/>
            <a:endParaRPr lang="en-US" dirty="0">
              <a:solidFill>
                <a:srgbClr val="000090"/>
              </a:solidFill>
              <a:sym typeface="Symbo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90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9608</TotalTime>
  <Words>3677</Words>
  <Application>Microsoft Office PowerPoint</Application>
  <PresentationFormat>Widescreen</PresentationFormat>
  <Paragraphs>600</Paragraphs>
  <Slides>50</Slides>
  <Notes>1</Notes>
  <HiddenSlides>1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Wingdings</vt:lpstr>
      <vt:lpstr>Times New Roman</vt:lpstr>
      <vt:lpstr>Arial</vt:lpstr>
      <vt:lpstr>Symbol</vt:lpstr>
      <vt:lpstr>Calibri</vt:lpstr>
      <vt:lpstr>Cambria Math</vt:lpstr>
      <vt:lpstr>Office Theme</vt:lpstr>
      <vt:lpstr>AI: Representation and Problem Solving </vt:lpstr>
      <vt:lpstr>Plan</vt:lpstr>
      <vt:lpstr>Propositional Logic Vocab</vt:lpstr>
      <vt:lpstr>PL: Conjunctive Normal Form (CNF)</vt:lpstr>
      <vt:lpstr>PL: Conjunctive Normal Form (CNF)</vt:lpstr>
      <vt:lpstr>PL: Conjunctive Normal Form (CNF)</vt:lpstr>
      <vt:lpstr>Logical Agent Vocab</vt:lpstr>
      <vt:lpstr>Provably True, Provably False, or Unsure</vt:lpstr>
      <vt:lpstr>Logical Agent Vocab</vt:lpstr>
      <vt:lpstr>Logical Agent Vocab</vt:lpstr>
      <vt:lpstr>Outline</vt:lpstr>
      <vt:lpstr>Propositional Logic</vt:lpstr>
      <vt:lpstr>Propositional Logic</vt:lpstr>
      <vt:lpstr>Outline</vt:lpstr>
      <vt:lpstr>Inference: Proofs</vt:lpstr>
      <vt:lpstr>Simple Model Checking</vt:lpstr>
      <vt:lpstr>Simple Model Checking</vt:lpstr>
      <vt:lpstr>Simple Model Checking</vt:lpstr>
      <vt:lpstr>Simple Model Checking</vt:lpstr>
      <vt:lpstr>Simple Model Checking</vt:lpstr>
      <vt:lpstr>Inference: Proofs</vt:lpstr>
      <vt:lpstr>Simple Theorem Proving: Forward Chaining</vt:lpstr>
      <vt:lpstr>Forward Chaining Algorithm</vt:lpstr>
      <vt:lpstr>Forward Chaining Algorithm</vt:lpstr>
      <vt:lpstr>Forward Chaining Example: Proving Q</vt:lpstr>
      <vt:lpstr>Forward Chaining Algorithm</vt:lpstr>
      <vt:lpstr>Properties of forward chaining</vt:lpstr>
      <vt:lpstr>Properties</vt:lpstr>
      <vt:lpstr>Inference Rules </vt:lpstr>
      <vt:lpstr>Resolution</vt:lpstr>
      <vt:lpstr>Resolution</vt:lpstr>
      <vt:lpstr>Resolution</vt:lpstr>
      <vt:lpstr>Resolution</vt:lpstr>
      <vt:lpstr>Properties</vt:lpstr>
      <vt:lpstr>Outline</vt:lpstr>
      <vt:lpstr>Satisfiability and Entailment</vt:lpstr>
      <vt:lpstr>Satisfiability and Entailment</vt:lpstr>
      <vt:lpstr>Efficient SAT solvers</vt:lpstr>
      <vt:lpstr>DPLL algorithm</vt:lpstr>
      <vt:lpstr>Outline</vt:lpstr>
      <vt:lpstr>Planning as Satisfiability</vt:lpstr>
      <vt:lpstr>PowerPoint Presentation</vt:lpstr>
      <vt:lpstr>PowerPoint Presentation</vt:lpstr>
      <vt:lpstr>PowerPoint Presentation</vt:lpstr>
      <vt:lpstr>Planning as Satisfiability</vt:lpstr>
      <vt:lpstr>Initial State</vt:lpstr>
      <vt:lpstr>Fluents and Effect Axioms</vt:lpstr>
      <vt:lpstr>Fluents and Effect Axioms</vt:lpstr>
      <vt:lpstr>Fluents and Successor-state Axioms</vt:lpstr>
      <vt:lpstr>Fluents and Successor-state Axioms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852</cp:revision>
  <cp:lastPrinted>2018-11-27T13:42:27Z</cp:lastPrinted>
  <dcterms:created xsi:type="dcterms:W3CDTF">2018-10-11T11:39:27Z</dcterms:created>
  <dcterms:modified xsi:type="dcterms:W3CDTF">2025-09-26T18:20:49Z</dcterms:modified>
</cp:coreProperties>
</file>