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69" r:id="rId2"/>
    <p:sldId id="814" r:id="rId3"/>
    <p:sldId id="663" r:id="rId4"/>
    <p:sldId id="843" r:id="rId5"/>
    <p:sldId id="844" r:id="rId6"/>
    <p:sldId id="846" r:id="rId7"/>
    <p:sldId id="824" r:id="rId8"/>
    <p:sldId id="825" r:id="rId9"/>
    <p:sldId id="826" r:id="rId10"/>
    <p:sldId id="827" r:id="rId11"/>
    <p:sldId id="838" r:id="rId12"/>
    <p:sldId id="600" r:id="rId13"/>
    <p:sldId id="601" r:id="rId14"/>
    <p:sldId id="587" r:id="rId15"/>
    <p:sldId id="839" r:id="rId16"/>
    <p:sldId id="781" r:id="rId17"/>
    <p:sldId id="831" r:id="rId18"/>
    <p:sldId id="832" r:id="rId19"/>
    <p:sldId id="834" r:id="rId20"/>
    <p:sldId id="829" r:id="rId21"/>
    <p:sldId id="823" r:id="rId22"/>
    <p:sldId id="755" r:id="rId23"/>
    <p:sldId id="828" r:id="rId24"/>
    <p:sldId id="847" r:id="rId25"/>
    <p:sldId id="848" r:id="rId26"/>
    <p:sldId id="849" r:id="rId27"/>
    <p:sldId id="852" r:id="rId28"/>
    <p:sldId id="855" r:id="rId29"/>
    <p:sldId id="856" r:id="rId30"/>
    <p:sldId id="857" r:id="rId31"/>
    <p:sldId id="858" r:id="rId32"/>
    <p:sldId id="859" r:id="rId33"/>
    <p:sldId id="860" r:id="rId34"/>
    <p:sldId id="861" r:id="rId35"/>
    <p:sldId id="862" r:id="rId36"/>
  </p:sldIdLst>
  <p:sldSz cx="12192000" cy="6858000"/>
  <p:notesSz cx="7010400" cy="9296400"/>
  <p:embeddedFontLst>
    <p:embeddedFont>
      <p:font typeface="Cambria Math" panose="02040503050406030204" pitchFamily="18" charset="0"/>
      <p:regular r:id="rId38"/>
    </p:embeddedFont>
    <p:embeddedFont>
      <p:font typeface="Congenial Black" panose="02000503040000020004" pitchFamily="2" charset="0"/>
      <p:bold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A9DA74"/>
    <a:srgbClr val="EA99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909" autoAdjust="0"/>
    <p:restoredTop sz="94660"/>
  </p:normalViewPr>
  <p:slideViewPr>
    <p:cSldViewPr snapToGrid="0">
      <p:cViewPr>
        <p:scale>
          <a:sx n="63" d="100"/>
          <a:sy n="63" d="100"/>
        </p:scale>
        <p:origin x="465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4T15:29:06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28076 9363 7359 0,'-4'3'656'0,"0"1"-528"16,2-1-128-16,2 0 0 0,2-1 0 0,-2-1 0 0,-2 4 0 0,0-1 0 0,-1 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2-13T20:46:41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17219 7634 115 0,'0'0'10'0,"0"0"-10"0,0 0 0 0,0 0 0 0,0-9 148 0,0 9 28 16,4-3 6-16,-4 3 1 0,3-10-80 0,1 7-16 16,-1-3-3-16,-3 3-1 0,0 3-63 0,7-10-12 15,-3 1-8-15,-4 9 10 16,0 0-114-16,3-3-22 0,1-13-5 0,-4 16-1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265A8AA-CFD0-4B7B-4549-745D3634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BC12E016-F4FB-4E60-AD06-C68C3DF37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C160FD0B-F0E1-9BB2-AE8F-CA5269E783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03DC54F2-27D5-2E2A-CB63-735F28D6039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77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C4B2C9F0-4EC8-9007-D810-D98599B4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1ABB8309-8560-EA92-B4AC-134A196693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7D7376B4-1263-E046-EE86-A6B6957085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EB4AE6E7-F39C-5A70-2F4B-A79EE4145D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4788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7393D5D-1D54-8616-2A53-391AB91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FA315184-ED42-5C2E-8E4E-3F0D4E0B93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B53D6662-DCCA-A8C5-F2D4-3E286577DD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7A83B9AB-E382-BC3A-A90E-9098EAD6E8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58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inesweep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thiagodnf.github.io/wumpus-world-simulato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rf71YotfykQ&amp;t=5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nature.com/articles/d41586-025-00406-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BEE12-9F69-4091-A49A-312743233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 </a:t>
            </a:r>
            <a:r>
              <a:rPr lang="en-US" dirty="0">
                <a:hlinkClick r:id="rId3"/>
              </a:rPr>
              <a:t>Minesweeper</a:t>
            </a:r>
            <a:r>
              <a:rPr lang="en-US" dirty="0"/>
              <a:t> or </a:t>
            </a:r>
            <a:r>
              <a:rPr lang="en-US" dirty="0">
                <a:hlinkClick r:id="rId4"/>
              </a:rPr>
              <a:t>Wumpus World</a:t>
            </a:r>
            <a:r>
              <a:rPr lang="en-US" dirty="0"/>
              <a:t>!</a:t>
            </a:r>
          </a:p>
        </p:txBody>
      </p:sp>
      <p:pic>
        <p:nvPicPr>
          <p:cNvPr id="5" name="Picture 2" descr="Minesweeper Online">
            <a:extLst>
              <a:ext uri="{FF2B5EF4-FFF2-40B4-BE49-F238E27FC236}">
                <a16:creationId xmlns:a16="http://schemas.microsoft.com/office/drawing/2014/main" id="{F8908509-D70C-B349-9607-CDD5037F4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92" y="1952193"/>
            <a:ext cx="3398693" cy="422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5E9CC7-67A5-253F-2A7F-FE0189B4A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5115" y="1952193"/>
            <a:ext cx="4080290" cy="42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829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4344-2E28-42DD-A9D3-1FCFD163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Monty Python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CA7CC-DAFD-4246-9715-EDB9CA4BB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There are ways of telling whether she is a witch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98A76-1896-476E-A21E-3DBCE9680567}"/>
              </a:ext>
            </a:extLst>
          </p:cNvPr>
          <p:cNvSpPr txBox="1"/>
          <p:nvPr/>
        </p:nvSpPr>
        <p:spPr>
          <a:xfrm>
            <a:off x="631371" y="6254234"/>
            <a:ext cx="7565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https://www.youtube.com/watch?v=rf71YotfykQ&amp;t=52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90048F-F56C-4BBC-B311-28CF74542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3963" y="1774371"/>
            <a:ext cx="7184074" cy="41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6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Propositional Logic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2030006"/>
            <a:ext cx="2541195" cy="33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1E02-4D1B-2588-3020-8B828EDA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AlphaGeometry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6B98-2363-B56D-1C49-FF11A4204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https://www.nature.com/articles/d41586-025-00406-7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CF2987-F62F-1405-522A-223792A88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33" y="1710656"/>
            <a:ext cx="6773591" cy="48641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6906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4B521-40C9-3AA2-33C7-7EB3C52F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solve Sudoku?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ADDE8-3C17-2FC9-D08C-C1116B92A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031F3A-844A-0654-962C-5D8576856FF2}"/>
              </a:ext>
            </a:extLst>
          </p:cNvPr>
          <p:cNvGrpSpPr/>
          <p:nvPr/>
        </p:nvGrpSpPr>
        <p:grpSpPr>
          <a:xfrm>
            <a:off x="8085858" y="367131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A72351-5CB6-497B-46E7-438A91D293EB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0B5E0B8-A4C9-D335-0D91-BC7432E8D192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F3F579F-1D98-DC1D-336A-AAE214CFA2E9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CEA7CA-03AD-3903-E34B-7354106A9882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6536CB-DEFB-3979-A1B4-B3E4915E31D1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26829CB-3A33-FA4F-5A8B-291A4CF4E10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071119F-E7CE-F3F6-A52C-A14F51CAB26A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84254A-2D97-3BF6-A0F3-8CEFBED249CC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A616F-811F-51B4-D6A3-AADDDF6AAD8D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601FA0-00A1-A018-A0D4-9E1211EB723F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65B0F6-626C-EDC9-053B-897292334F6D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BE4924-FB5C-2333-691F-0FE9917A8F59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27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9884B-B644-F599-49E6-F235E738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920D-3DE0-FCC0-6848-DC14C7D0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play Minesweeper?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8432-502E-9386-F41F-FED845984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What are we trying to figure out?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path (a sequence of actions)?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complete solution?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69EF6D-39B5-54B1-D0F6-D149FC5E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4943"/>
            <a:ext cx="5791200" cy="518816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157C275-6C28-88A7-3224-A8F900E2DFC2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E05C19-42C5-2067-A07E-C071A4A67CDA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DCDC286D-E14B-374F-94BE-5A9F417D3A06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551B27-4E19-403F-5AA4-7347096CAAE2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39109A-C366-2B98-3245-D90F7DB077C5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25B614-C2A3-155F-C35C-0D7B01F3A50F}"/>
              </a:ext>
            </a:extLst>
          </p:cNvPr>
          <p:cNvSpPr txBox="1"/>
          <p:nvPr/>
        </p:nvSpPr>
        <p:spPr>
          <a:xfrm>
            <a:off x="6000750" y="6306203"/>
            <a:ext cx="3450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Image: Google Minesweeper game</a:t>
            </a:r>
          </a:p>
        </p:txBody>
      </p:sp>
    </p:spTree>
    <p:extLst>
      <p:ext uri="{BB962C8B-B14F-4D97-AF65-F5344CB8AC3E}">
        <p14:creationId xmlns:p14="http://schemas.microsoft.com/office/powerpoint/2010/main" val="71983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4E6769-3E4B-97B4-809A-7CD54469A1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46" t="3406" r="4555" b="2631"/>
          <a:stretch>
            <a:fillRect/>
          </a:stretch>
        </p:blipFill>
        <p:spPr>
          <a:xfrm>
            <a:off x="9366213" y="428361"/>
            <a:ext cx="2351992" cy="47580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14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434DDC-D951-BEFE-EB04-62B95F09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33" t="4203" r="4896" b="2746"/>
          <a:stretch>
            <a:fillRect/>
          </a:stretch>
        </p:blipFill>
        <p:spPr>
          <a:xfrm>
            <a:off x="9306232" y="428361"/>
            <a:ext cx="2411973" cy="47651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14:cNvPr>
              <p14:cNvContentPartPr/>
              <p14:nvPr/>
            </p14:nvContentPartPr>
            <p14:xfrm>
              <a:off x="10101960" y="3370680"/>
              <a:ext cx="5760" cy="11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92600" y="3361320"/>
                <a:ext cx="24480" cy="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238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EB69F3-684E-5A48-905F-167D1A532C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95" t="13738" r="23268" b="49893"/>
          <a:stretch/>
        </p:blipFill>
        <p:spPr>
          <a:xfrm>
            <a:off x="6096000" y="418068"/>
            <a:ext cx="5622205" cy="34343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B34773D-D35F-E249-7737-B0938BFCA760}"/>
              </a:ext>
            </a:extLst>
          </p:cNvPr>
          <p:cNvGrpSpPr/>
          <p:nvPr/>
        </p:nvGrpSpPr>
        <p:grpSpPr>
          <a:xfrm>
            <a:off x="264918" y="4470470"/>
            <a:ext cx="3433542" cy="2238607"/>
            <a:chOff x="552099" y="4252262"/>
            <a:chExt cx="3433542" cy="223860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CB66F8-5F2C-4C2D-1EC4-8F59FB649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552099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939F75-3FC0-3447-523A-BDEF62341903}"/>
                </a:ext>
              </a:extLst>
            </p:cNvPr>
            <p:cNvSpPr/>
            <p:nvPr/>
          </p:nvSpPr>
          <p:spPr>
            <a:xfrm>
              <a:off x="727219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0C0BF00-3105-C1A4-4D40-9CFB0BBBEFCD}"/>
                </a:ext>
              </a:extLst>
            </p:cNvPr>
            <p:cNvSpPr/>
            <p:nvPr/>
          </p:nvSpPr>
          <p:spPr>
            <a:xfrm>
              <a:off x="727219" y="556154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D8CAEC-21AB-4CC7-F8D2-A6CFFFDF9A42}"/>
              </a:ext>
            </a:extLst>
          </p:cNvPr>
          <p:cNvGrpSpPr/>
          <p:nvPr/>
        </p:nvGrpSpPr>
        <p:grpSpPr>
          <a:xfrm>
            <a:off x="1882780" y="4252262"/>
            <a:ext cx="3433542" cy="2238607"/>
            <a:chOff x="2169961" y="4252262"/>
            <a:chExt cx="3433542" cy="223860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1E303EA-A814-975B-B684-4FC677198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0F03ED9-102A-1653-6ED8-EEBE08410D42}"/>
                </a:ext>
              </a:extLst>
            </p:cNvPr>
            <p:cNvSpPr/>
            <p:nvPr/>
          </p:nvSpPr>
          <p:spPr>
            <a:xfrm>
              <a:off x="2345081" y="610049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39804B1-1601-7C9E-CB9D-228CEDB7FBE0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02906A-DAE1-45C5-859C-A8850D89DEE4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Multiplication Sign 19">
            <a:extLst>
              <a:ext uri="{FF2B5EF4-FFF2-40B4-BE49-F238E27FC236}">
                <a16:creationId xmlns:a16="http://schemas.microsoft.com/office/drawing/2014/main" id="{055AC5A5-6D5A-44F4-7032-10260B4A50B1}"/>
              </a:ext>
            </a:extLst>
          </p:cNvPr>
          <p:cNvSpPr/>
          <p:nvPr/>
        </p:nvSpPr>
        <p:spPr>
          <a:xfrm>
            <a:off x="785056" y="4962578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ication Sign 21">
            <a:extLst>
              <a:ext uri="{FF2B5EF4-FFF2-40B4-BE49-F238E27FC236}">
                <a16:creationId xmlns:a16="http://schemas.microsoft.com/office/drawing/2014/main" id="{22601EB8-C52C-0A05-BD11-FF04920950D0}"/>
              </a:ext>
            </a:extLst>
          </p:cNvPr>
          <p:cNvSpPr/>
          <p:nvPr/>
        </p:nvSpPr>
        <p:spPr>
          <a:xfrm>
            <a:off x="2962917" y="5277770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7496CE6-6AAC-F81B-4946-D239DF0C9AA3}"/>
              </a:ext>
            </a:extLst>
          </p:cNvPr>
          <p:cNvGrpSpPr/>
          <p:nvPr/>
        </p:nvGrpSpPr>
        <p:grpSpPr>
          <a:xfrm>
            <a:off x="3719645" y="4044443"/>
            <a:ext cx="3433542" cy="2238607"/>
            <a:chOff x="2169961" y="4252262"/>
            <a:chExt cx="3433542" cy="223860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3F72D3B-C1C6-EAC9-FCFF-44BE8E8B6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932FBF8-6D0F-1703-2419-B93D223AD916}"/>
                </a:ext>
              </a:extLst>
            </p:cNvPr>
            <p:cNvSpPr/>
            <p:nvPr/>
          </p:nvSpPr>
          <p:spPr>
            <a:xfrm>
              <a:off x="2929998" y="6097713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397697A-423F-33DA-0EE3-C39BF50E5F36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4023593-011B-87CB-D955-E178A8DD9FA8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41557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838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  <a:p>
            <a:pPr marL="514350" indent="-514350"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3F72D3B-C1C6-EAC9-FCFF-44BE8E8B6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03" t="13738" r="33624" b="62555"/>
          <a:stretch/>
        </p:blipFill>
        <p:spPr>
          <a:xfrm>
            <a:off x="3719645" y="4054839"/>
            <a:ext cx="3433542" cy="22386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51953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8DC83B-F403-1FB8-189C-D2570E8FD310}"/>
              </a:ext>
            </a:extLst>
          </p:cNvPr>
          <p:cNvGrpSpPr/>
          <p:nvPr/>
        </p:nvGrpSpPr>
        <p:grpSpPr>
          <a:xfrm>
            <a:off x="6096000" y="3322933"/>
            <a:ext cx="3433542" cy="2238607"/>
            <a:chOff x="2169961" y="4252262"/>
            <a:chExt cx="3433542" cy="223860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6ECF5E5-10DD-8B56-4A12-27E9C0C60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6C215B-8712-BD36-DB04-E9D02E5F22BC}"/>
                </a:ext>
              </a:extLst>
            </p:cNvPr>
            <p:cNvSpPr/>
            <p:nvPr/>
          </p:nvSpPr>
          <p:spPr>
            <a:xfrm>
              <a:off x="3477261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D07545-DF07-EC4D-6B17-1F853E18C1EC}"/>
              </a:ext>
            </a:extLst>
          </p:cNvPr>
          <p:cNvGrpSpPr/>
          <p:nvPr/>
        </p:nvGrpSpPr>
        <p:grpSpPr>
          <a:xfrm>
            <a:off x="8362496" y="4234398"/>
            <a:ext cx="3433542" cy="2238607"/>
            <a:chOff x="8869958" y="681037"/>
            <a:chExt cx="3433542" cy="223860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67B28E5-6766-28CD-9873-313AF71C0253}"/>
                </a:ext>
              </a:extLst>
            </p:cNvPr>
            <p:cNvGrpSpPr/>
            <p:nvPr/>
          </p:nvGrpSpPr>
          <p:grpSpPr>
            <a:xfrm>
              <a:off x="8869958" y="681037"/>
              <a:ext cx="3433542" cy="2238607"/>
              <a:chOff x="2169961" y="4252262"/>
              <a:chExt cx="3433542" cy="2238607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EE11E7E3-4F38-7406-BB84-55EA1F361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3831C40-E1C8-0BCF-D87B-D73636810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520C0F8-BAF4-F055-D09F-52970B93AFD4}"/>
                </a:ext>
              </a:extLst>
            </p:cNvPr>
            <p:cNvSpPr/>
            <p:nvPr/>
          </p:nvSpPr>
          <p:spPr>
            <a:xfrm>
              <a:off x="10740168" y="254638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3E41C2C-9FB8-6487-ED52-7EC53DC90E36}"/>
              </a:ext>
            </a:extLst>
          </p:cNvPr>
          <p:cNvGrpSpPr/>
          <p:nvPr/>
        </p:nvGrpSpPr>
        <p:grpSpPr>
          <a:xfrm>
            <a:off x="8362496" y="1504298"/>
            <a:ext cx="3433542" cy="2238607"/>
            <a:chOff x="5436416" y="621680"/>
            <a:chExt cx="3433542" cy="223860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6D3E6B5-1A30-3620-F0D4-98C68C724222}"/>
                </a:ext>
              </a:extLst>
            </p:cNvPr>
            <p:cNvGrpSpPr/>
            <p:nvPr/>
          </p:nvGrpSpPr>
          <p:grpSpPr>
            <a:xfrm>
              <a:off x="5436416" y="621680"/>
              <a:ext cx="3433542" cy="2238607"/>
              <a:chOff x="2169961" y="4252262"/>
              <a:chExt cx="3433542" cy="223860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E379E90-47E6-BDA3-E09A-4DBDFCCFB7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D96172F-D0FC-579B-7128-6E82FC44C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40F402A-0E64-59A1-1523-869797CD4814}"/>
                </a:ext>
              </a:extLst>
            </p:cNvPr>
            <p:cNvSpPr/>
            <p:nvPr/>
          </p:nvSpPr>
          <p:spPr>
            <a:xfrm>
              <a:off x="6174652" y="249893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B7C1AE0-3F2E-7EA4-B532-6806061E52F6}"/>
              </a:ext>
            </a:extLst>
          </p:cNvPr>
          <p:cNvSpPr/>
          <p:nvPr/>
        </p:nvSpPr>
        <p:spPr>
          <a:xfrm>
            <a:off x="7251807" y="4442236"/>
            <a:ext cx="564836" cy="58258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9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571B-1821-B4FB-E03B-2CCAA1DD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View: Logical Agents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D03D1-0199-086E-2DBE-7E56577D7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42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Logical agents and environments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715168" y="2459789"/>
            <a:ext cx="8966201" cy="4398211"/>
            <a:chOff x="2209800" y="3194447"/>
            <a:chExt cx="4692252" cy="1434703"/>
          </a:xfrm>
        </p:grpSpPr>
        <p:sp>
          <p:nvSpPr>
            <p:cNvPr id="19" name="AutoShape 7"/>
            <p:cNvSpPr>
              <a:spLocks/>
            </p:cNvSpPr>
            <p:nvPr/>
          </p:nvSpPr>
          <p:spPr bwMode="auto">
            <a:xfrm>
              <a:off x="2209800" y="3200398"/>
              <a:ext cx="2155031" cy="1309688"/>
            </a:xfrm>
            <a:prstGeom prst="roundRect">
              <a:avLst>
                <a:gd name="adj" fmla="val 10912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rot="10800000">
              <a:off x="3327068" y="3556393"/>
              <a:ext cx="1" cy="719532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1" name="Rectangle 9"/>
            <p:cNvSpPr>
              <a:spLocks/>
            </p:cNvSpPr>
            <p:nvPr/>
          </p:nvSpPr>
          <p:spPr bwMode="auto">
            <a:xfrm>
              <a:off x="2286000" y="3226592"/>
              <a:ext cx="790575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/>
              <a:r>
                <a:rPr lang="en-US" sz="3200" b="1" dirty="0">
                  <a:latin typeface="Calibri" pitchFamily="34" charset="0"/>
                  <a:cs typeface="Arial" charset="0"/>
                </a:rPr>
                <a:t>Agent</a:t>
              </a:r>
            </a:p>
          </p:txBody>
        </p:sp>
        <p:grpSp>
          <p:nvGrpSpPr>
            <p:cNvPr id="25" name="Group 13"/>
            <p:cNvGrpSpPr>
              <a:grpSpLocks/>
            </p:cNvGrpSpPr>
            <p:nvPr/>
          </p:nvGrpSpPr>
          <p:grpSpPr bwMode="auto">
            <a:xfrm>
              <a:off x="2749152" y="3400425"/>
              <a:ext cx="1104900" cy="1059657"/>
              <a:chOff x="0" y="-6"/>
              <a:chExt cx="928" cy="890"/>
            </a:xfrm>
          </p:grpSpPr>
          <p:sp>
            <p:nvSpPr>
              <p:cNvPr id="26" name="Rectangle 14"/>
              <p:cNvSpPr>
                <a:spLocks/>
              </p:cNvSpPr>
              <p:nvPr/>
            </p:nvSpPr>
            <p:spPr bwMode="auto">
              <a:xfrm>
                <a:off x="52" y="-6"/>
                <a:ext cx="824" cy="3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Sensors</a:t>
                </a:r>
              </a:p>
            </p:txBody>
          </p:sp>
          <p:sp>
            <p:nvSpPr>
              <p:cNvPr id="27" name="Rectangle 15"/>
              <p:cNvSpPr>
                <a:spLocks/>
              </p:cNvSpPr>
              <p:nvPr/>
            </p:nvSpPr>
            <p:spPr bwMode="auto">
              <a:xfrm>
                <a:off x="0" y="707"/>
                <a:ext cx="928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Actuators</a:t>
                </a:r>
              </a:p>
            </p:txBody>
          </p:sp>
        </p:grpSp>
        <p:sp>
          <p:nvSpPr>
            <p:cNvPr id="28" name="AutoShape 16"/>
            <p:cNvSpPr>
              <a:spLocks/>
            </p:cNvSpPr>
            <p:nvPr/>
          </p:nvSpPr>
          <p:spPr bwMode="auto">
            <a:xfrm>
              <a:off x="5380433" y="3194447"/>
              <a:ext cx="1428750" cy="1304925"/>
            </a:xfrm>
            <a:prstGeom prst="roundRect">
              <a:avLst>
                <a:gd name="adj" fmla="val 10944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9" name="Rectangle 17"/>
            <p:cNvSpPr>
              <a:spLocks/>
            </p:cNvSpPr>
            <p:nvPr/>
          </p:nvSpPr>
          <p:spPr bwMode="auto">
            <a:xfrm>
              <a:off x="5282802" y="3257550"/>
              <a:ext cx="1619250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3200" b="1" dirty="0">
                  <a:latin typeface="Calibri" pitchFamily="34" charset="0"/>
                  <a:cs typeface="Arial" charset="0"/>
                </a:rPr>
                <a:t>Environment</a:t>
              </a: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 rot="10800000" flipH="1">
              <a:off x="3896915" y="3539368"/>
              <a:ext cx="1859756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 flipH="1">
              <a:off x="3989783" y="4324350"/>
              <a:ext cx="1760934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2" name="Rectangle 20"/>
            <p:cNvSpPr>
              <a:spLocks/>
            </p:cNvSpPr>
            <p:nvPr/>
          </p:nvSpPr>
          <p:spPr bwMode="auto">
            <a:xfrm>
              <a:off x="4396977" y="3550084"/>
              <a:ext cx="942975" cy="2667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Percepts</a:t>
              </a:r>
            </a:p>
          </p:txBody>
        </p:sp>
        <p:sp>
          <p:nvSpPr>
            <p:cNvPr id="33" name="Rectangle 21"/>
            <p:cNvSpPr>
              <a:spLocks/>
            </p:cNvSpPr>
            <p:nvPr/>
          </p:nvSpPr>
          <p:spPr bwMode="auto">
            <a:xfrm>
              <a:off x="4463652" y="4324350"/>
              <a:ext cx="809625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Actions</a:t>
              </a:r>
            </a:p>
          </p:txBody>
        </p:sp>
      </p:grpSp>
      <p:sp>
        <p:nvSpPr>
          <p:cNvPr id="37" name="AutoShape 11"/>
          <p:cNvSpPr>
            <a:spLocks/>
          </p:cNvSpPr>
          <p:nvPr/>
        </p:nvSpPr>
        <p:spPr bwMode="auto">
          <a:xfrm>
            <a:off x="2064335" y="3785224"/>
            <a:ext cx="3449066" cy="1580437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8" name="AutoShape 11"/>
          <p:cNvSpPr>
            <a:spLocks/>
          </p:cNvSpPr>
          <p:nvPr/>
        </p:nvSpPr>
        <p:spPr bwMode="auto">
          <a:xfrm>
            <a:off x="2056313" y="3777203"/>
            <a:ext cx="3449066" cy="808165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9" name="AutoShape 11"/>
          <p:cNvSpPr>
            <a:spLocks/>
          </p:cNvSpPr>
          <p:nvPr/>
        </p:nvSpPr>
        <p:spPr bwMode="auto">
          <a:xfrm>
            <a:off x="2061660" y="4572000"/>
            <a:ext cx="3449066" cy="777618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5" name="Rectangle 12"/>
          <p:cNvSpPr>
            <a:spLocks/>
          </p:cNvSpPr>
          <p:nvPr/>
        </p:nvSpPr>
        <p:spPr bwMode="auto">
          <a:xfrm>
            <a:off x="3640752" y="4314969"/>
            <a:ext cx="476721" cy="55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/>
            <a:r>
              <a:rPr lang="en-US" sz="3200" b="1" dirty="0">
                <a:latin typeface="Calibri" pitchFamily="34" charset="0"/>
                <a:cs typeface="Arial" charset="0"/>
              </a:rPr>
              <a:t>?</a:t>
            </a:r>
          </a:p>
        </p:txBody>
      </p:sp>
      <p:sp>
        <p:nvSpPr>
          <p:cNvPr id="36" name="Rectangle 12"/>
          <p:cNvSpPr>
            <a:spLocks/>
          </p:cNvSpPr>
          <p:nvPr/>
        </p:nvSpPr>
        <p:spPr bwMode="auto">
          <a:xfrm>
            <a:off x="2098844" y="3745488"/>
            <a:ext cx="3408947" cy="1147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  <a:cs typeface="Arial" charset="0"/>
              </a:rPr>
              <a:t>Knowledge Base</a:t>
            </a:r>
          </a:p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</a:rPr>
              <a:t>Inference</a:t>
            </a:r>
            <a:endParaRPr lang="en-US" sz="32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8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 what do we TELL our knowledge base (KB)?</a:t>
            </a:r>
          </a:p>
          <a:p>
            <a:pPr lvl="1"/>
            <a:r>
              <a:rPr lang="en-US" sz="2400" dirty="0"/>
              <a:t>Facts (sentences)</a:t>
            </a:r>
          </a:p>
          <a:p>
            <a:pPr lvl="3"/>
            <a:r>
              <a:rPr lang="en-US" sz="2400" dirty="0"/>
              <a:t>The grass is green</a:t>
            </a:r>
          </a:p>
          <a:p>
            <a:pPr lvl="3"/>
            <a:r>
              <a:rPr lang="en-US" sz="2400" dirty="0"/>
              <a:t>The sky is blue</a:t>
            </a:r>
          </a:p>
          <a:p>
            <a:pPr lvl="1"/>
            <a:r>
              <a:rPr lang="en-US" sz="2400" dirty="0"/>
              <a:t>Rules (sentences)</a:t>
            </a:r>
          </a:p>
          <a:p>
            <a:pPr lvl="3"/>
            <a:r>
              <a:rPr lang="en-US" sz="2400" dirty="0"/>
              <a:t>Eating too much candy makes you sick</a:t>
            </a:r>
          </a:p>
          <a:p>
            <a:pPr lvl="3"/>
            <a:r>
              <a:rPr lang="en-US" sz="2400" dirty="0"/>
              <a:t>When you’re sick you don’t go to school</a:t>
            </a:r>
          </a:p>
          <a:p>
            <a:pPr lvl="1"/>
            <a:r>
              <a:rPr lang="en-US" sz="2400" dirty="0"/>
              <a:t>Percepts and Actions (sentences)</a:t>
            </a:r>
          </a:p>
          <a:p>
            <a:pPr lvl="3"/>
            <a:r>
              <a:rPr lang="en-US" sz="2400" dirty="0"/>
              <a:t>Pat ate too much candy today</a:t>
            </a:r>
          </a:p>
          <a:p>
            <a:pPr lvl="3"/>
            <a:endParaRPr lang="en-US" sz="2400" dirty="0"/>
          </a:p>
          <a:p>
            <a:r>
              <a:rPr lang="en-US" sz="2800" dirty="0"/>
              <a:t>What happens when we ASK the agent?</a:t>
            </a:r>
          </a:p>
          <a:p>
            <a:pPr lvl="1"/>
            <a:r>
              <a:rPr lang="en-US" sz="2400" dirty="0"/>
              <a:t>Inference – new sentences created from old</a:t>
            </a:r>
          </a:p>
          <a:p>
            <a:pPr lvl="3"/>
            <a:r>
              <a:rPr lang="en-US" sz="2400" dirty="0"/>
              <a:t>Pat is not going to school today</a:t>
            </a:r>
          </a:p>
          <a:p>
            <a:pPr lvl="2"/>
            <a:endParaRPr lang="en-US" sz="20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778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Knowledge-based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79998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KB-AGENT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an action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>
                <a:solidFill>
                  <a:srgbClr val="CC00CC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a knowledge base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, an integer, initially 0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PROCESS-PERCEPT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← </a:t>
            </a:r>
            <a:r>
              <a:rPr lang="en-US" dirty="0">
                <a:solidFill>
                  <a:srgbClr val="008000"/>
                </a:solidFill>
              </a:rPr>
              <a:t>ASK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PROCESS-QUERY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PROCESS-RESULT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</a:t>
            </a:r>
            <a:r>
              <a:rPr lang="en-US" dirty="0">
                <a:solidFill>
                  <a:srgbClr val="0000FF"/>
                </a:solidFill>
              </a:rPr>
              <a:t> t</a:t>
            </a:r>
            <a:r>
              <a:rPr lang="en-US" dirty="0"/>
              <a:t>←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+1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b="1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</a:t>
            </a:r>
          </a:p>
          <a:p>
            <a:pPr marL="0" indent="0">
              <a:lnSpc>
                <a:spcPts val="4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77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CED6-2FCC-1360-995E-C9DD709C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Entailment and </a:t>
            </a:r>
            <a:r>
              <a:rPr lang="en-US" dirty="0" err="1"/>
              <a:t>Satisifiability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EF770-EB24-1ACB-BBF5-3D8A498CC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18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An specific assignment of all </a:t>
            </a:r>
            <a:r>
              <a:rPr lang="en-US" sz="2800" i="1" dirty="0">
                <a:solidFill>
                  <a:srgbClr val="7030A0"/>
                </a:solidFill>
              </a:rPr>
              <a:t>symbols</a:t>
            </a:r>
            <a:r>
              <a:rPr lang="en-US" sz="2800" dirty="0"/>
              <a:t>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99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Sudoku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F6A85C-B0CE-3D98-EB64-B596D2E8C71B}"/>
              </a:ext>
            </a:extLst>
          </p:cNvPr>
          <p:cNvGrpSpPr/>
          <p:nvPr/>
        </p:nvGrpSpPr>
        <p:grpSpPr>
          <a:xfrm>
            <a:off x="8501495" y="2206322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ECD1E0-ADF3-7C39-7D8A-7E619D5AD1A9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999DF6E-C167-6A9B-BFFB-6EA93339E0E6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D9BB1B-E08F-BECB-56FC-5FB3374C9F1B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F6AC91C-D2B2-395A-8653-73657E2C5993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0AF855F-9F4D-EDC4-DAFA-40FF73BB42E7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940D0A-FF24-528B-9AB7-D7ED41888F9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3F1741E-0813-37DE-6316-4F69916D823B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64A78A-731F-7D5C-9BB8-B2A1C25D211A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6FD557-EBDB-E4F4-D5E6-E14C6C998A7A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EA01184-84A4-A460-18A2-2304820D35E8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BE6449-97FD-2176-5AA9-EE4E574F84FC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F5E94C-52CB-7C2D-ECCF-6EE24DAB6763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791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42CB494-A395-79E2-B202-39E206DA1F6D}"/>
              </a:ext>
            </a:extLst>
          </p:cNvPr>
          <p:cNvGrpSpPr/>
          <p:nvPr/>
        </p:nvGrpSpPr>
        <p:grpSpPr>
          <a:xfrm>
            <a:off x="6960047" y="1113178"/>
            <a:ext cx="1444162" cy="1398767"/>
            <a:chOff x="10621572" y="899204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44A209-B07B-5F3C-3A47-626FF45A6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C014717-07EA-F2E7-8FA2-3659F86929F9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1DA592-9B1F-6376-1D12-1B4CEA04570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8CA6FA-8F72-A3DD-09BC-F867E6058464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ED7360B-AC8D-D377-7A93-0A18EFA185D0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CC54CD7-0BAF-6F18-215A-5C7C566631E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A7C653C-983B-DAE2-B0E8-39039C7D517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EFC5A2-F5A8-FA34-1B09-3B2C14143CB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85E3A3E-22FC-093E-89DA-7FF7F3BB2282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56E69A-E262-49C6-5C3F-0D45DFA1BE81}"/>
              </a:ext>
            </a:extLst>
          </p:cNvPr>
          <p:cNvGrpSpPr/>
          <p:nvPr/>
        </p:nvGrpSpPr>
        <p:grpSpPr>
          <a:xfrm>
            <a:off x="7892505" y="351249"/>
            <a:ext cx="1444162" cy="1398767"/>
            <a:chOff x="10621572" y="899204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1629C89-F9DB-54CE-F633-13649430F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449FE7-BA45-14E6-219B-293EB8848C92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5D2E192-8771-328D-7521-B1BC3FC801CD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2500B4E-9DE4-0A97-C5CF-74AB3B95DE3A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B02C6CA-8C61-AAAB-92CC-97FACF85B14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EE16E54-55CD-C612-FB24-42B0793A462E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2D0D43E-3F4B-2956-9FBB-CDAEDB98B590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B6681EF-368D-F7A0-E2EC-8E1A88BC4314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023FAFC-CE42-D9C2-B346-40ED1AA3E37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E240A8C-8224-3648-18AC-88AEA89DA864}"/>
              </a:ext>
            </a:extLst>
          </p:cNvPr>
          <p:cNvGrpSpPr/>
          <p:nvPr/>
        </p:nvGrpSpPr>
        <p:grpSpPr>
          <a:xfrm>
            <a:off x="9042463" y="93294"/>
            <a:ext cx="1444162" cy="1398767"/>
            <a:chOff x="10621572" y="899204"/>
            <a:chExt cx="1444162" cy="139876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537D5E6-814A-80CC-2A0E-E1C451C63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A131BCA-6348-BFCB-F82C-053397F0D441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7215591-0CA5-F7AC-DEED-9935F90566A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619C61-0E88-24AB-276C-7C73044A166D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0DD5DBE-AACA-F1DB-992C-476E32ABCF0F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20D714C-E4F6-B756-0398-E158F8558D41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93C6D48-1FF1-708C-7BAF-C5E7ECE1220D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154439C-D6D3-165B-87CC-A1A8C80BFCD6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6E04C19-3699-9E0A-8623-ADC21A28B560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B0EE4B4-11F7-A8B2-B51B-7A32EB48B88D}"/>
              </a:ext>
            </a:extLst>
          </p:cNvPr>
          <p:cNvGrpSpPr/>
          <p:nvPr/>
        </p:nvGrpSpPr>
        <p:grpSpPr>
          <a:xfrm>
            <a:off x="8824963" y="1099772"/>
            <a:ext cx="1444162" cy="1398767"/>
            <a:chOff x="10621572" y="899204"/>
            <a:chExt cx="1444162" cy="1398767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BE663F8-126D-1A2E-7F3E-8FD78D9A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8F5DCF5-5E82-009D-3BF3-C1BEDA1BA378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B3D78B2-12A6-E899-4571-CC25B98F19DF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15F5981-4A67-5106-0CC0-2C98DBC4AE16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982677F-3163-C99D-9625-9C1AA60F362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9B42741-090A-A34D-60DE-63871B4E025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C7AD2EC-74BB-F399-AA0C-35EACC9D393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0D435F4-1525-F2B7-D1B1-30E8A81E8A7F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185FA7C-147A-A672-1AD5-37AC5D097CA8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193E529-FE01-E129-C04B-AF204E61570B}"/>
              </a:ext>
            </a:extLst>
          </p:cNvPr>
          <p:cNvGrpSpPr/>
          <p:nvPr/>
        </p:nvGrpSpPr>
        <p:grpSpPr>
          <a:xfrm>
            <a:off x="10054575" y="372720"/>
            <a:ext cx="1444162" cy="1398767"/>
            <a:chOff x="10621572" y="899204"/>
            <a:chExt cx="1444162" cy="1398767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6B853A1-A3A7-99D4-3291-557893070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461FB87-76D6-C569-2D6C-475A7F0EFCF6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42028A2-C4F4-BC98-0D2C-560439014487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509E28C-79F5-D55D-C2A5-03C6FEFB0DC8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60B0B9A-2735-6EB8-0E98-C31CAAE1FCC3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E8267C-3746-568D-3563-5F00FFCF3F86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023BB4F-7367-EEE0-5A34-E03ADC22650B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DB5CA5A-C99C-1842-937F-25F7F0F6B6C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394415-9CA9-954D-91FB-99FD2B11343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Minesweeper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FAFBEA-D203-94A3-5F5B-D34F08E306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554969" y="2824453"/>
            <a:ext cx="1911542" cy="185145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524D38E-4F86-CB21-B18B-FA4711600146}"/>
              </a:ext>
            </a:extLst>
          </p:cNvPr>
          <p:cNvGrpSpPr/>
          <p:nvPr/>
        </p:nvGrpSpPr>
        <p:grpSpPr>
          <a:xfrm>
            <a:off x="10621572" y="899204"/>
            <a:ext cx="1444162" cy="1398767"/>
            <a:chOff x="10621572" y="899204"/>
            <a:chExt cx="1444162" cy="139876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8C29C0E-D715-35C7-DD3C-EE22F9C45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E9F9279-9FF3-E3BA-D6D4-47BF30E60D97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8FA1E4B-9F7E-2B66-0A30-7DB86DECBDC8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C79853E-4BDF-2E59-047F-14D310D9B227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B8039E-199A-FFBE-FD0C-38ABEE2E6532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F93827D-A3E9-96E8-9A7D-AF1CC09D7C63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07759D9-1C80-973D-0543-F92A6ACC30F9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1B4B65C-385D-D98D-C642-EDC3E4FF5268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F17712A-5E19-884F-48A7-11875C7B89D7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BAEA936-7F68-BFDE-0CAA-ACF9B4D8E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27181"/>
              </p:ext>
            </p:extLst>
          </p:nvPr>
        </p:nvGraphicFramePr>
        <p:xfrm>
          <a:off x="764668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51F117EE-730F-374D-A6FD-2227FBFE8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70650"/>
              </p:ext>
            </p:extLst>
          </p:nvPr>
        </p:nvGraphicFramePr>
        <p:xfrm>
          <a:off x="969362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49" name="Oval 48">
            <a:extLst>
              <a:ext uri="{FF2B5EF4-FFF2-40B4-BE49-F238E27FC236}">
                <a16:creationId xmlns:a16="http://schemas.microsoft.com/office/drawing/2014/main" id="{B23DAE24-5AE6-D813-3B0A-3EAB42049A7E}"/>
              </a:ext>
            </a:extLst>
          </p:cNvPr>
          <p:cNvSpPr/>
          <p:nvPr/>
        </p:nvSpPr>
        <p:spPr>
          <a:xfrm>
            <a:off x="10653264" y="5436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AA6ECDD-D100-C8A3-8776-79857434E980}"/>
              </a:ext>
            </a:extLst>
          </p:cNvPr>
          <p:cNvSpPr/>
          <p:nvPr/>
        </p:nvSpPr>
        <p:spPr>
          <a:xfrm>
            <a:off x="9785174" y="5860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0B19363-CD12-4C28-2C61-72215DDB31CC}"/>
              </a:ext>
            </a:extLst>
          </p:cNvPr>
          <p:cNvSpPr/>
          <p:nvPr/>
        </p:nvSpPr>
        <p:spPr>
          <a:xfrm>
            <a:off x="8176076" y="6274861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B3457F-C24F-0E39-6294-5E369AB46AEE}"/>
              </a:ext>
            </a:extLst>
          </p:cNvPr>
          <p:cNvSpPr txBox="1"/>
          <p:nvPr/>
        </p:nvSpPr>
        <p:spPr>
          <a:xfrm>
            <a:off x="7058498" y="4855395"/>
            <a:ext cx="4698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Numbers indicate how many mines</a:t>
            </a:r>
          </a:p>
        </p:txBody>
      </p:sp>
    </p:spTree>
    <p:extLst>
      <p:ext uri="{BB962C8B-B14F-4D97-AF65-F5344CB8AC3E}">
        <p14:creationId xmlns:p14="http://schemas.microsoft.com/office/powerpoint/2010/main" val="261015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384333" cy="5804457"/>
          </a:xfrm>
        </p:spPr>
        <p:txBody>
          <a:bodyPr/>
          <a:lstStyle/>
          <a:p>
            <a:r>
              <a:rPr lang="en-US" sz="3200" dirty="0"/>
              <a:t>More formally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Symbol</a:t>
            </a:r>
            <a:r>
              <a:rPr lang="en-US" sz="3200" dirty="0">
                <a:solidFill>
                  <a:schemeClr val="tx1"/>
                </a:solidFill>
              </a:rPr>
              <a:t> (variable)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Models</a:t>
            </a:r>
            <a:r>
              <a:rPr lang="en-US" sz="3200" dirty="0">
                <a:solidFill>
                  <a:schemeClr val="tx1"/>
                </a:solidFill>
              </a:rPr>
              <a:t> (all symbols assigned a value)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Satisfiable</a:t>
            </a:r>
            <a:r>
              <a:rPr lang="en-US" sz="3200" dirty="0">
                <a:solidFill>
                  <a:schemeClr val="tx1"/>
                </a:solidFill>
              </a:rPr>
              <a:t>: there exists (at least one) model that meets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Entailment</a:t>
            </a:r>
            <a:r>
              <a:rPr lang="en-US" sz="3200" dirty="0">
                <a:solidFill>
                  <a:schemeClr val="tx1"/>
                </a:solidFill>
              </a:rPr>
              <a:t>: statement is true for all models that meet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3200" dirty="0"/>
          </a:p>
          <a:p>
            <a:r>
              <a:rPr lang="en-US" sz="3200" dirty="0"/>
              <a:t>How do we get a computer to do this?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64715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6607237" cy="5804457"/>
          </a:xfrm>
        </p:spPr>
        <p:txBody>
          <a:bodyPr/>
          <a:lstStyle/>
          <a:p>
            <a:r>
              <a:rPr lang="en-US" sz="2400" dirty="0"/>
              <a:t>What reasoning are we doing?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Can I click here? / Is this definitely safe?</a:t>
            </a:r>
          </a:p>
          <a:p>
            <a:pPr marL="917575" lvl="2" indent="-457200"/>
            <a:r>
              <a:rPr lang="en-US" sz="2400" dirty="0"/>
              <a:t>Yes: For all possible configurations (models), none of them have a mine in that location</a:t>
            </a:r>
          </a:p>
          <a:p>
            <a:pPr lvl="2" indent="0">
              <a:buNone/>
            </a:pPr>
            <a:endParaRPr lang="en-US" sz="800" dirty="0"/>
          </a:p>
          <a:p>
            <a:pPr marL="917575" lvl="2" indent="-457200"/>
            <a:r>
              <a:rPr lang="en-US" sz="2400" dirty="0"/>
              <a:t>No: There exists (at least) one possible configuration with a mine in that location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Is it possibly safe?</a:t>
            </a:r>
          </a:p>
          <a:p>
            <a:pPr marL="917575" lvl="2" indent="-457200"/>
            <a:r>
              <a:rPr lang="en-US" sz="2400" dirty="0"/>
              <a:t>Yes: There exists (at least) one possible configuration with a mine in that location</a:t>
            </a:r>
          </a:p>
          <a:p>
            <a:pPr marL="917575" lvl="2" indent="-457200"/>
            <a:endParaRPr lang="en-US" sz="800" dirty="0"/>
          </a:p>
          <a:p>
            <a:pPr marL="917575" lvl="2" indent="-457200"/>
            <a:r>
              <a:rPr lang="en-US" sz="2400" dirty="0"/>
              <a:t>No: For all possible configurations (models), all of them have a mine in that location </a:t>
            </a:r>
            <a:r>
              <a:rPr lang="en-US" sz="2400" dirty="0">
                <a:sym typeface="Wingdings" panose="05000000000000000000" pitchFamily="2" charset="2"/>
              </a:rPr>
              <a:t> It's definitely dangerous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00275F-D021-16EC-8E23-3083616CFA87}"/>
              </a:ext>
            </a:extLst>
          </p:cNvPr>
          <p:cNvSpPr txBox="1">
            <a:spLocks/>
          </p:cNvSpPr>
          <p:nvPr/>
        </p:nvSpPr>
        <p:spPr>
          <a:xfrm>
            <a:off x="7540336" y="2113289"/>
            <a:ext cx="3731812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85828D-1FBC-30F3-A971-1AF0AA2F64DA}"/>
              </a:ext>
            </a:extLst>
          </p:cNvPr>
          <p:cNvSpPr txBox="1">
            <a:spLocks/>
          </p:cNvSpPr>
          <p:nvPr/>
        </p:nvSpPr>
        <p:spPr>
          <a:xfrm>
            <a:off x="7540336" y="4630034"/>
            <a:ext cx="4288402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777006-01EF-8B9E-662F-E9AEA697C225}"/>
              </a:ext>
            </a:extLst>
          </p:cNvPr>
          <p:cNvSpPr txBox="1">
            <a:spLocks/>
          </p:cNvSpPr>
          <p:nvPr/>
        </p:nvSpPr>
        <p:spPr>
          <a:xfrm>
            <a:off x="7540336" y="3083640"/>
            <a:ext cx="4288403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not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340C39-895B-25EC-E7DC-6614EAF009B2}"/>
              </a:ext>
            </a:extLst>
          </p:cNvPr>
          <p:cNvSpPr txBox="1">
            <a:spLocks/>
          </p:cNvSpPr>
          <p:nvPr/>
        </p:nvSpPr>
        <p:spPr>
          <a:xfrm>
            <a:off x="7540336" y="5600384"/>
            <a:ext cx="4331278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not safe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79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4976138" cy="5203951"/>
          </a:xfrm>
        </p:spPr>
        <p:txBody>
          <a:bodyPr/>
          <a:lstStyle/>
          <a:p>
            <a:r>
              <a:rPr lang="en-US" dirty="0"/>
              <a:t>We collect information as we move to a new grid in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Breeze: if next to a Pit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Stench: if next to a Wumpus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Both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Nothing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Oh, and there's gold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CFFCEE-568A-62A2-14A9-A2B1026DBB40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2A73B-A8F1-47E3-B0BE-59659AB9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65" b="9216"/>
          <a:stretch/>
        </p:blipFill>
        <p:spPr>
          <a:xfrm>
            <a:off x="7255435" y="167732"/>
            <a:ext cx="4804330" cy="47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4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Symbols for Wumpus World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B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breeze felt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stench smelt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P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pit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W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wumpus</a:t>
            </a:r>
            <a:r>
              <a:rPr lang="en-US" dirty="0">
                <a:solidFill>
                  <a:schemeClr val="tx1"/>
                </a:solidFill>
              </a:rPr>
              <a:t>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 = gold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4097C6-D95B-4CB3-9558-0F57003F8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902" y="681037"/>
            <a:ext cx="5395999" cy="52792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AD0B90-71FA-4369-B85F-2B78F3C259EB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3"/>
              </a:rPr>
              <a:t>http://thiagodnf.github.io/wumpus-world-simulator/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4664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150358" cy="5203951"/>
          </a:xfrm>
        </p:spPr>
        <p:txBody>
          <a:bodyPr/>
          <a:lstStyle/>
          <a:p>
            <a:r>
              <a:rPr lang="en-US" dirty="0"/>
              <a:t>Reasoning about how to get safely get more information!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514C2-56DE-A22E-F982-AD2696470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915" y="1745510"/>
            <a:ext cx="4853967" cy="41099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FC12AA-6846-A79A-0FEE-FC3B5B29015E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170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037C-5BA4-96DE-36F6-15E419243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CC6B-0F55-DAFB-BBD0-23421B32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5FF89-152F-5707-7B68-2D75771DF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73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BCE86-07D4-1F5B-F1B2-82C54094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B263-FC96-DD4B-8B72-8127544B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83C156-2D25-58B1-46CD-0B9E5B4279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  <a:blipFill>
                <a:blip r:embed="rId2"/>
                <a:stretch>
                  <a:fillRect l="-1387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716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66B38-D158-6B27-E67A-0BCD35F42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CE6B-6942-A670-67B0-EBE97295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A2421E-72A6-8CD1-6454-D7A712B3E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 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  <a:blipFill>
                <a:blip r:embed="rId2"/>
                <a:stretch>
                  <a:fillRect l="-1108" t="-20732" b="-30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349D1A7D-55CB-2334-206D-F7FFC4678C8A}"/>
                  </a:ext>
                </a:extLst>
              </p:cNvPr>
              <p:cNvGraphicFramePr/>
              <p:nvPr/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lang="en-US" sz="2400" b="1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CE6F31B2-0519-4DCD-A505-8576A0AF58F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23134653"/>
                  </p:ext>
                </p:extLst>
              </p:nvPr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54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65" t="-1111" r="-46788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108268" t="-1111" r="-404724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206641" t="-1111" r="-30156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05447" t="-1111" r="-200389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407031" t="-1111" r="-101172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505058" t="-1111" r="-778" b="-81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81218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4FA9-26FA-1245-E83F-A126F9C7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B1041-2E23-7FE9-CF37-C7E509CE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3FBB20-5E5D-B761-05C9-6CE1B2D7F9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  <a:blipFill>
                <a:blip r:embed="rId2"/>
                <a:stretch>
                  <a:fillRect l="-1364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46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9CC86-11D1-45A6-2E94-C73373C70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02D3-0EB1-5045-6028-86951177F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943D5-3EAB-A005-4BCB-3735D205E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Variable that can be true or false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We’ll try to use capital letters, e.g. A, B, 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Often include True and False</a:t>
            </a:r>
          </a:p>
          <a:p>
            <a:r>
              <a:rPr lang="en-US" dirty="0"/>
              <a:t>Operators: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 A</a:t>
            </a:r>
            <a:r>
              <a:rPr lang="en-US" dirty="0"/>
              <a:t>: not A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and B (conjunction)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or B (disjunction) Note: this is not an “exclusive or”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implies B (implication). If A then B 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if and only if B (biconditional)</a:t>
            </a:r>
          </a:p>
          <a:p>
            <a:r>
              <a:rPr lang="en-US" dirty="0"/>
              <a:t>Sentences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05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71AD-86BE-3766-EB25-B8C7616E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AE333-FDCD-E139-2675-7FE7768A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24CD-C82A-C9C2-1E61-534AA5B09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 set of proposition symbols {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n</a:t>
            </a:r>
            <a:r>
              <a:rPr lang="en-US" dirty="0"/>
              <a:t>} </a:t>
            </a:r>
          </a:p>
          <a:p>
            <a:pPr lvl="2"/>
            <a:r>
              <a:rPr lang="en-US" sz="2800" dirty="0"/>
              <a:t>(we often add </a:t>
            </a:r>
            <a:r>
              <a:rPr lang="en-US" sz="2800" dirty="0">
                <a:solidFill>
                  <a:srgbClr val="7030A0"/>
                </a:solidFill>
              </a:rPr>
              <a:t>True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7030A0"/>
                </a:solidFill>
              </a:rPr>
              <a:t>False</a:t>
            </a:r>
            <a:r>
              <a:rPr lang="en-US" sz="2800" dirty="0"/>
              <a:t> for convenience)</a:t>
            </a:r>
          </a:p>
          <a:p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i</a:t>
            </a:r>
            <a:r>
              <a:rPr lang="en-US" baseline="-25000" dirty="0">
                <a:solidFill>
                  <a:srgbClr val="CC00CC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And p.s. there are no other sentences!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DD5BF755-1847-320D-2516-D842F5F24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A2950BCE-6FB9-6402-E288-51027A8240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A78692-3026-9640-5C12-2D1ED09E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1522870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33BE0-67BE-4F9F-DF7E-C97E847BD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CD34F-63F2-225C-F993-F9D4A255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5AA5C-7D05-EDB0-680B-709F4FAD5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∨ 𝛃  is </a:t>
            </a:r>
            <a:r>
              <a:rPr lang="en-US" u="sng" dirty="0"/>
              <a:t>inclusive or</a:t>
            </a:r>
            <a:r>
              <a:rPr lang="en-US" dirty="0"/>
              <a:t>, not exclusive</a:t>
            </a:r>
          </a:p>
        </p:txBody>
      </p:sp>
      <p:graphicFrame>
        <p:nvGraphicFramePr>
          <p:cNvPr id="5" name="Google Shape;139;p18">
            <a:extLst>
              <a:ext uri="{FF2B5EF4-FFF2-40B4-BE49-F238E27FC236}">
                <a16:creationId xmlns:a16="http://schemas.microsoft.com/office/drawing/2014/main" id="{045FD844-26C7-A2A2-F3C4-0B0A8686731C}"/>
              </a:ext>
            </a:extLst>
          </p:cNvPr>
          <p:cNvGraphicFramePr/>
          <p:nvPr/>
        </p:nvGraphicFramePr>
        <p:xfrm>
          <a:off x="905203" y="1957552"/>
          <a:ext cx="43434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</a:t>
                      </a: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Google Shape;139;p18">
            <a:extLst>
              <a:ext uri="{FF2B5EF4-FFF2-40B4-BE49-F238E27FC236}">
                <a16:creationId xmlns:a16="http://schemas.microsoft.com/office/drawing/2014/main" id="{046C084C-4C6C-C99D-ABD6-876F68DF6266}"/>
              </a:ext>
            </a:extLst>
          </p:cNvPr>
          <p:cNvGraphicFramePr/>
          <p:nvPr/>
        </p:nvGraphicFramePr>
        <p:xfrm>
          <a:off x="6304191" y="1943100"/>
          <a:ext cx="46101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/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</a:t>
                      </a:r>
                      <a:r>
                        <a:rPr lang="en-US" sz="3200" dirty="0"/>
                        <a:t> 𝛃 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892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EBD927E2-ABCC-51EC-074F-4FA392578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733D339D-D1A9-48C9-A48B-9ACCD912D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77A907-0AEF-F403-830A-2C720B47F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3507733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27EA1-E688-CDB1-04D6-85F3D0EC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5957-51EC-3E1B-80AF-356E6B4F9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6FF0A-4903-9B77-F1A7-1FE9B89A3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⇒ 𝛃  is equivalent to  ¬𝛂 ∨ 𝛃</a:t>
            </a:r>
          </a:p>
        </p:txBody>
      </p:sp>
      <p:graphicFrame>
        <p:nvGraphicFramePr>
          <p:cNvPr id="4" name="Google Shape;139;p18">
            <a:extLst>
              <a:ext uri="{FF2B5EF4-FFF2-40B4-BE49-F238E27FC236}">
                <a16:creationId xmlns:a16="http://schemas.microsoft.com/office/drawing/2014/main" id="{35AED1F2-742D-EF8A-BF82-1FBF3055AFF5}"/>
              </a:ext>
            </a:extLst>
          </p:cNvPr>
          <p:cNvGraphicFramePr/>
          <p:nvPr/>
        </p:nvGraphicFramePr>
        <p:xfrm>
          <a:off x="2476500" y="1943100"/>
          <a:ext cx="75057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 ∨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A691171-FBAB-CA67-871E-C3F69D6D10B7}"/>
                  </a:ext>
                </a:extLst>
              </p14:cNvPr>
              <p14:cNvContentPartPr/>
              <p14:nvPr/>
            </p14:nvContentPartPr>
            <p14:xfrm>
              <a:off x="6198840" y="2722320"/>
              <a:ext cx="11880" cy="26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83F7060-9342-44D3-A888-DB7CD3784F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89480" y="2712960"/>
                <a:ext cx="30600" cy="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37622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DBE0EA81-997A-E680-3712-C96A699D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026165AE-3FF4-B6F5-9190-DEF9DE6EB3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pPr>
              <a:spcBef>
                <a:spcPts val="640"/>
              </a:spcBef>
            </a:pPr>
            <a:r>
              <a:rPr lang="en-US" sz="3200" dirty="0"/>
              <a:t>𝛂 ⇔ 𝛃 is equivalent to (𝛂 ⇒ 𝛃) ∧ (𝛃 ⇒ 𝛂)</a:t>
            </a:r>
          </a:p>
          <a:p>
            <a:pPr marL="457200" indent="-4572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Prove it!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19A834-DDE3-8286-7599-3A78B06B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2149948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28B6B-6824-5977-2825-A4703DC3F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ECDA-21F9-2D6F-6805-74EB8E3B9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425F9-4E86-915A-A9C1-CA862F65F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⇔ 𝛃 is equivalent to (𝛂 ⇒ 𝛃) ∧ (𝛃 ⇒ 𝛂)</a:t>
            </a:r>
          </a:p>
        </p:txBody>
      </p:sp>
      <p:graphicFrame>
        <p:nvGraphicFramePr>
          <p:cNvPr id="5" name="Google Shape;148;p19">
            <a:extLst>
              <a:ext uri="{FF2B5EF4-FFF2-40B4-BE49-F238E27FC236}">
                <a16:creationId xmlns:a16="http://schemas.microsoft.com/office/drawing/2014/main" id="{217F20E0-7180-8AAB-9281-4FD6A4DD3A88}"/>
              </a:ext>
            </a:extLst>
          </p:cNvPr>
          <p:cNvGraphicFramePr/>
          <p:nvPr/>
        </p:nvGraphicFramePr>
        <p:xfrm>
          <a:off x="1261178" y="1772526"/>
          <a:ext cx="9669643" cy="3428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89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98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2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⇔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endParaRPr sz="3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 ⇒ 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(𝛂⇒𝛃) ∧ (𝛃⇒𝛂)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Google Shape;149;p19">
            <a:extLst>
              <a:ext uri="{FF2B5EF4-FFF2-40B4-BE49-F238E27FC236}">
                <a16:creationId xmlns:a16="http://schemas.microsoft.com/office/drawing/2014/main" id="{F01A92BD-CF69-A28F-D6C6-4B3E1A8D5BA5}"/>
              </a:ext>
            </a:extLst>
          </p:cNvPr>
          <p:cNvSpPr txBox="1"/>
          <p:nvPr/>
        </p:nvSpPr>
        <p:spPr>
          <a:xfrm>
            <a:off x="717284" y="5322899"/>
            <a:ext cx="9894136" cy="14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dirty="0"/>
              <a:t>Equivalence: it’s true in all models. Expressed as a logical sentence:</a:t>
            </a:r>
            <a:endParaRPr sz="2800" dirty="0"/>
          </a:p>
          <a:p>
            <a:pPr algn="ctr">
              <a:spcBef>
                <a:spcPts val="640"/>
              </a:spcBef>
              <a:buClr>
                <a:schemeClr val="dk1"/>
              </a:buClr>
              <a:buSzPts val="1100"/>
            </a:pP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(𝛂 ⇔ 𝛃) </a:t>
            </a:r>
            <a:r>
              <a:rPr lang="en-US" sz="3200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⇔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[(𝛂 ⇒ 𝛃) ∧ (𝛃 ⇒ 𝛂)]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626362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10295</TotalTime>
  <Words>1592</Words>
  <Application>Microsoft Office PowerPoint</Application>
  <PresentationFormat>Widescreen</PresentationFormat>
  <Paragraphs>395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Wingdings</vt:lpstr>
      <vt:lpstr>Times New Roman</vt:lpstr>
      <vt:lpstr>Calibri</vt:lpstr>
      <vt:lpstr>Symbol</vt:lpstr>
      <vt:lpstr>Congenial Black</vt:lpstr>
      <vt:lpstr>Arial</vt:lpstr>
      <vt:lpstr>Cambria Math</vt:lpstr>
      <vt:lpstr>Office Theme</vt:lpstr>
      <vt:lpstr>Warm-up:</vt:lpstr>
      <vt:lpstr>Monty Python Inference</vt:lpstr>
      <vt:lpstr>AI: Representation and Problem Solving </vt:lpstr>
      <vt:lpstr>AlphaGeometry</vt:lpstr>
      <vt:lpstr>How do we solve Sudoku?</vt:lpstr>
      <vt:lpstr>How do we play Minesweeper?</vt:lpstr>
      <vt:lpstr>Minesweeper</vt:lpstr>
      <vt:lpstr>Minesweeper</vt:lpstr>
      <vt:lpstr>Minesweeper</vt:lpstr>
      <vt:lpstr>Minesweeper</vt:lpstr>
      <vt:lpstr>High-level View: Logical Agents</vt:lpstr>
      <vt:lpstr>Logical Agents</vt:lpstr>
      <vt:lpstr>Logical Agents</vt:lpstr>
      <vt:lpstr>A Knowledge-based Agent</vt:lpstr>
      <vt:lpstr>Models and Knowledge Bases  Entailment and Satisifiability</vt:lpstr>
      <vt:lpstr>Logical Agent Vocab</vt:lpstr>
      <vt:lpstr>Models and Knowledge Bases</vt:lpstr>
      <vt:lpstr>Models and Knowledge Bases</vt:lpstr>
      <vt:lpstr>Entailment and Satisfiability</vt:lpstr>
      <vt:lpstr>Entailment and Satisfiability</vt:lpstr>
      <vt:lpstr>Wumpus World</vt:lpstr>
      <vt:lpstr>Wumpus World</vt:lpstr>
      <vt:lpstr>Wumpus World</vt:lpstr>
      <vt:lpstr>Propositional Logic</vt:lpstr>
      <vt:lpstr>Poll 1</vt:lpstr>
      <vt:lpstr>Poll 1</vt:lpstr>
      <vt:lpstr>Poll 2</vt:lpstr>
      <vt:lpstr>Propositional Logic</vt:lpstr>
      <vt:lpstr>Propositional Logic Syntax</vt:lpstr>
      <vt:lpstr>Notes on Operators</vt:lpstr>
      <vt:lpstr>Truth Tables</vt:lpstr>
      <vt:lpstr>Notes on Operators</vt:lpstr>
      <vt:lpstr>Truth Tables</vt:lpstr>
      <vt:lpstr>Notes on Operators</vt:lpstr>
      <vt:lpstr>Truth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931</cp:revision>
  <cp:lastPrinted>2018-11-27T13:42:27Z</cp:lastPrinted>
  <dcterms:created xsi:type="dcterms:W3CDTF">2018-10-11T11:39:27Z</dcterms:created>
  <dcterms:modified xsi:type="dcterms:W3CDTF">2025-09-18T21:40:24Z</dcterms:modified>
</cp:coreProperties>
</file>