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744" r:id="rId2"/>
    <p:sldId id="713" r:id="rId3"/>
    <p:sldId id="663" r:id="rId4"/>
    <p:sldId id="764" r:id="rId5"/>
    <p:sldId id="765" r:id="rId6"/>
    <p:sldId id="770" r:id="rId7"/>
    <p:sldId id="732" r:id="rId8"/>
    <p:sldId id="714" r:id="rId9"/>
    <p:sldId id="766" r:id="rId10"/>
    <p:sldId id="767" r:id="rId11"/>
    <p:sldId id="768" r:id="rId12"/>
    <p:sldId id="769" r:id="rId13"/>
    <p:sldId id="745" r:id="rId14"/>
    <p:sldId id="760" r:id="rId15"/>
    <p:sldId id="721" r:id="rId16"/>
    <p:sldId id="722" r:id="rId17"/>
    <p:sldId id="723" r:id="rId18"/>
    <p:sldId id="728" r:id="rId19"/>
    <p:sldId id="737" r:id="rId20"/>
    <p:sldId id="733" r:id="rId21"/>
    <p:sldId id="747" r:id="rId22"/>
    <p:sldId id="734" r:id="rId23"/>
    <p:sldId id="736" r:id="rId24"/>
    <p:sldId id="738" r:id="rId25"/>
    <p:sldId id="739" r:id="rId26"/>
    <p:sldId id="740" r:id="rId27"/>
    <p:sldId id="741" r:id="rId28"/>
    <p:sldId id="771" r:id="rId29"/>
    <p:sldId id="742" r:id="rId30"/>
    <p:sldId id="743" r:id="rId31"/>
    <p:sldId id="711" r:id="rId32"/>
    <p:sldId id="748" r:id="rId33"/>
    <p:sldId id="750" r:id="rId34"/>
    <p:sldId id="772" r:id="rId35"/>
    <p:sldId id="751" r:id="rId36"/>
    <p:sldId id="752" r:id="rId37"/>
    <p:sldId id="773" r:id="rId38"/>
    <p:sldId id="756" r:id="rId39"/>
    <p:sldId id="757" r:id="rId40"/>
    <p:sldId id="763" r:id="rId41"/>
    <p:sldId id="755" r:id="rId42"/>
    <p:sldId id="758" r:id="rId4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desmos.com/calculator/lp0rqsb1w6" TargetMode="External"/><Relationship Id="rId4" Type="http://schemas.openxmlformats.org/officeDocument/2006/relationships/image" Target="../media/image4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5" Type="http://schemas.openxmlformats.org/officeDocument/2006/relationships/hyperlink" Target="https://www.desmos.com/calculator/plp1thgsbh" TargetMode="External"/><Relationship Id="rId4" Type="http://schemas.openxmlformats.org/officeDocument/2006/relationships/image" Target="../media/image4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esmos.com/calculator/8d9kxbdq9u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desmos.com/calculator/tnlo7p5pl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UcNM7OsdsY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31.png"/><Relationship Id="rId4" Type="http://schemas.openxmlformats.org/officeDocument/2006/relationships/image" Target="../media/image16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24.png"/><Relationship Id="rId7" Type="http://schemas.openxmlformats.org/officeDocument/2006/relationships/image" Target="../media/image3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4" Type="http://schemas.openxmlformats.org/officeDocument/2006/relationships/image" Target="../media/image25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111.png"/><Relationship Id="rId7" Type="http://schemas.openxmlformats.org/officeDocument/2006/relationships/image" Target="../media/image3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4.png"/><Relationship Id="rId9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Last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Linear programming (LP) formulation</a:t>
            </a:r>
          </a:p>
          <a:p>
            <a:pPr marL="917575" lvl="2" indent="-457200"/>
            <a:r>
              <a:rPr lang="en-US" sz="2800" dirty="0"/>
              <a:t>Problem description</a:t>
            </a:r>
          </a:p>
          <a:p>
            <a:pPr marL="917575" lvl="2" indent="-457200"/>
            <a:r>
              <a:rPr lang="en-US" sz="2800" dirty="0"/>
              <a:t>Optimization representation</a:t>
            </a:r>
          </a:p>
          <a:p>
            <a:pPr marL="917575" lvl="2" indent="-457200"/>
            <a:r>
              <a:rPr lang="en-US" sz="2800" dirty="0"/>
              <a:t>Graphical representation</a:t>
            </a:r>
          </a:p>
          <a:p>
            <a:pPr marL="917575" lvl="2" indent="-457200"/>
            <a:endParaRPr lang="en-US" sz="2800" dirty="0"/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LP: Continue graphical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linear programs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Higher dimensions than just 2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Integer programs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75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D00A2-4B2C-4307-A3D0-4799116EB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698" y="1570892"/>
            <a:ext cx="4105656" cy="4126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26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3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1" i="0" smtClean="0">
                                  <a:latin typeface="Cambria Math" panose="02040503050406030204" pitchFamily="18" charset="0"/>
                                </a:rPr>
                                <m:t>𝐜</m:t>
                              </m:r>
                            </m:e>
                            <m:sup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32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  <a:p>
                <a:pPr>
                  <a:lnSpc>
                    <a:spcPts val="2600"/>
                  </a:lnSpc>
                </a:pPr>
                <a:endParaRPr lang="en-US" sz="3200" dirty="0"/>
              </a:p>
              <a:p>
                <a:pPr>
                  <a:lnSpc>
                    <a:spcPts val="2600"/>
                  </a:lnSpc>
                </a:pP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</a:t>
                </a:r>
                <a:r>
                  <a:rPr lang="en-US" sz="32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s.t.</a:t>
                </a:r>
                <a:r>
                  <a: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sz="3200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⪯</m:t>
                    </m:r>
                    <m:r>
                      <a:rPr lang="en-US" sz="3200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𝐛</m:t>
                    </m:r>
                  </m:oMath>
                </a14:m>
                <a:endParaRPr lang="en-US" sz="32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3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Problem Description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858DC-2800-463D-9404-8B5DCD8D2993}"/>
              </a:ext>
            </a:extLst>
          </p:cNvPr>
          <p:cNvSpPr txBox="1"/>
          <p:nvPr/>
        </p:nvSpPr>
        <p:spPr>
          <a:xfrm>
            <a:off x="6718652" y="920621"/>
            <a:ext cx="4621471" cy="5016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Graphical Representation</a:t>
            </a: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Optimization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156021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Linear and Integer Programming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7A4CFC-81F9-4851-AC3A-7AEAE2EC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831" y="2166018"/>
            <a:ext cx="4642338" cy="316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Which of these points have cost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/>
                  <a:t>for cost vector: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𝐜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B9F6FC3-F0DC-4EF5-96AD-9C3EA08462B4}"/>
              </a:ext>
            </a:extLst>
          </p:cNvPr>
          <p:cNvCxnSpPr/>
          <p:nvPr/>
        </p:nvCxnSpPr>
        <p:spPr>
          <a:xfrm>
            <a:off x="1309880" y="5046935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/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92A6ED8-2A5C-46E4-B037-3E28151FF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638" y="4929602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DBAC2D-3A55-40DA-BD13-BEA18F8B9823}"/>
              </a:ext>
            </a:extLst>
          </p:cNvPr>
          <p:cNvCxnSpPr/>
          <p:nvPr/>
        </p:nvCxnSpPr>
        <p:spPr>
          <a:xfrm flipH="1" flipV="1">
            <a:off x="2895712" y="2965994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/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456BC4-AE16-4D6B-B15C-7BA6CDCA6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46" y="2752558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F0A80AE-EF42-4100-B6B1-B44247D33AE1}"/>
              </a:ext>
            </a:extLst>
          </p:cNvPr>
          <p:cNvSpPr txBox="1"/>
          <p:nvPr/>
        </p:nvSpPr>
        <p:spPr>
          <a:xfrm>
            <a:off x="1937759" y="406827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II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767632-B21A-75FB-5694-B2AA1BA64BA4}"/>
              </a:ext>
            </a:extLst>
          </p:cNvPr>
          <p:cNvGrpSpPr/>
          <p:nvPr/>
        </p:nvGrpSpPr>
        <p:grpSpPr>
          <a:xfrm rot="776947">
            <a:off x="2252192" y="4435603"/>
            <a:ext cx="1272044" cy="1202248"/>
            <a:chOff x="2244726" y="4458181"/>
            <a:chExt cx="1272044" cy="120224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1B407A2-B3CC-438C-8E41-9A565800177F}"/>
                </a:ext>
              </a:extLst>
            </p:cNvPr>
            <p:cNvCxnSpPr/>
            <p:nvPr/>
          </p:nvCxnSpPr>
          <p:spPr>
            <a:xfrm flipH="1" flipV="1">
              <a:off x="2244726" y="4654548"/>
              <a:ext cx="670389" cy="41662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3FF01A2-D293-41E7-BDC4-98F10D671284}"/>
                </a:ext>
              </a:extLst>
            </p:cNvPr>
            <p:cNvCxnSpPr/>
            <p:nvPr/>
          </p:nvCxnSpPr>
          <p:spPr>
            <a:xfrm>
              <a:off x="2921922" y="5071170"/>
              <a:ext cx="594848" cy="3816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14755F5-3987-47FB-AD4C-89893D072791}"/>
                </a:ext>
              </a:extLst>
            </p:cNvPr>
            <p:cNvCxnSpPr>
              <a:cxnSpLocks/>
            </p:cNvCxnSpPr>
            <p:nvPr/>
          </p:nvCxnSpPr>
          <p:spPr>
            <a:xfrm rot="20823053" flipV="1">
              <a:off x="2832093" y="4458181"/>
              <a:ext cx="562033" cy="5725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365E9BF-6A73-42CB-9DFB-7FFEDC773D76}"/>
                </a:ext>
              </a:extLst>
            </p:cNvPr>
            <p:cNvCxnSpPr>
              <a:cxnSpLocks/>
            </p:cNvCxnSpPr>
            <p:nvPr/>
          </p:nvCxnSpPr>
          <p:spPr>
            <a:xfrm rot="20823053" flipH="1">
              <a:off x="2442260" y="5124063"/>
              <a:ext cx="538134" cy="5363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A1188B6-CB9A-463B-B8BC-FBA6305B22C5}"/>
              </a:ext>
            </a:extLst>
          </p:cNvPr>
          <p:cNvSpPr txBox="1"/>
          <p:nvPr/>
        </p:nvSpPr>
        <p:spPr>
          <a:xfrm>
            <a:off x="3438985" y="3972459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0CD90B-74CA-431A-9A77-821D2021102D}"/>
              </a:ext>
            </a:extLst>
          </p:cNvPr>
          <p:cNvSpPr txBox="1"/>
          <p:nvPr/>
        </p:nvSpPr>
        <p:spPr>
          <a:xfrm>
            <a:off x="3430490" y="5412447"/>
            <a:ext cx="4780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0C408B-5A91-4CD3-9243-3594FF273F5E}"/>
              </a:ext>
            </a:extLst>
          </p:cNvPr>
          <p:cNvSpPr txBox="1"/>
          <p:nvPr/>
        </p:nvSpPr>
        <p:spPr>
          <a:xfrm>
            <a:off x="1954886" y="5522897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III</a:t>
            </a:r>
          </a:p>
        </p:txBody>
      </p:sp>
    </p:spTree>
    <p:extLst>
      <p:ext uri="{BB962C8B-B14F-4D97-AF65-F5344CB8AC3E}">
        <p14:creationId xmlns:p14="http://schemas.microsoft.com/office/powerpoint/2010/main" val="63830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2ADEEB0-665B-C8D7-1AA9-F2E98E202B20}"/>
              </a:ext>
            </a:extLst>
          </p:cNvPr>
          <p:cNvCxnSpPr/>
          <p:nvPr/>
        </p:nvCxnSpPr>
        <p:spPr>
          <a:xfrm>
            <a:off x="4565869" y="4688726"/>
            <a:ext cx="442331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/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F78B258-6B1A-7FC5-63D1-7100D5086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370" y="4629985"/>
                <a:ext cx="61254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D19D3F-FC95-DE41-782E-F12FA5C6C849}"/>
              </a:ext>
            </a:extLst>
          </p:cNvPr>
          <p:cNvCxnSpPr/>
          <p:nvPr/>
        </p:nvCxnSpPr>
        <p:spPr>
          <a:xfrm flipH="1" flipV="1">
            <a:off x="5676724" y="2159271"/>
            <a:ext cx="33454" cy="3430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/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08B8043-DA08-90E7-3D64-3873E82D5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69" y="2397623"/>
                <a:ext cx="620811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B31BE4-0BBE-2FA7-EFEC-F11C3D77658C}"/>
              </a:ext>
            </a:extLst>
          </p:cNvPr>
          <p:cNvCxnSpPr/>
          <p:nvPr/>
        </p:nvCxnSpPr>
        <p:spPr>
          <a:xfrm flipV="1">
            <a:off x="5710178" y="4066789"/>
            <a:ext cx="397011" cy="621937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/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𝐜</m:t>
                      </m:r>
                    </m:oMath>
                  </m:oMathPara>
                </a14:m>
                <a:endParaRPr lang="en-US" sz="2800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65276-FBE5-0998-B8B1-65E89E830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251" y="3602323"/>
                <a:ext cx="447558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415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5F80-1F09-E08D-7506-30EA3D97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38F1-6A5C-0065-756A-CCE1BCDC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675077-8D91-E5B2-3036-5BA9CB8374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DABF43A-0583-225B-6046-7537C679D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DF346C-771F-A744-0CAC-E5ACF811AA68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4"/>
              </a:rPr>
              <a:t>https://www.desmos.com/calculator/8d9kxbdq9u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95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Question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the magnitude of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𝐜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increases, the distance between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the contours lines of the objective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𝐜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⊤</m:t>
                        </m:r>
                      </m:sup>
                    </m:sSup>
                    <m:r>
                      <a:rPr kumimoji="0" lang="en-US" sz="2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𝐱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2"/>
                <a:stretch>
                  <a:fillRect l="-1271" t="-15455" b="-7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970F700-F6C4-47BF-AABE-6D99E6060F7B}"/>
              </a:ext>
            </a:extLst>
          </p:cNvPr>
          <p:cNvSpPr txBox="1">
            <a:spLocks/>
          </p:cNvSpPr>
          <p:nvPr/>
        </p:nvSpPr>
        <p:spPr>
          <a:xfrm>
            <a:off x="669281" y="2148810"/>
            <a:ext cx="47506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AutoNum type="alphaUcParenR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27F95-72CA-71AF-204C-EF3B6C3AC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266CC2-F12B-58DC-C568-4151DD81C556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4"/>
              </a:rPr>
              <a:t>https://www.desmos.com/calculator/8d9kxbdq9u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0151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does this inequality represent?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044005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454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Feasible region:</a:t>
            </a:r>
          </a:p>
          <a:p>
            <a:r>
              <a:rPr lang="en-US" sz="2800" dirty="0">
                <a:solidFill>
                  <a:srgbClr val="7030A0"/>
                </a:solidFill>
              </a:rPr>
              <a:t>All points x that satisfy the constraints</a:t>
            </a:r>
          </a:p>
        </p:txBody>
      </p:sp>
    </p:spTree>
    <p:extLst>
      <p:ext uri="{BB962C8B-B14F-4D97-AF65-F5344CB8AC3E}">
        <p14:creationId xmlns:p14="http://schemas.microsoft.com/office/powerpoint/2010/main" val="153905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0B25553-BD0D-4226-A6FF-3CA88F2D6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74C7F50-59D7-6F7C-75AA-8F6390207B8C}"/>
              </a:ext>
            </a:extLst>
          </p:cNvPr>
          <p:cNvSpPr txBox="1"/>
          <p:nvPr/>
        </p:nvSpPr>
        <p:spPr>
          <a:xfrm>
            <a:off x="6278880" y="5602778"/>
            <a:ext cx="57193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Feasible region:</a:t>
            </a:r>
          </a:p>
          <a:p>
            <a:r>
              <a:rPr lang="en-US" sz="2800" dirty="0">
                <a:solidFill>
                  <a:srgbClr val="7030A0"/>
                </a:solidFill>
              </a:rPr>
              <a:t>All points x that satisfy the constraints</a:t>
            </a:r>
          </a:p>
        </p:txBody>
      </p:sp>
    </p:spTree>
    <p:extLst>
      <p:ext uri="{BB962C8B-B14F-4D97-AF65-F5344CB8AC3E}">
        <p14:creationId xmlns:p14="http://schemas.microsoft.com/office/powerpoint/2010/main" val="55906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5"/>
              </a:rPr>
              <a:t>https://www.desmos.com/calculator/lp0rqsb1w6</a:t>
            </a:r>
            <a:endParaRPr lang="en-US" sz="2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F5F78B-F381-B54D-1FF2-608C239FA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843" y="875431"/>
            <a:ext cx="5371764" cy="467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8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9C8A37D-EF7B-0684-F666-701AED11E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843" y="858805"/>
            <a:ext cx="5388873" cy="50691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565F-D6F0-4766-AD8B-02BB7A31A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Geometry / Algebra I Quiz</a:t>
            </a:r>
          </a:p>
          <a:p>
            <a:r>
              <a:rPr lang="en-US" dirty="0"/>
              <a:t>What shape do these represent?</a:t>
            </a:r>
          </a:p>
          <a:p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949" y="3115974"/>
                <a:ext cx="3979294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/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	</a:t>
                </a:r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49A8939-AC79-4A7A-A8CE-363829351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968" y="2064355"/>
                <a:ext cx="3187732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89F686B-6326-D1CC-CD9A-F3B6FB3C2715}"/>
              </a:ext>
            </a:extLst>
          </p:cNvPr>
          <p:cNvSpPr txBox="1"/>
          <p:nvPr/>
        </p:nvSpPr>
        <p:spPr>
          <a:xfrm>
            <a:off x="5669280" y="5944585"/>
            <a:ext cx="676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5"/>
              </a:rPr>
              <a:t>https://www.desmos.com/calculator/plp1thgsbh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/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sz="28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endParaRPr lang="en-US" sz="28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AFFF84-60AB-5350-B517-0014F91B2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2985" y="4577158"/>
                <a:ext cx="3515258" cy="18915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318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Cost Contours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the cost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chemeClr val="accent1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⊤</m:t>
                        </m:r>
                      </m:sup>
                    </m:sSup>
                  </m:oMath>
                </a14:m>
                <a:r>
                  <a:rPr lang="en-US" dirty="0"/>
                  <a:t> where will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0 ?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-1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/>
                  <a:t> = -2 ?</a:t>
                </a:r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19CD3EF-91BE-A312-B81C-5B8CA35D7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384" y="1658704"/>
            <a:ext cx="4911772" cy="4832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0EC31A-D048-72EF-D7EE-D9DDCEA091A5}"/>
              </a:ext>
            </a:extLst>
          </p:cNvPr>
          <p:cNvSpPr txBox="1"/>
          <p:nvPr/>
        </p:nvSpPr>
        <p:spPr>
          <a:xfrm>
            <a:off x="552099" y="5905793"/>
            <a:ext cx="83922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hlinkClick r:id="rId4"/>
              </a:rPr>
              <a:t>https://www.desmos.com/calculator/8d9kxbdq9u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48016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12960"/>
          </a:xfrm>
        </p:spPr>
        <p:txBody>
          <a:bodyPr/>
          <a:lstStyle/>
          <a:p>
            <a:r>
              <a:rPr lang="en-US" dirty="0"/>
              <a:t>What is the solution to this LP?</a:t>
            </a:r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20F7E3-06A5-3718-8CF3-29151CED6EF5}"/>
              </a:ext>
            </a:extLst>
          </p:cNvPr>
          <p:cNvSpPr txBox="1"/>
          <p:nvPr/>
        </p:nvSpPr>
        <p:spPr>
          <a:xfrm>
            <a:off x="2034603" y="6302971"/>
            <a:ext cx="7550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linkClick r:id="rId2"/>
              </a:rPr>
              <a:t>https://www.desmos.com/calculator/tnlo7p5plp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C7E25C-26AF-8D1D-A63E-21ED976BB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81"/>
            <a:ext cx="4964703" cy="598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152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2219454" cy="65870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no constraints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690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 Linear Program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33970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71CBEBE-6F6C-4E2C-B5FC-F82428E45057}"/>
              </a:ext>
            </a:extLst>
          </p:cNvPr>
          <p:cNvSpPr txBox="1">
            <a:spLocks/>
          </p:cNvSpPr>
          <p:nvPr/>
        </p:nvSpPr>
        <p:spPr>
          <a:xfrm>
            <a:off x="552099" y="1042365"/>
            <a:ext cx="6478378" cy="6727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Inequality form, with </a:t>
            </a:r>
            <a:r>
              <a:rPr lang="en-US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one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constraint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250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𝑏</m:t>
                    </m:r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03" y="2285549"/>
                <a:ext cx="3947427" cy="1107867"/>
              </a:xfrm>
              <a:prstGeom prst="rect">
                <a:avLst/>
              </a:prstGeom>
              <a:blipFill>
                <a:blip r:embed="rId2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True or False: A minimizing LP with exactly on constraint, will always have a minimum objective at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−∞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671CBEBE-6F6C-4E2C-B5FC-F82428E45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042365"/>
                <a:ext cx="10075748" cy="672701"/>
              </a:xfrm>
              <a:prstGeom prst="rect">
                <a:avLst/>
              </a:prstGeom>
              <a:blipFill>
                <a:blip r:embed="rId3"/>
                <a:stretch>
                  <a:fillRect l="-1271" t="-15455" r="-908" b="-5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77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In more detail: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Enumerate all intersections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Keep only those that are feasible (satisfy </a:t>
            </a:r>
            <a:r>
              <a:rPr lang="en-US" i="1" dirty="0">
                <a:solidFill>
                  <a:srgbClr val="002060"/>
                </a:solidFill>
              </a:rPr>
              <a:t>all</a:t>
            </a:r>
            <a:r>
              <a:rPr lang="en-US" dirty="0">
                <a:solidFill>
                  <a:srgbClr val="002060"/>
                </a:solidFill>
              </a:rPr>
              <a:t> inequalities)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2060"/>
                </a:solidFill>
              </a:rPr>
              <a:t>Return feasible intersection with the lowest objective value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27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9584455" cy="627813"/>
          </a:xfrm>
        </p:spPr>
        <p:txBody>
          <a:bodyPr/>
          <a:lstStyle/>
          <a:p>
            <a:r>
              <a:rPr lang="en-US" dirty="0"/>
              <a:t>But, how do we find the intersection between boundaries?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667939-A8FD-48CD-ACBD-800B51A5AD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7E6E995-58D9-4C46-B722-E55C15E608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3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Content Placeholder 4">
                <a:extLst>
                  <a:ext uri="{FF2B5EF4-FFF2-40B4-BE49-F238E27FC236}">
                    <a16:creationId xmlns:a16="http://schemas.microsoft.com/office/drawing/2014/main" id="{17874D24-369F-4FB7-92ED-2C86911E6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3" y="1670907"/>
                <a:ext cx="3261396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2E8FB525-676F-46DB-B7B5-FCA906036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896" y="1689775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E8C63E3-0661-436D-B2F1-2ABE379C3FF8}"/>
              </a:ext>
            </a:extLst>
          </p:cNvPr>
          <p:cNvSpPr txBox="1">
            <a:spLocks/>
          </p:cNvSpPr>
          <p:nvPr/>
        </p:nvSpPr>
        <p:spPr>
          <a:xfrm>
            <a:off x="9140469" y="157355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7B570A6-5D17-48E6-9878-EFC43C71339F}"/>
              </a:ext>
            </a:extLst>
          </p:cNvPr>
          <p:cNvSpPr txBox="1">
            <a:spLocks/>
          </p:cNvSpPr>
          <p:nvPr/>
        </p:nvSpPr>
        <p:spPr>
          <a:xfrm>
            <a:off x="9140469" y="192901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E59A697-57B3-43B0-9074-A18866D88929}"/>
              </a:ext>
            </a:extLst>
          </p:cNvPr>
          <p:cNvSpPr txBox="1">
            <a:spLocks/>
          </p:cNvSpPr>
          <p:nvPr/>
        </p:nvSpPr>
        <p:spPr>
          <a:xfrm>
            <a:off x="9199317" y="2284139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C6E9977D-3ADD-4A33-B957-A49D632A0B5A}"/>
              </a:ext>
            </a:extLst>
          </p:cNvPr>
          <p:cNvSpPr txBox="1">
            <a:spLocks/>
          </p:cNvSpPr>
          <p:nvPr/>
        </p:nvSpPr>
        <p:spPr>
          <a:xfrm>
            <a:off x="9199317" y="2660005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</p:spTree>
    <p:extLst>
      <p:ext uri="{BB962C8B-B14F-4D97-AF65-F5344CB8AC3E}">
        <p14:creationId xmlns:p14="http://schemas.microsoft.com/office/powerpoint/2010/main" val="2117601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078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5714886" cy="516495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Simplex algorithm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Start at a feasible intersection (if not trivial, can solve another LP to find one)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Define successors as “neighbors” of current intersection</a:t>
            </a:r>
          </a:p>
          <a:p>
            <a:pPr marL="687388" lvl="1" indent="-457200"/>
            <a:r>
              <a:rPr lang="en-US" dirty="0"/>
              <a:t>i.e., remove one row from our square subset of A, and add another row not in the subset; then check feasibility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Move to any successor with lower objective than current intersection</a:t>
            </a:r>
          </a:p>
          <a:p>
            <a:pPr marL="687388" lvl="1" indent="-457200"/>
            <a:r>
              <a:rPr lang="en-US" dirty="0"/>
              <a:t>If no such successors, we are done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2A5150-6895-40D8-BA6A-004C26F79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379" y="681037"/>
            <a:ext cx="5392836" cy="54202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6D1ED5-84FA-4942-BA48-3D97EA05FD6D}"/>
              </a:ext>
            </a:extLst>
          </p:cNvPr>
          <p:cNvSpPr txBox="1"/>
          <p:nvPr/>
        </p:nvSpPr>
        <p:spPr>
          <a:xfrm>
            <a:off x="1593699" y="6260036"/>
            <a:ext cx="9458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Greedy local hill-climbing search! … but always finds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solution</a:t>
            </a:r>
          </a:p>
        </p:txBody>
      </p:sp>
    </p:spTree>
    <p:extLst>
      <p:ext uri="{BB962C8B-B14F-4D97-AF65-F5344CB8AC3E}">
        <p14:creationId xmlns:p14="http://schemas.microsoft.com/office/powerpoint/2010/main" val="143314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288B1-461C-4743-86A0-F6CA7A218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633" y="1621294"/>
            <a:ext cx="4728878" cy="3332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5E82C-355D-4330-8CFE-7B05BD3D2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637686" cy="2039539"/>
          </a:xfrm>
        </p:spPr>
        <p:txBody>
          <a:bodyPr/>
          <a:lstStyle/>
          <a:p>
            <a:r>
              <a:rPr lang="en-US" dirty="0"/>
              <a:t>Solutions are at feasible intersections</a:t>
            </a:r>
          </a:p>
          <a:p>
            <a:r>
              <a:rPr lang="en-US" dirty="0"/>
              <a:t>of constraint boundaries!!</a:t>
            </a:r>
          </a:p>
          <a:p>
            <a:r>
              <a:rPr lang="en-US" dirty="0">
                <a:solidFill>
                  <a:schemeClr val="tx1"/>
                </a:solidFill>
              </a:rPr>
              <a:t>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objective at all feasible intersections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Simplex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Interior Point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B07CCF-9598-4F9F-9447-F41C0A11557E}"/>
              </a:ext>
            </a:extLst>
          </p:cNvPr>
          <p:cNvSpPr txBox="1"/>
          <p:nvPr/>
        </p:nvSpPr>
        <p:spPr>
          <a:xfrm>
            <a:off x="5869699" y="5236706"/>
            <a:ext cx="6136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Figure 11.2 from Boyd and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Vandenberghe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Convex Optimization</a:t>
            </a:r>
          </a:p>
        </p:txBody>
      </p:sp>
    </p:spTree>
    <p:extLst>
      <p:ext uri="{BB962C8B-B14F-4D97-AF65-F5344CB8AC3E}">
        <p14:creationId xmlns:p14="http://schemas.microsoft.com/office/powerpoint/2010/main" val="9943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34E7769-F8B6-4294-98EC-78107D08960B}"/>
              </a:ext>
            </a:extLst>
          </p:cNvPr>
          <p:cNvSpPr txBox="1"/>
          <p:nvPr/>
        </p:nvSpPr>
        <p:spPr>
          <a:xfrm>
            <a:off x="1098412" y="3690195"/>
            <a:ext cx="3419232" cy="25545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15470-10D3-4175-997A-56A580933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higher dimensions?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/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3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min</m:t>
                              </m:r>
                            </m:e>
                            <m:lim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𝐱</m:t>
                              </m:r>
                            </m:lim>
                          </m:limLow>
                        </m:fName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    </m:t>
                          </m:r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𝐜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⊤</m:t>
                              </m:r>
                            </m:sup>
                          </m:sSup>
                          <m:r>
                            <a:rPr kumimoji="0" lang="en-US" sz="32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</m:func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ts val="26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3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32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9A08C-9CFC-4FF1-A613-B50AB9314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43" y="5004856"/>
                <a:ext cx="3310906" cy="1102610"/>
              </a:xfrm>
              <a:prstGeom prst="rect">
                <a:avLst/>
              </a:prstGeom>
              <a:blipFill>
                <a:blip r:embed="rId2"/>
                <a:stretch>
                  <a:fillRect t="-16575" b="-171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7307E79-A377-4153-828C-982995DA0BA6}"/>
              </a:ext>
            </a:extLst>
          </p:cNvPr>
          <p:cNvSpPr txBox="1"/>
          <p:nvPr/>
        </p:nvSpPr>
        <p:spPr>
          <a:xfrm>
            <a:off x="1098413" y="1366921"/>
            <a:ext cx="3419231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Problem Description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1ADA7-1B6A-47E0-9435-908942B57A73}"/>
              </a:ext>
            </a:extLst>
          </p:cNvPr>
          <p:cNvGrpSpPr/>
          <p:nvPr/>
        </p:nvGrpSpPr>
        <p:grpSpPr>
          <a:xfrm>
            <a:off x="6871052" y="1366921"/>
            <a:ext cx="4621471" cy="5016758"/>
            <a:chOff x="6718652" y="920621"/>
            <a:chExt cx="4621471" cy="501675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19D00A2-4B2C-4307-A3D0-4799116EB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43698" y="1570892"/>
              <a:ext cx="4105656" cy="412652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3858DC-2800-463D-9404-8B5DCD8D2993}"/>
                </a:ext>
              </a:extLst>
            </p:cNvPr>
            <p:cNvSpPr txBox="1"/>
            <p:nvPr/>
          </p:nvSpPr>
          <p:spPr>
            <a:xfrm>
              <a:off x="6718652" y="920621"/>
              <a:ext cx="4621471" cy="50167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Graphical Representation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2AB5AE0-582C-4E5D-BD85-31E6209C3EA1}"/>
              </a:ext>
            </a:extLst>
          </p:cNvPr>
          <p:cNvSpPr txBox="1"/>
          <p:nvPr/>
        </p:nvSpPr>
        <p:spPr>
          <a:xfrm>
            <a:off x="1098411" y="3676008"/>
            <a:ext cx="3419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36059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D74F-8707-4BEB-AC46-6DA4AE9EC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“Marty, you’re not thinking fourth-dimensionally”</a:t>
            </a:r>
          </a:p>
        </p:txBody>
      </p:sp>
      <p:pic>
        <p:nvPicPr>
          <p:cNvPr id="1026" name="Picture 2" descr="Image result for back to the future iii">
            <a:extLst>
              <a:ext uri="{FF2B5EF4-FFF2-40B4-BE49-F238E27FC236}">
                <a16:creationId xmlns:a16="http://schemas.microsoft.com/office/drawing/2014/main" id="{A87FE127-5D21-4730-8ED7-4DC9EDA54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97" y="1113178"/>
            <a:ext cx="360640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655692-331F-4AF2-8C88-0D7F3448F1AF}"/>
              </a:ext>
            </a:extLst>
          </p:cNvPr>
          <p:cNvSpPr txBox="1"/>
          <p:nvPr/>
        </p:nvSpPr>
        <p:spPr>
          <a:xfrm>
            <a:off x="3138566" y="6374913"/>
            <a:ext cx="60972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https://www.youtube.com/watch?v=CUcNM7OsdsY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2633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in higher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/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≤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27B7A1-2661-49F9-AB4F-DB46563C4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20" y="2951817"/>
                <a:ext cx="3979294" cy="13849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/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</m:oMath>
                </a14:m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3</m:t>
                        </m:r>
                      </m:sub>
                    </m:sSub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,2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≤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4</m:t>
                        </m:r>
                      </m:sub>
                    </m:sSub>
                  </m:oMath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AA0306-0C5B-4456-BE74-7FB1940A0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462879"/>
                <a:ext cx="3515258" cy="18915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/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	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7FA42B8-20A4-4D43-8FBE-C80B00F1F2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413" y="1927908"/>
                <a:ext cx="3354508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359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What are intersections in higher dimensions?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EE02-504C-471D-A0E8-25990C1E9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these linear shapes extend to 3-D, N-D?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76B583-1A50-8D60-C77F-171153692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6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6921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4DA86-AC7D-4480-BD08-DFC8FB6F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1" cy="627812"/>
          </a:xfrm>
        </p:spPr>
        <p:txBody>
          <a:bodyPr/>
          <a:lstStyle/>
          <a:p>
            <a:r>
              <a:rPr lang="en-US" dirty="0"/>
              <a:t>How do we find intersections in higher dimensions?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668E5-DEBB-44A6-A144-E0D2B06B02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937" t="3050" r="4029" b="23583"/>
          <a:stretch/>
        </p:blipFill>
        <p:spPr>
          <a:xfrm>
            <a:off x="700077" y="3121919"/>
            <a:ext cx="2480526" cy="365587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100</m:t>
                                </m:r>
                              </m:e>
                              <m:e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−50               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100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−20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eqArrPr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50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kumimoji="0" lang="en-US" sz="2400" b="0" i="1" u="none" strike="noStrike" kern="120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−70</m:t>
                                    </m:r>
                                  </m:e>
                                </m:eqArr>
                                <m:r>
                                  <a:rPr kumimoji="0" lang="en-US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       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ontent Placeholder 4">
                <a:extLst>
                  <a:ext uri="{FF2B5EF4-FFF2-40B4-BE49-F238E27FC236}">
                    <a16:creationId xmlns:a16="http://schemas.microsoft.com/office/drawing/2014/main" id="{79C3C957-DF85-4029-985C-469C5C68EE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272" y="1670907"/>
                <a:ext cx="4777127" cy="1575461"/>
              </a:xfrm>
              <a:prstGeom prst="rect">
                <a:avLst/>
              </a:prstGeom>
              <a:blipFill>
                <a:blip r:embed="rId4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𝐛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sz="24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eqArrPr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−2000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2500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</m:e>
                            <m:e>
                              <m:r>
                                <a:rPr kumimoji="0" lang="en-US" sz="24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−700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Content Placeholder 4">
                <a:extLst>
                  <a:ext uri="{FF2B5EF4-FFF2-40B4-BE49-F238E27FC236}">
                    <a16:creationId xmlns:a16="http://schemas.microsoft.com/office/drawing/2014/main" id="{A3030F15-D3A7-42FA-A960-FCD018663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396" y="1690814"/>
                <a:ext cx="2413884" cy="1575461"/>
              </a:xfrm>
              <a:prstGeom prst="rect">
                <a:avLst/>
              </a:prstGeom>
              <a:blipFill>
                <a:blip r:embed="rId5"/>
                <a:stretch>
                  <a:fillRect t="-1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DBD0100-927E-42B9-BF47-52579D81BF2F}"/>
              </a:ext>
            </a:extLst>
          </p:cNvPr>
          <p:cNvSpPr txBox="1">
            <a:spLocks/>
          </p:cNvSpPr>
          <p:nvPr/>
        </p:nvSpPr>
        <p:spPr>
          <a:xfrm>
            <a:off x="10346969" y="1574597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min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2ADF02E-288A-4178-8056-34E40B65C7CA}"/>
              </a:ext>
            </a:extLst>
          </p:cNvPr>
          <p:cNvSpPr txBox="1">
            <a:spLocks/>
          </p:cNvSpPr>
          <p:nvPr/>
        </p:nvSpPr>
        <p:spPr>
          <a:xfrm>
            <a:off x="10346969" y="1930056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Calorie max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1809684C-3E48-4211-8206-11F7CC2F0897}"/>
              </a:ext>
            </a:extLst>
          </p:cNvPr>
          <p:cNvSpPr txBox="1">
            <a:spLocks/>
          </p:cNvSpPr>
          <p:nvPr/>
        </p:nvSpPr>
        <p:spPr>
          <a:xfrm>
            <a:off x="10405817" y="2285178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Sugar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28A4ACB-D92B-49CD-8103-3D7514C555EE}"/>
              </a:ext>
            </a:extLst>
          </p:cNvPr>
          <p:cNvSpPr txBox="1">
            <a:spLocks/>
          </p:cNvSpPr>
          <p:nvPr/>
        </p:nvSpPr>
        <p:spPr>
          <a:xfrm>
            <a:off x="10405817" y="2661044"/>
            <a:ext cx="2217118" cy="34757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Calcium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Still looking at subsets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matrix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5DF3DDC-11CE-4AA9-99DF-7FC54843F6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/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B302A9A-F489-AEC5-FC6C-EA9B9B9C9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65" y="1740991"/>
                <a:ext cx="2541850" cy="1107867"/>
              </a:xfrm>
              <a:prstGeom prst="rect">
                <a:avLst/>
              </a:prstGeom>
              <a:blipFill>
                <a:blip r:embed="rId7"/>
                <a:stretch>
                  <a:fillRect b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0893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5982-6A81-0EEB-A34B-39A66395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EB69C-2B03-0EF0-4590-3A734D88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93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(ounce)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(fluid ounces).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689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283368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 err="1"/>
                        <a:t>fl</a:t>
                      </a:r>
                      <a:r>
                        <a:rPr lang="en-US" sz="2400" dirty="0"/>
                        <a:t> oz)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1710470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</a:t>
            </a:r>
            <a:r>
              <a:rPr lang="en-US" dirty="0">
                <a:sym typeface="Wingdings" panose="05000000000000000000" pitchFamily="2" charset="2"/>
              </a:rPr>
              <a:t> Integer Programming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BE3B31-AFA3-48BB-9502-DD594832B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022486" cy="1028237"/>
          </a:xfrm>
        </p:spPr>
        <p:txBody>
          <a:bodyPr/>
          <a:lstStyle/>
          <a:p>
            <a:r>
              <a:rPr lang="en-US" dirty="0"/>
              <a:t>We are trying healthy by finding the optimal amount of food to purchase.</a:t>
            </a:r>
          </a:p>
          <a:p>
            <a:r>
              <a:rPr lang="en-US" dirty="0"/>
              <a:t>We can choose the amount of </a:t>
            </a:r>
            <a:r>
              <a:rPr lang="en-US" dirty="0">
                <a:solidFill>
                  <a:srgbClr val="00B050"/>
                </a:solidFill>
              </a:rPr>
              <a:t>stir-fry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bowls</a:t>
            </a:r>
            <a:r>
              <a:rPr lang="en-US" dirty="0"/>
              <a:t>) and </a:t>
            </a:r>
            <a:r>
              <a:rPr lang="en-US" dirty="0" err="1">
                <a:solidFill>
                  <a:srgbClr val="00B050"/>
                </a:solidFill>
              </a:rPr>
              <a:t>boba</a:t>
            </a:r>
            <a:r>
              <a:rPr lang="en-US" dirty="0"/>
              <a:t> (</a:t>
            </a:r>
            <a:r>
              <a:rPr lang="en-US" dirty="0">
                <a:solidFill>
                  <a:srgbClr val="C00000"/>
                </a:solidFill>
              </a:rPr>
              <a:t>glasses</a:t>
            </a:r>
            <a:r>
              <a:rPr lang="en-US" dirty="0"/>
              <a:t>).</a:t>
            </a:r>
          </a:p>
          <a:p>
            <a:r>
              <a:rPr 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Healthy Squad Goals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2000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Calories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2500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Sugar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≤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100 g</a:t>
                </a:r>
              </a:p>
              <a:p>
                <a:pPr marL="457200" marR="0" lvl="0" indent="-45720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Calcium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700 mg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6" name="Content Placeholder 4">
                <a:extLst>
                  <a:ext uri="{FF2B5EF4-FFF2-40B4-BE49-F238E27FC236}">
                    <a16:creationId xmlns:a16="http://schemas.microsoft.com/office/drawing/2014/main" id="{9B1179B3-B712-4841-AA11-B9B634BA4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456704"/>
                <a:ext cx="3730732" cy="1944591"/>
              </a:xfrm>
              <a:prstGeom prst="rect">
                <a:avLst/>
              </a:prstGeom>
              <a:blipFill>
                <a:blip r:embed="rId2"/>
                <a:stretch>
                  <a:fillRect l="-3431" t="-5016" b="-1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619A59-A031-4743-A024-CAD57349207E}"/>
              </a:ext>
            </a:extLst>
          </p:cNvPr>
          <p:cNvGraphicFramePr>
            <a:graphicFrameLocks noGrp="1"/>
          </p:cNvGraphicFramePr>
          <p:nvPr/>
        </p:nvGraphicFramePr>
        <p:xfrm>
          <a:off x="4474806" y="2456703"/>
          <a:ext cx="7251975" cy="1944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194">
                  <a:extLst>
                    <a:ext uri="{9D8B030D-6E8A-4147-A177-3AD203B41FA5}">
                      <a16:colId xmlns:a16="http://schemas.microsoft.com/office/drawing/2014/main" val="1419125171"/>
                    </a:ext>
                  </a:extLst>
                </a:gridCol>
                <a:gridCol w="1090863">
                  <a:extLst>
                    <a:ext uri="{9D8B030D-6E8A-4147-A177-3AD203B41FA5}">
                      <a16:colId xmlns:a16="http://schemas.microsoft.com/office/drawing/2014/main" val="2133331604"/>
                    </a:ext>
                  </a:extLst>
                </a:gridCol>
                <a:gridCol w="1291390">
                  <a:extLst>
                    <a:ext uri="{9D8B030D-6E8A-4147-A177-3AD203B41FA5}">
                      <a16:colId xmlns:a16="http://schemas.microsoft.com/office/drawing/2014/main" val="3315887434"/>
                    </a:ext>
                  </a:extLst>
                </a:gridCol>
                <a:gridCol w="1267326">
                  <a:extLst>
                    <a:ext uri="{9D8B030D-6E8A-4147-A177-3AD203B41FA5}">
                      <a16:colId xmlns:a16="http://schemas.microsoft.com/office/drawing/2014/main" val="183471038"/>
                    </a:ext>
                  </a:extLst>
                </a:gridCol>
                <a:gridCol w="1219202">
                  <a:extLst>
                    <a:ext uri="{9D8B030D-6E8A-4147-A177-3AD203B41FA5}">
                      <a16:colId xmlns:a16="http://schemas.microsoft.com/office/drawing/2014/main" val="4082008671"/>
                    </a:ext>
                  </a:extLst>
                </a:gridCol>
              </a:tblGrid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Sugar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Calcium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2113569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Stir-fry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bowl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6390953"/>
                  </a:ext>
                </a:extLst>
              </a:tr>
              <a:tr h="64819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B050"/>
                          </a:solidFill>
                        </a:rPr>
                        <a:t>Boba</a:t>
                      </a:r>
                      <a:r>
                        <a:rPr lang="en-US" sz="2400" dirty="0"/>
                        <a:t> (per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glass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9491810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EA6416A-C2DF-4BCC-BD31-ADD072B89DD9}"/>
              </a:ext>
            </a:extLst>
          </p:cNvPr>
          <p:cNvSpPr txBox="1">
            <a:spLocks/>
          </p:cNvSpPr>
          <p:nvPr/>
        </p:nvSpPr>
        <p:spPr>
          <a:xfrm>
            <a:off x="552099" y="4995368"/>
            <a:ext cx="11022486" cy="10282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cheapest way to stay “healthy” with this menu?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much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stir-fry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(ounce) and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boba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(fluid ounces) should we buy?</a:t>
            </a:r>
          </a:p>
        </p:txBody>
      </p:sp>
    </p:spTree>
    <p:extLst>
      <p:ext uri="{BB962C8B-B14F-4D97-AF65-F5344CB8AC3E}">
        <p14:creationId xmlns:p14="http://schemas.microsoft.com/office/powerpoint/2010/main" val="3126055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7ED6D-EBE2-4F6C-95F3-520138F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Programming vs Integer Programming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objective with linear constraints, but now with additional</a:t>
                </a:r>
              </a:p>
              <a:p>
                <a:r>
                  <a:rPr lang="en-US" dirty="0"/>
                  <a:t>constraint that all values in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must be integers</a:t>
                </a: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E7565F-D6F0-4766-AD8B-02BB7A31A6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/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AA1C1A-258C-4275-8682-91A6796CCB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940" y="2755274"/>
                <a:ext cx="2586542" cy="1107867"/>
              </a:xfrm>
              <a:prstGeom prst="rect">
                <a:avLst/>
              </a:prstGeom>
              <a:blipFill>
                <a:blip r:embed="rId3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50ED6B-41FE-4FC4-9269-FDB84908CBC6}"/>
              </a:ext>
            </a:extLst>
          </p:cNvPr>
          <p:cNvSpPr txBox="1">
            <a:spLocks/>
          </p:cNvSpPr>
          <p:nvPr/>
        </p:nvSpPr>
        <p:spPr>
          <a:xfrm>
            <a:off x="552099" y="4286655"/>
            <a:ext cx="10515600" cy="8420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could also do: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Even more constrained: Binary Integer Programming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hybrid: Mixed Integer Linear Programming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/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C0D77-E607-489C-85F5-53EA4835F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2211" y="2755274"/>
                <a:ext cx="3092129" cy="15313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522A10-5F2E-46A9-AC56-20962C4A3ED7}"/>
              </a:ext>
            </a:extLst>
          </p:cNvPr>
          <p:cNvSpPr txBox="1">
            <a:spLocks/>
          </p:cNvSpPr>
          <p:nvPr/>
        </p:nvSpPr>
        <p:spPr>
          <a:xfrm>
            <a:off x="552099" y="6081161"/>
            <a:ext cx="5434486" cy="58060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Notation Alert!</a:t>
            </a:r>
          </a:p>
        </p:txBody>
      </p:sp>
    </p:spTree>
    <p:extLst>
      <p:ext uri="{BB962C8B-B14F-4D97-AF65-F5344CB8AC3E}">
        <p14:creationId xmlns:p14="http://schemas.microsoft.com/office/powerpoint/2010/main" val="94207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EFF1A-3AE3-4CC3-BEDD-D01A3CF2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 Programming: Graphical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9D2E6-0B82-4BF2-8B8B-146A0D839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add a grid of integer points onto our LP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3AE77ED-A7AF-4343-B819-BC79D7ECD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7859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/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𝑇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	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7F973D-961D-C250-398A-56A7DF10DD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897619"/>
                <a:ext cx="3092129" cy="15313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D8C9FB3-E301-4F60-BF31-1CF5AB87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Relaxation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279BB-7990-4408-8C2B-EDF5596AB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Relax IP to LP by dropping integer constraints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CBFC7F-2CF5-4DEC-AF1C-16EEAA93D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7308" y="2866768"/>
            <a:ext cx="6774692" cy="3858433"/>
          </a:xfrm>
          <a:prstGeom prst="rect">
            <a:avLst/>
          </a:prstGeom>
          <a:noFill/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382B71-958A-4234-8C8F-417C20030A9A}"/>
              </a:ext>
            </a:extLst>
          </p:cNvPr>
          <p:cNvCxnSpPr>
            <a:cxnSpLocks/>
          </p:cNvCxnSpPr>
          <p:nvPr/>
        </p:nvCxnSpPr>
        <p:spPr>
          <a:xfrm flipV="1">
            <a:off x="2155624" y="2880454"/>
            <a:ext cx="1511808" cy="436352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6C072EA-4E97-4E02-AAED-3AEDACB21D72}"/>
              </a:ext>
            </a:extLst>
          </p:cNvPr>
          <p:cNvSpPr txBox="1">
            <a:spLocks/>
          </p:cNvSpPr>
          <p:nvPr/>
        </p:nvSpPr>
        <p:spPr>
          <a:xfrm>
            <a:off x="5684108" y="2424830"/>
            <a:ext cx="6079688" cy="8461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Remember heuristics?</a:t>
            </a:r>
          </a:p>
        </p:txBody>
      </p:sp>
    </p:spTree>
    <p:extLst>
      <p:ext uri="{BB962C8B-B14F-4D97-AF65-F5344CB8AC3E}">
        <p14:creationId xmlns:p14="http://schemas.microsoft.com/office/powerpoint/2010/main" val="15527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3C932-1B66-D921-61B6-C7B3FE427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Alert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represent the objective value (total cost),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𝐜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p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r>
                  <a:rPr lang="en-US" dirty="0"/>
                  <a:t>Pay attention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argmin</m:t>
                    </m:r>
                    <m:r>
                      <a:rPr lang="en-US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vs just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2E504A-A866-A94F-D049-1D2E7B1A6F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/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704D0F4-9341-8022-0F16-E82DF82A5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090" y="4996357"/>
                <a:ext cx="3536802" cy="1538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/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arg</m:t>
                            </m:r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	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     </m:t>
                    </m:r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4E203F-CB54-CA0F-B3B3-ED3FC3540D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1671" y="2935907"/>
                <a:ext cx="3926554" cy="15988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663BA5E-37E0-DB53-8B65-4D3E35E1B9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8612" y="1708792"/>
            <a:ext cx="3216336" cy="471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51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the optimal objective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an optimal point of an integer program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the optimal objective of the LP-relaxed version of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be an optimal point of the LP-relaxed version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Assume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a minimization problem.</a:t>
                </a:r>
              </a:p>
              <a:p>
                <a:endParaRPr lang="en-US" dirty="0"/>
              </a:p>
              <a:p>
                <a:r>
                  <a:rPr lang="en-US" dirty="0"/>
                  <a:t>Which of the following are true?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0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  <m: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514350" indent="-514350">
                  <a:buFont typeface="Wingdings" panose="05000000000000000000" pitchFamily="2" charset="2"/>
                  <a:buAutoNum type="alphaU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4EB795-2159-46C8-8393-5E54680241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/>
              <p:nvPr/>
            </p:nvSpPr>
            <p:spPr>
              <a:xfrm>
                <a:off x="8168464" y="3626710"/>
                <a:ext cx="3536802" cy="1538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𝐼𝑃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	                 </a:t>
                </a:r>
                <a14:m>
                  <m:oMath xmlns:m="http://schemas.openxmlformats.org/officeDocument/2006/math">
                    <m:r>
                      <a:rPr kumimoji="0" lang="en-US" sz="28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ℤ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2BD0FB4-F30D-480E-85A5-BB2E733C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4" y="3626710"/>
                <a:ext cx="3536802" cy="15387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/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sSubSup>
                          <m:sSub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𝐿𝑃</m:t>
                            </m:r>
                          </m:sub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∗</m:t>
                            </m:r>
                          </m:sup>
                        </m:sSub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  <m:limLow>
                          <m:limLow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kumimoji="0" lang="en-US" sz="2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e>
                          <m:lim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𝐱</m:t>
                            </m:r>
                          </m:lim>
                        </m:limLow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</m:t>
                        </m:r>
                      </m:fNam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𝐜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func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          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s.t.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rPr>
                  <a:t> 	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𝐴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𝐱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⪯</m:t>
                    </m:r>
                    <m:r>
                      <a:rPr kumimoji="0" lang="en-US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𝐛</m:t>
                    </m:r>
                  </m:oMath>
                </a14:m>
                <a:endParaRPr kumimoji="0" lang="en-US" sz="2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DA71FDD-A5AA-4379-B267-DDF91B7E8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465" y="5426681"/>
                <a:ext cx="3576877" cy="1107867"/>
              </a:xfrm>
              <a:prstGeom prst="rect">
                <a:avLst/>
              </a:prstGeom>
              <a:blipFill>
                <a:blip r:embed="rId4"/>
                <a:stretch>
                  <a:fillRect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67565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4B237-C5AB-4807-A052-0BCA1D426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EB795-2159-46C8-8393-5E5468024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True/False: It is sufficient to consider the integer points around the corresponding LP solution?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8986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409A4-BCE3-CE77-5EF1-82430C8C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5FC6-8B8A-1C41-E464-7054DF811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Core steps: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Use LP solver to find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</a:t>
                </a:r>
              </a:p>
              <a:p>
                <a:r>
                  <a:rPr lang="en-US" dirty="0"/>
                  <a:t>	</a:t>
                </a:r>
                <a:r>
                  <a:rPr lang="en-US" sz="2800" dirty="0"/>
                  <a:t>return solution</a:t>
                </a:r>
              </a:p>
              <a:p>
                <a:r>
                  <a:rPr lang="en-US" sz="2800" dirty="0">
                    <a:solidFill>
                      <a:srgbClr val="0070C0"/>
                    </a:solidFill>
                  </a:rPr>
                  <a:t>Otherwise:</a:t>
                </a:r>
              </a:p>
              <a:p>
                <a:r>
                  <a:rPr lang="en-US" sz="2800" dirty="0">
                    <a:solidFill>
                      <a:schemeClr val="tx1"/>
                    </a:solidFill>
                  </a:rPr>
                  <a:t>Create two branches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E50186-A917-8EE0-081E-DF602A3DCF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8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E17B5436-639B-1E3B-0489-9EFED602DBEF}"/>
              </a:ext>
            </a:extLst>
          </p:cNvPr>
          <p:cNvGrpSpPr/>
          <p:nvPr/>
        </p:nvGrpSpPr>
        <p:grpSpPr>
          <a:xfrm>
            <a:off x="7100981" y="646451"/>
            <a:ext cx="2474844" cy="456326"/>
            <a:chOff x="9274961" y="471054"/>
            <a:chExt cx="2474844" cy="45632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B8E47F3-3386-8AE9-4B11-7AE787069981}"/>
                </a:ext>
              </a:extLst>
            </p:cNvPr>
            <p:cNvCxnSpPr>
              <a:cxnSpLocks/>
            </p:cNvCxnSpPr>
            <p:nvPr/>
          </p:nvCxnSpPr>
          <p:spPr>
            <a:xfrm>
              <a:off x="10314621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DF6D3C-20D2-863B-10F4-4D9A2F9E1993}"/>
                </a:ext>
              </a:extLst>
            </p:cNvPr>
            <p:cNvCxnSpPr>
              <a:cxnSpLocks/>
            </p:cNvCxnSpPr>
            <p:nvPr/>
          </p:nvCxnSpPr>
          <p:spPr>
            <a:xfrm>
              <a:off x="10911695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6282CC7-4D6F-CEDF-3286-A461AE4E8C2F}"/>
                </a:ext>
              </a:extLst>
            </p:cNvPr>
            <p:cNvCxnSpPr>
              <a:cxnSpLocks/>
            </p:cNvCxnSpPr>
            <p:nvPr/>
          </p:nvCxnSpPr>
          <p:spPr>
            <a:xfrm>
              <a:off x="9274961" y="706488"/>
              <a:ext cx="2474844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89DDEE-820D-B800-7E93-B3E0FD870DCB}"/>
                </a:ext>
              </a:extLst>
            </p:cNvPr>
            <p:cNvCxnSpPr>
              <a:cxnSpLocks/>
            </p:cNvCxnSpPr>
            <p:nvPr/>
          </p:nvCxnSpPr>
          <p:spPr>
            <a:xfrm>
              <a:off x="9665356" y="471054"/>
              <a:ext cx="0" cy="43812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D93D3-D9BD-924C-E9A0-08B95BD78A18}"/>
                </a:ext>
              </a:extLst>
            </p:cNvPr>
            <p:cNvCxnSpPr>
              <a:cxnSpLocks/>
            </p:cNvCxnSpPr>
            <p:nvPr/>
          </p:nvCxnSpPr>
          <p:spPr>
            <a:xfrm>
              <a:off x="11546348" y="471054"/>
              <a:ext cx="0" cy="456326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25F57FC-2349-C69B-FE7B-479E58F7E9D9}"/>
              </a:ext>
            </a:extLst>
          </p:cNvPr>
          <p:cNvSpPr txBox="1"/>
          <p:nvPr/>
        </p:nvSpPr>
        <p:spPr>
          <a:xfrm>
            <a:off x="7279936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E2D24A-5BCC-4C4D-65B6-FBB3D4C933B5}"/>
              </a:ext>
            </a:extLst>
          </p:cNvPr>
          <p:cNvSpPr txBox="1"/>
          <p:nvPr/>
        </p:nvSpPr>
        <p:spPr>
          <a:xfrm>
            <a:off x="7931288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11FBF8-71E8-EBF4-15B2-617EAFB5E7C0}"/>
              </a:ext>
            </a:extLst>
          </p:cNvPr>
          <p:cNvSpPr txBox="1"/>
          <p:nvPr/>
        </p:nvSpPr>
        <p:spPr>
          <a:xfrm>
            <a:off x="8573203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18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EEE3119-7793-9E00-D633-F9D9B79B5194}"/>
              </a:ext>
            </a:extLst>
          </p:cNvPr>
          <p:cNvSpPr txBox="1"/>
          <p:nvPr/>
        </p:nvSpPr>
        <p:spPr>
          <a:xfrm>
            <a:off x="9224555" y="27532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19C58C6-E564-0B13-A063-692599A9D29E}"/>
              </a:ext>
            </a:extLst>
          </p:cNvPr>
          <p:cNvSpPr txBox="1"/>
          <p:nvPr/>
        </p:nvSpPr>
        <p:spPr>
          <a:xfrm>
            <a:off x="6746381" y="6972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666E33D-74B2-1EC7-9CAA-FC8E4CA95F80}"/>
              </a:ext>
            </a:extLst>
          </p:cNvPr>
          <p:cNvSpPr/>
          <p:nvPr/>
        </p:nvSpPr>
        <p:spPr>
          <a:xfrm>
            <a:off x="8372547" y="812798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6B018C8-6A1C-B234-AF74-A5A3F77093E8}"/>
              </a:ext>
            </a:extLst>
          </p:cNvPr>
          <p:cNvGrpSpPr/>
          <p:nvPr/>
        </p:nvGrpSpPr>
        <p:grpSpPr>
          <a:xfrm>
            <a:off x="4888688" y="2601547"/>
            <a:ext cx="2896878" cy="827453"/>
            <a:chOff x="4888688" y="2601547"/>
            <a:chExt cx="2896878" cy="82745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2D325E9-EF13-A98D-C4BE-D1494AAD1D85}"/>
                </a:ext>
              </a:extLst>
            </p:cNvPr>
            <p:cNvGrpSpPr/>
            <p:nvPr/>
          </p:nvGrpSpPr>
          <p:grpSpPr>
            <a:xfrm>
              <a:off x="5243288" y="2972674"/>
              <a:ext cx="2474844" cy="456326"/>
              <a:chOff x="9274961" y="471054"/>
              <a:chExt cx="2474844" cy="456326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1468405-E080-721F-6FC2-48F7CCDC9A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EBB3701-971A-BD41-468B-BF11521574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648ADE5-BAF7-3343-9895-A71E389EBE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58E7F947-FB3C-F8FC-9F72-7BB34C3571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CAC6E2A-C121-2403-7DD3-73CD015842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E9F2BB3-78AB-986D-4EB0-95A6BC8057FD}"/>
                </a:ext>
              </a:extLst>
            </p:cNvPr>
            <p:cNvSpPr txBox="1"/>
            <p:nvPr/>
          </p:nvSpPr>
          <p:spPr>
            <a:xfrm>
              <a:off x="5422243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021CF3-1F97-9FCA-69A9-88283283185B}"/>
                </a:ext>
              </a:extLst>
            </p:cNvPr>
            <p:cNvSpPr txBox="1"/>
            <p:nvPr/>
          </p:nvSpPr>
          <p:spPr>
            <a:xfrm>
              <a:off x="6073595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303FA43-D5CD-25E3-6668-0C0B2AF18383}"/>
                </a:ext>
              </a:extLst>
            </p:cNvPr>
            <p:cNvSpPr txBox="1"/>
            <p:nvPr/>
          </p:nvSpPr>
          <p:spPr>
            <a:xfrm>
              <a:off x="6715510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EDD770-F4FD-7E4C-1E80-AB6597EC8E44}"/>
                </a:ext>
              </a:extLst>
            </p:cNvPr>
            <p:cNvSpPr txBox="1"/>
            <p:nvPr/>
          </p:nvSpPr>
          <p:spPr>
            <a:xfrm>
              <a:off x="7366862" y="2601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6FE1385-957F-1800-4E39-2F0B9A376175}"/>
                </a:ext>
              </a:extLst>
            </p:cNvPr>
            <p:cNvSpPr txBox="1"/>
            <p:nvPr/>
          </p:nvSpPr>
          <p:spPr>
            <a:xfrm>
              <a:off x="4888688" y="3023442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5FE098F-3771-AE22-D4D0-B6927A652D37}"/>
                </a:ext>
              </a:extLst>
            </p:cNvPr>
            <p:cNvSpPr/>
            <p:nvPr/>
          </p:nvSpPr>
          <p:spPr>
            <a:xfrm>
              <a:off x="6514854" y="3139021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37D3B4-C660-0127-3052-CDCAE9CB2BAD}"/>
              </a:ext>
            </a:extLst>
          </p:cNvPr>
          <p:cNvGrpSpPr/>
          <p:nvPr/>
        </p:nvGrpSpPr>
        <p:grpSpPr>
          <a:xfrm>
            <a:off x="8756167" y="2623086"/>
            <a:ext cx="2896878" cy="827453"/>
            <a:chOff x="8756167" y="2623086"/>
            <a:chExt cx="2896878" cy="827453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8F7655F-205B-ACE7-760C-D0D6D1850328}"/>
                </a:ext>
              </a:extLst>
            </p:cNvPr>
            <p:cNvGrpSpPr/>
            <p:nvPr/>
          </p:nvGrpSpPr>
          <p:grpSpPr>
            <a:xfrm>
              <a:off x="9110767" y="2994213"/>
              <a:ext cx="2474844" cy="456326"/>
              <a:chOff x="9274961" y="471054"/>
              <a:chExt cx="2474844" cy="456326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8EA0726-D802-7691-7EFC-66D5939501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14621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92BD96BC-1D55-2483-FA3B-1B280E2BB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911695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B854F86-FA98-1FE1-B7E8-2FECC5BFFB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74961" y="706488"/>
                <a:ext cx="2474844" cy="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BA3EEB8-9BF8-AE64-0D5E-F1AD7C2FD8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5356" y="471054"/>
                <a:ext cx="0" cy="438127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3694CDF-AB65-A0A4-97A4-EEB4EEC24D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46348" y="471054"/>
                <a:ext cx="0" cy="456326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C3D6D70-9FB1-66C5-59A2-5B19F9F47BBE}"/>
                </a:ext>
              </a:extLst>
            </p:cNvPr>
            <p:cNvSpPr txBox="1"/>
            <p:nvPr/>
          </p:nvSpPr>
          <p:spPr>
            <a:xfrm>
              <a:off x="9289722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9E0082-8BC2-B149-B3AA-1A811218C125}"/>
                </a:ext>
              </a:extLst>
            </p:cNvPr>
            <p:cNvSpPr txBox="1"/>
            <p:nvPr/>
          </p:nvSpPr>
          <p:spPr>
            <a:xfrm>
              <a:off x="9941074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356F48-4FDC-4EB4-21AE-341CF1DE05FA}"/>
                </a:ext>
              </a:extLst>
            </p:cNvPr>
            <p:cNvSpPr txBox="1"/>
            <p:nvPr/>
          </p:nvSpPr>
          <p:spPr>
            <a:xfrm>
              <a:off x="10582989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18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F8385E-0429-9D2A-9253-A956BBB05ABC}"/>
                </a:ext>
              </a:extLst>
            </p:cNvPr>
            <p:cNvSpPr txBox="1"/>
            <p:nvPr/>
          </p:nvSpPr>
          <p:spPr>
            <a:xfrm>
              <a:off x="11234341" y="262308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19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C8028FA-909A-D6DE-40F0-ED2C3567F5FB}"/>
                </a:ext>
              </a:extLst>
            </p:cNvPr>
            <p:cNvSpPr txBox="1"/>
            <p:nvPr/>
          </p:nvSpPr>
          <p:spPr>
            <a:xfrm>
              <a:off x="8756167" y="3044981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AF84B67-72F2-01A7-674A-0A6C05420654}"/>
                </a:ext>
              </a:extLst>
            </p:cNvPr>
            <p:cNvSpPr/>
            <p:nvPr/>
          </p:nvSpPr>
          <p:spPr>
            <a:xfrm>
              <a:off x="10382333" y="3160560"/>
              <a:ext cx="134214" cy="132375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30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an 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</p:spPr>
            <p:txBody>
              <a:bodyPr/>
              <a:lstStyle/>
              <a:p>
                <a:r>
                  <a:rPr lang="en-US" dirty="0"/>
                  <a:t>Branch and Bound algorithm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Push LP solution of problem into priority queue,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sz="2800" dirty="0">
                    <a:solidFill>
                      <a:srgbClr val="7030A0"/>
                    </a:solidFill>
                  </a:rPr>
                  <a:t>ordered by objective value of LP solution</a:t>
                </a: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Repeat:</a:t>
                </a:r>
              </a:p>
              <a:p>
                <a:pPr marL="917575" lvl="2" indent="-457200"/>
                <a:r>
                  <a:rPr lang="en-US" sz="2800" dirty="0"/>
                  <a:t>If queue is empty, return IP is infeasible</a:t>
                </a:r>
              </a:p>
              <a:p>
                <a:pPr marL="917575" lvl="2" indent="-457200"/>
                <a:r>
                  <a:rPr lang="en-US" sz="2800" dirty="0"/>
                  <a:t>Pop candidate solution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from priority queue ()</a:t>
                </a:r>
              </a:p>
              <a:p>
                <a:pPr marL="917575" lvl="2" indent="-457200"/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sup>
                    </m:sSubSup>
                  </m:oMath>
                </a14:m>
                <a:r>
                  <a:rPr lang="en-US" sz="2800" dirty="0"/>
                  <a:t> is all integer valued, we are done; return solution</a:t>
                </a:r>
              </a:p>
              <a:p>
                <a:pPr marL="917575" lvl="2" indent="-457200"/>
                <a:r>
                  <a:rPr lang="en-US" sz="2800" dirty="0"/>
                  <a:t>Otherwise, select a coordinate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that is not integer valued, and add two additional LPs to the priority queue: </a:t>
                </a:r>
                <a:endParaRPr lang="en-US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Left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𝑓𝑙𝑜𝑜𝑟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		</a:t>
                </a:r>
                <a:r>
                  <a:rPr lang="en-US" i="1" dirty="0"/>
                  <a:t>Right branch</a:t>
                </a:r>
                <a:r>
                  <a:rPr lang="en-US" dirty="0"/>
                  <a:t>: Added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𝑐𝑒𝑖𝑙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r>
                  <a:rPr lang="en-US" sz="2800" dirty="0">
                    <a:solidFill>
                      <a:srgbClr val="7030A0"/>
                    </a:solidFill>
                  </a:rPr>
                  <a:t>Note: Only add LPs to the queue if they are feasible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C5E82C-355D-4330-8CFE-7B05BD3D2F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994943"/>
                <a:ext cx="10634244" cy="4825994"/>
              </a:xfrm>
              <a:blipFill>
                <a:blip r:embed="rId2"/>
                <a:stretch>
                  <a:fillRect l="-1204" t="-2020" b="-21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42379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.5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954107"/>
              </a:xfrm>
              <a:prstGeom prst="rect">
                <a:avLst/>
              </a:prstGeom>
              <a:blipFill>
                <a:blip r:embed="rId4"/>
                <a:stretch>
                  <a:fillRect l="-2251" t="-5732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C304B1C-E084-494E-B89C-10374ED9708A}"/>
              </a:ext>
            </a:extLst>
          </p:cNvPr>
          <p:cNvCxnSpPr>
            <a:cxnSpLocks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B3328BE-77C6-9247-8F66-338B93B17895}"/>
              </a:ext>
            </a:extLst>
          </p:cNvPr>
          <p:cNvCxnSpPr>
            <a:cxnSpLocks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6D81815-A1C2-EA4A-ACCB-28FB80427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71427F8-0F06-E14E-BDA7-76D7DFA38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Content Placeholder 4">
                <a:extLst>
                  <a:ext uri="{FF2B5EF4-FFF2-40B4-BE49-F238E27FC236}">
                    <a16:creationId xmlns:a16="http://schemas.microsoft.com/office/drawing/2014/main" id="{C71CA867-486A-4D4D-AC0B-3949A1B52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891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50" grpId="0"/>
      <p:bldP spid="5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39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12FA346-3F70-4F26-AA56-00CA7CBFAE3F}"/>
              </a:ext>
            </a:extLst>
          </p:cNvPr>
          <p:cNvGrpSpPr/>
          <p:nvPr/>
        </p:nvGrpSpPr>
        <p:grpSpPr>
          <a:xfrm>
            <a:off x="8071636" y="4019323"/>
            <a:ext cx="2955387" cy="2653246"/>
            <a:chOff x="401083" y="1716065"/>
            <a:chExt cx="2955387" cy="265324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F73F528-2B9E-458A-B1E7-AE47E68EDF1B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EA11854-8CE0-4A28-9AA0-C6F18F028C2D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1E19E4-FC68-4879-A9D5-D667CCC6FBA3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F95643E-E0F7-4605-8DBB-72CCFB1269C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58E914B-ABF3-4E70-864D-BE141F75D539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A3FC634-B76E-437A-9635-2E784A9B36C6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94419A5-692C-423F-ACCF-75FD6C57D20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08D5B9-10EC-4D35-A936-AF2CD2544DE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65E4031-4913-494B-95D6-1D434827367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6035175-3D02-4478-B969-9A105CC5BE0B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EF019D2-70B4-4F9C-B52B-081C9462C70D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529C4-0524-4468-9A88-E3804C097DF6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BFF39E4-5AA9-4013-AC1F-97AF616BF9C8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B31683-92B2-4EF0-B0E7-6054EBC116E6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6625CF-4BA1-4726-98BB-FE592942AC2A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9A3C62-A503-4072-81DF-050AAA3A5D5E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190B7E-7264-4765-A25F-B44DCB4E79BF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4001D4-7272-4B10-9184-8C22A675769F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C09BFD-686D-4D25-85C2-9273AB0DC765}"/>
              </a:ext>
            </a:extLst>
          </p:cNvPr>
          <p:cNvGrpSpPr/>
          <p:nvPr/>
        </p:nvGrpSpPr>
        <p:grpSpPr>
          <a:xfrm>
            <a:off x="4484605" y="1396025"/>
            <a:ext cx="2955387" cy="2653246"/>
            <a:chOff x="401083" y="1716065"/>
            <a:chExt cx="2955387" cy="265324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CA2F344-3204-4260-AD91-5781D97DEC02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AB4EF78-72B4-42FE-83F8-C72654813D35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F9FA8C6-EA2B-4825-8CCA-457E43D589F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30FF0FD0-3131-4D52-9066-0D051F7AE37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865B17E-7054-4304-BAA3-9FEB6B64ACF8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BDC7DBF-01F4-4EEC-91DB-57A627A6DDC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E8D9005-F9DB-45AA-87D9-7A9D37ACFA58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D0A601C-39A4-466C-B1CE-9997B357049A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ED5DFDB-C189-4047-A595-3426D341DCBA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640320-1143-45EF-9A91-6CDE88D433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57CFFA3-058E-4430-929B-AA67D08C16AF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CF0F22B-A6B3-4099-816A-AA4D38533FEF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B8529F-BDDA-41A6-AACA-CFA194CE6671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E2187F2-7E48-48A1-A661-83331DEFC5AD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E29F1E-7F0A-4D3F-BC41-D979E6657B48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1711847-FA26-403D-8D93-4292A61E3470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1F81565-5DD1-4F02-8A29-F58942A964A6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EE9C166-3831-41E1-ABC3-23F212B453C0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7E02E-3D25-49DE-929D-8BC7D21F4464}"/>
              </a:ext>
            </a:extLst>
          </p:cNvPr>
          <p:cNvGrpSpPr/>
          <p:nvPr/>
        </p:nvGrpSpPr>
        <p:grpSpPr>
          <a:xfrm>
            <a:off x="1428943" y="3972444"/>
            <a:ext cx="2955387" cy="2653246"/>
            <a:chOff x="401083" y="1716065"/>
            <a:chExt cx="2955387" cy="265324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4E037A2-83A1-4BAC-B822-A08820AD0471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C79802E-5ADF-43F4-974F-4A0A100F9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50926" y="1716065"/>
              <a:ext cx="0" cy="2317316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B52CA85-1910-4FB4-B084-9707B8EC42A5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342367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9F7030B-D4B0-4F91-B71F-0D5B550B7EE1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2995809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2D7EEE5-D89F-46A0-A37E-56C0A38036FC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636724"/>
              <a:ext cx="247484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9C1B259-7DD1-4984-937D-ACFBD2CF8AED}"/>
                </a:ext>
              </a:extLst>
            </p:cNvPr>
            <p:cNvCxnSpPr>
              <a:cxnSpLocks/>
            </p:cNvCxnSpPr>
            <p:nvPr/>
          </p:nvCxnSpPr>
          <p:spPr>
            <a:xfrm>
              <a:off x="1204587" y="1716066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F89F54E-735A-43E4-915C-857E394899DC}"/>
                </a:ext>
              </a:extLst>
            </p:cNvPr>
            <p:cNvCxnSpPr>
              <a:cxnSpLocks/>
            </p:cNvCxnSpPr>
            <p:nvPr/>
          </p:nvCxnSpPr>
          <p:spPr>
            <a:xfrm>
              <a:off x="3085579" y="1734265"/>
              <a:ext cx="0" cy="2317315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125BF35-FBCB-4714-8D1F-9FD9DE0867E4}"/>
                </a:ext>
              </a:extLst>
            </p:cNvPr>
            <p:cNvCxnSpPr/>
            <p:nvPr/>
          </p:nvCxnSpPr>
          <p:spPr>
            <a:xfrm>
              <a:off x="1202499" y="1716066"/>
              <a:ext cx="1164920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96A6F51-861A-4D42-A6DA-B19751AF5B66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1716066"/>
              <a:ext cx="2474844" cy="19039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B3FF039-D86E-4145-A2F7-A631A91284C2}"/>
                </a:ext>
              </a:extLst>
            </p:cNvPr>
            <p:cNvCxnSpPr>
              <a:cxnSpLocks/>
            </p:cNvCxnSpPr>
            <p:nvPr/>
          </p:nvCxnSpPr>
          <p:spPr>
            <a:xfrm>
              <a:off x="814192" y="3244241"/>
              <a:ext cx="2474844" cy="7014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9A03111-D107-4BAF-972F-1C8A1AB99037}"/>
                </a:ext>
              </a:extLst>
            </p:cNvPr>
            <p:cNvCxnSpPr>
              <a:cxnSpLocks/>
            </p:cNvCxnSpPr>
            <p:nvPr/>
          </p:nvCxnSpPr>
          <p:spPr>
            <a:xfrm>
              <a:off x="1853852" y="1716066"/>
              <a:ext cx="1114817" cy="231731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2EEE19F-7DDF-45B1-875D-4B382933A1A7}"/>
                </a:ext>
              </a:extLst>
            </p:cNvPr>
            <p:cNvSpPr txBox="1"/>
            <p:nvPr/>
          </p:nvSpPr>
          <p:spPr>
            <a:xfrm>
              <a:off x="993147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2D5D59-F512-4E5B-9C87-76A8B66FE16B}"/>
                </a:ext>
              </a:extLst>
            </p:cNvPr>
            <p:cNvSpPr txBox="1"/>
            <p:nvPr/>
          </p:nvSpPr>
          <p:spPr>
            <a:xfrm>
              <a:off x="1644499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89E285-FE0E-46F2-976C-C3496EEB5601}"/>
                </a:ext>
              </a:extLst>
            </p:cNvPr>
            <p:cNvSpPr txBox="1"/>
            <p:nvPr/>
          </p:nvSpPr>
          <p:spPr>
            <a:xfrm>
              <a:off x="2286414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0E1A9F8-905E-42CF-96C8-E71BB51D04EF}"/>
                </a:ext>
              </a:extLst>
            </p:cNvPr>
            <p:cNvSpPr txBox="1"/>
            <p:nvPr/>
          </p:nvSpPr>
          <p:spPr>
            <a:xfrm>
              <a:off x="2937766" y="399997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DCED063-924F-4B13-BA4E-FB413DF114F3}"/>
                </a:ext>
              </a:extLst>
            </p:cNvPr>
            <p:cNvSpPr txBox="1"/>
            <p:nvPr/>
          </p:nvSpPr>
          <p:spPr>
            <a:xfrm>
              <a:off x="459592" y="3452058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5B64F8-9DC7-40F0-A5CB-F97A341B6715}"/>
                </a:ext>
              </a:extLst>
            </p:cNvPr>
            <p:cNvSpPr txBox="1"/>
            <p:nvPr/>
          </p:nvSpPr>
          <p:spPr>
            <a:xfrm>
              <a:off x="401083" y="281114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F3FF319-1C70-491A-8638-DB232F078F84}"/>
                </a:ext>
              </a:extLst>
            </p:cNvPr>
            <p:cNvSpPr txBox="1"/>
            <p:nvPr/>
          </p:nvSpPr>
          <p:spPr>
            <a:xfrm>
              <a:off x="401083" y="215770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15</a:t>
              </a:r>
            </a:p>
          </p:txBody>
        </p:sp>
      </p:grp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BB704A6-C852-47AC-98BF-140CB25A089E}"/>
              </a:ext>
            </a:extLst>
          </p:cNvPr>
          <p:cNvCxnSpPr>
            <a:cxnSpLocks/>
          </p:cNvCxnSpPr>
          <p:nvPr/>
        </p:nvCxnSpPr>
        <p:spPr>
          <a:xfrm flipH="1">
            <a:off x="2598992" y="2884090"/>
            <a:ext cx="1735336" cy="7667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BEAC396-9115-4E03-B211-3FD4EE1B7A38}"/>
              </a:ext>
            </a:extLst>
          </p:cNvPr>
          <p:cNvCxnSpPr>
            <a:cxnSpLocks/>
          </p:cNvCxnSpPr>
          <p:nvPr/>
        </p:nvCxnSpPr>
        <p:spPr>
          <a:xfrm>
            <a:off x="7698539" y="2964828"/>
            <a:ext cx="1634632" cy="766712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/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99CA249-41AD-40D7-A08B-FE0240207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918" y="2737021"/>
                <a:ext cx="1291187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/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E2A2ACD-961D-4E74-B186-5E665BF84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902" y="2737021"/>
                <a:ext cx="129118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9A8FC67-7389-BB87-7016-0A5766B67491}"/>
              </a:ext>
            </a:extLst>
          </p:cNvPr>
          <p:cNvCxnSpPr>
            <a:cxnSpLocks/>
          </p:cNvCxnSpPr>
          <p:nvPr/>
        </p:nvCxnSpPr>
        <p:spPr>
          <a:xfrm>
            <a:off x="5522758" y="1872575"/>
            <a:ext cx="731578" cy="144410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60C0467-3025-C3E2-8809-B3B765D8032B}"/>
              </a:ext>
            </a:extLst>
          </p:cNvPr>
          <p:cNvCxnSpPr>
            <a:cxnSpLocks/>
          </p:cNvCxnSpPr>
          <p:nvPr/>
        </p:nvCxnSpPr>
        <p:spPr>
          <a:xfrm>
            <a:off x="5522758" y="1872574"/>
            <a:ext cx="1042224" cy="80319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ACC5387-969B-4214-BB78-5E4CF6564EBB}"/>
              </a:ext>
            </a:extLst>
          </p:cNvPr>
          <p:cNvCxnSpPr>
            <a:cxnSpLocks/>
          </p:cNvCxnSpPr>
          <p:nvPr/>
        </p:nvCxnSpPr>
        <p:spPr>
          <a:xfrm>
            <a:off x="6214325" y="3298845"/>
            <a:ext cx="741406" cy="21503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22D5878-F260-7A8A-0F4E-B00F258C5C44}"/>
              </a:ext>
            </a:extLst>
          </p:cNvPr>
          <p:cNvCxnSpPr>
            <a:cxnSpLocks/>
          </p:cNvCxnSpPr>
          <p:nvPr/>
        </p:nvCxnSpPr>
        <p:spPr>
          <a:xfrm>
            <a:off x="6553238" y="2675769"/>
            <a:ext cx="394320" cy="825581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A5CF365-76C3-B881-D8A4-FE0954684776}"/>
              </a:ext>
            </a:extLst>
          </p:cNvPr>
          <p:cNvCxnSpPr>
            <a:cxnSpLocks/>
          </p:cNvCxnSpPr>
          <p:nvPr/>
        </p:nvCxnSpPr>
        <p:spPr>
          <a:xfrm>
            <a:off x="3091063" y="3972444"/>
            <a:ext cx="0" cy="2330793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3E08D8C-29A3-700A-1453-98749DCF0C49}"/>
              </a:ext>
            </a:extLst>
          </p:cNvPr>
          <p:cNvGrpSpPr/>
          <p:nvPr/>
        </p:nvGrpSpPr>
        <p:grpSpPr>
          <a:xfrm>
            <a:off x="2465843" y="4448993"/>
            <a:ext cx="623763" cy="1215207"/>
            <a:chOff x="2465843" y="4448993"/>
            <a:chExt cx="623763" cy="121520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14B3FC4-0C68-9177-4607-FC9A28DEB0B3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4"/>
              <a:ext cx="612263" cy="121520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528912-E2EB-10F3-00CA-A6EE00F15E6E}"/>
                </a:ext>
              </a:extLst>
            </p:cNvPr>
            <p:cNvCxnSpPr>
              <a:cxnSpLocks/>
            </p:cNvCxnSpPr>
            <p:nvPr/>
          </p:nvCxnSpPr>
          <p:spPr>
            <a:xfrm>
              <a:off x="2465843" y="4448993"/>
              <a:ext cx="622666" cy="486955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5F310-45CA-98BB-FB8D-71502D37C140}"/>
                </a:ext>
              </a:extLst>
            </p:cNvPr>
            <p:cNvCxnSpPr>
              <a:cxnSpLocks/>
            </p:cNvCxnSpPr>
            <p:nvPr/>
          </p:nvCxnSpPr>
          <p:spPr>
            <a:xfrm>
              <a:off x="3089606" y="4905414"/>
              <a:ext cx="0" cy="75878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EBDB5CBE-D66A-1654-9616-7C3E152E1C11}"/>
              </a:ext>
            </a:extLst>
          </p:cNvPr>
          <p:cNvCxnSpPr>
            <a:cxnSpLocks/>
          </p:cNvCxnSpPr>
          <p:nvPr/>
        </p:nvCxnSpPr>
        <p:spPr>
          <a:xfrm>
            <a:off x="9956967" y="4016646"/>
            <a:ext cx="0" cy="2330793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BABA9507-5A16-2613-23F0-F64E0BF50155}"/>
              </a:ext>
            </a:extLst>
          </p:cNvPr>
          <p:cNvGrpSpPr/>
          <p:nvPr/>
        </p:nvGrpSpPr>
        <p:grpSpPr>
          <a:xfrm>
            <a:off x="9956054" y="5141048"/>
            <a:ext cx="594110" cy="998805"/>
            <a:chOff x="9956054" y="5141048"/>
            <a:chExt cx="594110" cy="998805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A8E3292-22C7-6460-01C1-3AD0BB447C8B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4563"/>
              <a:ext cx="203361" cy="15718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01CF333-0B23-A577-619D-698D88130886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966989"/>
              <a:ext cx="594110" cy="172864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1ABCEF72-904A-2280-7DBD-50C2A525AE17}"/>
                </a:ext>
              </a:extLst>
            </p:cNvPr>
            <p:cNvCxnSpPr>
              <a:cxnSpLocks/>
            </p:cNvCxnSpPr>
            <p:nvPr/>
          </p:nvCxnSpPr>
          <p:spPr>
            <a:xfrm>
              <a:off x="10147671" y="5301746"/>
              <a:ext cx="394320" cy="82558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8C1392E-2721-3D87-23EA-479270F50233}"/>
                </a:ext>
              </a:extLst>
            </p:cNvPr>
            <p:cNvCxnSpPr>
              <a:cxnSpLocks/>
            </p:cNvCxnSpPr>
            <p:nvPr/>
          </p:nvCxnSpPr>
          <p:spPr>
            <a:xfrm>
              <a:off x="9956054" y="5141048"/>
              <a:ext cx="3499" cy="825941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Oval 118">
            <a:extLst>
              <a:ext uri="{FF2B5EF4-FFF2-40B4-BE49-F238E27FC236}">
                <a16:creationId xmlns:a16="http://schemas.microsoft.com/office/drawing/2014/main" id="{0344515B-5A83-5264-F3AC-C0A1C2B232E1}"/>
              </a:ext>
            </a:extLst>
          </p:cNvPr>
          <p:cNvSpPr/>
          <p:nvPr/>
        </p:nvSpPr>
        <p:spPr>
          <a:xfrm>
            <a:off x="6169280" y="324759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5D0D7A1-6B79-4AA8-8C14-8D444F4B53E9}"/>
              </a:ext>
            </a:extLst>
          </p:cNvPr>
          <p:cNvCxnSpPr>
            <a:cxnSpLocks/>
          </p:cNvCxnSpPr>
          <p:nvPr/>
        </p:nvCxnSpPr>
        <p:spPr>
          <a:xfrm>
            <a:off x="6534448" y="3052733"/>
            <a:ext cx="0" cy="496956"/>
          </a:xfrm>
          <a:prstGeom prst="line">
            <a:avLst/>
          </a:prstGeom>
          <a:ln w="57150">
            <a:solidFill>
              <a:srgbClr val="7030A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1F77299-4E93-E78D-E766-1FC99146740C}"/>
              </a:ext>
            </a:extLst>
          </p:cNvPr>
          <p:cNvCxnSpPr>
            <a:cxnSpLocks/>
          </p:cNvCxnSpPr>
          <p:nvPr/>
        </p:nvCxnSpPr>
        <p:spPr>
          <a:xfrm>
            <a:off x="5937374" y="3052733"/>
            <a:ext cx="0" cy="496956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>
            <a:extLst>
              <a:ext uri="{FF2B5EF4-FFF2-40B4-BE49-F238E27FC236}">
                <a16:creationId xmlns:a16="http://schemas.microsoft.com/office/drawing/2014/main" id="{E5F02E42-682F-AF8F-4687-57178C8627FA}"/>
              </a:ext>
            </a:extLst>
          </p:cNvPr>
          <p:cNvSpPr/>
          <p:nvPr/>
        </p:nvSpPr>
        <p:spPr>
          <a:xfrm>
            <a:off x="9890255" y="5904295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D0E7C5ED-AB5E-F1A6-2BB3-892D6922B974}"/>
              </a:ext>
            </a:extLst>
          </p:cNvPr>
          <p:cNvSpPr/>
          <p:nvPr/>
        </p:nvSpPr>
        <p:spPr>
          <a:xfrm>
            <a:off x="3024550" y="5594447"/>
            <a:ext cx="134214" cy="132375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128" grpId="0" animBg="1"/>
      <p:bldP spid="12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53FC5-9840-43E9-87F1-1E538270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and Bound Example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60DD07-5F23-A54D-AFAB-F0B4DBBA7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6647" y="1521387"/>
            <a:ext cx="5061772" cy="50874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1, 0.6</m:t>
                              </m:r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Content Placeholder 4">
                <a:extLst>
                  <a:ext uri="{FF2B5EF4-FFF2-40B4-BE49-F238E27FC236}">
                    <a16:creationId xmlns:a16="http://schemas.microsoft.com/office/drawing/2014/main" id="{7D172203-715F-EC40-97BC-5B2EF6E16F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591" y="4997159"/>
                <a:ext cx="2413884" cy="4833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/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17.5,5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=20.5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E42BC3-9F54-AD44-A012-A0F743985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034" y="1750741"/>
                <a:ext cx="2609386" cy="1036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/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17,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6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00553B-716A-9C43-9F9A-86FCC2C4F4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3554279"/>
                <a:ext cx="2609386" cy="10368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BD710D-5DAF-A946-B4B2-8380E3D30F3B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 flipH="1">
            <a:off x="1710391" y="2787567"/>
            <a:ext cx="1735336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/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𝐱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4.85</m:t>
                          </m:r>
                        </m:e>
                      </m:d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⋆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=20.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91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71192F1-C707-FF4E-ADCE-FCE97A6213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666" y="3554279"/>
                <a:ext cx="2609386" cy="10368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20BF86E-7EF4-7F4F-9138-DCB5E85CD396}"/>
              </a:ext>
            </a:extLst>
          </p:cNvPr>
          <p:cNvCxnSpPr>
            <a:cxnSpLocks/>
            <a:stCxn id="4" idx="2"/>
            <a:endCxn id="32" idx="0"/>
          </p:cNvCxnSpPr>
          <p:nvPr/>
        </p:nvCxnSpPr>
        <p:spPr>
          <a:xfrm>
            <a:off x="3445727" y="2787567"/>
            <a:ext cx="1634632" cy="766712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/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≤17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2A7A7B-0DEC-4C4B-B118-313C06ED7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428" y="2907747"/>
                <a:ext cx="1291187" cy="461665"/>
              </a:xfrm>
              <a:prstGeom prst="rect">
                <a:avLst/>
              </a:prstGeom>
              <a:blipFill>
                <a:blip r:embed="rId7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/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≥18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475CF25-0693-0042-A041-0769559A6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839" y="2906637"/>
                <a:ext cx="1291187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/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Priority Queue:</a:t>
                </a: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17,6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      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=20.6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14350" marR="0" lvl="0" indent="-5143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18,4.85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 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⋆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=20.91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7289A2-C77F-1F46-ABCB-389968C282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98" y="4943863"/>
                <a:ext cx="5690302" cy="1815882"/>
              </a:xfrm>
              <a:prstGeom prst="rect">
                <a:avLst/>
              </a:prstGeom>
              <a:blipFill>
                <a:blip r:embed="rId9"/>
                <a:stretch>
                  <a:fillRect l="-2251" t="-3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990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10935</TotalTime>
  <Words>1912</Words>
  <Application>Microsoft Office PowerPoint</Application>
  <PresentationFormat>Widescreen</PresentationFormat>
  <Paragraphs>473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Cambria Math</vt:lpstr>
      <vt:lpstr>Wingdings</vt:lpstr>
      <vt:lpstr>Office Theme</vt:lpstr>
      <vt:lpstr>Plan</vt:lpstr>
      <vt:lpstr>Optimization</vt:lpstr>
      <vt:lpstr>AI: Representation and Problem Solving </vt:lpstr>
      <vt:lpstr>Poll 1</vt:lpstr>
      <vt:lpstr>Question</vt:lpstr>
      <vt:lpstr>Cost Contours</vt:lpstr>
      <vt:lpstr>Question</vt:lpstr>
      <vt:lpstr>Graphics Representation</vt:lpstr>
      <vt:lpstr>Graphics Representation</vt:lpstr>
      <vt:lpstr>Graphics Representation</vt:lpstr>
      <vt:lpstr>Graphics Representation</vt:lpstr>
      <vt:lpstr>Graphics Representation</vt:lpstr>
      <vt:lpstr>Reminder: Cost Contours</vt:lpstr>
      <vt:lpstr>Poll 2</vt:lpstr>
      <vt:lpstr>Solving a Linear Program</vt:lpstr>
      <vt:lpstr>Solving a Linear Program</vt:lpstr>
      <vt:lpstr>Poll 3</vt:lpstr>
      <vt:lpstr>Solving an LP</vt:lpstr>
      <vt:lpstr>Solving an LP</vt:lpstr>
      <vt:lpstr>Solving an LP</vt:lpstr>
      <vt:lpstr>Solving an LP</vt:lpstr>
      <vt:lpstr>Solving an LP</vt:lpstr>
      <vt:lpstr>What about higher dimensions?</vt:lpstr>
      <vt:lpstr>“Marty, you’re not thinking fourth-dimensionally”</vt:lpstr>
      <vt:lpstr>Shapes in higher dimensions</vt:lpstr>
      <vt:lpstr>What are intersections in higher dimensions?</vt:lpstr>
      <vt:lpstr>How do we find intersections in higher dimensions?</vt:lpstr>
      <vt:lpstr>Integer Programming</vt:lpstr>
      <vt:lpstr>Linear Programming</vt:lpstr>
      <vt:lpstr>Linear Programming  Integer Programming</vt:lpstr>
      <vt:lpstr>Linear Programming vs Integer Programming</vt:lpstr>
      <vt:lpstr>Integer Programming: Graphical Representation</vt:lpstr>
      <vt:lpstr>Relaxation</vt:lpstr>
      <vt:lpstr>Notation Alert</vt:lpstr>
      <vt:lpstr>Poll 4:</vt:lpstr>
      <vt:lpstr>Poll 5:</vt:lpstr>
      <vt:lpstr>Solving an IP</vt:lpstr>
      <vt:lpstr>Solving an IP</vt:lpstr>
      <vt:lpstr>Branch and Bound Example</vt:lpstr>
      <vt:lpstr>Branch and Bound Example</vt:lpstr>
      <vt:lpstr>Branch and Bound Example</vt:lpstr>
      <vt:lpstr>Branch and Bound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751</cp:revision>
  <cp:lastPrinted>2018-11-27T13:42:27Z</cp:lastPrinted>
  <dcterms:created xsi:type="dcterms:W3CDTF">2018-10-11T11:39:27Z</dcterms:created>
  <dcterms:modified xsi:type="dcterms:W3CDTF">2025-09-18T19:57:46Z</dcterms:modified>
</cp:coreProperties>
</file>