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ink/ink1.xml" ContentType="application/inkml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ink/ink2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6"/>
  </p:notesMasterIdLst>
  <p:sldIdLst>
    <p:sldId id="256" r:id="rId2"/>
    <p:sldId id="822" r:id="rId3"/>
    <p:sldId id="661" r:id="rId4"/>
    <p:sldId id="833" r:id="rId5"/>
    <p:sldId id="731" r:id="rId6"/>
    <p:sldId id="662" r:id="rId7"/>
    <p:sldId id="748" r:id="rId8"/>
    <p:sldId id="694" r:id="rId9"/>
    <p:sldId id="733" r:id="rId10"/>
    <p:sldId id="741" r:id="rId11"/>
    <p:sldId id="804" r:id="rId12"/>
    <p:sldId id="873" r:id="rId13"/>
    <p:sldId id="834" r:id="rId14"/>
    <p:sldId id="819" r:id="rId15"/>
    <p:sldId id="835" r:id="rId16"/>
    <p:sldId id="836" r:id="rId17"/>
    <p:sldId id="828" r:id="rId18"/>
    <p:sldId id="827" r:id="rId19"/>
    <p:sldId id="837" r:id="rId20"/>
    <p:sldId id="851" r:id="rId21"/>
    <p:sldId id="749" r:id="rId22"/>
    <p:sldId id="736" r:id="rId23"/>
    <p:sldId id="648" r:id="rId24"/>
    <p:sldId id="752" r:id="rId25"/>
    <p:sldId id="760" r:id="rId26"/>
    <p:sldId id="762" r:id="rId27"/>
    <p:sldId id="751" r:id="rId28"/>
    <p:sldId id="649" r:id="rId29"/>
    <p:sldId id="682" r:id="rId30"/>
    <p:sldId id="810" r:id="rId31"/>
    <p:sldId id="817" r:id="rId32"/>
    <p:sldId id="745" r:id="rId33"/>
    <p:sldId id="811" r:id="rId34"/>
    <p:sldId id="812" r:id="rId35"/>
    <p:sldId id="753" r:id="rId36"/>
    <p:sldId id="754" r:id="rId37"/>
    <p:sldId id="747" r:id="rId38"/>
    <p:sldId id="829" r:id="rId39"/>
    <p:sldId id="830" r:id="rId40"/>
    <p:sldId id="727" r:id="rId41"/>
    <p:sldId id="874" r:id="rId42"/>
    <p:sldId id="852" r:id="rId43"/>
    <p:sldId id="853" r:id="rId44"/>
    <p:sldId id="854" r:id="rId45"/>
    <p:sldId id="848" r:id="rId46"/>
    <p:sldId id="858" r:id="rId47"/>
    <p:sldId id="859" r:id="rId48"/>
    <p:sldId id="850" r:id="rId49"/>
    <p:sldId id="860" r:id="rId50"/>
    <p:sldId id="861" r:id="rId51"/>
    <p:sldId id="867" r:id="rId52"/>
    <p:sldId id="826" r:id="rId53"/>
    <p:sldId id="844" r:id="rId54"/>
    <p:sldId id="843" r:id="rId55"/>
    <p:sldId id="863" r:id="rId56"/>
    <p:sldId id="839" r:id="rId57"/>
    <p:sldId id="868" r:id="rId58"/>
    <p:sldId id="841" r:id="rId59"/>
    <p:sldId id="842" r:id="rId60"/>
    <p:sldId id="864" r:id="rId61"/>
    <p:sldId id="865" r:id="rId62"/>
    <p:sldId id="846" r:id="rId63"/>
    <p:sldId id="847" r:id="rId64"/>
    <p:sldId id="816" r:id="rId65"/>
  </p:sldIdLst>
  <p:sldSz cx="12192000" cy="6858000"/>
  <p:notesSz cx="9296400" cy="7010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Pat Virtue" initials="PV" lastIdx="1" clrIdx="0">
    <p:extLst>
      <p:ext uri="{19B8F6BF-5375-455C-9EA6-DF929625EA0E}">
        <p15:presenceInfo xmlns:p15="http://schemas.microsoft.com/office/powerpoint/2012/main" userId="aff125923c563214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6009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154" autoAdjust="0"/>
    <p:restoredTop sz="94660"/>
  </p:normalViewPr>
  <p:slideViewPr>
    <p:cSldViewPr snapToGrid="0">
      <p:cViewPr varScale="1">
        <p:scale>
          <a:sx n="90" d="100"/>
          <a:sy n="90" d="100"/>
        </p:scale>
        <p:origin x="60" y="12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commentAuthors" Target="commentAuthor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8-01-27T22:17:00.82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38555 16113 6656,'-76'-20'2464,"95"20"-1920,-38 0-160,19 0-640,0 0 64,0 0-1248,19 0 800,0 20-1504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8-01-29T04:22:18.67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24656 4951 2240,'-32'0'832,"64"0"-672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028440" cy="351737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265809" y="0"/>
            <a:ext cx="4028440" cy="351737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9BBF5E2F-2EA4-4BED-BDB7-3263066D10D9}" type="datetimeFigureOut">
              <a:rPr lang="en-US" smtClean="0"/>
              <a:t>9/9/2025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546350" y="876300"/>
            <a:ext cx="4203700" cy="23653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29640" y="3373755"/>
            <a:ext cx="7437120" cy="2760345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658664"/>
            <a:ext cx="4028440" cy="351736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265809" y="6658664"/>
            <a:ext cx="4028440" cy="351736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061C2587-C0BF-41B9-B0FA-D76263C040D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23418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51F94F5-58D1-42ED-AB38-DD97D2E49478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16422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F739287-BF7B-4F04-882C-B3B23CA70729}" type="slidenum">
              <a:rPr lang="en-US" smtClean="0">
                <a:latin typeface="Arial" charset="0"/>
              </a:rPr>
              <a:pPr/>
              <a:t>3</a:t>
            </a:fld>
            <a:endParaRPr lang="en-US">
              <a:latin typeface="Arial" charset="0"/>
            </a:endParaRPr>
          </a:p>
        </p:txBody>
      </p:sp>
      <p:sp>
        <p:nvSpPr>
          <p:cNvPr id="563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5632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4924" y="4561576"/>
            <a:ext cx="5365352" cy="4318827"/>
          </a:xfrm>
          <a:noFill/>
          <a:ln/>
        </p:spPr>
        <p:txBody>
          <a:bodyPr/>
          <a:lstStyle/>
          <a:p>
            <a:pPr eaLnBrk="1" hangingPunct="1"/>
            <a:r>
              <a:rPr lang="en-US" dirty="0">
                <a:latin typeface="Arial" charset="0"/>
              </a:rPr>
              <a:t>Tinsley lost only 5 games to humans in 42 years; has been known to solve 60-ply problems</a:t>
            </a:r>
          </a:p>
        </p:txBody>
      </p:sp>
    </p:spTree>
    <p:extLst>
      <p:ext uri="{BB962C8B-B14F-4D97-AF65-F5344CB8AC3E}">
        <p14:creationId xmlns:p14="http://schemas.microsoft.com/office/powerpoint/2010/main" val="303139248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F739287-BF7B-4F04-882C-B3B23CA70729}" type="slidenum">
              <a:rPr lang="en-US" smtClean="0">
                <a:latin typeface="Arial" charset="0"/>
              </a:rPr>
              <a:pPr/>
              <a:t>4</a:t>
            </a:fld>
            <a:endParaRPr lang="en-US">
              <a:latin typeface="Arial" charset="0"/>
            </a:endParaRPr>
          </a:p>
        </p:txBody>
      </p:sp>
      <p:sp>
        <p:nvSpPr>
          <p:cNvPr id="563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5632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4924" y="4561576"/>
            <a:ext cx="5365352" cy="4318827"/>
          </a:xfrm>
          <a:noFill/>
          <a:ln/>
        </p:spPr>
        <p:txBody>
          <a:bodyPr/>
          <a:lstStyle/>
          <a:p>
            <a:pPr eaLnBrk="1" hangingPunct="1"/>
            <a:r>
              <a:rPr lang="en-US" dirty="0">
                <a:latin typeface="Arial" charset="0"/>
              </a:rPr>
              <a:t>Tinsley lost only 5 games to humans in 42 years; has been known to solve 60-ply problems</a:t>
            </a:r>
          </a:p>
        </p:txBody>
      </p:sp>
    </p:spTree>
    <p:extLst>
      <p:ext uri="{BB962C8B-B14F-4D97-AF65-F5344CB8AC3E}">
        <p14:creationId xmlns:p14="http://schemas.microsoft.com/office/powerpoint/2010/main" val="25509956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4C31169-8967-4479-BD8E-A9DFFFA5AB03}" type="slidenum">
              <a:rPr lang="en-US" smtClean="0">
                <a:latin typeface="Arial" charset="0"/>
              </a:rPr>
              <a:pPr/>
              <a:t>6</a:t>
            </a:fld>
            <a:endParaRPr lang="en-US">
              <a:latin typeface="Arial" charset="0"/>
            </a:endParaRPr>
          </a:p>
        </p:txBody>
      </p:sp>
      <p:sp>
        <p:nvSpPr>
          <p:cNvPr id="573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5734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4924" y="4561576"/>
            <a:ext cx="5365352" cy="4318827"/>
          </a:xfrm>
          <a:noFill/>
          <a:ln/>
        </p:spPr>
        <p:txBody>
          <a:bodyPr/>
          <a:lstStyle/>
          <a:p>
            <a:pPr eaLnBrk="1" hangingPunct="1"/>
            <a:endParaRPr lang="en-US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39050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10 points for eating</a:t>
            </a:r>
            <a:r>
              <a:rPr lang="en-US" baseline="0" dirty="0"/>
              <a:t> dot; -1 for each time step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F4042F3-6AC5-4F69-BFDB-D78DEF38750B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158210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8113" y="768350"/>
            <a:ext cx="6823075" cy="3838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C3ED746-492E-4D0C-832A-ACED5D621C80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286067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8113" y="768350"/>
            <a:ext cx="6823075" cy="3838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C3ED746-492E-4D0C-832A-ACED5D621C80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026898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8113" y="768350"/>
            <a:ext cx="6823075" cy="3838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C3ED746-492E-4D0C-832A-ACED5D621C80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333359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6041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>
              <a:latin typeface="Arial" charset="0"/>
            </a:endParaRPr>
          </a:p>
        </p:txBody>
      </p:sp>
      <p:sp>
        <p:nvSpPr>
          <p:cNvPr id="6042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8A9289E-F028-4C02-88DD-69770A826917}" type="slidenum">
              <a:rPr lang="en-US" smtClean="0">
                <a:latin typeface="Arial" charset="0"/>
              </a:rPr>
              <a:pPr/>
              <a:t>14</a:t>
            </a:fld>
            <a:endParaRPr lang="en-US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624882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6041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>
              <a:latin typeface="Arial" charset="0"/>
            </a:endParaRPr>
          </a:p>
        </p:txBody>
      </p:sp>
      <p:sp>
        <p:nvSpPr>
          <p:cNvPr id="6042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8A9289E-F028-4C02-88DD-69770A826917}" type="slidenum">
              <a:rPr lang="en-US" smtClean="0">
                <a:latin typeface="Arial" charset="0"/>
              </a:rPr>
              <a:pPr/>
              <a:t>15</a:t>
            </a:fld>
            <a:endParaRPr lang="en-US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70980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6041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>
              <a:latin typeface="Arial" charset="0"/>
            </a:endParaRPr>
          </a:p>
        </p:txBody>
      </p:sp>
      <p:sp>
        <p:nvSpPr>
          <p:cNvPr id="6042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8A9289E-F028-4C02-88DD-69770A826917}" type="slidenum">
              <a:rPr lang="en-US" smtClean="0">
                <a:latin typeface="Arial" charset="0"/>
              </a:rPr>
              <a:pPr/>
              <a:t>16</a:t>
            </a:fld>
            <a:endParaRPr lang="en-US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79803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6041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>
              <a:latin typeface="Arial" charset="0"/>
            </a:endParaRPr>
          </a:p>
        </p:txBody>
      </p:sp>
      <p:sp>
        <p:nvSpPr>
          <p:cNvPr id="6042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8A9289E-F028-4C02-88DD-69770A826917}" type="slidenum">
              <a:rPr lang="en-US" smtClean="0">
                <a:latin typeface="Arial" charset="0"/>
              </a:rPr>
              <a:pPr/>
              <a:t>17</a:t>
            </a:fld>
            <a:endParaRPr lang="en-US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977441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6041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>
              <a:latin typeface="Arial" charset="0"/>
            </a:endParaRPr>
          </a:p>
        </p:txBody>
      </p:sp>
      <p:sp>
        <p:nvSpPr>
          <p:cNvPr id="6042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8A9289E-F028-4C02-88DD-69770A826917}" type="slidenum">
              <a:rPr lang="en-US" smtClean="0">
                <a:latin typeface="Arial" charset="0"/>
              </a:rPr>
              <a:pPr/>
              <a:t>18</a:t>
            </a:fld>
            <a:endParaRPr lang="en-US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422264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6041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>
              <a:latin typeface="Arial" charset="0"/>
            </a:endParaRPr>
          </a:p>
        </p:txBody>
      </p:sp>
      <p:sp>
        <p:nvSpPr>
          <p:cNvPr id="6042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8A9289E-F028-4C02-88DD-69770A826917}" type="slidenum">
              <a:rPr lang="en-US" smtClean="0">
                <a:latin typeface="Arial" charset="0"/>
              </a:rPr>
              <a:pPr/>
              <a:t>19</a:t>
            </a:fld>
            <a:endParaRPr lang="en-US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772294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6041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>
              <a:latin typeface="Arial" charset="0"/>
            </a:endParaRPr>
          </a:p>
        </p:txBody>
      </p:sp>
      <p:sp>
        <p:nvSpPr>
          <p:cNvPr id="6042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8A9289E-F028-4C02-88DD-69770A826917}" type="slidenum">
              <a:rPr lang="en-US" smtClean="0">
                <a:latin typeface="Arial" charset="0"/>
              </a:rPr>
              <a:pPr/>
              <a:t>20</a:t>
            </a:fld>
            <a:endParaRPr lang="en-US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665857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Depth 2, one dot and two ghosts;</a:t>
            </a:r>
            <a:r>
              <a:rPr lang="en-US" baseline="0" dirty="0"/>
              <a:t> dot is about 8 steps away</a:t>
            </a:r>
            <a:r>
              <a:rPr lang="en-US" dirty="0"/>
              <a:t> – cannot see actual eating, so need to include distance to dots in </a:t>
            </a:r>
            <a:r>
              <a:rPr lang="en-US" dirty="0" err="1"/>
              <a:t>eval</a:t>
            </a:r>
            <a:r>
              <a:rPr lang="en-US" dirty="0"/>
              <a:t>; but limited depth means it goes into a dead end and cannot escape even a simple ghost strategy;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F4042F3-6AC5-4F69-BFDB-D78DEF38750B}" type="slidenum">
              <a:rPr lang="en-US" smtClean="0"/>
              <a:pPr>
                <a:defRPr/>
              </a:pPr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544062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Perfect </a:t>
            </a:r>
            <a:r>
              <a:rPr lang="en-US" dirty="0" err="1"/>
              <a:t>lookahead</a:t>
            </a:r>
            <a:r>
              <a:rPr lang="en-US" dirty="0"/>
              <a:t>: head</a:t>
            </a:r>
            <a:r>
              <a:rPr lang="en-US" baseline="0" dirty="0"/>
              <a:t> towards red ghost!!! Wait for blue to commit to one pursuit direction, go the other way, eat the dot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F4042F3-6AC5-4F69-BFDB-D78DEF38750B}" type="slidenum">
              <a:rPr lang="en-US" smtClean="0"/>
              <a:pPr>
                <a:defRPr/>
              </a:pPr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906554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If both ghosts go the same way, </a:t>
            </a:r>
            <a:r>
              <a:rPr lang="en-US" dirty="0" err="1"/>
              <a:t>pacman</a:t>
            </a:r>
            <a:r>
              <a:rPr lang="en-US" dirty="0"/>
              <a:t> wins; if they go different ways, </a:t>
            </a:r>
            <a:r>
              <a:rPr lang="en-US" dirty="0" err="1"/>
              <a:t>pacman</a:t>
            </a:r>
            <a:r>
              <a:rPr lang="en-US" dirty="0"/>
              <a:t> loses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F4042F3-6AC5-4F69-BFDB-D78DEF38750B}" type="slidenum">
              <a:rPr lang="en-US" smtClean="0"/>
              <a:pPr>
                <a:defRPr/>
              </a:pPr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542081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4562BC8-C3F2-47A7-AF2C-13A94AF36327}" type="slidenum">
              <a:rPr lang="en-US" smtClean="0">
                <a:latin typeface="Arial" charset="0"/>
              </a:rPr>
              <a:pPr/>
              <a:t>33</a:t>
            </a:fld>
            <a:endParaRPr lang="en-US">
              <a:latin typeface="Arial" charset="0"/>
            </a:endParaRPr>
          </a:p>
        </p:txBody>
      </p:sp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8788" y="720725"/>
            <a:ext cx="6397625" cy="3598863"/>
          </a:xfrm>
          <a:ln/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4924" y="4561576"/>
            <a:ext cx="5365352" cy="4318827"/>
          </a:xfrm>
          <a:noFill/>
          <a:ln/>
        </p:spPr>
        <p:txBody>
          <a:bodyPr/>
          <a:lstStyle/>
          <a:p>
            <a:pPr eaLnBrk="1" hangingPunct="1"/>
            <a:r>
              <a:rPr lang="en-US" dirty="0">
                <a:latin typeface="Arial" charset="0"/>
              </a:rPr>
              <a:t>Add values by hand if on tablet, or add by animation steps</a:t>
            </a:r>
          </a:p>
        </p:txBody>
      </p:sp>
    </p:spTree>
    <p:extLst>
      <p:ext uri="{BB962C8B-B14F-4D97-AF65-F5344CB8AC3E}">
        <p14:creationId xmlns:p14="http://schemas.microsoft.com/office/powerpoint/2010/main" val="388093885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4562BC8-C3F2-47A7-AF2C-13A94AF36327}" type="slidenum">
              <a:rPr lang="en-US" smtClean="0">
                <a:latin typeface="Arial" charset="0"/>
              </a:rPr>
              <a:pPr/>
              <a:t>34</a:t>
            </a:fld>
            <a:endParaRPr lang="en-US">
              <a:latin typeface="Arial" charset="0"/>
            </a:endParaRPr>
          </a:p>
        </p:txBody>
      </p:sp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8788" y="720725"/>
            <a:ext cx="6397625" cy="3598863"/>
          </a:xfrm>
          <a:ln/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4924" y="4561576"/>
            <a:ext cx="5365352" cy="4318827"/>
          </a:xfrm>
          <a:noFill/>
          <a:ln/>
        </p:spPr>
        <p:txBody>
          <a:bodyPr/>
          <a:lstStyle/>
          <a:p>
            <a:pPr eaLnBrk="1" hangingPunct="1"/>
            <a:r>
              <a:rPr lang="en-US" dirty="0">
                <a:latin typeface="Arial" charset="0"/>
              </a:rPr>
              <a:t>Add values by hand if on tablet, or add by animation steps</a:t>
            </a:r>
          </a:p>
        </p:txBody>
      </p:sp>
    </p:spTree>
    <p:extLst>
      <p:ext uri="{BB962C8B-B14F-4D97-AF65-F5344CB8AC3E}">
        <p14:creationId xmlns:p14="http://schemas.microsoft.com/office/powerpoint/2010/main" val="129671457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 is not evaluated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F4042F3-6AC5-4F69-BFDB-D78DEF38750B}" type="slidenum">
              <a:rPr lang="en-US" smtClean="0"/>
              <a:pPr>
                <a:defRPr/>
              </a:pPr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706656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6041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>
                <a:latin typeface="Arial" charset="0"/>
              </a:rPr>
              <a:t>Pick an order for two reasons: sequential processor and pruning</a:t>
            </a:r>
          </a:p>
        </p:txBody>
      </p:sp>
      <p:sp>
        <p:nvSpPr>
          <p:cNvPr id="6042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8A9289E-F028-4C02-88DD-69770A826917}" type="slidenum">
              <a:rPr lang="en-US" smtClean="0">
                <a:latin typeface="Arial" charset="0"/>
              </a:rPr>
              <a:pPr/>
              <a:t>37</a:t>
            </a:fld>
            <a:endParaRPr lang="en-US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815178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6963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latin typeface="Arial" charset="0"/>
            </a:endParaRPr>
          </a:p>
        </p:txBody>
      </p:sp>
      <p:sp>
        <p:nvSpPr>
          <p:cNvPr id="6963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40F0E28-396E-4F98-845A-678F748F62CE}" type="slidenum">
              <a:rPr lang="en-US" smtClean="0">
                <a:latin typeface="Arial" charset="0"/>
              </a:rPr>
              <a:pPr/>
              <a:t>40</a:t>
            </a:fld>
            <a:endParaRPr lang="en-US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928089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6041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>
              <a:latin typeface="Arial" charset="0"/>
            </a:endParaRPr>
          </a:p>
        </p:txBody>
      </p:sp>
      <p:sp>
        <p:nvSpPr>
          <p:cNvPr id="6042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8A9289E-F028-4C02-88DD-69770A826917}" type="slidenum">
              <a:rPr lang="en-US" smtClean="0">
                <a:latin typeface="Arial" charset="0"/>
              </a:rPr>
              <a:pPr/>
              <a:t>42</a:t>
            </a:fld>
            <a:endParaRPr lang="en-US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641475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6041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>
              <a:latin typeface="Arial" charset="0"/>
            </a:endParaRPr>
          </a:p>
        </p:txBody>
      </p:sp>
      <p:sp>
        <p:nvSpPr>
          <p:cNvPr id="6042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8A9289E-F028-4C02-88DD-69770A826917}" type="slidenum">
              <a:rPr lang="en-US" smtClean="0">
                <a:latin typeface="Arial" charset="0"/>
              </a:rPr>
              <a:pPr/>
              <a:t>43</a:t>
            </a:fld>
            <a:endParaRPr lang="en-US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231486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6041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>
              <a:latin typeface="Arial" charset="0"/>
            </a:endParaRPr>
          </a:p>
        </p:txBody>
      </p:sp>
      <p:sp>
        <p:nvSpPr>
          <p:cNvPr id="6042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8A9289E-F028-4C02-88DD-69770A826917}" type="slidenum">
              <a:rPr lang="en-US" smtClean="0">
                <a:latin typeface="Arial" charset="0"/>
              </a:rPr>
              <a:pPr/>
              <a:t>44</a:t>
            </a:fld>
            <a:endParaRPr lang="en-US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7721239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8113" y="768350"/>
            <a:ext cx="6823075" cy="3838575"/>
          </a:xfrm>
          <a:ln/>
        </p:spPr>
      </p:sp>
      <p:sp>
        <p:nvSpPr>
          <p:cNvPr id="4198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>
              <a:latin typeface="Arial" charset="0"/>
            </a:endParaRPr>
          </a:p>
        </p:txBody>
      </p:sp>
      <p:sp>
        <p:nvSpPr>
          <p:cNvPr id="4198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6FA9C23-4665-4838-ABA4-CC8DE95B3F24}" type="slidenum">
              <a:rPr lang="en-US" smtClean="0">
                <a:latin typeface="Arial" charset="0"/>
              </a:rPr>
              <a:pPr/>
              <a:t>45</a:t>
            </a:fld>
            <a:endParaRPr lang="en-US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7701505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8113" y="768350"/>
            <a:ext cx="6823075" cy="3838575"/>
          </a:xfrm>
          <a:ln/>
        </p:spPr>
      </p:sp>
      <p:sp>
        <p:nvSpPr>
          <p:cNvPr id="4198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>
              <a:latin typeface="Arial" charset="0"/>
            </a:endParaRPr>
          </a:p>
        </p:txBody>
      </p:sp>
      <p:sp>
        <p:nvSpPr>
          <p:cNvPr id="4198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6FA9C23-4665-4838-ABA4-CC8DE95B3F24}" type="slidenum">
              <a:rPr lang="en-US" smtClean="0">
                <a:latin typeface="Arial" charset="0"/>
              </a:rPr>
              <a:pPr/>
              <a:t>48</a:t>
            </a:fld>
            <a:endParaRPr lang="en-US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4743768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8113" y="768350"/>
            <a:ext cx="6823075" cy="3838575"/>
          </a:xfrm>
          <a:ln/>
        </p:spPr>
      </p:sp>
      <p:sp>
        <p:nvSpPr>
          <p:cNvPr id="4198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>
              <a:latin typeface="Arial" charset="0"/>
            </a:endParaRPr>
          </a:p>
        </p:txBody>
      </p:sp>
      <p:sp>
        <p:nvSpPr>
          <p:cNvPr id="4198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6FA9C23-4665-4838-ABA4-CC8DE95B3F24}" type="slidenum">
              <a:rPr lang="en-US" smtClean="0">
                <a:latin typeface="Arial" charset="0"/>
              </a:rPr>
              <a:pPr/>
              <a:t>50</a:t>
            </a:fld>
            <a:endParaRPr lang="en-US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761365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57200" y="720725"/>
            <a:ext cx="6400800" cy="36004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At</a:t>
            </a:r>
            <a:r>
              <a:rPr lang="en-US" baseline="0" dirty="0"/>
              <a:t> least 10, or otherwise just rather dead; or just 100, or otherwise rather dead; that’s yet something different than minimax or </a:t>
            </a:r>
            <a:r>
              <a:rPr lang="en-US" baseline="0" dirty="0" err="1"/>
              <a:t>expectimax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C3ED746-492E-4D0C-832A-ACED5D621C80}" type="slidenum">
              <a:rPr lang="en-US" smtClean="0"/>
              <a:pPr>
                <a:defRPr/>
              </a:pPr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9625475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8113" y="768350"/>
            <a:ext cx="6823075" cy="3838575"/>
          </a:xfrm>
          <a:ln/>
        </p:spPr>
      </p:sp>
      <p:sp>
        <p:nvSpPr>
          <p:cNvPr id="4096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latin typeface="Arial" charset="0"/>
            </a:endParaRPr>
          </a:p>
        </p:txBody>
      </p:sp>
      <p:sp>
        <p:nvSpPr>
          <p:cNvPr id="4096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36832FB-2179-4C80-8AB1-E690711A109F}" type="slidenum">
              <a:rPr lang="en-US" smtClean="0">
                <a:latin typeface="Arial" charset="0"/>
              </a:rPr>
              <a:pPr/>
              <a:t>54</a:t>
            </a:fld>
            <a:endParaRPr lang="en-US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7447052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8113" y="768350"/>
            <a:ext cx="6823075" cy="3838575"/>
          </a:xfrm>
          <a:ln/>
        </p:spPr>
      </p:sp>
      <p:sp>
        <p:nvSpPr>
          <p:cNvPr id="4096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latin typeface="Arial" charset="0"/>
            </a:endParaRPr>
          </a:p>
        </p:txBody>
      </p:sp>
      <p:sp>
        <p:nvSpPr>
          <p:cNvPr id="4096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36832FB-2179-4C80-8AB1-E690711A109F}" type="slidenum">
              <a:rPr lang="en-US" smtClean="0">
                <a:latin typeface="Arial" charset="0"/>
              </a:rPr>
              <a:pPr/>
              <a:t>55</a:t>
            </a:fld>
            <a:endParaRPr lang="en-US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11371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CBC037-32FA-4360-ABE3-07627B2BC31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D505A9D-A4AF-4C69-803F-B3FD8FE7AA0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32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63624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815EC7-C509-45E9-A595-C7C08F5047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099" y="367131"/>
            <a:ext cx="10515600" cy="627812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B61D1F-B34A-4BF8-908F-7A23699398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8"/>
            <a:ext cx="10515600" cy="2039539"/>
          </a:xfrm>
          <a:prstGeom prst="rect">
            <a:avLst/>
          </a:prstGeom>
        </p:spPr>
        <p:txBody>
          <a:bodyPr/>
          <a:lstStyle>
            <a:lvl1pPr marL="0" indent="0">
              <a:buFont typeface="Wingdings" panose="05000000000000000000" pitchFamily="2" charset="2"/>
              <a:buNone/>
              <a:defRPr>
                <a:solidFill>
                  <a:schemeClr val="accent1">
                    <a:lumMod val="75000"/>
                  </a:schemeClr>
                </a:solidFill>
              </a:defRPr>
            </a:lvl1pPr>
            <a:lvl2pPr marL="230188" indent="-230188">
              <a:buFont typeface="Wingdings" panose="05000000000000000000" pitchFamily="2" charset="2"/>
              <a:buChar char="§"/>
              <a:defRPr/>
            </a:lvl2pPr>
            <a:lvl3pPr marL="460375" indent="-230188">
              <a:buFont typeface="Wingdings" panose="05000000000000000000" pitchFamily="2" charset="2"/>
              <a:buChar char="§"/>
              <a:defRPr/>
            </a:lvl3pPr>
            <a:lvl4pPr marL="684213" indent="-223838">
              <a:buFont typeface="Wingdings" panose="05000000000000000000" pitchFamily="2" charset="2"/>
              <a:buChar char="§"/>
              <a:defRPr/>
            </a:lvl4pPr>
            <a:lvl5pPr marL="914400" indent="-228600"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16F6A89D-691A-4F7C-98F1-F0C593DCAC4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96837" y="6362388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/>
            </a:lvl1pPr>
          </a:lstStyle>
          <a:p>
            <a:fld id="{4E5DC575-B3DA-4894-AC1D-D96F1860F14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97559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48BDF3-C675-4FE4-A910-AC4D963864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C1E326A-32E2-4FAA-B286-2C7318FA99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11D807-F2AA-4847-A712-DB46B5082E5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9/9/2025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18B119-C720-495E-B60C-22CBB6586E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E2A286-1540-4D00-A534-703021A3BD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68343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D5E853-5CAF-42AD-AB47-7F5A49B7B5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0D8E34-F3E7-4F97-A3DF-30EEE989C0C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C8AB9D5-42F1-4DA5-90B3-823D47216A6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A876C05-7108-4656-9F43-674919BEE9B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9/9/2025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57A914-9DAA-4AE9-A76A-42447258A5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3C0452A-1F51-42B5-8497-BB68481ED6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20135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C8A46B-388C-4D77-BE61-52E7B1C913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F6ECDA0-3BD6-450B-8B96-C3684DC875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7D6CCF2-765D-4D39-83E7-42743CE9E79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9ECD599-93B8-46A3-9EF0-230980A89B1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AD0E1B5-5F66-4EE8-9EE1-86A03BA8AD5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C4E6235-3EAC-4DFF-9A14-1ADA715CC2A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9/9/2025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132BF57-DA9A-4492-A076-AB71F5BE90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B5FCD9-5D4E-4E57-9402-7599F98853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26367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300DDE-4BCF-4525-91BE-72A54FC8C2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9F6FE61-20C8-49B5-BF10-C0DCB24C675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9/9/2025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6D4D872-320C-4D19-B900-0E59609A42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C0B071D-2650-40F5-8B1E-46DF9DB8D8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71774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A747EB5-7CA0-4A83-9D1B-19C14360514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9/9/2025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32C3624-E3A1-4C8A-95B8-43FE56CEEE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D65764B-81AF-4873-8E85-B90AF32075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11246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7F3DD2-9E90-4EBF-9B07-2194BDC33C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E8BFE9-2F23-4BCD-B60A-0983EBBCEB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95FE31-2336-4B0E-BC8F-3572FA6EC20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7DFD6EC-511A-455D-8BD9-982DE4390AD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9/9/2025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067B1AA-215E-4D2A-873E-12B2C91049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35E25FC-1B80-4F9E-AB2D-C76EBB6450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87634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639F35-1611-42F7-A008-1247A6AC1D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E268273-8ED8-4A31-9442-466BDD24B81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6F42B4-A61A-4FDA-B0DC-F40834BD8ED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2D9FEBD-503F-464B-B22C-555050B32A4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9/9/2025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4AC58AB-1586-418B-A030-C9B1CABED1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6CF43F4-342D-4F33-99B8-27ACFF6C09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80466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04AEEE-3587-4C7D-BAA3-0C3E401F31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98654F2-609F-41BE-BF94-9566C0BCC8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FEAD64-81FE-45C7-87BE-C99041D876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9/9/2025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C9082A-2241-44ED-B9AD-9750B21A68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710290-45AC-4A7C-9A77-667E4B9CF2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67423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D5DDBF4-DC75-4000-B4CD-4560FF8BCA5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38E350-8C93-428E-9B85-FE7F21988F2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B2166D-1728-4813-9139-87CA01351A2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9/9/2025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F9C6B2-CD29-4F7A-8C8F-E7523A74F3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4A101A-1A5F-4B8A-B35C-38FD5CC037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88036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88237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22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0.png"/><Relationship Id="rId4" Type="http://schemas.openxmlformats.org/officeDocument/2006/relationships/image" Target="../media/image240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wmf"/><Relationship Id="rId2" Type="http://schemas.openxmlformats.org/officeDocument/2006/relationships/image" Target="../media/image23.wmf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oleObject" Target="../embeddings/oleObject2.bin"/><Relationship Id="rId7" Type="http://schemas.openxmlformats.org/officeDocument/2006/relationships/image" Target="../media/image28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oleObject" Target="../embeddings/oleObject3.bin"/><Relationship Id="rId4" Type="http://schemas.openxmlformats.org/officeDocument/2006/relationships/image" Target="../media/image26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5" Type="http://schemas.openxmlformats.org/officeDocument/2006/relationships/image" Target="../media/image27.png"/><Relationship Id="rId4" Type="http://schemas.openxmlformats.org/officeDocument/2006/relationships/image" Target="../media/image28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hyperlink" Target="https://www.youtube.com/watch?v=HHVPutfveVs" TargetMode="Externa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0.png"/><Relationship Id="rId4" Type="http://schemas.openxmlformats.org/officeDocument/2006/relationships/customXml" Target="../ink/ink1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hyperlink" Target="https://youtu.be/5PRrwlkPdNI?t=52" TargetMode="Externa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png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0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0.png"/><Relationship Id="rId3" Type="http://schemas.openxmlformats.org/officeDocument/2006/relationships/image" Target="../media/image50.png"/><Relationship Id="rId7" Type="http://schemas.openxmlformats.org/officeDocument/2006/relationships/image" Target="../media/image380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0.png"/><Relationship Id="rId5" Type="http://schemas.openxmlformats.org/officeDocument/2006/relationships/image" Target="../media/image49.png"/><Relationship Id="rId10" Type="http://schemas.openxmlformats.org/officeDocument/2006/relationships/image" Target="../media/image401.png"/><Relationship Id="rId4" Type="http://schemas.openxmlformats.org/officeDocument/2006/relationships/image" Target="../media/image48.png"/><Relationship Id="rId9" Type="http://schemas.openxmlformats.org/officeDocument/2006/relationships/customXml" Target="../ink/ink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1.pn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0.pn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0.pn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3">
            <a:extLst>
              <a:ext uri="{FF2B5EF4-FFF2-40B4-BE49-F238E27FC236}">
                <a16:creationId xmlns:a16="http://schemas.microsoft.com/office/drawing/2014/main" id="{924FDC48-A6D4-476A-9DE3-18AD994CFDF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771"/>
          <a:stretch/>
        </p:blipFill>
        <p:spPr bwMode="auto">
          <a:xfrm>
            <a:off x="3424674" y="1749427"/>
            <a:ext cx="5342652" cy="367674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122" name="Rectangle 5"/>
          <p:cNvSpPr>
            <a:spLocks noGrp="1" noChangeArrowheads="1"/>
          </p:cNvSpPr>
          <p:nvPr>
            <p:ph type="ctrTitle"/>
          </p:nvPr>
        </p:nvSpPr>
        <p:spPr>
          <a:xfrm>
            <a:off x="0" y="279401"/>
            <a:ext cx="12192000" cy="1470025"/>
          </a:xfrm>
        </p:spPr>
        <p:txBody>
          <a:bodyPr>
            <a:normAutofit/>
          </a:bodyPr>
          <a:lstStyle/>
          <a:p>
            <a:r>
              <a:rPr lang="en-US" sz="4400" dirty="0"/>
              <a:t>AI: Representation and Problem Solving</a:t>
            </a:r>
            <a:br>
              <a:rPr lang="en-US" sz="4400" dirty="0"/>
            </a:br>
            <a:endParaRPr lang="en-US" sz="4400" dirty="0"/>
          </a:p>
        </p:txBody>
      </p:sp>
      <p:sp>
        <p:nvSpPr>
          <p:cNvPr id="5123" name="Rectangle 6"/>
          <p:cNvSpPr>
            <a:spLocks noGrp="1" noChangeArrowheads="1"/>
          </p:cNvSpPr>
          <p:nvPr>
            <p:ph type="subTitle" idx="1"/>
          </p:nvPr>
        </p:nvSpPr>
        <p:spPr>
          <a:xfrm>
            <a:off x="0" y="1295400"/>
            <a:ext cx="12192000" cy="1524000"/>
          </a:xfrm>
        </p:spPr>
        <p:txBody>
          <a:bodyPr/>
          <a:lstStyle/>
          <a:p>
            <a:pPr eaLnBrk="1" hangingPunct="1"/>
            <a:r>
              <a:rPr lang="en-US" sz="4267" dirty="0"/>
              <a:t>Adversarial Search</a:t>
            </a:r>
          </a:p>
        </p:txBody>
      </p:sp>
      <p:sp>
        <p:nvSpPr>
          <p:cNvPr id="5125" name="Text Box 8"/>
          <p:cNvSpPr txBox="1">
            <a:spLocks noChangeArrowheads="1"/>
          </p:cNvSpPr>
          <p:nvPr/>
        </p:nvSpPr>
        <p:spPr bwMode="auto">
          <a:xfrm>
            <a:off x="0" y="5562600"/>
            <a:ext cx="12192000" cy="8926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9" tIns="45719" rIns="91439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dirty="0"/>
              <a:t>Instructor: Pat Virtue</a:t>
            </a:r>
          </a:p>
          <a:p>
            <a:pPr algn="ctr">
              <a:spcBef>
                <a:spcPct val="50000"/>
              </a:spcBef>
            </a:pPr>
            <a:r>
              <a:rPr lang="en-US" sz="1867" dirty="0"/>
              <a:t>Slide credits: CMU AI, http://ai.berkeley.edu</a:t>
            </a:r>
          </a:p>
        </p:txBody>
      </p:sp>
    </p:spTree>
    <p:extLst>
      <p:ext uri="{BB962C8B-B14F-4D97-AF65-F5344CB8AC3E}">
        <p14:creationId xmlns:p14="http://schemas.microsoft.com/office/powerpoint/2010/main" val="22854337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562600" y="2133600"/>
            <a:ext cx="5943600" cy="291221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Outline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idx="1"/>
          </p:nvPr>
        </p:nvSpPr>
        <p:spPr>
          <a:xfrm>
            <a:off x="381000" y="1905000"/>
            <a:ext cx="4800600" cy="3581400"/>
          </a:xfrm>
        </p:spPr>
        <p:txBody>
          <a:bodyPr/>
          <a:lstStyle/>
          <a:p>
            <a:pPr lvl="6">
              <a:lnSpc>
                <a:spcPct val="150000"/>
              </a:lnSpc>
            </a:pPr>
            <a:endParaRPr lang="en-US" sz="500" dirty="0">
              <a:latin typeface="Calibri"/>
              <a:cs typeface="Calibri"/>
            </a:endParaRPr>
          </a:p>
          <a:p>
            <a:pPr>
              <a:lnSpc>
                <a:spcPct val="150000"/>
              </a:lnSpc>
            </a:pPr>
            <a:r>
              <a:rPr lang="en-US" sz="2400" dirty="0">
                <a:latin typeface="Calibri"/>
                <a:cs typeface="Calibri"/>
              </a:rPr>
              <a:t>History / Overview</a:t>
            </a:r>
          </a:p>
          <a:p>
            <a:pPr>
              <a:lnSpc>
                <a:spcPct val="150000"/>
              </a:lnSpc>
            </a:pPr>
            <a:r>
              <a:rPr lang="en-US" sz="2400" dirty="0">
                <a:latin typeface="Calibri"/>
                <a:cs typeface="Calibri"/>
              </a:rPr>
              <a:t>Zero-Sum Games (Minimax)</a:t>
            </a:r>
          </a:p>
          <a:p>
            <a:pPr>
              <a:lnSpc>
                <a:spcPct val="150000"/>
              </a:lnSpc>
            </a:pPr>
            <a:r>
              <a:rPr lang="en-US" sz="2400" dirty="0">
                <a:latin typeface="Calibri"/>
                <a:cs typeface="Calibri"/>
              </a:rPr>
              <a:t>Evaluation Functions</a:t>
            </a:r>
          </a:p>
          <a:p>
            <a:pPr>
              <a:lnSpc>
                <a:spcPct val="150000"/>
              </a:lnSpc>
            </a:pPr>
            <a:r>
              <a:rPr lang="en-US" sz="2400" dirty="0">
                <a:latin typeface="Calibri"/>
                <a:cs typeface="Calibri"/>
              </a:rPr>
              <a:t>Search Efficiency (α-β Pruning)</a:t>
            </a:r>
          </a:p>
          <a:p>
            <a:pPr>
              <a:lnSpc>
                <a:spcPct val="150000"/>
              </a:lnSpc>
            </a:pPr>
            <a:r>
              <a:rPr lang="en-US" sz="2400" dirty="0">
                <a:latin typeface="Calibri"/>
                <a:cs typeface="Calibri"/>
              </a:rPr>
              <a:t>Games of Chance (</a:t>
            </a:r>
            <a:r>
              <a:rPr lang="en-US" sz="2400" dirty="0" err="1">
                <a:latin typeface="Calibri"/>
                <a:cs typeface="Calibri"/>
              </a:rPr>
              <a:t>Expectimax</a:t>
            </a:r>
            <a:r>
              <a:rPr lang="en-US" sz="2400" dirty="0">
                <a:latin typeface="Calibri"/>
                <a:cs typeface="Calibri"/>
              </a:rPr>
              <a:t>)</a:t>
            </a:r>
          </a:p>
          <a:p>
            <a:pPr>
              <a:lnSpc>
                <a:spcPct val="150000"/>
              </a:lnSpc>
            </a:pPr>
            <a:endParaRPr lang="en-US" sz="2400" dirty="0">
              <a:latin typeface="Calibri"/>
              <a:cs typeface="Calibri"/>
            </a:endParaRPr>
          </a:p>
        </p:txBody>
      </p:sp>
      <p:pic>
        <p:nvPicPr>
          <p:cNvPr id="6" name="Picture 5" descr="PatsGame.png"/>
          <p:cNvPicPr>
            <a:picLocks noChangeAspect="1"/>
          </p:cNvPicPr>
          <p:nvPr/>
        </p:nvPicPr>
        <p:blipFill rotWithShape="1">
          <a:blip r:embed="rId3">
            <a:alphaModFix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39000" contrast="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3222" b="-1701"/>
          <a:stretch/>
        </p:blipFill>
        <p:spPr>
          <a:xfrm>
            <a:off x="5044706" y="1752600"/>
            <a:ext cx="6613894" cy="434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82085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Game Playing State-of-the-Art</a:t>
            </a:r>
          </a:p>
        </p:txBody>
      </p:sp>
      <p:sp>
        <p:nvSpPr>
          <p:cNvPr id="1098755" name="Rectangle 3"/>
          <p:cNvSpPr>
            <a:spLocks noGrp="1" noChangeArrowheads="1"/>
          </p:cNvSpPr>
          <p:nvPr>
            <p:ph idx="1"/>
          </p:nvPr>
        </p:nvSpPr>
        <p:spPr>
          <a:xfrm>
            <a:off x="152400" y="1143000"/>
            <a:ext cx="5791200" cy="4983162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1900" b="1" dirty="0"/>
              <a:t>Checkers:</a:t>
            </a:r>
            <a:r>
              <a:rPr lang="en-US" sz="1900" dirty="0"/>
              <a:t> </a:t>
            </a:r>
          </a:p>
          <a:p>
            <a:pPr lvl="1">
              <a:lnSpc>
                <a:spcPct val="80000"/>
              </a:lnSpc>
            </a:pPr>
            <a:r>
              <a:rPr lang="en-US" sz="1500" dirty="0"/>
              <a:t>1950: First computer player.  </a:t>
            </a:r>
          </a:p>
          <a:p>
            <a:pPr lvl="1">
              <a:lnSpc>
                <a:spcPct val="80000"/>
              </a:lnSpc>
            </a:pPr>
            <a:r>
              <a:rPr lang="en-US" sz="1500" dirty="0"/>
              <a:t>1959: Samuel’s self-taught program. </a:t>
            </a:r>
          </a:p>
          <a:p>
            <a:pPr lvl="1">
              <a:lnSpc>
                <a:spcPct val="80000"/>
              </a:lnSpc>
            </a:pPr>
            <a:r>
              <a:rPr lang="en-US" sz="1500" dirty="0"/>
              <a:t>1994: First computer world champion: Chinook ended 40-year-reign of human champion Marion Tinsley using complete 8-piece endgame. </a:t>
            </a:r>
          </a:p>
          <a:p>
            <a:pPr lvl="1">
              <a:lnSpc>
                <a:spcPct val="80000"/>
              </a:lnSpc>
            </a:pPr>
            <a:r>
              <a:rPr lang="en-US" sz="1500" dirty="0"/>
              <a:t>2007: Checkers solved! Endgame database of 39 trillion states</a:t>
            </a:r>
          </a:p>
          <a:p>
            <a:pPr eaLnBrk="1" hangingPunct="1">
              <a:lnSpc>
                <a:spcPct val="80000"/>
              </a:lnSpc>
            </a:pPr>
            <a:endParaRPr lang="en-US" sz="600" b="1" dirty="0"/>
          </a:p>
          <a:p>
            <a:pPr eaLnBrk="1" hangingPunct="1">
              <a:lnSpc>
                <a:spcPct val="80000"/>
              </a:lnSpc>
            </a:pPr>
            <a:r>
              <a:rPr lang="en-US" sz="1900" b="1" dirty="0"/>
              <a:t>Chess:</a:t>
            </a:r>
            <a:r>
              <a:rPr lang="en-US" sz="1900" dirty="0"/>
              <a:t> </a:t>
            </a:r>
          </a:p>
          <a:p>
            <a:pPr lvl="1">
              <a:lnSpc>
                <a:spcPct val="80000"/>
              </a:lnSpc>
            </a:pPr>
            <a:r>
              <a:rPr lang="en-US" sz="1500" dirty="0"/>
              <a:t>1945-1960: </a:t>
            </a:r>
            <a:r>
              <a:rPr lang="en-US" sz="1500" dirty="0" err="1"/>
              <a:t>Zuse</a:t>
            </a:r>
            <a:r>
              <a:rPr lang="en-US" sz="1500" dirty="0"/>
              <a:t>, Wiener, Shannon, Turing, Newell &amp; Simon, McCarthy. </a:t>
            </a:r>
          </a:p>
          <a:p>
            <a:pPr lvl="1">
              <a:lnSpc>
                <a:spcPct val="80000"/>
              </a:lnSpc>
            </a:pPr>
            <a:r>
              <a:rPr lang="en-US" sz="1500" dirty="0"/>
              <a:t>1960s onward: gradual improvement under “standard model”</a:t>
            </a:r>
          </a:p>
          <a:p>
            <a:pPr lvl="1">
              <a:lnSpc>
                <a:spcPct val="80000"/>
              </a:lnSpc>
            </a:pPr>
            <a:r>
              <a:rPr lang="en-US" sz="1500" dirty="0"/>
              <a:t>1997: special-purpose chess machine Deep Blue defeats human champion Gary Kasparov in a six-game match.  Deep Blue examined 200M positions per second and extended some lines of search up to 40 ply.  Current programs running on a PC rate &gt; 3200 (</a:t>
            </a:r>
            <a:r>
              <a:rPr lang="en-US" sz="1500" dirty="0" err="1"/>
              <a:t>vs</a:t>
            </a:r>
            <a:r>
              <a:rPr lang="en-US" sz="1500" dirty="0"/>
              <a:t> 2870 for Magnus </a:t>
            </a:r>
            <a:r>
              <a:rPr lang="en-US" sz="1500" dirty="0" err="1"/>
              <a:t>Carlsen</a:t>
            </a:r>
            <a:r>
              <a:rPr lang="en-US" sz="1500" dirty="0"/>
              <a:t>).</a:t>
            </a:r>
          </a:p>
          <a:p>
            <a:pPr eaLnBrk="1" hangingPunct="1">
              <a:lnSpc>
                <a:spcPct val="80000"/>
              </a:lnSpc>
            </a:pPr>
            <a:endParaRPr lang="en-US" sz="600" b="1" dirty="0"/>
          </a:p>
          <a:p>
            <a:pPr eaLnBrk="1" hangingPunct="1">
              <a:lnSpc>
                <a:spcPct val="80000"/>
              </a:lnSpc>
            </a:pPr>
            <a:r>
              <a:rPr lang="en-US" sz="1900" b="1" dirty="0"/>
              <a:t>Go:</a:t>
            </a:r>
            <a:r>
              <a:rPr lang="en-US" sz="1900" dirty="0"/>
              <a:t> </a:t>
            </a:r>
          </a:p>
          <a:p>
            <a:pPr lvl="1">
              <a:lnSpc>
                <a:spcPct val="80000"/>
              </a:lnSpc>
            </a:pPr>
            <a:r>
              <a:rPr lang="en-US" sz="1500" dirty="0"/>
              <a:t>1968: </a:t>
            </a:r>
            <a:r>
              <a:rPr lang="en-US" sz="1500" dirty="0" err="1"/>
              <a:t>Zobrist’s</a:t>
            </a:r>
            <a:r>
              <a:rPr lang="en-US" sz="1500" dirty="0"/>
              <a:t> program plays legal Go, barely (b&gt;300!)</a:t>
            </a:r>
          </a:p>
          <a:p>
            <a:pPr lvl="1">
              <a:lnSpc>
                <a:spcPct val="80000"/>
              </a:lnSpc>
            </a:pPr>
            <a:r>
              <a:rPr lang="en-US" sz="1500" dirty="0"/>
              <a:t>2005-2014: Monte Carlo tree search enables rapid advances: current programs beat strong amateurs, and professionals with a 3-4 stone handicap.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943600" y="1360100"/>
            <a:ext cx="6248400" cy="4887716"/>
          </a:xfrm>
          <a:prstGeom prst="rect">
            <a:avLst/>
          </a:prstGeom>
          <a:noFill/>
        </p:spPr>
      </p:pic>
      <p:sp>
        <p:nvSpPr>
          <p:cNvPr id="8" name="Rectangle 7"/>
          <p:cNvSpPr/>
          <p:nvPr/>
        </p:nvSpPr>
        <p:spPr>
          <a:xfrm>
            <a:off x="7010400" y="1371600"/>
            <a:ext cx="1676400" cy="45142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8229600" y="1371600"/>
            <a:ext cx="1676400" cy="45142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9372600" y="1371600"/>
            <a:ext cx="1676400" cy="45142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10930964" y="1371600"/>
            <a:ext cx="1261035" cy="45142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875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875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875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875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875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875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875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Game Playing State-of-the-Art</a:t>
            </a:r>
          </a:p>
        </p:txBody>
      </p:sp>
      <p:sp>
        <p:nvSpPr>
          <p:cNvPr id="1098755" name="Rectangle 3"/>
          <p:cNvSpPr>
            <a:spLocks noGrp="1" noChangeArrowheads="1"/>
          </p:cNvSpPr>
          <p:nvPr>
            <p:ph idx="1"/>
          </p:nvPr>
        </p:nvSpPr>
        <p:spPr>
          <a:xfrm>
            <a:off x="152400" y="1143000"/>
            <a:ext cx="5791200" cy="4983162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1900" b="1" dirty="0"/>
              <a:t>Checkers:</a:t>
            </a:r>
            <a:r>
              <a:rPr lang="en-US" sz="1900" dirty="0"/>
              <a:t> </a:t>
            </a:r>
          </a:p>
          <a:p>
            <a:pPr lvl="1">
              <a:lnSpc>
                <a:spcPct val="80000"/>
              </a:lnSpc>
            </a:pPr>
            <a:r>
              <a:rPr lang="en-US" sz="1500" dirty="0"/>
              <a:t>1950: First computer player.  </a:t>
            </a:r>
          </a:p>
          <a:p>
            <a:pPr lvl="1">
              <a:lnSpc>
                <a:spcPct val="80000"/>
              </a:lnSpc>
            </a:pPr>
            <a:r>
              <a:rPr lang="en-US" sz="1500" dirty="0"/>
              <a:t>1959: Samuel’s self-taught program. </a:t>
            </a:r>
          </a:p>
          <a:p>
            <a:pPr lvl="1">
              <a:lnSpc>
                <a:spcPct val="80000"/>
              </a:lnSpc>
            </a:pPr>
            <a:r>
              <a:rPr lang="en-US" sz="1500" dirty="0"/>
              <a:t>1994: First computer world champion: Chinook ended 40-year-reign of human champion Marion Tinsley using complete 8-piece endgame. </a:t>
            </a:r>
          </a:p>
          <a:p>
            <a:pPr lvl="1">
              <a:lnSpc>
                <a:spcPct val="80000"/>
              </a:lnSpc>
            </a:pPr>
            <a:r>
              <a:rPr lang="en-US" sz="1500" dirty="0"/>
              <a:t>2007: Checkers solved! Endgame database of 39 trillion states</a:t>
            </a:r>
          </a:p>
          <a:p>
            <a:pPr eaLnBrk="1" hangingPunct="1">
              <a:lnSpc>
                <a:spcPct val="80000"/>
              </a:lnSpc>
            </a:pPr>
            <a:endParaRPr lang="en-US" sz="600" b="1" dirty="0"/>
          </a:p>
          <a:p>
            <a:pPr eaLnBrk="1" hangingPunct="1">
              <a:lnSpc>
                <a:spcPct val="80000"/>
              </a:lnSpc>
            </a:pPr>
            <a:r>
              <a:rPr lang="en-US" sz="1900" b="1" dirty="0"/>
              <a:t>Chess:</a:t>
            </a:r>
            <a:r>
              <a:rPr lang="en-US" sz="1900" dirty="0"/>
              <a:t> </a:t>
            </a:r>
          </a:p>
          <a:p>
            <a:pPr lvl="1">
              <a:lnSpc>
                <a:spcPct val="80000"/>
              </a:lnSpc>
            </a:pPr>
            <a:r>
              <a:rPr lang="en-US" sz="1500" dirty="0"/>
              <a:t>1945-1960: </a:t>
            </a:r>
            <a:r>
              <a:rPr lang="en-US" sz="1500" dirty="0" err="1"/>
              <a:t>Zuse</a:t>
            </a:r>
            <a:r>
              <a:rPr lang="en-US" sz="1500" dirty="0"/>
              <a:t>, Wiener, Shannon, Turing, Newell &amp; Simon, McCarthy. </a:t>
            </a:r>
          </a:p>
          <a:p>
            <a:pPr lvl="1">
              <a:lnSpc>
                <a:spcPct val="80000"/>
              </a:lnSpc>
            </a:pPr>
            <a:r>
              <a:rPr lang="en-US" sz="1500" dirty="0"/>
              <a:t>1960s onward: gradual improvement under “standard model”</a:t>
            </a:r>
          </a:p>
          <a:p>
            <a:pPr lvl="1">
              <a:lnSpc>
                <a:spcPct val="80000"/>
              </a:lnSpc>
            </a:pPr>
            <a:r>
              <a:rPr lang="en-US" sz="1500" dirty="0"/>
              <a:t>1997: special-purpose chess machine Deep Blue defeats human champion Gary Kasparov in a six-game match.  Deep Blue examined 200M positions per second and extended some lines of search up to 40 ply.  Current programs running on a PC rate &gt; 3200 (</a:t>
            </a:r>
            <a:r>
              <a:rPr lang="en-US" sz="1500" dirty="0" err="1"/>
              <a:t>vs</a:t>
            </a:r>
            <a:r>
              <a:rPr lang="en-US" sz="1500" dirty="0"/>
              <a:t> 2870 for Magnus </a:t>
            </a:r>
            <a:r>
              <a:rPr lang="en-US" sz="1500" dirty="0" err="1"/>
              <a:t>Carlsen</a:t>
            </a:r>
            <a:r>
              <a:rPr lang="en-US" sz="1500" dirty="0"/>
              <a:t>).</a:t>
            </a:r>
          </a:p>
          <a:p>
            <a:pPr eaLnBrk="1" hangingPunct="1">
              <a:lnSpc>
                <a:spcPct val="80000"/>
              </a:lnSpc>
            </a:pPr>
            <a:endParaRPr lang="en-US" sz="600" b="1" dirty="0"/>
          </a:p>
          <a:p>
            <a:pPr eaLnBrk="1" hangingPunct="1">
              <a:lnSpc>
                <a:spcPct val="80000"/>
              </a:lnSpc>
            </a:pPr>
            <a:r>
              <a:rPr lang="en-US" sz="1900" b="1" dirty="0"/>
              <a:t>Go:</a:t>
            </a:r>
            <a:r>
              <a:rPr lang="en-US" sz="1900" dirty="0"/>
              <a:t> </a:t>
            </a:r>
          </a:p>
          <a:p>
            <a:pPr lvl="1">
              <a:lnSpc>
                <a:spcPct val="80000"/>
              </a:lnSpc>
            </a:pPr>
            <a:r>
              <a:rPr lang="en-US" sz="1500" dirty="0"/>
              <a:t>1968: </a:t>
            </a:r>
            <a:r>
              <a:rPr lang="en-US" sz="1500" dirty="0" err="1"/>
              <a:t>Zobrist’s</a:t>
            </a:r>
            <a:r>
              <a:rPr lang="en-US" sz="1500" dirty="0"/>
              <a:t> program plays legal Go, barely (b&gt;300!)</a:t>
            </a:r>
          </a:p>
          <a:p>
            <a:pPr lvl="1">
              <a:lnSpc>
                <a:spcPct val="80000"/>
              </a:lnSpc>
            </a:pPr>
            <a:r>
              <a:rPr lang="en-US" sz="1500" dirty="0"/>
              <a:t>2005-2014: Monte Carlo tree search enables rapid advances: current programs beat strong amateurs, and professionals with a 3-4 stone handicap.</a:t>
            </a:r>
          </a:p>
          <a:p>
            <a:pPr lvl="1">
              <a:lnSpc>
                <a:spcPct val="80000"/>
              </a:lnSpc>
            </a:pPr>
            <a:r>
              <a:rPr lang="en-US" sz="1500" dirty="0"/>
              <a:t>2015: AlphaGo from DeepMind beats Lee Sedol</a:t>
            </a:r>
            <a:endParaRPr lang="en-US" sz="1900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943600" y="1360100"/>
            <a:ext cx="6248400" cy="4887716"/>
          </a:xfrm>
          <a:prstGeom prst="rect">
            <a:avLst/>
          </a:prstGeom>
          <a:noFill/>
        </p:spPr>
      </p:pic>
      <p:sp>
        <p:nvSpPr>
          <p:cNvPr id="8" name="Rectangle 7"/>
          <p:cNvSpPr/>
          <p:nvPr/>
        </p:nvSpPr>
        <p:spPr>
          <a:xfrm>
            <a:off x="7010400" y="1371600"/>
            <a:ext cx="1676400" cy="45142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8229600" y="1371600"/>
            <a:ext cx="1676400" cy="45142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9372600" y="1371600"/>
            <a:ext cx="1676400" cy="45142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10746606" y="1371600"/>
            <a:ext cx="1445394" cy="45142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Content Placeholder 4">
            <a:extLst>
              <a:ext uri="{FF2B5EF4-FFF2-40B4-BE49-F238E27FC236}">
                <a16:creationId xmlns:a16="http://schemas.microsoft.com/office/drawing/2014/main" id="{FB3FD968-B729-4D95-99A0-1AA0BADDBE1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0517" y="1360100"/>
            <a:ext cx="6254567" cy="4887716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A6703732-74A7-4A1A-8C16-F6D56C408D26}"/>
              </a:ext>
            </a:extLst>
          </p:cNvPr>
          <p:cNvSpPr/>
          <p:nvPr/>
        </p:nvSpPr>
        <p:spPr>
          <a:xfrm>
            <a:off x="10911544" y="1368616"/>
            <a:ext cx="1080250" cy="45142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17715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Behavior from Computation</a:t>
            </a:r>
          </a:p>
        </p:txBody>
      </p:sp>
      <p:graphicFrame>
        <p:nvGraphicFramePr>
          <p:cNvPr id="1026" name="Object 5"/>
          <p:cNvGraphicFramePr>
            <a:graphicFrameLocks noChangeAspect="1"/>
          </p:cNvGraphicFramePr>
          <p:nvPr/>
        </p:nvGraphicFramePr>
        <p:xfrm>
          <a:off x="2667000" y="1674072"/>
          <a:ext cx="6858000" cy="373612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hoto Editor Photo" r:id="rId2" imgW="4519052" imgH="2461473" progId="MSPhotoEd.3">
                  <p:embed/>
                </p:oleObj>
              </mc:Choice>
              <mc:Fallback>
                <p:oleObj name="Photo Editor Photo" r:id="rId2" imgW="4519052" imgH="2461473" progId="MSPhotoEd.3">
                  <p:embed/>
                  <p:pic>
                    <p:nvPicPr>
                      <p:cNvPr id="1026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67000" y="1674072"/>
                        <a:ext cx="6858000" cy="373612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9" name="Text Box 6"/>
          <p:cNvSpPr txBox="1">
            <a:spLocks noChangeArrowheads="1"/>
          </p:cNvSpPr>
          <p:nvPr/>
        </p:nvSpPr>
        <p:spPr bwMode="auto">
          <a:xfrm>
            <a:off x="8305800" y="6477000"/>
            <a:ext cx="38862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dirty="0">
                <a:solidFill>
                  <a:srgbClr val="CC0000"/>
                </a:solidFill>
                <a:latin typeface="Calibri" pitchFamily="34" charset="0"/>
              </a:rPr>
              <a:t>[Demo: mystery </a:t>
            </a:r>
            <a:r>
              <a:rPr lang="en-US" dirty="0" err="1">
                <a:solidFill>
                  <a:srgbClr val="CC0000"/>
                </a:solidFill>
                <a:latin typeface="Calibri" pitchFamily="34" charset="0"/>
              </a:rPr>
              <a:t>pacman</a:t>
            </a:r>
            <a:r>
              <a:rPr lang="en-US" dirty="0">
                <a:solidFill>
                  <a:srgbClr val="CC0000"/>
                </a:solidFill>
                <a:latin typeface="Calibri" pitchFamily="34" charset="0"/>
              </a:rPr>
              <a:t> (L6D1)]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587412" y="1548776"/>
            <a:ext cx="5148607" cy="287655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219" name="Rectangle 3"/>
          <p:cNvSpPr>
            <a:spLocks noGrp="1" noChangeArrowheads="1"/>
          </p:cNvSpPr>
          <p:nvPr>
            <p:ph idx="1"/>
          </p:nvPr>
        </p:nvSpPr>
        <p:spPr>
          <a:xfrm>
            <a:off x="406400" y="1397001"/>
            <a:ext cx="11379200" cy="4729164"/>
          </a:xfrm>
        </p:spPr>
        <p:txBody>
          <a:bodyPr/>
          <a:lstStyle/>
          <a:p>
            <a:pPr eaLnBrk="1" hangingPunct="1"/>
            <a:r>
              <a:rPr lang="en-US" sz="2800" dirty="0"/>
              <a:t>Many different kinds of games!</a:t>
            </a:r>
          </a:p>
          <a:p>
            <a:pPr lvl="1" eaLnBrk="1" hangingPunct="1"/>
            <a:endParaRPr lang="en-US" sz="2400" dirty="0"/>
          </a:p>
          <a:p>
            <a:pPr eaLnBrk="1" hangingPunct="1"/>
            <a:r>
              <a:rPr lang="en-US" sz="2800" dirty="0"/>
              <a:t>Axes:</a:t>
            </a:r>
          </a:p>
          <a:p>
            <a:pPr lvl="1" eaLnBrk="1" hangingPunct="1"/>
            <a:r>
              <a:rPr lang="en-US" sz="2400" dirty="0"/>
              <a:t>Deterministic or stochastic?</a:t>
            </a:r>
          </a:p>
          <a:p>
            <a:pPr lvl="1"/>
            <a:r>
              <a:rPr lang="en-US" sz="2400" dirty="0"/>
              <a:t>Perfect information (fully observable)?</a:t>
            </a:r>
          </a:p>
          <a:p>
            <a:pPr lvl="1" eaLnBrk="1" hangingPunct="1"/>
            <a:r>
              <a:rPr lang="en-US" sz="2400" dirty="0"/>
              <a:t>One, two, or more players?</a:t>
            </a:r>
          </a:p>
          <a:p>
            <a:pPr lvl="1" eaLnBrk="1" hangingPunct="1"/>
            <a:r>
              <a:rPr lang="en-US" sz="2400" dirty="0"/>
              <a:t>Turn-taking or simultaneous?</a:t>
            </a:r>
          </a:p>
          <a:p>
            <a:pPr lvl="1" eaLnBrk="1" hangingPunct="1"/>
            <a:r>
              <a:rPr lang="en-US" sz="2400" dirty="0"/>
              <a:t>Zero sum?</a:t>
            </a:r>
          </a:p>
          <a:p>
            <a:pPr lvl="1" eaLnBrk="1" hangingPunct="1"/>
            <a:endParaRPr lang="en-US" sz="2400" dirty="0"/>
          </a:p>
          <a:p>
            <a:r>
              <a:rPr lang="en-US" sz="2800" dirty="0"/>
              <a:t>Want algorithms for calculating a </a:t>
            </a:r>
            <a:r>
              <a:rPr lang="en-US" sz="2800" b="1" i="1" dirty="0"/>
              <a:t>contingent plan </a:t>
            </a:r>
            <a:r>
              <a:rPr lang="en-US" sz="2800" dirty="0"/>
              <a:t>(a.k.a. </a:t>
            </a:r>
            <a:r>
              <a:rPr lang="en-US" sz="2800" dirty="0">
                <a:solidFill>
                  <a:srgbClr val="CC0000"/>
                </a:solidFill>
              </a:rPr>
              <a:t>strategy </a:t>
            </a:r>
            <a:r>
              <a:rPr lang="en-US" sz="2800" dirty="0">
                <a:solidFill>
                  <a:srgbClr val="000090"/>
                </a:solidFill>
              </a:rPr>
              <a:t>or</a:t>
            </a:r>
            <a:r>
              <a:rPr lang="en-US" sz="2800" dirty="0">
                <a:solidFill>
                  <a:srgbClr val="CC0000"/>
                </a:solidFill>
              </a:rPr>
              <a:t> policy</a:t>
            </a:r>
            <a:r>
              <a:rPr lang="en-US" dirty="0">
                <a:solidFill>
                  <a:srgbClr val="000090"/>
                </a:solidFill>
              </a:rPr>
              <a:t>)</a:t>
            </a:r>
            <a:r>
              <a:rPr lang="en-US" sz="2800" dirty="0"/>
              <a:t> which recommends a move for every possible eventuality</a:t>
            </a:r>
          </a:p>
        </p:txBody>
      </p:sp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Types of Games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9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368197" y="1357400"/>
            <a:ext cx="6583362" cy="267348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98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41515" y="1388558"/>
            <a:ext cx="4108120" cy="26035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Zero-Sum Games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half" idx="1"/>
          </p:nvPr>
        </p:nvSpPr>
        <p:spPr>
          <a:xfrm>
            <a:off x="457199" y="4191000"/>
            <a:ext cx="5982869" cy="1706564"/>
          </a:xfrm>
        </p:spPr>
        <p:txBody>
          <a:bodyPr/>
          <a:lstStyle/>
          <a:p>
            <a:pPr>
              <a:buFont typeface="Wingdings" panose="05000000000000000000" pitchFamily="2" charset="2"/>
              <a:buChar char="§"/>
            </a:pPr>
            <a:r>
              <a:rPr lang="en-US" sz="2400" dirty="0"/>
              <a:t>Zero-Sum Games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Agents have </a:t>
            </a:r>
            <a:r>
              <a:rPr lang="en-US" b="1" i="1" dirty="0">
                <a:solidFill>
                  <a:srgbClr val="0000FF"/>
                </a:solidFill>
              </a:rPr>
              <a:t>opposite</a:t>
            </a:r>
            <a:r>
              <a:rPr lang="en-US" dirty="0"/>
              <a:t> utilities 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Pure competition: </a:t>
            </a:r>
          </a:p>
          <a:p>
            <a:pPr lvl="2">
              <a:buFont typeface="Wingdings" panose="05000000000000000000" pitchFamily="2" charset="2"/>
              <a:buChar char="§"/>
            </a:pPr>
            <a:r>
              <a:rPr lang="en-US" sz="2400" dirty="0"/>
              <a:t>One</a:t>
            </a:r>
            <a:r>
              <a:rPr lang="en-US" sz="2400" b="1" i="1" dirty="0">
                <a:solidFill>
                  <a:srgbClr val="0000FF"/>
                </a:solidFill>
              </a:rPr>
              <a:t> maximizes</a:t>
            </a:r>
            <a:r>
              <a:rPr lang="en-US" sz="2400" dirty="0"/>
              <a:t>, the other </a:t>
            </a:r>
            <a:r>
              <a:rPr lang="en-US" sz="2400" b="1" i="1" dirty="0">
                <a:solidFill>
                  <a:srgbClr val="FF0000"/>
                </a:solidFill>
              </a:rPr>
              <a:t>minimizes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half" idx="2"/>
          </p:nvPr>
        </p:nvSpPr>
        <p:spPr>
          <a:xfrm>
            <a:off x="6172200" y="4191000"/>
            <a:ext cx="5562600" cy="1706564"/>
          </a:xfrm>
        </p:spPr>
        <p:txBody>
          <a:bodyPr/>
          <a:lstStyle/>
          <a:p>
            <a:pPr>
              <a:buFont typeface="Wingdings" panose="05000000000000000000" pitchFamily="2" charset="2"/>
              <a:buChar char="§"/>
            </a:pPr>
            <a:r>
              <a:rPr lang="en-US" sz="2400" dirty="0"/>
              <a:t>General Games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Agents have </a:t>
            </a:r>
            <a:r>
              <a:rPr lang="en-US" b="1" i="1" dirty="0">
                <a:solidFill>
                  <a:srgbClr val="0000FF"/>
                </a:solidFill>
              </a:rPr>
              <a:t>independent</a:t>
            </a:r>
            <a:r>
              <a:rPr lang="en-US" dirty="0"/>
              <a:t> utilities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Cooperation, indifference, competition, shifting alliances, and more are all possible</a:t>
            </a:r>
          </a:p>
        </p:txBody>
      </p:sp>
      <p:cxnSp>
        <p:nvCxnSpPr>
          <p:cNvPr id="4" name="Straight Arrow Connector 3"/>
          <p:cNvCxnSpPr>
            <a:cxnSpLocks/>
          </p:cNvCxnSpPr>
          <p:nvPr/>
        </p:nvCxnSpPr>
        <p:spPr>
          <a:xfrm flipH="1" flipV="1">
            <a:off x="1828800" y="3429000"/>
            <a:ext cx="1032206" cy="1945204"/>
          </a:xfrm>
          <a:prstGeom prst="straightConnector1">
            <a:avLst/>
          </a:prstGeom>
          <a:ln w="19050">
            <a:solidFill>
              <a:srgbClr val="0000FF"/>
            </a:solidFill>
            <a:tail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>
            <a:cxnSpLocks/>
          </p:cNvCxnSpPr>
          <p:nvPr/>
        </p:nvCxnSpPr>
        <p:spPr>
          <a:xfrm flipH="1" flipV="1">
            <a:off x="3962401" y="3124200"/>
            <a:ext cx="1405796" cy="2250004"/>
          </a:xfrm>
          <a:prstGeom prst="straightConnector1">
            <a:avLst/>
          </a:prstGeom>
          <a:ln w="19050">
            <a:solidFill>
              <a:srgbClr val="FF0000"/>
            </a:solidFill>
            <a:tail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  <p:bldP spid="9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05035" y="1396999"/>
            <a:ext cx="4207019" cy="44069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2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“Standard” Games</a:t>
            </a:r>
          </a:p>
        </p:txBody>
      </p:sp>
      <p:sp>
        <p:nvSpPr>
          <p:cNvPr id="10243" name="Content Placeholder 2"/>
          <p:cNvSpPr>
            <a:spLocks noGrp="1"/>
          </p:cNvSpPr>
          <p:nvPr>
            <p:ph idx="1"/>
          </p:nvPr>
        </p:nvSpPr>
        <p:spPr>
          <a:xfrm>
            <a:off x="406400" y="1397001"/>
            <a:ext cx="7366000" cy="4729164"/>
          </a:xfrm>
        </p:spPr>
        <p:txBody>
          <a:bodyPr/>
          <a:lstStyle/>
          <a:p>
            <a:r>
              <a:rPr lang="en-US" sz="2800" dirty="0"/>
              <a:t>Standard games are deterministic, observable, two-player, turn-taking, zero-sum</a:t>
            </a:r>
          </a:p>
          <a:p>
            <a:r>
              <a:rPr lang="en-US" sz="2800" dirty="0"/>
              <a:t>Game formulation:</a:t>
            </a:r>
          </a:p>
          <a:p>
            <a:pPr lvl="1"/>
            <a:r>
              <a:rPr lang="en-US" sz="2400" dirty="0"/>
              <a:t>Initial state: </a:t>
            </a:r>
            <a:r>
              <a:rPr lang="en-US" sz="2400" dirty="0">
                <a:solidFill>
                  <a:srgbClr val="BD00B0"/>
                </a:solidFill>
              </a:rPr>
              <a:t>s</a:t>
            </a:r>
            <a:r>
              <a:rPr lang="en-US" sz="2400" baseline="-25000" dirty="0">
                <a:solidFill>
                  <a:srgbClr val="BD00B0"/>
                </a:solidFill>
              </a:rPr>
              <a:t>0</a:t>
            </a:r>
            <a:endParaRPr lang="en-US" sz="2400" dirty="0">
              <a:solidFill>
                <a:srgbClr val="BD00B0"/>
              </a:solidFill>
            </a:endParaRPr>
          </a:p>
          <a:p>
            <a:pPr lvl="1"/>
            <a:r>
              <a:rPr lang="en-US" sz="2400" dirty="0"/>
              <a:t>Players: </a:t>
            </a:r>
            <a:r>
              <a:rPr lang="en-US" sz="2400" dirty="0">
                <a:solidFill>
                  <a:srgbClr val="BD00B0"/>
                </a:solidFill>
              </a:rPr>
              <a:t>Player(s) </a:t>
            </a:r>
            <a:r>
              <a:rPr lang="en-US" sz="2400" dirty="0"/>
              <a:t>indicates whose move it is</a:t>
            </a:r>
          </a:p>
          <a:p>
            <a:pPr lvl="1"/>
            <a:r>
              <a:rPr lang="en-US" sz="2400" dirty="0"/>
              <a:t>Actions: </a:t>
            </a:r>
            <a:r>
              <a:rPr lang="en-US" sz="2400" dirty="0">
                <a:solidFill>
                  <a:srgbClr val="BD00B0"/>
                </a:solidFill>
              </a:rPr>
              <a:t>Actions(s) </a:t>
            </a:r>
            <a:r>
              <a:rPr lang="en-US" sz="2400" dirty="0"/>
              <a:t>for player on move</a:t>
            </a:r>
          </a:p>
          <a:p>
            <a:pPr lvl="1"/>
            <a:r>
              <a:rPr lang="en-US" sz="2400" dirty="0"/>
              <a:t>Transition model: </a:t>
            </a:r>
            <a:r>
              <a:rPr lang="en-US" sz="2400" dirty="0">
                <a:solidFill>
                  <a:srgbClr val="BD00B0"/>
                </a:solidFill>
              </a:rPr>
              <a:t>Result(</a:t>
            </a:r>
            <a:r>
              <a:rPr lang="en-US" sz="2400" dirty="0" err="1">
                <a:solidFill>
                  <a:srgbClr val="BD00B0"/>
                </a:solidFill>
              </a:rPr>
              <a:t>s,a</a:t>
            </a:r>
            <a:r>
              <a:rPr lang="en-US" sz="2400" dirty="0">
                <a:solidFill>
                  <a:srgbClr val="BD00B0"/>
                </a:solidFill>
              </a:rPr>
              <a:t>)</a:t>
            </a:r>
            <a:endParaRPr lang="en-US" sz="2400" dirty="0">
              <a:solidFill>
                <a:srgbClr val="BD00B0"/>
              </a:solidFill>
              <a:sym typeface="Symbol" pitchFamily="18" charset="2"/>
            </a:endParaRPr>
          </a:p>
          <a:p>
            <a:pPr lvl="1"/>
            <a:r>
              <a:rPr lang="en-US" sz="2400" dirty="0">
                <a:sym typeface="Symbol" pitchFamily="18" charset="2"/>
              </a:rPr>
              <a:t>Terminal test: </a:t>
            </a:r>
            <a:r>
              <a:rPr lang="en-US" sz="2400" dirty="0">
                <a:solidFill>
                  <a:srgbClr val="BD00B0"/>
                </a:solidFill>
                <a:sym typeface="Symbol" pitchFamily="18" charset="2"/>
              </a:rPr>
              <a:t>Terminal-Test(s)</a:t>
            </a:r>
          </a:p>
          <a:p>
            <a:pPr lvl="1"/>
            <a:r>
              <a:rPr lang="en-US" sz="2400" dirty="0">
                <a:sym typeface="Symbol" pitchFamily="18" charset="2"/>
              </a:rPr>
              <a:t>Terminal values: </a:t>
            </a:r>
            <a:r>
              <a:rPr lang="en-US" sz="2400" dirty="0">
                <a:solidFill>
                  <a:srgbClr val="BD00B0"/>
                </a:solidFill>
                <a:sym typeface="Symbol" pitchFamily="18" charset="2"/>
              </a:rPr>
              <a:t>Utility(</a:t>
            </a:r>
            <a:r>
              <a:rPr lang="en-US" sz="2400" dirty="0" err="1">
                <a:solidFill>
                  <a:srgbClr val="BD00B0"/>
                </a:solidFill>
                <a:sym typeface="Symbol" pitchFamily="18" charset="2"/>
              </a:rPr>
              <a:t>s,p</a:t>
            </a:r>
            <a:r>
              <a:rPr lang="en-US" sz="2400" dirty="0">
                <a:solidFill>
                  <a:srgbClr val="BD00B0"/>
                </a:solidFill>
                <a:sym typeface="Symbol" pitchFamily="18" charset="2"/>
              </a:rPr>
              <a:t>) </a:t>
            </a:r>
            <a:r>
              <a:rPr lang="en-US" sz="2400" dirty="0">
                <a:sym typeface="Symbol" pitchFamily="18" charset="2"/>
              </a:rPr>
              <a:t>for player </a:t>
            </a:r>
            <a:r>
              <a:rPr lang="en-US" sz="2400" dirty="0">
                <a:solidFill>
                  <a:srgbClr val="BD00B0"/>
                </a:solidFill>
                <a:sym typeface="Symbol" pitchFamily="18" charset="2"/>
              </a:rPr>
              <a:t>p</a:t>
            </a:r>
          </a:p>
          <a:p>
            <a:pPr lvl="2"/>
            <a:r>
              <a:rPr lang="en-US" sz="2400" dirty="0">
                <a:sym typeface="Symbol" pitchFamily="18" charset="2"/>
              </a:rPr>
              <a:t>Or just </a:t>
            </a:r>
            <a:r>
              <a:rPr lang="en-US" sz="2400" dirty="0">
                <a:solidFill>
                  <a:srgbClr val="BD00B0"/>
                </a:solidFill>
                <a:sym typeface="Symbol" pitchFamily="18" charset="2"/>
              </a:rPr>
              <a:t>Utility(s) </a:t>
            </a:r>
            <a:r>
              <a:rPr lang="en-US" sz="2400" dirty="0">
                <a:solidFill>
                  <a:srgbClr val="000000"/>
                </a:solidFill>
                <a:sym typeface="Symbol" pitchFamily="18" charset="2"/>
              </a:rPr>
              <a:t>for player making the decision at root</a:t>
            </a:r>
            <a:endParaRPr lang="en-US" sz="2000" dirty="0">
              <a:solidFill>
                <a:srgbClr val="000000"/>
              </a:solidFill>
              <a:sym typeface="Symbol" pitchFamily="18" charset="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433291" y="1320018"/>
            <a:ext cx="5484168" cy="507206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Adversarial Search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Single-Agent Trees</a:t>
            </a:r>
          </a:p>
        </p:txBody>
      </p:sp>
      <p:sp>
        <p:nvSpPr>
          <p:cNvPr id="9" name="Rectangle 8"/>
          <p:cNvSpPr/>
          <p:nvPr/>
        </p:nvSpPr>
        <p:spPr>
          <a:xfrm>
            <a:off x="5257800" y="1447800"/>
            <a:ext cx="1524000" cy="381000"/>
          </a:xfrm>
          <a:prstGeom prst="rect">
            <a:avLst/>
          </a:prstGeom>
          <a:solidFill>
            <a:schemeClr val="tx1"/>
          </a:solidFill>
          <a:ln w="571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20485" name="Picture 3" descr="\\.host\Shared Folders\Shared with PC\images\Pacman_stuck_minimax.png"/>
          <p:cNvPicPr>
            <a:picLocks noChangeAspect="1" noChangeArrowheads="1"/>
          </p:cNvPicPr>
          <p:nvPr/>
        </p:nvPicPr>
        <p:blipFill>
          <a:blip r:embed="rId3" cstate="print"/>
          <a:srcRect l="38135" t="16438" r="44067" b="58904"/>
          <a:stretch>
            <a:fillRect/>
          </a:stretch>
        </p:blipFill>
        <p:spPr bwMode="auto">
          <a:xfrm flipH="1">
            <a:off x="5867400" y="1512888"/>
            <a:ext cx="304800" cy="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Oval 11"/>
          <p:cNvSpPr/>
          <p:nvPr/>
        </p:nvSpPr>
        <p:spPr>
          <a:xfrm>
            <a:off x="6553200" y="1600200"/>
            <a:ext cx="76200" cy="7620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36" name="Straight Connector 35"/>
          <p:cNvCxnSpPr/>
          <p:nvPr/>
        </p:nvCxnSpPr>
        <p:spPr>
          <a:xfrm rot="10800000" flipV="1">
            <a:off x="3657600" y="1905000"/>
            <a:ext cx="2362200" cy="381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>
            <a:off x="6019800" y="1905000"/>
            <a:ext cx="2286000" cy="381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 rot="10800000" flipV="1">
            <a:off x="7239000" y="2819400"/>
            <a:ext cx="1066800" cy="381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/>
          <p:cNvCxnSpPr/>
          <p:nvPr/>
        </p:nvCxnSpPr>
        <p:spPr>
          <a:xfrm>
            <a:off x="8305800" y="2819400"/>
            <a:ext cx="1219200" cy="381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 rot="10800000" flipV="1">
            <a:off x="2590801" y="2819400"/>
            <a:ext cx="1066800" cy="381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/>
        </p:nvCxnSpPr>
        <p:spPr>
          <a:xfrm>
            <a:off x="3657601" y="2819400"/>
            <a:ext cx="1219200" cy="381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Rectangle 38"/>
          <p:cNvSpPr/>
          <p:nvPr/>
        </p:nvSpPr>
        <p:spPr>
          <a:xfrm>
            <a:off x="2895600" y="2362200"/>
            <a:ext cx="1524000" cy="381000"/>
          </a:xfrm>
          <a:prstGeom prst="rect">
            <a:avLst/>
          </a:prstGeom>
          <a:solidFill>
            <a:schemeClr val="tx1"/>
          </a:solidFill>
          <a:ln w="571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40" name="Picture 3" descr="\\.host\Shared Folders\Shared with PC\images\Pacman_stuck_minimax.png"/>
          <p:cNvPicPr>
            <a:picLocks noChangeAspect="1" noChangeArrowheads="1"/>
          </p:cNvPicPr>
          <p:nvPr/>
        </p:nvPicPr>
        <p:blipFill>
          <a:blip r:embed="rId3" cstate="print"/>
          <a:srcRect l="38135" t="16438" r="44067" b="58904"/>
          <a:stretch>
            <a:fillRect/>
          </a:stretch>
        </p:blipFill>
        <p:spPr bwMode="auto">
          <a:xfrm>
            <a:off x="3200400" y="2427288"/>
            <a:ext cx="304800" cy="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2" name="Oval 41"/>
          <p:cNvSpPr/>
          <p:nvPr/>
        </p:nvSpPr>
        <p:spPr>
          <a:xfrm>
            <a:off x="4191000" y="2514600"/>
            <a:ext cx="76200" cy="7620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3" name="Rectangle 42"/>
          <p:cNvSpPr/>
          <p:nvPr/>
        </p:nvSpPr>
        <p:spPr>
          <a:xfrm>
            <a:off x="7543800" y="2362200"/>
            <a:ext cx="1524000" cy="381000"/>
          </a:xfrm>
          <a:prstGeom prst="rect">
            <a:avLst/>
          </a:prstGeom>
          <a:solidFill>
            <a:schemeClr val="tx1"/>
          </a:solidFill>
          <a:ln w="571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45" name="Picture 3" descr="\\.host\Shared Folders\Shared with PC\images\Pacman_stuck_minimax.png"/>
          <p:cNvPicPr>
            <a:picLocks noChangeAspect="1" noChangeArrowheads="1"/>
          </p:cNvPicPr>
          <p:nvPr/>
        </p:nvPicPr>
        <p:blipFill>
          <a:blip r:embed="rId3" cstate="print"/>
          <a:srcRect l="38135" t="16438" r="44067" b="58904"/>
          <a:stretch>
            <a:fillRect/>
          </a:stretch>
        </p:blipFill>
        <p:spPr bwMode="auto">
          <a:xfrm flipH="1">
            <a:off x="8458200" y="2427288"/>
            <a:ext cx="304800" cy="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7" name="Oval 46"/>
          <p:cNvSpPr/>
          <p:nvPr/>
        </p:nvSpPr>
        <p:spPr>
          <a:xfrm>
            <a:off x="8839200" y="2514600"/>
            <a:ext cx="76200" cy="7620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8" name="Rectangle 47"/>
          <p:cNvSpPr/>
          <p:nvPr/>
        </p:nvSpPr>
        <p:spPr>
          <a:xfrm>
            <a:off x="6477000" y="3276600"/>
            <a:ext cx="1524000" cy="381000"/>
          </a:xfrm>
          <a:prstGeom prst="rect">
            <a:avLst/>
          </a:prstGeom>
          <a:solidFill>
            <a:schemeClr val="tx1"/>
          </a:solidFill>
          <a:ln w="571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49" name="Picture 3" descr="\\.host\Shared Folders\Shared with PC\images\Pacman_stuck_minimax.png"/>
          <p:cNvPicPr>
            <a:picLocks noChangeAspect="1" noChangeArrowheads="1"/>
          </p:cNvPicPr>
          <p:nvPr/>
        </p:nvPicPr>
        <p:blipFill>
          <a:blip r:embed="rId3" cstate="print"/>
          <a:srcRect l="38135" t="16438" r="44067" b="58904"/>
          <a:stretch>
            <a:fillRect/>
          </a:stretch>
        </p:blipFill>
        <p:spPr bwMode="auto">
          <a:xfrm flipH="1">
            <a:off x="7086600" y="3341688"/>
            <a:ext cx="304800" cy="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0" name="Oval 49"/>
          <p:cNvSpPr/>
          <p:nvPr/>
        </p:nvSpPr>
        <p:spPr>
          <a:xfrm>
            <a:off x="7772400" y="3429000"/>
            <a:ext cx="76200" cy="7620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1" name="Rectangle 50"/>
          <p:cNvSpPr/>
          <p:nvPr/>
        </p:nvSpPr>
        <p:spPr>
          <a:xfrm>
            <a:off x="8763000" y="3276600"/>
            <a:ext cx="1524000" cy="381000"/>
          </a:xfrm>
          <a:prstGeom prst="rect">
            <a:avLst/>
          </a:prstGeom>
          <a:solidFill>
            <a:schemeClr val="tx1"/>
          </a:solidFill>
          <a:ln w="571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52" name="Picture 3" descr="\\.host\Shared Folders\Shared with PC\images\Pacman_stuck_minimax.png"/>
          <p:cNvPicPr>
            <a:picLocks noChangeAspect="1" noChangeArrowheads="1"/>
          </p:cNvPicPr>
          <p:nvPr/>
        </p:nvPicPr>
        <p:blipFill>
          <a:blip r:embed="rId3" cstate="print"/>
          <a:srcRect l="38135" t="16438" r="44067" b="58904"/>
          <a:stretch>
            <a:fillRect/>
          </a:stretch>
        </p:blipFill>
        <p:spPr bwMode="auto">
          <a:xfrm flipH="1">
            <a:off x="9958137" y="3341688"/>
            <a:ext cx="304800" cy="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4" name="Rectangle 53"/>
          <p:cNvSpPr/>
          <p:nvPr/>
        </p:nvSpPr>
        <p:spPr>
          <a:xfrm>
            <a:off x="1828800" y="3276600"/>
            <a:ext cx="1524000" cy="381000"/>
          </a:xfrm>
          <a:prstGeom prst="rect">
            <a:avLst/>
          </a:prstGeom>
          <a:solidFill>
            <a:schemeClr val="tx1"/>
          </a:solidFill>
          <a:ln w="571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55" name="Picture 3" descr="\\.host\Shared Folders\Shared with PC\images\Pacman_stuck_minimax.png"/>
          <p:cNvPicPr>
            <a:picLocks noChangeAspect="1" noChangeArrowheads="1"/>
          </p:cNvPicPr>
          <p:nvPr/>
        </p:nvPicPr>
        <p:blipFill>
          <a:blip r:embed="rId3" cstate="print"/>
          <a:srcRect l="38135" t="16438" r="44067" b="58904"/>
          <a:stretch>
            <a:fillRect/>
          </a:stretch>
        </p:blipFill>
        <p:spPr bwMode="auto">
          <a:xfrm>
            <a:off x="1828800" y="3341688"/>
            <a:ext cx="304800" cy="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6" name="Oval 55"/>
          <p:cNvSpPr/>
          <p:nvPr/>
        </p:nvSpPr>
        <p:spPr>
          <a:xfrm>
            <a:off x="3124200" y="3429000"/>
            <a:ext cx="76200" cy="7620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4114800" y="3276600"/>
            <a:ext cx="1524000" cy="381000"/>
          </a:xfrm>
          <a:prstGeom prst="rect">
            <a:avLst/>
          </a:prstGeom>
          <a:solidFill>
            <a:schemeClr val="tx1"/>
          </a:solidFill>
          <a:ln w="571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58" name="Picture 3" descr="\\.host\Shared Folders\Shared with PC\images\Pacman_stuck_minimax.png"/>
          <p:cNvPicPr>
            <a:picLocks noChangeAspect="1" noChangeArrowheads="1"/>
          </p:cNvPicPr>
          <p:nvPr/>
        </p:nvPicPr>
        <p:blipFill>
          <a:blip r:embed="rId3" cstate="print"/>
          <a:srcRect l="38135" t="16438" r="44067" b="58904"/>
          <a:stretch>
            <a:fillRect/>
          </a:stretch>
        </p:blipFill>
        <p:spPr bwMode="auto">
          <a:xfrm flipH="1">
            <a:off x="4724400" y="3341688"/>
            <a:ext cx="304800" cy="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9" name="Oval 58"/>
          <p:cNvSpPr/>
          <p:nvPr/>
        </p:nvSpPr>
        <p:spPr>
          <a:xfrm>
            <a:off x="5410200" y="3429000"/>
            <a:ext cx="76200" cy="7620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0" name="Isosceles Triangle 59"/>
          <p:cNvSpPr/>
          <p:nvPr/>
        </p:nvSpPr>
        <p:spPr>
          <a:xfrm>
            <a:off x="1828800" y="3886200"/>
            <a:ext cx="1524000" cy="1752600"/>
          </a:xfrm>
          <a:prstGeom prst="triangle">
            <a:avLst/>
          </a:prstGeom>
          <a:solidFill>
            <a:srgbClr val="CCEC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Isosceles Triangle 60"/>
          <p:cNvSpPr/>
          <p:nvPr/>
        </p:nvSpPr>
        <p:spPr>
          <a:xfrm>
            <a:off x="4114800" y="3886200"/>
            <a:ext cx="1524000" cy="1752600"/>
          </a:xfrm>
          <a:prstGeom prst="triangle">
            <a:avLst/>
          </a:prstGeom>
          <a:solidFill>
            <a:srgbClr val="CCEC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Isosceles Triangle 61"/>
          <p:cNvSpPr/>
          <p:nvPr/>
        </p:nvSpPr>
        <p:spPr>
          <a:xfrm>
            <a:off x="6477000" y="3886200"/>
            <a:ext cx="1524000" cy="1752600"/>
          </a:xfrm>
          <a:prstGeom prst="triangle">
            <a:avLst/>
          </a:prstGeom>
          <a:solidFill>
            <a:srgbClr val="CCEC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TextBox 62"/>
          <p:cNvSpPr txBox="1"/>
          <p:nvPr/>
        </p:nvSpPr>
        <p:spPr>
          <a:xfrm>
            <a:off x="9372600" y="3733800"/>
            <a:ext cx="533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alibri" pitchFamily="34" charset="0"/>
              </a:rPr>
              <a:t>8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2057400" y="5715000"/>
            <a:ext cx="685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alibri" pitchFamily="34" charset="0"/>
              </a:rPr>
              <a:t>2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2743200" y="5715000"/>
            <a:ext cx="76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alibri" pitchFamily="34" charset="0"/>
              </a:rPr>
              <a:t>0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4419600" y="5715000"/>
            <a:ext cx="838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alibri" pitchFamily="34" charset="0"/>
              </a:rPr>
              <a:t>2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5029200" y="5715000"/>
            <a:ext cx="76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alibri" pitchFamily="34" charset="0"/>
              </a:rPr>
              <a:t>6</a:t>
            </a:r>
          </a:p>
        </p:txBody>
      </p:sp>
      <p:sp>
        <p:nvSpPr>
          <p:cNvPr id="68" name="TextBox 67"/>
          <p:cNvSpPr txBox="1"/>
          <p:nvPr/>
        </p:nvSpPr>
        <p:spPr>
          <a:xfrm>
            <a:off x="6705600" y="5715000"/>
            <a:ext cx="838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alibri" pitchFamily="34" charset="0"/>
              </a:rPr>
              <a:t>4</a:t>
            </a:r>
          </a:p>
        </p:txBody>
      </p:sp>
      <p:sp>
        <p:nvSpPr>
          <p:cNvPr id="69" name="TextBox 68"/>
          <p:cNvSpPr txBox="1"/>
          <p:nvPr/>
        </p:nvSpPr>
        <p:spPr>
          <a:xfrm>
            <a:off x="7467600" y="5715000"/>
            <a:ext cx="76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alibri" pitchFamily="34" charset="0"/>
              </a:rPr>
              <a:t>6</a:t>
            </a:r>
          </a:p>
        </p:txBody>
      </p:sp>
      <p:sp>
        <p:nvSpPr>
          <p:cNvPr id="70" name="TextBox 69"/>
          <p:cNvSpPr txBox="1"/>
          <p:nvPr/>
        </p:nvSpPr>
        <p:spPr>
          <a:xfrm>
            <a:off x="3581400" y="5715000"/>
            <a:ext cx="76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alibri" pitchFamily="34" charset="0"/>
              </a:rPr>
              <a:t>…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5867400" y="5715000"/>
            <a:ext cx="76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alibri" pitchFamily="34" charset="0"/>
              </a:rPr>
              <a:t>…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 animBg="1"/>
      <p:bldP spid="42" grpId="0" animBg="1"/>
      <p:bldP spid="43" grpId="0" animBg="1"/>
      <p:bldP spid="47" grpId="0" animBg="1"/>
      <p:bldP spid="48" grpId="0" animBg="1"/>
      <p:bldP spid="50" grpId="0" animBg="1"/>
      <p:bldP spid="51" grpId="0" animBg="1"/>
      <p:bldP spid="54" grpId="0" animBg="1"/>
      <p:bldP spid="56" grpId="0" animBg="1"/>
      <p:bldP spid="57" grpId="0" animBg="1"/>
      <p:bldP spid="59" grpId="0" animBg="1"/>
      <p:bldP spid="60" grpId="0" animBg="1"/>
      <p:bldP spid="61" grpId="0" animBg="1"/>
      <p:bldP spid="62" grpId="0" animBg="1"/>
      <p:bldP spid="63" grpId="0"/>
      <p:bldP spid="64" grpId="0"/>
      <p:bldP spid="65" grpId="0"/>
      <p:bldP spid="66" grpId="0"/>
      <p:bldP spid="67" grpId="0"/>
      <p:bldP spid="68" grpId="0"/>
      <p:bldP spid="69" grpId="0"/>
      <p:bldP spid="70" grpId="0"/>
      <p:bldP spid="7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Minimax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B7A78F2E-3AEF-400C-8B71-898D88C9EA93}"/>
              </a:ext>
            </a:extLst>
          </p:cNvPr>
          <p:cNvGrpSpPr/>
          <p:nvPr/>
        </p:nvGrpSpPr>
        <p:grpSpPr>
          <a:xfrm>
            <a:off x="2819400" y="1219200"/>
            <a:ext cx="9220200" cy="5429250"/>
            <a:chOff x="939012" y="1428750"/>
            <a:chExt cx="7285826" cy="4133850"/>
          </a:xfrm>
        </p:grpSpPr>
        <p:pic>
          <p:nvPicPr>
            <p:cNvPr id="74" name="Picture 3">
              <a:extLst>
                <a:ext uri="{FF2B5EF4-FFF2-40B4-BE49-F238E27FC236}">
                  <a16:creationId xmlns:a16="http://schemas.microsoft.com/office/drawing/2014/main" id="{54C69111-94F1-4613-8B48-C7ABEEB7A01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752600" y="1600200"/>
              <a:ext cx="5472113" cy="39624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5" name="Picture 3">
              <a:extLst>
                <a:ext uri="{FF2B5EF4-FFF2-40B4-BE49-F238E27FC236}">
                  <a16:creationId xmlns:a16="http://schemas.microsoft.com/office/drawing/2014/main" id="{A672B4FF-A012-405E-BFBD-6FBDD8A9A24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939012" y="1428750"/>
              <a:ext cx="784215" cy="775097"/>
            </a:xfrm>
            <a:prstGeom prst="rect">
              <a:avLst/>
            </a:prstGeom>
            <a:noFill/>
          </p:spPr>
        </p:pic>
        <p:pic>
          <p:nvPicPr>
            <p:cNvPr id="78" name="Picture 3">
              <a:extLst>
                <a:ext uri="{FF2B5EF4-FFF2-40B4-BE49-F238E27FC236}">
                  <a16:creationId xmlns:a16="http://schemas.microsoft.com/office/drawing/2014/main" id="{CB0449FA-0DA2-452F-B648-AE91EC99DEF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1027363" y="2115063"/>
              <a:ext cx="696663" cy="774070"/>
            </a:xfrm>
            <a:prstGeom prst="rect">
              <a:avLst/>
            </a:prstGeom>
            <a:noFill/>
          </p:spPr>
        </p:pic>
        <p:pic>
          <p:nvPicPr>
            <p:cNvPr id="81" name="Picture 3">
              <a:extLst>
                <a:ext uri="{FF2B5EF4-FFF2-40B4-BE49-F238E27FC236}">
                  <a16:creationId xmlns:a16="http://schemas.microsoft.com/office/drawing/2014/main" id="{6ED9AF04-BBA9-4AAC-9F1C-AE5ED97555E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939012" y="2800350"/>
              <a:ext cx="784215" cy="775097"/>
            </a:xfrm>
            <a:prstGeom prst="rect">
              <a:avLst/>
            </a:prstGeom>
            <a:noFill/>
          </p:spPr>
        </p:pic>
        <p:pic>
          <p:nvPicPr>
            <p:cNvPr id="83" name="Picture 3">
              <a:extLst>
                <a:ext uri="{FF2B5EF4-FFF2-40B4-BE49-F238E27FC236}">
                  <a16:creationId xmlns:a16="http://schemas.microsoft.com/office/drawing/2014/main" id="{4E6BBFDE-1DDB-4EE2-9B62-896BDC2C2E8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1027363" y="3486663"/>
              <a:ext cx="696663" cy="774070"/>
            </a:xfrm>
            <a:prstGeom prst="rect">
              <a:avLst/>
            </a:prstGeom>
            <a:noFill/>
          </p:spPr>
        </p:pic>
        <p:pic>
          <p:nvPicPr>
            <p:cNvPr id="84" name="Picture 3">
              <a:extLst>
                <a:ext uri="{FF2B5EF4-FFF2-40B4-BE49-F238E27FC236}">
                  <a16:creationId xmlns:a16="http://schemas.microsoft.com/office/drawing/2014/main" id="{FD9AFF00-6FA6-4A0B-B70B-4AC9620CBBD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4910138" y="3429128"/>
              <a:ext cx="3314700" cy="1624120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5" name="Rounded Rectangle 1">
              <a:extLst>
                <a:ext uri="{FF2B5EF4-FFF2-40B4-BE49-F238E27FC236}">
                  <a16:creationId xmlns:a16="http://schemas.microsoft.com/office/drawing/2014/main" id="{CAC12106-0156-4B71-B647-94C99C33E24F}"/>
                </a:ext>
              </a:extLst>
            </p:cNvPr>
            <p:cNvSpPr/>
            <p:nvPr/>
          </p:nvSpPr>
          <p:spPr>
            <a:xfrm>
              <a:off x="1738313" y="4743450"/>
              <a:ext cx="3086100" cy="742950"/>
            </a:xfrm>
            <a:prstGeom prst="roundRect">
              <a:avLst/>
            </a:prstGeom>
            <a:solidFill>
              <a:srgbClr val="C39BE1">
                <a:alpha val="30000"/>
              </a:srgbClr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772"/>
            </a:p>
          </p:txBody>
        </p:sp>
      </p:grp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A681CB49-B360-471B-B9E1-11165670E3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6400" y="1397001"/>
            <a:ext cx="4927600" cy="4729164"/>
          </a:xfrm>
        </p:spPr>
        <p:txBody>
          <a:bodyPr/>
          <a:lstStyle/>
          <a:p>
            <a:r>
              <a:rPr lang="en-US" dirty="0"/>
              <a:t>States</a:t>
            </a:r>
          </a:p>
          <a:p>
            <a:r>
              <a:rPr lang="en-US" dirty="0"/>
              <a:t>Actions</a:t>
            </a:r>
          </a:p>
          <a:p>
            <a:r>
              <a:rPr lang="en-US" dirty="0"/>
              <a:t>Values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306378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Minimax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823C7CD-3876-4E17-B96B-FF85C5346E3D}"/>
              </a:ext>
            </a:extLst>
          </p:cNvPr>
          <p:cNvSpPr/>
          <p:nvPr/>
        </p:nvSpPr>
        <p:spPr>
          <a:xfrm>
            <a:off x="5638721" y="2452349"/>
            <a:ext cx="2063959" cy="396523"/>
          </a:xfrm>
          <a:prstGeom prst="rect">
            <a:avLst/>
          </a:prstGeom>
          <a:solidFill>
            <a:sysClr val="windowText" lastClr="000000"/>
          </a:solidFill>
          <a:ln w="57150" cap="flat" cmpd="sng" algn="ctr">
            <a:solidFill>
              <a:srgbClr val="4472C4"/>
            </a:solidFill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ctr" defTabSz="52260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772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3" name="Picture 3" descr="\\.host\Shared Folders\Shared with PC\images\Pacman_stuck_minimax.png">
            <a:extLst>
              <a:ext uri="{FF2B5EF4-FFF2-40B4-BE49-F238E27FC236}">
                <a16:creationId xmlns:a16="http://schemas.microsoft.com/office/drawing/2014/main" id="{EED31F97-8782-4C47-9D83-4729CA1F43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 l="38135" t="16438" r="44067" b="58904"/>
          <a:stretch>
            <a:fillRect/>
          </a:stretch>
        </p:blipFill>
        <p:spPr bwMode="auto">
          <a:xfrm flipH="1">
            <a:off x="5982714" y="2531654"/>
            <a:ext cx="343993" cy="2726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Oval 13">
            <a:extLst>
              <a:ext uri="{FF2B5EF4-FFF2-40B4-BE49-F238E27FC236}">
                <a16:creationId xmlns:a16="http://schemas.microsoft.com/office/drawing/2014/main" id="{A49897C5-8A9C-4941-8D4F-9A346C38DA45}"/>
              </a:ext>
            </a:extLst>
          </p:cNvPr>
          <p:cNvSpPr/>
          <p:nvPr/>
        </p:nvSpPr>
        <p:spPr>
          <a:xfrm>
            <a:off x="6791978" y="2610958"/>
            <a:ext cx="85998" cy="79305"/>
          </a:xfrm>
          <a:prstGeom prst="ellipse">
            <a:avLst/>
          </a:prstGeom>
          <a:solidFill>
            <a:sysClr val="window" lastClr="FFFFFF"/>
          </a:solidFill>
          <a:ln w="1270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ctr" defTabSz="52260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772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115C3EC6-9157-4176-9F4D-6384FC02AC80}"/>
              </a:ext>
            </a:extLst>
          </p:cNvPr>
          <p:cNvCxnSpPr/>
          <p:nvPr/>
        </p:nvCxnSpPr>
        <p:spPr>
          <a:xfrm rot="10800000" flipV="1">
            <a:off x="4004753" y="2928177"/>
            <a:ext cx="2665947" cy="396523"/>
          </a:xfrm>
          <a:prstGeom prst="line">
            <a:avLst/>
          </a:prstGeom>
          <a:noFill/>
          <a:ln w="28575" cap="flat" cmpd="sng" algn="ctr">
            <a:solidFill>
              <a:srgbClr val="0066CC"/>
            </a:solidFill>
            <a:prstDash val="solid"/>
            <a:miter lim="800000"/>
          </a:ln>
          <a:effectLst/>
        </p:spPr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76C48D7E-1D62-449A-BA2F-600CEDDFBC50}"/>
              </a:ext>
            </a:extLst>
          </p:cNvPr>
          <p:cNvCxnSpPr/>
          <p:nvPr/>
        </p:nvCxnSpPr>
        <p:spPr>
          <a:xfrm>
            <a:off x="6670700" y="2928177"/>
            <a:ext cx="2579948" cy="396523"/>
          </a:xfrm>
          <a:prstGeom prst="line">
            <a:avLst/>
          </a:prstGeom>
          <a:noFill/>
          <a:ln w="28575" cap="flat" cmpd="sng" algn="ctr">
            <a:solidFill>
              <a:srgbClr val="0066CC"/>
            </a:solidFill>
            <a:prstDash val="solid"/>
            <a:miter lim="800000"/>
          </a:ln>
          <a:effectLst/>
        </p:spPr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0D59DC46-A70B-406D-A546-5CAEF3C620CA}"/>
              </a:ext>
            </a:extLst>
          </p:cNvPr>
          <p:cNvCxnSpPr/>
          <p:nvPr/>
        </p:nvCxnSpPr>
        <p:spPr>
          <a:xfrm rot="10800000" flipV="1">
            <a:off x="8046672" y="3879832"/>
            <a:ext cx="1203976" cy="396523"/>
          </a:xfrm>
          <a:prstGeom prst="line">
            <a:avLst/>
          </a:prstGeom>
          <a:noFill/>
          <a:ln w="28575" cap="flat" cmpd="sng" algn="ctr">
            <a:solidFill>
              <a:srgbClr val="FF0000"/>
            </a:solidFill>
            <a:prstDash val="solid"/>
            <a:miter lim="800000"/>
          </a:ln>
          <a:effectLst/>
        </p:spPr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411A5E69-C60D-4DEC-BD94-667DEFC7DD78}"/>
              </a:ext>
            </a:extLst>
          </p:cNvPr>
          <p:cNvCxnSpPr/>
          <p:nvPr/>
        </p:nvCxnSpPr>
        <p:spPr>
          <a:xfrm>
            <a:off x="9250648" y="3879832"/>
            <a:ext cx="1375972" cy="396523"/>
          </a:xfrm>
          <a:prstGeom prst="line">
            <a:avLst/>
          </a:prstGeom>
          <a:noFill/>
          <a:ln w="28575" cap="flat" cmpd="sng" algn="ctr">
            <a:solidFill>
              <a:srgbClr val="FF0000"/>
            </a:solidFill>
            <a:prstDash val="solid"/>
            <a:miter lim="800000"/>
          </a:ln>
          <a:effectLst/>
        </p:spPr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6B68F339-629B-4C7D-8645-41AF7B688A30}"/>
              </a:ext>
            </a:extLst>
          </p:cNvPr>
          <p:cNvCxnSpPr/>
          <p:nvPr/>
        </p:nvCxnSpPr>
        <p:spPr>
          <a:xfrm rot="10800000" flipV="1">
            <a:off x="2800778" y="3879832"/>
            <a:ext cx="1203976" cy="396523"/>
          </a:xfrm>
          <a:prstGeom prst="line">
            <a:avLst/>
          </a:prstGeom>
          <a:noFill/>
          <a:ln w="28575" cap="flat" cmpd="sng" algn="ctr">
            <a:solidFill>
              <a:srgbClr val="FF0000"/>
            </a:solidFill>
            <a:prstDash val="solid"/>
            <a:miter lim="800000"/>
          </a:ln>
          <a:effectLst/>
        </p:spPr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2D930D78-7B85-4093-ABA2-DC6429EC4998}"/>
              </a:ext>
            </a:extLst>
          </p:cNvPr>
          <p:cNvCxnSpPr/>
          <p:nvPr/>
        </p:nvCxnSpPr>
        <p:spPr>
          <a:xfrm>
            <a:off x="4004754" y="3879832"/>
            <a:ext cx="1375972" cy="396523"/>
          </a:xfrm>
          <a:prstGeom prst="line">
            <a:avLst/>
          </a:prstGeom>
          <a:noFill/>
          <a:ln w="28575" cap="flat" cmpd="sng" algn="ctr">
            <a:solidFill>
              <a:srgbClr val="FF0000"/>
            </a:solidFill>
            <a:prstDash val="solid"/>
            <a:miter lim="800000"/>
          </a:ln>
          <a:effectLst/>
        </p:spPr>
      </p:cxnSp>
      <p:pic>
        <p:nvPicPr>
          <p:cNvPr id="21" name="Picture 2">
            <a:extLst>
              <a:ext uri="{FF2B5EF4-FFF2-40B4-BE49-F238E27FC236}">
                <a16:creationId xmlns:a16="http://schemas.microsoft.com/office/drawing/2014/main" id="{09E61AAD-6F43-4DB1-8C76-759507FD39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014693" y="2528273"/>
            <a:ext cx="326870" cy="2846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3842EF96-3BB7-484C-AC4E-AF6C85C519DA}"/>
              </a:ext>
            </a:extLst>
          </p:cNvPr>
          <p:cNvSpPr/>
          <p:nvPr/>
        </p:nvSpPr>
        <p:spPr>
          <a:xfrm>
            <a:off x="2972774" y="3404005"/>
            <a:ext cx="2063959" cy="396523"/>
          </a:xfrm>
          <a:prstGeom prst="rect">
            <a:avLst/>
          </a:prstGeom>
          <a:solidFill>
            <a:sysClr val="windowText" lastClr="000000"/>
          </a:solidFill>
          <a:ln w="57150" cap="flat" cmpd="sng" algn="ctr">
            <a:solidFill>
              <a:srgbClr val="C00000"/>
            </a:solidFill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ctr" defTabSz="52260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772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3" name="Picture 3" descr="\\.host\Shared Folders\Shared with PC\images\Pacman_stuck_minimax.png">
            <a:extLst>
              <a:ext uri="{FF2B5EF4-FFF2-40B4-BE49-F238E27FC236}">
                <a16:creationId xmlns:a16="http://schemas.microsoft.com/office/drawing/2014/main" id="{094666DA-01DF-424A-8D23-8647D27A7B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 l="38135" t="16438" r="44067" b="58904"/>
          <a:stretch>
            <a:fillRect/>
          </a:stretch>
        </p:blipFill>
        <p:spPr bwMode="auto">
          <a:xfrm>
            <a:off x="3008054" y="3467042"/>
            <a:ext cx="343993" cy="2726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" name="Oval 23">
            <a:extLst>
              <a:ext uri="{FF2B5EF4-FFF2-40B4-BE49-F238E27FC236}">
                <a16:creationId xmlns:a16="http://schemas.microsoft.com/office/drawing/2014/main" id="{B4CFD411-4843-4DC1-A9A5-0392AC6E9D8A}"/>
              </a:ext>
            </a:extLst>
          </p:cNvPr>
          <p:cNvSpPr/>
          <p:nvPr/>
        </p:nvSpPr>
        <p:spPr>
          <a:xfrm>
            <a:off x="4126031" y="3562614"/>
            <a:ext cx="85998" cy="79305"/>
          </a:xfrm>
          <a:prstGeom prst="ellipse">
            <a:avLst/>
          </a:prstGeom>
          <a:solidFill>
            <a:sysClr val="window" lastClr="FFFFFF"/>
          </a:solidFill>
          <a:ln w="1270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ctr" defTabSz="52260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772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5" name="Picture 2">
            <a:extLst>
              <a:ext uri="{FF2B5EF4-FFF2-40B4-BE49-F238E27FC236}">
                <a16:creationId xmlns:a16="http://schemas.microsoft.com/office/drawing/2014/main" id="{3B1D5F1C-62F7-4818-A7F4-74E0995283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348746" y="3458909"/>
            <a:ext cx="326869" cy="2846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3B221B1E-4390-4EF1-9791-7E894FDCDC72}"/>
              </a:ext>
            </a:extLst>
          </p:cNvPr>
          <p:cNvSpPr/>
          <p:nvPr/>
        </p:nvSpPr>
        <p:spPr>
          <a:xfrm>
            <a:off x="8218669" y="3404005"/>
            <a:ext cx="2063959" cy="396523"/>
          </a:xfrm>
          <a:prstGeom prst="rect">
            <a:avLst/>
          </a:prstGeom>
          <a:solidFill>
            <a:sysClr val="windowText" lastClr="000000"/>
          </a:solidFill>
          <a:ln w="57150" cap="flat" cmpd="sng" algn="ctr">
            <a:solidFill>
              <a:srgbClr val="C00000"/>
            </a:solidFill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ctr" defTabSz="52260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772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7" name="Picture 3" descr="\\.host\Shared Folders\Shared with PC\images\Pacman_stuck_minimax.png">
            <a:extLst>
              <a:ext uri="{FF2B5EF4-FFF2-40B4-BE49-F238E27FC236}">
                <a16:creationId xmlns:a16="http://schemas.microsoft.com/office/drawing/2014/main" id="{2C8CE705-B2E7-4FCC-BC30-F33CD477F4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 l="38135" t="16438" r="44067" b="58904"/>
          <a:stretch>
            <a:fillRect/>
          </a:stretch>
        </p:blipFill>
        <p:spPr bwMode="auto">
          <a:xfrm flipH="1">
            <a:off x="8906655" y="3483309"/>
            <a:ext cx="343993" cy="2726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" name="Oval 27">
            <a:extLst>
              <a:ext uri="{FF2B5EF4-FFF2-40B4-BE49-F238E27FC236}">
                <a16:creationId xmlns:a16="http://schemas.microsoft.com/office/drawing/2014/main" id="{83B0D96A-8D68-42D2-B6DD-68DDBD72A886}"/>
              </a:ext>
            </a:extLst>
          </p:cNvPr>
          <p:cNvSpPr/>
          <p:nvPr/>
        </p:nvSpPr>
        <p:spPr>
          <a:xfrm>
            <a:off x="9371926" y="3562614"/>
            <a:ext cx="85998" cy="79305"/>
          </a:xfrm>
          <a:prstGeom prst="ellipse">
            <a:avLst/>
          </a:prstGeom>
          <a:solidFill>
            <a:sysClr val="window" lastClr="FFFFFF"/>
          </a:solidFill>
          <a:ln w="1270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ctr" defTabSz="52260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772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9" name="Picture 2">
            <a:extLst>
              <a:ext uri="{FF2B5EF4-FFF2-40B4-BE49-F238E27FC236}">
                <a16:creationId xmlns:a16="http://schemas.microsoft.com/office/drawing/2014/main" id="{B08AA6EA-8223-4462-B14D-0BA071F513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594641" y="3458909"/>
            <a:ext cx="326869" cy="2846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" name="Rectangle 29">
            <a:extLst>
              <a:ext uri="{FF2B5EF4-FFF2-40B4-BE49-F238E27FC236}">
                <a16:creationId xmlns:a16="http://schemas.microsoft.com/office/drawing/2014/main" id="{6404CF86-95D2-4123-8D81-979039886764}"/>
              </a:ext>
            </a:extLst>
          </p:cNvPr>
          <p:cNvSpPr/>
          <p:nvPr/>
        </p:nvSpPr>
        <p:spPr>
          <a:xfrm>
            <a:off x="1768798" y="4355660"/>
            <a:ext cx="2063959" cy="396523"/>
          </a:xfrm>
          <a:prstGeom prst="rect">
            <a:avLst/>
          </a:prstGeom>
          <a:solidFill>
            <a:sysClr val="windowText" lastClr="000000"/>
          </a:solidFill>
          <a:ln w="57150" cap="flat" cmpd="sng" algn="ctr">
            <a:solidFill>
              <a:srgbClr val="4472C4"/>
            </a:solidFill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ctr" defTabSz="52260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772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1" name="Picture 3" descr="\\.host\Shared Folders\Shared with PC\images\Pacman_stuck_minimax.png">
            <a:extLst>
              <a:ext uri="{FF2B5EF4-FFF2-40B4-BE49-F238E27FC236}">
                <a16:creationId xmlns:a16="http://schemas.microsoft.com/office/drawing/2014/main" id="{AAEBCD2A-BCB9-4B4F-AC2C-9A43EC2B96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 l="38135" t="16438" r="44067" b="58904"/>
          <a:stretch>
            <a:fillRect/>
          </a:stretch>
        </p:blipFill>
        <p:spPr bwMode="auto">
          <a:xfrm>
            <a:off x="1804078" y="4418698"/>
            <a:ext cx="343993" cy="2726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" name="Oval 31">
            <a:extLst>
              <a:ext uri="{FF2B5EF4-FFF2-40B4-BE49-F238E27FC236}">
                <a16:creationId xmlns:a16="http://schemas.microsoft.com/office/drawing/2014/main" id="{EDE9D756-71F2-4D6E-9063-94F8A3F8DBCC}"/>
              </a:ext>
            </a:extLst>
          </p:cNvPr>
          <p:cNvSpPr/>
          <p:nvPr/>
        </p:nvSpPr>
        <p:spPr>
          <a:xfrm>
            <a:off x="2922055" y="4514269"/>
            <a:ext cx="85998" cy="79305"/>
          </a:xfrm>
          <a:prstGeom prst="ellipse">
            <a:avLst/>
          </a:prstGeom>
          <a:solidFill>
            <a:sysClr val="window" lastClr="FFFFFF"/>
          </a:solidFill>
          <a:ln w="1270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ctr" defTabSz="52260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772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3" name="Picture 2">
            <a:extLst>
              <a:ext uri="{FF2B5EF4-FFF2-40B4-BE49-F238E27FC236}">
                <a16:creationId xmlns:a16="http://schemas.microsoft.com/office/drawing/2014/main" id="{6DD28817-AB6A-46B6-85D9-3480344F5D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00777" y="4410564"/>
            <a:ext cx="326869" cy="2846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4" name="Rectangle 33">
            <a:extLst>
              <a:ext uri="{FF2B5EF4-FFF2-40B4-BE49-F238E27FC236}">
                <a16:creationId xmlns:a16="http://schemas.microsoft.com/office/drawing/2014/main" id="{A0875DE9-9002-454A-8C64-3E0B6FCB2C2A}"/>
              </a:ext>
            </a:extLst>
          </p:cNvPr>
          <p:cNvSpPr/>
          <p:nvPr/>
        </p:nvSpPr>
        <p:spPr>
          <a:xfrm>
            <a:off x="4348746" y="4355660"/>
            <a:ext cx="2063959" cy="396523"/>
          </a:xfrm>
          <a:prstGeom prst="rect">
            <a:avLst/>
          </a:prstGeom>
          <a:solidFill>
            <a:sysClr val="windowText" lastClr="000000"/>
          </a:solidFill>
          <a:ln w="57150" cap="flat" cmpd="sng" algn="ctr">
            <a:solidFill>
              <a:srgbClr val="4472C4"/>
            </a:solidFill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ctr" defTabSz="52260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772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5" name="Picture 3" descr="\\.host\Shared Folders\Shared with PC\images\Pacman_stuck_minimax.png">
            <a:extLst>
              <a:ext uri="{FF2B5EF4-FFF2-40B4-BE49-F238E27FC236}">
                <a16:creationId xmlns:a16="http://schemas.microsoft.com/office/drawing/2014/main" id="{C4B69978-4849-44A3-83C3-A306EFD8DA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 l="38135" t="16438" r="44067" b="58904"/>
          <a:stretch>
            <a:fillRect/>
          </a:stretch>
        </p:blipFill>
        <p:spPr bwMode="auto">
          <a:xfrm>
            <a:off x="4384026" y="4418698"/>
            <a:ext cx="343993" cy="2726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6" name="Oval 35">
            <a:extLst>
              <a:ext uri="{FF2B5EF4-FFF2-40B4-BE49-F238E27FC236}">
                <a16:creationId xmlns:a16="http://schemas.microsoft.com/office/drawing/2014/main" id="{3C67B6E1-83DB-40E3-A955-60E99CDB0639}"/>
              </a:ext>
            </a:extLst>
          </p:cNvPr>
          <p:cNvSpPr/>
          <p:nvPr/>
        </p:nvSpPr>
        <p:spPr>
          <a:xfrm>
            <a:off x="5502004" y="4514269"/>
            <a:ext cx="85998" cy="79305"/>
          </a:xfrm>
          <a:prstGeom prst="ellipse">
            <a:avLst/>
          </a:prstGeom>
          <a:solidFill>
            <a:sysClr val="window" lastClr="FFFFFF"/>
          </a:solidFill>
          <a:ln w="1270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ctr" defTabSz="52260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772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7" name="Picture 2">
            <a:extLst>
              <a:ext uri="{FF2B5EF4-FFF2-40B4-BE49-F238E27FC236}">
                <a16:creationId xmlns:a16="http://schemas.microsoft.com/office/drawing/2014/main" id="{3A5A5E1F-708B-485E-BB77-8F499402E8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999838" y="4410564"/>
            <a:ext cx="326869" cy="2846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8" name="Rectangle 37">
            <a:extLst>
              <a:ext uri="{FF2B5EF4-FFF2-40B4-BE49-F238E27FC236}">
                <a16:creationId xmlns:a16="http://schemas.microsoft.com/office/drawing/2014/main" id="{B33F099B-9379-4315-AC25-50DA2FCC3A1A}"/>
              </a:ext>
            </a:extLst>
          </p:cNvPr>
          <p:cNvSpPr/>
          <p:nvPr/>
        </p:nvSpPr>
        <p:spPr>
          <a:xfrm>
            <a:off x="7014693" y="4355660"/>
            <a:ext cx="2063959" cy="396523"/>
          </a:xfrm>
          <a:prstGeom prst="rect">
            <a:avLst/>
          </a:prstGeom>
          <a:solidFill>
            <a:sysClr val="windowText" lastClr="000000"/>
          </a:solidFill>
          <a:ln w="57150" cap="flat" cmpd="sng" algn="ctr">
            <a:solidFill>
              <a:srgbClr val="4472C4"/>
            </a:solidFill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ctr" defTabSz="52260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772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9" name="Picture 3" descr="\\.host\Shared Folders\Shared with PC\images\Pacman_stuck_minimax.png">
            <a:extLst>
              <a:ext uri="{FF2B5EF4-FFF2-40B4-BE49-F238E27FC236}">
                <a16:creationId xmlns:a16="http://schemas.microsoft.com/office/drawing/2014/main" id="{C7E221EA-3F4E-43BC-AFFD-43FD23325D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 l="38135" t="16438" r="44067" b="58904"/>
          <a:stretch>
            <a:fillRect/>
          </a:stretch>
        </p:blipFill>
        <p:spPr bwMode="auto">
          <a:xfrm flipH="1">
            <a:off x="7702679" y="4434965"/>
            <a:ext cx="343993" cy="2726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" name="Oval 39">
            <a:extLst>
              <a:ext uri="{FF2B5EF4-FFF2-40B4-BE49-F238E27FC236}">
                <a16:creationId xmlns:a16="http://schemas.microsoft.com/office/drawing/2014/main" id="{C7675757-0455-48B0-AB9C-49968330D717}"/>
              </a:ext>
            </a:extLst>
          </p:cNvPr>
          <p:cNvSpPr/>
          <p:nvPr/>
        </p:nvSpPr>
        <p:spPr>
          <a:xfrm>
            <a:off x="8167950" y="4514269"/>
            <a:ext cx="85998" cy="79305"/>
          </a:xfrm>
          <a:prstGeom prst="ellipse">
            <a:avLst/>
          </a:prstGeom>
          <a:solidFill>
            <a:sysClr val="window" lastClr="FFFFFF"/>
          </a:solidFill>
          <a:ln w="1270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ctr" defTabSz="52260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772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1" name="Picture 2">
            <a:extLst>
              <a:ext uri="{FF2B5EF4-FFF2-40B4-BE49-F238E27FC236}">
                <a16:creationId xmlns:a16="http://schemas.microsoft.com/office/drawing/2014/main" id="{E66F50D1-41EE-445A-B329-24D43DD0E7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046672" y="4410564"/>
            <a:ext cx="326869" cy="2846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2" name="Rectangle 41">
            <a:extLst>
              <a:ext uri="{FF2B5EF4-FFF2-40B4-BE49-F238E27FC236}">
                <a16:creationId xmlns:a16="http://schemas.microsoft.com/office/drawing/2014/main" id="{3D5DE6BB-90CF-4886-9206-E43721288F1D}"/>
              </a:ext>
            </a:extLst>
          </p:cNvPr>
          <p:cNvSpPr/>
          <p:nvPr/>
        </p:nvSpPr>
        <p:spPr>
          <a:xfrm>
            <a:off x="9594641" y="4355660"/>
            <a:ext cx="2063959" cy="396523"/>
          </a:xfrm>
          <a:prstGeom prst="rect">
            <a:avLst/>
          </a:prstGeom>
          <a:solidFill>
            <a:sysClr val="windowText" lastClr="000000"/>
          </a:solidFill>
          <a:ln w="57150" cap="flat" cmpd="sng" algn="ctr">
            <a:solidFill>
              <a:srgbClr val="4472C4"/>
            </a:solidFill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ctr" defTabSz="52260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772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3" name="Picture 3" descr="\\.host\Shared Folders\Shared with PC\images\Pacman_stuck_minimax.png">
            <a:extLst>
              <a:ext uri="{FF2B5EF4-FFF2-40B4-BE49-F238E27FC236}">
                <a16:creationId xmlns:a16="http://schemas.microsoft.com/office/drawing/2014/main" id="{8CA75A35-1DDD-4F7C-9E63-C12F8D6872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 l="38135" t="16438" r="44067" b="58904"/>
          <a:stretch>
            <a:fillRect/>
          </a:stretch>
        </p:blipFill>
        <p:spPr bwMode="auto">
          <a:xfrm flipH="1">
            <a:off x="10282628" y="4434965"/>
            <a:ext cx="343993" cy="2726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4" name="Oval 43">
            <a:extLst>
              <a:ext uri="{FF2B5EF4-FFF2-40B4-BE49-F238E27FC236}">
                <a16:creationId xmlns:a16="http://schemas.microsoft.com/office/drawing/2014/main" id="{40D35129-255D-4948-8D32-3390A0553294}"/>
              </a:ext>
            </a:extLst>
          </p:cNvPr>
          <p:cNvSpPr/>
          <p:nvPr/>
        </p:nvSpPr>
        <p:spPr>
          <a:xfrm>
            <a:off x="10747899" y="4514269"/>
            <a:ext cx="85998" cy="79305"/>
          </a:xfrm>
          <a:prstGeom prst="ellipse">
            <a:avLst/>
          </a:prstGeom>
          <a:solidFill>
            <a:sysClr val="window" lastClr="FFFFFF"/>
          </a:solidFill>
          <a:ln w="1270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ctr" defTabSz="52260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772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5" name="Picture 2">
            <a:extLst>
              <a:ext uri="{FF2B5EF4-FFF2-40B4-BE49-F238E27FC236}">
                <a16:creationId xmlns:a16="http://schemas.microsoft.com/office/drawing/2014/main" id="{035FB5EE-5416-45CE-97F4-2BF91938AC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245733" y="4410564"/>
            <a:ext cx="326869" cy="2846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8ADCFD7B-9DAC-4C3D-89BA-39FCCC59AE1E}"/>
              </a:ext>
            </a:extLst>
          </p:cNvPr>
          <p:cNvGrpSpPr/>
          <p:nvPr/>
        </p:nvGrpSpPr>
        <p:grpSpPr>
          <a:xfrm>
            <a:off x="1987814" y="4857492"/>
            <a:ext cx="9468235" cy="564739"/>
            <a:chOff x="1402109" y="4857492"/>
            <a:chExt cx="9468235" cy="564739"/>
          </a:xfrm>
        </p:grpSpPr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0F299105-E599-48F5-9F5E-E3DFD3EDEDA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402109" y="4866272"/>
              <a:ext cx="805990" cy="545962"/>
            </a:xfrm>
            <a:prstGeom prst="line">
              <a:avLst/>
            </a:prstGeom>
            <a:noFill/>
            <a:ln w="28575" cap="flat" cmpd="sng" algn="ctr">
              <a:solidFill>
                <a:srgbClr val="0066CC"/>
              </a:solidFill>
              <a:prstDash val="solid"/>
              <a:miter lim="800000"/>
            </a:ln>
            <a:effectLst/>
          </p:spPr>
        </p:cxnSp>
        <p:cxnSp>
          <p:nvCxnSpPr>
            <p:cNvPr id="63" name="Straight Connector 62">
              <a:extLst>
                <a:ext uri="{FF2B5EF4-FFF2-40B4-BE49-F238E27FC236}">
                  <a16:creationId xmlns:a16="http://schemas.microsoft.com/office/drawing/2014/main" id="{688F9D6B-63DC-4EBC-B46D-FD9229F1BDC8}"/>
                </a:ext>
              </a:extLst>
            </p:cNvPr>
            <p:cNvCxnSpPr>
              <a:cxnSpLocks/>
            </p:cNvCxnSpPr>
            <p:nvPr/>
          </p:nvCxnSpPr>
          <p:spPr>
            <a:xfrm>
              <a:off x="2208098" y="4866272"/>
              <a:ext cx="768336" cy="555959"/>
            </a:xfrm>
            <a:prstGeom prst="line">
              <a:avLst/>
            </a:prstGeom>
            <a:noFill/>
            <a:ln w="28575" cap="flat" cmpd="sng" algn="ctr">
              <a:solidFill>
                <a:srgbClr val="0066CC"/>
              </a:solidFill>
              <a:prstDash val="solid"/>
              <a:miter lim="800000"/>
            </a:ln>
            <a:effectLst/>
          </p:spPr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DF89D896-B810-4A50-A06D-A2421BF1416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037414" y="4866272"/>
              <a:ext cx="805990" cy="545962"/>
            </a:xfrm>
            <a:prstGeom prst="line">
              <a:avLst/>
            </a:prstGeom>
            <a:noFill/>
            <a:ln w="28575" cap="flat" cmpd="sng" algn="ctr">
              <a:solidFill>
                <a:srgbClr val="0066CC"/>
              </a:solidFill>
              <a:prstDash val="solid"/>
              <a:miter lim="800000"/>
            </a:ln>
            <a:effectLst/>
          </p:spPr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C616414D-36CC-4096-B2E9-69ED55B2C91A}"/>
                </a:ext>
              </a:extLst>
            </p:cNvPr>
            <p:cNvCxnSpPr>
              <a:cxnSpLocks/>
            </p:cNvCxnSpPr>
            <p:nvPr/>
          </p:nvCxnSpPr>
          <p:spPr>
            <a:xfrm>
              <a:off x="4843403" y="4866272"/>
              <a:ext cx="768336" cy="555959"/>
            </a:xfrm>
            <a:prstGeom prst="line">
              <a:avLst/>
            </a:prstGeom>
            <a:noFill/>
            <a:ln w="28575" cap="flat" cmpd="sng" algn="ctr">
              <a:solidFill>
                <a:srgbClr val="0066CC"/>
              </a:solidFill>
              <a:prstDash val="solid"/>
              <a:miter lim="800000"/>
            </a:ln>
            <a:effectLst/>
          </p:spPr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ED44525A-9BB9-48D0-80EC-57AC5BB00E8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668089" y="4866272"/>
              <a:ext cx="805990" cy="545962"/>
            </a:xfrm>
            <a:prstGeom prst="line">
              <a:avLst/>
            </a:prstGeom>
            <a:noFill/>
            <a:ln w="28575" cap="flat" cmpd="sng" algn="ctr">
              <a:solidFill>
                <a:srgbClr val="0066CC"/>
              </a:solidFill>
              <a:prstDash val="solid"/>
              <a:miter lim="800000"/>
            </a:ln>
            <a:effectLst/>
          </p:spPr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7BFFD686-9199-4BD5-9D9F-7E506F3F815A}"/>
                </a:ext>
              </a:extLst>
            </p:cNvPr>
            <p:cNvCxnSpPr>
              <a:cxnSpLocks/>
            </p:cNvCxnSpPr>
            <p:nvPr/>
          </p:nvCxnSpPr>
          <p:spPr>
            <a:xfrm>
              <a:off x="7474078" y="4866272"/>
              <a:ext cx="768336" cy="555959"/>
            </a:xfrm>
            <a:prstGeom prst="line">
              <a:avLst/>
            </a:prstGeom>
            <a:noFill/>
            <a:ln w="28575" cap="flat" cmpd="sng" algn="ctr">
              <a:solidFill>
                <a:srgbClr val="0066CC"/>
              </a:solidFill>
              <a:prstDash val="solid"/>
              <a:miter lim="800000"/>
            </a:ln>
            <a:effectLst/>
          </p:spPr>
        </p:cxnSp>
        <p:cxnSp>
          <p:nvCxnSpPr>
            <p:cNvPr id="86" name="Straight Connector 85">
              <a:extLst>
                <a:ext uri="{FF2B5EF4-FFF2-40B4-BE49-F238E27FC236}">
                  <a16:creationId xmlns:a16="http://schemas.microsoft.com/office/drawing/2014/main" id="{9538F131-D1E8-4533-8142-2B5100DC65A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296019" y="4857492"/>
              <a:ext cx="805990" cy="545962"/>
            </a:xfrm>
            <a:prstGeom prst="line">
              <a:avLst/>
            </a:prstGeom>
            <a:noFill/>
            <a:ln w="28575" cap="flat" cmpd="sng" algn="ctr">
              <a:solidFill>
                <a:srgbClr val="0066CC"/>
              </a:solidFill>
              <a:prstDash val="solid"/>
              <a:miter lim="800000"/>
            </a:ln>
            <a:effectLst/>
          </p:spPr>
        </p:cxnSp>
        <p:cxnSp>
          <p:nvCxnSpPr>
            <p:cNvPr id="87" name="Straight Connector 86">
              <a:extLst>
                <a:ext uri="{FF2B5EF4-FFF2-40B4-BE49-F238E27FC236}">
                  <a16:creationId xmlns:a16="http://schemas.microsoft.com/office/drawing/2014/main" id="{58F52064-BB6D-4558-AB2E-28A459409518}"/>
                </a:ext>
              </a:extLst>
            </p:cNvPr>
            <p:cNvCxnSpPr>
              <a:cxnSpLocks/>
            </p:cNvCxnSpPr>
            <p:nvPr/>
          </p:nvCxnSpPr>
          <p:spPr>
            <a:xfrm>
              <a:off x="10102008" y="4857492"/>
              <a:ext cx="768336" cy="555959"/>
            </a:xfrm>
            <a:prstGeom prst="line">
              <a:avLst/>
            </a:prstGeom>
            <a:noFill/>
            <a:ln w="28575" cap="flat" cmpd="sng" algn="ctr">
              <a:solidFill>
                <a:srgbClr val="0066CC"/>
              </a:solidFill>
              <a:prstDash val="solid"/>
              <a:miter lim="800000"/>
            </a:ln>
            <a:effectLst/>
          </p:spPr>
        </p:cxnSp>
      </p:grpSp>
      <p:sp>
        <p:nvSpPr>
          <p:cNvPr id="51" name="Content Placeholder 2">
            <a:extLst>
              <a:ext uri="{FF2B5EF4-FFF2-40B4-BE49-F238E27FC236}">
                <a16:creationId xmlns:a16="http://schemas.microsoft.com/office/drawing/2014/main" id="{D841BFD4-0F8C-4B5C-88BA-DEAEC7DAD5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6400" y="1397001"/>
            <a:ext cx="4927600" cy="4729164"/>
          </a:xfrm>
        </p:spPr>
        <p:txBody>
          <a:bodyPr/>
          <a:lstStyle/>
          <a:p>
            <a:r>
              <a:rPr lang="en-US" dirty="0"/>
              <a:t>States</a:t>
            </a:r>
          </a:p>
          <a:p>
            <a:r>
              <a:rPr lang="en-US" dirty="0"/>
              <a:t>Actions</a:t>
            </a:r>
          </a:p>
          <a:p>
            <a:r>
              <a:rPr lang="en-US" dirty="0"/>
              <a:t>Values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6052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Minimax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823C7CD-3876-4E17-B96B-FF85C5346E3D}"/>
              </a:ext>
            </a:extLst>
          </p:cNvPr>
          <p:cNvSpPr/>
          <p:nvPr/>
        </p:nvSpPr>
        <p:spPr>
          <a:xfrm>
            <a:off x="5638721" y="2452349"/>
            <a:ext cx="2063959" cy="396523"/>
          </a:xfrm>
          <a:prstGeom prst="rect">
            <a:avLst/>
          </a:prstGeom>
          <a:solidFill>
            <a:sysClr val="windowText" lastClr="000000"/>
          </a:solidFill>
          <a:ln w="57150" cap="flat" cmpd="sng" algn="ctr">
            <a:solidFill>
              <a:srgbClr val="4472C4"/>
            </a:solidFill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ctr" defTabSz="52260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772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3" name="Picture 3" descr="\\.host\Shared Folders\Shared with PC\images\Pacman_stuck_minimax.png">
            <a:extLst>
              <a:ext uri="{FF2B5EF4-FFF2-40B4-BE49-F238E27FC236}">
                <a16:creationId xmlns:a16="http://schemas.microsoft.com/office/drawing/2014/main" id="{EED31F97-8782-4C47-9D83-4729CA1F43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 l="38135" t="16438" r="44067" b="58904"/>
          <a:stretch>
            <a:fillRect/>
          </a:stretch>
        </p:blipFill>
        <p:spPr bwMode="auto">
          <a:xfrm flipH="1">
            <a:off x="5982714" y="2531654"/>
            <a:ext cx="343993" cy="2726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Oval 13">
            <a:extLst>
              <a:ext uri="{FF2B5EF4-FFF2-40B4-BE49-F238E27FC236}">
                <a16:creationId xmlns:a16="http://schemas.microsoft.com/office/drawing/2014/main" id="{A49897C5-8A9C-4941-8D4F-9A346C38DA45}"/>
              </a:ext>
            </a:extLst>
          </p:cNvPr>
          <p:cNvSpPr/>
          <p:nvPr/>
        </p:nvSpPr>
        <p:spPr>
          <a:xfrm>
            <a:off x="6791978" y="2610958"/>
            <a:ext cx="85998" cy="79305"/>
          </a:xfrm>
          <a:prstGeom prst="ellipse">
            <a:avLst/>
          </a:prstGeom>
          <a:solidFill>
            <a:sysClr val="window" lastClr="FFFFFF"/>
          </a:solidFill>
          <a:ln w="1270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ctr" defTabSz="52260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772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115C3EC6-9157-4176-9F4D-6384FC02AC80}"/>
              </a:ext>
            </a:extLst>
          </p:cNvPr>
          <p:cNvCxnSpPr/>
          <p:nvPr/>
        </p:nvCxnSpPr>
        <p:spPr>
          <a:xfrm rot="10800000" flipV="1">
            <a:off x="4004753" y="2928177"/>
            <a:ext cx="2665947" cy="396523"/>
          </a:xfrm>
          <a:prstGeom prst="line">
            <a:avLst/>
          </a:prstGeom>
          <a:noFill/>
          <a:ln w="28575" cap="flat" cmpd="sng" algn="ctr">
            <a:solidFill>
              <a:srgbClr val="0066CC"/>
            </a:solidFill>
            <a:prstDash val="solid"/>
            <a:miter lim="800000"/>
          </a:ln>
          <a:effectLst/>
        </p:spPr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76C48D7E-1D62-449A-BA2F-600CEDDFBC50}"/>
              </a:ext>
            </a:extLst>
          </p:cNvPr>
          <p:cNvCxnSpPr/>
          <p:nvPr/>
        </p:nvCxnSpPr>
        <p:spPr>
          <a:xfrm>
            <a:off x="6670700" y="2928177"/>
            <a:ext cx="2579948" cy="396523"/>
          </a:xfrm>
          <a:prstGeom prst="line">
            <a:avLst/>
          </a:prstGeom>
          <a:noFill/>
          <a:ln w="28575" cap="flat" cmpd="sng" algn="ctr">
            <a:solidFill>
              <a:srgbClr val="0066CC"/>
            </a:solidFill>
            <a:prstDash val="solid"/>
            <a:miter lim="800000"/>
          </a:ln>
          <a:effectLst/>
        </p:spPr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0D59DC46-A70B-406D-A546-5CAEF3C620CA}"/>
              </a:ext>
            </a:extLst>
          </p:cNvPr>
          <p:cNvCxnSpPr/>
          <p:nvPr/>
        </p:nvCxnSpPr>
        <p:spPr>
          <a:xfrm rot="10800000" flipV="1">
            <a:off x="8046672" y="3879832"/>
            <a:ext cx="1203976" cy="396523"/>
          </a:xfrm>
          <a:prstGeom prst="line">
            <a:avLst/>
          </a:prstGeom>
          <a:noFill/>
          <a:ln w="28575" cap="flat" cmpd="sng" algn="ctr">
            <a:solidFill>
              <a:srgbClr val="FF0000"/>
            </a:solidFill>
            <a:prstDash val="solid"/>
            <a:miter lim="800000"/>
          </a:ln>
          <a:effectLst/>
        </p:spPr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411A5E69-C60D-4DEC-BD94-667DEFC7DD78}"/>
              </a:ext>
            </a:extLst>
          </p:cNvPr>
          <p:cNvCxnSpPr/>
          <p:nvPr/>
        </p:nvCxnSpPr>
        <p:spPr>
          <a:xfrm>
            <a:off x="9250648" y="3879832"/>
            <a:ext cx="1375972" cy="396523"/>
          </a:xfrm>
          <a:prstGeom prst="line">
            <a:avLst/>
          </a:prstGeom>
          <a:noFill/>
          <a:ln w="28575" cap="flat" cmpd="sng" algn="ctr">
            <a:solidFill>
              <a:srgbClr val="FF0000"/>
            </a:solidFill>
            <a:prstDash val="solid"/>
            <a:miter lim="800000"/>
          </a:ln>
          <a:effectLst/>
        </p:spPr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6B68F339-629B-4C7D-8645-41AF7B688A30}"/>
              </a:ext>
            </a:extLst>
          </p:cNvPr>
          <p:cNvCxnSpPr/>
          <p:nvPr/>
        </p:nvCxnSpPr>
        <p:spPr>
          <a:xfrm rot="10800000" flipV="1">
            <a:off x="2800778" y="3879832"/>
            <a:ext cx="1203976" cy="396523"/>
          </a:xfrm>
          <a:prstGeom prst="line">
            <a:avLst/>
          </a:prstGeom>
          <a:noFill/>
          <a:ln w="28575" cap="flat" cmpd="sng" algn="ctr">
            <a:solidFill>
              <a:srgbClr val="FF0000"/>
            </a:solidFill>
            <a:prstDash val="solid"/>
            <a:miter lim="800000"/>
          </a:ln>
          <a:effectLst/>
        </p:spPr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2D930D78-7B85-4093-ABA2-DC6429EC4998}"/>
              </a:ext>
            </a:extLst>
          </p:cNvPr>
          <p:cNvCxnSpPr/>
          <p:nvPr/>
        </p:nvCxnSpPr>
        <p:spPr>
          <a:xfrm>
            <a:off x="4004754" y="3879832"/>
            <a:ext cx="1375972" cy="396523"/>
          </a:xfrm>
          <a:prstGeom prst="line">
            <a:avLst/>
          </a:prstGeom>
          <a:noFill/>
          <a:ln w="28575" cap="flat" cmpd="sng" algn="ctr">
            <a:solidFill>
              <a:srgbClr val="FF0000"/>
            </a:solidFill>
            <a:prstDash val="solid"/>
            <a:miter lim="800000"/>
          </a:ln>
          <a:effectLst/>
        </p:spPr>
      </p:cxnSp>
      <p:pic>
        <p:nvPicPr>
          <p:cNvPr id="21" name="Picture 2">
            <a:extLst>
              <a:ext uri="{FF2B5EF4-FFF2-40B4-BE49-F238E27FC236}">
                <a16:creationId xmlns:a16="http://schemas.microsoft.com/office/drawing/2014/main" id="{09E61AAD-6F43-4DB1-8C76-759507FD39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014693" y="2528273"/>
            <a:ext cx="326870" cy="2846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3842EF96-3BB7-484C-AC4E-AF6C85C519DA}"/>
              </a:ext>
            </a:extLst>
          </p:cNvPr>
          <p:cNvSpPr/>
          <p:nvPr/>
        </p:nvSpPr>
        <p:spPr>
          <a:xfrm>
            <a:off x="2972774" y="3404005"/>
            <a:ext cx="2063959" cy="396523"/>
          </a:xfrm>
          <a:prstGeom prst="rect">
            <a:avLst/>
          </a:prstGeom>
          <a:solidFill>
            <a:sysClr val="windowText" lastClr="000000"/>
          </a:solidFill>
          <a:ln w="57150" cap="flat" cmpd="sng" algn="ctr">
            <a:solidFill>
              <a:srgbClr val="C00000"/>
            </a:solidFill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ctr" defTabSz="52260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772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3" name="Picture 3" descr="\\.host\Shared Folders\Shared with PC\images\Pacman_stuck_minimax.png">
            <a:extLst>
              <a:ext uri="{FF2B5EF4-FFF2-40B4-BE49-F238E27FC236}">
                <a16:creationId xmlns:a16="http://schemas.microsoft.com/office/drawing/2014/main" id="{094666DA-01DF-424A-8D23-8647D27A7B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 l="38135" t="16438" r="44067" b="58904"/>
          <a:stretch>
            <a:fillRect/>
          </a:stretch>
        </p:blipFill>
        <p:spPr bwMode="auto">
          <a:xfrm>
            <a:off x="3008054" y="3467042"/>
            <a:ext cx="343993" cy="2726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" name="Oval 23">
            <a:extLst>
              <a:ext uri="{FF2B5EF4-FFF2-40B4-BE49-F238E27FC236}">
                <a16:creationId xmlns:a16="http://schemas.microsoft.com/office/drawing/2014/main" id="{B4CFD411-4843-4DC1-A9A5-0392AC6E9D8A}"/>
              </a:ext>
            </a:extLst>
          </p:cNvPr>
          <p:cNvSpPr/>
          <p:nvPr/>
        </p:nvSpPr>
        <p:spPr>
          <a:xfrm>
            <a:off x="4126031" y="3562614"/>
            <a:ext cx="85998" cy="79305"/>
          </a:xfrm>
          <a:prstGeom prst="ellipse">
            <a:avLst/>
          </a:prstGeom>
          <a:solidFill>
            <a:sysClr val="window" lastClr="FFFFFF"/>
          </a:solidFill>
          <a:ln w="1270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ctr" defTabSz="52260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772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5" name="Picture 2">
            <a:extLst>
              <a:ext uri="{FF2B5EF4-FFF2-40B4-BE49-F238E27FC236}">
                <a16:creationId xmlns:a16="http://schemas.microsoft.com/office/drawing/2014/main" id="{3B1D5F1C-62F7-4818-A7F4-74E0995283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348746" y="3458909"/>
            <a:ext cx="326869" cy="2846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3B221B1E-4390-4EF1-9791-7E894FDCDC72}"/>
              </a:ext>
            </a:extLst>
          </p:cNvPr>
          <p:cNvSpPr/>
          <p:nvPr/>
        </p:nvSpPr>
        <p:spPr>
          <a:xfrm>
            <a:off x="8218669" y="3404005"/>
            <a:ext cx="2063959" cy="396523"/>
          </a:xfrm>
          <a:prstGeom prst="rect">
            <a:avLst/>
          </a:prstGeom>
          <a:solidFill>
            <a:sysClr val="windowText" lastClr="000000"/>
          </a:solidFill>
          <a:ln w="57150" cap="flat" cmpd="sng" algn="ctr">
            <a:solidFill>
              <a:srgbClr val="C00000"/>
            </a:solidFill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ctr" defTabSz="52260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772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7" name="Picture 3" descr="\\.host\Shared Folders\Shared with PC\images\Pacman_stuck_minimax.png">
            <a:extLst>
              <a:ext uri="{FF2B5EF4-FFF2-40B4-BE49-F238E27FC236}">
                <a16:creationId xmlns:a16="http://schemas.microsoft.com/office/drawing/2014/main" id="{2C8CE705-B2E7-4FCC-BC30-F33CD477F4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 l="38135" t="16438" r="44067" b="58904"/>
          <a:stretch>
            <a:fillRect/>
          </a:stretch>
        </p:blipFill>
        <p:spPr bwMode="auto">
          <a:xfrm flipH="1">
            <a:off x="8906655" y="3483309"/>
            <a:ext cx="343993" cy="2726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" name="Oval 27">
            <a:extLst>
              <a:ext uri="{FF2B5EF4-FFF2-40B4-BE49-F238E27FC236}">
                <a16:creationId xmlns:a16="http://schemas.microsoft.com/office/drawing/2014/main" id="{83B0D96A-8D68-42D2-B6DD-68DDBD72A886}"/>
              </a:ext>
            </a:extLst>
          </p:cNvPr>
          <p:cNvSpPr/>
          <p:nvPr/>
        </p:nvSpPr>
        <p:spPr>
          <a:xfrm>
            <a:off x="9371926" y="3562614"/>
            <a:ext cx="85998" cy="79305"/>
          </a:xfrm>
          <a:prstGeom prst="ellipse">
            <a:avLst/>
          </a:prstGeom>
          <a:solidFill>
            <a:sysClr val="window" lastClr="FFFFFF"/>
          </a:solidFill>
          <a:ln w="1270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ctr" defTabSz="52260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772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9" name="Picture 2">
            <a:extLst>
              <a:ext uri="{FF2B5EF4-FFF2-40B4-BE49-F238E27FC236}">
                <a16:creationId xmlns:a16="http://schemas.microsoft.com/office/drawing/2014/main" id="{B08AA6EA-8223-4462-B14D-0BA071F513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594641" y="3458909"/>
            <a:ext cx="326869" cy="2846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" name="Rectangle 29">
            <a:extLst>
              <a:ext uri="{FF2B5EF4-FFF2-40B4-BE49-F238E27FC236}">
                <a16:creationId xmlns:a16="http://schemas.microsoft.com/office/drawing/2014/main" id="{6404CF86-95D2-4123-8D81-979039886764}"/>
              </a:ext>
            </a:extLst>
          </p:cNvPr>
          <p:cNvSpPr/>
          <p:nvPr/>
        </p:nvSpPr>
        <p:spPr>
          <a:xfrm>
            <a:off x="1768798" y="4355660"/>
            <a:ext cx="2063959" cy="396523"/>
          </a:xfrm>
          <a:prstGeom prst="rect">
            <a:avLst/>
          </a:prstGeom>
          <a:solidFill>
            <a:sysClr val="windowText" lastClr="000000"/>
          </a:solidFill>
          <a:ln w="57150" cap="flat" cmpd="sng" algn="ctr">
            <a:solidFill>
              <a:srgbClr val="4472C4"/>
            </a:solidFill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ctr" defTabSz="52260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772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1" name="Picture 3" descr="\\.host\Shared Folders\Shared with PC\images\Pacman_stuck_minimax.png">
            <a:extLst>
              <a:ext uri="{FF2B5EF4-FFF2-40B4-BE49-F238E27FC236}">
                <a16:creationId xmlns:a16="http://schemas.microsoft.com/office/drawing/2014/main" id="{AAEBCD2A-BCB9-4B4F-AC2C-9A43EC2B96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 l="38135" t="16438" r="44067" b="58904"/>
          <a:stretch>
            <a:fillRect/>
          </a:stretch>
        </p:blipFill>
        <p:spPr bwMode="auto">
          <a:xfrm>
            <a:off x="1804078" y="4418698"/>
            <a:ext cx="343993" cy="2726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" name="Oval 31">
            <a:extLst>
              <a:ext uri="{FF2B5EF4-FFF2-40B4-BE49-F238E27FC236}">
                <a16:creationId xmlns:a16="http://schemas.microsoft.com/office/drawing/2014/main" id="{EDE9D756-71F2-4D6E-9063-94F8A3F8DBCC}"/>
              </a:ext>
            </a:extLst>
          </p:cNvPr>
          <p:cNvSpPr/>
          <p:nvPr/>
        </p:nvSpPr>
        <p:spPr>
          <a:xfrm>
            <a:off x="2922055" y="4514269"/>
            <a:ext cx="85998" cy="79305"/>
          </a:xfrm>
          <a:prstGeom prst="ellipse">
            <a:avLst/>
          </a:prstGeom>
          <a:solidFill>
            <a:sysClr val="window" lastClr="FFFFFF"/>
          </a:solidFill>
          <a:ln w="1270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ctr" defTabSz="52260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772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3" name="Picture 2">
            <a:extLst>
              <a:ext uri="{FF2B5EF4-FFF2-40B4-BE49-F238E27FC236}">
                <a16:creationId xmlns:a16="http://schemas.microsoft.com/office/drawing/2014/main" id="{6DD28817-AB6A-46B6-85D9-3480344F5D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00777" y="4410564"/>
            <a:ext cx="326869" cy="2846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4" name="Rectangle 33">
            <a:extLst>
              <a:ext uri="{FF2B5EF4-FFF2-40B4-BE49-F238E27FC236}">
                <a16:creationId xmlns:a16="http://schemas.microsoft.com/office/drawing/2014/main" id="{A0875DE9-9002-454A-8C64-3E0B6FCB2C2A}"/>
              </a:ext>
            </a:extLst>
          </p:cNvPr>
          <p:cNvSpPr/>
          <p:nvPr/>
        </p:nvSpPr>
        <p:spPr>
          <a:xfrm>
            <a:off x="4348746" y="4355660"/>
            <a:ext cx="2063959" cy="396523"/>
          </a:xfrm>
          <a:prstGeom prst="rect">
            <a:avLst/>
          </a:prstGeom>
          <a:solidFill>
            <a:sysClr val="windowText" lastClr="000000"/>
          </a:solidFill>
          <a:ln w="57150" cap="flat" cmpd="sng" algn="ctr">
            <a:solidFill>
              <a:srgbClr val="4472C4"/>
            </a:solidFill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ctr" defTabSz="52260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772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5" name="Picture 3" descr="\\.host\Shared Folders\Shared with PC\images\Pacman_stuck_minimax.png">
            <a:extLst>
              <a:ext uri="{FF2B5EF4-FFF2-40B4-BE49-F238E27FC236}">
                <a16:creationId xmlns:a16="http://schemas.microsoft.com/office/drawing/2014/main" id="{C4B69978-4849-44A3-83C3-A306EFD8DA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 l="38135" t="16438" r="44067" b="58904"/>
          <a:stretch>
            <a:fillRect/>
          </a:stretch>
        </p:blipFill>
        <p:spPr bwMode="auto">
          <a:xfrm>
            <a:off x="4384026" y="4418698"/>
            <a:ext cx="343993" cy="2726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6" name="Oval 35">
            <a:extLst>
              <a:ext uri="{FF2B5EF4-FFF2-40B4-BE49-F238E27FC236}">
                <a16:creationId xmlns:a16="http://schemas.microsoft.com/office/drawing/2014/main" id="{3C67B6E1-83DB-40E3-A955-60E99CDB0639}"/>
              </a:ext>
            </a:extLst>
          </p:cNvPr>
          <p:cNvSpPr/>
          <p:nvPr/>
        </p:nvSpPr>
        <p:spPr>
          <a:xfrm>
            <a:off x="5502004" y="4514269"/>
            <a:ext cx="85998" cy="79305"/>
          </a:xfrm>
          <a:prstGeom prst="ellipse">
            <a:avLst/>
          </a:prstGeom>
          <a:solidFill>
            <a:sysClr val="window" lastClr="FFFFFF"/>
          </a:solidFill>
          <a:ln w="1270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ctr" defTabSz="52260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772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7" name="Picture 2">
            <a:extLst>
              <a:ext uri="{FF2B5EF4-FFF2-40B4-BE49-F238E27FC236}">
                <a16:creationId xmlns:a16="http://schemas.microsoft.com/office/drawing/2014/main" id="{3A5A5E1F-708B-485E-BB77-8F499402E8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999838" y="4410564"/>
            <a:ext cx="326869" cy="2846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8" name="Rectangle 37">
            <a:extLst>
              <a:ext uri="{FF2B5EF4-FFF2-40B4-BE49-F238E27FC236}">
                <a16:creationId xmlns:a16="http://schemas.microsoft.com/office/drawing/2014/main" id="{B33F099B-9379-4315-AC25-50DA2FCC3A1A}"/>
              </a:ext>
            </a:extLst>
          </p:cNvPr>
          <p:cNvSpPr/>
          <p:nvPr/>
        </p:nvSpPr>
        <p:spPr>
          <a:xfrm>
            <a:off x="7014693" y="4355660"/>
            <a:ext cx="2063959" cy="396523"/>
          </a:xfrm>
          <a:prstGeom prst="rect">
            <a:avLst/>
          </a:prstGeom>
          <a:solidFill>
            <a:sysClr val="windowText" lastClr="000000"/>
          </a:solidFill>
          <a:ln w="57150" cap="flat" cmpd="sng" algn="ctr">
            <a:solidFill>
              <a:srgbClr val="4472C4"/>
            </a:solidFill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ctr" defTabSz="52260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772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9" name="Picture 3" descr="\\.host\Shared Folders\Shared with PC\images\Pacman_stuck_minimax.png">
            <a:extLst>
              <a:ext uri="{FF2B5EF4-FFF2-40B4-BE49-F238E27FC236}">
                <a16:creationId xmlns:a16="http://schemas.microsoft.com/office/drawing/2014/main" id="{C7E221EA-3F4E-43BC-AFFD-43FD23325D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 l="38135" t="16438" r="44067" b="58904"/>
          <a:stretch>
            <a:fillRect/>
          </a:stretch>
        </p:blipFill>
        <p:spPr bwMode="auto">
          <a:xfrm flipH="1">
            <a:off x="7702679" y="4434965"/>
            <a:ext cx="343993" cy="2726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" name="Oval 39">
            <a:extLst>
              <a:ext uri="{FF2B5EF4-FFF2-40B4-BE49-F238E27FC236}">
                <a16:creationId xmlns:a16="http://schemas.microsoft.com/office/drawing/2014/main" id="{C7675757-0455-48B0-AB9C-49968330D717}"/>
              </a:ext>
            </a:extLst>
          </p:cNvPr>
          <p:cNvSpPr/>
          <p:nvPr/>
        </p:nvSpPr>
        <p:spPr>
          <a:xfrm>
            <a:off x="8167950" y="4514269"/>
            <a:ext cx="85998" cy="79305"/>
          </a:xfrm>
          <a:prstGeom prst="ellipse">
            <a:avLst/>
          </a:prstGeom>
          <a:solidFill>
            <a:sysClr val="window" lastClr="FFFFFF"/>
          </a:solidFill>
          <a:ln w="1270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ctr" defTabSz="52260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772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1" name="Picture 2">
            <a:extLst>
              <a:ext uri="{FF2B5EF4-FFF2-40B4-BE49-F238E27FC236}">
                <a16:creationId xmlns:a16="http://schemas.microsoft.com/office/drawing/2014/main" id="{E66F50D1-41EE-445A-B329-24D43DD0E7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046672" y="4410564"/>
            <a:ext cx="326869" cy="2846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2" name="Rectangle 41">
            <a:extLst>
              <a:ext uri="{FF2B5EF4-FFF2-40B4-BE49-F238E27FC236}">
                <a16:creationId xmlns:a16="http://schemas.microsoft.com/office/drawing/2014/main" id="{3D5DE6BB-90CF-4886-9206-E43721288F1D}"/>
              </a:ext>
            </a:extLst>
          </p:cNvPr>
          <p:cNvSpPr/>
          <p:nvPr/>
        </p:nvSpPr>
        <p:spPr>
          <a:xfrm>
            <a:off x="9594641" y="4355660"/>
            <a:ext cx="2063959" cy="396523"/>
          </a:xfrm>
          <a:prstGeom prst="rect">
            <a:avLst/>
          </a:prstGeom>
          <a:solidFill>
            <a:sysClr val="windowText" lastClr="000000"/>
          </a:solidFill>
          <a:ln w="57150" cap="flat" cmpd="sng" algn="ctr">
            <a:solidFill>
              <a:srgbClr val="4472C4"/>
            </a:solidFill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ctr" defTabSz="52260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772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3" name="Picture 3" descr="\\.host\Shared Folders\Shared with PC\images\Pacman_stuck_minimax.png">
            <a:extLst>
              <a:ext uri="{FF2B5EF4-FFF2-40B4-BE49-F238E27FC236}">
                <a16:creationId xmlns:a16="http://schemas.microsoft.com/office/drawing/2014/main" id="{8CA75A35-1DDD-4F7C-9E63-C12F8D6872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 l="38135" t="16438" r="44067" b="58904"/>
          <a:stretch>
            <a:fillRect/>
          </a:stretch>
        </p:blipFill>
        <p:spPr bwMode="auto">
          <a:xfrm flipH="1">
            <a:off x="10282628" y="4434965"/>
            <a:ext cx="343993" cy="2726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4" name="Oval 43">
            <a:extLst>
              <a:ext uri="{FF2B5EF4-FFF2-40B4-BE49-F238E27FC236}">
                <a16:creationId xmlns:a16="http://schemas.microsoft.com/office/drawing/2014/main" id="{40D35129-255D-4948-8D32-3390A0553294}"/>
              </a:ext>
            </a:extLst>
          </p:cNvPr>
          <p:cNvSpPr/>
          <p:nvPr/>
        </p:nvSpPr>
        <p:spPr>
          <a:xfrm>
            <a:off x="10747899" y="4514269"/>
            <a:ext cx="85998" cy="79305"/>
          </a:xfrm>
          <a:prstGeom prst="ellipse">
            <a:avLst/>
          </a:prstGeom>
          <a:solidFill>
            <a:sysClr val="window" lastClr="FFFFFF"/>
          </a:solidFill>
          <a:ln w="1270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ctr" defTabSz="52260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772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5" name="Picture 2">
            <a:extLst>
              <a:ext uri="{FF2B5EF4-FFF2-40B4-BE49-F238E27FC236}">
                <a16:creationId xmlns:a16="http://schemas.microsoft.com/office/drawing/2014/main" id="{035FB5EE-5416-45CE-97F4-2BF91938AC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245733" y="4410564"/>
            <a:ext cx="326869" cy="2846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9216CFAE-3C42-41F1-9004-80FBF30D9DD6}"/>
              </a:ext>
            </a:extLst>
          </p:cNvPr>
          <p:cNvGrpSpPr/>
          <p:nvPr/>
        </p:nvGrpSpPr>
        <p:grpSpPr>
          <a:xfrm>
            <a:off x="2435526" y="4831487"/>
            <a:ext cx="9199179" cy="523222"/>
            <a:chOff x="1849821" y="4831487"/>
            <a:chExt cx="9199179" cy="523222"/>
          </a:xfrm>
        </p:grpSpPr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710C0DD9-B1E0-4E88-9C6D-269FAE23902E}"/>
                </a:ext>
              </a:extLst>
            </p:cNvPr>
            <p:cNvSpPr txBox="1"/>
            <p:nvPr/>
          </p:nvSpPr>
          <p:spPr>
            <a:xfrm>
              <a:off x="9800575" y="4831489"/>
              <a:ext cx="124842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522602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itchFamily="34" charset="0"/>
                </a:rPr>
                <a:t>+8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28B77600-9907-4C49-8034-21BEC63545E4}"/>
                </a:ext>
              </a:extLst>
            </p:cNvPr>
            <p:cNvSpPr txBox="1"/>
            <p:nvPr/>
          </p:nvSpPr>
          <p:spPr>
            <a:xfrm>
              <a:off x="7072526" y="4831487"/>
              <a:ext cx="124842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522602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itchFamily="34" charset="0"/>
                </a:rPr>
                <a:t>-10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C4474ADF-9E04-4739-AEEE-80504A7FC6FB}"/>
                </a:ext>
              </a:extLst>
            </p:cNvPr>
            <p:cNvSpPr txBox="1"/>
            <p:nvPr/>
          </p:nvSpPr>
          <p:spPr>
            <a:xfrm>
              <a:off x="4516734" y="4831487"/>
              <a:ext cx="124842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522602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itchFamily="34" charset="0"/>
                </a:rPr>
                <a:t>-5</a:t>
              </a: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15653752-53A9-4686-9659-BADB68CF56D7}"/>
                </a:ext>
              </a:extLst>
            </p:cNvPr>
            <p:cNvSpPr txBox="1"/>
            <p:nvPr/>
          </p:nvSpPr>
          <p:spPr>
            <a:xfrm>
              <a:off x="1849821" y="4831487"/>
              <a:ext cx="124842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522602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itchFamily="34" charset="0"/>
                </a:rPr>
                <a:t>-8</a:t>
              </a:r>
            </a:p>
          </p:txBody>
        </p:sp>
      </p:grpSp>
      <p:sp>
        <p:nvSpPr>
          <p:cNvPr id="51" name="Content Placeholder 2">
            <a:extLst>
              <a:ext uri="{FF2B5EF4-FFF2-40B4-BE49-F238E27FC236}">
                <a16:creationId xmlns:a16="http://schemas.microsoft.com/office/drawing/2014/main" id="{D841BFD4-0F8C-4B5C-88BA-DEAEC7DAD5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6400" y="1397001"/>
            <a:ext cx="4927600" cy="4729164"/>
          </a:xfrm>
        </p:spPr>
        <p:txBody>
          <a:bodyPr/>
          <a:lstStyle/>
          <a:p>
            <a:r>
              <a:rPr lang="en-US" dirty="0"/>
              <a:t>States</a:t>
            </a:r>
          </a:p>
          <a:p>
            <a:r>
              <a:rPr lang="en-US" dirty="0"/>
              <a:t>Actions</a:t>
            </a:r>
          </a:p>
          <a:p>
            <a:r>
              <a:rPr lang="en-US" dirty="0"/>
              <a:t>Values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630620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Group 26">
            <a:extLst>
              <a:ext uri="{FF2B5EF4-FFF2-40B4-BE49-F238E27FC236}">
                <a16:creationId xmlns:a16="http://schemas.microsoft.com/office/drawing/2014/main" id="{E99BD261-D828-4418-8CE9-4CAC4BEB4CE2}"/>
              </a:ext>
            </a:extLst>
          </p:cNvPr>
          <p:cNvGrpSpPr/>
          <p:nvPr/>
        </p:nvGrpSpPr>
        <p:grpSpPr>
          <a:xfrm>
            <a:off x="3861421" y="1600200"/>
            <a:ext cx="4343399" cy="3754518"/>
            <a:chOff x="3861421" y="1600200"/>
            <a:chExt cx="4343399" cy="3754518"/>
          </a:xfrm>
        </p:grpSpPr>
        <p:sp>
          <p:nvSpPr>
            <p:cNvPr id="4" name="Triangle 25">
              <a:extLst>
                <a:ext uri="{FF2B5EF4-FFF2-40B4-BE49-F238E27FC236}">
                  <a16:creationId xmlns:a16="http://schemas.microsoft.com/office/drawing/2014/main" id="{1677E7F7-056C-4336-9841-C04E971F7A63}"/>
                </a:ext>
              </a:extLst>
            </p:cNvPr>
            <p:cNvSpPr/>
            <p:nvPr/>
          </p:nvSpPr>
          <p:spPr>
            <a:xfrm>
              <a:off x="5638800" y="1600200"/>
              <a:ext cx="659157" cy="554119"/>
            </a:xfrm>
            <a:prstGeom prst="triangle">
              <a:avLst/>
            </a:prstGeom>
            <a:solidFill>
              <a:srgbClr val="0000FF"/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5" name="Straight Arrow Connector 4">
              <a:extLst>
                <a:ext uri="{FF2B5EF4-FFF2-40B4-BE49-F238E27FC236}">
                  <a16:creationId xmlns:a16="http://schemas.microsoft.com/office/drawing/2014/main" id="{233381F1-ED89-4280-BEC0-4F039582352D}"/>
                </a:ext>
              </a:extLst>
            </p:cNvPr>
            <p:cNvCxnSpPr>
              <a:cxnSpLocks/>
              <a:stCxn id="4" idx="3"/>
            </p:cNvCxnSpPr>
            <p:nvPr/>
          </p:nvCxnSpPr>
          <p:spPr>
            <a:xfrm flipH="1">
              <a:off x="4773957" y="2154319"/>
              <a:ext cx="1194422" cy="1036719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Arrow Connector 5">
              <a:extLst>
                <a:ext uri="{FF2B5EF4-FFF2-40B4-BE49-F238E27FC236}">
                  <a16:creationId xmlns:a16="http://schemas.microsoft.com/office/drawing/2014/main" id="{49D24440-9B47-49DA-B6D3-A0B864DA7066}"/>
                </a:ext>
              </a:extLst>
            </p:cNvPr>
            <p:cNvCxnSpPr>
              <a:cxnSpLocks/>
              <a:stCxn id="4" idx="3"/>
            </p:cNvCxnSpPr>
            <p:nvPr/>
          </p:nvCxnSpPr>
          <p:spPr>
            <a:xfrm>
              <a:off x="5968379" y="2154319"/>
              <a:ext cx="1194421" cy="1036719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riangle 25">
              <a:extLst>
                <a:ext uri="{FF2B5EF4-FFF2-40B4-BE49-F238E27FC236}">
                  <a16:creationId xmlns:a16="http://schemas.microsoft.com/office/drawing/2014/main" id="{201DFBB2-AB8E-487E-A5A5-67C1FE5A7712}"/>
                </a:ext>
              </a:extLst>
            </p:cNvPr>
            <p:cNvSpPr/>
            <p:nvPr/>
          </p:nvSpPr>
          <p:spPr>
            <a:xfrm rot="10800000">
              <a:off x="4444378" y="3191038"/>
              <a:ext cx="659157" cy="554119"/>
            </a:xfrm>
            <a:prstGeom prst="triangle">
              <a:avLst/>
            </a:prstGeom>
            <a:solidFill>
              <a:srgbClr val="CA0008"/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Triangle 25">
              <a:extLst>
                <a:ext uri="{FF2B5EF4-FFF2-40B4-BE49-F238E27FC236}">
                  <a16:creationId xmlns:a16="http://schemas.microsoft.com/office/drawing/2014/main" id="{05513B7E-6AFA-4751-8BF4-BD8D2E8CCE1A}"/>
                </a:ext>
              </a:extLst>
            </p:cNvPr>
            <p:cNvSpPr/>
            <p:nvPr/>
          </p:nvSpPr>
          <p:spPr>
            <a:xfrm rot="10800000">
              <a:off x="6833223" y="3191038"/>
              <a:ext cx="659157" cy="554119"/>
            </a:xfrm>
            <a:prstGeom prst="triangle">
              <a:avLst/>
            </a:prstGeom>
            <a:solidFill>
              <a:srgbClr val="CA0008"/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5" name="Straight Arrow Connector 14">
              <a:extLst>
                <a:ext uri="{FF2B5EF4-FFF2-40B4-BE49-F238E27FC236}">
                  <a16:creationId xmlns:a16="http://schemas.microsoft.com/office/drawing/2014/main" id="{5F09C9AE-4BCD-4828-9903-2D108F32D31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191000" y="3745158"/>
              <a:ext cx="582958" cy="1036719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Arrow Connector 15">
              <a:extLst>
                <a:ext uri="{FF2B5EF4-FFF2-40B4-BE49-F238E27FC236}">
                  <a16:creationId xmlns:a16="http://schemas.microsoft.com/office/drawing/2014/main" id="{198F2289-F6E5-44BC-B36B-F58639DE2371}"/>
                </a:ext>
              </a:extLst>
            </p:cNvPr>
            <p:cNvCxnSpPr>
              <a:cxnSpLocks/>
            </p:cNvCxnSpPr>
            <p:nvPr/>
          </p:nvCxnSpPr>
          <p:spPr>
            <a:xfrm>
              <a:off x="4773958" y="3745158"/>
              <a:ext cx="712442" cy="1055442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Arrow Connector 20">
              <a:extLst>
                <a:ext uri="{FF2B5EF4-FFF2-40B4-BE49-F238E27FC236}">
                  <a16:creationId xmlns:a16="http://schemas.microsoft.com/office/drawing/2014/main" id="{9532997D-2687-4397-8C6C-FD3E6BA6EE6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579842" y="3745157"/>
              <a:ext cx="582958" cy="1036719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Arrow Connector 21">
              <a:extLst>
                <a:ext uri="{FF2B5EF4-FFF2-40B4-BE49-F238E27FC236}">
                  <a16:creationId xmlns:a16="http://schemas.microsoft.com/office/drawing/2014/main" id="{D3EA200A-7547-4EDD-82AC-6C9E919439DA}"/>
                </a:ext>
              </a:extLst>
            </p:cNvPr>
            <p:cNvCxnSpPr>
              <a:cxnSpLocks/>
            </p:cNvCxnSpPr>
            <p:nvPr/>
          </p:nvCxnSpPr>
          <p:spPr>
            <a:xfrm>
              <a:off x="7162800" y="3745157"/>
              <a:ext cx="712442" cy="1055442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Triangle 25">
              <a:extLst>
                <a:ext uri="{FF2B5EF4-FFF2-40B4-BE49-F238E27FC236}">
                  <a16:creationId xmlns:a16="http://schemas.microsoft.com/office/drawing/2014/main" id="{464C080B-EE98-4188-9CEB-58F153CBE5FD}"/>
                </a:ext>
              </a:extLst>
            </p:cNvPr>
            <p:cNvSpPr/>
            <p:nvPr/>
          </p:nvSpPr>
          <p:spPr>
            <a:xfrm>
              <a:off x="3861421" y="4800599"/>
              <a:ext cx="659157" cy="554119"/>
            </a:xfrm>
            <a:prstGeom prst="triangle">
              <a:avLst/>
            </a:prstGeom>
            <a:solidFill>
              <a:srgbClr val="0000FF"/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Triangle 25">
              <a:extLst>
                <a:ext uri="{FF2B5EF4-FFF2-40B4-BE49-F238E27FC236}">
                  <a16:creationId xmlns:a16="http://schemas.microsoft.com/office/drawing/2014/main" id="{40951932-42D3-4DA1-BB6F-922934E342B1}"/>
                </a:ext>
              </a:extLst>
            </p:cNvPr>
            <p:cNvSpPr/>
            <p:nvPr/>
          </p:nvSpPr>
          <p:spPr>
            <a:xfrm>
              <a:off x="5156820" y="4800599"/>
              <a:ext cx="659157" cy="554119"/>
            </a:xfrm>
            <a:prstGeom prst="triangle">
              <a:avLst/>
            </a:prstGeom>
            <a:solidFill>
              <a:srgbClr val="0000FF"/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Triangle 25">
              <a:extLst>
                <a:ext uri="{FF2B5EF4-FFF2-40B4-BE49-F238E27FC236}">
                  <a16:creationId xmlns:a16="http://schemas.microsoft.com/office/drawing/2014/main" id="{80727839-B2A6-4AF0-91AA-648D8C69D4AB}"/>
                </a:ext>
              </a:extLst>
            </p:cNvPr>
            <p:cNvSpPr/>
            <p:nvPr/>
          </p:nvSpPr>
          <p:spPr>
            <a:xfrm>
              <a:off x="6250263" y="4800599"/>
              <a:ext cx="659157" cy="554119"/>
            </a:xfrm>
            <a:prstGeom prst="triangle">
              <a:avLst/>
            </a:prstGeom>
            <a:solidFill>
              <a:srgbClr val="0000FF"/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Triangle 25">
              <a:extLst>
                <a:ext uri="{FF2B5EF4-FFF2-40B4-BE49-F238E27FC236}">
                  <a16:creationId xmlns:a16="http://schemas.microsoft.com/office/drawing/2014/main" id="{92B34653-DDF6-41ED-96CC-2C8B12711F97}"/>
                </a:ext>
              </a:extLst>
            </p:cNvPr>
            <p:cNvSpPr/>
            <p:nvPr/>
          </p:nvSpPr>
          <p:spPr>
            <a:xfrm>
              <a:off x="7545663" y="4800599"/>
              <a:ext cx="659157" cy="554119"/>
            </a:xfrm>
            <a:prstGeom prst="triangle">
              <a:avLst/>
            </a:prstGeom>
            <a:solidFill>
              <a:srgbClr val="0000FF"/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7" name="Title 6">
            <a:extLst>
              <a:ext uri="{FF2B5EF4-FFF2-40B4-BE49-F238E27FC236}">
                <a16:creationId xmlns:a16="http://schemas.microsoft.com/office/drawing/2014/main" id="{E2029E32-50FF-4C38-AAD6-CE190DEF66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Minimax Code</a:t>
            </a:r>
          </a:p>
        </p:txBody>
      </p:sp>
    </p:spTree>
    <p:extLst>
      <p:ext uri="{BB962C8B-B14F-4D97-AF65-F5344CB8AC3E}">
        <p14:creationId xmlns:p14="http://schemas.microsoft.com/office/powerpoint/2010/main" val="269157603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289EE407-AD31-400B-BCD1-1C3EBD8EF2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Max Code</a:t>
            </a:r>
          </a:p>
        </p:txBody>
      </p:sp>
      <p:sp>
        <p:nvSpPr>
          <p:cNvPr id="7" name="Triangle 25">
            <a:extLst>
              <a:ext uri="{FF2B5EF4-FFF2-40B4-BE49-F238E27FC236}">
                <a16:creationId xmlns:a16="http://schemas.microsoft.com/office/drawing/2014/main" id="{5C396ACA-FD19-4E37-A687-79020F7639D6}"/>
              </a:ext>
            </a:extLst>
          </p:cNvPr>
          <p:cNvSpPr/>
          <p:nvPr/>
        </p:nvSpPr>
        <p:spPr>
          <a:xfrm>
            <a:off x="5638800" y="1600200"/>
            <a:ext cx="659157" cy="554119"/>
          </a:xfrm>
          <a:prstGeom prst="triangle">
            <a:avLst/>
          </a:prstGeom>
          <a:solidFill>
            <a:srgbClr val="0000FF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07E4CCF5-106D-46C3-A58D-C62316ED0536}"/>
              </a:ext>
            </a:extLst>
          </p:cNvPr>
          <p:cNvCxnSpPr>
            <a:cxnSpLocks/>
            <a:stCxn id="7" idx="3"/>
          </p:cNvCxnSpPr>
          <p:nvPr/>
        </p:nvCxnSpPr>
        <p:spPr>
          <a:xfrm flipH="1">
            <a:off x="4773957" y="2154319"/>
            <a:ext cx="1194422" cy="1036719"/>
          </a:xfrm>
          <a:prstGeom prst="straightConnector1">
            <a:avLst/>
          </a:prstGeom>
          <a:ln w="381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37EB8551-75E2-4F1A-8054-E2FF609B84D4}"/>
              </a:ext>
            </a:extLst>
          </p:cNvPr>
          <p:cNvCxnSpPr>
            <a:cxnSpLocks/>
            <a:stCxn id="7" idx="3"/>
          </p:cNvCxnSpPr>
          <p:nvPr/>
        </p:nvCxnSpPr>
        <p:spPr>
          <a:xfrm>
            <a:off x="5968379" y="2154319"/>
            <a:ext cx="1194421" cy="1036719"/>
          </a:xfrm>
          <a:prstGeom prst="straightConnector1">
            <a:avLst/>
          </a:prstGeom>
          <a:ln w="381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riangle 25">
            <a:extLst>
              <a:ext uri="{FF2B5EF4-FFF2-40B4-BE49-F238E27FC236}">
                <a16:creationId xmlns:a16="http://schemas.microsoft.com/office/drawing/2014/main" id="{7EDD1C29-A35A-46A1-9AF6-B5A5138D1C42}"/>
              </a:ext>
            </a:extLst>
          </p:cNvPr>
          <p:cNvSpPr/>
          <p:nvPr/>
        </p:nvSpPr>
        <p:spPr>
          <a:xfrm>
            <a:off x="4444378" y="3191038"/>
            <a:ext cx="659157" cy="554119"/>
          </a:xfrm>
          <a:prstGeom prst="triangle">
            <a:avLst/>
          </a:prstGeom>
          <a:solidFill>
            <a:srgbClr val="0000E8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riangle 25">
            <a:extLst>
              <a:ext uri="{FF2B5EF4-FFF2-40B4-BE49-F238E27FC236}">
                <a16:creationId xmlns:a16="http://schemas.microsoft.com/office/drawing/2014/main" id="{1BEB32A1-259B-428F-B063-93EFAB640BC3}"/>
              </a:ext>
            </a:extLst>
          </p:cNvPr>
          <p:cNvSpPr/>
          <p:nvPr/>
        </p:nvSpPr>
        <p:spPr>
          <a:xfrm>
            <a:off x="6833223" y="3191038"/>
            <a:ext cx="659157" cy="554119"/>
          </a:xfrm>
          <a:prstGeom prst="triangle">
            <a:avLst/>
          </a:prstGeom>
          <a:solidFill>
            <a:srgbClr val="0000E8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D835C94B-4365-47E9-82C5-D8F17AB564AB}"/>
              </a:ext>
            </a:extLst>
          </p:cNvPr>
          <p:cNvCxnSpPr>
            <a:cxnSpLocks/>
          </p:cNvCxnSpPr>
          <p:nvPr/>
        </p:nvCxnSpPr>
        <p:spPr>
          <a:xfrm flipH="1">
            <a:off x="4191000" y="3745158"/>
            <a:ext cx="582958" cy="1036719"/>
          </a:xfrm>
          <a:prstGeom prst="straightConnector1">
            <a:avLst/>
          </a:prstGeom>
          <a:ln w="381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387FC880-6841-472B-A38D-72C4EEAFE11B}"/>
              </a:ext>
            </a:extLst>
          </p:cNvPr>
          <p:cNvCxnSpPr>
            <a:cxnSpLocks/>
          </p:cNvCxnSpPr>
          <p:nvPr/>
        </p:nvCxnSpPr>
        <p:spPr>
          <a:xfrm>
            <a:off x="4773958" y="3745158"/>
            <a:ext cx="712442" cy="1055442"/>
          </a:xfrm>
          <a:prstGeom prst="straightConnector1">
            <a:avLst/>
          </a:prstGeom>
          <a:ln w="381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04BE6A56-5022-4880-AD38-F50E3057C921}"/>
              </a:ext>
            </a:extLst>
          </p:cNvPr>
          <p:cNvCxnSpPr>
            <a:cxnSpLocks/>
          </p:cNvCxnSpPr>
          <p:nvPr/>
        </p:nvCxnSpPr>
        <p:spPr>
          <a:xfrm flipH="1">
            <a:off x="6579842" y="3745157"/>
            <a:ext cx="582958" cy="1036719"/>
          </a:xfrm>
          <a:prstGeom prst="straightConnector1">
            <a:avLst/>
          </a:prstGeom>
          <a:ln w="381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13C9932F-C5AB-4DAB-935C-DC4E15088977}"/>
              </a:ext>
            </a:extLst>
          </p:cNvPr>
          <p:cNvCxnSpPr>
            <a:cxnSpLocks/>
          </p:cNvCxnSpPr>
          <p:nvPr/>
        </p:nvCxnSpPr>
        <p:spPr>
          <a:xfrm>
            <a:off x="7162800" y="3745157"/>
            <a:ext cx="712442" cy="1055442"/>
          </a:xfrm>
          <a:prstGeom prst="straightConnector1">
            <a:avLst/>
          </a:prstGeom>
          <a:ln w="381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4E152F29-A0F7-42B1-9D20-F2F942DD2F38}"/>
              </a:ext>
            </a:extLst>
          </p:cNvPr>
          <p:cNvSpPr txBox="1"/>
          <p:nvPr/>
        </p:nvSpPr>
        <p:spPr>
          <a:xfrm>
            <a:off x="7509482" y="4800599"/>
            <a:ext cx="731520" cy="523220"/>
          </a:xfrm>
          <a:prstGeom prst="rect">
            <a:avLst/>
          </a:prstGeom>
          <a:solidFill>
            <a:srgbClr val="E8D1FF"/>
          </a:solidFill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52260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</a:rPr>
              <a:t>+8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0799F11C-DA8F-405E-A77A-C39A108F2AE5}"/>
              </a:ext>
            </a:extLst>
          </p:cNvPr>
          <p:cNvSpPr txBox="1"/>
          <p:nvPr/>
        </p:nvSpPr>
        <p:spPr>
          <a:xfrm>
            <a:off x="6199829" y="4800599"/>
            <a:ext cx="731520" cy="523220"/>
          </a:xfrm>
          <a:prstGeom prst="rect">
            <a:avLst/>
          </a:prstGeom>
          <a:solidFill>
            <a:srgbClr val="E8D1FF"/>
          </a:solidFill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52260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</a:rPr>
              <a:t>-10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EBCBBDE1-FC13-4BE3-A1DD-F19078B2589C}"/>
              </a:ext>
            </a:extLst>
          </p:cNvPr>
          <p:cNvSpPr txBox="1"/>
          <p:nvPr/>
        </p:nvSpPr>
        <p:spPr>
          <a:xfrm>
            <a:off x="3822735" y="4800599"/>
            <a:ext cx="731520" cy="523220"/>
          </a:xfrm>
          <a:prstGeom prst="rect">
            <a:avLst/>
          </a:prstGeom>
          <a:solidFill>
            <a:srgbClr val="E8D1FF"/>
          </a:solidFill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52260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</a:rPr>
              <a:t>-8</a:t>
            </a:r>
          </a:p>
        </p:txBody>
      </p:sp>
      <p:sp>
        <p:nvSpPr>
          <p:cNvPr id="16" name="Triangle 25">
            <a:extLst>
              <a:ext uri="{FF2B5EF4-FFF2-40B4-BE49-F238E27FC236}">
                <a16:creationId xmlns:a16="http://schemas.microsoft.com/office/drawing/2014/main" id="{D81BCAA0-69DD-478F-BAB5-9027E7B6EDC1}"/>
              </a:ext>
            </a:extLst>
          </p:cNvPr>
          <p:cNvSpPr/>
          <p:nvPr/>
        </p:nvSpPr>
        <p:spPr>
          <a:xfrm>
            <a:off x="5156820" y="4800599"/>
            <a:ext cx="659157" cy="554119"/>
          </a:xfrm>
          <a:prstGeom prst="triangle">
            <a:avLst/>
          </a:prstGeom>
          <a:solidFill>
            <a:srgbClr val="0000E8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162FD4DA-821B-42AC-96DF-CF5B8AC6AA3B}"/>
              </a:ext>
            </a:extLst>
          </p:cNvPr>
          <p:cNvCxnSpPr>
            <a:cxnSpLocks/>
          </p:cNvCxnSpPr>
          <p:nvPr/>
        </p:nvCxnSpPr>
        <p:spPr>
          <a:xfrm flipH="1">
            <a:off x="4903439" y="5354718"/>
            <a:ext cx="582958" cy="1036719"/>
          </a:xfrm>
          <a:prstGeom prst="straightConnector1">
            <a:avLst/>
          </a:prstGeom>
          <a:ln w="381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0507716C-9629-4FFD-AED1-3D194AB7BC45}"/>
              </a:ext>
            </a:extLst>
          </p:cNvPr>
          <p:cNvCxnSpPr>
            <a:cxnSpLocks/>
          </p:cNvCxnSpPr>
          <p:nvPr/>
        </p:nvCxnSpPr>
        <p:spPr>
          <a:xfrm>
            <a:off x="5486397" y="5354718"/>
            <a:ext cx="712442" cy="1055442"/>
          </a:xfrm>
          <a:prstGeom prst="straightConnector1">
            <a:avLst/>
          </a:prstGeom>
          <a:ln w="381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3377402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44A6E99-34B5-450C-B65D-950DFAFF87E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1316"/>
          <a:stretch/>
        </p:blipFill>
        <p:spPr>
          <a:xfrm>
            <a:off x="152400" y="1219200"/>
            <a:ext cx="5715000" cy="4490252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289EE407-AD31-400B-BCD1-1C3EBD8EF2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Max Code</a:t>
            </a:r>
          </a:p>
        </p:txBody>
      </p:sp>
    </p:spTree>
    <p:extLst>
      <p:ext uri="{BB962C8B-B14F-4D97-AF65-F5344CB8AC3E}">
        <p14:creationId xmlns:p14="http://schemas.microsoft.com/office/powerpoint/2010/main" val="17860036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289EE407-AD31-400B-BCD1-1C3EBD8EF2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Minimax Code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D4382EB-22AC-4466-8EBF-8C4D38C0B3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" y="1219200"/>
            <a:ext cx="5476459" cy="495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234905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289EE407-AD31-400B-BCD1-1C3EBD8EF2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Minimax Notation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FA4857C9-F644-4DA0-86AA-E9D257ADEA8B}"/>
              </a:ext>
            </a:extLst>
          </p:cNvPr>
          <p:cNvGrpSpPr/>
          <p:nvPr/>
        </p:nvGrpSpPr>
        <p:grpSpPr>
          <a:xfrm>
            <a:off x="5715000" y="1447800"/>
            <a:ext cx="954505" cy="1119558"/>
            <a:chOff x="7128501" y="1326408"/>
            <a:chExt cx="954505" cy="1119558"/>
          </a:xfrm>
        </p:grpSpPr>
        <p:sp>
          <p:nvSpPr>
            <p:cNvPr id="11" name="Triangle 25">
              <a:extLst>
                <a:ext uri="{FF2B5EF4-FFF2-40B4-BE49-F238E27FC236}">
                  <a16:creationId xmlns:a16="http://schemas.microsoft.com/office/drawing/2014/main" id="{E2D4A0CE-00AE-468F-91E0-4EB5A51B84C0}"/>
                </a:ext>
              </a:extLst>
            </p:cNvPr>
            <p:cNvSpPr/>
            <p:nvPr/>
          </p:nvSpPr>
          <p:spPr>
            <a:xfrm>
              <a:off x="7315200" y="1326408"/>
              <a:ext cx="485695" cy="385427"/>
            </a:xfrm>
            <a:prstGeom prst="triangle">
              <a:avLst/>
            </a:prstGeom>
            <a:solidFill>
              <a:srgbClr val="0000E8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3" name="Straight Arrow Connector 12">
              <a:extLst>
                <a:ext uri="{FF2B5EF4-FFF2-40B4-BE49-F238E27FC236}">
                  <a16:creationId xmlns:a16="http://schemas.microsoft.com/office/drawing/2014/main" id="{99DF2F67-BF8B-4DC0-AC7A-0E9A6978C57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128501" y="1711836"/>
              <a:ext cx="429548" cy="721107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Arrow Connector 13">
              <a:extLst>
                <a:ext uri="{FF2B5EF4-FFF2-40B4-BE49-F238E27FC236}">
                  <a16:creationId xmlns:a16="http://schemas.microsoft.com/office/drawing/2014/main" id="{F77C476F-9C40-405C-B0F1-5025E0CD71FE}"/>
                </a:ext>
              </a:extLst>
            </p:cNvPr>
            <p:cNvCxnSpPr>
              <a:cxnSpLocks/>
            </p:cNvCxnSpPr>
            <p:nvPr/>
          </p:nvCxnSpPr>
          <p:spPr>
            <a:xfrm>
              <a:off x="7558049" y="1711836"/>
              <a:ext cx="524957" cy="73413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C543A00E-20BF-48CB-999D-1D0D7B4D7287}"/>
                  </a:ext>
                </a:extLst>
              </p:cNvPr>
              <p:cNvSpPr txBox="1"/>
              <p:nvPr/>
            </p:nvSpPr>
            <p:spPr>
              <a:xfrm>
                <a:off x="7190100" y="1437155"/>
                <a:ext cx="4588500" cy="14562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𝑉</m:t>
                    </m:r>
                    <m:d>
                      <m:d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d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=</m:t>
                    </m:r>
                    <m:limLow>
                      <m:limLow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limLowPr>
                      <m:e>
                        <m:r>
                          <m:rPr>
                            <m:sty m:val="p"/>
                          </m:rPr>
                          <a:rPr lang="en-US" sz="2800" b="0" i="0" smtClean="0">
                            <a:solidFill>
                              <a:srgbClr val="0000E8"/>
                            </a:solidFill>
                            <a:latin typeface="Cambria Math" panose="02040503050406030204" pitchFamily="18" charset="0"/>
                          </a:rPr>
                          <m:t>max</m:t>
                        </m:r>
                      </m:e>
                      <m:lim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lim>
                    </m:limLow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𝑉</m:t>
                    </m:r>
                    <m:d>
                      <m:d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e>
                    </m:d>
                  </m:oMath>
                </a14:m>
                <a:r>
                  <a:rPr lang="en-US" sz="2400" b="0" dirty="0"/>
                  <a:t>,</a:t>
                </a:r>
              </a:p>
              <a:p>
                <a:r>
                  <a:rPr lang="en-US" sz="2400" dirty="0"/>
                  <a:t>	</a:t>
                </a:r>
                <a:r>
                  <a:rPr lang="en-US" sz="2400" b="0" dirty="0"/>
                  <a:t>where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p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𝑟𝑒𝑠𝑢𝑙𝑡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2400" b="0" dirty="0"/>
              </a:p>
              <a:p>
                <a:endParaRPr lang="en-US" sz="2400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C543A00E-20BF-48CB-999D-1D0D7B4D728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90100" y="1437155"/>
                <a:ext cx="4588500" cy="1456232"/>
              </a:xfrm>
              <a:prstGeom prst="rect">
                <a:avLst/>
              </a:prstGeom>
              <a:blipFill>
                <a:blip r:embed="rId4"/>
                <a:stretch>
                  <a:fillRect t="-41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8" name="Group 17">
            <a:extLst>
              <a:ext uri="{FF2B5EF4-FFF2-40B4-BE49-F238E27FC236}">
                <a16:creationId xmlns:a16="http://schemas.microsoft.com/office/drawing/2014/main" id="{5F375E6A-BAE5-4785-9893-073D4738AB7A}"/>
              </a:ext>
            </a:extLst>
          </p:cNvPr>
          <p:cNvGrpSpPr/>
          <p:nvPr/>
        </p:nvGrpSpPr>
        <p:grpSpPr>
          <a:xfrm>
            <a:off x="5715337" y="5459045"/>
            <a:ext cx="954505" cy="1119557"/>
            <a:chOff x="7184647" y="4953450"/>
            <a:chExt cx="954505" cy="1119557"/>
          </a:xfrm>
        </p:grpSpPr>
        <p:sp>
          <p:nvSpPr>
            <p:cNvPr id="19" name="Triangle 25">
              <a:extLst>
                <a:ext uri="{FF2B5EF4-FFF2-40B4-BE49-F238E27FC236}">
                  <a16:creationId xmlns:a16="http://schemas.microsoft.com/office/drawing/2014/main" id="{83D8D6FB-1EC9-47C7-A2C7-E23753411DC8}"/>
                </a:ext>
              </a:extLst>
            </p:cNvPr>
            <p:cNvSpPr/>
            <p:nvPr/>
          </p:nvSpPr>
          <p:spPr>
            <a:xfrm rot="10800000">
              <a:off x="7371348" y="4953450"/>
              <a:ext cx="485695" cy="385427"/>
            </a:xfrm>
            <a:prstGeom prst="triangle">
              <a:avLst/>
            </a:prstGeom>
            <a:solidFill>
              <a:srgbClr val="CA0008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0" name="Straight Arrow Connector 19">
              <a:extLst>
                <a:ext uri="{FF2B5EF4-FFF2-40B4-BE49-F238E27FC236}">
                  <a16:creationId xmlns:a16="http://schemas.microsoft.com/office/drawing/2014/main" id="{71AAD864-238F-4580-898B-A8A6C596836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184647" y="5338877"/>
              <a:ext cx="429548" cy="721107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Arrow Connector 20">
              <a:extLst>
                <a:ext uri="{FF2B5EF4-FFF2-40B4-BE49-F238E27FC236}">
                  <a16:creationId xmlns:a16="http://schemas.microsoft.com/office/drawing/2014/main" id="{E90E3C16-9F60-4C5D-A4FD-BC20CAE67B97}"/>
                </a:ext>
              </a:extLst>
            </p:cNvPr>
            <p:cNvCxnSpPr>
              <a:cxnSpLocks/>
            </p:cNvCxnSpPr>
            <p:nvPr/>
          </p:nvCxnSpPr>
          <p:spPr>
            <a:xfrm>
              <a:off x="7614195" y="5338877"/>
              <a:ext cx="524957" cy="73413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5" name="Picture 14">
            <a:extLst>
              <a:ext uri="{FF2B5EF4-FFF2-40B4-BE49-F238E27FC236}">
                <a16:creationId xmlns:a16="http://schemas.microsoft.com/office/drawing/2014/main" id="{3BA4AD45-E3E5-44B2-A411-46B44DDC14F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2400" y="1219200"/>
            <a:ext cx="5476459" cy="495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0308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300BB84A-EC5A-4A3E-B39C-E504E23CA4E8}"/>
                  </a:ext>
                </a:extLst>
              </p:cNvPr>
              <p:cNvSpPr txBox="1"/>
              <p:nvPr/>
            </p:nvSpPr>
            <p:spPr>
              <a:xfrm>
                <a:off x="3351830" y="3666397"/>
                <a:ext cx="4344844" cy="153183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=</m:t>
                    </m:r>
                    <m:limLow>
                      <m:limLow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limLowPr>
                      <m:e>
                        <m:r>
                          <m:rPr>
                            <m:sty m:val="p"/>
                          </m:rPr>
                          <a:rPr lang="en-US" sz="2800" b="0" i="0" smtClean="0">
                            <a:solidFill>
                              <a:srgbClr val="0000E8"/>
                            </a:solidFill>
                            <a:latin typeface="Cambria Math" panose="02040503050406030204" pitchFamily="18" charset="0"/>
                          </a:rPr>
                          <m:t>argmax</m:t>
                        </m:r>
                      </m:e>
                      <m:lim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lim>
                    </m:limLow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𝑉</m:t>
                    </m:r>
                    <m:d>
                      <m:d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e>
                    </m:d>
                  </m:oMath>
                </a14:m>
                <a:r>
                  <a:rPr lang="en-US" sz="2400" b="0" dirty="0"/>
                  <a:t>,</a:t>
                </a:r>
              </a:p>
              <a:p>
                <a:r>
                  <a:rPr lang="en-US" sz="2400" b="0" dirty="0"/>
                  <a:t>        where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p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𝑟𝑒𝑠𝑢𝑙𝑡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2400" b="0" dirty="0"/>
              </a:p>
              <a:p>
                <a:endParaRPr lang="en-US" sz="2400" dirty="0"/>
              </a:p>
            </p:txBody>
          </p:sp>
        </mc:Choice>
        <mc:Fallback xmlns="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300BB84A-EC5A-4A3E-B39C-E504E23CA4E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51830" y="3666397"/>
                <a:ext cx="4344844" cy="1531830"/>
              </a:xfrm>
              <a:prstGeom prst="rect">
                <a:avLst/>
              </a:prstGeom>
              <a:blipFill>
                <a:blip r:embed="rId3"/>
                <a:stretch>
                  <a:fillRect t="-3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C6F5263B-9871-4E86-900F-E6FBDEB712FE}"/>
                  </a:ext>
                </a:extLst>
              </p:cNvPr>
              <p:cNvSpPr txBox="1"/>
              <p:nvPr/>
            </p:nvSpPr>
            <p:spPr>
              <a:xfrm>
                <a:off x="3352799" y="3671002"/>
                <a:ext cx="4471137" cy="15318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</m:acc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=</m:t>
                    </m:r>
                    <m:limLow>
                      <m:limLow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limLowPr>
                      <m:e>
                        <m:r>
                          <m:rPr>
                            <m:sty m:val="p"/>
                          </m:rPr>
                          <a:rPr lang="en-US" sz="2800" b="0" i="0" smtClean="0">
                            <a:solidFill>
                              <a:srgbClr val="0000E8"/>
                            </a:solidFill>
                            <a:latin typeface="Cambria Math" panose="02040503050406030204" pitchFamily="18" charset="0"/>
                          </a:rPr>
                          <m:t>argmax</m:t>
                        </m:r>
                      </m:e>
                      <m:lim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lim>
                    </m:limLow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𝑉</m:t>
                    </m:r>
                    <m:d>
                      <m:d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e>
                    </m:d>
                  </m:oMath>
                </a14:m>
                <a:r>
                  <a:rPr lang="en-US" sz="2400" b="0" dirty="0"/>
                  <a:t>,</a:t>
                </a:r>
              </a:p>
              <a:p>
                <a:r>
                  <a:rPr lang="en-US" sz="2400" dirty="0"/>
                  <a:t>        </a:t>
                </a:r>
                <a:r>
                  <a:rPr lang="en-US" sz="2400" b="0" dirty="0"/>
                  <a:t>where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p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𝑟𝑒𝑠𝑢𝑙𝑡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2400" b="0" dirty="0"/>
              </a:p>
              <a:p>
                <a:endParaRPr lang="en-US" sz="2400" dirty="0"/>
              </a:p>
            </p:txBody>
          </p:sp>
        </mc:Choice>
        <mc:Fallback xmlns="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C6F5263B-9871-4E86-900F-E6FBDEB712F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52799" y="3671002"/>
                <a:ext cx="4471137" cy="1531830"/>
              </a:xfrm>
              <a:prstGeom prst="rect">
                <a:avLst/>
              </a:prstGeom>
              <a:blipFill>
                <a:blip r:embed="rId4"/>
                <a:stretch>
                  <a:fillRect t="-39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itle 2">
            <a:extLst>
              <a:ext uri="{FF2B5EF4-FFF2-40B4-BE49-F238E27FC236}">
                <a16:creationId xmlns:a16="http://schemas.microsoft.com/office/drawing/2014/main" id="{289EE407-AD31-400B-BCD1-1C3EBD8EF2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Minimax Notation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FA4857C9-F644-4DA0-86AA-E9D257ADEA8B}"/>
              </a:ext>
            </a:extLst>
          </p:cNvPr>
          <p:cNvGrpSpPr/>
          <p:nvPr/>
        </p:nvGrpSpPr>
        <p:grpSpPr>
          <a:xfrm>
            <a:off x="658500" y="1630026"/>
            <a:ext cx="954505" cy="1119558"/>
            <a:chOff x="7128501" y="1326408"/>
            <a:chExt cx="954505" cy="1119558"/>
          </a:xfrm>
        </p:grpSpPr>
        <p:sp>
          <p:nvSpPr>
            <p:cNvPr id="11" name="Triangle 25">
              <a:extLst>
                <a:ext uri="{FF2B5EF4-FFF2-40B4-BE49-F238E27FC236}">
                  <a16:creationId xmlns:a16="http://schemas.microsoft.com/office/drawing/2014/main" id="{E2D4A0CE-00AE-468F-91E0-4EB5A51B84C0}"/>
                </a:ext>
              </a:extLst>
            </p:cNvPr>
            <p:cNvSpPr/>
            <p:nvPr/>
          </p:nvSpPr>
          <p:spPr>
            <a:xfrm>
              <a:off x="7315200" y="1326408"/>
              <a:ext cx="485695" cy="385427"/>
            </a:xfrm>
            <a:prstGeom prst="triangle">
              <a:avLst/>
            </a:prstGeom>
            <a:solidFill>
              <a:srgbClr val="0000E8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3" name="Straight Arrow Connector 12">
              <a:extLst>
                <a:ext uri="{FF2B5EF4-FFF2-40B4-BE49-F238E27FC236}">
                  <a16:creationId xmlns:a16="http://schemas.microsoft.com/office/drawing/2014/main" id="{99DF2F67-BF8B-4DC0-AC7A-0E9A6978C57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128501" y="1711836"/>
              <a:ext cx="429548" cy="721107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Arrow Connector 13">
              <a:extLst>
                <a:ext uri="{FF2B5EF4-FFF2-40B4-BE49-F238E27FC236}">
                  <a16:creationId xmlns:a16="http://schemas.microsoft.com/office/drawing/2014/main" id="{F77C476F-9C40-405C-B0F1-5025E0CD71FE}"/>
                </a:ext>
              </a:extLst>
            </p:cNvPr>
            <p:cNvCxnSpPr>
              <a:cxnSpLocks/>
            </p:cNvCxnSpPr>
            <p:nvPr/>
          </p:nvCxnSpPr>
          <p:spPr>
            <a:xfrm>
              <a:off x="7558049" y="1711836"/>
              <a:ext cx="524957" cy="73413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C543A00E-20BF-48CB-999D-1D0D7B4D7287}"/>
                  </a:ext>
                </a:extLst>
              </p:cNvPr>
              <p:cNvSpPr txBox="1"/>
              <p:nvPr/>
            </p:nvSpPr>
            <p:spPr>
              <a:xfrm>
                <a:off x="2895600" y="1600200"/>
                <a:ext cx="4928337" cy="14562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𝑉</m:t>
                    </m:r>
                    <m:d>
                      <m:d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d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=</m:t>
                    </m:r>
                    <m:limLow>
                      <m:limLow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limLowPr>
                      <m:e>
                        <m:r>
                          <m:rPr>
                            <m:sty m:val="p"/>
                          </m:rPr>
                          <a:rPr lang="en-US" sz="2800" b="0" i="0" smtClean="0">
                            <a:solidFill>
                              <a:srgbClr val="0000E8"/>
                            </a:solidFill>
                            <a:latin typeface="Cambria Math" panose="02040503050406030204" pitchFamily="18" charset="0"/>
                          </a:rPr>
                          <m:t>max</m:t>
                        </m:r>
                      </m:e>
                      <m:lim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lim>
                    </m:limLow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𝑉</m:t>
                    </m:r>
                    <m:d>
                      <m:d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e>
                    </m:d>
                  </m:oMath>
                </a14:m>
                <a:r>
                  <a:rPr lang="en-US" sz="2400" b="0" dirty="0"/>
                  <a:t>,</a:t>
                </a:r>
              </a:p>
              <a:p>
                <a:r>
                  <a:rPr lang="en-US" sz="2400" dirty="0"/>
                  <a:t>	   </a:t>
                </a:r>
                <a:r>
                  <a:rPr lang="en-US" sz="2400" b="0" dirty="0"/>
                  <a:t>where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p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𝑟𝑒𝑠𝑢𝑙𝑡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2400" b="0" dirty="0"/>
              </a:p>
              <a:p>
                <a:endParaRPr lang="en-US" sz="2400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C543A00E-20BF-48CB-999D-1D0D7B4D728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95600" y="1600200"/>
                <a:ext cx="4928337" cy="1456232"/>
              </a:xfrm>
              <a:prstGeom prst="rect">
                <a:avLst/>
              </a:prstGeom>
              <a:blipFill>
                <a:blip r:embed="rId5"/>
                <a:stretch>
                  <a:fillRect t="-42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" name="Group 3">
            <a:extLst>
              <a:ext uri="{FF2B5EF4-FFF2-40B4-BE49-F238E27FC236}">
                <a16:creationId xmlns:a16="http://schemas.microsoft.com/office/drawing/2014/main" id="{09ED8412-BCDF-4756-BC63-98C2FA475C0C}"/>
              </a:ext>
            </a:extLst>
          </p:cNvPr>
          <p:cNvGrpSpPr/>
          <p:nvPr/>
        </p:nvGrpSpPr>
        <p:grpSpPr>
          <a:xfrm>
            <a:off x="181248" y="5144638"/>
            <a:ext cx="954504" cy="734130"/>
            <a:chOff x="7184648" y="5338877"/>
            <a:chExt cx="954504" cy="734130"/>
          </a:xfrm>
        </p:grpSpPr>
        <p:cxnSp>
          <p:nvCxnSpPr>
            <p:cNvPr id="15" name="Straight Arrow Connector 14">
              <a:extLst>
                <a:ext uri="{FF2B5EF4-FFF2-40B4-BE49-F238E27FC236}">
                  <a16:creationId xmlns:a16="http://schemas.microsoft.com/office/drawing/2014/main" id="{62C56908-0232-413B-9184-3A70BFFBBDF7}"/>
                </a:ext>
              </a:extLst>
            </p:cNvPr>
            <p:cNvCxnSpPr>
              <a:cxnSpLocks/>
              <a:stCxn id="10" idx="4"/>
            </p:cNvCxnSpPr>
            <p:nvPr/>
          </p:nvCxnSpPr>
          <p:spPr>
            <a:xfrm flipH="1">
              <a:off x="7184648" y="5338877"/>
              <a:ext cx="429546" cy="721107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Arrow Connector 15">
              <a:extLst>
                <a:ext uri="{FF2B5EF4-FFF2-40B4-BE49-F238E27FC236}">
                  <a16:creationId xmlns:a16="http://schemas.microsoft.com/office/drawing/2014/main" id="{96B22754-C7B2-4CC6-AE13-772F63093230}"/>
                </a:ext>
              </a:extLst>
            </p:cNvPr>
            <p:cNvCxnSpPr>
              <a:cxnSpLocks/>
              <a:stCxn id="10" idx="4"/>
            </p:cNvCxnSpPr>
            <p:nvPr/>
          </p:nvCxnSpPr>
          <p:spPr>
            <a:xfrm>
              <a:off x="7614194" y="5338877"/>
              <a:ext cx="524958" cy="73413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DDA2131C-0D76-410A-A4C6-664C05A29146}"/>
              </a:ext>
            </a:extLst>
          </p:cNvPr>
          <p:cNvGrpSpPr/>
          <p:nvPr/>
        </p:nvGrpSpPr>
        <p:grpSpPr>
          <a:xfrm>
            <a:off x="610794" y="3647438"/>
            <a:ext cx="1269270" cy="1111773"/>
            <a:chOff x="6972475" y="1326408"/>
            <a:chExt cx="1269270" cy="1111773"/>
          </a:xfrm>
        </p:grpSpPr>
        <p:sp>
          <p:nvSpPr>
            <p:cNvPr id="18" name="Triangle 25">
              <a:extLst>
                <a:ext uri="{FF2B5EF4-FFF2-40B4-BE49-F238E27FC236}">
                  <a16:creationId xmlns:a16="http://schemas.microsoft.com/office/drawing/2014/main" id="{0C9B5D50-2D93-4BC9-9AFF-AB953CB311C1}"/>
                </a:ext>
              </a:extLst>
            </p:cNvPr>
            <p:cNvSpPr/>
            <p:nvPr/>
          </p:nvSpPr>
          <p:spPr>
            <a:xfrm>
              <a:off x="7315200" y="1326408"/>
              <a:ext cx="485695" cy="385427"/>
            </a:xfrm>
            <a:prstGeom prst="triangle">
              <a:avLst/>
            </a:prstGeom>
            <a:solidFill>
              <a:srgbClr val="0000E8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9" name="Straight Arrow Connector 18">
              <a:extLst>
                <a:ext uri="{FF2B5EF4-FFF2-40B4-BE49-F238E27FC236}">
                  <a16:creationId xmlns:a16="http://schemas.microsoft.com/office/drawing/2014/main" id="{1FE72108-4D1B-4201-AA24-27CB43B91A07}"/>
                </a:ext>
              </a:extLst>
            </p:cNvPr>
            <p:cNvCxnSpPr>
              <a:cxnSpLocks/>
              <a:endCxn id="10" idx="0"/>
            </p:cNvCxnSpPr>
            <p:nvPr/>
          </p:nvCxnSpPr>
          <p:spPr>
            <a:xfrm flipH="1">
              <a:off x="6972475" y="1711836"/>
              <a:ext cx="585576" cy="726344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Arrow Connector 19">
              <a:extLst>
                <a:ext uri="{FF2B5EF4-FFF2-40B4-BE49-F238E27FC236}">
                  <a16:creationId xmlns:a16="http://schemas.microsoft.com/office/drawing/2014/main" id="{2A38EA4D-2262-4890-AC09-4DB3B3C91263}"/>
                </a:ext>
              </a:extLst>
            </p:cNvPr>
            <p:cNvCxnSpPr>
              <a:cxnSpLocks/>
              <a:endCxn id="40" idx="0"/>
            </p:cNvCxnSpPr>
            <p:nvPr/>
          </p:nvCxnSpPr>
          <p:spPr>
            <a:xfrm>
              <a:off x="7558049" y="1711836"/>
              <a:ext cx="683696" cy="726345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70E024CB-740B-4BB2-9841-79488E1DAE11}"/>
              </a:ext>
            </a:extLst>
          </p:cNvPr>
          <p:cNvGrpSpPr/>
          <p:nvPr/>
        </p:nvGrpSpPr>
        <p:grpSpPr>
          <a:xfrm>
            <a:off x="1447800" y="5144639"/>
            <a:ext cx="954505" cy="752009"/>
            <a:chOff x="7184647" y="5320998"/>
            <a:chExt cx="954505" cy="752009"/>
          </a:xfrm>
        </p:grpSpPr>
        <p:cxnSp>
          <p:nvCxnSpPr>
            <p:cNvPr id="23" name="Straight Arrow Connector 22">
              <a:extLst>
                <a:ext uri="{FF2B5EF4-FFF2-40B4-BE49-F238E27FC236}">
                  <a16:creationId xmlns:a16="http://schemas.microsoft.com/office/drawing/2014/main" id="{1D360E32-9B1D-4569-827A-1E308127F0F6}"/>
                </a:ext>
              </a:extLst>
            </p:cNvPr>
            <p:cNvCxnSpPr>
              <a:cxnSpLocks/>
              <a:stCxn id="40" idx="4"/>
            </p:cNvCxnSpPr>
            <p:nvPr/>
          </p:nvCxnSpPr>
          <p:spPr>
            <a:xfrm flipH="1">
              <a:off x="7184647" y="5320998"/>
              <a:ext cx="432264" cy="738986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Arrow Connector 23">
              <a:extLst>
                <a:ext uri="{FF2B5EF4-FFF2-40B4-BE49-F238E27FC236}">
                  <a16:creationId xmlns:a16="http://schemas.microsoft.com/office/drawing/2014/main" id="{8F516791-487D-43C9-8F01-BCEDEBCF2719}"/>
                </a:ext>
              </a:extLst>
            </p:cNvPr>
            <p:cNvCxnSpPr>
              <a:cxnSpLocks/>
              <a:stCxn id="40" idx="4"/>
            </p:cNvCxnSpPr>
            <p:nvPr/>
          </p:nvCxnSpPr>
          <p:spPr>
            <a:xfrm>
              <a:off x="7616911" y="5320998"/>
              <a:ext cx="522241" cy="752009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" name="Oval 9">
            <a:extLst>
              <a:ext uri="{FF2B5EF4-FFF2-40B4-BE49-F238E27FC236}">
                <a16:creationId xmlns:a16="http://schemas.microsoft.com/office/drawing/2014/main" id="{C8CECC54-C7BF-4CE4-B8FF-7D7FA54B16F7}"/>
              </a:ext>
            </a:extLst>
          </p:cNvPr>
          <p:cNvSpPr/>
          <p:nvPr/>
        </p:nvSpPr>
        <p:spPr>
          <a:xfrm>
            <a:off x="418770" y="4759210"/>
            <a:ext cx="384048" cy="385428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CFDD6649-45D7-4633-BDDA-18E821223CF2}"/>
              </a:ext>
            </a:extLst>
          </p:cNvPr>
          <p:cNvSpPr/>
          <p:nvPr/>
        </p:nvSpPr>
        <p:spPr>
          <a:xfrm>
            <a:off x="1688040" y="4759211"/>
            <a:ext cx="384048" cy="385428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70514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  <p:bldP spid="38" grpId="1"/>
      <p:bldP spid="39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289EE407-AD31-400B-BCD1-1C3EBD8EF2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Generic Game Tree Pseudocode</a:t>
            </a:r>
          </a:p>
        </p:txBody>
      </p:sp>
      <p:sp>
        <p:nvSpPr>
          <p:cNvPr id="25" name="Content Placeholder 2">
            <a:extLst>
              <a:ext uri="{FF2B5EF4-FFF2-40B4-BE49-F238E27FC236}">
                <a16:creationId xmlns:a16="http://schemas.microsoft.com/office/drawing/2014/main" id="{6D92B6B1-665E-4CC4-9677-96D4B82ED62F}"/>
              </a:ext>
            </a:extLst>
          </p:cNvPr>
          <p:cNvSpPr txBox="1">
            <a:spLocks/>
          </p:cNvSpPr>
          <p:nvPr/>
        </p:nvSpPr>
        <p:spPr bwMode="auto">
          <a:xfrm>
            <a:off x="354306" y="1269996"/>
            <a:ext cx="8332494" cy="53938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36" tIns="45718" rIns="91436" bIns="45718" numCol="1" anchor="t" anchorCtr="0" compatLnSpc="1">
            <a:prstTxWarp prst="textNoShape">
              <a:avLst/>
            </a:prstTxWarp>
          </a:bodyPr>
          <a:lstStyle/>
          <a:p>
            <a:pPr marL="342882" marR="0" lvl="0" indent="-342882" algn="l" defTabSz="914400" rtl="0" eaLnBrk="1" fontAlgn="base" latinLnBrk="0" hangingPunct="1">
              <a:lnSpc>
                <a:spcPct val="80000"/>
              </a:lnSpc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  <a:buSzTx/>
              <a:buFont typeface="Wingdings" pitchFamily="2" charset="2"/>
              <a:buNone/>
              <a:tabLst/>
              <a:defRPr/>
            </a:pPr>
            <a:r>
              <a:rPr lang="en-US" sz="2800" kern="0" dirty="0">
                <a:latin typeface="Calibri"/>
                <a:cs typeface="Calibri"/>
              </a:rPr>
              <a:t>function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/>
                <a:cs typeface="Calibri"/>
              </a:rPr>
              <a:t>  </a:t>
            </a:r>
            <a:r>
              <a:rPr kumimoji="0" lang="en-US" sz="2800" b="0" i="0" u="none" strike="noStrike" kern="0" cap="none" spc="0" normalizeH="0" baseline="0" noProof="0" dirty="0" err="1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/>
                <a:cs typeface="Calibri"/>
              </a:rPr>
              <a:t>minimax_decision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/>
                <a:cs typeface="Calibri"/>
              </a:rPr>
              <a:t>( 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/>
                <a:cs typeface="Calibri"/>
              </a:rPr>
              <a:t>state 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/>
                <a:cs typeface="Calibri"/>
              </a:rPr>
              <a:t>)</a:t>
            </a:r>
            <a:endParaRPr lang="en-US" sz="2800" kern="0" dirty="0">
              <a:solidFill>
                <a:srgbClr val="0000FF"/>
              </a:solidFill>
              <a:latin typeface="Calibri"/>
              <a:cs typeface="Calibri"/>
            </a:endParaRPr>
          </a:p>
          <a:p>
            <a:pPr marL="342882" lvl="0" indent="-342882">
              <a:lnSpc>
                <a:spcPct val="80000"/>
              </a:lnSpc>
              <a:spcBef>
                <a:spcPts val="1200"/>
              </a:spcBef>
              <a:buClr>
                <a:schemeClr val="accent2"/>
              </a:buClr>
              <a:defRPr/>
            </a:pPr>
            <a:r>
              <a:rPr lang="en-US" sz="2800" kern="0" dirty="0">
                <a:solidFill>
                  <a:srgbClr val="9B01FF"/>
                </a:solidFill>
                <a:latin typeface="Calibri"/>
                <a:cs typeface="Calibri"/>
              </a:rPr>
              <a:t>	</a:t>
            </a:r>
            <a:r>
              <a:rPr lang="en-US" sz="2800" kern="0" dirty="0">
                <a:latin typeface="Calibri"/>
                <a:cs typeface="Calibri"/>
              </a:rPr>
              <a:t> return</a:t>
            </a:r>
            <a:r>
              <a:rPr lang="en-US" sz="2800" kern="0" dirty="0">
                <a:solidFill>
                  <a:srgbClr val="BD00B0"/>
                </a:solidFill>
                <a:latin typeface="Calibri"/>
                <a:cs typeface="Calibri"/>
              </a:rPr>
              <a:t>  </a:t>
            </a:r>
            <a:r>
              <a:rPr lang="en-US" sz="2800" kern="0" dirty="0">
                <a:solidFill>
                  <a:srgbClr val="0000FF"/>
                </a:solidFill>
                <a:latin typeface="Calibri"/>
                <a:cs typeface="Calibri"/>
              </a:rPr>
              <a:t>argmax </a:t>
            </a:r>
            <a:r>
              <a:rPr lang="en-US" sz="3200" kern="0" baseline="-25000" dirty="0">
                <a:latin typeface="Calibri"/>
                <a:cs typeface="Calibri"/>
              </a:rPr>
              <a:t>a in </a:t>
            </a:r>
            <a:r>
              <a:rPr lang="en-US" sz="3200" kern="0" baseline="-25000" dirty="0" err="1">
                <a:latin typeface="Calibri"/>
                <a:cs typeface="Calibri"/>
              </a:rPr>
              <a:t>state.actions</a:t>
            </a:r>
            <a:r>
              <a:rPr lang="en-US" sz="3200" kern="0" baseline="-25000" dirty="0">
                <a:latin typeface="Calibri"/>
                <a:cs typeface="Calibri"/>
              </a:rPr>
              <a:t>  </a:t>
            </a:r>
            <a:r>
              <a:rPr lang="en-US" sz="2800" kern="0" dirty="0">
                <a:solidFill>
                  <a:srgbClr val="9B01FF"/>
                </a:solidFill>
                <a:latin typeface="Calibri"/>
                <a:cs typeface="Calibri"/>
              </a:rPr>
              <a:t>value( </a:t>
            </a:r>
            <a:r>
              <a:rPr lang="en-US" sz="2800" kern="0" dirty="0" err="1">
                <a:latin typeface="Calibri"/>
                <a:cs typeface="Calibri"/>
              </a:rPr>
              <a:t>state.result</a:t>
            </a:r>
            <a:r>
              <a:rPr lang="en-US" sz="2800" kern="0" dirty="0">
                <a:latin typeface="Calibri"/>
                <a:cs typeface="Calibri"/>
              </a:rPr>
              <a:t>(a) </a:t>
            </a:r>
            <a:r>
              <a:rPr lang="en-US" sz="2800" kern="0" dirty="0">
                <a:solidFill>
                  <a:srgbClr val="9B01FF"/>
                </a:solidFill>
                <a:latin typeface="Calibri"/>
                <a:cs typeface="Calibri"/>
              </a:rPr>
              <a:t>)</a:t>
            </a:r>
          </a:p>
          <a:p>
            <a:pPr marL="342882" marR="0" lvl="0" indent="-342882" algn="l" defTabSz="914400" rtl="0" eaLnBrk="1" fontAlgn="base" latinLnBrk="0" hangingPunct="1">
              <a:lnSpc>
                <a:spcPct val="80000"/>
              </a:lnSpc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  <a:buSzTx/>
              <a:buFont typeface="Wingdings" pitchFamily="2" charset="2"/>
              <a:buNone/>
              <a:tabLst/>
              <a:defRPr/>
            </a:pPr>
            <a:endParaRPr lang="en-US" sz="2800" kern="0" dirty="0">
              <a:solidFill>
                <a:srgbClr val="9B01FF"/>
              </a:solidFill>
              <a:latin typeface="Calibri"/>
              <a:cs typeface="Calibri"/>
            </a:endParaRPr>
          </a:p>
          <a:p>
            <a:pPr marL="342882" indent="-342882">
              <a:lnSpc>
                <a:spcPct val="80000"/>
              </a:lnSpc>
              <a:spcBef>
                <a:spcPts val="1200"/>
              </a:spcBef>
              <a:buClr>
                <a:schemeClr val="accent2"/>
              </a:buClr>
              <a:defRPr/>
            </a:pPr>
            <a:r>
              <a:rPr lang="en-US" sz="2800" kern="0" dirty="0">
                <a:latin typeface="Calibri" pitchFamily="34" charset="0"/>
              </a:rPr>
              <a:t>function</a:t>
            </a:r>
            <a:r>
              <a:rPr lang="en-US" sz="2800" kern="0" dirty="0">
                <a:solidFill>
                  <a:srgbClr val="C00000"/>
                </a:solidFill>
                <a:latin typeface="Calibri" pitchFamily="34" charset="0"/>
              </a:rPr>
              <a:t>  </a:t>
            </a:r>
            <a:r>
              <a:rPr lang="en-US" sz="2800" kern="0" dirty="0">
                <a:solidFill>
                  <a:srgbClr val="9B01FF"/>
                </a:solidFill>
                <a:latin typeface="Calibri"/>
                <a:cs typeface="Calibri"/>
              </a:rPr>
              <a:t>value( </a:t>
            </a:r>
            <a:r>
              <a:rPr lang="en-US" sz="2800" kern="0" dirty="0">
                <a:latin typeface="Calibri"/>
                <a:cs typeface="Calibri"/>
              </a:rPr>
              <a:t>state </a:t>
            </a:r>
            <a:r>
              <a:rPr lang="en-US" sz="2800" kern="0" dirty="0">
                <a:solidFill>
                  <a:srgbClr val="9B01FF"/>
                </a:solidFill>
                <a:latin typeface="Calibri"/>
                <a:cs typeface="Calibri"/>
              </a:rPr>
              <a:t>)</a:t>
            </a:r>
            <a:endParaRPr lang="en-US" sz="2800" kern="0" dirty="0">
              <a:solidFill>
                <a:srgbClr val="9B01FF"/>
              </a:solidFill>
              <a:latin typeface="Calibri" pitchFamily="34" charset="0"/>
            </a:endParaRPr>
          </a:p>
          <a:p>
            <a:pPr marL="742913" lvl="1" indent="-285737">
              <a:lnSpc>
                <a:spcPct val="80000"/>
              </a:lnSpc>
              <a:spcBef>
                <a:spcPct val="20000"/>
              </a:spcBef>
              <a:buClr>
                <a:schemeClr val="tx1"/>
              </a:buClr>
              <a:defRPr/>
            </a:pPr>
            <a:r>
              <a:rPr lang="en-US" sz="2800" kern="0" dirty="0">
                <a:latin typeface="Calibri"/>
                <a:cs typeface="Calibri"/>
              </a:rPr>
              <a:t>if  </a:t>
            </a:r>
            <a:r>
              <a:rPr lang="en-US" sz="2800" kern="0" dirty="0" err="1">
                <a:latin typeface="Calibri"/>
                <a:cs typeface="Calibri"/>
              </a:rPr>
              <a:t>state.is_leaf</a:t>
            </a:r>
            <a:endParaRPr lang="en-US" sz="2800" kern="0" dirty="0">
              <a:latin typeface="Calibri"/>
              <a:cs typeface="Calibri"/>
            </a:endParaRPr>
          </a:p>
          <a:p>
            <a:pPr marL="742913" lvl="1" indent="-285737">
              <a:lnSpc>
                <a:spcPct val="80000"/>
              </a:lnSpc>
              <a:spcBef>
                <a:spcPct val="20000"/>
              </a:spcBef>
              <a:buClr>
                <a:schemeClr val="tx1"/>
              </a:buClr>
              <a:defRPr/>
            </a:pPr>
            <a:r>
              <a:rPr lang="en-US" sz="2800" kern="0" dirty="0">
                <a:latin typeface="Calibri"/>
                <a:cs typeface="Calibri"/>
              </a:rPr>
              <a:t>	 return </a:t>
            </a:r>
            <a:r>
              <a:rPr lang="en-US" sz="2800" kern="0" dirty="0" err="1">
                <a:latin typeface="Calibri"/>
                <a:cs typeface="Calibri"/>
              </a:rPr>
              <a:t>state.value</a:t>
            </a:r>
            <a:endParaRPr lang="en-US" sz="2800" kern="0" dirty="0">
              <a:latin typeface="Calibri"/>
              <a:cs typeface="Calibri"/>
            </a:endParaRPr>
          </a:p>
          <a:p>
            <a:pPr marL="742913" lvl="1" indent="-285737">
              <a:lnSpc>
                <a:spcPct val="80000"/>
              </a:lnSpc>
              <a:spcBef>
                <a:spcPct val="20000"/>
              </a:spcBef>
              <a:buClr>
                <a:schemeClr val="tx1"/>
              </a:buClr>
              <a:defRPr/>
            </a:pPr>
            <a:endParaRPr lang="en-US" sz="2800" kern="0" dirty="0">
              <a:latin typeface="Calibri"/>
              <a:cs typeface="Calibri"/>
            </a:endParaRPr>
          </a:p>
          <a:p>
            <a:pPr marL="742913" lvl="1" indent="-285737">
              <a:lnSpc>
                <a:spcPct val="80000"/>
              </a:lnSpc>
              <a:spcBef>
                <a:spcPct val="20000"/>
              </a:spcBef>
              <a:buClr>
                <a:schemeClr val="tx1"/>
              </a:buClr>
              <a:defRPr/>
            </a:pPr>
            <a:r>
              <a:rPr lang="en-US" sz="2800" kern="0" dirty="0">
                <a:latin typeface="Calibri"/>
                <a:cs typeface="Calibri"/>
              </a:rPr>
              <a:t>if  </a:t>
            </a:r>
            <a:r>
              <a:rPr lang="en-US" sz="2800" kern="0" dirty="0" err="1">
                <a:latin typeface="Calibri"/>
                <a:cs typeface="Calibri"/>
              </a:rPr>
              <a:t>state.player</a:t>
            </a:r>
            <a:r>
              <a:rPr lang="en-US" sz="2800" kern="0" dirty="0">
                <a:latin typeface="Calibri"/>
                <a:cs typeface="Calibri"/>
              </a:rPr>
              <a:t>  is  </a:t>
            </a:r>
            <a:r>
              <a:rPr lang="en-US" sz="2800" kern="0" dirty="0">
                <a:solidFill>
                  <a:srgbClr val="0000FF"/>
                </a:solidFill>
                <a:latin typeface="Calibri"/>
                <a:cs typeface="Calibri"/>
              </a:rPr>
              <a:t>MAX</a:t>
            </a:r>
          </a:p>
          <a:p>
            <a:pPr marL="742913" lvl="1" indent="-285737">
              <a:lnSpc>
                <a:spcPct val="80000"/>
              </a:lnSpc>
              <a:spcBef>
                <a:spcPct val="20000"/>
              </a:spcBef>
              <a:buClr>
                <a:schemeClr val="tx1"/>
              </a:buClr>
              <a:defRPr/>
            </a:pPr>
            <a:r>
              <a:rPr lang="en-US" sz="2800" kern="0" dirty="0">
                <a:solidFill>
                  <a:srgbClr val="0000FF"/>
                </a:solidFill>
                <a:latin typeface="Calibri"/>
                <a:cs typeface="Calibri"/>
              </a:rPr>
              <a:t>	 </a:t>
            </a:r>
            <a:r>
              <a:rPr lang="en-US" sz="2800" kern="0" dirty="0">
                <a:latin typeface="Calibri"/>
                <a:cs typeface="Calibri"/>
              </a:rPr>
              <a:t>return </a:t>
            </a:r>
            <a:r>
              <a:rPr lang="en-US" sz="2800" kern="0" dirty="0">
                <a:solidFill>
                  <a:srgbClr val="BD00B0"/>
                </a:solidFill>
                <a:latin typeface="Calibri"/>
                <a:cs typeface="Calibri"/>
              </a:rPr>
              <a:t> </a:t>
            </a:r>
            <a:r>
              <a:rPr lang="en-US" sz="2800" kern="0" dirty="0">
                <a:solidFill>
                  <a:srgbClr val="0000FF"/>
                </a:solidFill>
                <a:latin typeface="Calibri"/>
                <a:cs typeface="Calibri"/>
              </a:rPr>
              <a:t>max </a:t>
            </a:r>
            <a:r>
              <a:rPr lang="en-US" sz="3200" kern="0" baseline="-25000" dirty="0">
                <a:latin typeface="Calibri"/>
                <a:cs typeface="Calibri"/>
              </a:rPr>
              <a:t>a in </a:t>
            </a:r>
            <a:r>
              <a:rPr lang="en-US" sz="3200" kern="0" baseline="-25000" dirty="0" err="1">
                <a:latin typeface="Calibri"/>
                <a:cs typeface="Calibri"/>
              </a:rPr>
              <a:t>state.actions</a:t>
            </a:r>
            <a:r>
              <a:rPr lang="en-US" sz="3200" kern="0" baseline="-25000" dirty="0">
                <a:latin typeface="Calibri"/>
                <a:cs typeface="Calibri"/>
              </a:rPr>
              <a:t>  </a:t>
            </a:r>
            <a:r>
              <a:rPr lang="en-US" sz="2800" kern="0" dirty="0">
                <a:solidFill>
                  <a:srgbClr val="9B01FF"/>
                </a:solidFill>
                <a:latin typeface="Calibri"/>
                <a:cs typeface="Calibri"/>
              </a:rPr>
              <a:t>value( </a:t>
            </a:r>
            <a:r>
              <a:rPr lang="en-US" sz="2800" kern="0" dirty="0" err="1">
                <a:latin typeface="Calibri"/>
                <a:cs typeface="Calibri"/>
              </a:rPr>
              <a:t>state.result</a:t>
            </a:r>
            <a:r>
              <a:rPr lang="en-US" sz="2800" kern="0" dirty="0">
                <a:latin typeface="Calibri"/>
                <a:cs typeface="Calibri"/>
              </a:rPr>
              <a:t>(a) </a:t>
            </a:r>
            <a:r>
              <a:rPr lang="en-US" sz="2800" kern="0" dirty="0">
                <a:solidFill>
                  <a:srgbClr val="9B01FF"/>
                </a:solidFill>
                <a:latin typeface="Calibri"/>
                <a:cs typeface="Calibri"/>
              </a:rPr>
              <a:t>)</a:t>
            </a:r>
          </a:p>
          <a:p>
            <a:pPr marL="742913" lvl="1" indent="-285737">
              <a:lnSpc>
                <a:spcPct val="80000"/>
              </a:lnSpc>
              <a:spcBef>
                <a:spcPct val="20000"/>
              </a:spcBef>
              <a:buClr>
                <a:schemeClr val="tx1"/>
              </a:buClr>
              <a:defRPr/>
            </a:pPr>
            <a:endParaRPr lang="en-US" sz="2800" kern="0" dirty="0">
              <a:latin typeface="Calibri"/>
              <a:cs typeface="Calibri"/>
            </a:endParaRPr>
          </a:p>
          <a:p>
            <a:pPr marL="742913" lvl="1" indent="-285737">
              <a:lnSpc>
                <a:spcPct val="80000"/>
              </a:lnSpc>
              <a:spcBef>
                <a:spcPct val="20000"/>
              </a:spcBef>
              <a:buClr>
                <a:schemeClr val="tx1"/>
              </a:buClr>
              <a:defRPr/>
            </a:pPr>
            <a:r>
              <a:rPr lang="en-US" sz="2800" kern="0" dirty="0">
                <a:latin typeface="Calibri"/>
                <a:cs typeface="Calibri"/>
              </a:rPr>
              <a:t>if  </a:t>
            </a:r>
            <a:r>
              <a:rPr lang="en-US" sz="2800" kern="0" dirty="0" err="1">
                <a:latin typeface="Calibri"/>
                <a:cs typeface="Calibri"/>
              </a:rPr>
              <a:t>state.player</a:t>
            </a:r>
            <a:r>
              <a:rPr lang="en-US" sz="2800" kern="0" dirty="0">
                <a:latin typeface="Calibri"/>
                <a:cs typeface="Calibri"/>
              </a:rPr>
              <a:t>  is  </a:t>
            </a:r>
            <a:r>
              <a:rPr lang="en-US" sz="2800" kern="0" dirty="0">
                <a:solidFill>
                  <a:srgbClr val="FF0000"/>
                </a:solidFill>
                <a:latin typeface="Calibri"/>
                <a:cs typeface="Calibri"/>
              </a:rPr>
              <a:t>MIN</a:t>
            </a:r>
          </a:p>
          <a:p>
            <a:pPr marL="742913" lvl="1" indent="-285737">
              <a:lnSpc>
                <a:spcPct val="80000"/>
              </a:lnSpc>
              <a:spcBef>
                <a:spcPct val="20000"/>
              </a:spcBef>
              <a:buClr>
                <a:schemeClr val="tx1"/>
              </a:buClr>
              <a:defRPr/>
            </a:pPr>
            <a:r>
              <a:rPr lang="en-US" sz="2800" kern="0" dirty="0">
                <a:solidFill>
                  <a:srgbClr val="BD00B0"/>
                </a:solidFill>
                <a:latin typeface="Calibri"/>
                <a:cs typeface="Calibri"/>
              </a:rPr>
              <a:t>	 </a:t>
            </a:r>
            <a:r>
              <a:rPr lang="en-US" sz="2800" kern="0" dirty="0">
                <a:latin typeface="Calibri"/>
                <a:cs typeface="Calibri"/>
              </a:rPr>
              <a:t>return  </a:t>
            </a:r>
            <a:r>
              <a:rPr lang="en-US" sz="2800" kern="0" dirty="0">
                <a:solidFill>
                  <a:srgbClr val="FF0000"/>
                </a:solidFill>
                <a:latin typeface="Calibri"/>
                <a:cs typeface="Calibri"/>
              </a:rPr>
              <a:t>min </a:t>
            </a:r>
            <a:r>
              <a:rPr lang="en-US" sz="3200" kern="0" baseline="-25000" dirty="0">
                <a:latin typeface="Calibri"/>
                <a:cs typeface="Calibri"/>
              </a:rPr>
              <a:t>a in </a:t>
            </a:r>
            <a:r>
              <a:rPr lang="en-US" sz="3200" kern="0" baseline="-25000" dirty="0" err="1">
                <a:latin typeface="Calibri"/>
                <a:cs typeface="Calibri"/>
              </a:rPr>
              <a:t>state.actions</a:t>
            </a:r>
            <a:r>
              <a:rPr lang="en-US" sz="3200" kern="0" baseline="-25000" dirty="0">
                <a:latin typeface="Calibri"/>
                <a:cs typeface="Calibri"/>
              </a:rPr>
              <a:t>  </a:t>
            </a:r>
            <a:r>
              <a:rPr lang="en-US" sz="2800" kern="0" dirty="0">
                <a:solidFill>
                  <a:srgbClr val="9B01FF"/>
                </a:solidFill>
                <a:latin typeface="Calibri"/>
                <a:cs typeface="Calibri"/>
              </a:rPr>
              <a:t>value( </a:t>
            </a:r>
            <a:r>
              <a:rPr lang="en-US" sz="2800" kern="0" dirty="0" err="1">
                <a:latin typeface="Calibri"/>
                <a:cs typeface="Calibri"/>
              </a:rPr>
              <a:t>state.result</a:t>
            </a:r>
            <a:r>
              <a:rPr lang="en-US" sz="2800" kern="0" dirty="0">
                <a:latin typeface="Calibri"/>
                <a:cs typeface="Calibri"/>
              </a:rPr>
              <a:t>(a) </a:t>
            </a:r>
            <a:r>
              <a:rPr lang="en-US" sz="2800" kern="0" dirty="0">
                <a:solidFill>
                  <a:srgbClr val="9B01FF"/>
                </a:solidFill>
                <a:latin typeface="Calibri"/>
                <a:cs typeface="Calibri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9884697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510025" y="1470461"/>
            <a:ext cx="4918972" cy="454933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Minimax Efficiency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6400" y="1519236"/>
            <a:ext cx="5918200" cy="4729164"/>
          </a:xfrm>
        </p:spPr>
        <p:txBody>
          <a:bodyPr/>
          <a:lstStyle/>
          <a:p>
            <a:pPr lvl="0">
              <a:lnSpc>
                <a:spcPct val="90000"/>
              </a:lnSpc>
              <a:buClr>
                <a:srgbClr val="333399"/>
              </a:buClr>
            </a:pPr>
            <a:r>
              <a:rPr lang="en-US" sz="2800" dirty="0">
                <a:solidFill>
                  <a:srgbClr val="333399"/>
                </a:solidFill>
              </a:rPr>
              <a:t>How efficient is minimax?</a:t>
            </a:r>
          </a:p>
          <a:p>
            <a:pPr lvl="1">
              <a:lnSpc>
                <a:spcPct val="90000"/>
              </a:lnSpc>
              <a:buClr>
                <a:srgbClr val="333399"/>
              </a:buClr>
            </a:pPr>
            <a:r>
              <a:rPr lang="en-US" sz="2400" dirty="0"/>
              <a:t>Just like (exhaustive) DFS</a:t>
            </a:r>
          </a:p>
          <a:p>
            <a:pPr lvl="1">
              <a:lnSpc>
                <a:spcPct val="90000"/>
              </a:lnSpc>
              <a:buClr>
                <a:srgbClr val="000000"/>
              </a:buClr>
            </a:pPr>
            <a:r>
              <a:rPr lang="en-US" sz="2400" dirty="0">
                <a:solidFill>
                  <a:srgbClr val="000000"/>
                </a:solidFill>
                <a:ea typeface="+mn-ea"/>
                <a:cs typeface="+mn-cs"/>
              </a:rPr>
              <a:t>Time: O(</a:t>
            </a:r>
            <a:r>
              <a:rPr lang="en-US" sz="2400" dirty="0" err="1">
                <a:solidFill>
                  <a:srgbClr val="000000"/>
                </a:solidFill>
                <a:ea typeface="+mn-ea"/>
                <a:cs typeface="+mn-cs"/>
              </a:rPr>
              <a:t>b</a:t>
            </a:r>
            <a:r>
              <a:rPr lang="en-US" sz="2400" baseline="30000" dirty="0" err="1">
                <a:solidFill>
                  <a:srgbClr val="000000"/>
                </a:solidFill>
                <a:ea typeface="+mn-ea"/>
                <a:cs typeface="+mn-cs"/>
              </a:rPr>
              <a:t>m</a:t>
            </a:r>
            <a:r>
              <a:rPr lang="en-US" sz="2400" dirty="0">
                <a:solidFill>
                  <a:srgbClr val="000000"/>
                </a:solidFill>
                <a:ea typeface="+mn-ea"/>
                <a:cs typeface="+mn-cs"/>
              </a:rPr>
              <a:t>)</a:t>
            </a:r>
          </a:p>
          <a:p>
            <a:pPr lvl="1">
              <a:lnSpc>
                <a:spcPct val="90000"/>
              </a:lnSpc>
              <a:buClr>
                <a:srgbClr val="000000"/>
              </a:buClr>
            </a:pPr>
            <a:r>
              <a:rPr lang="en-US" sz="2400" dirty="0">
                <a:solidFill>
                  <a:srgbClr val="000000"/>
                </a:solidFill>
                <a:ea typeface="+mn-ea"/>
                <a:cs typeface="+mn-cs"/>
              </a:rPr>
              <a:t>Space: O(</a:t>
            </a:r>
            <a:r>
              <a:rPr lang="en-US" sz="2400" dirty="0" err="1">
                <a:solidFill>
                  <a:srgbClr val="000000"/>
                </a:solidFill>
                <a:ea typeface="+mn-ea"/>
                <a:cs typeface="+mn-cs"/>
              </a:rPr>
              <a:t>bm</a:t>
            </a:r>
            <a:r>
              <a:rPr lang="en-US" sz="2400" dirty="0">
                <a:solidFill>
                  <a:srgbClr val="000000"/>
                </a:solidFill>
                <a:ea typeface="+mn-ea"/>
                <a:cs typeface="+mn-cs"/>
              </a:rPr>
              <a:t>)</a:t>
            </a:r>
          </a:p>
          <a:p>
            <a:pPr lvl="0">
              <a:lnSpc>
                <a:spcPct val="90000"/>
              </a:lnSpc>
              <a:buClr>
                <a:srgbClr val="333399"/>
              </a:buClr>
            </a:pPr>
            <a:endParaRPr lang="en-US" sz="2800" dirty="0">
              <a:solidFill>
                <a:srgbClr val="333399"/>
              </a:solidFill>
            </a:endParaRPr>
          </a:p>
          <a:p>
            <a:pPr lvl="0">
              <a:lnSpc>
                <a:spcPct val="90000"/>
              </a:lnSpc>
              <a:buClr>
                <a:srgbClr val="333399"/>
              </a:buClr>
            </a:pPr>
            <a:r>
              <a:rPr lang="en-US" sz="2800" dirty="0">
                <a:solidFill>
                  <a:srgbClr val="333399"/>
                </a:solidFill>
              </a:rPr>
              <a:t>Example: For </a:t>
            </a:r>
            <a:r>
              <a:rPr lang="en-US" sz="2800" kern="1200" dirty="0">
                <a:solidFill>
                  <a:srgbClr val="333399"/>
                </a:solidFill>
              </a:rPr>
              <a:t>chess, b </a:t>
            </a:r>
            <a:r>
              <a:rPr lang="en-US" sz="2800" kern="1200" dirty="0">
                <a:solidFill>
                  <a:srgbClr val="333399"/>
                </a:solidFill>
                <a:sym typeface="Symbol" pitchFamily="18" charset="2"/>
              </a:rPr>
              <a:t> 35, m  100</a:t>
            </a:r>
            <a:endParaRPr lang="en-US" sz="2800" dirty="0">
              <a:solidFill>
                <a:srgbClr val="333399"/>
              </a:solidFill>
            </a:endParaRPr>
          </a:p>
          <a:p>
            <a:pPr marL="800082" lvl="1" indent="-342882">
              <a:lnSpc>
                <a:spcPct val="90000"/>
              </a:lnSpc>
              <a:buClrTx/>
            </a:pPr>
            <a:r>
              <a:rPr lang="en-US" sz="2400" dirty="0">
                <a:solidFill>
                  <a:srgbClr val="000000"/>
                </a:solidFill>
                <a:ea typeface="+mn-ea"/>
                <a:cs typeface="+mn-cs"/>
              </a:rPr>
              <a:t>Exact solution is completely infeasible</a:t>
            </a:r>
          </a:p>
          <a:p>
            <a:pPr marL="800082" lvl="1" indent="-342882">
              <a:lnSpc>
                <a:spcPct val="90000"/>
              </a:lnSpc>
              <a:buClrTx/>
            </a:pPr>
            <a:r>
              <a:rPr lang="en-US" sz="2400" dirty="0">
                <a:solidFill>
                  <a:srgbClr val="000000"/>
                </a:solidFill>
                <a:ea typeface="+mn-ea"/>
                <a:cs typeface="+mn-cs"/>
              </a:rPr>
              <a:t>Humans can’t do this either, so how do we play chess?</a:t>
            </a:r>
          </a:p>
          <a:p>
            <a:pPr marL="800082" lvl="1" indent="-342882">
              <a:lnSpc>
                <a:spcPct val="90000"/>
              </a:lnSpc>
              <a:buClrTx/>
            </a:pPr>
            <a:r>
              <a:rPr lang="en-US" dirty="0">
                <a:solidFill>
                  <a:srgbClr val="C00000"/>
                </a:solidFill>
              </a:rPr>
              <a:t>Bounded rationality </a:t>
            </a:r>
            <a:r>
              <a:rPr lang="en-US" dirty="0">
                <a:solidFill>
                  <a:srgbClr val="000000"/>
                </a:solidFill>
              </a:rPr>
              <a:t>– Herbert Simon</a:t>
            </a:r>
            <a:endParaRPr lang="en-US" sz="2400" dirty="0">
              <a:solidFill>
                <a:srgbClr val="000000"/>
              </a:solidFill>
              <a:ea typeface="+mn-ea"/>
              <a:cs typeface="+mn-cs"/>
            </a:endParaRPr>
          </a:p>
          <a:p>
            <a:endParaRPr lang="en-US" sz="4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290948" y="1382713"/>
            <a:ext cx="7656142" cy="469423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Resource Limits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Resource Limits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idx="1"/>
          </p:nvPr>
        </p:nvSpPr>
        <p:spPr>
          <a:xfrm>
            <a:off x="304800" y="1371600"/>
            <a:ext cx="7086600" cy="4525963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400" dirty="0"/>
              <a:t>Problem: In realistic games, cannot search to leaves!</a:t>
            </a:r>
          </a:p>
          <a:p>
            <a:pPr lvl="1" eaLnBrk="1" hangingPunct="1">
              <a:lnSpc>
                <a:spcPct val="80000"/>
              </a:lnSpc>
            </a:pPr>
            <a:endParaRPr lang="en-US" sz="1400" dirty="0"/>
          </a:p>
          <a:p>
            <a:pPr eaLnBrk="1" hangingPunct="1">
              <a:lnSpc>
                <a:spcPct val="80000"/>
              </a:lnSpc>
            </a:pPr>
            <a:r>
              <a:rPr lang="en-US" sz="2400" dirty="0"/>
              <a:t>Solution 1: Bounded </a:t>
            </a:r>
            <a:r>
              <a:rPr lang="en-US" sz="2400" dirty="0" err="1"/>
              <a:t>lookahead</a:t>
            </a:r>
            <a:endParaRPr lang="en-US" sz="2400" dirty="0"/>
          </a:p>
          <a:p>
            <a:pPr lvl="1" eaLnBrk="1" hangingPunct="1">
              <a:lnSpc>
                <a:spcPct val="80000"/>
              </a:lnSpc>
            </a:pPr>
            <a:r>
              <a:rPr lang="en-US" sz="2000" dirty="0"/>
              <a:t>Search only to a preset </a:t>
            </a:r>
            <a:r>
              <a:rPr lang="en-US" sz="2000" b="1" i="1" dirty="0">
                <a:solidFill>
                  <a:srgbClr val="FF0000"/>
                </a:solidFill>
              </a:rPr>
              <a:t>depth limit</a:t>
            </a:r>
            <a:r>
              <a:rPr lang="en-US" sz="2000" dirty="0">
                <a:solidFill>
                  <a:srgbClr val="000090"/>
                </a:solidFill>
              </a:rPr>
              <a:t> or </a:t>
            </a:r>
            <a:r>
              <a:rPr lang="en-US" sz="2000" b="1" i="1" dirty="0">
                <a:solidFill>
                  <a:srgbClr val="FF0000"/>
                </a:solidFill>
              </a:rPr>
              <a:t>horizon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/>
              <a:t>Use an </a:t>
            </a:r>
            <a:r>
              <a:rPr lang="en-US" sz="2000" b="1" i="1" dirty="0">
                <a:solidFill>
                  <a:srgbClr val="FF0000"/>
                </a:solidFill>
              </a:rPr>
              <a:t>evaluation function </a:t>
            </a:r>
            <a:r>
              <a:rPr lang="en-US" sz="2000" dirty="0"/>
              <a:t>for non-terminal positions</a:t>
            </a:r>
          </a:p>
          <a:p>
            <a:pPr lvl="1" eaLnBrk="1" hangingPunct="1">
              <a:lnSpc>
                <a:spcPct val="80000"/>
              </a:lnSpc>
            </a:pPr>
            <a:endParaRPr lang="en-US" sz="1400" dirty="0"/>
          </a:p>
          <a:p>
            <a:pPr>
              <a:lnSpc>
                <a:spcPct val="80000"/>
              </a:lnSpc>
            </a:pPr>
            <a:r>
              <a:rPr lang="en-US" sz="2400" dirty="0"/>
              <a:t>Guarantee of optimal play is gone</a:t>
            </a:r>
          </a:p>
          <a:p>
            <a:pPr lvl="1">
              <a:lnSpc>
                <a:spcPct val="80000"/>
              </a:lnSpc>
            </a:pPr>
            <a:endParaRPr lang="en-US" sz="1400" dirty="0"/>
          </a:p>
          <a:p>
            <a:pPr>
              <a:lnSpc>
                <a:spcPct val="80000"/>
              </a:lnSpc>
            </a:pPr>
            <a:r>
              <a:rPr lang="en-US" sz="2400" dirty="0"/>
              <a:t>More plies make a BIG difference</a:t>
            </a:r>
          </a:p>
          <a:p>
            <a:pPr eaLnBrk="1" hangingPunct="1">
              <a:lnSpc>
                <a:spcPct val="80000"/>
              </a:lnSpc>
            </a:pPr>
            <a:endParaRPr lang="en-US" sz="2400" dirty="0"/>
          </a:p>
          <a:p>
            <a:pPr eaLnBrk="1" hangingPunct="1">
              <a:lnSpc>
                <a:spcPct val="80000"/>
              </a:lnSpc>
            </a:pPr>
            <a:r>
              <a:rPr lang="en-US" sz="2400" dirty="0"/>
              <a:t>Example: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/>
              <a:t>Suppose we have 100 seconds, can explore 10K nodes / sec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/>
              <a:t>So can check 1M nodes per move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>
                <a:sym typeface="Symbol" pitchFamily="18" charset="2"/>
              </a:rPr>
              <a:t>For chess, b=~35 so reaches about depth 4 – not so good</a:t>
            </a:r>
          </a:p>
          <a:p>
            <a:pPr eaLnBrk="1" hangingPunct="1">
              <a:lnSpc>
                <a:spcPct val="80000"/>
              </a:lnSpc>
            </a:pPr>
            <a:endParaRPr lang="en-US" sz="1400" dirty="0"/>
          </a:p>
        </p:txBody>
      </p:sp>
      <p:sp>
        <p:nvSpPr>
          <p:cNvPr id="17412" name="AutoShape 22"/>
          <p:cNvSpPr>
            <a:spLocks noChangeArrowheads="1"/>
          </p:cNvSpPr>
          <p:nvPr/>
        </p:nvSpPr>
        <p:spPr bwMode="auto">
          <a:xfrm>
            <a:off x="9296400" y="1524000"/>
            <a:ext cx="381000" cy="304800"/>
          </a:xfrm>
          <a:prstGeom prst="triangle">
            <a:avLst>
              <a:gd name="adj" fmla="val 50000"/>
            </a:avLst>
          </a:prstGeom>
          <a:solidFill>
            <a:srgbClr val="CCCC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>
              <a:latin typeface="Calibri" pitchFamily="34" charset="0"/>
            </a:endParaRPr>
          </a:p>
        </p:txBody>
      </p:sp>
      <p:sp>
        <p:nvSpPr>
          <p:cNvPr id="17413" name="AutoShape 23"/>
          <p:cNvSpPr>
            <a:spLocks noChangeArrowheads="1"/>
          </p:cNvSpPr>
          <p:nvPr/>
        </p:nvSpPr>
        <p:spPr bwMode="auto">
          <a:xfrm rot="10800000">
            <a:off x="8458200" y="1981200"/>
            <a:ext cx="381000" cy="304800"/>
          </a:xfrm>
          <a:prstGeom prst="triangle">
            <a:avLst>
              <a:gd name="adj" fmla="val 50000"/>
            </a:avLst>
          </a:prstGeom>
          <a:solidFill>
            <a:srgbClr val="CCCC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alibri" pitchFamily="34" charset="0"/>
            </a:endParaRPr>
          </a:p>
        </p:txBody>
      </p:sp>
      <p:sp>
        <p:nvSpPr>
          <p:cNvPr id="17414" name="AutoShape 24"/>
          <p:cNvSpPr>
            <a:spLocks noChangeArrowheads="1"/>
          </p:cNvSpPr>
          <p:nvPr/>
        </p:nvSpPr>
        <p:spPr bwMode="auto">
          <a:xfrm rot="10800000">
            <a:off x="10134600" y="1981200"/>
            <a:ext cx="381000" cy="304800"/>
          </a:xfrm>
          <a:prstGeom prst="triangle">
            <a:avLst>
              <a:gd name="adj" fmla="val 50000"/>
            </a:avLst>
          </a:prstGeom>
          <a:solidFill>
            <a:srgbClr val="CCCC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rot="10800000" wrap="none" anchor="ctr"/>
          <a:lstStyle/>
          <a:p>
            <a:pPr algn="ctr"/>
            <a:endParaRPr lang="en-US">
              <a:latin typeface="Calibri" pitchFamily="34" charset="0"/>
            </a:endParaRPr>
          </a:p>
        </p:txBody>
      </p:sp>
      <p:cxnSp>
        <p:nvCxnSpPr>
          <p:cNvPr id="17415" name="AutoShape 25"/>
          <p:cNvCxnSpPr>
            <a:cxnSpLocks noChangeShapeType="1"/>
            <a:stCxn id="17412" idx="3"/>
            <a:endCxn id="17413" idx="3"/>
          </p:cNvCxnSpPr>
          <p:nvPr/>
        </p:nvCxnSpPr>
        <p:spPr bwMode="auto">
          <a:xfrm flipH="1">
            <a:off x="8648700" y="1828800"/>
            <a:ext cx="838200" cy="152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17416" name="AutoShape 26"/>
          <p:cNvCxnSpPr>
            <a:cxnSpLocks noChangeShapeType="1"/>
            <a:stCxn id="17412" idx="3"/>
            <a:endCxn id="17414" idx="3"/>
          </p:cNvCxnSpPr>
          <p:nvPr/>
        </p:nvCxnSpPr>
        <p:spPr bwMode="auto">
          <a:xfrm>
            <a:off x="9486900" y="1828800"/>
            <a:ext cx="838200" cy="152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17417" name="AutoShape 27"/>
          <p:cNvCxnSpPr>
            <a:cxnSpLocks noChangeShapeType="1"/>
            <a:stCxn id="17413" idx="0"/>
            <a:endCxn id="1085499" idx="0"/>
          </p:cNvCxnSpPr>
          <p:nvPr/>
        </p:nvCxnSpPr>
        <p:spPr bwMode="auto">
          <a:xfrm flipH="1">
            <a:off x="8305800" y="2286000"/>
            <a:ext cx="342900" cy="152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17418" name="AutoShape 28"/>
          <p:cNvCxnSpPr>
            <a:cxnSpLocks noChangeShapeType="1"/>
            <a:stCxn id="17413" idx="0"/>
            <a:endCxn id="1085500" idx="0"/>
          </p:cNvCxnSpPr>
          <p:nvPr/>
        </p:nvCxnSpPr>
        <p:spPr bwMode="auto">
          <a:xfrm>
            <a:off x="8648700" y="2286000"/>
            <a:ext cx="342900" cy="152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17419" name="AutoShape 29"/>
          <p:cNvCxnSpPr>
            <a:cxnSpLocks noChangeShapeType="1"/>
            <a:stCxn id="17424" idx="3"/>
            <a:endCxn id="17427" idx="0"/>
          </p:cNvCxnSpPr>
          <p:nvPr/>
        </p:nvCxnSpPr>
        <p:spPr bwMode="auto">
          <a:xfrm flipH="1">
            <a:off x="10325100" y="2743200"/>
            <a:ext cx="304800" cy="152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17420" name="AutoShape 30"/>
          <p:cNvCxnSpPr>
            <a:cxnSpLocks noChangeShapeType="1"/>
            <a:stCxn id="17424" idx="3"/>
            <a:endCxn id="17428" idx="0"/>
          </p:cNvCxnSpPr>
          <p:nvPr/>
        </p:nvCxnSpPr>
        <p:spPr bwMode="auto">
          <a:xfrm>
            <a:off x="10629900" y="2743200"/>
            <a:ext cx="304800" cy="152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sp>
        <p:nvSpPr>
          <p:cNvPr id="17421" name="AutoShape 31"/>
          <p:cNvSpPr>
            <a:spLocks noChangeArrowheads="1"/>
          </p:cNvSpPr>
          <p:nvPr/>
        </p:nvSpPr>
        <p:spPr bwMode="auto">
          <a:xfrm>
            <a:off x="8153400" y="2438400"/>
            <a:ext cx="381000" cy="304800"/>
          </a:xfrm>
          <a:prstGeom prst="triangle">
            <a:avLst>
              <a:gd name="adj" fmla="val 50000"/>
            </a:avLst>
          </a:prstGeom>
          <a:solidFill>
            <a:srgbClr val="CCCC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alibri" pitchFamily="34" charset="0"/>
            </a:endParaRPr>
          </a:p>
        </p:txBody>
      </p:sp>
      <p:sp>
        <p:nvSpPr>
          <p:cNvPr id="17422" name="AutoShape 32"/>
          <p:cNvSpPr>
            <a:spLocks noChangeArrowheads="1"/>
          </p:cNvSpPr>
          <p:nvPr/>
        </p:nvSpPr>
        <p:spPr bwMode="auto">
          <a:xfrm>
            <a:off x="8763000" y="2438400"/>
            <a:ext cx="381000" cy="304800"/>
          </a:xfrm>
          <a:prstGeom prst="triangle">
            <a:avLst>
              <a:gd name="adj" fmla="val 50000"/>
            </a:avLst>
          </a:prstGeom>
          <a:solidFill>
            <a:srgbClr val="CCCC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alibri" pitchFamily="34" charset="0"/>
            </a:endParaRPr>
          </a:p>
        </p:txBody>
      </p:sp>
      <p:sp>
        <p:nvSpPr>
          <p:cNvPr id="17423" name="AutoShape 33"/>
          <p:cNvSpPr>
            <a:spLocks noChangeArrowheads="1"/>
          </p:cNvSpPr>
          <p:nvPr/>
        </p:nvSpPr>
        <p:spPr bwMode="auto">
          <a:xfrm>
            <a:off x="9829800" y="2438400"/>
            <a:ext cx="381000" cy="304800"/>
          </a:xfrm>
          <a:prstGeom prst="triangle">
            <a:avLst>
              <a:gd name="adj" fmla="val 50000"/>
            </a:avLst>
          </a:prstGeom>
          <a:solidFill>
            <a:srgbClr val="CCCC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alibri" pitchFamily="34" charset="0"/>
            </a:endParaRPr>
          </a:p>
        </p:txBody>
      </p:sp>
      <p:sp>
        <p:nvSpPr>
          <p:cNvPr id="17424" name="AutoShape 34"/>
          <p:cNvSpPr>
            <a:spLocks noChangeArrowheads="1"/>
          </p:cNvSpPr>
          <p:nvPr/>
        </p:nvSpPr>
        <p:spPr bwMode="auto">
          <a:xfrm>
            <a:off x="10439400" y="2438400"/>
            <a:ext cx="381000" cy="304800"/>
          </a:xfrm>
          <a:prstGeom prst="triangle">
            <a:avLst>
              <a:gd name="adj" fmla="val 50000"/>
            </a:avLst>
          </a:prstGeom>
          <a:solidFill>
            <a:srgbClr val="CCCC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alibri" pitchFamily="34" charset="0"/>
            </a:endParaRPr>
          </a:p>
        </p:txBody>
      </p:sp>
      <p:sp>
        <p:nvSpPr>
          <p:cNvPr id="17425" name="AutoShape 35"/>
          <p:cNvSpPr>
            <a:spLocks noChangeArrowheads="1"/>
          </p:cNvSpPr>
          <p:nvPr/>
        </p:nvSpPr>
        <p:spPr bwMode="auto">
          <a:xfrm>
            <a:off x="8458200" y="2895600"/>
            <a:ext cx="381000" cy="304800"/>
          </a:xfrm>
          <a:prstGeom prst="triangle">
            <a:avLst>
              <a:gd name="adj" fmla="val 50000"/>
            </a:avLst>
          </a:prstGeom>
          <a:solidFill>
            <a:srgbClr val="CCCC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alibri" pitchFamily="34" charset="0"/>
            </a:endParaRPr>
          </a:p>
        </p:txBody>
      </p:sp>
      <p:sp>
        <p:nvSpPr>
          <p:cNvPr id="17426" name="AutoShape 36"/>
          <p:cNvSpPr>
            <a:spLocks noChangeArrowheads="1"/>
          </p:cNvSpPr>
          <p:nvPr/>
        </p:nvSpPr>
        <p:spPr bwMode="auto">
          <a:xfrm>
            <a:off x="8458200" y="3810000"/>
            <a:ext cx="381000" cy="304800"/>
          </a:xfrm>
          <a:prstGeom prst="triangle">
            <a:avLst>
              <a:gd name="adj" fmla="val 50000"/>
            </a:avLst>
          </a:prstGeom>
          <a:solidFill>
            <a:srgbClr val="CCCC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7427" name="AutoShape 37"/>
          <p:cNvSpPr>
            <a:spLocks noChangeArrowheads="1"/>
          </p:cNvSpPr>
          <p:nvPr/>
        </p:nvSpPr>
        <p:spPr bwMode="auto">
          <a:xfrm>
            <a:off x="10134600" y="2895600"/>
            <a:ext cx="381000" cy="304800"/>
          </a:xfrm>
          <a:prstGeom prst="triangle">
            <a:avLst>
              <a:gd name="adj" fmla="val 50000"/>
            </a:avLst>
          </a:prstGeom>
          <a:solidFill>
            <a:srgbClr val="CCCC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alibri" pitchFamily="34" charset="0"/>
            </a:endParaRPr>
          </a:p>
        </p:txBody>
      </p:sp>
      <p:sp>
        <p:nvSpPr>
          <p:cNvPr id="17428" name="AutoShape 38"/>
          <p:cNvSpPr>
            <a:spLocks noChangeArrowheads="1"/>
          </p:cNvSpPr>
          <p:nvPr/>
        </p:nvSpPr>
        <p:spPr bwMode="auto">
          <a:xfrm>
            <a:off x="10744200" y="2895600"/>
            <a:ext cx="381000" cy="304800"/>
          </a:xfrm>
          <a:prstGeom prst="triangle">
            <a:avLst>
              <a:gd name="adj" fmla="val 50000"/>
            </a:avLst>
          </a:prstGeom>
          <a:solidFill>
            <a:srgbClr val="CCCC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alibri" pitchFamily="34" charset="0"/>
            </a:endParaRPr>
          </a:p>
        </p:txBody>
      </p:sp>
      <p:sp>
        <p:nvSpPr>
          <p:cNvPr id="17429" name="AutoShape 39"/>
          <p:cNvSpPr>
            <a:spLocks noChangeArrowheads="1"/>
          </p:cNvSpPr>
          <p:nvPr/>
        </p:nvSpPr>
        <p:spPr bwMode="auto">
          <a:xfrm>
            <a:off x="8153400" y="3352800"/>
            <a:ext cx="381000" cy="304800"/>
          </a:xfrm>
          <a:prstGeom prst="triangle">
            <a:avLst>
              <a:gd name="adj" fmla="val 50000"/>
            </a:avLst>
          </a:prstGeom>
          <a:solidFill>
            <a:srgbClr val="CCCC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7430" name="AutoShape 40"/>
          <p:cNvSpPr>
            <a:spLocks noChangeArrowheads="1"/>
          </p:cNvSpPr>
          <p:nvPr/>
        </p:nvSpPr>
        <p:spPr bwMode="auto">
          <a:xfrm>
            <a:off x="8763000" y="3352800"/>
            <a:ext cx="381000" cy="304800"/>
          </a:xfrm>
          <a:prstGeom prst="triangle">
            <a:avLst>
              <a:gd name="adj" fmla="val 50000"/>
            </a:avLst>
          </a:prstGeom>
          <a:solidFill>
            <a:srgbClr val="CCCC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cxnSp>
        <p:nvCxnSpPr>
          <p:cNvPr id="17431" name="AutoShape 41"/>
          <p:cNvCxnSpPr>
            <a:cxnSpLocks noChangeShapeType="1"/>
            <a:stCxn id="17414" idx="0"/>
            <a:endCxn id="17423" idx="0"/>
          </p:cNvCxnSpPr>
          <p:nvPr/>
        </p:nvCxnSpPr>
        <p:spPr bwMode="auto">
          <a:xfrm flipH="1">
            <a:off x="10020300" y="2286000"/>
            <a:ext cx="304800" cy="152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17432" name="AutoShape 42"/>
          <p:cNvCxnSpPr>
            <a:cxnSpLocks noChangeShapeType="1"/>
            <a:stCxn id="17414" idx="0"/>
            <a:endCxn id="17424" idx="0"/>
          </p:cNvCxnSpPr>
          <p:nvPr/>
        </p:nvCxnSpPr>
        <p:spPr bwMode="auto">
          <a:xfrm>
            <a:off x="10325100" y="2286000"/>
            <a:ext cx="304800" cy="152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17433" name="AutoShape 43"/>
          <p:cNvCxnSpPr>
            <a:cxnSpLocks noChangeShapeType="1"/>
            <a:stCxn id="17422" idx="3"/>
            <a:endCxn id="17425" idx="0"/>
          </p:cNvCxnSpPr>
          <p:nvPr/>
        </p:nvCxnSpPr>
        <p:spPr bwMode="auto">
          <a:xfrm flipH="1">
            <a:off x="8648700" y="2743200"/>
            <a:ext cx="304800" cy="152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sp>
        <p:nvSpPr>
          <p:cNvPr id="17434" name="AutoShape 44"/>
          <p:cNvSpPr>
            <a:spLocks noChangeArrowheads="1"/>
          </p:cNvSpPr>
          <p:nvPr/>
        </p:nvSpPr>
        <p:spPr bwMode="auto">
          <a:xfrm>
            <a:off x="9067800" y="3810000"/>
            <a:ext cx="381000" cy="304800"/>
          </a:xfrm>
          <a:prstGeom prst="triangle">
            <a:avLst>
              <a:gd name="adj" fmla="val 50000"/>
            </a:avLst>
          </a:prstGeom>
          <a:solidFill>
            <a:srgbClr val="CCCC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cxnSp>
        <p:nvCxnSpPr>
          <p:cNvPr id="17435" name="AutoShape 45"/>
          <p:cNvCxnSpPr>
            <a:cxnSpLocks noChangeShapeType="1"/>
            <a:stCxn id="17425" idx="3"/>
            <a:endCxn id="17429" idx="0"/>
          </p:cNvCxnSpPr>
          <p:nvPr/>
        </p:nvCxnSpPr>
        <p:spPr bwMode="auto">
          <a:xfrm flipH="1">
            <a:off x="8343900" y="3200400"/>
            <a:ext cx="304800" cy="152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17436" name="AutoShape 46"/>
          <p:cNvCxnSpPr>
            <a:cxnSpLocks noChangeShapeType="1"/>
            <a:stCxn id="17425" idx="3"/>
            <a:endCxn id="17430" idx="0"/>
          </p:cNvCxnSpPr>
          <p:nvPr/>
        </p:nvCxnSpPr>
        <p:spPr bwMode="auto">
          <a:xfrm>
            <a:off x="8648700" y="3200400"/>
            <a:ext cx="304800" cy="152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17437" name="AutoShape 47"/>
          <p:cNvCxnSpPr>
            <a:cxnSpLocks noChangeShapeType="1"/>
            <a:stCxn id="17430" idx="3"/>
            <a:endCxn id="17426" idx="0"/>
          </p:cNvCxnSpPr>
          <p:nvPr/>
        </p:nvCxnSpPr>
        <p:spPr bwMode="auto">
          <a:xfrm flipH="1">
            <a:off x="8648700" y="3657600"/>
            <a:ext cx="304800" cy="152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17438" name="AutoShape 48"/>
          <p:cNvCxnSpPr>
            <a:cxnSpLocks noChangeShapeType="1"/>
            <a:stCxn id="17430" idx="3"/>
            <a:endCxn id="17434" idx="0"/>
          </p:cNvCxnSpPr>
          <p:nvPr/>
        </p:nvCxnSpPr>
        <p:spPr bwMode="auto">
          <a:xfrm>
            <a:off x="8953500" y="3657600"/>
            <a:ext cx="304800" cy="152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sp>
        <p:nvSpPr>
          <p:cNvPr id="17439" name="Rectangle 49"/>
          <p:cNvSpPr>
            <a:spLocks noChangeArrowheads="1"/>
          </p:cNvSpPr>
          <p:nvPr/>
        </p:nvSpPr>
        <p:spPr bwMode="auto">
          <a:xfrm>
            <a:off x="7924800" y="5791200"/>
            <a:ext cx="533400" cy="304800"/>
          </a:xfrm>
          <a:prstGeom prst="rect">
            <a:avLst/>
          </a:prstGeom>
          <a:solidFill>
            <a:srgbClr val="CCCCCC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/>
              <a:t>?</a:t>
            </a:r>
          </a:p>
        </p:txBody>
      </p:sp>
      <p:sp>
        <p:nvSpPr>
          <p:cNvPr id="17440" name="Rectangle 50"/>
          <p:cNvSpPr>
            <a:spLocks noChangeArrowheads="1"/>
          </p:cNvSpPr>
          <p:nvPr/>
        </p:nvSpPr>
        <p:spPr bwMode="auto">
          <a:xfrm>
            <a:off x="8763000" y="5791200"/>
            <a:ext cx="533400" cy="304800"/>
          </a:xfrm>
          <a:prstGeom prst="rect">
            <a:avLst/>
          </a:prstGeom>
          <a:solidFill>
            <a:srgbClr val="CCCCCC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/>
              <a:t>?</a:t>
            </a:r>
          </a:p>
        </p:txBody>
      </p:sp>
      <p:sp>
        <p:nvSpPr>
          <p:cNvPr id="17441" name="Rectangle 51"/>
          <p:cNvSpPr>
            <a:spLocks noChangeArrowheads="1"/>
          </p:cNvSpPr>
          <p:nvPr/>
        </p:nvSpPr>
        <p:spPr bwMode="auto">
          <a:xfrm>
            <a:off x="9753600" y="5791200"/>
            <a:ext cx="533400" cy="304800"/>
          </a:xfrm>
          <a:prstGeom prst="rect">
            <a:avLst/>
          </a:prstGeom>
          <a:solidFill>
            <a:srgbClr val="CCCCCC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/>
              <a:t>?</a:t>
            </a:r>
          </a:p>
        </p:txBody>
      </p:sp>
      <p:sp>
        <p:nvSpPr>
          <p:cNvPr id="17442" name="Rectangle 52"/>
          <p:cNvSpPr>
            <a:spLocks noChangeArrowheads="1"/>
          </p:cNvSpPr>
          <p:nvPr/>
        </p:nvSpPr>
        <p:spPr bwMode="auto">
          <a:xfrm>
            <a:off x="10591800" y="5791200"/>
            <a:ext cx="533400" cy="304800"/>
          </a:xfrm>
          <a:prstGeom prst="rect">
            <a:avLst/>
          </a:prstGeom>
          <a:solidFill>
            <a:srgbClr val="CCCCCC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/>
              <a:t>?</a:t>
            </a:r>
          </a:p>
        </p:txBody>
      </p:sp>
      <p:sp>
        <p:nvSpPr>
          <p:cNvPr id="17443" name="Freeform 53"/>
          <p:cNvSpPr>
            <a:spLocks/>
          </p:cNvSpPr>
          <p:nvPr/>
        </p:nvSpPr>
        <p:spPr bwMode="auto">
          <a:xfrm>
            <a:off x="8102600" y="4114800"/>
            <a:ext cx="508000" cy="1676400"/>
          </a:xfrm>
          <a:custGeom>
            <a:avLst/>
            <a:gdLst>
              <a:gd name="T0" fmla="*/ 2147483647 w 320"/>
              <a:gd name="T1" fmla="*/ 0 h 1440"/>
              <a:gd name="T2" fmla="*/ 2147483647 w 320"/>
              <a:gd name="T3" fmla="*/ 2147483647 h 1440"/>
              <a:gd name="T4" fmla="*/ 2147483647 w 320"/>
              <a:gd name="T5" fmla="*/ 2147483647 h 1440"/>
              <a:gd name="T6" fmla="*/ 2147483647 w 320"/>
              <a:gd name="T7" fmla="*/ 2147483647 h 1440"/>
              <a:gd name="T8" fmla="*/ 2147483647 w 320"/>
              <a:gd name="T9" fmla="*/ 2147483647 h 1440"/>
              <a:gd name="T10" fmla="*/ 2147483647 w 320"/>
              <a:gd name="T11" fmla="*/ 2147483647 h 144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320"/>
              <a:gd name="T19" fmla="*/ 0 h 1440"/>
              <a:gd name="T20" fmla="*/ 320 w 320"/>
              <a:gd name="T21" fmla="*/ 1440 h 144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320" h="1440">
                <a:moveTo>
                  <a:pt x="320" y="0"/>
                </a:moveTo>
                <a:cubicBezTo>
                  <a:pt x="232" y="72"/>
                  <a:pt x="144" y="144"/>
                  <a:pt x="128" y="240"/>
                </a:cubicBezTo>
                <a:cubicBezTo>
                  <a:pt x="112" y="336"/>
                  <a:pt x="240" y="480"/>
                  <a:pt x="224" y="576"/>
                </a:cubicBezTo>
                <a:cubicBezTo>
                  <a:pt x="208" y="672"/>
                  <a:pt x="64" y="736"/>
                  <a:pt x="32" y="816"/>
                </a:cubicBezTo>
                <a:cubicBezTo>
                  <a:pt x="0" y="896"/>
                  <a:pt x="32" y="952"/>
                  <a:pt x="32" y="1056"/>
                </a:cubicBezTo>
                <a:cubicBezTo>
                  <a:pt x="32" y="1160"/>
                  <a:pt x="32" y="1300"/>
                  <a:pt x="32" y="1440"/>
                </a:cubicBezTo>
              </a:path>
            </a:pathLst>
          </a:cu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7444" name="Freeform 54"/>
          <p:cNvSpPr>
            <a:spLocks/>
          </p:cNvSpPr>
          <p:nvPr/>
        </p:nvSpPr>
        <p:spPr bwMode="auto">
          <a:xfrm>
            <a:off x="8890000" y="4114800"/>
            <a:ext cx="406400" cy="1676400"/>
          </a:xfrm>
          <a:custGeom>
            <a:avLst/>
            <a:gdLst>
              <a:gd name="T0" fmla="*/ 2147483647 w 256"/>
              <a:gd name="T1" fmla="*/ 0 h 1056"/>
              <a:gd name="T2" fmla="*/ 2147483647 w 256"/>
              <a:gd name="T3" fmla="*/ 2147483647 h 1056"/>
              <a:gd name="T4" fmla="*/ 2147483647 w 256"/>
              <a:gd name="T5" fmla="*/ 2147483647 h 1056"/>
              <a:gd name="T6" fmla="*/ 2147483647 w 256"/>
              <a:gd name="T7" fmla="*/ 2147483647 h 1056"/>
              <a:gd name="T8" fmla="*/ 2147483647 w 256"/>
              <a:gd name="T9" fmla="*/ 2147483647 h 105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56"/>
              <a:gd name="T16" fmla="*/ 0 h 1056"/>
              <a:gd name="T17" fmla="*/ 256 w 256"/>
              <a:gd name="T18" fmla="*/ 1056 h 105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56" h="1056">
                <a:moveTo>
                  <a:pt x="256" y="0"/>
                </a:moveTo>
                <a:cubicBezTo>
                  <a:pt x="140" y="148"/>
                  <a:pt x="24" y="296"/>
                  <a:pt x="16" y="384"/>
                </a:cubicBezTo>
                <a:cubicBezTo>
                  <a:pt x="8" y="472"/>
                  <a:pt x="208" y="456"/>
                  <a:pt x="208" y="528"/>
                </a:cubicBezTo>
                <a:cubicBezTo>
                  <a:pt x="208" y="600"/>
                  <a:pt x="32" y="728"/>
                  <a:pt x="16" y="816"/>
                </a:cubicBezTo>
                <a:cubicBezTo>
                  <a:pt x="0" y="904"/>
                  <a:pt x="56" y="980"/>
                  <a:pt x="112" y="1056"/>
                </a:cubicBezTo>
              </a:path>
            </a:pathLst>
          </a:cu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7445" name="Freeform 55"/>
          <p:cNvSpPr>
            <a:spLocks/>
          </p:cNvSpPr>
          <p:nvPr/>
        </p:nvSpPr>
        <p:spPr bwMode="auto">
          <a:xfrm>
            <a:off x="10515600" y="3200400"/>
            <a:ext cx="457200" cy="2590800"/>
          </a:xfrm>
          <a:custGeom>
            <a:avLst/>
            <a:gdLst>
              <a:gd name="T0" fmla="*/ 2147483647 w 256"/>
              <a:gd name="T1" fmla="*/ 0 h 1056"/>
              <a:gd name="T2" fmla="*/ 2147483647 w 256"/>
              <a:gd name="T3" fmla="*/ 2147483647 h 1056"/>
              <a:gd name="T4" fmla="*/ 2147483647 w 256"/>
              <a:gd name="T5" fmla="*/ 2147483647 h 1056"/>
              <a:gd name="T6" fmla="*/ 2147483647 w 256"/>
              <a:gd name="T7" fmla="*/ 2147483647 h 1056"/>
              <a:gd name="T8" fmla="*/ 2147483647 w 256"/>
              <a:gd name="T9" fmla="*/ 2147483647 h 105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56"/>
              <a:gd name="T16" fmla="*/ 0 h 1056"/>
              <a:gd name="T17" fmla="*/ 256 w 256"/>
              <a:gd name="T18" fmla="*/ 1056 h 105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56" h="1056">
                <a:moveTo>
                  <a:pt x="256" y="0"/>
                </a:moveTo>
                <a:cubicBezTo>
                  <a:pt x="140" y="148"/>
                  <a:pt x="24" y="296"/>
                  <a:pt x="16" y="384"/>
                </a:cubicBezTo>
                <a:cubicBezTo>
                  <a:pt x="8" y="472"/>
                  <a:pt x="208" y="456"/>
                  <a:pt x="208" y="528"/>
                </a:cubicBezTo>
                <a:cubicBezTo>
                  <a:pt x="208" y="600"/>
                  <a:pt x="32" y="728"/>
                  <a:pt x="16" y="816"/>
                </a:cubicBezTo>
                <a:cubicBezTo>
                  <a:pt x="0" y="904"/>
                  <a:pt x="56" y="980"/>
                  <a:pt x="112" y="1056"/>
                </a:cubicBezTo>
              </a:path>
            </a:pathLst>
          </a:cu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7446" name="Freeform 56"/>
          <p:cNvSpPr>
            <a:spLocks/>
          </p:cNvSpPr>
          <p:nvPr/>
        </p:nvSpPr>
        <p:spPr bwMode="auto">
          <a:xfrm>
            <a:off x="9944100" y="3200400"/>
            <a:ext cx="508000" cy="2590800"/>
          </a:xfrm>
          <a:custGeom>
            <a:avLst/>
            <a:gdLst>
              <a:gd name="T0" fmla="*/ 2147483647 w 320"/>
              <a:gd name="T1" fmla="*/ 0 h 1632"/>
              <a:gd name="T2" fmla="*/ 2147483647 w 320"/>
              <a:gd name="T3" fmla="*/ 2147483647 h 1632"/>
              <a:gd name="T4" fmla="*/ 2147483647 w 320"/>
              <a:gd name="T5" fmla="*/ 2147483647 h 1632"/>
              <a:gd name="T6" fmla="*/ 2147483647 w 320"/>
              <a:gd name="T7" fmla="*/ 2147483647 h 1632"/>
              <a:gd name="T8" fmla="*/ 2147483647 w 320"/>
              <a:gd name="T9" fmla="*/ 2147483647 h 1632"/>
              <a:gd name="T10" fmla="*/ 2147483647 w 320"/>
              <a:gd name="T11" fmla="*/ 2147483647 h 1632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320"/>
              <a:gd name="T19" fmla="*/ 0 h 1632"/>
              <a:gd name="T20" fmla="*/ 320 w 320"/>
              <a:gd name="T21" fmla="*/ 1632 h 1632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320" h="1632">
                <a:moveTo>
                  <a:pt x="216" y="0"/>
                </a:moveTo>
                <a:cubicBezTo>
                  <a:pt x="268" y="108"/>
                  <a:pt x="320" y="216"/>
                  <a:pt x="312" y="336"/>
                </a:cubicBezTo>
                <a:cubicBezTo>
                  <a:pt x="304" y="456"/>
                  <a:pt x="192" y="576"/>
                  <a:pt x="168" y="720"/>
                </a:cubicBezTo>
                <a:cubicBezTo>
                  <a:pt x="144" y="864"/>
                  <a:pt x="192" y="1104"/>
                  <a:pt x="168" y="1200"/>
                </a:cubicBezTo>
                <a:cubicBezTo>
                  <a:pt x="144" y="1296"/>
                  <a:pt x="48" y="1224"/>
                  <a:pt x="24" y="1296"/>
                </a:cubicBezTo>
                <a:cubicBezTo>
                  <a:pt x="0" y="1368"/>
                  <a:pt x="12" y="1500"/>
                  <a:pt x="24" y="1632"/>
                </a:cubicBezTo>
              </a:path>
            </a:pathLst>
          </a:cu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cxnSp>
        <p:nvCxnSpPr>
          <p:cNvPr id="17447" name="AutoShape 57"/>
          <p:cNvCxnSpPr>
            <a:cxnSpLocks noChangeShapeType="1"/>
            <a:stCxn id="17422" idx="3"/>
            <a:endCxn id="17448" idx="0"/>
          </p:cNvCxnSpPr>
          <p:nvPr/>
        </p:nvCxnSpPr>
        <p:spPr bwMode="auto">
          <a:xfrm>
            <a:off x="8953500" y="2743200"/>
            <a:ext cx="304800" cy="152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sp>
        <p:nvSpPr>
          <p:cNvPr id="17448" name="AutoShape 58"/>
          <p:cNvSpPr>
            <a:spLocks noChangeArrowheads="1"/>
          </p:cNvSpPr>
          <p:nvPr/>
        </p:nvSpPr>
        <p:spPr bwMode="auto">
          <a:xfrm>
            <a:off x="9067800" y="2895600"/>
            <a:ext cx="381000" cy="304800"/>
          </a:xfrm>
          <a:prstGeom prst="triangle">
            <a:avLst>
              <a:gd name="adj" fmla="val 50000"/>
            </a:avLst>
          </a:prstGeom>
          <a:solidFill>
            <a:srgbClr val="CCCC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alibri" pitchFamily="34" charset="0"/>
            </a:endParaRPr>
          </a:p>
        </p:txBody>
      </p:sp>
      <p:sp>
        <p:nvSpPr>
          <p:cNvPr id="1085499" name="Rectangle 59"/>
          <p:cNvSpPr>
            <a:spLocks noChangeArrowheads="1"/>
          </p:cNvSpPr>
          <p:nvPr/>
        </p:nvSpPr>
        <p:spPr bwMode="auto">
          <a:xfrm>
            <a:off x="8077200" y="2438400"/>
            <a:ext cx="457200" cy="304800"/>
          </a:xfrm>
          <a:prstGeom prst="rect">
            <a:avLst/>
          </a:prstGeom>
          <a:solidFill>
            <a:srgbClr val="0099FF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latin typeface="Calibri" pitchFamily="34" charset="0"/>
              </a:rPr>
              <a:t>-1</a:t>
            </a:r>
          </a:p>
        </p:txBody>
      </p:sp>
      <p:sp>
        <p:nvSpPr>
          <p:cNvPr id="1085500" name="Rectangle 60"/>
          <p:cNvSpPr>
            <a:spLocks noChangeArrowheads="1"/>
          </p:cNvSpPr>
          <p:nvPr/>
        </p:nvSpPr>
        <p:spPr bwMode="auto">
          <a:xfrm>
            <a:off x="8763000" y="2438400"/>
            <a:ext cx="457200" cy="304800"/>
          </a:xfrm>
          <a:prstGeom prst="rect">
            <a:avLst/>
          </a:prstGeom>
          <a:solidFill>
            <a:srgbClr val="0099FF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latin typeface="Calibri" pitchFamily="34" charset="0"/>
              </a:rPr>
              <a:t>-2</a:t>
            </a:r>
          </a:p>
        </p:txBody>
      </p:sp>
      <p:sp>
        <p:nvSpPr>
          <p:cNvPr id="1085501" name="Rectangle 61"/>
          <p:cNvSpPr>
            <a:spLocks noChangeArrowheads="1"/>
          </p:cNvSpPr>
          <p:nvPr/>
        </p:nvSpPr>
        <p:spPr bwMode="auto">
          <a:xfrm>
            <a:off x="9753600" y="2438400"/>
            <a:ext cx="457200" cy="304800"/>
          </a:xfrm>
          <a:prstGeom prst="rect">
            <a:avLst/>
          </a:prstGeom>
          <a:solidFill>
            <a:srgbClr val="0099FF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latin typeface="Calibri" pitchFamily="34" charset="0"/>
              </a:rPr>
              <a:t>4</a:t>
            </a:r>
          </a:p>
        </p:txBody>
      </p:sp>
      <p:sp>
        <p:nvSpPr>
          <p:cNvPr id="1085502" name="Rectangle 62"/>
          <p:cNvSpPr>
            <a:spLocks noChangeArrowheads="1"/>
          </p:cNvSpPr>
          <p:nvPr/>
        </p:nvSpPr>
        <p:spPr bwMode="auto">
          <a:xfrm>
            <a:off x="10439400" y="2438400"/>
            <a:ext cx="457200" cy="304800"/>
          </a:xfrm>
          <a:prstGeom prst="rect">
            <a:avLst/>
          </a:prstGeom>
          <a:solidFill>
            <a:srgbClr val="0099FF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latin typeface="Calibri" pitchFamily="34" charset="0"/>
              </a:rPr>
              <a:t>9</a:t>
            </a:r>
          </a:p>
        </p:txBody>
      </p:sp>
      <p:sp>
        <p:nvSpPr>
          <p:cNvPr id="1085505" name="AutoShape 65"/>
          <p:cNvSpPr>
            <a:spLocks noChangeArrowheads="1"/>
          </p:cNvSpPr>
          <p:nvPr/>
        </p:nvSpPr>
        <p:spPr bwMode="auto">
          <a:xfrm>
            <a:off x="9296400" y="1524000"/>
            <a:ext cx="381000" cy="304800"/>
          </a:xfrm>
          <a:prstGeom prst="triangle">
            <a:avLst>
              <a:gd name="adj" fmla="val 50000"/>
            </a:avLst>
          </a:prstGeom>
          <a:solidFill>
            <a:srgbClr val="0099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tIns="182880" anchor="b" anchorCtr="0"/>
          <a:lstStyle/>
          <a:p>
            <a:pPr algn="ctr"/>
            <a:r>
              <a:rPr lang="en-US" dirty="0">
                <a:latin typeface="Calibri" pitchFamily="34" charset="0"/>
              </a:rPr>
              <a:t>4</a:t>
            </a:r>
          </a:p>
        </p:txBody>
      </p:sp>
      <p:sp>
        <p:nvSpPr>
          <p:cNvPr id="1085507" name="Text Box 67"/>
          <p:cNvSpPr txBox="1">
            <a:spLocks noChangeArrowheads="1"/>
          </p:cNvSpPr>
          <p:nvPr/>
        </p:nvSpPr>
        <p:spPr bwMode="auto">
          <a:xfrm>
            <a:off x="11223625" y="1919288"/>
            <a:ext cx="663575" cy="36671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 dirty="0">
                <a:latin typeface="Calibri" pitchFamily="34" charset="0"/>
              </a:rPr>
              <a:t>min</a:t>
            </a:r>
          </a:p>
        </p:txBody>
      </p:sp>
      <p:sp>
        <p:nvSpPr>
          <p:cNvPr id="1085508" name="Text Box 68"/>
          <p:cNvSpPr txBox="1">
            <a:spLocks noChangeArrowheads="1"/>
          </p:cNvSpPr>
          <p:nvPr/>
        </p:nvSpPr>
        <p:spPr bwMode="auto">
          <a:xfrm>
            <a:off x="11223625" y="1462088"/>
            <a:ext cx="663575" cy="36671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 dirty="0">
                <a:latin typeface="Calibri" pitchFamily="34" charset="0"/>
              </a:rPr>
              <a:t>max</a:t>
            </a:r>
          </a:p>
        </p:txBody>
      </p:sp>
      <p:sp>
        <p:nvSpPr>
          <p:cNvPr id="1085509" name="AutoShape 69"/>
          <p:cNvSpPr>
            <a:spLocks noChangeArrowheads="1"/>
          </p:cNvSpPr>
          <p:nvPr/>
        </p:nvSpPr>
        <p:spPr bwMode="auto">
          <a:xfrm rot="10800000">
            <a:off x="8458200" y="1981200"/>
            <a:ext cx="381000" cy="304800"/>
          </a:xfrm>
          <a:prstGeom prst="triangle">
            <a:avLst>
              <a:gd name="adj" fmla="val 50000"/>
            </a:avLst>
          </a:prstGeom>
          <a:solidFill>
            <a:srgbClr val="FF7575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rot="10800000" wrap="none" tIns="91440" anchor="ctr" anchorCtr="1"/>
          <a:lstStyle/>
          <a:p>
            <a:pPr algn="ctr"/>
            <a:r>
              <a:rPr lang="en-US" dirty="0">
                <a:latin typeface="Calibri" pitchFamily="34" charset="0"/>
              </a:rPr>
              <a:t>-2</a:t>
            </a:r>
          </a:p>
        </p:txBody>
      </p:sp>
      <p:sp>
        <p:nvSpPr>
          <p:cNvPr id="1085510" name="AutoShape 70"/>
          <p:cNvSpPr>
            <a:spLocks noChangeArrowheads="1"/>
          </p:cNvSpPr>
          <p:nvPr/>
        </p:nvSpPr>
        <p:spPr bwMode="auto">
          <a:xfrm rot="10800000">
            <a:off x="10134600" y="1981200"/>
            <a:ext cx="381000" cy="304800"/>
          </a:xfrm>
          <a:prstGeom prst="triangle">
            <a:avLst>
              <a:gd name="adj" fmla="val 50000"/>
            </a:avLst>
          </a:prstGeom>
          <a:solidFill>
            <a:srgbClr val="FF7575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rot="10800000" wrap="none" tIns="91440" anchor="ctr" anchorCtr="1"/>
          <a:lstStyle/>
          <a:p>
            <a:pPr algn="ctr"/>
            <a:r>
              <a:rPr lang="en-US" dirty="0">
                <a:latin typeface="Calibri" pitchFamily="34" charset="0"/>
              </a:rPr>
              <a:t>4</a:t>
            </a:r>
          </a:p>
        </p:txBody>
      </p:sp>
      <p:sp>
        <p:nvSpPr>
          <p:cNvPr id="2" name="Cloud 1"/>
          <p:cNvSpPr/>
          <p:nvPr/>
        </p:nvSpPr>
        <p:spPr>
          <a:xfrm rot="505837">
            <a:off x="7504576" y="2743200"/>
            <a:ext cx="4191000" cy="3962400"/>
          </a:xfrm>
          <a:prstGeom prst="cloud">
            <a:avLst/>
          </a:prstGeom>
          <a:gradFill>
            <a:gsLst>
              <a:gs pos="0">
                <a:schemeClr val="accent1">
                  <a:shade val="51000"/>
                  <a:satMod val="130000"/>
                  <a:alpha val="30000"/>
                </a:schemeClr>
              </a:gs>
              <a:gs pos="80000">
                <a:schemeClr val="accent1">
                  <a:shade val="93000"/>
                  <a:satMod val="130000"/>
                </a:schemeClr>
              </a:gs>
              <a:gs pos="100000">
                <a:schemeClr val="accent1">
                  <a:shade val="94000"/>
                  <a:satMod val="135000"/>
                </a:schemeClr>
              </a:gs>
            </a:gsLst>
            <a:lin ang="5400000" scaled="0"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854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855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855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855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855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85499" grpId="0" animBg="1" autoUpdateAnimBg="0"/>
      <p:bldP spid="1085500" grpId="0" animBg="1" autoUpdateAnimBg="0"/>
      <p:bldP spid="1085501" grpId="0" animBg="1" autoUpdateAnimBg="0"/>
      <p:bldP spid="1085502" grpId="0" animBg="1" autoUpdateAnimBg="0"/>
      <p:bldP spid="1085505" grpId="0" animBg="1" autoUpdateAnimBg="0"/>
      <p:bldP spid="1085509" grpId="0" animBg="1"/>
      <p:bldP spid="1085510" grpId="0" animBg="1"/>
      <p:bldP spid="2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667500" y="1404536"/>
            <a:ext cx="4610100" cy="226756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477000" y="3886200"/>
            <a:ext cx="4686300" cy="215879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Depth Matters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6400" y="1397001"/>
            <a:ext cx="5461000" cy="4729164"/>
          </a:xfrm>
        </p:spPr>
        <p:txBody>
          <a:bodyPr/>
          <a:lstStyle/>
          <a:p>
            <a:r>
              <a:rPr lang="en-US" sz="2800" dirty="0"/>
              <a:t>Evaluation functions are always imperfect</a:t>
            </a:r>
          </a:p>
          <a:p>
            <a:r>
              <a:rPr lang="en-US" sz="2800" dirty="0"/>
              <a:t>Deeper search =&gt; better play (usually)</a:t>
            </a:r>
          </a:p>
          <a:p>
            <a:r>
              <a:rPr lang="en-US" sz="2800" dirty="0"/>
              <a:t>Or, deeper search gives same quality of play with a less accurate evaluation function</a:t>
            </a:r>
          </a:p>
          <a:p>
            <a:r>
              <a:rPr lang="en-US" sz="2800" dirty="0"/>
              <a:t>An important example of the tradeoff between complexity of features and complexity of computation</a:t>
            </a:r>
          </a:p>
        </p:txBody>
      </p:sp>
      <p:sp>
        <p:nvSpPr>
          <p:cNvPr id="7" name="Text Box 76"/>
          <p:cNvSpPr txBox="1">
            <a:spLocks noChangeArrowheads="1"/>
          </p:cNvSpPr>
          <p:nvPr/>
        </p:nvSpPr>
        <p:spPr bwMode="auto">
          <a:xfrm>
            <a:off x="8382000" y="6488112"/>
            <a:ext cx="38100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dirty="0">
                <a:solidFill>
                  <a:srgbClr val="CC0000"/>
                </a:solidFill>
                <a:latin typeface="Calibri" pitchFamily="34" charset="0"/>
              </a:rPr>
              <a:t>[Demo: depth limited (L6D4, L6D5)]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Demo Limited Depth (2)</a:t>
            </a:r>
          </a:p>
        </p:txBody>
      </p:sp>
    </p:spTree>
    <p:extLst>
      <p:ext uri="{BB962C8B-B14F-4D97-AF65-F5344CB8AC3E}">
        <p14:creationId xmlns:p14="http://schemas.microsoft.com/office/powerpoint/2010/main" val="138134258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Demo Limited Depth (10)</a:t>
            </a:r>
          </a:p>
        </p:txBody>
      </p:sp>
    </p:spTree>
    <p:extLst>
      <p:ext uri="{BB962C8B-B14F-4D97-AF65-F5344CB8AC3E}">
        <p14:creationId xmlns:p14="http://schemas.microsoft.com/office/powerpoint/2010/main" val="2374802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743200" y="1314643"/>
            <a:ext cx="6729412" cy="503516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Evaluation Functions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Evaluation Functions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idx="1"/>
          </p:nvPr>
        </p:nvSpPr>
        <p:spPr>
          <a:xfrm>
            <a:off x="606611" y="1140011"/>
            <a:ext cx="11506200" cy="5529729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dirty="0"/>
              <a:t>Evaluation functions score non-terminals in depth-limited search</a:t>
            </a:r>
          </a:p>
          <a:p>
            <a:pPr eaLnBrk="1" hangingPunct="1">
              <a:lnSpc>
                <a:spcPct val="80000"/>
              </a:lnSpc>
            </a:pPr>
            <a:endParaRPr lang="en-US" dirty="0"/>
          </a:p>
          <a:p>
            <a:pPr eaLnBrk="1" hangingPunct="1">
              <a:lnSpc>
                <a:spcPct val="80000"/>
              </a:lnSpc>
            </a:pPr>
            <a:endParaRPr lang="en-US" dirty="0"/>
          </a:p>
          <a:p>
            <a:pPr eaLnBrk="1" hangingPunct="1">
              <a:lnSpc>
                <a:spcPct val="80000"/>
              </a:lnSpc>
            </a:pPr>
            <a:endParaRPr lang="en-US" dirty="0"/>
          </a:p>
          <a:p>
            <a:pPr eaLnBrk="1" hangingPunct="1">
              <a:lnSpc>
                <a:spcPct val="80000"/>
              </a:lnSpc>
            </a:pPr>
            <a:endParaRPr lang="en-US" dirty="0"/>
          </a:p>
          <a:p>
            <a:pPr eaLnBrk="1" hangingPunct="1">
              <a:lnSpc>
                <a:spcPct val="80000"/>
              </a:lnSpc>
            </a:pPr>
            <a:endParaRPr lang="en-US" dirty="0"/>
          </a:p>
          <a:p>
            <a:pPr eaLnBrk="1" hangingPunct="1">
              <a:lnSpc>
                <a:spcPct val="80000"/>
              </a:lnSpc>
            </a:pPr>
            <a:endParaRPr lang="en-US" dirty="0"/>
          </a:p>
          <a:p>
            <a:pPr eaLnBrk="1" hangingPunct="1">
              <a:lnSpc>
                <a:spcPct val="80000"/>
              </a:lnSpc>
            </a:pPr>
            <a:endParaRPr lang="en-US" dirty="0"/>
          </a:p>
          <a:p>
            <a:pPr eaLnBrk="1" hangingPunct="1">
              <a:lnSpc>
                <a:spcPct val="80000"/>
              </a:lnSpc>
            </a:pPr>
            <a:r>
              <a:rPr lang="en-US" dirty="0"/>
              <a:t>Ideal function: returns the actual minimax value of the position</a:t>
            </a:r>
          </a:p>
          <a:p>
            <a:pPr eaLnBrk="1" hangingPunct="1">
              <a:lnSpc>
                <a:spcPct val="80000"/>
              </a:lnSpc>
            </a:pPr>
            <a:r>
              <a:rPr lang="en-US" dirty="0"/>
              <a:t>In practice: typically weighted linear sum of features:</a:t>
            </a:r>
          </a:p>
          <a:p>
            <a:pPr lvl="1">
              <a:lnSpc>
                <a:spcPct val="80000"/>
              </a:lnSpc>
            </a:pPr>
            <a:r>
              <a:rPr lang="en-US" dirty="0"/>
              <a:t>EVAL(s) = </a:t>
            </a:r>
            <a:r>
              <a:rPr lang="en-US" i="1" dirty="0">
                <a:solidFill>
                  <a:srgbClr val="BD00B0"/>
                </a:solidFill>
                <a:latin typeface="Times New Roman" pitchFamily="18" charset="0"/>
                <a:cs typeface="Times New Roman" pitchFamily="18" charset="0"/>
              </a:rPr>
              <a:t>w</a:t>
            </a:r>
            <a:r>
              <a:rPr lang="en-US" baseline="-25000" dirty="0">
                <a:solidFill>
                  <a:srgbClr val="BD00B0"/>
                </a:solidFill>
              </a:rPr>
              <a:t>1 </a:t>
            </a:r>
            <a:r>
              <a:rPr lang="en-US" i="1" dirty="0">
                <a:solidFill>
                  <a:srgbClr val="BD00B0"/>
                </a:solidFill>
                <a:latin typeface="Times New Roman" pitchFamily="18" charset="0"/>
                <a:cs typeface="Times New Roman" pitchFamily="18" charset="0"/>
              </a:rPr>
              <a:t>f</a:t>
            </a:r>
            <a:r>
              <a:rPr lang="en-US" baseline="-25000" dirty="0">
                <a:solidFill>
                  <a:srgbClr val="BD00B0"/>
                </a:solidFill>
              </a:rPr>
              <a:t>1</a:t>
            </a:r>
            <a:r>
              <a:rPr lang="en-US" dirty="0">
                <a:solidFill>
                  <a:srgbClr val="BD00B0"/>
                </a:solidFill>
              </a:rPr>
              <a:t>(</a:t>
            </a:r>
            <a:r>
              <a:rPr lang="en-US" i="1" dirty="0">
                <a:solidFill>
                  <a:srgbClr val="BD00B0"/>
                </a:solidFill>
                <a:latin typeface="Times New Roman" pitchFamily="18" charset="0"/>
                <a:cs typeface="Times New Roman" pitchFamily="18" charset="0"/>
              </a:rPr>
              <a:t>s</a:t>
            </a:r>
            <a:r>
              <a:rPr lang="en-US" dirty="0">
                <a:solidFill>
                  <a:srgbClr val="BD00B0"/>
                </a:solidFill>
              </a:rPr>
              <a:t>) + </a:t>
            </a:r>
            <a:r>
              <a:rPr lang="en-US" i="1" dirty="0">
                <a:solidFill>
                  <a:srgbClr val="BD00B0"/>
                </a:solidFill>
                <a:latin typeface="Times New Roman" pitchFamily="18" charset="0"/>
                <a:cs typeface="Times New Roman" pitchFamily="18" charset="0"/>
              </a:rPr>
              <a:t>w</a:t>
            </a:r>
            <a:r>
              <a:rPr lang="en-US" baseline="-25000" dirty="0">
                <a:solidFill>
                  <a:srgbClr val="BD00B0"/>
                </a:solidFill>
                <a:cs typeface="Times New Roman" pitchFamily="18" charset="0"/>
              </a:rPr>
              <a:t>2</a:t>
            </a:r>
            <a:r>
              <a:rPr lang="en-US" baseline="-25000" dirty="0">
                <a:solidFill>
                  <a:srgbClr val="BD00B0"/>
                </a:solidFill>
              </a:rPr>
              <a:t> </a:t>
            </a:r>
            <a:r>
              <a:rPr lang="en-US" i="1" dirty="0">
                <a:solidFill>
                  <a:srgbClr val="BD00B0"/>
                </a:solidFill>
                <a:latin typeface="Times New Roman" pitchFamily="18" charset="0"/>
                <a:cs typeface="Times New Roman" pitchFamily="18" charset="0"/>
              </a:rPr>
              <a:t>f</a:t>
            </a:r>
            <a:r>
              <a:rPr lang="en-US" baseline="-25000" dirty="0">
                <a:solidFill>
                  <a:srgbClr val="BD00B0"/>
                </a:solidFill>
                <a:cs typeface="Times New Roman" pitchFamily="18" charset="0"/>
              </a:rPr>
              <a:t>2</a:t>
            </a:r>
            <a:r>
              <a:rPr lang="en-US" dirty="0">
                <a:solidFill>
                  <a:srgbClr val="BD00B0"/>
                </a:solidFill>
              </a:rPr>
              <a:t>(</a:t>
            </a:r>
            <a:r>
              <a:rPr lang="en-US" i="1" dirty="0">
                <a:solidFill>
                  <a:srgbClr val="BD00B0"/>
                </a:solidFill>
                <a:latin typeface="Times New Roman" pitchFamily="18" charset="0"/>
                <a:cs typeface="Times New Roman" pitchFamily="18" charset="0"/>
              </a:rPr>
              <a:t>s</a:t>
            </a:r>
            <a:r>
              <a:rPr lang="en-US" dirty="0">
                <a:solidFill>
                  <a:srgbClr val="BD00B0"/>
                </a:solidFill>
              </a:rPr>
              <a:t>) + …. + </a:t>
            </a:r>
            <a:r>
              <a:rPr lang="en-US" i="1" dirty="0" err="1">
                <a:solidFill>
                  <a:srgbClr val="BD00B0"/>
                </a:solidFill>
                <a:latin typeface="Times New Roman" pitchFamily="18" charset="0"/>
                <a:cs typeface="Times New Roman" pitchFamily="18" charset="0"/>
              </a:rPr>
              <a:t>w</a:t>
            </a:r>
            <a:r>
              <a:rPr lang="en-US" i="1" baseline="-25000" dirty="0" err="1">
                <a:solidFill>
                  <a:srgbClr val="BD00B0"/>
                </a:solidFill>
                <a:cs typeface="Times New Roman" pitchFamily="18" charset="0"/>
              </a:rPr>
              <a:t>n</a:t>
            </a:r>
            <a:r>
              <a:rPr lang="en-US" baseline="-25000" dirty="0">
                <a:solidFill>
                  <a:srgbClr val="BD00B0"/>
                </a:solidFill>
                <a:cs typeface="Times New Roman" pitchFamily="18" charset="0"/>
              </a:rPr>
              <a:t>  </a:t>
            </a:r>
            <a:r>
              <a:rPr lang="en-US" i="1" dirty="0" err="1">
                <a:solidFill>
                  <a:srgbClr val="BD00B0"/>
                </a:solidFill>
                <a:latin typeface="Times New Roman" pitchFamily="18" charset="0"/>
                <a:cs typeface="Times New Roman" pitchFamily="18" charset="0"/>
              </a:rPr>
              <a:t>f</a:t>
            </a:r>
            <a:r>
              <a:rPr lang="en-US" i="1" baseline="-25000" dirty="0" err="1">
                <a:solidFill>
                  <a:srgbClr val="BD00B0"/>
                </a:solidFill>
                <a:cs typeface="Times New Roman" pitchFamily="18" charset="0"/>
              </a:rPr>
              <a:t>n</a:t>
            </a:r>
            <a:r>
              <a:rPr lang="en-US" dirty="0">
                <a:solidFill>
                  <a:srgbClr val="BD00B0"/>
                </a:solidFill>
              </a:rPr>
              <a:t>(</a:t>
            </a:r>
            <a:r>
              <a:rPr lang="en-US" i="1" dirty="0">
                <a:solidFill>
                  <a:srgbClr val="BD00B0"/>
                </a:solidFill>
                <a:latin typeface="Times New Roman" pitchFamily="18" charset="0"/>
                <a:cs typeface="Times New Roman" pitchFamily="18" charset="0"/>
              </a:rPr>
              <a:t>s</a:t>
            </a:r>
            <a:r>
              <a:rPr lang="en-US" dirty="0">
                <a:solidFill>
                  <a:srgbClr val="BD00B0"/>
                </a:solidFill>
              </a:rPr>
              <a:t>)</a:t>
            </a:r>
          </a:p>
          <a:p>
            <a:pPr lvl="1">
              <a:lnSpc>
                <a:spcPct val="80000"/>
              </a:lnSpc>
            </a:pPr>
            <a:r>
              <a:rPr lang="en-US" dirty="0"/>
              <a:t>E.g., </a:t>
            </a:r>
            <a:r>
              <a:rPr lang="en-US" i="1" dirty="0">
                <a:solidFill>
                  <a:srgbClr val="BD00B0"/>
                </a:solidFill>
                <a:latin typeface="Times New Roman" pitchFamily="18" charset="0"/>
                <a:cs typeface="Times New Roman" pitchFamily="18" charset="0"/>
              </a:rPr>
              <a:t>w</a:t>
            </a:r>
            <a:r>
              <a:rPr lang="en-US" baseline="-25000" dirty="0">
                <a:solidFill>
                  <a:srgbClr val="BD00B0"/>
                </a:solidFill>
              </a:rPr>
              <a:t>1</a:t>
            </a:r>
            <a:r>
              <a:rPr lang="en-US" dirty="0">
                <a:solidFill>
                  <a:srgbClr val="BD00B0"/>
                </a:solidFill>
              </a:rPr>
              <a:t> = 9,  </a:t>
            </a:r>
            <a:r>
              <a:rPr lang="en-US" i="1" dirty="0">
                <a:solidFill>
                  <a:srgbClr val="BD00B0"/>
                </a:solidFill>
                <a:latin typeface="Times New Roman" pitchFamily="18" charset="0"/>
                <a:cs typeface="Times New Roman" pitchFamily="18" charset="0"/>
              </a:rPr>
              <a:t>f</a:t>
            </a:r>
            <a:r>
              <a:rPr lang="en-US" baseline="-25000" dirty="0">
                <a:solidFill>
                  <a:srgbClr val="BD00B0"/>
                </a:solidFill>
              </a:rPr>
              <a:t>1</a:t>
            </a:r>
            <a:r>
              <a:rPr lang="en-US" dirty="0">
                <a:solidFill>
                  <a:srgbClr val="BD00B0"/>
                </a:solidFill>
              </a:rPr>
              <a:t>(</a:t>
            </a:r>
            <a:r>
              <a:rPr lang="en-US" i="1" dirty="0">
                <a:solidFill>
                  <a:srgbClr val="BD00B0"/>
                </a:solidFill>
                <a:latin typeface="Times New Roman" pitchFamily="18" charset="0"/>
                <a:cs typeface="Times New Roman" pitchFamily="18" charset="0"/>
              </a:rPr>
              <a:t>s</a:t>
            </a:r>
            <a:r>
              <a:rPr lang="en-US" dirty="0">
                <a:solidFill>
                  <a:srgbClr val="BD00B0"/>
                </a:solidFill>
              </a:rPr>
              <a:t>) = (num white queens – num black queens)</a:t>
            </a:r>
            <a:r>
              <a:rPr lang="en-US" dirty="0"/>
              <a:t>, etc.</a:t>
            </a:r>
          </a:p>
        </p:txBody>
      </p:sp>
      <p:pic>
        <p:nvPicPr>
          <p:cNvPr id="19460" name="Picture 2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77576" y="1846730"/>
            <a:ext cx="2438400" cy="27343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1" name="Picture 2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968751" y="1846730"/>
            <a:ext cx="2519916" cy="27467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63" name="AutoShape 27"/>
          <p:cNvSpPr>
            <a:spLocks noChangeArrowheads="1"/>
          </p:cNvSpPr>
          <p:nvPr/>
        </p:nvSpPr>
        <p:spPr bwMode="auto">
          <a:xfrm>
            <a:off x="5058989" y="2367430"/>
            <a:ext cx="166687" cy="168275"/>
          </a:xfrm>
          <a:prstGeom prst="triangle">
            <a:avLst>
              <a:gd name="adj" fmla="val 50000"/>
            </a:avLst>
          </a:prstGeom>
          <a:solidFill>
            <a:srgbClr val="CCEC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464" name="AutoShape 28"/>
          <p:cNvSpPr>
            <a:spLocks noChangeArrowheads="1"/>
          </p:cNvSpPr>
          <p:nvPr/>
        </p:nvSpPr>
        <p:spPr bwMode="auto">
          <a:xfrm rot="10800000">
            <a:off x="4471614" y="2761130"/>
            <a:ext cx="168275" cy="168275"/>
          </a:xfrm>
          <a:prstGeom prst="triangle">
            <a:avLst>
              <a:gd name="adj" fmla="val 50000"/>
            </a:avLst>
          </a:prstGeom>
          <a:solidFill>
            <a:srgbClr val="FF99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465" name="AutoShape 29"/>
          <p:cNvSpPr>
            <a:spLocks noChangeArrowheads="1"/>
          </p:cNvSpPr>
          <p:nvPr/>
        </p:nvSpPr>
        <p:spPr bwMode="auto">
          <a:xfrm rot="10800000">
            <a:off x="5560639" y="2761130"/>
            <a:ext cx="168275" cy="168275"/>
          </a:xfrm>
          <a:prstGeom prst="triangle">
            <a:avLst>
              <a:gd name="adj" fmla="val 50000"/>
            </a:avLst>
          </a:prstGeom>
          <a:solidFill>
            <a:srgbClr val="FF99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466" name="AutoShape 30"/>
          <p:cNvSpPr>
            <a:spLocks noChangeArrowheads="1"/>
          </p:cNvSpPr>
          <p:nvPr/>
        </p:nvSpPr>
        <p:spPr bwMode="auto">
          <a:xfrm>
            <a:off x="4181101" y="3050055"/>
            <a:ext cx="168275" cy="168275"/>
          </a:xfrm>
          <a:prstGeom prst="triangle">
            <a:avLst>
              <a:gd name="adj" fmla="val 50000"/>
            </a:avLst>
          </a:prstGeom>
          <a:solidFill>
            <a:srgbClr val="CCEC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467" name="AutoShape 31"/>
          <p:cNvSpPr>
            <a:spLocks noChangeArrowheads="1"/>
          </p:cNvSpPr>
          <p:nvPr/>
        </p:nvSpPr>
        <p:spPr bwMode="auto">
          <a:xfrm>
            <a:off x="4790701" y="3050055"/>
            <a:ext cx="168275" cy="168275"/>
          </a:xfrm>
          <a:prstGeom prst="triangle">
            <a:avLst>
              <a:gd name="adj" fmla="val 50000"/>
            </a:avLst>
          </a:prstGeom>
          <a:solidFill>
            <a:srgbClr val="CCEC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468" name="AutoShape 32"/>
          <p:cNvSpPr>
            <a:spLocks noChangeArrowheads="1"/>
          </p:cNvSpPr>
          <p:nvPr/>
        </p:nvSpPr>
        <p:spPr bwMode="auto">
          <a:xfrm>
            <a:off x="5247901" y="3050055"/>
            <a:ext cx="168275" cy="168275"/>
          </a:xfrm>
          <a:prstGeom prst="triangle">
            <a:avLst>
              <a:gd name="adj" fmla="val 50000"/>
            </a:avLst>
          </a:prstGeom>
          <a:solidFill>
            <a:srgbClr val="CCEC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469" name="AutoShape 33"/>
          <p:cNvSpPr>
            <a:spLocks noChangeArrowheads="1"/>
          </p:cNvSpPr>
          <p:nvPr/>
        </p:nvSpPr>
        <p:spPr bwMode="auto">
          <a:xfrm>
            <a:off x="5897189" y="3050055"/>
            <a:ext cx="168275" cy="168275"/>
          </a:xfrm>
          <a:prstGeom prst="triangle">
            <a:avLst>
              <a:gd name="adj" fmla="val 50000"/>
            </a:avLst>
          </a:prstGeom>
          <a:solidFill>
            <a:srgbClr val="CCEC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cxnSp>
        <p:nvCxnSpPr>
          <p:cNvPr id="19470" name="AutoShape 34"/>
          <p:cNvCxnSpPr>
            <a:cxnSpLocks noChangeShapeType="1"/>
            <a:stCxn id="19463" idx="3"/>
            <a:endCxn id="19464" idx="3"/>
          </p:cNvCxnSpPr>
          <p:nvPr/>
        </p:nvCxnSpPr>
        <p:spPr bwMode="auto">
          <a:xfrm flipH="1">
            <a:off x="4554164" y="2535705"/>
            <a:ext cx="588962" cy="223838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19471" name="AutoShape 35"/>
          <p:cNvCxnSpPr>
            <a:cxnSpLocks noChangeShapeType="1"/>
            <a:stCxn id="19463" idx="3"/>
            <a:endCxn id="19465" idx="3"/>
          </p:cNvCxnSpPr>
          <p:nvPr/>
        </p:nvCxnSpPr>
        <p:spPr bwMode="auto">
          <a:xfrm>
            <a:off x="5143126" y="2535705"/>
            <a:ext cx="500063" cy="223838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19472" name="AutoShape 36"/>
          <p:cNvCxnSpPr>
            <a:cxnSpLocks noChangeShapeType="1"/>
            <a:stCxn id="19464" idx="0"/>
            <a:endCxn id="19466" idx="0"/>
          </p:cNvCxnSpPr>
          <p:nvPr/>
        </p:nvCxnSpPr>
        <p:spPr bwMode="auto">
          <a:xfrm flipH="1">
            <a:off x="4265239" y="2927818"/>
            <a:ext cx="290512" cy="122237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19473" name="AutoShape 37"/>
          <p:cNvCxnSpPr>
            <a:cxnSpLocks noChangeShapeType="1"/>
            <a:stCxn id="19464" idx="0"/>
            <a:endCxn id="19467" idx="0"/>
          </p:cNvCxnSpPr>
          <p:nvPr/>
        </p:nvCxnSpPr>
        <p:spPr bwMode="auto">
          <a:xfrm>
            <a:off x="4555751" y="2927818"/>
            <a:ext cx="319088" cy="122237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19474" name="AutoShape 38"/>
          <p:cNvCxnSpPr>
            <a:cxnSpLocks noChangeShapeType="1"/>
            <a:stCxn id="19465" idx="0"/>
            <a:endCxn id="19468" idx="0"/>
          </p:cNvCxnSpPr>
          <p:nvPr/>
        </p:nvCxnSpPr>
        <p:spPr bwMode="auto">
          <a:xfrm flipH="1">
            <a:off x="5332039" y="2927818"/>
            <a:ext cx="312737" cy="122237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19475" name="AutoShape 39"/>
          <p:cNvCxnSpPr>
            <a:cxnSpLocks noChangeShapeType="1"/>
            <a:stCxn id="19465" idx="0"/>
            <a:endCxn id="19469" idx="0"/>
          </p:cNvCxnSpPr>
          <p:nvPr/>
        </p:nvCxnSpPr>
        <p:spPr bwMode="auto">
          <a:xfrm>
            <a:off x="5644776" y="2927818"/>
            <a:ext cx="336550" cy="122237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sp>
        <p:nvSpPr>
          <p:cNvPr id="19476" name="AutoShape 40"/>
          <p:cNvSpPr>
            <a:spLocks noChangeArrowheads="1"/>
          </p:cNvSpPr>
          <p:nvPr/>
        </p:nvSpPr>
        <p:spPr bwMode="auto">
          <a:xfrm>
            <a:off x="5720976" y="3708868"/>
            <a:ext cx="609600" cy="271462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 w="9525">
            <a:solidFill>
              <a:schemeClr val="tx1"/>
            </a:solidFill>
            <a:prstDash val="dash"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cxnSp>
        <p:nvCxnSpPr>
          <p:cNvPr id="19477" name="AutoShape 41"/>
          <p:cNvCxnSpPr>
            <a:cxnSpLocks noChangeShapeType="1"/>
            <a:endCxn id="32" idx="3"/>
          </p:cNvCxnSpPr>
          <p:nvPr/>
        </p:nvCxnSpPr>
        <p:spPr bwMode="auto">
          <a:xfrm>
            <a:off x="3561976" y="3072280"/>
            <a:ext cx="1000125" cy="763587"/>
          </a:xfrm>
          <a:prstGeom prst="curvedConnector3">
            <a:avLst>
              <a:gd name="adj1" fmla="val 50000"/>
            </a:avLst>
          </a:prstGeom>
          <a:noFill/>
          <a:ln w="9525">
            <a:solidFill>
              <a:schemeClr val="tx1"/>
            </a:solidFill>
            <a:prstDash val="dash"/>
            <a:round/>
            <a:headEnd/>
            <a:tailEnd type="triangle" w="med" len="med"/>
          </a:ln>
        </p:spPr>
      </p:cxnSp>
      <p:cxnSp>
        <p:nvCxnSpPr>
          <p:cNvPr id="19478" name="AutoShape 42"/>
          <p:cNvCxnSpPr>
            <a:cxnSpLocks noChangeShapeType="1"/>
            <a:endCxn id="19482" idx="1"/>
          </p:cNvCxnSpPr>
          <p:nvPr/>
        </p:nvCxnSpPr>
        <p:spPr bwMode="auto">
          <a:xfrm flipH="1">
            <a:off x="6101976" y="3077043"/>
            <a:ext cx="866775" cy="530225"/>
          </a:xfrm>
          <a:prstGeom prst="straightConnector1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 type="triangle" w="med" len="med"/>
          </a:ln>
        </p:spPr>
      </p:cxnSp>
      <p:sp>
        <p:nvSpPr>
          <p:cNvPr id="19479" name="Rectangle 43"/>
          <p:cNvSpPr>
            <a:spLocks noChangeArrowheads="1"/>
          </p:cNvSpPr>
          <p:nvPr/>
        </p:nvSpPr>
        <p:spPr bwMode="auto">
          <a:xfrm rot="10800000">
            <a:off x="5247901" y="3507255"/>
            <a:ext cx="168275" cy="168275"/>
          </a:xfrm>
          <a:prstGeom prst="rect">
            <a:avLst/>
          </a:prstGeom>
          <a:solidFill>
            <a:srgbClr val="9B01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cxnSp>
        <p:nvCxnSpPr>
          <p:cNvPr id="19480" name="AutoShape 44"/>
          <p:cNvCxnSpPr>
            <a:cxnSpLocks noChangeShapeType="1"/>
            <a:stCxn id="19468" idx="3"/>
            <a:endCxn id="19479" idx="2"/>
          </p:cNvCxnSpPr>
          <p:nvPr/>
        </p:nvCxnSpPr>
        <p:spPr bwMode="auto">
          <a:xfrm flipH="1">
            <a:off x="5330451" y="3218330"/>
            <a:ext cx="1588" cy="287338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19481" name="AutoShape 45"/>
          <p:cNvCxnSpPr>
            <a:cxnSpLocks noChangeShapeType="1"/>
            <a:stCxn id="19468" idx="4"/>
            <a:endCxn id="19482" idx="2"/>
          </p:cNvCxnSpPr>
          <p:nvPr/>
        </p:nvCxnSpPr>
        <p:spPr bwMode="auto">
          <a:xfrm>
            <a:off x="5416176" y="3218330"/>
            <a:ext cx="600075" cy="303213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sp>
        <p:nvSpPr>
          <p:cNvPr id="19482" name="Rectangle 46"/>
          <p:cNvSpPr>
            <a:spLocks noChangeArrowheads="1"/>
          </p:cNvSpPr>
          <p:nvPr/>
        </p:nvSpPr>
        <p:spPr bwMode="auto">
          <a:xfrm rot="10800000">
            <a:off x="5933701" y="3523130"/>
            <a:ext cx="168275" cy="168275"/>
          </a:xfrm>
          <a:prstGeom prst="rect">
            <a:avLst/>
          </a:prstGeom>
          <a:solidFill>
            <a:srgbClr val="9B01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483" name="AutoShape 47"/>
          <p:cNvSpPr>
            <a:spLocks noChangeArrowheads="1"/>
          </p:cNvSpPr>
          <p:nvPr/>
        </p:nvSpPr>
        <p:spPr bwMode="auto">
          <a:xfrm>
            <a:off x="5035176" y="3708868"/>
            <a:ext cx="609600" cy="271462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 w="9525">
            <a:solidFill>
              <a:schemeClr val="tx1"/>
            </a:solidFill>
            <a:prstDash val="dash"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9" name="AutoShape 28"/>
          <p:cNvSpPr>
            <a:spLocks noChangeArrowheads="1"/>
          </p:cNvSpPr>
          <p:nvPr/>
        </p:nvSpPr>
        <p:spPr bwMode="auto">
          <a:xfrm rot="10800000">
            <a:off x="4196976" y="3462805"/>
            <a:ext cx="168275" cy="168275"/>
          </a:xfrm>
          <a:prstGeom prst="triangle">
            <a:avLst>
              <a:gd name="adj" fmla="val 50000"/>
            </a:avLst>
          </a:prstGeom>
          <a:solidFill>
            <a:srgbClr val="FF99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cxnSp>
        <p:nvCxnSpPr>
          <p:cNvPr id="30" name="AutoShape 34"/>
          <p:cNvCxnSpPr>
            <a:cxnSpLocks noChangeShapeType="1"/>
            <a:endCxn id="29" idx="3"/>
          </p:cNvCxnSpPr>
          <p:nvPr/>
        </p:nvCxnSpPr>
        <p:spPr bwMode="auto">
          <a:xfrm flipH="1">
            <a:off x="4279526" y="3237380"/>
            <a:ext cx="588962" cy="223838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31" name="AutoShape 37"/>
          <p:cNvCxnSpPr>
            <a:cxnSpLocks noChangeShapeType="1"/>
            <a:stCxn id="29" idx="0"/>
          </p:cNvCxnSpPr>
          <p:nvPr/>
        </p:nvCxnSpPr>
        <p:spPr bwMode="auto">
          <a:xfrm>
            <a:off x="4281113" y="3629493"/>
            <a:ext cx="319088" cy="122237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sp>
        <p:nvSpPr>
          <p:cNvPr id="32" name="Rectangle 43"/>
          <p:cNvSpPr>
            <a:spLocks noChangeArrowheads="1"/>
          </p:cNvSpPr>
          <p:nvPr/>
        </p:nvSpPr>
        <p:spPr bwMode="auto">
          <a:xfrm rot="10800000">
            <a:off x="4562101" y="3751730"/>
            <a:ext cx="168275" cy="168275"/>
          </a:xfrm>
          <a:prstGeom prst="rect">
            <a:avLst/>
          </a:prstGeom>
          <a:solidFill>
            <a:srgbClr val="9B01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3" name="AutoShape 47"/>
          <p:cNvSpPr>
            <a:spLocks noChangeArrowheads="1"/>
          </p:cNvSpPr>
          <p:nvPr/>
        </p:nvSpPr>
        <p:spPr bwMode="auto">
          <a:xfrm>
            <a:off x="4349376" y="3953343"/>
            <a:ext cx="609600" cy="271462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 w="9525">
            <a:solidFill>
              <a:schemeClr val="tx1"/>
            </a:solidFill>
            <a:prstDash val="dash"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53" name="Group 37"/>
          <p:cNvGrpSpPr>
            <a:grpSpLocks/>
          </p:cNvGrpSpPr>
          <p:nvPr/>
        </p:nvGrpSpPr>
        <p:grpSpPr bwMode="auto">
          <a:xfrm>
            <a:off x="3862388" y="1447800"/>
            <a:ext cx="4519612" cy="2462213"/>
            <a:chOff x="1457" y="1425"/>
            <a:chExt cx="2847" cy="1551"/>
          </a:xfrm>
        </p:grpSpPr>
        <p:grpSp>
          <p:nvGrpSpPr>
            <p:cNvPr id="2079" name="Group 34"/>
            <p:cNvGrpSpPr>
              <a:grpSpLocks/>
            </p:cNvGrpSpPr>
            <p:nvPr/>
          </p:nvGrpSpPr>
          <p:grpSpPr bwMode="auto">
            <a:xfrm>
              <a:off x="1457" y="1425"/>
              <a:ext cx="2847" cy="1551"/>
              <a:chOff x="1457" y="1425"/>
              <a:chExt cx="2847" cy="1551"/>
            </a:xfrm>
          </p:grpSpPr>
          <p:pic>
            <p:nvPicPr>
              <p:cNvPr id="2080" name="Picture 28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1457" y="1425"/>
                <a:ext cx="2847" cy="155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aphicFrame>
            <p:nvGraphicFramePr>
              <p:cNvPr id="2051" name="Object 31"/>
              <p:cNvGraphicFramePr>
                <a:graphicFrameLocks noChangeAspect="1"/>
              </p:cNvGraphicFramePr>
              <p:nvPr/>
            </p:nvGraphicFramePr>
            <p:xfrm>
              <a:off x="2432" y="2400"/>
              <a:ext cx="174" cy="16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Photo Editor Photo" r:id="rId3" imgW="327619" imgH="343075" progId="MSPhotoEd.3">
                      <p:embed/>
                    </p:oleObj>
                  </mc:Choice>
                  <mc:Fallback>
                    <p:oleObj name="Photo Editor Photo" r:id="rId3" imgW="327619" imgH="343075" progId="MSPhotoEd.3">
                      <p:embed/>
                      <p:pic>
                        <p:nvPicPr>
                          <p:cNvPr id="2051" name="Object 31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4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2432" y="2400"/>
                            <a:ext cx="174" cy="16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="" xmlns:a14="http://schemas.microsoft.com/office/drawing/2010/main">
                                <a:solidFill>
                                  <a:schemeClr val="accent1"/>
                                </a:solidFill>
                              </a14:hiddenFill>
                            </a:ext>
                            <a:ext uri="{91240B29-F687-4f45-9708-019B960494DF}">
                              <a14:hiddenLine xmlns="" xmlns:a14="http://schemas.microsoft.com/office/drawing/2010/main" w="9525">
                                <a:solidFill>
                                  <a:schemeClr val="tx1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=""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2052" name="Object 33"/>
              <p:cNvGraphicFramePr>
                <a:graphicFrameLocks noChangeAspect="1"/>
              </p:cNvGraphicFramePr>
              <p:nvPr/>
            </p:nvGraphicFramePr>
            <p:xfrm>
              <a:off x="3264" y="2544"/>
              <a:ext cx="206" cy="16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Photo Editor Photo" r:id="rId3" imgW="327619" imgH="343075" progId="MSPhotoEd.3">
                      <p:embed/>
                    </p:oleObj>
                  </mc:Choice>
                  <mc:Fallback>
                    <p:oleObj name="Photo Editor Photo" r:id="rId3" imgW="327619" imgH="343075" progId="MSPhotoEd.3">
                      <p:embed/>
                      <p:pic>
                        <p:nvPicPr>
                          <p:cNvPr id="2052" name="Object 33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4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264" y="2544"/>
                            <a:ext cx="206" cy="16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="" xmlns:a14="http://schemas.microsoft.com/office/drawing/2010/main">
                                <a:solidFill>
                                  <a:schemeClr val="accent1"/>
                                </a:solidFill>
                              </a14:hiddenFill>
                            </a:ext>
                            <a:ext uri="{91240B29-F687-4f45-9708-019B960494DF}">
                              <a14:hiddenLine xmlns="" xmlns:a14="http://schemas.microsoft.com/office/drawing/2010/main" w="9525">
                                <a:solidFill>
                                  <a:schemeClr val="tx1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=""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graphicFrame>
          <p:nvGraphicFramePr>
            <p:cNvPr id="2050" name="Object 35"/>
            <p:cNvGraphicFramePr>
              <a:graphicFrameLocks noChangeAspect="1"/>
            </p:cNvGraphicFramePr>
            <p:nvPr/>
          </p:nvGraphicFramePr>
          <p:xfrm>
            <a:off x="2880" y="2400"/>
            <a:ext cx="192" cy="16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Photo Editor Photo" r:id="rId5" imgW="327619" imgH="343075" progId="MSPhotoEd.3">
                    <p:embed/>
                  </p:oleObj>
                </mc:Choice>
                <mc:Fallback>
                  <p:oleObj name="Photo Editor Photo" r:id="rId5" imgW="327619" imgH="343075" progId="MSPhotoEd.3">
                    <p:embed/>
                    <p:pic>
                      <p:nvPicPr>
                        <p:cNvPr id="2050" name="Object 3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880" y="2400"/>
                          <a:ext cx="192" cy="16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=""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=""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=""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20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Evaluation for Pacman</a:t>
            </a:r>
          </a:p>
        </p:txBody>
      </p:sp>
      <p:grpSp>
        <p:nvGrpSpPr>
          <p:cNvPr id="4" name="Group 45"/>
          <p:cNvGrpSpPr>
            <a:grpSpLocks/>
          </p:cNvGrpSpPr>
          <p:nvPr/>
        </p:nvGrpSpPr>
        <p:grpSpPr bwMode="auto">
          <a:xfrm>
            <a:off x="5511800" y="3452813"/>
            <a:ext cx="1257300" cy="296862"/>
            <a:chOff x="2496" y="2688"/>
            <a:chExt cx="792" cy="187"/>
          </a:xfrm>
        </p:grpSpPr>
        <p:pic>
          <p:nvPicPr>
            <p:cNvPr id="2076" name="Picture 42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3072" y="2688"/>
              <a:ext cx="216" cy="1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077" name="Picture 43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2496" y="2688"/>
              <a:ext cx="197" cy="17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078" name="Picture 44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2784" y="2688"/>
              <a:ext cx="216" cy="1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5" name="Group 52"/>
          <p:cNvGrpSpPr>
            <a:grpSpLocks/>
          </p:cNvGrpSpPr>
          <p:nvPr/>
        </p:nvGrpSpPr>
        <p:grpSpPr bwMode="auto">
          <a:xfrm>
            <a:off x="5207000" y="2538413"/>
            <a:ext cx="1866900" cy="754062"/>
            <a:chOff x="2304" y="2112"/>
            <a:chExt cx="1176" cy="475"/>
          </a:xfrm>
        </p:grpSpPr>
        <p:pic>
          <p:nvPicPr>
            <p:cNvPr id="2073" name="Picture 49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3264" y="2256"/>
              <a:ext cx="216" cy="1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074" name="Picture 50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2592" y="2112"/>
              <a:ext cx="197" cy="17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075" name="Picture 51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2304" y="2400"/>
              <a:ext cx="216" cy="1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6" name="Group 59"/>
          <p:cNvGrpSpPr>
            <a:grpSpLocks/>
          </p:cNvGrpSpPr>
          <p:nvPr/>
        </p:nvGrpSpPr>
        <p:grpSpPr bwMode="auto">
          <a:xfrm>
            <a:off x="5207000" y="2971800"/>
            <a:ext cx="1104900" cy="296862"/>
            <a:chOff x="2304" y="2400"/>
            <a:chExt cx="696" cy="187"/>
          </a:xfrm>
        </p:grpSpPr>
        <p:pic>
          <p:nvPicPr>
            <p:cNvPr id="2070" name="Picture 56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2784" y="2400"/>
              <a:ext cx="216" cy="1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071" name="Picture 57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2544" y="2400"/>
              <a:ext cx="197" cy="17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072" name="Picture 58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2304" y="2400"/>
              <a:ext cx="216" cy="1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7" name="Group 66"/>
          <p:cNvGrpSpPr>
            <a:grpSpLocks/>
          </p:cNvGrpSpPr>
          <p:nvPr/>
        </p:nvGrpSpPr>
        <p:grpSpPr bwMode="auto">
          <a:xfrm>
            <a:off x="4445000" y="2995613"/>
            <a:ext cx="1104900" cy="296862"/>
            <a:chOff x="2304" y="2400"/>
            <a:chExt cx="696" cy="187"/>
          </a:xfrm>
        </p:grpSpPr>
        <p:pic>
          <p:nvPicPr>
            <p:cNvPr id="2067" name="Picture 67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2784" y="2400"/>
              <a:ext cx="216" cy="1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068" name="Picture 68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2544" y="2400"/>
              <a:ext cx="197" cy="17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069" name="Picture 69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2304" y="2400"/>
              <a:ext cx="216" cy="1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8" name="Group 75"/>
          <p:cNvGrpSpPr>
            <a:grpSpLocks/>
          </p:cNvGrpSpPr>
          <p:nvPr/>
        </p:nvGrpSpPr>
        <p:grpSpPr bwMode="auto">
          <a:xfrm>
            <a:off x="5732463" y="3429000"/>
            <a:ext cx="808037" cy="296863"/>
            <a:chOff x="2635" y="2837"/>
            <a:chExt cx="509" cy="187"/>
          </a:xfrm>
        </p:grpSpPr>
        <p:pic>
          <p:nvPicPr>
            <p:cNvPr id="2064" name="Picture 73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2635" y="2846"/>
              <a:ext cx="197" cy="17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065" name="Picture 72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2928" y="2856"/>
              <a:ext cx="216" cy="1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066" name="Picture 74"/>
            <p:cNvPicPr>
              <a:picLocks noChangeAspect="1" noChangeArrowheads="1"/>
            </p:cNvPicPr>
            <p:nvPr/>
          </p:nvPicPr>
          <p:blipFill>
            <a:blip r:embed="rId8" cstate="print">
              <a:clrChange>
                <a:clrFrom>
                  <a:srgbClr val="000000"/>
                </a:clrFrom>
                <a:clrTo>
                  <a:srgbClr val="000000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2784" y="2837"/>
              <a:ext cx="216" cy="1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09601" y="4246885"/>
            <a:ext cx="3657600" cy="234305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Generalized minimax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idx="1"/>
          </p:nvPr>
        </p:nvSpPr>
        <p:spPr>
          <a:xfrm>
            <a:off x="304800" y="1371600"/>
            <a:ext cx="8610600" cy="4525963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2400" dirty="0"/>
              <a:t>What if the game is not zero-sum, or has multiple players?</a:t>
            </a:r>
          </a:p>
          <a:p>
            <a:pPr lvl="2">
              <a:lnSpc>
                <a:spcPct val="80000"/>
              </a:lnSpc>
            </a:pPr>
            <a:endParaRPr lang="en-US" sz="1600" dirty="0"/>
          </a:p>
          <a:p>
            <a:pPr>
              <a:lnSpc>
                <a:spcPct val="80000"/>
              </a:lnSpc>
            </a:pPr>
            <a:r>
              <a:rPr lang="en-US" sz="2400" dirty="0"/>
              <a:t>Generalization of minimax:</a:t>
            </a:r>
          </a:p>
          <a:p>
            <a:pPr lvl="1">
              <a:lnSpc>
                <a:spcPct val="80000"/>
              </a:lnSpc>
            </a:pPr>
            <a:r>
              <a:rPr lang="en-US" sz="2000" dirty="0"/>
              <a:t>Terminals have </a:t>
            </a:r>
            <a:r>
              <a:rPr lang="en-US" sz="2000" b="1" i="1" dirty="0">
                <a:solidFill>
                  <a:srgbClr val="FF0000"/>
                </a:solidFill>
              </a:rPr>
              <a:t>utility </a:t>
            </a:r>
            <a:r>
              <a:rPr lang="en-US" sz="2000" b="1" i="1" dirty="0" err="1">
                <a:solidFill>
                  <a:srgbClr val="FF0000"/>
                </a:solidFill>
              </a:rPr>
              <a:t>tuples</a:t>
            </a:r>
            <a:endParaRPr lang="en-US" sz="2000" b="1" i="1" dirty="0">
              <a:solidFill>
                <a:srgbClr val="FF0000"/>
              </a:solidFill>
            </a:endParaRPr>
          </a:p>
          <a:p>
            <a:pPr lvl="1">
              <a:lnSpc>
                <a:spcPct val="80000"/>
              </a:lnSpc>
            </a:pPr>
            <a:r>
              <a:rPr lang="en-US" sz="2000" dirty="0"/>
              <a:t>Node values are also utility </a:t>
            </a:r>
            <a:r>
              <a:rPr lang="en-US" sz="2000" dirty="0" err="1"/>
              <a:t>tuples</a:t>
            </a:r>
            <a:endParaRPr lang="en-US" sz="2000" dirty="0"/>
          </a:p>
          <a:p>
            <a:pPr lvl="1">
              <a:lnSpc>
                <a:spcPct val="80000"/>
              </a:lnSpc>
            </a:pPr>
            <a:r>
              <a:rPr lang="en-US" sz="2000" b="1" i="1" dirty="0">
                <a:solidFill>
                  <a:srgbClr val="0000FF"/>
                </a:solidFill>
              </a:rPr>
              <a:t>Each player maximizes its own component</a:t>
            </a:r>
          </a:p>
          <a:p>
            <a:pPr lvl="1">
              <a:lnSpc>
                <a:spcPct val="80000"/>
              </a:lnSpc>
            </a:pPr>
            <a:r>
              <a:rPr lang="en-US" sz="2000" dirty="0"/>
              <a:t>Can give rise to cooperation and</a:t>
            </a:r>
          </a:p>
          <a:p>
            <a:pPr lvl="1">
              <a:lnSpc>
                <a:spcPct val="80000"/>
              </a:lnSpc>
              <a:buNone/>
            </a:pPr>
            <a:r>
              <a:rPr lang="en-US" sz="2000" dirty="0"/>
              <a:t>	competition dynamically…</a:t>
            </a:r>
          </a:p>
        </p:txBody>
      </p:sp>
      <p:grpSp>
        <p:nvGrpSpPr>
          <p:cNvPr id="34" name="Group 33"/>
          <p:cNvGrpSpPr/>
          <p:nvPr/>
        </p:nvGrpSpPr>
        <p:grpSpPr>
          <a:xfrm>
            <a:off x="4572000" y="1972273"/>
            <a:ext cx="6934200" cy="3742727"/>
            <a:chOff x="3200400" y="2057400"/>
            <a:chExt cx="5638800" cy="3043536"/>
          </a:xfrm>
        </p:grpSpPr>
        <p:sp>
          <p:nvSpPr>
            <p:cNvPr id="18436" name="Text Box 25"/>
            <p:cNvSpPr txBox="1">
              <a:spLocks noChangeArrowheads="1"/>
            </p:cNvSpPr>
            <p:nvPr/>
          </p:nvSpPr>
          <p:spPr bwMode="auto">
            <a:xfrm>
              <a:off x="3200400" y="4800600"/>
              <a:ext cx="609600" cy="300336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dirty="0">
                  <a:solidFill>
                    <a:srgbClr val="CC0000"/>
                  </a:solidFill>
                  <a:latin typeface="Calibri"/>
                  <a:cs typeface="Calibri"/>
                </a:rPr>
                <a:t>1</a:t>
              </a:r>
              <a:r>
                <a:rPr lang="en-US" dirty="0">
                  <a:latin typeface="Calibri"/>
                  <a:cs typeface="Calibri"/>
                </a:rPr>
                <a:t>,</a:t>
              </a:r>
              <a:r>
                <a:rPr lang="en-US" dirty="0">
                  <a:solidFill>
                    <a:srgbClr val="3333FF"/>
                  </a:solidFill>
                  <a:latin typeface="Calibri"/>
                  <a:cs typeface="Calibri"/>
                </a:rPr>
                <a:t>1,</a:t>
              </a:r>
              <a:r>
                <a:rPr lang="en-US" dirty="0">
                  <a:solidFill>
                    <a:srgbClr val="008000"/>
                  </a:solidFill>
                  <a:latin typeface="Calibri"/>
                  <a:cs typeface="Calibri"/>
                </a:rPr>
                <a:t>6</a:t>
              </a:r>
            </a:p>
          </p:txBody>
        </p:sp>
        <p:sp>
          <p:nvSpPr>
            <p:cNvPr id="18437" name="Text Box 26"/>
            <p:cNvSpPr txBox="1">
              <a:spLocks noChangeArrowheads="1"/>
            </p:cNvSpPr>
            <p:nvPr/>
          </p:nvSpPr>
          <p:spPr bwMode="auto">
            <a:xfrm>
              <a:off x="3886200" y="4800600"/>
              <a:ext cx="609600" cy="300336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dirty="0">
                  <a:solidFill>
                    <a:srgbClr val="CC0000"/>
                  </a:solidFill>
                  <a:latin typeface="Calibri"/>
                  <a:cs typeface="Calibri"/>
                </a:rPr>
                <a:t>0</a:t>
              </a:r>
              <a:r>
                <a:rPr lang="en-US" dirty="0">
                  <a:latin typeface="Calibri"/>
                  <a:cs typeface="Calibri"/>
                </a:rPr>
                <a:t>,</a:t>
              </a:r>
              <a:r>
                <a:rPr lang="en-US" dirty="0">
                  <a:solidFill>
                    <a:srgbClr val="3333FF"/>
                  </a:solidFill>
                  <a:latin typeface="Calibri"/>
                  <a:cs typeface="Calibri"/>
                </a:rPr>
                <a:t>0,</a:t>
              </a:r>
              <a:r>
                <a:rPr lang="en-US" dirty="0">
                  <a:solidFill>
                    <a:srgbClr val="008000"/>
                  </a:solidFill>
                  <a:latin typeface="Calibri"/>
                  <a:cs typeface="Calibri"/>
                </a:rPr>
                <a:t>7</a:t>
              </a:r>
            </a:p>
          </p:txBody>
        </p:sp>
        <p:sp>
          <p:nvSpPr>
            <p:cNvPr id="18438" name="Text Box 27"/>
            <p:cNvSpPr txBox="1">
              <a:spLocks noChangeArrowheads="1"/>
            </p:cNvSpPr>
            <p:nvPr/>
          </p:nvSpPr>
          <p:spPr bwMode="auto">
            <a:xfrm>
              <a:off x="4648200" y="4800600"/>
              <a:ext cx="609600" cy="300336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dirty="0">
                  <a:solidFill>
                    <a:srgbClr val="CC0000"/>
                  </a:solidFill>
                  <a:latin typeface="Calibri"/>
                  <a:cs typeface="Calibri"/>
                </a:rPr>
                <a:t>9</a:t>
              </a:r>
              <a:r>
                <a:rPr lang="en-US" dirty="0">
                  <a:latin typeface="Calibri"/>
                  <a:cs typeface="Calibri"/>
                </a:rPr>
                <a:t>,</a:t>
              </a:r>
              <a:r>
                <a:rPr lang="en-US" dirty="0">
                  <a:solidFill>
                    <a:srgbClr val="3333FF"/>
                  </a:solidFill>
                  <a:latin typeface="Calibri"/>
                  <a:cs typeface="Calibri"/>
                </a:rPr>
                <a:t>9</a:t>
              </a:r>
              <a:r>
                <a:rPr lang="en-US" dirty="0">
                  <a:latin typeface="Calibri"/>
                  <a:cs typeface="Calibri"/>
                </a:rPr>
                <a:t>,</a:t>
              </a:r>
              <a:r>
                <a:rPr lang="en-US" dirty="0">
                  <a:solidFill>
                    <a:srgbClr val="008000"/>
                  </a:solidFill>
                  <a:latin typeface="Calibri"/>
                  <a:cs typeface="Calibri"/>
                </a:rPr>
                <a:t>0</a:t>
              </a:r>
            </a:p>
          </p:txBody>
        </p:sp>
        <p:sp>
          <p:nvSpPr>
            <p:cNvPr id="18439" name="Text Box 28"/>
            <p:cNvSpPr txBox="1">
              <a:spLocks noChangeArrowheads="1"/>
            </p:cNvSpPr>
            <p:nvPr/>
          </p:nvSpPr>
          <p:spPr bwMode="auto">
            <a:xfrm>
              <a:off x="5334000" y="4800600"/>
              <a:ext cx="609600" cy="300336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dirty="0">
                  <a:solidFill>
                    <a:srgbClr val="CC0000"/>
                  </a:solidFill>
                  <a:latin typeface="Calibri"/>
                  <a:cs typeface="Calibri"/>
                </a:rPr>
                <a:t>8</a:t>
              </a:r>
              <a:r>
                <a:rPr lang="en-US" dirty="0">
                  <a:latin typeface="Calibri"/>
                  <a:cs typeface="Calibri"/>
                </a:rPr>
                <a:t>,</a:t>
              </a:r>
              <a:r>
                <a:rPr lang="en-US" dirty="0">
                  <a:solidFill>
                    <a:srgbClr val="3333FF"/>
                  </a:solidFill>
                  <a:latin typeface="Calibri"/>
                  <a:cs typeface="Calibri"/>
                </a:rPr>
                <a:t>8</a:t>
              </a:r>
              <a:r>
                <a:rPr lang="en-US" dirty="0">
                  <a:latin typeface="Calibri"/>
                  <a:cs typeface="Calibri"/>
                </a:rPr>
                <a:t>,</a:t>
              </a:r>
              <a:r>
                <a:rPr lang="en-US" dirty="0">
                  <a:solidFill>
                    <a:srgbClr val="008000"/>
                  </a:solidFill>
                  <a:latin typeface="Calibri"/>
                  <a:cs typeface="Calibri"/>
                </a:rPr>
                <a:t>1</a:t>
              </a:r>
            </a:p>
          </p:txBody>
        </p:sp>
        <p:sp>
          <p:nvSpPr>
            <p:cNvPr id="18440" name="Text Box 29"/>
            <p:cNvSpPr txBox="1">
              <a:spLocks noChangeArrowheads="1"/>
            </p:cNvSpPr>
            <p:nvPr/>
          </p:nvSpPr>
          <p:spPr bwMode="auto">
            <a:xfrm>
              <a:off x="6096000" y="4800600"/>
              <a:ext cx="609600" cy="300336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dirty="0">
                  <a:solidFill>
                    <a:srgbClr val="CC0000"/>
                  </a:solidFill>
                  <a:latin typeface="Calibri"/>
                  <a:cs typeface="Calibri"/>
                </a:rPr>
                <a:t>9</a:t>
              </a:r>
              <a:r>
                <a:rPr lang="en-US" dirty="0">
                  <a:latin typeface="Calibri"/>
                  <a:cs typeface="Calibri"/>
                </a:rPr>
                <a:t>,</a:t>
              </a:r>
              <a:r>
                <a:rPr lang="en-US" dirty="0">
                  <a:solidFill>
                    <a:srgbClr val="3333FF"/>
                  </a:solidFill>
                  <a:latin typeface="Calibri"/>
                  <a:cs typeface="Calibri"/>
                </a:rPr>
                <a:t>9</a:t>
              </a:r>
              <a:r>
                <a:rPr lang="en-US" dirty="0">
                  <a:latin typeface="Calibri"/>
                  <a:cs typeface="Calibri"/>
                </a:rPr>
                <a:t>,</a:t>
              </a:r>
              <a:r>
                <a:rPr lang="en-US" dirty="0">
                  <a:solidFill>
                    <a:srgbClr val="008000"/>
                  </a:solidFill>
                  <a:latin typeface="Calibri"/>
                  <a:cs typeface="Calibri"/>
                </a:rPr>
                <a:t>0</a:t>
              </a:r>
            </a:p>
          </p:txBody>
        </p:sp>
        <p:sp>
          <p:nvSpPr>
            <p:cNvPr id="18441" name="Text Box 30"/>
            <p:cNvSpPr txBox="1">
              <a:spLocks noChangeArrowheads="1"/>
            </p:cNvSpPr>
            <p:nvPr/>
          </p:nvSpPr>
          <p:spPr bwMode="auto">
            <a:xfrm>
              <a:off x="6781800" y="4800600"/>
              <a:ext cx="609600" cy="300336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dirty="0">
                  <a:solidFill>
                    <a:srgbClr val="CC0000"/>
                  </a:solidFill>
                  <a:latin typeface="Calibri"/>
                  <a:cs typeface="Calibri"/>
                </a:rPr>
                <a:t>7</a:t>
              </a:r>
              <a:r>
                <a:rPr lang="en-US" dirty="0">
                  <a:latin typeface="Calibri"/>
                  <a:cs typeface="Calibri"/>
                </a:rPr>
                <a:t>,</a:t>
              </a:r>
              <a:r>
                <a:rPr lang="en-US" dirty="0">
                  <a:solidFill>
                    <a:srgbClr val="3333FF"/>
                  </a:solidFill>
                  <a:latin typeface="Calibri"/>
                  <a:cs typeface="Calibri"/>
                </a:rPr>
                <a:t>7</a:t>
              </a:r>
              <a:r>
                <a:rPr lang="en-US" dirty="0">
                  <a:latin typeface="Calibri"/>
                  <a:cs typeface="Calibri"/>
                </a:rPr>
                <a:t>,</a:t>
              </a:r>
              <a:r>
                <a:rPr lang="en-US" dirty="0">
                  <a:solidFill>
                    <a:srgbClr val="008000"/>
                  </a:solidFill>
                  <a:latin typeface="Calibri"/>
                  <a:cs typeface="Calibri"/>
                </a:rPr>
                <a:t>2</a:t>
              </a:r>
            </a:p>
          </p:txBody>
        </p:sp>
        <p:sp>
          <p:nvSpPr>
            <p:cNvPr id="18442" name="Text Box 31"/>
            <p:cNvSpPr txBox="1">
              <a:spLocks noChangeArrowheads="1"/>
            </p:cNvSpPr>
            <p:nvPr/>
          </p:nvSpPr>
          <p:spPr bwMode="auto">
            <a:xfrm>
              <a:off x="7543800" y="4800600"/>
              <a:ext cx="609600" cy="300336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dirty="0">
                  <a:solidFill>
                    <a:srgbClr val="CC0000"/>
                  </a:solidFill>
                  <a:latin typeface="Calibri"/>
                  <a:cs typeface="Calibri"/>
                </a:rPr>
                <a:t>0</a:t>
              </a:r>
              <a:r>
                <a:rPr lang="en-US" dirty="0">
                  <a:latin typeface="Calibri"/>
                  <a:cs typeface="Calibri"/>
                </a:rPr>
                <a:t>,</a:t>
              </a:r>
              <a:r>
                <a:rPr lang="en-US" dirty="0">
                  <a:solidFill>
                    <a:srgbClr val="3333FF"/>
                  </a:solidFill>
                  <a:latin typeface="Calibri"/>
                  <a:cs typeface="Calibri"/>
                </a:rPr>
                <a:t>0</a:t>
              </a:r>
              <a:r>
                <a:rPr lang="en-US" dirty="0">
                  <a:latin typeface="Calibri"/>
                  <a:cs typeface="Calibri"/>
                </a:rPr>
                <a:t>,</a:t>
              </a:r>
              <a:r>
                <a:rPr lang="en-US" dirty="0">
                  <a:solidFill>
                    <a:srgbClr val="008000"/>
                  </a:solidFill>
                  <a:latin typeface="Calibri"/>
                  <a:cs typeface="Calibri"/>
                </a:rPr>
                <a:t>8</a:t>
              </a:r>
            </a:p>
          </p:txBody>
        </p:sp>
        <p:sp>
          <p:nvSpPr>
            <p:cNvPr id="18443" name="Text Box 32"/>
            <p:cNvSpPr txBox="1">
              <a:spLocks noChangeArrowheads="1"/>
            </p:cNvSpPr>
            <p:nvPr/>
          </p:nvSpPr>
          <p:spPr bwMode="auto">
            <a:xfrm>
              <a:off x="8229600" y="4800600"/>
              <a:ext cx="609600" cy="300336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dirty="0">
                  <a:solidFill>
                    <a:srgbClr val="CC0000"/>
                  </a:solidFill>
                  <a:latin typeface="Calibri"/>
                  <a:cs typeface="Calibri"/>
                </a:rPr>
                <a:t>0</a:t>
              </a:r>
              <a:r>
                <a:rPr lang="en-US" dirty="0">
                  <a:latin typeface="Calibri"/>
                  <a:cs typeface="Calibri"/>
                </a:rPr>
                <a:t>,</a:t>
              </a:r>
              <a:r>
                <a:rPr lang="en-US" dirty="0">
                  <a:solidFill>
                    <a:srgbClr val="3333FF"/>
                  </a:solidFill>
                  <a:latin typeface="Calibri"/>
                  <a:cs typeface="Calibri"/>
                </a:rPr>
                <a:t>0</a:t>
              </a:r>
              <a:r>
                <a:rPr lang="en-US" dirty="0">
                  <a:latin typeface="Calibri"/>
                  <a:cs typeface="Calibri"/>
                </a:rPr>
                <a:t>,</a:t>
              </a:r>
              <a:r>
                <a:rPr lang="en-US" dirty="0">
                  <a:solidFill>
                    <a:srgbClr val="008000"/>
                  </a:solidFill>
                  <a:latin typeface="Calibri"/>
                  <a:cs typeface="Calibri"/>
                </a:rPr>
                <a:t>7</a:t>
              </a:r>
            </a:p>
          </p:txBody>
        </p:sp>
        <p:cxnSp>
          <p:nvCxnSpPr>
            <p:cNvPr id="18445" name="AutoShape 11"/>
            <p:cNvCxnSpPr>
              <a:cxnSpLocks noChangeShapeType="1"/>
            </p:cNvCxnSpPr>
            <p:nvPr/>
          </p:nvCxnSpPr>
          <p:spPr bwMode="auto">
            <a:xfrm flipH="1">
              <a:off x="4686300" y="2362200"/>
              <a:ext cx="1295400" cy="457200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lg" len="lg"/>
            </a:ln>
          </p:spPr>
        </p:cxnSp>
        <p:cxnSp>
          <p:nvCxnSpPr>
            <p:cNvPr id="18446" name="AutoShape 12"/>
            <p:cNvCxnSpPr>
              <a:cxnSpLocks noChangeShapeType="1"/>
            </p:cNvCxnSpPr>
            <p:nvPr/>
          </p:nvCxnSpPr>
          <p:spPr bwMode="auto">
            <a:xfrm>
              <a:off x="5981700" y="2362200"/>
              <a:ext cx="1447800" cy="457200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lg" len="lg"/>
            </a:ln>
          </p:spPr>
        </p:cxnSp>
        <p:cxnSp>
          <p:nvCxnSpPr>
            <p:cNvPr id="18447" name="AutoShape 13"/>
            <p:cNvCxnSpPr>
              <a:cxnSpLocks noChangeShapeType="1"/>
            </p:cNvCxnSpPr>
            <p:nvPr/>
          </p:nvCxnSpPr>
          <p:spPr bwMode="auto">
            <a:xfrm flipH="1">
              <a:off x="4000500" y="3124200"/>
              <a:ext cx="685800" cy="609600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lg" len="lg"/>
            </a:ln>
          </p:spPr>
        </p:cxnSp>
        <p:cxnSp>
          <p:nvCxnSpPr>
            <p:cNvPr id="18448" name="AutoShape 14"/>
            <p:cNvCxnSpPr>
              <a:cxnSpLocks noChangeShapeType="1"/>
            </p:cNvCxnSpPr>
            <p:nvPr/>
          </p:nvCxnSpPr>
          <p:spPr bwMode="auto">
            <a:xfrm>
              <a:off x="4686300" y="3124200"/>
              <a:ext cx="609600" cy="609600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lg" len="lg"/>
            </a:ln>
          </p:spPr>
        </p:cxnSp>
        <p:cxnSp>
          <p:nvCxnSpPr>
            <p:cNvPr id="18449" name="AutoShape 15"/>
            <p:cNvCxnSpPr>
              <a:cxnSpLocks noChangeShapeType="1"/>
            </p:cNvCxnSpPr>
            <p:nvPr/>
          </p:nvCxnSpPr>
          <p:spPr bwMode="auto">
            <a:xfrm flipH="1">
              <a:off x="6819900" y="3124200"/>
              <a:ext cx="609600" cy="609600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lg" len="lg"/>
            </a:ln>
          </p:spPr>
        </p:cxnSp>
        <p:cxnSp>
          <p:nvCxnSpPr>
            <p:cNvPr id="18450" name="AutoShape 16"/>
            <p:cNvCxnSpPr>
              <a:cxnSpLocks noChangeShapeType="1"/>
            </p:cNvCxnSpPr>
            <p:nvPr/>
          </p:nvCxnSpPr>
          <p:spPr bwMode="auto">
            <a:xfrm>
              <a:off x="7429500" y="3124200"/>
              <a:ext cx="609600" cy="609600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lg" len="lg"/>
            </a:ln>
          </p:spPr>
        </p:cxnSp>
        <p:cxnSp>
          <p:nvCxnSpPr>
            <p:cNvPr id="18451" name="AutoShape 17"/>
            <p:cNvCxnSpPr>
              <a:cxnSpLocks noChangeShapeType="1"/>
            </p:cNvCxnSpPr>
            <p:nvPr/>
          </p:nvCxnSpPr>
          <p:spPr bwMode="auto">
            <a:xfrm flipH="1">
              <a:off x="3733800" y="4038600"/>
              <a:ext cx="266700" cy="685800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lg" len="lg"/>
            </a:ln>
          </p:spPr>
        </p:cxnSp>
        <p:cxnSp>
          <p:nvCxnSpPr>
            <p:cNvPr id="18452" name="AutoShape 18"/>
            <p:cNvCxnSpPr>
              <a:cxnSpLocks noChangeShapeType="1"/>
            </p:cNvCxnSpPr>
            <p:nvPr/>
          </p:nvCxnSpPr>
          <p:spPr bwMode="auto">
            <a:xfrm>
              <a:off x="4000500" y="4038600"/>
              <a:ext cx="190500" cy="685800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lg" len="lg"/>
            </a:ln>
          </p:spPr>
        </p:cxnSp>
        <p:cxnSp>
          <p:nvCxnSpPr>
            <p:cNvPr id="18453" name="AutoShape 19"/>
            <p:cNvCxnSpPr>
              <a:cxnSpLocks noChangeShapeType="1"/>
            </p:cNvCxnSpPr>
            <p:nvPr/>
          </p:nvCxnSpPr>
          <p:spPr bwMode="auto">
            <a:xfrm flipH="1">
              <a:off x="5029200" y="4038600"/>
              <a:ext cx="266700" cy="685800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lg" len="lg"/>
            </a:ln>
          </p:spPr>
        </p:cxnSp>
        <p:cxnSp>
          <p:nvCxnSpPr>
            <p:cNvPr id="18454" name="AutoShape 20"/>
            <p:cNvCxnSpPr>
              <a:cxnSpLocks noChangeShapeType="1"/>
            </p:cNvCxnSpPr>
            <p:nvPr/>
          </p:nvCxnSpPr>
          <p:spPr bwMode="auto">
            <a:xfrm>
              <a:off x="5295900" y="4038600"/>
              <a:ext cx="266700" cy="685800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lg" len="lg"/>
            </a:ln>
          </p:spPr>
        </p:cxnSp>
        <p:cxnSp>
          <p:nvCxnSpPr>
            <p:cNvPr id="18455" name="AutoShape 21"/>
            <p:cNvCxnSpPr>
              <a:cxnSpLocks noChangeShapeType="1"/>
            </p:cNvCxnSpPr>
            <p:nvPr/>
          </p:nvCxnSpPr>
          <p:spPr bwMode="auto">
            <a:xfrm flipH="1">
              <a:off x="6553200" y="4038600"/>
              <a:ext cx="266700" cy="685800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lg" len="lg"/>
            </a:ln>
          </p:spPr>
        </p:cxnSp>
        <p:cxnSp>
          <p:nvCxnSpPr>
            <p:cNvPr id="18456" name="AutoShape 22"/>
            <p:cNvCxnSpPr>
              <a:cxnSpLocks noChangeShapeType="1"/>
            </p:cNvCxnSpPr>
            <p:nvPr/>
          </p:nvCxnSpPr>
          <p:spPr bwMode="auto">
            <a:xfrm>
              <a:off x="6819900" y="4038600"/>
              <a:ext cx="190500" cy="685800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lg" len="lg"/>
            </a:ln>
          </p:spPr>
        </p:cxnSp>
        <p:cxnSp>
          <p:nvCxnSpPr>
            <p:cNvPr id="18457" name="AutoShape 23"/>
            <p:cNvCxnSpPr>
              <a:cxnSpLocks noChangeShapeType="1"/>
            </p:cNvCxnSpPr>
            <p:nvPr/>
          </p:nvCxnSpPr>
          <p:spPr bwMode="auto">
            <a:xfrm flipH="1">
              <a:off x="7772400" y="4038600"/>
              <a:ext cx="266700" cy="685800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lg" len="lg"/>
            </a:ln>
          </p:spPr>
        </p:cxnSp>
        <p:cxnSp>
          <p:nvCxnSpPr>
            <p:cNvPr id="18458" name="AutoShape 24"/>
            <p:cNvCxnSpPr>
              <a:cxnSpLocks noChangeShapeType="1"/>
            </p:cNvCxnSpPr>
            <p:nvPr/>
          </p:nvCxnSpPr>
          <p:spPr bwMode="auto">
            <a:xfrm>
              <a:off x="8039100" y="4038600"/>
              <a:ext cx="266700" cy="685800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lg" len="lg"/>
            </a:ln>
          </p:spPr>
        </p:cxnSp>
        <p:sp>
          <p:nvSpPr>
            <p:cNvPr id="18459" name="AutoShape 27"/>
            <p:cNvSpPr>
              <a:spLocks noChangeArrowheads="1"/>
            </p:cNvSpPr>
            <p:nvPr/>
          </p:nvSpPr>
          <p:spPr bwMode="auto">
            <a:xfrm>
              <a:off x="5762625" y="2057400"/>
              <a:ext cx="436563" cy="304800"/>
            </a:xfrm>
            <a:prstGeom prst="triangle">
              <a:avLst>
                <a:gd name="adj" fmla="val 50000"/>
              </a:avLst>
            </a:prstGeom>
            <a:solidFill>
              <a:srgbClr val="CC0000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2400">
                <a:latin typeface="Calibri"/>
                <a:cs typeface="Calibri"/>
              </a:endParaRPr>
            </a:p>
          </p:txBody>
        </p:sp>
        <p:sp>
          <p:nvSpPr>
            <p:cNvPr id="18460" name="AutoShape 27"/>
            <p:cNvSpPr>
              <a:spLocks noChangeArrowheads="1"/>
            </p:cNvSpPr>
            <p:nvPr/>
          </p:nvSpPr>
          <p:spPr bwMode="auto">
            <a:xfrm>
              <a:off x="4481513" y="2819400"/>
              <a:ext cx="436562" cy="304800"/>
            </a:xfrm>
            <a:prstGeom prst="triangle">
              <a:avLst>
                <a:gd name="adj" fmla="val 50000"/>
              </a:avLst>
            </a:prstGeom>
            <a:solidFill>
              <a:srgbClr val="3333FF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2400">
                <a:latin typeface="Calibri"/>
                <a:cs typeface="Calibri"/>
              </a:endParaRPr>
            </a:p>
          </p:txBody>
        </p:sp>
        <p:sp>
          <p:nvSpPr>
            <p:cNvPr id="18461" name="AutoShape 27"/>
            <p:cNvSpPr>
              <a:spLocks noChangeArrowheads="1"/>
            </p:cNvSpPr>
            <p:nvPr/>
          </p:nvSpPr>
          <p:spPr bwMode="auto">
            <a:xfrm>
              <a:off x="7799388" y="3733800"/>
              <a:ext cx="436562" cy="304800"/>
            </a:xfrm>
            <a:prstGeom prst="triangle">
              <a:avLst>
                <a:gd name="adj" fmla="val 50000"/>
              </a:avLst>
            </a:prstGeom>
            <a:solidFill>
              <a:srgbClr val="008000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2400">
                <a:latin typeface="Calibri"/>
                <a:cs typeface="Calibri"/>
              </a:endParaRPr>
            </a:p>
          </p:txBody>
        </p:sp>
        <p:sp>
          <p:nvSpPr>
            <p:cNvPr id="18462" name="AutoShape 27"/>
            <p:cNvSpPr>
              <a:spLocks noChangeArrowheads="1"/>
            </p:cNvSpPr>
            <p:nvPr/>
          </p:nvSpPr>
          <p:spPr bwMode="auto">
            <a:xfrm>
              <a:off x="7210425" y="2819400"/>
              <a:ext cx="436563" cy="304800"/>
            </a:xfrm>
            <a:prstGeom prst="triangle">
              <a:avLst>
                <a:gd name="adj" fmla="val 50000"/>
              </a:avLst>
            </a:prstGeom>
            <a:solidFill>
              <a:srgbClr val="3333FF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2400">
                <a:latin typeface="Calibri"/>
                <a:cs typeface="Calibri"/>
              </a:endParaRPr>
            </a:p>
          </p:txBody>
        </p:sp>
        <p:sp>
          <p:nvSpPr>
            <p:cNvPr id="18463" name="AutoShape 27"/>
            <p:cNvSpPr>
              <a:spLocks noChangeArrowheads="1"/>
            </p:cNvSpPr>
            <p:nvPr/>
          </p:nvSpPr>
          <p:spPr bwMode="auto">
            <a:xfrm>
              <a:off x="6602413" y="3733800"/>
              <a:ext cx="436562" cy="304800"/>
            </a:xfrm>
            <a:prstGeom prst="triangle">
              <a:avLst>
                <a:gd name="adj" fmla="val 50000"/>
              </a:avLst>
            </a:prstGeom>
            <a:solidFill>
              <a:srgbClr val="008000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2400">
                <a:latin typeface="Calibri"/>
                <a:cs typeface="Calibri"/>
              </a:endParaRPr>
            </a:p>
          </p:txBody>
        </p:sp>
        <p:sp>
          <p:nvSpPr>
            <p:cNvPr id="18464" name="AutoShape 27"/>
            <p:cNvSpPr>
              <a:spLocks noChangeArrowheads="1"/>
            </p:cNvSpPr>
            <p:nvPr/>
          </p:nvSpPr>
          <p:spPr bwMode="auto">
            <a:xfrm>
              <a:off x="5091113" y="3733800"/>
              <a:ext cx="436562" cy="304800"/>
            </a:xfrm>
            <a:prstGeom prst="triangle">
              <a:avLst>
                <a:gd name="adj" fmla="val 50000"/>
              </a:avLst>
            </a:prstGeom>
            <a:solidFill>
              <a:srgbClr val="008000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2400">
                <a:latin typeface="Calibri"/>
                <a:cs typeface="Calibri"/>
              </a:endParaRPr>
            </a:p>
          </p:txBody>
        </p:sp>
        <p:sp>
          <p:nvSpPr>
            <p:cNvPr id="18465" name="AutoShape 27"/>
            <p:cNvSpPr>
              <a:spLocks noChangeArrowheads="1"/>
            </p:cNvSpPr>
            <p:nvPr/>
          </p:nvSpPr>
          <p:spPr bwMode="auto">
            <a:xfrm>
              <a:off x="3795713" y="3733800"/>
              <a:ext cx="436562" cy="304800"/>
            </a:xfrm>
            <a:prstGeom prst="triangle">
              <a:avLst>
                <a:gd name="adj" fmla="val 50000"/>
              </a:avLst>
            </a:prstGeom>
            <a:solidFill>
              <a:srgbClr val="008000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2400">
                <a:latin typeface="Calibri"/>
                <a:cs typeface="Calibri"/>
              </a:endParaRPr>
            </a:p>
          </p:txBody>
        </p:sp>
      </p:grpSp>
      <p:sp>
        <p:nvSpPr>
          <p:cNvPr id="36" name="Text Box 26"/>
          <p:cNvSpPr txBox="1">
            <a:spLocks noChangeArrowheads="1"/>
          </p:cNvSpPr>
          <p:nvPr/>
        </p:nvSpPr>
        <p:spPr bwMode="auto">
          <a:xfrm>
            <a:off x="5803557" y="4038600"/>
            <a:ext cx="749643" cy="369332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dirty="0">
                <a:solidFill>
                  <a:srgbClr val="CC0000"/>
                </a:solidFill>
                <a:latin typeface="Calibri"/>
                <a:cs typeface="Calibri"/>
              </a:rPr>
              <a:t>0</a:t>
            </a:r>
            <a:r>
              <a:rPr lang="en-US" dirty="0">
                <a:latin typeface="Calibri"/>
                <a:cs typeface="Calibri"/>
              </a:rPr>
              <a:t>,</a:t>
            </a:r>
            <a:r>
              <a:rPr lang="en-US" dirty="0">
                <a:solidFill>
                  <a:srgbClr val="3333FF"/>
                </a:solidFill>
                <a:latin typeface="Calibri"/>
                <a:cs typeface="Calibri"/>
              </a:rPr>
              <a:t>0,</a:t>
            </a:r>
            <a:r>
              <a:rPr lang="en-US" dirty="0">
                <a:solidFill>
                  <a:srgbClr val="008000"/>
                </a:solidFill>
                <a:latin typeface="Calibri"/>
                <a:cs typeface="Calibri"/>
              </a:rPr>
              <a:t>7</a:t>
            </a:r>
          </a:p>
        </p:txBody>
      </p:sp>
      <p:sp>
        <p:nvSpPr>
          <p:cNvPr id="37" name="Text Box 27"/>
          <p:cNvSpPr txBox="1">
            <a:spLocks noChangeArrowheads="1"/>
          </p:cNvSpPr>
          <p:nvPr/>
        </p:nvSpPr>
        <p:spPr bwMode="auto">
          <a:xfrm>
            <a:off x="7479957" y="4038600"/>
            <a:ext cx="749643" cy="369332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dirty="0">
                <a:solidFill>
                  <a:srgbClr val="CC0000"/>
                </a:solidFill>
                <a:latin typeface="Calibri"/>
                <a:cs typeface="Calibri"/>
              </a:rPr>
              <a:t>8</a:t>
            </a:r>
            <a:r>
              <a:rPr lang="en-US" dirty="0">
                <a:latin typeface="Calibri"/>
                <a:cs typeface="Calibri"/>
              </a:rPr>
              <a:t>,</a:t>
            </a:r>
            <a:r>
              <a:rPr lang="en-US" dirty="0">
                <a:solidFill>
                  <a:srgbClr val="3333FF"/>
                </a:solidFill>
                <a:latin typeface="Calibri"/>
                <a:cs typeface="Calibri"/>
              </a:rPr>
              <a:t>8</a:t>
            </a:r>
            <a:r>
              <a:rPr lang="en-US" dirty="0">
                <a:latin typeface="Calibri"/>
                <a:cs typeface="Calibri"/>
              </a:rPr>
              <a:t>,</a:t>
            </a:r>
            <a:r>
              <a:rPr lang="en-US" dirty="0">
                <a:solidFill>
                  <a:srgbClr val="008000"/>
                </a:solidFill>
                <a:latin typeface="Calibri"/>
                <a:cs typeface="Calibri"/>
              </a:rPr>
              <a:t>1</a:t>
            </a:r>
          </a:p>
        </p:txBody>
      </p:sp>
      <p:sp>
        <p:nvSpPr>
          <p:cNvPr id="38" name="Text Box 29"/>
          <p:cNvSpPr txBox="1">
            <a:spLocks noChangeArrowheads="1"/>
          </p:cNvSpPr>
          <p:nvPr/>
        </p:nvSpPr>
        <p:spPr bwMode="auto">
          <a:xfrm>
            <a:off x="9308757" y="4038600"/>
            <a:ext cx="749643" cy="369332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dirty="0">
                <a:solidFill>
                  <a:srgbClr val="CC0000"/>
                </a:solidFill>
                <a:latin typeface="Calibri"/>
                <a:cs typeface="Calibri"/>
              </a:rPr>
              <a:t>7</a:t>
            </a:r>
            <a:r>
              <a:rPr lang="en-US" dirty="0">
                <a:latin typeface="Calibri"/>
                <a:cs typeface="Calibri"/>
              </a:rPr>
              <a:t>,</a:t>
            </a:r>
            <a:r>
              <a:rPr lang="en-US" dirty="0">
                <a:solidFill>
                  <a:srgbClr val="3333FF"/>
                </a:solidFill>
                <a:latin typeface="Calibri"/>
                <a:cs typeface="Calibri"/>
              </a:rPr>
              <a:t>7</a:t>
            </a:r>
            <a:r>
              <a:rPr lang="en-US" dirty="0">
                <a:latin typeface="Calibri"/>
                <a:cs typeface="Calibri"/>
              </a:rPr>
              <a:t>,</a:t>
            </a:r>
            <a:r>
              <a:rPr lang="en-US" dirty="0">
                <a:solidFill>
                  <a:srgbClr val="008000"/>
                </a:solidFill>
                <a:latin typeface="Calibri"/>
                <a:cs typeface="Calibri"/>
              </a:rPr>
              <a:t>2</a:t>
            </a:r>
          </a:p>
        </p:txBody>
      </p:sp>
      <p:sp>
        <p:nvSpPr>
          <p:cNvPr id="39" name="Text Box 32"/>
          <p:cNvSpPr txBox="1">
            <a:spLocks noChangeArrowheads="1"/>
          </p:cNvSpPr>
          <p:nvPr/>
        </p:nvSpPr>
        <p:spPr bwMode="auto">
          <a:xfrm>
            <a:off x="10908957" y="4038600"/>
            <a:ext cx="749643" cy="369332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dirty="0">
                <a:solidFill>
                  <a:srgbClr val="CC0000"/>
                </a:solidFill>
                <a:latin typeface="Calibri"/>
                <a:cs typeface="Calibri"/>
              </a:rPr>
              <a:t>0</a:t>
            </a:r>
            <a:r>
              <a:rPr lang="en-US" dirty="0">
                <a:latin typeface="Calibri"/>
                <a:cs typeface="Calibri"/>
              </a:rPr>
              <a:t>,</a:t>
            </a:r>
            <a:r>
              <a:rPr lang="en-US" dirty="0">
                <a:solidFill>
                  <a:srgbClr val="3333FF"/>
                </a:solidFill>
                <a:latin typeface="Calibri"/>
                <a:cs typeface="Calibri"/>
              </a:rPr>
              <a:t>0</a:t>
            </a:r>
            <a:r>
              <a:rPr lang="en-US" dirty="0">
                <a:latin typeface="Calibri"/>
                <a:cs typeface="Calibri"/>
              </a:rPr>
              <a:t>,</a:t>
            </a:r>
            <a:r>
              <a:rPr lang="en-US" dirty="0">
                <a:solidFill>
                  <a:srgbClr val="008000"/>
                </a:solidFill>
                <a:latin typeface="Calibri"/>
                <a:cs typeface="Calibri"/>
              </a:rPr>
              <a:t>8</a:t>
            </a:r>
          </a:p>
        </p:txBody>
      </p:sp>
      <p:pic>
        <p:nvPicPr>
          <p:cNvPr id="40" name="Picture 7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239000" y="2057400"/>
            <a:ext cx="312737" cy="28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" name="Picture 7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791200" y="2971800"/>
            <a:ext cx="342900" cy="266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3" name="Group 2"/>
          <p:cNvGrpSpPr/>
          <p:nvPr/>
        </p:nvGrpSpPr>
        <p:grpSpPr>
          <a:xfrm>
            <a:off x="4610100" y="4038600"/>
            <a:ext cx="342900" cy="304800"/>
            <a:chOff x="4610100" y="4038600"/>
            <a:chExt cx="342900" cy="304800"/>
          </a:xfrm>
        </p:grpSpPr>
        <p:sp>
          <p:nvSpPr>
            <p:cNvPr id="2" name="Rectangle 1"/>
            <p:cNvSpPr/>
            <p:nvPr/>
          </p:nvSpPr>
          <p:spPr>
            <a:xfrm>
              <a:off x="4629150" y="4038600"/>
              <a:ext cx="304800" cy="30480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42" name="Picture 74"/>
            <p:cNvPicPr>
              <a:picLocks noChangeAspect="1" noChangeArrowheads="1"/>
            </p:cNvPicPr>
            <p:nvPr/>
          </p:nvPicPr>
          <p:blipFill>
            <a:blip r:embed="rId6" cstate="print">
              <a:clrChange>
                <a:clrFrom>
                  <a:srgbClr val="000000"/>
                </a:clrFrom>
                <a:clrTo>
                  <a:srgbClr val="000000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4610100" y="4038600"/>
              <a:ext cx="342900" cy="2968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4" name="Group 3"/>
          <p:cNvGrpSpPr/>
          <p:nvPr/>
        </p:nvGrpSpPr>
        <p:grpSpPr>
          <a:xfrm>
            <a:off x="4572000" y="5943600"/>
            <a:ext cx="901700" cy="304800"/>
            <a:chOff x="4572000" y="5943600"/>
            <a:chExt cx="901700" cy="304800"/>
          </a:xfrm>
        </p:grpSpPr>
        <p:pic>
          <p:nvPicPr>
            <p:cNvPr id="43" name="Picture 73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4572000" y="5965825"/>
              <a:ext cx="312737" cy="2825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4" name="Picture 72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4851400" y="5981700"/>
              <a:ext cx="342900" cy="2667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48" name="Group 47"/>
            <p:cNvGrpSpPr/>
            <p:nvPr/>
          </p:nvGrpSpPr>
          <p:grpSpPr>
            <a:xfrm>
              <a:off x="5130800" y="5943600"/>
              <a:ext cx="342900" cy="304800"/>
              <a:chOff x="4610100" y="4038600"/>
              <a:chExt cx="342900" cy="304800"/>
            </a:xfrm>
          </p:grpSpPr>
          <p:sp>
            <p:nvSpPr>
              <p:cNvPr id="49" name="Rectangle 48"/>
              <p:cNvSpPr/>
              <p:nvPr/>
            </p:nvSpPr>
            <p:spPr>
              <a:xfrm>
                <a:off x="4629150" y="4038600"/>
                <a:ext cx="304800" cy="304800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50" name="Picture 74"/>
              <p:cNvPicPr>
                <a:picLocks noChangeAspect="1" noChangeArrowheads="1"/>
              </p:cNvPicPr>
              <p:nvPr/>
            </p:nvPicPr>
            <p:blipFill>
              <a:blip r:embed="rId6" cstate="print">
                <a:clrChange>
                  <a:clrFrom>
                    <a:srgbClr val="000000"/>
                  </a:clrFrom>
                  <a:clrTo>
                    <a:srgbClr val="000000">
                      <a:alpha val="0"/>
                    </a:srgbClr>
                  </a:clrTo>
                </a:clrChange>
              </a:blip>
              <a:srcRect/>
              <a:stretch>
                <a:fillRect/>
              </a:stretch>
            </p:blipFill>
            <p:spPr bwMode="auto">
              <a:xfrm>
                <a:off x="4610100" y="4038600"/>
                <a:ext cx="342900" cy="29686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</p:grpSp>
      <p:sp>
        <p:nvSpPr>
          <p:cNvPr id="51" name="Text Box 27"/>
          <p:cNvSpPr txBox="1">
            <a:spLocks noChangeArrowheads="1"/>
          </p:cNvSpPr>
          <p:nvPr/>
        </p:nvSpPr>
        <p:spPr bwMode="auto">
          <a:xfrm>
            <a:off x="6629400" y="2895600"/>
            <a:ext cx="749643" cy="369332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dirty="0">
                <a:solidFill>
                  <a:srgbClr val="CC0000"/>
                </a:solidFill>
                <a:latin typeface="Calibri"/>
                <a:cs typeface="Calibri"/>
              </a:rPr>
              <a:t>8</a:t>
            </a:r>
            <a:r>
              <a:rPr lang="en-US" dirty="0">
                <a:latin typeface="Calibri"/>
                <a:cs typeface="Calibri"/>
              </a:rPr>
              <a:t>,</a:t>
            </a:r>
            <a:r>
              <a:rPr lang="en-US" dirty="0">
                <a:solidFill>
                  <a:srgbClr val="3333FF"/>
                </a:solidFill>
                <a:latin typeface="Calibri"/>
                <a:cs typeface="Calibri"/>
              </a:rPr>
              <a:t>8</a:t>
            </a:r>
            <a:r>
              <a:rPr lang="en-US" dirty="0">
                <a:latin typeface="Calibri"/>
                <a:cs typeface="Calibri"/>
              </a:rPr>
              <a:t>,</a:t>
            </a:r>
            <a:r>
              <a:rPr lang="en-US" dirty="0">
                <a:solidFill>
                  <a:srgbClr val="008000"/>
                </a:solidFill>
                <a:latin typeface="Calibri"/>
                <a:cs typeface="Calibri"/>
              </a:rPr>
              <a:t>1</a:t>
            </a:r>
          </a:p>
        </p:txBody>
      </p:sp>
      <p:sp>
        <p:nvSpPr>
          <p:cNvPr id="52" name="Text Box 29"/>
          <p:cNvSpPr txBox="1">
            <a:spLocks noChangeArrowheads="1"/>
          </p:cNvSpPr>
          <p:nvPr/>
        </p:nvSpPr>
        <p:spPr bwMode="auto">
          <a:xfrm>
            <a:off x="10070757" y="2895600"/>
            <a:ext cx="749643" cy="369332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dirty="0">
                <a:solidFill>
                  <a:srgbClr val="CC0000"/>
                </a:solidFill>
                <a:latin typeface="Calibri"/>
                <a:cs typeface="Calibri"/>
              </a:rPr>
              <a:t>7</a:t>
            </a:r>
            <a:r>
              <a:rPr lang="en-US" dirty="0">
                <a:latin typeface="Calibri"/>
                <a:cs typeface="Calibri"/>
              </a:rPr>
              <a:t>,</a:t>
            </a:r>
            <a:r>
              <a:rPr lang="en-US" dirty="0">
                <a:solidFill>
                  <a:srgbClr val="3333FF"/>
                </a:solidFill>
                <a:latin typeface="Calibri"/>
                <a:cs typeface="Calibri"/>
              </a:rPr>
              <a:t>7</a:t>
            </a:r>
            <a:r>
              <a:rPr lang="en-US" dirty="0">
                <a:latin typeface="Calibri"/>
                <a:cs typeface="Calibri"/>
              </a:rPr>
              <a:t>,</a:t>
            </a:r>
            <a:r>
              <a:rPr lang="en-US" dirty="0">
                <a:solidFill>
                  <a:srgbClr val="008000"/>
                </a:solidFill>
                <a:latin typeface="Calibri"/>
                <a:cs typeface="Calibri"/>
              </a:rPr>
              <a:t>2</a:t>
            </a:r>
          </a:p>
        </p:txBody>
      </p:sp>
      <p:sp>
        <p:nvSpPr>
          <p:cNvPr id="53" name="Text Box 27"/>
          <p:cNvSpPr txBox="1">
            <a:spLocks noChangeArrowheads="1"/>
          </p:cNvSpPr>
          <p:nvPr/>
        </p:nvSpPr>
        <p:spPr bwMode="auto">
          <a:xfrm>
            <a:off x="8318157" y="1981200"/>
            <a:ext cx="749643" cy="369332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dirty="0">
                <a:solidFill>
                  <a:srgbClr val="CC0000"/>
                </a:solidFill>
                <a:latin typeface="Calibri"/>
                <a:cs typeface="Calibri"/>
              </a:rPr>
              <a:t>8</a:t>
            </a:r>
            <a:r>
              <a:rPr lang="en-US" dirty="0">
                <a:latin typeface="Calibri"/>
                <a:cs typeface="Calibri"/>
              </a:rPr>
              <a:t>,</a:t>
            </a:r>
            <a:r>
              <a:rPr lang="en-US" dirty="0">
                <a:solidFill>
                  <a:srgbClr val="3333FF"/>
                </a:solidFill>
                <a:latin typeface="Calibri"/>
                <a:cs typeface="Calibri"/>
              </a:rPr>
              <a:t>8</a:t>
            </a:r>
            <a:r>
              <a:rPr lang="en-US" dirty="0">
                <a:latin typeface="Calibri"/>
                <a:cs typeface="Calibri"/>
              </a:rPr>
              <a:t>,</a:t>
            </a:r>
            <a:r>
              <a:rPr lang="en-US" dirty="0">
                <a:solidFill>
                  <a:srgbClr val="008000"/>
                </a:solidFill>
                <a:latin typeface="Calibri"/>
                <a:cs typeface="Calibri"/>
              </a:rPr>
              <a:t>1</a:t>
            </a:r>
          </a:p>
        </p:txBody>
      </p:sp>
      <p:sp>
        <p:nvSpPr>
          <p:cNvPr id="54" name="Right Arrow 53"/>
          <p:cNvSpPr/>
          <p:nvPr/>
        </p:nvSpPr>
        <p:spPr>
          <a:xfrm rot="9723016">
            <a:off x="6721758" y="2435881"/>
            <a:ext cx="1066800" cy="304800"/>
          </a:xfrm>
          <a:prstGeom prst="rightArrow">
            <a:avLst/>
          </a:prstGeom>
          <a:solidFill>
            <a:srgbClr val="FF0000"/>
          </a:solidFill>
          <a:ln>
            <a:solidFill>
              <a:srgbClr val="0000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Right Arrow 54"/>
          <p:cNvSpPr/>
          <p:nvPr/>
        </p:nvSpPr>
        <p:spPr>
          <a:xfrm rot="2673699">
            <a:off x="6369971" y="3539009"/>
            <a:ext cx="876353" cy="313382"/>
          </a:xfrm>
          <a:prstGeom prst="rightArrow">
            <a:avLst/>
          </a:prstGeom>
          <a:solidFill>
            <a:srgbClr val="0000FF"/>
          </a:solidFill>
          <a:ln>
            <a:solidFill>
              <a:srgbClr val="0000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674409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  <p:bldP spid="37" grpId="0" animBg="1"/>
      <p:bldP spid="38" grpId="0" animBg="1"/>
      <p:bldP spid="39" grpId="0" animBg="1"/>
      <p:bldP spid="51" grpId="0" animBg="1"/>
      <p:bldP spid="52" grpId="0" animBg="1"/>
      <p:bldP spid="53" grpId="0" animBg="1"/>
      <p:bldP spid="54" grpId="0" animBg="1"/>
      <p:bldP spid="55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Generalized minimax</a:t>
            </a:r>
          </a:p>
        </p:txBody>
      </p:sp>
      <p:sp>
        <p:nvSpPr>
          <p:cNvPr id="6" name="Rectangle 5"/>
          <p:cNvSpPr/>
          <p:nvPr/>
        </p:nvSpPr>
        <p:spPr>
          <a:xfrm>
            <a:off x="2866334" y="5520526"/>
            <a:ext cx="6459332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3600" dirty="0">
                <a:latin typeface="Calibri"/>
                <a:cs typeface="Calibri"/>
                <a:hlinkClick r:id="rId2"/>
              </a:rPr>
              <a:t>Three Person Chess</a:t>
            </a:r>
            <a:endParaRPr lang="en-US" sz="3600" dirty="0">
              <a:latin typeface="Calibri"/>
              <a:cs typeface="Calibri"/>
            </a:endParaRPr>
          </a:p>
          <a:p>
            <a:pPr algn="ctr"/>
            <a:r>
              <a:rPr lang="en-US" sz="2400" dirty="0">
                <a:latin typeface="Calibri"/>
                <a:cs typeface="Calibri"/>
              </a:rPr>
              <a:t>https://www.youtube.com/watch?v=HHVPutfveVs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E0C4449-3127-4CE7-B945-1226C3F92265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02792" y="1147855"/>
            <a:ext cx="6786416" cy="42197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304456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819400" y="1448322"/>
            <a:ext cx="6723063" cy="441855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Game Tree Pruning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>
                <a:sym typeface="Symbol" pitchFamily="18" charset="2"/>
              </a:rPr>
              <a:t>Minimax Example</a:t>
            </a:r>
          </a:p>
        </p:txBody>
      </p:sp>
      <p:sp>
        <p:nvSpPr>
          <p:cNvPr id="14339" name="AutoShape 4"/>
          <p:cNvSpPr>
            <a:spLocks noChangeArrowheads="1"/>
          </p:cNvSpPr>
          <p:nvPr/>
        </p:nvSpPr>
        <p:spPr bwMode="auto">
          <a:xfrm>
            <a:off x="5693833" y="2209800"/>
            <a:ext cx="508000" cy="304800"/>
          </a:xfrm>
          <a:prstGeom prst="triangle">
            <a:avLst>
              <a:gd name="adj" fmla="val 50000"/>
            </a:avLst>
          </a:prstGeom>
          <a:solidFill>
            <a:srgbClr val="0000FF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pSp>
        <p:nvGrpSpPr>
          <p:cNvPr id="2" name="Group 60"/>
          <p:cNvGrpSpPr>
            <a:grpSpLocks/>
          </p:cNvGrpSpPr>
          <p:nvPr/>
        </p:nvGrpSpPr>
        <p:grpSpPr bwMode="auto">
          <a:xfrm>
            <a:off x="2641600" y="3765550"/>
            <a:ext cx="508000" cy="1187450"/>
            <a:chOff x="1981200" y="3765550"/>
            <a:chExt cx="381000" cy="1187450"/>
          </a:xfrm>
          <a:solidFill>
            <a:srgbClr val="C198E0"/>
          </a:solidFill>
        </p:grpSpPr>
        <p:cxnSp>
          <p:nvCxnSpPr>
            <p:cNvPr id="14382" name="AutoShape 13"/>
            <p:cNvCxnSpPr>
              <a:cxnSpLocks noChangeShapeType="1"/>
              <a:stCxn id="14374" idx="0"/>
            </p:cNvCxnSpPr>
            <p:nvPr/>
          </p:nvCxnSpPr>
          <p:spPr bwMode="auto">
            <a:xfrm>
              <a:off x="2173288" y="3765550"/>
              <a:ext cx="1588" cy="806450"/>
            </a:xfrm>
            <a:prstGeom prst="straightConnector1">
              <a:avLst/>
            </a:prstGeom>
            <a:grpFill/>
            <a:ln w="12700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sp>
          <p:nvSpPr>
            <p:cNvPr id="14383" name="Rectangle 7"/>
            <p:cNvSpPr>
              <a:spLocks noChangeArrowheads="1"/>
            </p:cNvSpPr>
            <p:nvPr/>
          </p:nvSpPr>
          <p:spPr bwMode="auto">
            <a:xfrm>
              <a:off x="1981200" y="4648200"/>
              <a:ext cx="381000" cy="304800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dirty="0"/>
                <a:t>12</a:t>
              </a:r>
            </a:p>
          </p:txBody>
        </p:sp>
      </p:grpSp>
      <p:grpSp>
        <p:nvGrpSpPr>
          <p:cNvPr id="3" name="Group 61"/>
          <p:cNvGrpSpPr>
            <a:grpSpLocks/>
          </p:cNvGrpSpPr>
          <p:nvPr/>
        </p:nvGrpSpPr>
        <p:grpSpPr bwMode="auto">
          <a:xfrm>
            <a:off x="2897717" y="3765550"/>
            <a:ext cx="1267883" cy="1187450"/>
            <a:chOff x="2173288" y="3765550"/>
            <a:chExt cx="950912" cy="1187450"/>
          </a:xfrm>
          <a:solidFill>
            <a:srgbClr val="C198E0"/>
          </a:solidFill>
        </p:grpSpPr>
        <p:cxnSp>
          <p:nvCxnSpPr>
            <p:cNvPr id="14380" name="AutoShape 17"/>
            <p:cNvCxnSpPr>
              <a:cxnSpLocks noChangeShapeType="1"/>
              <a:stCxn id="14374" idx="0"/>
            </p:cNvCxnSpPr>
            <p:nvPr/>
          </p:nvCxnSpPr>
          <p:spPr bwMode="auto">
            <a:xfrm>
              <a:off x="2173288" y="3765550"/>
              <a:ext cx="763586" cy="822325"/>
            </a:xfrm>
            <a:prstGeom prst="straightConnector1">
              <a:avLst/>
            </a:prstGeom>
            <a:grpFill/>
            <a:ln w="12700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sp>
          <p:nvSpPr>
            <p:cNvPr id="14381" name="Rectangle 7"/>
            <p:cNvSpPr>
              <a:spLocks noChangeArrowheads="1"/>
            </p:cNvSpPr>
            <p:nvPr/>
          </p:nvSpPr>
          <p:spPr bwMode="auto">
            <a:xfrm>
              <a:off x="2743200" y="4648200"/>
              <a:ext cx="381000" cy="304800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dirty="0"/>
                <a:t>8</a:t>
              </a:r>
            </a:p>
          </p:txBody>
        </p:sp>
      </p:grpSp>
      <p:grpSp>
        <p:nvGrpSpPr>
          <p:cNvPr id="4" name="Group 64"/>
          <p:cNvGrpSpPr>
            <a:grpSpLocks/>
          </p:cNvGrpSpPr>
          <p:nvPr/>
        </p:nvGrpSpPr>
        <p:grpSpPr bwMode="auto">
          <a:xfrm>
            <a:off x="8737600" y="3765550"/>
            <a:ext cx="508000" cy="1187450"/>
            <a:chOff x="6553200" y="3765550"/>
            <a:chExt cx="381000" cy="1187450"/>
          </a:xfrm>
          <a:solidFill>
            <a:srgbClr val="C198E0"/>
          </a:solidFill>
        </p:grpSpPr>
        <p:cxnSp>
          <p:nvCxnSpPr>
            <p:cNvPr id="14378" name="AutoShape 33"/>
            <p:cNvCxnSpPr>
              <a:cxnSpLocks noChangeShapeType="1"/>
            </p:cNvCxnSpPr>
            <p:nvPr/>
          </p:nvCxnSpPr>
          <p:spPr bwMode="auto">
            <a:xfrm>
              <a:off x="6745288" y="3765550"/>
              <a:ext cx="1588" cy="806450"/>
            </a:xfrm>
            <a:prstGeom prst="straightConnector1">
              <a:avLst/>
            </a:prstGeom>
            <a:grpFill/>
            <a:ln w="12700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sp>
          <p:nvSpPr>
            <p:cNvPr id="14379" name="Rectangle 7"/>
            <p:cNvSpPr>
              <a:spLocks noChangeArrowheads="1"/>
            </p:cNvSpPr>
            <p:nvPr/>
          </p:nvSpPr>
          <p:spPr bwMode="auto">
            <a:xfrm>
              <a:off x="6553200" y="4648200"/>
              <a:ext cx="381000" cy="304800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/>
                <a:t>5</a:t>
              </a:r>
            </a:p>
          </p:txBody>
        </p:sp>
      </p:grpSp>
      <p:grpSp>
        <p:nvGrpSpPr>
          <p:cNvPr id="5" name="Group 65"/>
          <p:cNvGrpSpPr>
            <a:grpSpLocks/>
          </p:cNvGrpSpPr>
          <p:nvPr/>
        </p:nvGrpSpPr>
        <p:grpSpPr bwMode="auto">
          <a:xfrm>
            <a:off x="8993717" y="3765550"/>
            <a:ext cx="1267883" cy="1187450"/>
            <a:chOff x="6745288" y="3765550"/>
            <a:chExt cx="950912" cy="1187450"/>
          </a:xfrm>
          <a:solidFill>
            <a:srgbClr val="C198E0"/>
          </a:solidFill>
        </p:grpSpPr>
        <p:cxnSp>
          <p:nvCxnSpPr>
            <p:cNvPr id="14376" name="AutoShape 37"/>
            <p:cNvCxnSpPr>
              <a:cxnSpLocks noChangeShapeType="1"/>
            </p:cNvCxnSpPr>
            <p:nvPr/>
          </p:nvCxnSpPr>
          <p:spPr bwMode="auto">
            <a:xfrm>
              <a:off x="6745288" y="3765550"/>
              <a:ext cx="763587" cy="822325"/>
            </a:xfrm>
            <a:prstGeom prst="straightConnector1">
              <a:avLst/>
            </a:prstGeom>
            <a:grpFill/>
            <a:ln w="12700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sp>
          <p:nvSpPr>
            <p:cNvPr id="14377" name="Rectangle 7"/>
            <p:cNvSpPr>
              <a:spLocks noChangeArrowheads="1"/>
            </p:cNvSpPr>
            <p:nvPr/>
          </p:nvSpPr>
          <p:spPr bwMode="auto">
            <a:xfrm>
              <a:off x="7315200" y="4648200"/>
              <a:ext cx="381000" cy="304800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/>
                <a:t>2</a:t>
              </a:r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2645833" y="2514600"/>
            <a:ext cx="3302000" cy="1250950"/>
            <a:chOff x="2645833" y="2514600"/>
            <a:chExt cx="3302000" cy="1250950"/>
          </a:xfrm>
        </p:grpSpPr>
        <p:sp>
          <p:nvSpPr>
            <p:cNvPr id="14374" name="AutoShape 6"/>
            <p:cNvSpPr>
              <a:spLocks noChangeArrowheads="1"/>
            </p:cNvSpPr>
            <p:nvPr/>
          </p:nvSpPr>
          <p:spPr bwMode="auto">
            <a:xfrm flipV="1">
              <a:off x="2645833" y="3460750"/>
              <a:ext cx="508000" cy="304800"/>
            </a:xfrm>
            <a:prstGeom prst="triangle">
              <a:avLst>
                <a:gd name="adj" fmla="val 50000"/>
              </a:avLst>
            </a:prstGeom>
            <a:solidFill>
              <a:srgbClr val="FF0000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cxnSp>
          <p:nvCxnSpPr>
            <p:cNvPr id="14375" name="AutoShape 7"/>
            <p:cNvCxnSpPr>
              <a:cxnSpLocks noChangeShapeType="1"/>
              <a:stCxn id="14339" idx="3"/>
              <a:endCxn id="14374" idx="3"/>
            </p:cNvCxnSpPr>
            <p:nvPr/>
          </p:nvCxnSpPr>
          <p:spPr bwMode="auto">
            <a:xfrm flipH="1">
              <a:off x="2897717" y="2514600"/>
              <a:ext cx="3050116" cy="946150"/>
            </a:xfrm>
            <a:prstGeom prst="straightConnector1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</p:spPr>
        </p:cxnSp>
      </p:grpSp>
      <p:cxnSp>
        <p:nvCxnSpPr>
          <p:cNvPr id="28720" name="AutoShape 9"/>
          <p:cNvCxnSpPr>
            <a:cxnSpLocks noChangeShapeType="1"/>
            <a:stCxn id="14374" idx="0"/>
          </p:cNvCxnSpPr>
          <p:nvPr/>
        </p:nvCxnSpPr>
        <p:spPr bwMode="auto">
          <a:xfrm flipH="1">
            <a:off x="1883835" y="3765553"/>
            <a:ext cx="1013884" cy="822325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</p:spPr>
      </p:cxnSp>
      <p:sp>
        <p:nvSpPr>
          <p:cNvPr id="51" name="Rectangle 7"/>
          <p:cNvSpPr>
            <a:spLocks noChangeArrowheads="1"/>
          </p:cNvSpPr>
          <p:nvPr/>
        </p:nvSpPr>
        <p:spPr bwMode="auto">
          <a:xfrm>
            <a:off x="1625600" y="4648200"/>
            <a:ext cx="508000" cy="304800"/>
          </a:xfrm>
          <a:prstGeom prst="rect">
            <a:avLst/>
          </a:prstGeom>
          <a:solidFill>
            <a:srgbClr val="C198E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/>
              <a:t>3</a:t>
            </a:r>
          </a:p>
        </p:txBody>
      </p:sp>
      <p:cxnSp>
        <p:nvCxnSpPr>
          <p:cNvPr id="67" name="AutoShape 21"/>
          <p:cNvCxnSpPr>
            <a:cxnSpLocks noChangeShapeType="1"/>
          </p:cNvCxnSpPr>
          <p:nvPr/>
        </p:nvCxnSpPr>
        <p:spPr bwMode="auto">
          <a:xfrm rot="5400000">
            <a:off x="5790143" y="2665943"/>
            <a:ext cx="304800" cy="2116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70" name="AutoShape 21"/>
          <p:cNvCxnSpPr>
            <a:cxnSpLocks noChangeShapeType="1"/>
            <a:stCxn id="14339" idx="3"/>
          </p:cNvCxnSpPr>
          <p:nvPr/>
        </p:nvCxnSpPr>
        <p:spPr bwMode="auto">
          <a:xfrm rot="16200000" flipH="1">
            <a:off x="6212417" y="2250019"/>
            <a:ext cx="228600" cy="757767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74" name="AutoShape 21"/>
          <p:cNvCxnSpPr>
            <a:cxnSpLocks noChangeShapeType="1"/>
          </p:cNvCxnSpPr>
          <p:nvPr/>
        </p:nvCxnSpPr>
        <p:spPr bwMode="auto">
          <a:xfrm rot="5400000">
            <a:off x="2744259" y="3913717"/>
            <a:ext cx="304800" cy="2117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75" name="AutoShape 21"/>
          <p:cNvCxnSpPr>
            <a:cxnSpLocks noChangeShapeType="1"/>
            <a:stCxn id="14374" idx="0"/>
          </p:cNvCxnSpPr>
          <p:nvPr/>
        </p:nvCxnSpPr>
        <p:spPr bwMode="auto">
          <a:xfrm rot="16200000" flipH="1">
            <a:off x="2926292" y="3739091"/>
            <a:ext cx="196850" cy="249767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grpSp>
        <p:nvGrpSpPr>
          <p:cNvPr id="14" name="Group 13"/>
          <p:cNvGrpSpPr/>
          <p:nvPr/>
        </p:nvGrpSpPr>
        <p:grpSpPr>
          <a:xfrm>
            <a:off x="5693833" y="2514603"/>
            <a:ext cx="508000" cy="1235075"/>
            <a:chOff x="5693833" y="2514603"/>
            <a:chExt cx="508000" cy="1235075"/>
          </a:xfrm>
        </p:grpSpPr>
        <p:sp>
          <p:nvSpPr>
            <p:cNvPr id="14372" name="AutoShape 20"/>
            <p:cNvSpPr>
              <a:spLocks noChangeArrowheads="1"/>
            </p:cNvSpPr>
            <p:nvPr/>
          </p:nvSpPr>
          <p:spPr bwMode="auto">
            <a:xfrm flipV="1">
              <a:off x="5693833" y="3444878"/>
              <a:ext cx="508000" cy="304800"/>
            </a:xfrm>
            <a:prstGeom prst="triangle">
              <a:avLst>
                <a:gd name="adj" fmla="val 50000"/>
              </a:avLst>
            </a:prstGeom>
            <a:solidFill>
              <a:srgbClr val="FF0000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cxnSp>
          <p:nvCxnSpPr>
            <p:cNvPr id="14373" name="AutoShape 21"/>
            <p:cNvCxnSpPr>
              <a:cxnSpLocks noChangeShapeType="1"/>
              <a:stCxn id="14339" idx="3"/>
              <a:endCxn id="14372" idx="3"/>
            </p:cNvCxnSpPr>
            <p:nvPr/>
          </p:nvCxnSpPr>
          <p:spPr bwMode="auto">
            <a:xfrm flipH="1">
              <a:off x="5945717" y="2514603"/>
              <a:ext cx="2117" cy="930275"/>
            </a:xfrm>
            <a:prstGeom prst="straightConnector1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</p:spPr>
        </p:cxnSp>
      </p:grpSp>
      <p:grpSp>
        <p:nvGrpSpPr>
          <p:cNvPr id="8" name="Group 58"/>
          <p:cNvGrpSpPr>
            <a:grpSpLocks/>
          </p:cNvGrpSpPr>
          <p:nvPr/>
        </p:nvGrpSpPr>
        <p:grpSpPr bwMode="auto">
          <a:xfrm>
            <a:off x="4673600" y="3762375"/>
            <a:ext cx="1524000" cy="1190625"/>
            <a:chOff x="3505200" y="3762375"/>
            <a:chExt cx="1142999" cy="1190625"/>
          </a:xfrm>
          <a:solidFill>
            <a:srgbClr val="C198E0"/>
          </a:solidFill>
        </p:grpSpPr>
        <p:cxnSp>
          <p:nvCxnSpPr>
            <p:cNvPr id="14368" name="AutoShape 23"/>
            <p:cNvCxnSpPr>
              <a:cxnSpLocks noChangeShapeType="1"/>
            </p:cNvCxnSpPr>
            <p:nvPr/>
          </p:nvCxnSpPr>
          <p:spPr bwMode="auto">
            <a:xfrm flipH="1">
              <a:off x="3698875" y="3765550"/>
              <a:ext cx="760413" cy="822325"/>
            </a:xfrm>
            <a:prstGeom prst="straightConnector1">
              <a:avLst/>
            </a:prstGeom>
            <a:grpFill/>
            <a:ln w="12700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sp>
          <p:nvSpPr>
            <p:cNvPr id="14369" name="Rectangle 7"/>
            <p:cNvSpPr>
              <a:spLocks noChangeArrowheads="1"/>
            </p:cNvSpPr>
            <p:nvPr/>
          </p:nvSpPr>
          <p:spPr bwMode="auto">
            <a:xfrm>
              <a:off x="3505200" y="4648200"/>
              <a:ext cx="381000" cy="304800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/>
                <a:t>2</a:t>
              </a:r>
            </a:p>
          </p:txBody>
        </p:sp>
        <p:cxnSp>
          <p:nvCxnSpPr>
            <p:cNvPr id="14370" name="AutoShape 21"/>
            <p:cNvCxnSpPr>
              <a:cxnSpLocks noChangeShapeType="1"/>
            </p:cNvCxnSpPr>
            <p:nvPr/>
          </p:nvCxnSpPr>
          <p:spPr bwMode="auto">
            <a:xfrm rot="5400000">
              <a:off x="4306094" y="3913981"/>
              <a:ext cx="304800" cy="1588"/>
            </a:xfrm>
            <a:prstGeom prst="straightConnector1">
              <a:avLst/>
            </a:prstGeom>
            <a:grpFill/>
            <a:ln w="12700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14371" name="AutoShape 21"/>
            <p:cNvCxnSpPr>
              <a:cxnSpLocks noChangeShapeType="1"/>
            </p:cNvCxnSpPr>
            <p:nvPr/>
          </p:nvCxnSpPr>
          <p:spPr bwMode="auto">
            <a:xfrm rot="16200000" flipH="1">
              <a:off x="4456112" y="3770312"/>
              <a:ext cx="196850" cy="187325"/>
            </a:xfrm>
            <a:prstGeom prst="straightConnector1">
              <a:avLst/>
            </a:prstGeom>
            <a:grpFill/>
            <a:ln w="12700">
              <a:solidFill>
                <a:schemeClr val="tx1"/>
              </a:solidFill>
              <a:round/>
              <a:headEnd/>
              <a:tailEnd/>
            </a:ln>
          </p:spPr>
        </p:cxnSp>
      </p:grpSp>
      <p:grpSp>
        <p:nvGrpSpPr>
          <p:cNvPr id="10" name="Group 60"/>
          <p:cNvGrpSpPr>
            <a:grpSpLocks/>
          </p:cNvGrpSpPr>
          <p:nvPr/>
        </p:nvGrpSpPr>
        <p:grpSpPr bwMode="auto">
          <a:xfrm>
            <a:off x="7721600" y="3762375"/>
            <a:ext cx="1524000" cy="1190625"/>
            <a:chOff x="5791200" y="3762375"/>
            <a:chExt cx="1142999" cy="1190625"/>
          </a:xfrm>
          <a:solidFill>
            <a:srgbClr val="C198E0"/>
          </a:solidFill>
        </p:grpSpPr>
        <p:cxnSp>
          <p:nvCxnSpPr>
            <p:cNvPr id="14362" name="AutoShape 29"/>
            <p:cNvCxnSpPr>
              <a:cxnSpLocks noChangeShapeType="1"/>
            </p:cNvCxnSpPr>
            <p:nvPr/>
          </p:nvCxnSpPr>
          <p:spPr bwMode="auto">
            <a:xfrm flipH="1">
              <a:off x="5984875" y="3765550"/>
              <a:ext cx="760413" cy="822325"/>
            </a:xfrm>
            <a:prstGeom prst="straightConnector1">
              <a:avLst/>
            </a:prstGeom>
            <a:grpFill/>
            <a:ln w="12700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sp>
          <p:nvSpPr>
            <p:cNvPr id="14363" name="Rectangle 7"/>
            <p:cNvSpPr>
              <a:spLocks noChangeArrowheads="1"/>
            </p:cNvSpPr>
            <p:nvPr/>
          </p:nvSpPr>
          <p:spPr bwMode="auto">
            <a:xfrm>
              <a:off x="5791200" y="4648200"/>
              <a:ext cx="381000" cy="304800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/>
                <a:t>14</a:t>
              </a:r>
            </a:p>
          </p:txBody>
        </p:sp>
        <p:cxnSp>
          <p:nvCxnSpPr>
            <p:cNvPr id="14364" name="AutoShape 21"/>
            <p:cNvCxnSpPr>
              <a:cxnSpLocks noChangeShapeType="1"/>
            </p:cNvCxnSpPr>
            <p:nvPr/>
          </p:nvCxnSpPr>
          <p:spPr bwMode="auto">
            <a:xfrm rot="5400000">
              <a:off x="6592094" y="3913981"/>
              <a:ext cx="304800" cy="1588"/>
            </a:xfrm>
            <a:prstGeom prst="straightConnector1">
              <a:avLst/>
            </a:prstGeom>
            <a:grpFill/>
            <a:ln w="12700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14365" name="AutoShape 21"/>
            <p:cNvCxnSpPr>
              <a:cxnSpLocks noChangeShapeType="1"/>
            </p:cNvCxnSpPr>
            <p:nvPr/>
          </p:nvCxnSpPr>
          <p:spPr bwMode="auto">
            <a:xfrm rot="16200000" flipH="1">
              <a:off x="6742112" y="3770312"/>
              <a:ext cx="196850" cy="187325"/>
            </a:xfrm>
            <a:prstGeom prst="straightConnector1">
              <a:avLst/>
            </a:prstGeom>
            <a:grpFill/>
            <a:ln w="12700">
              <a:solidFill>
                <a:schemeClr val="tx1"/>
              </a:solidFill>
              <a:round/>
              <a:headEnd/>
              <a:tailEnd/>
            </a:ln>
          </p:spPr>
        </p:cxnSp>
      </p:grpSp>
      <p:grpSp>
        <p:nvGrpSpPr>
          <p:cNvPr id="11" name="Group 64"/>
          <p:cNvGrpSpPr>
            <a:grpSpLocks/>
          </p:cNvGrpSpPr>
          <p:nvPr/>
        </p:nvGrpSpPr>
        <p:grpSpPr bwMode="auto">
          <a:xfrm>
            <a:off x="5689600" y="3765550"/>
            <a:ext cx="508000" cy="1187450"/>
            <a:chOff x="6553200" y="3765550"/>
            <a:chExt cx="381000" cy="1187450"/>
          </a:xfrm>
          <a:solidFill>
            <a:srgbClr val="C198E0"/>
          </a:solidFill>
        </p:grpSpPr>
        <p:cxnSp>
          <p:nvCxnSpPr>
            <p:cNvPr id="14360" name="AutoShape 33"/>
            <p:cNvCxnSpPr>
              <a:cxnSpLocks noChangeShapeType="1"/>
            </p:cNvCxnSpPr>
            <p:nvPr/>
          </p:nvCxnSpPr>
          <p:spPr bwMode="auto">
            <a:xfrm>
              <a:off x="6745288" y="3765550"/>
              <a:ext cx="1588" cy="806450"/>
            </a:xfrm>
            <a:prstGeom prst="straightConnector1">
              <a:avLst/>
            </a:prstGeom>
            <a:grpFill/>
            <a:ln w="12700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sp>
          <p:nvSpPr>
            <p:cNvPr id="14361" name="Rectangle 7"/>
            <p:cNvSpPr>
              <a:spLocks noChangeArrowheads="1"/>
            </p:cNvSpPr>
            <p:nvPr/>
          </p:nvSpPr>
          <p:spPr bwMode="auto">
            <a:xfrm>
              <a:off x="6553200" y="4648200"/>
              <a:ext cx="381000" cy="304800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/>
                <a:t>4</a:t>
              </a:r>
            </a:p>
          </p:txBody>
        </p:sp>
      </p:grpSp>
      <p:grpSp>
        <p:nvGrpSpPr>
          <p:cNvPr id="12" name="Group 65"/>
          <p:cNvGrpSpPr>
            <a:grpSpLocks/>
          </p:cNvGrpSpPr>
          <p:nvPr/>
        </p:nvGrpSpPr>
        <p:grpSpPr bwMode="auto">
          <a:xfrm>
            <a:off x="5945717" y="3765550"/>
            <a:ext cx="1267883" cy="1187450"/>
            <a:chOff x="6745288" y="3765550"/>
            <a:chExt cx="950912" cy="1187450"/>
          </a:xfrm>
          <a:solidFill>
            <a:srgbClr val="C198E0"/>
          </a:solidFill>
        </p:grpSpPr>
        <p:cxnSp>
          <p:nvCxnSpPr>
            <p:cNvPr id="14358" name="AutoShape 37"/>
            <p:cNvCxnSpPr>
              <a:cxnSpLocks noChangeShapeType="1"/>
            </p:cNvCxnSpPr>
            <p:nvPr/>
          </p:nvCxnSpPr>
          <p:spPr bwMode="auto">
            <a:xfrm>
              <a:off x="6745288" y="3765550"/>
              <a:ext cx="763587" cy="822325"/>
            </a:xfrm>
            <a:prstGeom prst="straightConnector1">
              <a:avLst/>
            </a:prstGeom>
            <a:grpFill/>
            <a:ln w="12700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sp>
          <p:nvSpPr>
            <p:cNvPr id="14359" name="Rectangle 7"/>
            <p:cNvSpPr>
              <a:spLocks noChangeArrowheads="1"/>
            </p:cNvSpPr>
            <p:nvPr/>
          </p:nvSpPr>
          <p:spPr bwMode="auto">
            <a:xfrm>
              <a:off x="7315200" y="4648200"/>
              <a:ext cx="381000" cy="304800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/>
                <a:t>6</a:t>
              </a:r>
            </a:p>
          </p:txBody>
        </p:sp>
      </p:grpSp>
      <p:sp>
        <p:nvSpPr>
          <p:cNvPr id="47" name="TextBox 46"/>
          <p:cNvSpPr txBox="1"/>
          <p:nvPr/>
        </p:nvSpPr>
        <p:spPr>
          <a:xfrm>
            <a:off x="2250142" y="3272135"/>
            <a:ext cx="3406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  <a:latin typeface="Calibri"/>
                <a:cs typeface="Calibri"/>
              </a:rPr>
              <a:t>3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5257800" y="3272135"/>
            <a:ext cx="3406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  <a:latin typeface="Calibri"/>
                <a:cs typeface="Calibri"/>
              </a:rPr>
              <a:t>2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8346142" y="3272135"/>
            <a:ext cx="340658" cy="46166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r"/>
            <a:r>
              <a:rPr lang="en-US" sz="2400" dirty="0">
                <a:solidFill>
                  <a:srgbClr val="FF0000"/>
                </a:solidFill>
                <a:latin typeface="Calibri"/>
                <a:cs typeface="Calibri"/>
              </a:rPr>
              <a:t>2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5334000" y="1976735"/>
            <a:ext cx="3406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  <a:latin typeface="Calibri"/>
                <a:cs typeface="Calibri"/>
              </a:rPr>
              <a:t>3</a:t>
            </a:r>
          </a:p>
        </p:txBody>
      </p:sp>
      <p:grpSp>
        <p:nvGrpSpPr>
          <p:cNvPr id="9" name="Group 61"/>
          <p:cNvGrpSpPr>
            <a:grpSpLocks/>
          </p:cNvGrpSpPr>
          <p:nvPr/>
        </p:nvGrpSpPr>
        <p:grpSpPr bwMode="auto">
          <a:xfrm>
            <a:off x="5947833" y="2514600"/>
            <a:ext cx="3301998" cy="1250950"/>
            <a:chOff x="4460876" y="2514600"/>
            <a:chExt cx="2476499" cy="1250950"/>
          </a:xfrm>
        </p:grpSpPr>
        <p:sp>
          <p:nvSpPr>
            <p:cNvPr id="14366" name="AutoShape 26"/>
            <p:cNvSpPr>
              <a:spLocks noChangeArrowheads="1"/>
            </p:cNvSpPr>
            <p:nvPr/>
          </p:nvSpPr>
          <p:spPr bwMode="auto">
            <a:xfrm flipV="1">
              <a:off x="6556375" y="3460750"/>
              <a:ext cx="381000" cy="304800"/>
            </a:xfrm>
            <a:prstGeom prst="triangle">
              <a:avLst>
                <a:gd name="adj" fmla="val 50000"/>
              </a:avLst>
            </a:prstGeom>
            <a:solidFill>
              <a:srgbClr val="FF0000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cxnSp>
          <p:nvCxnSpPr>
            <p:cNvPr id="14367" name="AutoShape 27"/>
            <p:cNvCxnSpPr>
              <a:cxnSpLocks noChangeShapeType="1"/>
              <a:stCxn id="14339" idx="3"/>
              <a:endCxn id="14366" idx="3"/>
            </p:cNvCxnSpPr>
            <p:nvPr/>
          </p:nvCxnSpPr>
          <p:spPr bwMode="auto">
            <a:xfrm>
              <a:off x="4460875" y="2514600"/>
              <a:ext cx="2284413" cy="946150"/>
            </a:xfrm>
            <a:prstGeom prst="straightConnector1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</p:spPr>
        </p:cxnSp>
      </p:grpSp>
    </p:spTree>
    <p:extLst>
      <p:ext uri="{BB962C8B-B14F-4D97-AF65-F5344CB8AC3E}">
        <p14:creationId xmlns:p14="http://schemas.microsoft.com/office/powerpoint/2010/main" val="211829280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 animBg="1"/>
      <p:bldP spid="47" grpId="0"/>
      <p:bldP spid="48" grpId="0"/>
      <p:bldP spid="49" grpId="0" animBg="1"/>
      <p:bldP spid="50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>
                <a:sym typeface="Symbol" pitchFamily="18" charset="2"/>
              </a:rPr>
              <a:t>Alpha-Beta Example</a:t>
            </a:r>
          </a:p>
        </p:txBody>
      </p:sp>
      <p:sp>
        <p:nvSpPr>
          <p:cNvPr id="14339" name="AutoShape 4"/>
          <p:cNvSpPr>
            <a:spLocks noChangeArrowheads="1"/>
          </p:cNvSpPr>
          <p:nvPr/>
        </p:nvSpPr>
        <p:spPr bwMode="auto">
          <a:xfrm>
            <a:off x="5693833" y="2209800"/>
            <a:ext cx="508000" cy="304800"/>
          </a:xfrm>
          <a:prstGeom prst="triangle">
            <a:avLst>
              <a:gd name="adj" fmla="val 50000"/>
            </a:avLst>
          </a:prstGeom>
          <a:solidFill>
            <a:srgbClr val="0000FF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pSp>
        <p:nvGrpSpPr>
          <p:cNvPr id="2" name="Group 60"/>
          <p:cNvGrpSpPr>
            <a:grpSpLocks/>
          </p:cNvGrpSpPr>
          <p:nvPr/>
        </p:nvGrpSpPr>
        <p:grpSpPr bwMode="auto">
          <a:xfrm>
            <a:off x="2641600" y="3765550"/>
            <a:ext cx="508000" cy="1187450"/>
            <a:chOff x="1981200" y="3765550"/>
            <a:chExt cx="381000" cy="1187450"/>
          </a:xfrm>
          <a:solidFill>
            <a:srgbClr val="C198E0"/>
          </a:solidFill>
        </p:grpSpPr>
        <p:cxnSp>
          <p:nvCxnSpPr>
            <p:cNvPr id="14382" name="AutoShape 13"/>
            <p:cNvCxnSpPr>
              <a:cxnSpLocks noChangeShapeType="1"/>
              <a:stCxn id="14374" idx="0"/>
            </p:cNvCxnSpPr>
            <p:nvPr/>
          </p:nvCxnSpPr>
          <p:spPr bwMode="auto">
            <a:xfrm>
              <a:off x="2173288" y="3765550"/>
              <a:ext cx="1588" cy="806450"/>
            </a:xfrm>
            <a:prstGeom prst="straightConnector1">
              <a:avLst/>
            </a:prstGeom>
            <a:grpFill/>
            <a:ln w="12700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sp>
          <p:nvSpPr>
            <p:cNvPr id="14383" name="Rectangle 7"/>
            <p:cNvSpPr>
              <a:spLocks noChangeArrowheads="1"/>
            </p:cNvSpPr>
            <p:nvPr/>
          </p:nvSpPr>
          <p:spPr bwMode="auto">
            <a:xfrm>
              <a:off x="1981200" y="4648200"/>
              <a:ext cx="381000" cy="304800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dirty="0"/>
                <a:t>12</a:t>
              </a:r>
            </a:p>
          </p:txBody>
        </p:sp>
      </p:grpSp>
      <p:grpSp>
        <p:nvGrpSpPr>
          <p:cNvPr id="3" name="Group 61"/>
          <p:cNvGrpSpPr>
            <a:grpSpLocks/>
          </p:cNvGrpSpPr>
          <p:nvPr/>
        </p:nvGrpSpPr>
        <p:grpSpPr bwMode="auto">
          <a:xfrm>
            <a:off x="2897717" y="3765550"/>
            <a:ext cx="1267883" cy="1187450"/>
            <a:chOff x="2173288" y="3765550"/>
            <a:chExt cx="950912" cy="1187450"/>
          </a:xfrm>
          <a:solidFill>
            <a:srgbClr val="C198E0"/>
          </a:solidFill>
        </p:grpSpPr>
        <p:cxnSp>
          <p:nvCxnSpPr>
            <p:cNvPr id="14380" name="AutoShape 17"/>
            <p:cNvCxnSpPr>
              <a:cxnSpLocks noChangeShapeType="1"/>
              <a:stCxn id="14374" idx="0"/>
            </p:cNvCxnSpPr>
            <p:nvPr/>
          </p:nvCxnSpPr>
          <p:spPr bwMode="auto">
            <a:xfrm>
              <a:off x="2173288" y="3765550"/>
              <a:ext cx="763586" cy="822325"/>
            </a:xfrm>
            <a:prstGeom prst="straightConnector1">
              <a:avLst/>
            </a:prstGeom>
            <a:grpFill/>
            <a:ln w="12700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sp>
          <p:nvSpPr>
            <p:cNvPr id="14381" name="Rectangle 7"/>
            <p:cNvSpPr>
              <a:spLocks noChangeArrowheads="1"/>
            </p:cNvSpPr>
            <p:nvPr/>
          </p:nvSpPr>
          <p:spPr bwMode="auto">
            <a:xfrm>
              <a:off x="2743200" y="4648200"/>
              <a:ext cx="381000" cy="304800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dirty="0"/>
                <a:t>8</a:t>
              </a:r>
            </a:p>
          </p:txBody>
        </p:sp>
      </p:grpSp>
      <p:grpSp>
        <p:nvGrpSpPr>
          <p:cNvPr id="4" name="Group 64"/>
          <p:cNvGrpSpPr>
            <a:grpSpLocks/>
          </p:cNvGrpSpPr>
          <p:nvPr/>
        </p:nvGrpSpPr>
        <p:grpSpPr bwMode="auto">
          <a:xfrm>
            <a:off x="8737600" y="3765550"/>
            <a:ext cx="508000" cy="1187450"/>
            <a:chOff x="6553200" y="3765550"/>
            <a:chExt cx="381000" cy="1187450"/>
          </a:xfrm>
          <a:solidFill>
            <a:srgbClr val="C198E0"/>
          </a:solidFill>
        </p:grpSpPr>
        <p:cxnSp>
          <p:nvCxnSpPr>
            <p:cNvPr id="14378" name="AutoShape 33"/>
            <p:cNvCxnSpPr>
              <a:cxnSpLocks noChangeShapeType="1"/>
            </p:cNvCxnSpPr>
            <p:nvPr/>
          </p:nvCxnSpPr>
          <p:spPr bwMode="auto">
            <a:xfrm>
              <a:off x="6745288" y="3765550"/>
              <a:ext cx="1588" cy="806450"/>
            </a:xfrm>
            <a:prstGeom prst="straightConnector1">
              <a:avLst/>
            </a:prstGeom>
            <a:grpFill/>
            <a:ln w="12700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sp>
          <p:nvSpPr>
            <p:cNvPr id="14379" name="Rectangle 7"/>
            <p:cNvSpPr>
              <a:spLocks noChangeArrowheads="1"/>
            </p:cNvSpPr>
            <p:nvPr/>
          </p:nvSpPr>
          <p:spPr bwMode="auto">
            <a:xfrm>
              <a:off x="6553200" y="4648200"/>
              <a:ext cx="381000" cy="304800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/>
                <a:t>5</a:t>
              </a:r>
            </a:p>
          </p:txBody>
        </p:sp>
      </p:grpSp>
      <p:grpSp>
        <p:nvGrpSpPr>
          <p:cNvPr id="5" name="Group 65"/>
          <p:cNvGrpSpPr>
            <a:grpSpLocks/>
          </p:cNvGrpSpPr>
          <p:nvPr/>
        </p:nvGrpSpPr>
        <p:grpSpPr bwMode="auto">
          <a:xfrm>
            <a:off x="8993717" y="3765550"/>
            <a:ext cx="1267883" cy="1187450"/>
            <a:chOff x="6745288" y="3765550"/>
            <a:chExt cx="950912" cy="1187450"/>
          </a:xfrm>
          <a:solidFill>
            <a:srgbClr val="C198E0"/>
          </a:solidFill>
        </p:grpSpPr>
        <p:cxnSp>
          <p:nvCxnSpPr>
            <p:cNvPr id="14376" name="AutoShape 37"/>
            <p:cNvCxnSpPr>
              <a:cxnSpLocks noChangeShapeType="1"/>
            </p:cNvCxnSpPr>
            <p:nvPr/>
          </p:nvCxnSpPr>
          <p:spPr bwMode="auto">
            <a:xfrm>
              <a:off x="6745288" y="3765550"/>
              <a:ext cx="763587" cy="822325"/>
            </a:xfrm>
            <a:prstGeom prst="straightConnector1">
              <a:avLst/>
            </a:prstGeom>
            <a:grpFill/>
            <a:ln w="12700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sp>
          <p:nvSpPr>
            <p:cNvPr id="14377" name="Rectangle 7"/>
            <p:cNvSpPr>
              <a:spLocks noChangeArrowheads="1"/>
            </p:cNvSpPr>
            <p:nvPr/>
          </p:nvSpPr>
          <p:spPr bwMode="auto">
            <a:xfrm>
              <a:off x="7315200" y="4648200"/>
              <a:ext cx="381000" cy="304800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/>
                <a:t>2</a:t>
              </a:r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2645833" y="2514600"/>
            <a:ext cx="3302000" cy="1250950"/>
            <a:chOff x="2645833" y="2514600"/>
            <a:chExt cx="3302000" cy="1250950"/>
          </a:xfrm>
        </p:grpSpPr>
        <p:sp>
          <p:nvSpPr>
            <p:cNvPr id="14374" name="AutoShape 6"/>
            <p:cNvSpPr>
              <a:spLocks noChangeArrowheads="1"/>
            </p:cNvSpPr>
            <p:nvPr/>
          </p:nvSpPr>
          <p:spPr bwMode="auto">
            <a:xfrm flipV="1">
              <a:off x="2645833" y="3460750"/>
              <a:ext cx="508000" cy="304800"/>
            </a:xfrm>
            <a:prstGeom prst="triangle">
              <a:avLst>
                <a:gd name="adj" fmla="val 50000"/>
              </a:avLst>
            </a:prstGeom>
            <a:solidFill>
              <a:srgbClr val="FF0000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cxnSp>
          <p:nvCxnSpPr>
            <p:cNvPr id="14375" name="AutoShape 7"/>
            <p:cNvCxnSpPr>
              <a:cxnSpLocks noChangeShapeType="1"/>
              <a:stCxn id="14339" idx="3"/>
              <a:endCxn id="14374" idx="3"/>
            </p:cNvCxnSpPr>
            <p:nvPr/>
          </p:nvCxnSpPr>
          <p:spPr bwMode="auto">
            <a:xfrm flipH="1">
              <a:off x="2897717" y="2514600"/>
              <a:ext cx="3050116" cy="946150"/>
            </a:xfrm>
            <a:prstGeom prst="straightConnector1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</p:spPr>
        </p:cxnSp>
      </p:grpSp>
      <p:cxnSp>
        <p:nvCxnSpPr>
          <p:cNvPr id="28720" name="AutoShape 9"/>
          <p:cNvCxnSpPr>
            <a:cxnSpLocks noChangeShapeType="1"/>
            <a:stCxn id="14374" idx="0"/>
          </p:cNvCxnSpPr>
          <p:nvPr/>
        </p:nvCxnSpPr>
        <p:spPr bwMode="auto">
          <a:xfrm flipH="1">
            <a:off x="1883835" y="3765553"/>
            <a:ext cx="1013884" cy="822325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</p:spPr>
      </p:cxnSp>
      <p:sp>
        <p:nvSpPr>
          <p:cNvPr id="51" name="Rectangle 7"/>
          <p:cNvSpPr>
            <a:spLocks noChangeArrowheads="1"/>
          </p:cNvSpPr>
          <p:nvPr/>
        </p:nvSpPr>
        <p:spPr bwMode="auto">
          <a:xfrm>
            <a:off x="1625600" y="4648200"/>
            <a:ext cx="508000" cy="304800"/>
          </a:xfrm>
          <a:prstGeom prst="rect">
            <a:avLst/>
          </a:prstGeom>
          <a:solidFill>
            <a:srgbClr val="C198E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/>
              <a:t>3</a:t>
            </a:r>
          </a:p>
        </p:txBody>
      </p:sp>
      <p:cxnSp>
        <p:nvCxnSpPr>
          <p:cNvPr id="67" name="AutoShape 21"/>
          <p:cNvCxnSpPr>
            <a:cxnSpLocks noChangeShapeType="1"/>
          </p:cNvCxnSpPr>
          <p:nvPr/>
        </p:nvCxnSpPr>
        <p:spPr bwMode="auto">
          <a:xfrm rot="5400000">
            <a:off x="5790143" y="2665943"/>
            <a:ext cx="304800" cy="2116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70" name="AutoShape 21"/>
          <p:cNvCxnSpPr>
            <a:cxnSpLocks noChangeShapeType="1"/>
            <a:stCxn id="14339" idx="3"/>
          </p:cNvCxnSpPr>
          <p:nvPr/>
        </p:nvCxnSpPr>
        <p:spPr bwMode="auto">
          <a:xfrm rot="16200000" flipH="1">
            <a:off x="6212417" y="2250019"/>
            <a:ext cx="228600" cy="757767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74" name="AutoShape 21"/>
          <p:cNvCxnSpPr>
            <a:cxnSpLocks noChangeShapeType="1"/>
          </p:cNvCxnSpPr>
          <p:nvPr/>
        </p:nvCxnSpPr>
        <p:spPr bwMode="auto">
          <a:xfrm rot="5400000">
            <a:off x="2744259" y="3913717"/>
            <a:ext cx="304800" cy="2117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75" name="AutoShape 21"/>
          <p:cNvCxnSpPr>
            <a:cxnSpLocks noChangeShapeType="1"/>
            <a:stCxn id="14374" idx="0"/>
          </p:cNvCxnSpPr>
          <p:nvPr/>
        </p:nvCxnSpPr>
        <p:spPr bwMode="auto">
          <a:xfrm rot="16200000" flipH="1">
            <a:off x="2926292" y="3739091"/>
            <a:ext cx="196850" cy="249767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grpSp>
        <p:nvGrpSpPr>
          <p:cNvPr id="14" name="Group 13"/>
          <p:cNvGrpSpPr/>
          <p:nvPr/>
        </p:nvGrpSpPr>
        <p:grpSpPr>
          <a:xfrm>
            <a:off x="5693833" y="2514603"/>
            <a:ext cx="508000" cy="1235075"/>
            <a:chOff x="5693833" y="2514603"/>
            <a:chExt cx="508000" cy="1235075"/>
          </a:xfrm>
        </p:grpSpPr>
        <p:sp>
          <p:nvSpPr>
            <p:cNvPr id="14372" name="AutoShape 20"/>
            <p:cNvSpPr>
              <a:spLocks noChangeArrowheads="1"/>
            </p:cNvSpPr>
            <p:nvPr/>
          </p:nvSpPr>
          <p:spPr bwMode="auto">
            <a:xfrm flipV="1">
              <a:off x="5693833" y="3444878"/>
              <a:ext cx="508000" cy="304800"/>
            </a:xfrm>
            <a:prstGeom prst="triangle">
              <a:avLst>
                <a:gd name="adj" fmla="val 50000"/>
              </a:avLst>
            </a:prstGeom>
            <a:solidFill>
              <a:srgbClr val="FF0000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cxnSp>
          <p:nvCxnSpPr>
            <p:cNvPr id="14373" name="AutoShape 21"/>
            <p:cNvCxnSpPr>
              <a:cxnSpLocks noChangeShapeType="1"/>
              <a:stCxn id="14339" idx="3"/>
              <a:endCxn id="14372" idx="3"/>
            </p:cNvCxnSpPr>
            <p:nvPr/>
          </p:nvCxnSpPr>
          <p:spPr bwMode="auto">
            <a:xfrm flipH="1">
              <a:off x="5945717" y="2514603"/>
              <a:ext cx="2117" cy="930275"/>
            </a:xfrm>
            <a:prstGeom prst="straightConnector1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</p:spPr>
        </p:cxnSp>
      </p:grpSp>
      <p:grpSp>
        <p:nvGrpSpPr>
          <p:cNvPr id="8" name="Group 58"/>
          <p:cNvGrpSpPr>
            <a:grpSpLocks/>
          </p:cNvGrpSpPr>
          <p:nvPr/>
        </p:nvGrpSpPr>
        <p:grpSpPr bwMode="auto">
          <a:xfrm>
            <a:off x="4673600" y="3762375"/>
            <a:ext cx="1524000" cy="1190625"/>
            <a:chOff x="3505200" y="3762375"/>
            <a:chExt cx="1142999" cy="1190625"/>
          </a:xfrm>
          <a:solidFill>
            <a:srgbClr val="C198E0"/>
          </a:solidFill>
        </p:grpSpPr>
        <p:cxnSp>
          <p:nvCxnSpPr>
            <p:cNvPr id="14368" name="AutoShape 23"/>
            <p:cNvCxnSpPr>
              <a:cxnSpLocks noChangeShapeType="1"/>
            </p:cNvCxnSpPr>
            <p:nvPr/>
          </p:nvCxnSpPr>
          <p:spPr bwMode="auto">
            <a:xfrm flipH="1">
              <a:off x="3698875" y="3765550"/>
              <a:ext cx="760413" cy="822325"/>
            </a:xfrm>
            <a:prstGeom prst="straightConnector1">
              <a:avLst/>
            </a:prstGeom>
            <a:grpFill/>
            <a:ln w="12700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sp>
          <p:nvSpPr>
            <p:cNvPr id="14369" name="Rectangle 7"/>
            <p:cNvSpPr>
              <a:spLocks noChangeArrowheads="1"/>
            </p:cNvSpPr>
            <p:nvPr/>
          </p:nvSpPr>
          <p:spPr bwMode="auto">
            <a:xfrm>
              <a:off x="3505200" y="4648200"/>
              <a:ext cx="381000" cy="304800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/>
                <a:t>2</a:t>
              </a:r>
            </a:p>
          </p:txBody>
        </p:sp>
        <p:cxnSp>
          <p:nvCxnSpPr>
            <p:cNvPr id="14370" name="AutoShape 21"/>
            <p:cNvCxnSpPr>
              <a:cxnSpLocks noChangeShapeType="1"/>
            </p:cNvCxnSpPr>
            <p:nvPr/>
          </p:nvCxnSpPr>
          <p:spPr bwMode="auto">
            <a:xfrm rot="5400000">
              <a:off x="4306094" y="3913981"/>
              <a:ext cx="304800" cy="1588"/>
            </a:xfrm>
            <a:prstGeom prst="straightConnector1">
              <a:avLst/>
            </a:prstGeom>
            <a:grpFill/>
            <a:ln w="12700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14371" name="AutoShape 21"/>
            <p:cNvCxnSpPr>
              <a:cxnSpLocks noChangeShapeType="1"/>
            </p:cNvCxnSpPr>
            <p:nvPr/>
          </p:nvCxnSpPr>
          <p:spPr bwMode="auto">
            <a:xfrm rot="16200000" flipH="1">
              <a:off x="4456112" y="3770312"/>
              <a:ext cx="196850" cy="187325"/>
            </a:xfrm>
            <a:prstGeom prst="straightConnector1">
              <a:avLst/>
            </a:prstGeom>
            <a:grpFill/>
            <a:ln w="12700">
              <a:solidFill>
                <a:schemeClr val="tx1"/>
              </a:solidFill>
              <a:round/>
              <a:headEnd/>
              <a:tailEnd/>
            </a:ln>
          </p:spPr>
        </p:cxnSp>
      </p:grpSp>
      <p:grpSp>
        <p:nvGrpSpPr>
          <p:cNvPr id="9" name="Group 61"/>
          <p:cNvGrpSpPr>
            <a:grpSpLocks/>
          </p:cNvGrpSpPr>
          <p:nvPr/>
        </p:nvGrpSpPr>
        <p:grpSpPr bwMode="auto">
          <a:xfrm>
            <a:off x="5947833" y="2514600"/>
            <a:ext cx="3301998" cy="1250950"/>
            <a:chOff x="4460876" y="2514600"/>
            <a:chExt cx="2476499" cy="1250950"/>
          </a:xfrm>
        </p:grpSpPr>
        <p:sp>
          <p:nvSpPr>
            <p:cNvPr id="14366" name="AutoShape 26"/>
            <p:cNvSpPr>
              <a:spLocks noChangeArrowheads="1"/>
            </p:cNvSpPr>
            <p:nvPr/>
          </p:nvSpPr>
          <p:spPr bwMode="auto">
            <a:xfrm flipV="1">
              <a:off x="6556375" y="3460750"/>
              <a:ext cx="381000" cy="304800"/>
            </a:xfrm>
            <a:prstGeom prst="triangle">
              <a:avLst>
                <a:gd name="adj" fmla="val 50000"/>
              </a:avLst>
            </a:prstGeom>
            <a:solidFill>
              <a:srgbClr val="FF0000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cxnSp>
          <p:nvCxnSpPr>
            <p:cNvPr id="14367" name="AutoShape 27"/>
            <p:cNvCxnSpPr>
              <a:cxnSpLocks noChangeShapeType="1"/>
              <a:stCxn id="14339" idx="3"/>
              <a:endCxn id="14366" idx="3"/>
            </p:cNvCxnSpPr>
            <p:nvPr/>
          </p:nvCxnSpPr>
          <p:spPr bwMode="auto">
            <a:xfrm>
              <a:off x="4460875" y="2514600"/>
              <a:ext cx="2284413" cy="946150"/>
            </a:xfrm>
            <a:prstGeom prst="straightConnector1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</p:spPr>
        </p:cxnSp>
      </p:grpSp>
      <p:grpSp>
        <p:nvGrpSpPr>
          <p:cNvPr id="10" name="Group 60"/>
          <p:cNvGrpSpPr>
            <a:grpSpLocks/>
          </p:cNvGrpSpPr>
          <p:nvPr/>
        </p:nvGrpSpPr>
        <p:grpSpPr bwMode="auto">
          <a:xfrm>
            <a:off x="7721600" y="3762375"/>
            <a:ext cx="1524000" cy="1190625"/>
            <a:chOff x="5791200" y="3762375"/>
            <a:chExt cx="1142999" cy="1190625"/>
          </a:xfrm>
          <a:solidFill>
            <a:srgbClr val="C198E0"/>
          </a:solidFill>
        </p:grpSpPr>
        <p:cxnSp>
          <p:nvCxnSpPr>
            <p:cNvPr id="14362" name="AutoShape 29"/>
            <p:cNvCxnSpPr>
              <a:cxnSpLocks noChangeShapeType="1"/>
            </p:cNvCxnSpPr>
            <p:nvPr/>
          </p:nvCxnSpPr>
          <p:spPr bwMode="auto">
            <a:xfrm flipH="1">
              <a:off x="5984875" y="3765550"/>
              <a:ext cx="760413" cy="822325"/>
            </a:xfrm>
            <a:prstGeom prst="straightConnector1">
              <a:avLst/>
            </a:prstGeom>
            <a:grpFill/>
            <a:ln w="12700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sp>
          <p:nvSpPr>
            <p:cNvPr id="14363" name="Rectangle 7"/>
            <p:cNvSpPr>
              <a:spLocks noChangeArrowheads="1"/>
            </p:cNvSpPr>
            <p:nvPr/>
          </p:nvSpPr>
          <p:spPr bwMode="auto">
            <a:xfrm>
              <a:off x="5791200" y="4648200"/>
              <a:ext cx="381000" cy="304800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/>
                <a:t>14</a:t>
              </a:r>
            </a:p>
          </p:txBody>
        </p:sp>
        <p:cxnSp>
          <p:nvCxnSpPr>
            <p:cNvPr id="14364" name="AutoShape 21"/>
            <p:cNvCxnSpPr>
              <a:cxnSpLocks noChangeShapeType="1"/>
            </p:cNvCxnSpPr>
            <p:nvPr/>
          </p:nvCxnSpPr>
          <p:spPr bwMode="auto">
            <a:xfrm rot="5400000">
              <a:off x="6592094" y="3913981"/>
              <a:ext cx="304800" cy="1588"/>
            </a:xfrm>
            <a:prstGeom prst="straightConnector1">
              <a:avLst/>
            </a:prstGeom>
            <a:grpFill/>
            <a:ln w="12700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14365" name="AutoShape 21"/>
            <p:cNvCxnSpPr>
              <a:cxnSpLocks noChangeShapeType="1"/>
            </p:cNvCxnSpPr>
            <p:nvPr/>
          </p:nvCxnSpPr>
          <p:spPr bwMode="auto">
            <a:xfrm rot="16200000" flipH="1">
              <a:off x="6742112" y="3770312"/>
              <a:ext cx="196850" cy="187325"/>
            </a:xfrm>
            <a:prstGeom prst="straightConnector1">
              <a:avLst/>
            </a:prstGeom>
            <a:grpFill/>
            <a:ln w="12700">
              <a:solidFill>
                <a:schemeClr val="tx1"/>
              </a:solidFill>
              <a:round/>
              <a:headEnd/>
              <a:tailEnd/>
            </a:ln>
          </p:spPr>
        </p:cxnSp>
      </p:grpSp>
      <p:sp>
        <p:nvSpPr>
          <p:cNvPr id="6" name="TextBox 5"/>
          <p:cNvSpPr txBox="1"/>
          <p:nvPr/>
        </p:nvSpPr>
        <p:spPr>
          <a:xfrm>
            <a:off x="5257800" y="2895600"/>
            <a:ext cx="7192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ym typeface="Symbol" pitchFamily="18" charset="2"/>
              </a:rPr>
              <a:t> </a:t>
            </a:r>
            <a:r>
              <a:rPr lang="en-US" b="1" i="1" dirty="0">
                <a:solidFill>
                  <a:srgbClr val="0000FF"/>
                </a:solidFill>
                <a:sym typeface="Symbol" pitchFamily="18" charset="2"/>
              </a:rPr>
              <a:t>α</a:t>
            </a:r>
            <a:r>
              <a:rPr lang="en-US" dirty="0"/>
              <a:t> =3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6748345" y="2895600"/>
            <a:ext cx="7192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ym typeface="Symbol" pitchFamily="18" charset="2"/>
              </a:rPr>
              <a:t> </a:t>
            </a:r>
            <a:r>
              <a:rPr lang="en-US" b="1" i="1" dirty="0">
                <a:solidFill>
                  <a:srgbClr val="0000FF"/>
                </a:solidFill>
                <a:sym typeface="Symbol" pitchFamily="18" charset="2"/>
              </a:rPr>
              <a:t>α</a:t>
            </a:r>
            <a:r>
              <a:rPr lang="en-US" dirty="0"/>
              <a:t> =3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1066800" y="1295400"/>
            <a:ext cx="339067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ym typeface="Symbol" pitchFamily="18" charset="2"/>
              </a:rPr>
              <a:t> </a:t>
            </a:r>
            <a:r>
              <a:rPr lang="en-US" b="1" i="1" dirty="0">
                <a:solidFill>
                  <a:srgbClr val="0000FF"/>
                </a:solidFill>
                <a:sym typeface="Symbol" pitchFamily="18" charset="2"/>
              </a:rPr>
              <a:t>α</a:t>
            </a:r>
            <a:r>
              <a:rPr lang="en-US" dirty="0"/>
              <a:t> = best option so far from any </a:t>
            </a:r>
          </a:p>
          <a:p>
            <a:r>
              <a:rPr lang="en-US" dirty="0"/>
              <a:t>MAX node on this path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934200" y="5486400"/>
            <a:ext cx="516176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i="1" dirty="0">
                <a:solidFill>
                  <a:srgbClr val="0000FF"/>
                </a:solidFill>
              </a:rPr>
              <a:t>The order of generation matters</a:t>
            </a:r>
            <a:r>
              <a:rPr lang="en-US" dirty="0"/>
              <a:t>: more pruning</a:t>
            </a:r>
          </a:p>
          <a:p>
            <a:r>
              <a:rPr lang="en-US" dirty="0"/>
              <a:t>is possible if good moves come first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2250142" y="3272135"/>
            <a:ext cx="3406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  <a:latin typeface="Calibri"/>
                <a:cs typeface="Calibri"/>
              </a:rPr>
              <a:t>3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5334000" y="1976735"/>
            <a:ext cx="3406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  <a:latin typeface="Calibri"/>
                <a:cs typeface="Calibri"/>
              </a:rPr>
              <a:t>3</a:t>
            </a:r>
          </a:p>
        </p:txBody>
      </p:sp>
      <p:pic>
        <p:nvPicPr>
          <p:cNvPr id="47" name="Picture 46" descr="BU005292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1200" y="3429000"/>
            <a:ext cx="1230511" cy="1292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863254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 animBg="1"/>
      <p:bldP spid="6" grpId="0"/>
      <p:bldP spid="48" grpId="0"/>
      <p:bldP spid="48" grpId="1"/>
      <p:bldP spid="50" grpId="0"/>
      <p:bldP spid="15" grpId="0"/>
      <p:bldP spid="45" grpId="0"/>
      <p:bldP spid="46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</a:t>
            </a:r>
          </a:p>
        </p:txBody>
      </p:sp>
      <p:pic>
        <p:nvPicPr>
          <p:cNvPr id="6" name="Picture 5" descr="alpha-beta-small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5600" y="1371600"/>
            <a:ext cx="6502400" cy="4826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47719578-04CC-42D6-99A2-0A83F1FD4396}"/>
              </a:ext>
            </a:extLst>
          </p:cNvPr>
          <p:cNvSpPr/>
          <p:nvPr/>
        </p:nvSpPr>
        <p:spPr>
          <a:xfrm>
            <a:off x="552099" y="994943"/>
            <a:ext cx="6096000" cy="138499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2800" dirty="0">
                <a:solidFill>
                  <a:schemeClr val="accent1">
                    <a:lumMod val="75000"/>
                  </a:schemeClr>
                </a:solidFill>
              </a:rPr>
              <a:t>Which branches are pruned?</a:t>
            </a:r>
          </a:p>
          <a:p>
            <a:r>
              <a:rPr lang="en-US" sz="2800" dirty="0">
                <a:solidFill>
                  <a:schemeClr val="accent1">
                    <a:lumMod val="75000"/>
                  </a:schemeClr>
                </a:solidFill>
              </a:rPr>
              <a:t>(Left to right traversal)</a:t>
            </a:r>
          </a:p>
          <a:p>
            <a:endParaRPr lang="en-US" sz="2800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94905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</a:t>
            </a:r>
          </a:p>
        </p:txBody>
      </p:sp>
      <p:pic>
        <p:nvPicPr>
          <p:cNvPr id="5" name="Picture 4" descr="alpha-beta-large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2600" y="1143000"/>
            <a:ext cx="9029700" cy="5715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93377CEF-4065-1AEC-33C2-B4D8C24A6DE2}"/>
              </a:ext>
            </a:extLst>
          </p:cNvPr>
          <p:cNvSpPr/>
          <p:nvPr/>
        </p:nvSpPr>
        <p:spPr>
          <a:xfrm>
            <a:off x="552099" y="994943"/>
            <a:ext cx="6096000" cy="138499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2800" dirty="0">
                <a:solidFill>
                  <a:schemeClr val="accent1">
                    <a:lumMod val="75000"/>
                  </a:schemeClr>
                </a:solidFill>
              </a:rPr>
              <a:t>Which branches are pruned?</a:t>
            </a:r>
          </a:p>
          <a:p>
            <a:r>
              <a:rPr lang="en-US" sz="2800" dirty="0">
                <a:solidFill>
                  <a:schemeClr val="accent1">
                    <a:lumMod val="75000"/>
                  </a:schemeClr>
                </a:solidFill>
              </a:rPr>
              <a:t>(Left to right traversal)</a:t>
            </a:r>
          </a:p>
          <a:p>
            <a:endParaRPr lang="en-US" sz="2800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307882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6324600" y="3048000"/>
            <a:ext cx="5410200" cy="3429000"/>
          </a:xfrm>
          <a:prstGeom prst="roundRect">
            <a:avLst/>
          </a:prstGeom>
          <a:solidFill>
            <a:srgbClr val="C00000">
              <a:alpha val="16000"/>
            </a:srgb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ounded Rectangle 10"/>
          <p:cNvSpPr/>
          <p:nvPr/>
        </p:nvSpPr>
        <p:spPr>
          <a:xfrm>
            <a:off x="457200" y="3048000"/>
            <a:ext cx="5410200" cy="3429000"/>
          </a:xfrm>
          <a:prstGeom prst="roundRect">
            <a:avLst/>
          </a:prstGeom>
          <a:solidFill>
            <a:srgbClr val="0066CC">
              <a:alpha val="16000"/>
            </a:srgb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3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Alpha-Beta Implementation</a:t>
            </a:r>
          </a:p>
        </p:txBody>
      </p:sp>
      <p:sp>
        <p:nvSpPr>
          <p:cNvPr id="7" name="Content Placeholder 2"/>
          <p:cNvSpPr txBox="1">
            <a:spLocks/>
          </p:cNvSpPr>
          <p:nvPr/>
        </p:nvSpPr>
        <p:spPr bwMode="auto">
          <a:xfrm>
            <a:off x="6477000" y="3352800"/>
            <a:ext cx="5334000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36" tIns="45718" rIns="91436" bIns="45718" numCol="1" anchor="t" anchorCtr="0" compatLnSpc="1">
            <a:prstTxWarp prst="textNoShape">
              <a:avLst/>
            </a:prstTxWarp>
          </a:bodyPr>
          <a:lstStyle/>
          <a:p>
            <a:pPr marL="342882" lvl="0" indent="-342882">
              <a:lnSpc>
                <a:spcPct val="80000"/>
              </a:lnSpc>
              <a:spcBef>
                <a:spcPts val="1200"/>
              </a:spcBef>
              <a:buClr>
                <a:schemeClr val="accent2"/>
              </a:buClr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def min-value(state</a:t>
            </a:r>
            <a:r>
              <a:rPr lang="en-US" sz="2400" kern="0" dirty="0">
                <a:solidFill>
                  <a:srgbClr val="C00000"/>
                </a:solidFill>
                <a:latin typeface="Calibri" pitchFamily="34" charset="0"/>
              </a:rPr>
              <a:t> , </a:t>
            </a:r>
            <a:r>
              <a:rPr lang="el-GR" sz="2400" kern="0" dirty="0">
                <a:solidFill>
                  <a:srgbClr val="C00000"/>
                </a:solidFill>
                <a:latin typeface="Calibri" pitchFamily="34" charset="0"/>
              </a:rPr>
              <a:t>α</a:t>
            </a:r>
            <a:r>
              <a:rPr lang="en-US" sz="2400" kern="0" dirty="0">
                <a:solidFill>
                  <a:srgbClr val="C00000"/>
                </a:solidFill>
                <a:latin typeface="Calibri" pitchFamily="34" charset="0"/>
              </a:rPr>
              <a:t>, </a:t>
            </a:r>
            <a:r>
              <a:rPr lang="el-GR" sz="2400" kern="0" dirty="0">
                <a:solidFill>
                  <a:srgbClr val="C00000"/>
                </a:solidFill>
                <a:latin typeface="Calibri" pitchFamily="34" charset="0"/>
              </a:rPr>
              <a:t>β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):</a:t>
            </a:r>
          </a:p>
          <a:p>
            <a:pPr marL="742913" marR="0" lvl="1" indent="-285737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</a:rPr>
              <a:t>initialize v = </a:t>
            </a:r>
            <a:r>
              <a:rPr lang="en-US" sz="2400" kern="0" dirty="0">
                <a:latin typeface="Times New Roman" pitchFamily="18" charset="0"/>
                <a:cs typeface="Times New Roman" pitchFamily="18" charset="0"/>
              </a:rPr>
              <a:t>+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∞</a:t>
            </a:r>
          </a:p>
          <a:p>
            <a:pPr marL="742913" marR="0" lvl="1" indent="-285737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</a:rPr>
              <a:t>for each successor of state:</a:t>
            </a:r>
          </a:p>
          <a:p>
            <a:pPr marL="1142942" lvl="2" indent="-228589">
              <a:lnSpc>
                <a:spcPct val="80000"/>
              </a:lnSpc>
              <a:spcBef>
                <a:spcPct val="20000"/>
              </a:spcBef>
              <a:buClr>
                <a:schemeClr val="accent2"/>
              </a:buClr>
            </a:pPr>
            <a:r>
              <a:rPr lang="en-US" sz="2400" kern="0" dirty="0">
                <a:latin typeface="Calibri" pitchFamily="34" charset="0"/>
              </a:rPr>
              <a:t>v = min(v, 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itchFamily="34" charset="0"/>
              </a:rPr>
              <a:t>value(successor</a:t>
            </a:r>
            <a:r>
              <a:rPr lang="en-US" sz="2400" kern="0" dirty="0">
                <a:solidFill>
                  <a:srgbClr val="7030A0"/>
                </a:solidFill>
                <a:latin typeface="Calibri" pitchFamily="34" charset="0"/>
              </a:rPr>
              <a:t>, </a:t>
            </a:r>
            <a:r>
              <a:rPr lang="el-GR" sz="2400" kern="0" dirty="0">
                <a:solidFill>
                  <a:srgbClr val="7030A0"/>
                </a:solidFill>
                <a:latin typeface="Calibri" pitchFamily="34" charset="0"/>
              </a:rPr>
              <a:t>α</a:t>
            </a:r>
            <a:r>
              <a:rPr lang="en-US" sz="2400" kern="0" dirty="0">
                <a:solidFill>
                  <a:srgbClr val="7030A0"/>
                </a:solidFill>
                <a:latin typeface="Calibri" pitchFamily="34" charset="0"/>
              </a:rPr>
              <a:t>, </a:t>
            </a:r>
            <a:r>
              <a:rPr lang="el-GR" sz="2400" kern="0" dirty="0">
                <a:solidFill>
                  <a:srgbClr val="7030A0"/>
                </a:solidFill>
                <a:latin typeface="Calibri" pitchFamily="34" charset="0"/>
              </a:rPr>
              <a:t>β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itchFamily="34" charset="0"/>
              </a:rPr>
              <a:t>)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itchFamily="34" charset="0"/>
              </a:rPr>
              <a:t>)</a:t>
            </a:r>
          </a:p>
          <a:p>
            <a:pPr marL="1142942" lvl="2" indent="-228589">
              <a:lnSpc>
                <a:spcPct val="80000"/>
              </a:lnSpc>
              <a:spcBef>
                <a:spcPct val="20000"/>
              </a:spcBef>
              <a:buClr>
                <a:schemeClr val="accent2"/>
              </a:buClr>
            </a:pPr>
            <a:r>
              <a:rPr lang="en-US" sz="2400" kern="0" dirty="0">
                <a:latin typeface="Calibri" pitchFamily="34" charset="0"/>
              </a:rPr>
              <a:t>if v ≤ </a:t>
            </a:r>
            <a:r>
              <a:rPr lang="el-GR" sz="2400" kern="0" dirty="0">
                <a:latin typeface="Calibri" pitchFamily="34" charset="0"/>
              </a:rPr>
              <a:t>α</a:t>
            </a:r>
            <a:r>
              <a:rPr lang="en-US" sz="2400" kern="0" dirty="0">
                <a:latin typeface="Calibri" pitchFamily="34" charset="0"/>
              </a:rPr>
              <a:t> </a:t>
            </a:r>
          </a:p>
          <a:p>
            <a:pPr marL="1142942" lvl="2" indent="-228589">
              <a:lnSpc>
                <a:spcPct val="80000"/>
              </a:lnSpc>
              <a:spcBef>
                <a:spcPct val="20000"/>
              </a:spcBef>
              <a:buClr>
                <a:schemeClr val="accent2"/>
              </a:buClr>
            </a:pPr>
            <a:r>
              <a:rPr lang="en-US" sz="2400" kern="0" dirty="0">
                <a:latin typeface="Calibri" pitchFamily="34" charset="0"/>
              </a:rPr>
              <a:t>        return v</a:t>
            </a: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</a:endParaRPr>
          </a:p>
          <a:p>
            <a:pPr marL="1142942" lvl="2" indent="-228589">
              <a:lnSpc>
                <a:spcPct val="80000"/>
              </a:lnSpc>
              <a:spcBef>
                <a:spcPct val="20000"/>
              </a:spcBef>
              <a:buClr>
                <a:schemeClr val="accent2"/>
              </a:buClr>
            </a:pPr>
            <a:r>
              <a:rPr lang="el-GR" sz="2400" kern="0" dirty="0">
                <a:latin typeface="Calibri" pitchFamily="34" charset="0"/>
              </a:rPr>
              <a:t>β </a:t>
            </a:r>
            <a:r>
              <a:rPr lang="en-US" sz="2400" kern="0" dirty="0">
                <a:latin typeface="Calibri" pitchFamily="34" charset="0"/>
              </a:rPr>
              <a:t>= min(</a:t>
            </a:r>
            <a:r>
              <a:rPr lang="el-GR" sz="2400" kern="0" dirty="0">
                <a:latin typeface="Calibri" pitchFamily="34" charset="0"/>
              </a:rPr>
              <a:t>β</a:t>
            </a:r>
            <a:r>
              <a:rPr lang="en-US" sz="2400" kern="0" dirty="0">
                <a:latin typeface="Calibri" pitchFamily="34" charset="0"/>
              </a:rPr>
              <a:t>, v)</a:t>
            </a: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</a:endParaRPr>
          </a:p>
          <a:p>
            <a:pPr marL="742913" marR="0" lvl="1" indent="-285737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</a:rPr>
              <a:t>return v</a:t>
            </a:r>
          </a:p>
        </p:txBody>
      </p:sp>
      <p:sp>
        <p:nvSpPr>
          <p:cNvPr id="8" name="Content Placeholder 2"/>
          <p:cNvSpPr txBox="1">
            <a:spLocks/>
          </p:cNvSpPr>
          <p:nvPr/>
        </p:nvSpPr>
        <p:spPr bwMode="auto">
          <a:xfrm>
            <a:off x="609600" y="3048000"/>
            <a:ext cx="5410200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36" tIns="45718" rIns="91436" bIns="45718" numCol="1" anchor="t" anchorCtr="0" compatLnSpc="1">
            <a:prstTxWarp prst="textNoShape">
              <a:avLst/>
            </a:prstTxWarp>
          </a:bodyPr>
          <a:lstStyle/>
          <a:p>
            <a:pPr marL="342882" marR="0" lvl="0" indent="-342882" algn="l" defTabSz="914400" rtl="0" eaLnBrk="1" fontAlgn="base" latinLnBrk="0" hangingPunct="1">
              <a:lnSpc>
                <a:spcPct val="80000"/>
              </a:lnSpc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  <a:buSzTx/>
              <a:buFont typeface="Wingdings" pitchFamily="2" charset="2"/>
              <a:buNone/>
              <a:tabLst/>
              <a:defRPr/>
            </a:pPr>
            <a:endParaRPr kumimoji="0" lang="en-US" sz="1100" b="0" i="0" u="none" strike="noStrike" kern="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  <a:p>
            <a:pPr marL="342882" lvl="0" indent="-342882">
              <a:lnSpc>
                <a:spcPct val="80000"/>
              </a:lnSpc>
              <a:spcBef>
                <a:spcPts val="1200"/>
              </a:spcBef>
              <a:buClr>
                <a:schemeClr val="accent2"/>
              </a:buClr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66CC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def max-value(state, </a:t>
            </a:r>
            <a:r>
              <a:rPr lang="el-GR" sz="2400" kern="0" dirty="0">
                <a:solidFill>
                  <a:srgbClr val="0066CC"/>
                </a:solidFill>
                <a:latin typeface="Calibri" pitchFamily="34" charset="0"/>
              </a:rPr>
              <a:t>α</a:t>
            </a:r>
            <a:r>
              <a:rPr lang="en-US" sz="2400" kern="0" dirty="0">
                <a:solidFill>
                  <a:srgbClr val="0066CC"/>
                </a:solidFill>
                <a:latin typeface="Calibri" pitchFamily="34" charset="0"/>
              </a:rPr>
              <a:t>, </a:t>
            </a:r>
            <a:r>
              <a:rPr lang="el-GR" sz="2400" kern="0" dirty="0">
                <a:solidFill>
                  <a:srgbClr val="0066CC"/>
                </a:solidFill>
                <a:latin typeface="Calibri" pitchFamily="34" charset="0"/>
              </a:rPr>
              <a:t>β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66CC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):</a:t>
            </a:r>
          </a:p>
          <a:p>
            <a:pPr marL="742913" marR="0" lvl="1" indent="-285737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</a:rPr>
              <a:t>initialize v = 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-∞</a:t>
            </a:r>
          </a:p>
          <a:p>
            <a:pPr marL="742913" marR="0" lvl="1" indent="-285737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</a:rPr>
              <a:t>for each successor of state:</a:t>
            </a:r>
          </a:p>
          <a:p>
            <a:pPr marL="1142942" lvl="2" indent="-228589">
              <a:lnSpc>
                <a:spcPct val="80000"/>
              </a:lnSpc>
              <a:spcBef>
                <a:spcPct val="20000"/>
              </a:spcBef>
              <a:buClr>
                <a:schemeClr val="accent2"/>
              </a:buClr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</a:rPr>
              <a:t>v = </a:t>
            </a:r>
            <a:r>
              <a:rPr lang="en-US" sz="2400" kern="0" noProof="0" dirty="0">
                <a:latin typeface="Calibri" pitchFamily="34" charset="0"/>
              </a:rPr>
              <a:t>max(v, 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itchFamily="34" charset="0"/>
              </a:rPr>
              <a:t>value(successor</a:t>
            </a:r>
            <a:r>
              <a:rPr lang="en-US" sz="2400" kern="0" dirty="0">
                <a:solidFill>
                  <a:srgbClr val="7030A0"/>
                </a:solidFill>
                <a:latin typeface="Calibri" pitchFamily="34" charset="0"/>
              </a:rPr>
              <a:t>, </a:t>
            </a:r>
            <a:r>
              <a:rPr lang="el-GR" sz="2400" kern="0" dirty="0">
                <a:solidFill>
                  <a:srgbClr val="7030A0"/>
                </a:solidFill>
                <a:latin typeface="Calibri" pitchFamily="34" charset="0"/>
              </a:rPr>
              <a:t>α</a:t>
            </a:r>
            <a:r>
              <a:rPr lang="en-US" sz="2400" kern="0" dirty="0">
                <a:solidFill>
                  <a:srgbClr val="7030A0"/>
                </a:solidFill>
                <a:latin typeface="Calibri" pitchFamily="34" charset="0"/>
              </a:rPr>
              <a:t>, </a:t>
            </a:r>
            <a:r>
              <a:rPr lang="el-GR" sz="2400" kern="0" dirty="0">
                <a:solidFill>
                  <a:srgbClr val="7030A0"/>
                </a:solidFill>
                <a:latin typeface="Calibri" pitchFamily="34" charset="0"/>
              </a:rPr>
              <a:t>β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itchFamily="34" charset="0"/>
              </a:rPr>
              <a:t>)</a:t>
            </a:r>
            <a:r>
              <a:rPr lang="en-US" sz="2400" kern="0" dirty="0">
                <a:latin typeface="Calibri" pitchFamily="34" charset="0"/>
              </a:rPr>
              <a:t>)</a:t>
            </a: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Calibri" pitchFamily="34" charset="0"/>
            </a:endParaRPr>
          </a:p>
          <a:p>
            <a:pPr marL="1142942" marR="0" lvl="2" indent="-228589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Tx/>
              <a:buFont typeface="Wingdings" pitchFamily="2" charset="2"/>
              <a:buNone/>
              <a:tabLst/>
              <a:defRPr/>
            </a:pPr>
            <a:r>
              <a:rPr lang="en-US" sz="2400" kern="0" baseline="0" dirty="0">
                <a:latin typeface="Calibri" pitchFamily="34" charset="0"/>
              </a:rPr>
              <a:t>if</a:t>
            </a:r>
            <a:r>
              <a:rPr lang="en-US" sz="2400" kern="0" dirty="0">
                <a:latin typeface="Calibri" pitchFamily="34" charset="0"/>
              </a:rPr>
              <a:t> v ≥ </a:t>
            </a:r>
            <a:r>
              <a:rPr lang="el-GR" sz="2400" kern="0" dirty="0">
                <a:latin typeface="Calibri" pitchFamily="34" charset="0"/>
              </a:rPr>
              <a:t>β</a:t>
            </a:r>
            <a:r>
              <a:rPr lang="en-US" sz="2400" kern="0" dirty="0">
                <a:latin typeface="Calibri" pitchFamily="34" charset="0"/>
              </a:rPr>
              <a:t> </a:t>
            </a:r>
          </a:p>
          <a:p>
            <a:pPr marL="1142942" marR="0" lvl="2" indent="-228589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Tx/>
              <a:buFont typeface="Wingdings" pitchFamily="2" charset="2"/>
              <a:buNone/>
              <a:tabLst/>
              <a:defRPr/>
            </a:pPr>
            <a:r>
              <a:rPr lang="en-US" sz="2400" kern="0" dirty="0">
                <a:latin typeface="Calibri" pitchFamily="34" charset="0"/>
              </a:rPr>
              <a:t>        return v</a:t>
            </a:r>
          </a:p>
          <a:p>
            <a:pPr marL="1142942" lvl="2" indent="-228589">
              <a:lnSpc>
                <a:spcPct val="80000"/>
              </a:lnSpc>
              <a:spcBef>
                <a:spcPct val="20000"/>
              </a:spcBef>
              <a:buClr>
                <a:schemeClr val="accent2"/>
              </a:buClr>
            </a:pPr>
            <a:r>
              <a:rPr lang="el-GR" sz="2400" kern="0" dirty="0">
                <a:latin typeface="Calibri" pitchFamily="34" charset="0"/>
              </a:rPr>
              <a:t>α</a:t>
            </a:r>
            <a:r>
              <a:rPr lang="en-US" sz="2400" kern="0" dirty="0">
                <a:latin typeface="Calibri" pitchFamily="34" charset="0"/>
              </a:rPr>
              <a:t> = max(</a:t>
            </a:r>
            <a:r>
              <a:rPr lang="el-GR" sz="2400" kern="0" dirty="0">
                <a:latin typeface="Calibri" pitchFamily="34" charset="0"/>
              </a:rPr>
              <a:t>α</a:t>
            </a:r>
            <a:r>
              <a:rPr lang="en-US" sz="2400" kern="0" dirty="0">
                <a:latin typeface="Calibri" pitchFamily="34" charset="0"/>
              </a:rPr>
              <a:t>, v)</a:t>
            </a: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</a:endParaRPr>
          </a:p>
          <a:p>
            <a:pPr marL="742913" marR="0" lvl="1" indent="-285737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</a:rPr>
              <a:t>return v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3505200" y="1524000"/>
            <a:ext cx="5105400" cy="1066800"/>
          </a:xfrm>
          <a:prstGeom prst="roundRect">
            <a:avLst/>
          </a:prstGeom>
          <a:solidFill>
            <a:srgbClr val="7030A0">
              <a:alpha val="16000"/>
            </a:srgb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Content Placeholder 2"/>
          <p:cNvSpPr>
            <a:spLocks noGrp="1"/>
          </p:cNvSpPr>
          <p:nvPr>
            <p:ph idx="1"/>
          </p:nvPr>
        </p:nvSpPr>
        <p:spPr>
          <a:xfrm>
            <a:off x="0" y="1676400"/>
            <a:ext cx="11734800" cy="1447800"/>
          </a:xfrm>
        </p:spPr>
        <p:txBody>
          <a:bodyPr/>
          <a:lstStyle/>
          <a:p>
            <a:pPr lvl="1" algn="ctr">
              <a:lnSpc>
                <a:spcPct val="80000"/>
              </a:lnSpc>
              <a:buNone/>
            </a:pPr>
            <a:r>
              <a:rPr lang="el-GR" sz="2400" dirty="0">
                <a:solidFill>
                  <a:srgbClr val="0066CC"/>
                </a:solidFill>
              </a:rPr>
              <a:t>α</a:t>
            </a:r>
            <a:r>
              <a:rPr lang="en-US" sz="2400" dirty="0">
                <a:solidFill>
                  <a:srgbClr val="0066CC"/>
                </a:solidFill>
              </a:rPr>
              <a:t>: </a:t>
            </a:r>
            <a:r>
              <a:rPr lang="en-US" sz="2400" dirty="0">
                <a:solidFill>
                  <a:srgbClr val="0070C0"/>
                </a:solidFill>
              </a:rPr>
              <a:t>MAX’s best option on path to root</a:t>
            </a:r>
          </a:p>
          <a:p>
            <a:pPr lvl="1" algn="ctr">
              <a:lnSpc>
                <a:spcPct val="80000"/>
              </a:lnSpc>
              <a:buNone/>
            </a:pPr>
            <a:r>
              <a:rPr lang="el-GR" sz="2400" dirty="0">
                <a:solidFill>
                  <a:srgbClr val="C00000"/>
                </a:solidFill>
              </a:rPr>
              <a:t>β</a:t>
            </a:r>
            <a:r>
              <a:rPr lang="en-US" sz="2400" dirty="0">
                <a:solidFill>
                  <a:srgbClr val="C00000"/>
                </a:solidFill>
              </a:rPr>
              <a:t>:</a:t>
            </a:r>
            <a:r>
              <a:rPr lang="el-GR" sz="2400" dirty="0">
                <a:solidFill>
                  <a:srgbClr val="C00000"/>
                </a:solidFill>
              </a:rPr>
              <a:t> </a:t>
            </a:r>
            <a:r>
              <a:rPr lang="en-US" sz="2400" dirty="0">
                <a:solidFill>
                  <a:srgbClr val="C00000"/>
                </a:solidFill>
              </a:rPr>
              <a:t>MIN’s best option on path to root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lpha-beta-large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1778643"/>
            <a:ext cx="7543800" cy="477455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Alpha-Beta Poll 3</a:t>
            </a:r>
          </a:p>
        </p:txBody>
      </p:sp>
      <p:sp>
        <p:nvSpPr>
          <p:cNvPr id="6" name="Rectangle 5"/>
          <p:cNvSpPr/>
          <p:nvPr/>
        </p:nvSpPr>
        <p:spPr>
          <a:xfrm>
            <a:off x="4114800" y="4572000"/>
            <a:ext cx="1295400" cy="19812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>
              <a:solidFill>
                <a:srgbClr val="9B01FF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4800600" y="2438400"/>
            <a:ext cx="2971800" cy="430730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>
              <a:solidFill>
                <a:srgbClr val="9B01FF"/>
              </a:solidFill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161355" y="4572000"/>
            <a:ext cx="600645" cy="58477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>
                <a:solidFill>
                  <a:srgbClr val="0000FF"/>
                </a:solidFill>
                <a:latin typeface="Calibri"/>
                <a:cs typeface="Calibri"/>
              </a:rPr>
              <a:t>10</a:t>
            </a:r>
          </a:p>
        </p:txBody>
      </p:sp>
      <p:sp>
        <p:nvSpPr>
          <p:cNvPr id="32" name="Rectangle 31"/>
          <p:cNvSpPr/>
          <p:nvPr/>
        </p:nvSpPr>
        <p:spPr>
          <a:xfrm>
            <a:off x="1621035" y="4572000"/>
            <a:ext cx="1198365" cy="58477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>
                <a:solidFill>
                  <a:srgbClr val="0000FF"/>
                </a:solidFill>
                <a:latin typeface="Calibri"/>
                <a:cs typeface="Calibri"/>
              </a:rPr>
              <a:t>v=100</a:t>
            </a:r>
          </a:p>
        </p:txBody>
      </p:sp>
      <p:sp>
        <p:nvSpPr>
          <p:cNvPr id="13" name="Rectangle 12"/>
          <p:cNvSpPr/>
          <p:nvPr/>
        </p:nvSpPr>
        <p:spPr>
          <a:xfrm>
            <a:off x="3048000" y="5410200"/>
            <a:ext cx="1295400" cy="12954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>
              <a:solidFill>
                <a:srgbClr val="9B01FF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391616" y="3072824"/>
            <a:ext cx="1208584" cy="58477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  <a:latin typeface="Calibri"/>
                <a:cs typeface="Calibri"/>
              </a:rPr>
              <a:t>β = 10</a:t>
            </a:r>
          </a:p>
        </p:txBody>
      </p:sp>
      <p:pic>
        <p:nvPicPr>
          <p:cNvPr id="15" name="Picture 14" descr="BU005292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0400" y="5029200"/>
            <a:ext cx="940296" cy="911352"/>
          </a:xfrm>
          <a:prstGeom prst="rect">
            <a:avLst/>
          </a:prstGeom>
        </p:spPr>
      </p:pic>
      <p:sp>
        <p:nvSpPr>
          <p:cNvPr id="16" name="Content Placeholder 2"/>
          <p:cNvSpPr txBox="1">
            <a:spLocks/>
          </p:cNvSpPr>
          <p:nvPr/>
        </p:nvSpPr>
        <p:spPr bwMode="auto">
          <a:xfrm>
            <a:off x="6934200" y="1905000"/>
            <a:ext cx="5410200" cy="297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36" tIns="45718" rIns="91436" bIns="45718" numCol="1" anchor="t" anchorCtr="0" compatLnSpc="1">
            <a:prstTxWarp prst="textNoShape">
              <a:avLst/>
            </a:prstTxWarp>
          </a:bodyPr>
          <a:lstStyle/>
          <a:p>
            <a:pPr marL="342882" marR="0" lvl="0" indent="-342882" algn="l" defTabSz="914400" rtl="0" eaLnBrk="1" fontAlgn="base" latinLnBrk="0" hangingPunct="1">
              <a:lnSpc>
                <a:spcPct val="80000"/>
              </a:lnSpc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  <a:buSzTx/>
              <a:buFont typeface="Wingdings" pitchFamily="2" charset="2"/>
              <a:buNone/>
              <a:tabLst/>
              <a:defRPr/>
            </a:pPr>
            <a:endParaRPr kumimoji="0" lang="en-US" sz="1100" b="0" i="0" u="none" strike="noStrike" kern="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  <a:p>
            <a:pPr marL="342882" lvl="0" indent="-342882">
              <a:lnSpc>
                <a:spcPct val="80000"/>
              </a:lnSpc>
              <a:spcBef>
                <a:spcPts val="1200"/>
              </a:spcBef>
              <a:buClr>
                <a:schemeClr val="accent2"/>
              </a:buClr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66CC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def max-value(state, </a:t>
            </a:r>
            <a:r>
              <a:rPr lang="el-GR" sz="2400" kern="0" dirty="0">
                <a:solidFill>
                  <a:srgbClr val="0066CC"/>
                </a:solidFill>
                <a:latin typeface="Calibri" pitchFamily="34" charset="0"/>
              </a:rPr>
              <a:t>α</a:t>
            </a:r>
            <a:r>
              <a:rPr lang="en-US" sz="2400" kern="0" dirty="0">
                <a:solidFill>
                  <a:srgbClr val="0066CC"/>
                </a:solidFill>
                <a:latin typeface="Calibri" pitchFamily="34" charset="0"/>
              </a:rPr>
              <a:t>, </a:t>
            </a:r>
            <a:r>
              <a:rPr lang="el-GR" sz="2400" kern="0" dirty="0">
                <a:solidFill>
                  <a:srgbClr val="0066CC"/>
                </a:solidFill>
                <a:latin typeface="Calibri" pitchFamily="34" charset="0"/>
              </a:rPr>
              <a:t>β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66CC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):</a:t>
            </a:r>
          </a:p>
          <a:p>
            <a:pPr marL="742913" marR="0" lvl="1" indent="-285737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</a:rPr>
              <a:t>initialize v = 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-∞</a:t>
            </a:r>
          </a:p>
          <a:p>
            <a:pPr marL="742913" marR="0" lvl="1" indent="-285737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</a:rPr>
              <a:t>for each successor of state:</a:t>
            </a:r>
          </a:p>
          <a:p>
            <a:pPr marL="1142942" lvl="2" indent="-228589">
              <a:lnSpc>
                <a:spcPct val="80000"/>
              </a:lnSpc>
              <a:spcBef>
                <a:spcPct val="20000"/>
              </a:spcBef>
              <a:buClr>
                <a:schemeClr val="accent2"/>
              </a:buClr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</a:rPr>
              <a:t>v = </a:t>
            </a:r>
            <a:r>
              <a:rPr lang="en-US" sz="2400" kern="0" noProof="0" dirty="0">
                <a:latin typeface="Calibri" pitchFamily="34" charset="0"/>
              </a:rPr>
              <a:t>max(v, 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itchFamily="34" charset="0"/>
              </a:rPr>
              <a:t>value(successor</a:t>
            </a:r>
            <a:r>
              <a:rPr lang="en-US" sz="2400" kern="0" dirty="0">
                <a:solidFill>
                  <a:srgbClr val="7030A0"/>
                </a:solidFill>
                <a:latin typeface="Calibri" pitchFamily="34" charset="0"/>
              </a:rPr>
              <a:t>, </a:t>
            </a:r>
            <a:r>
              <a:rPr lang="el-GR" sz="2400" kern="0" dirty="0">
                <a:solidFill>
                  <a:srgbClr val="7030A0"/>
                </a:solidFill>
                <a:latin typeface="Calibri" pitchFamily="34" charset="0"/>
              </a:rPr>
              <a:t>α</a:t>
            </a:r>
            <a:r>
              <a:rPr lang="en-US" sz="2400" kern="0" dirty="0">
                <a:solidFill>
                  <a:srgbClr val="7030A0"/>
                </a:solidFill>
                <a:latin typeface="Calibri" pitchFamily="34" charset="0"/>
              </a:rPr>
              <a:t>, </a:t>
            </a:r>
            <a:r>
              <a:rPr lang="el-GR" sz="2400" kern="0" dirty="0">
                <a:solidFill>
                  <a:srgbClr val="7030A0"/>
                </a:solidFill>
                <a:latin typeface="Calibri" pitchFamily="34" charset="0"/>
              </a:rPr>
              <a:t>β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itchFamily="34" charset="0"/>
              </a:rPr>
              <a:t>)</a:t>
            </a:r>
            <a:r>
              <a:rPr lang="en-US" sz="2400" kern="0" dirty="0">
                <a:latin typeface="Calibri" pitchFamily="34" charset="0"/>
              </a:rPr>
              <a:t>)</a:t>
            </a: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Calibri" pitchFamily="34" charset="0"/>
            </a:endParaRPr>
          </a:p>
          <a:p>
            <a:pPr marL="1142942" marR="0" lvl="2" indent="-228589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Tx/>
              <a:buFont typeface="Wingdings" pitchFamily="2" charset="2"/>
              <a:buNone/>
              <a:tabLst/>
              <a:defRPr/>
            </a:pPr>
            <a:r>
              <a:rPr lang="en-US" sz="2400" b="1" kern="0" baseline="0" dirty="0">
                <a:latin typeface="Calibri" pitchFamily="34" charset="0"/>
              </a:rPr>
              <a:t>if</a:t>
            </a:r>
            <a:r>
              <a:rPr lang="en-US" sz="2400" b="1" kern="0" dirty="0">
                <a:latin typeface="Calibri" pitchFamily="34" charset="0"/>
              </a:rPr>
              <a:t> v ≥ </a:t>
            </a:r>
            <a:r>
              <a:rPr lang="el-GR" sz="2400" b="1" kern="0" dirty="0">
                <a:latin typeface="Calibri" pitchFamily="34" charset="0"/>
              </a:rPr>
              <a:t>β</a:t>
            </a:r>
            <a:r>
              <a:rPr lang="en-US" sz="2400" b="1" kern="0" dirty="0">
                <a:latin typeface="Calibri" pitchFamily="34" charset="0"/>
              </a:rPr>
              <a:t> </a:t>
            </a:r>
          </a:p>
          <a:p>
            <a:pPr marL="1142942" marR="0" lvl="2" indent="-228589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Tx/>
              <a:buFont typeface="Wingdings" pitchFamily="2" charset="2"/>
              <a:buNone/>
              <a:tabLst/>
              <a:defRPr/>
            </a:pPr>
            <a:r>
              <a:rPr lang="en-US" sz="2400" b="1" kern="0" dirty="0">
                <a:latin typeface="Calibri" pitchFamily="34" charset="0"/>
              </a:rPr>
              <a:t>        return v</a:t>
            </a:r>
          </a:p>
          <a:p>
            <a:pPr marL="1142942" lvl="2" indent="-228589">
              <a:lnSpc>
                <a:spcPct val="80000"/>
              </a:lnSpc>
              <a:spcBef>
                <a:spcPct val="20000"/>
              </a:spcBef>
              <a:buClr>
                <a:schemeClr val="accent2"/>
              </a:buClr>
            </a:pPr>
            <a:r>
              <a:rPr lang="el-GR" sz="2400" kern="0" dirty="0">
                <a:latin typeface="Calibri" pitchFamily="34" charset="0"/>
              </a:rPr>
              <a:t>α</a:t>
            </a:r>
            <a:r>
              <a:rPr lang="en-US" sz="2400" kern="0" dirty="0">
                <a:latin typeface="Calibri" pitchFamily="34" charset="0"/>
              </a:rPr>
              <a:t> = max(</a:t>
            </a:r>
            <a:r>
              <a:rPr lang="el-GR" sz="2400" kern="0" dirty="0">
                <a:latin typeface="Calibri" pitchFamily="34" charset="0"/>
              </a:rPr>
              <a:t>α</a:t>
            </a:r>
            <a:r>
              <a:rPr lang="en-US" sz="2400" kern="0" dirty="0">
                <a:latin typeface="Calibri" pitchFamily="34" charset="0"/>
              </a:rPr>
              <a:t>, v)</a:t>
            </a: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</a:endParaRPr>
          </a:p>
          <a:p>
            <a:pPr marL="742913" marR="0" lvl="1" indent="-285737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</a:rPr>
              <a:t>return v</a:t>
            </a:r>
          </a:p>
        </p:txBody>
      </p:sp>
      <p:cxnSp>
        <p:nvCxnSpPr>
          <p:cNvPr id="4" name="Straight Arrow Connector 3"/>
          <p:cNvCxnSpPr/>
          <p:nvPr/>
        </p:nvCxnSpPr>
        <p:spPr>
          <a:xfrm flipH="1">
            <a:off x="2971800" y="2514600"/>
            <a:ext cx="3962400" cy="2590800"/>
          </a:xfrm>
          <a:prstGeom prst="straightConnector1">
            <a:avLst/>
          </a:prstGeom>
          <a:ln w="38100">
            <a:solidFill>
              <a:srgbClr val="3366FF"/>
            </a:solidFill>
            <a:tailEnd type="arrow" w="lg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Content Placeholder 2"/>
          <p:cNvSpPr>
            <a:spLocks noGrp="1"/>
          </p:cNvSpPr>
          <p:nvPr>
            <p:ph idx="1"/>
          </p:nvPr>
        </p:nvSpPr>
        <p:spPr>
          <a:xfrm>
            <a:off x="6172200" y="1219200"/>
            <a:ext cx="5638800" cy="838200"/>
          </a:xfrm>
        </p:spPr>
        <p:txBody>
          <a:bodyPr/>
          <a:lstStyle/>
          <a:p>
            <a:pPr lvl="1" algn="ctr">
              <a:lnSpc>
                <a:spcPct val="80000"/>
              </a:lnSpc>
              <a:buNone/>
            </a:pPr>
            <a:r>
              <a:rPr lang="el-GR" sz="2400" dirty="0">
                <a:solidFill>
                  <a:srgbClr val="0066CC"/>
                </a:solidFill>
              </a:rPr>
              <a:t>α</a:t>
            </a:r>
            <a:r>
              <a:rPr lang="en-US" sz="2400" dirty="0">
                <a:solidFill>
                  <a:srgbClr val="0066CC"/>
                </a:solidFill>
              </a:rPr>
              <a:t>: </a:t>
            </a:r>
            <a:r>
              <a:rPr lang="en-US" sz="2400" dirty="0">
                <a:solidFill>
                  <a:srgbClr val="0070C0"/>
                </a:solidFill>
              </a:rPr>
              <a:t>MAX’s best option on path to root</a:t>
            </a:r>
          </a:p>
          <a:p>
            <a:pPr lvl="1" algn="ctr">
              <a:lnSpc>
                <a:spcPct val="80000"/>
              </a:lnSpc>
              <a:buNone/>
            </a:pPr>
            <a:r>
              <a:rPr lang="el-GR" sz="2400" dirty="0">
                <a:solidFill>
                  <a:srgbClr val="C00000"/>
                </a:solidFill>
              </a:rPr>
              <a:t>β</a:t>
            </a:r>
            <a:r>
              <a:rPr lang="en-US" sz="2400" dirty="0">
                <a:solidFill>
                  <a:srgbClr val="C00000"/>
                </a:solidFill>
              </a:rPr>
              <a:t>:</a:t>
            </a:r>
            <a:r>
              <a:rPr lang="el-GR" sz="2400" dirty="0">
                <a:solidFill>
                  <a:srgbClr val="C00000"/>
                </a:solidFill>
              </a:rPr>
              <a:t> </a:t>
            </a:r>
            <a:r>
              <a:rPr lang="en-US" sz="2400" dirty="0">
                <a:solidFill>
                  <a:srgbClr val="C00000"/>
                </a:solidFill>
              </a:rPr>
              <a:t>MIN’s best option on path to root</a:t>
            </a:r>
          </a:p>
        </p:txBody>
      </p:sp>
    </p:spTree>
    <p:extLst>
      <p:ext uri="{BB962C8B-B14F-4D97-AF65-F5344CB8AC3E}">
        <p14:creationId xmlns:p14="http://schemas.microsoft.com/office/powerpoint/2010/main" val="394965473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lpha-beta-large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1778643"/>
            <a:ext cx="7543800" cy="477455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Alpha-Beta Poll 3</a:t>
            </a:r>
          </a:p>
        </p:txBody>
      </p:sp>
      <p:sp>
        <p:nvSpPr>
          <p:cNvPr id="6" name="Rectangle 5"/>
          <p:cNvSpPr/>
          <p:nvPr/>
        </p:nvSpPr>
        <p:spPr>
          <a:xfrm>
            <a:off x="7239000" y="5486400"/>
            <a:ext cx="1066800" cy="12954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>
              <a:solidFill>
                <a:srgbClr val="9B01FF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6096000" y="3621505"/>
            <a:ext cx="1752600" cy="32004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>
              <a:solidFill>
                <a:srgbClr val="9B01FF"/>
              </a:solidFill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1066800" y="3072824"/>
            <a:ext cx="600645" cy="58477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  <a:latin typeface="Calibri"/>
                <a:cs typeface="Calibri"/>
              </a:rPr>
              <a:t>10</a:t>
            </a:r>
          </a:p>
        </p:txBody>
      </p:sp>
      <p:sp>
        <p:nvSpPr>
          <p:cNvPr id="27" name="Rectangle 26"/>
          <p:cNvSpPr/>
          <p:nvPr/>
        </p:nvSpPr>
        <p:spPr>
          <a:xfrm>
            <a:off x="161355" y="4572000"/>
            <a:ext cx="600645" cy="58477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>
                <a:solidFill>
                  <a:srgbClr val="0000FF"/>
                </a:solidFill>
                <a:latin typeface="Calibri"/>
                <a:cs typeface="Calibri"/>
              </a:rPr>
              <a:t>10</a:t>
            </a:r>
          </a:p>
        </p:txBody>
      </p:sp>
      <p:sp>
        <p:nvSpPr>
          <p:cNvPr id="32" name="Rectangle 31"/>
          <p:cNvSpPr/>
          <p:nvPr/>
        </p:nvSpPr>
        <p:spPr>
          <a:xfrm>
            <a:off x="1905000" y="4572000"/>
            <a:ext cx="808635" cy="58477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>
                <a:solidFill>
                  <a:srgbClr val="0000FF"/>
                </a:solidFill>
                <a:latin typeface="Calibri"/>
                <a:cs typeface="Calibri"/>
              </a:rPr>
              <a:t>100</a:t>
            </a:r>
          </a:p>
        </p:txBody>
      </p:sp>
      <p:sp>
        <p:nvSpPr>
          <p:cNvPr id="34" name="Rectangle 33"/>
          <p:cNvSpPr/>
          <p:nvPr/>
        </p:nvSpPr>
        <p:spPr>
          <a:xfrm>
            <a:off x="3505200" y="4572000"/>
            <a:ext cx="1143000" cy="5847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3200" dirty="0">
                <a:solidFill>
                  <a:srgbClr val="0000FF"/>
                </a:solidFill>
                <a:latin typeface="Calibri"/>
                <a:cs typeface="Calibri"/>
              </a:rPr>
              <a:t>2</a:t>
            </a:r>
          </a:p>
        </p:txBody>
      </p:sp>
      <p:sp>
        <p:nvSpPr>
          <p:cNvPr id="36" name="Rectangle 35"/>
          <p:cNvSpPr/>
          <p:nvPr/>
        </p:nvSpPr>
        <p:spPr>
          <a:xfrm>
            <a:off x="4518467" y="3072824"/>
            <a:ext cx="967933" cy="58477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  <a:latin typeface="Calibri"/>
                <a:cs typeface="Calibri"/>
              </a:rPr>
              <a:t>v = 2</a:t>
            </a:r>
          </a:p>
        </p:txBody>
      </p:sp>
      <p:sp>
        <p:nvSpPr>
          <p:cNvPr id="40" name="Rectangle 39"/>
          <p:cNvSpPr/>
          <p:nvPr/>
        </p:nvSpPr>
        <p:spPr>
          <a:xfrm>
            <a:off x="2662788" y="1701224"/>
            <a:ext cx="1223412" cy="58477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>
                <a:solidFill>
                  <a:srgbClr val="0000FF"/>
                </a:solidFill>
                <a:latin typeface="Calibri"/>
                <a:cs typeface="Calibri"/>
              </a:rPr>
              <a:t>α = 10</a:t>
            </a:r>
          </a:p>
        </p:txBody>
      </p:sp>
      <p:sp>
        <p:nvSpPr>
          <p:cNvPr id="44" name="Content Placeholder 2"/>
          <p:cNvSpPr txBox="1">
            <a:spLocks/>
          </p:cNvSpPr>
          <p:nvPr/>
        </p:nvSpPr>
        <p:spPr bwMode="auto">
          <a:xfrm>
            <a:off x="6858000" y="2209800"/>
            <a:ext cx="5334000" cy="266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36" tIns="45718" rIns="91436" bIns="45718" numCol="1" anchor="t" anchorCtr="0" compatLnSpc="1">
            <a:prstTxWarp prst="textNoShape">
              <a:avLst/>
            </a:prstTxWarp>
          </a:bodyPr>
          <a:lstStyle/>
          <a:p>
            <a:pPr marL="342882" lvl="0" indent="-342882">
              <a:lnSpc>
                <a:spcPct val="80000"/>
              </a:lnSpc>
              <a:spcBef>
                <a:spcPts val="1200"/>
              </a:spcBef>
              <a:buClr>
                <a:schemeClr val="accent2"/>
              </a:buClr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def min-value(state</a:t>
            </a:r>
            <a:r>
              <a:rPr lang="en-US" sz="2400" kern="0" dirty="0">
                <a:solidFill>
                  <a:srgbClr val="C00000"/>
                </a:solidFill>
                <a:latin typeface="Calibri" pitchFamily="34" charset="0"/>
              </a:rPr>
              <a:t> , </a:t>
            </a:r>
            <a:r>
              <a:rPr lang="el-GR" sz="2400" kern="0" dirty="0">
                <a:solidFill>
                  <a:srgbClr val="C00000"/>
                </a:solidFill>
                <a:latin typeface="Calibri" pitchFamily="34" charset="0"/>
              </a:rPr>
              <a:t>α</a:t>
            </a:r>
            <a:r>
              <a:rPr lang="en-US" sz="2400" kern="0" dirty="0">
                <a:solidFill>
                  <a:srgbClr val="C00000"/>
                </a:solidFill>
                <a:latin typeface="Calibri" pitchFamily="34" charset="0"/>
              </a:rPr>
              <a:t>, </a:t>
            </a:r>
            <a:r>
              <a:rPr lang="el-GR" sz="2400" kern="0" dirty="0">
                <a:solidFill>
                  <a:srgbClr val="C00000"/>
                </a:solidFill>
                <a:latin typeface="Calibri" pitchFamily="34" charset="0"/>
              </a:rPr>
              <a:t>β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):</a:t>
            </a:r>
          </a:p>
          <a:p>
            <a:pPr marL="742913" marR="0" lvl="1" indent="-285737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</a:rPr>
              <a:t>initialize v = </a:t>
            </a:r>
            <a:r>
              <a:rPr lang="en-US" sz="2400" kern="0" dirty="0">
                <a:latin typeface="Times New Roman" pitchFamily="18" charset="0"/>
                <a:cs typeface="Times New Roman" pitchFamily="18" charset="0"/>
              </a:rPr>
              <a:t>+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∞</a:t>
            </a:r>
          </a:p>
          <a:p>
            <a:pPr marL="742913" marR="0" lvl="1" indent="-285737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</a:rPr>
              <a:t>for each successor of state:</a:t>
            </a:r>
          </a:p>
          <a:p>
            <a:pPr marL="1142942" lvl="2" indent="-228589">
              <a:lnSpc>
                <a:spcPct val="80000"/>
              </a:lnSpc>
              <a:spcBef>
                <a:spcPct val="20000"/>
              </a:spcBef>
              <a:buClr>
                <a:schemeClr val="accent2"/>
              </a:buClr>
            </a:pPr>
            <a:r>
              <a:rPr lang="en-US" sz="2400" kern="0" dirty="0">
                <a:latin typeface="Calibri" pitchFamily="34" charset="0"/>
              </a:rPr>
              <a:t>v = min(v, 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itchFamily="34" charset="0"/>
              </a:rPr>
              <a:t>value(successor</a:t>
            </a:r>
            <a:r>
              <a:rPr lang="en-US" sz="2400" kern="0" dirty="0">
                <a:solidFill>
                  <a:srgbClr val="7030A0"/>
                </a:solidFill>
                <a:latin typeface="Calibri" pitchFamily="34" charset="0"/>
              </a:rPr>
              <a:t>, </a:t>
            </a:r>
            <a:r>
              <a:rPr lang="el-GR" sz="2400" kern="0" dirty="0">
                <a:solidFill>
                  <a:srgbClr val="7030A0"/>
                </a:solidFill>
                <a:latin typeface="Calibri" pitchFamily="34" charset="0"/>
              </a:rPr>
              <a:t>α</a:t>
            </a:r>
            <a:r>
              <a:rPr lang="en-US" sz="2400" kern="0" dirty="0">
                <a:solidFill>
                  <a:srgbClr val="7030A0"/>
                </a:solidFill>
                <a:latin typeface="Calibri" pitchFamily="34" charset="0"/>
              </a:rPr>
              <a:t>, </a:t>
            </a:r>
            <a:r>
              <a:rPr lang="el-GR" sz="2400" kern="0" dirty="0">
                <a:solidFill>
                  <a:srgbClr val="7030A0"/>
                </a:solidFill>
                <a:latin typeface="Calibri" pitchFamily="34" charset="0"/>
              </a:rPr>
              <a:t>β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itchFamily="34" charset="0"/>
              </a:rPr>
              <a:t>)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itchFamily="34" charset="0"/>
              </a:rPr>
              <a:t>)</a:t>
            </a:r>
          </a:p>
          <a:p>
            <a:pPr marL="1142942" lvl="2" indent="-228589">
              <a:lnSpc>
                <a:spcPct val="80000"/>
              </a:lnSpc>
              <a:spcBef>
                <a:spcPct val="20000"/>
              </a:spcBef>
              <a:buClr>
                <a:schemeClr val="accent2"/>
              </a:buClr>
            </a:pPr>
            <a:r>
              <a:rPr lang="en-US" sz="2400" b="1" kern="0" dirty="0">
                <a:latin typeface="Calibri" pitchFamily="34" charset="0"/>
              </a:rPr>
              <a:t>if v ≤ </a:t>
            </a:r>
            <a:r>
              <a:rPr lang="el-GR" sz="2400" b="1" kern="0" dirty="0">
                <a:latin typeface="Calibri" pitchFamily="34" charset="0"/>
              </a:rPr>
              <a:t>α</a:t>
            </a:r>
            <a:r>
              <a:rPr lang="en-US" sz="2400" b="1" kern="0" dirty="0">
                <a:latin typeface="Calibri" pitchFamily="34" charset="0"/>
              </a:rPr>
              <a:t> </a:t>
            </a:r>
          </a:p>
          <a:p>
            <a:pPr marL="1142942" lvl="2" indent="-228589">
              <a:lnSpc>
                <a:spcPct val="80000"/>
              </a:lnSpc>
              <a:spcBef>
                <a:spcPct val="20000"/>
              </a:spcBef>
              <a:buClr>
                <a:schemeClr val="accent2"/>
              </a:buClr>
            </a:pPr>
            <a:r>
              <a:rPr lang="en-US" sz="2400" b="1" kern="0" dirty="0">
                <a:latin typeface="Calibri" pitchFamily="34" charset="0"/>
              </a:rPr>
              <a:t>        return v</a:t>
            </a:r>
            <a:endParaRPr kumimoji="0" lang="en-US" sz="2400" b="1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</a:endParaRPr>
          </a:p>
          <a:p>
            <a:pPr marL="1142942" lvl="2" indent="-228589">
              <a:lnSpc>
                <a:spcPct val="80000"/>
              </a:lnSpc>
              <a:spcBef>
                <a:spcPct val="20000"/>
              </a:spcBef>
              <a:buClr>
                <a:schemeClr val="accent2"/>
              </a:buClr>
            </a:pPr>
            <a:r>
              <a:rPr lang="el-GR" sz="2400" kern="0" dirty="0">
                <a:latin typeface="Calibri" pitchFamily="34" charset="0"/>
              </a:rPr>
              <a:t>β </a:t>
            </a:r>
            <a:r>
              <a:rPr lang="en-US" sz="2400" kern="0" dirty="0">
                <a:latin typeface="Calibri" pitchFamily="34" charset="0"/>
              </a:rPr>
              <a:t>= min(</a:t>
            </a:r>
            <a:r>
              <a:rPr lang="el-GR" sz="2400" kern="0" dirty="0">
                <a:latin typeface="Calibri" pitchFamily="34" charset="0"/>
              </a:rPr>
              <a:t>β</a:t>
            </a:r>
            <a:r>
              <a:rPr lang="en-US" sz="2400" kern="0" dirty="0">
                <a:latin typeface="Calibri" pitchFamily="34" charset="0"/>
              </a:rPr>
              <a:t>, v)</a:t>
            </a: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</a:endParaRPr>
          </a:p>
          <a:p>
            <a:pPr marL="742913" marR="0" lvl="1" indent="-285737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</a:rPr>
              <a:t>return v</a:t>
            </a:r>
          </a:p>
        </p:txBody>
      </p:sp>
      <p:pic>
        <p:nvPicPr>
          <p:cNvPr id="46" name="Picture 45" descr="BU005292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3600" y="3429000"/>
            <a:ext cx="940296" cy="911352"/>
          </a:xfrm>
          <a:prstGeom prst="rect">
            <a:avLst/>
          </a:prstGeom>
        </p:spPr>
      </p:pic>
      <p:cxnSp>
        <p:nvCxnSpPr>
          <p:cNvPr id="47" name="Straight Arrow Connector 46"/>
          <p:cNvCxnSpPr/>
          <p:nvPr/>
        </p:nvCxnSpPr>
        <p:spPr>
          <a:xfrm flipH="1">
            <a:off x="5791200" y="2590800"/>
            <a:ext cx="1066800" cy="762000"/>
          </a:xfrm>
          <a:prstGeom prst="straightConnector1">
            <a:avLst/>
          </a:prstGeom>
          <a:ln w="38100">
            <a:solidFill>
              <a:srgbClr val="C00000"/>
            </a:solidFill>
            <a:tailEnd type="arrow" w="lg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0" name="Content Placeholder 2"/>
          <p:cNvSpPr>
            <a:spLocks noGrp="1"/>
          </p:cNvSpPr>
          <p:nvPr>
            <p:ph idx="1"/>
          </p:nvPr>
        </p:nvSpPr>
        <p:spPr>
          <a:xfrm>
            <a:off x="6172200" y="1219200"/>
            <a:ext cx="5638800" cy="838200"/>
          </a:xfrm>
        </p:spPr>
        <p:txBody>
          <a:bodyPr/>
          <a:lstStyle/>
          <a:p>
            <a:pPr lvl="1" algn="ctr">
              <a:lnSpc>
                <a:spcPct val="80000"/>
              </a:lnSpc>
              <a:buNone/>
            </a:pPr>
            <a:r>
              <a:rPr lang="el-GR" sz="2400" dirty="0">
                <a:solidFill>
                  <a:srgbClr val="0066CC"/>
                </a:solidFill>
              </a:rPr>
              <a:t>α</a:t>
            </a:r>
            <a:r>
              <a:rPr lang="en-US" sz="2400" dirty="0">
                <a:solidFill>
                  <a:srgbClr val="0066CC"/>
                </a:solidFill>
              </a:rPr>
              <a:t>: </a:t>
            </a:r>
            <a:r>
              <a:rPr lang="en-US" sz="2400" dirty="0">
                <a:solidFill>
                  <a:srgbClr val="0070C0"/>
                </a:solidFill>
              </a:rPr>
              <a:t>MAX’s best option on path to root</a:t>
            </a:r>
          </a:p>
          <a:p>
            <a:pPr lvl="1" algn="ctr">
              <a:lnSpc>
                <a:spcPct val="80000"/>
              </a:lnSpc>
              <a:buNone/>
            </a:pPr>
            <a:r>
              <a:rPr lang="el-GR" sz="2400" dirty="0">
                <a:solidFill>
                  <a:srgbClr val="C00000"/>
                </a:solidFill>
              </a:rPr>
              <a:t>β</a:t>
            </a:r>
            <a:r>
              <a:rPr lang="en-US" sz="2400" dirty="0">
                <a:solidFill>
                  <a:srgbClr val="C00000"/>
                </a:solidFill>
              </a:rPr>
              <a:t>:</a:t>
            </a:r>
            <a:r>
              <a:rPr lang="el-GR" sz="2400" dirty="0">
                <a:solidFill>
                  <a:srgbClr val="C00000"/>
                </a:solidFill>
              </a:rPr>
              <a:t> </a:t>
            </a:r>
            <a:r>
              <a:rPr lang="en-US" sz="2400" dirty="0">
                <a:solidFill>
                  <a:srgbClr val="C00000"/>
                </a:solidFill>
              </a:rPr>
              <a:t>MIN’s best option on path to root</a:t>
            </a:r>
          </a:p>
        </p:txBody>
      </p:sp>
    </p:spTree>
    <p:extLst>
      <p:ext uri="{BB962C8B-B14F-4D97-AF65-F5344CB8AC3E}">
        <p14:creationId xmlns:p14="http://schemas.microsoft.com/office/powerpoint/2010/main" val="222507148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sym typeface="Symbol" pitchFamily="18" charset="2"/>
              </a:rPr>
              <a:t>Alpha-Beta Pruning Properties</a:t>
            </a:r>
          </a:p>
        </p:txBody>
      </p:sp>
      <p:sp>
        <p:nvSpPr>
          <p:cNvPr id="3277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400" dirty="0"/>
              <a:t>Theorem: This pruning has </a:t>
            </a:r>
            <a:r>
              <a:rPr lang="en-US" sz="2400" b="1" i="1" dirty="0">
                <a:solidFill>
                  <a:srgbClr val="0000FF"/>
                </a:solidFill>
              </a:rPr>
              <a:t>no effect </a:t>
            </a:r>
            <a:r>
              <a:rPr lang="en-US" sz="2400" dirty="0"/>
              <a:t>on minimax value computed for the root!</a:t>
            </a:r>
          </a:p>
          <a:p>
            <a:pPr marL="457176" lvl="1" indent="0" eaLnBrk="1" hangingPunct="1">
              <a:lnSpc>
                <a:spcPct val="90000"/>
              </a:lnSpc>
              <a:buNone/>
            </a:pPr>
            <a:endParaRPr lang="en-US" sz="2000" dirty="0"/>
          </a:p>
          <a:p>
            <a:pPr eaLnBrk="1" hangingPunct="1">
              <a:lnSpc>
                <a:spcPct val="90000"/>
              </a:lnSpc>
            </a:pPr>
            <a:r>
              <a:rPr lang="en-US" sz="2400" dirty="0"/>
              <a:t>Good child ordering improves effectiveness of pruning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Iterative deepening helps with this</a:t>
            </a:r>
            <a:endParaRPr lang="en-US" sz="2000" dirty="0"/>
          </a:p>
          <a:p>
            <a:pPr lvl="1" eaLnBrk="1" hangingPunct="1">
              <a:lnSpc>
                <a:spcPct val="90000"/>
              </a:lnSpc>
            </a:pPr>
            <a:endParaRPr lang="en-US" sz="2000" dirty="0"/>
          </a:p>
          <a:p>
            <a:pPr eaLnBrk="1" hangingPunct="1">
              <a:lnSpc>
                <a:spcPct val="90000"/>
              </a:lnSpc>
            </a:pPr>
            <a:r>
              <a:rPr lang="en-US" sz="2400" dirty="0"/>
              <a:t>With “perfect ordering”: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/>
              <a:t>Time complexity drops to O(</a:t>
            </a:r>
            <a:r>
              <a:rPr lang="en-US" dirty="0" err="1"/>
              <a:t>b</a:t>
            </a:r>
            <a:r>
              <a:rPr lang="en-US" baseline="30000" dirty="0" err="1"/>
              <a:t>m</a:t>
            </a:r>
            <a:r>
              <a:rPr lang="en-US" baseline="30000" dirty="0"/>
              <a:t>/2</a:t>
            </a:r>
            <a:r>
              <a:rPr lang="en-US" dirty="0"/>
              <a:t>)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/>
              <a:t>Doubles solvable depth!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/>
              <a:t>1M nodes/move =&gt; depth=8, respectable</a:t>
            </a:r>
            <a:endParaRPr lang="en-US" sz="2000" dirty="0"/>
          </a:p>
          <a:p>
            <a:pPr lvl="1" eaLnBrk="1" hangingPunct="1">
              <a:lnSpc>
                <a:spcPct val="90000"/>
              </a:lnSpc>
            </a:pPr>
            <a:endParaRPr lang="en-US" sz="2000" dirty="0"/>
          </a:p>
          <a:p>
            <a:pPr lvl="1" eaLnBrk="1" hangingPunct="1">
              <a:lnSpc>
                <a:spcPct val="90000"/>
              </a:lnSpc>
            </a:pPr>
            <a:endParaRPr lang="en-US" sz="2000" dirty="0"/>
          </a:p>
          <a:p>
            <a:pPr lvl="1" eaLnBrk="1" hangingPunct="1">
              <a:lnSpc>
                <a:spcPct val="90000"/>
              </a:lnSpc>
            </a:pPr>
            <a:endParaRPr lang="en-US" sz="2000" dirty="0"/>
          </a:p>
          <a:p>
            <a:pPr eaLnBrk="1" hangingPunct="1">
              <a:lnSpc>
                <a:spcPct val="90000"/>
              </a:lnSpc>
            </a:pPr>
            <a:r>
              <a:rPr lang="en-US" sz="2400" dirty="0"/>
              <a:t>This is a simple example of </a:t>
            </a:r>
            <a:r>
              <a:rPr lang="en-US" sz="2400" dirty="0" err="1">
                <a:solidFill>
                  <a:srgbClr val="CC0000"/>
                </a:solidFill>
              </a:rPr>
              <a:t>metareasoning</a:t>
            </a:r>
            <a:r>
              <a:rPr lang="en-US" sz="2400" dirty="0">
                <a:solidFill>
                  <a:srgbClr val="CC0000"/>
                </a:solidFill>
              </a:rPr>
              <a:t> </a:t>
            </a:r>
            <a:r>
              <a:rPr lang="en-US" sz="2400" dirty="0"/>
              <a:t>(computing about what to compute)</a:t>
            </a:r>
          </a:p>
        </p:txBody>
      </p:sp>
      <p:sp>
        <p:nvSpPr>
          <p:cNvPr id="6" name="AutoShape 5"/>
          <p:cNvSpPr>
            <a:spLocks noChangeArrowheads="1"/>
          </p:cNvSpPr>
          <p:nvPr/>
        </p:nvSpPr>
        <p:spPr bwMode="auto">
          <a:xfrm>
            <a:off x="9525000" y="2438400"/>
            <a:ext cx="381000" cy="304800"/>
          </a:xfrm>
          <a:prstGeom prst="triangle">
            <a:avLst>
              <a:gd name="adj" fmla="val 50000"/>
            </a:avLst>
          </a:prstGeom>
          <a:solidFill>
            <a:srgbClr val="CCEC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" name="AutoShape 6"/>
          <p:cNvSpPr>
            <a:spLocks noChangeArrowheads="1"/>
          </p:cNvSpPr>
          <p:nvPr/>
        </p:nvSpPr>
        <p:spPr bwMode="auto">
          <a:xfrm rot="10800000">
            <a:off x="8763000" y="3429000"/>
            <a:ext cx="381000" cy="304800"/>
          </a:xfrm>
          <a:prstGeom prst="triangle">
            <a:avLst>
              <a:gd name="adj" fmla="val 50000"/>
            </a:avLst>
          </a:prstGeom>
          <a:solidFill>
            <a:srgbClr val="FF99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" name="AutoShape 7"/>
          <p:cNvSpPr>
            <a:spLocks noChangeArrowheads="1"/>
          </p:cNvSpPr>
          <p:nvPr/>
        </p:nvSpPr>
        <p:spPr bwMode="auto">
          <a:xfrm rot="10800000">
            <a:off x="10287000" y="3429000"/>
            <a:ext cx="381000" cy="304800"/>
          </a:xfrm>
          <a:prstGeom prst="triangle">
            <a:avLst>
              <a:gd name="adj" fmla="val 50000"/>
            </a:avLst>
          </a:prstGeom>
          <a:solidFill>
            <a:srgbClr val="FF99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8763000" y="4724400"/>
            <a:ext cx="381000" cy="304800"/>
          </a:xfrm>
          <a:prstGeom prst="rect">
            <a:avLst/>
          </a:prstGeom>
          <a:solidFill>
            <a:srgbClr val="BD92D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dirty="0"/>
              <a:t>10</a:t>
            </a:r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9906000" y="4724400"/>
            <a:ext cx="381000" cy="304800"/>
          </a:xfrm>
          <a:prstGeom prst="rect">
            <a:avLst/>
          </a:prstGeom>
          <a:solidFill>
            <a:srgbClr val="BD92D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dirty="0"/>
              <a:t>10</a:t>
            </a:r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0668000" y="4724400"/>
            <a:ext cx="381000" cy="304800"/>
          </a:xfrm>
          <a:prstGeom prst="rect">
            <a:avLst/>
          </a:prstGeom>
          <a:solidFill>
            <a:srgbClr val="BD92D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dirty="0"/>
              <a:t>0</a:t>
            </a:r>
          </a:p>
        </p:txBody>
      </p:sp>
      <p:cxnSp>
        <p:nvCxnSpPr>
          <p:cNvPr id="13" name="AutoShape 12"/>
          <p:cNvCxnSpPr>
            <a:cxnSpLocks noChangeShapeType="1"/>
            <a:stCxn id="6" idx="3"/>
            <a:endCxn id="7" idx="3"/>
          </p:cNvCxnSpPr>
          <p:nvPr/>
        </p:nvCxnSpPr>
        <p:spPr bwMode="auto">
          <a:xfrm flipH="1">
            <a:off x="8953500" y="2743200"/>
            <a:ext cx="762000" cy="6858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14" name="AutoShape 13"/>
          <p:cNvCxnSpPr>
            <a:cxnSpLocks noChangeShapeType="1"/>
            <a:stCxn id="6" idx="3"/>
            <a:endCxn id="8" idx="3"/>
          </p:cNvCxnSpPr>
          <p:nvPr/>
        </p:nvCxnSpPr>
        <p:spPr bwMode="auto">
          <a:xfrm>
            <a:off x="9715500" y="2743200"/>
            <a:ext cx="762000" cy="6858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15" name="AutoShape 14"/>
          <p:cNvCxnSpPr>
            <a:cxnSpLocks noChangeShapeType="1"/>
            <a:stCxn id="7" idx="0"/>
            <a:endCxn id="9" idx="0"/>
          </p:cNvCxnSpPr>
          <p:nvPr/>
        </p:nvCxnSpPr>
        <p:spPr bwMode="auto">
          <a:xfrm>
            <a:off x="8953500" y="3733800"/>
            <a:ext cx="0" cy="9906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17" name="AutoShape 16"/>
          <p:cNvCxnSpPr>
            <a:cxnSpLocks noChangeShapeType="1"/>
            <a:stCxn id="8" idx="0"/>
            <a:endCxn id="11" idx="0"/>
          </p:cNvCxnSpPr>
          <p:nvPr/>
        </p:nvCxnSpPr>
        <p:spPr bwMode="auto">
          <a:xfrm flipH="1">
            <a:off x="10096500" y="3733800"/>
            <a:ext cx="381000" cy="9906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18" name="AutoShape 17"/>
          <p:cNvCxnSpPr>
            <a:cxnSpLocks noChangeShapeType="1"/>
            <a:stCxn id="8" idx="0"/>
            <a:endCxn id="12" idx="0"/>
          </p:cNvCxnSpPr>
          <p:nvPr/>
        </p:nvCxnSpPr>
        <p:spPr bwMode="auto">
          <a:xfrm>
            <a:off x="10477500" y="3733800"/>
            <a:ext cx="381000" cy="9906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sp>
        <p:nvSpPr>
          <p:cNvPr id="19" name="Text Box 18"/>
          <p:cNvSpPr txBox="1">
            <a:spLocks noChangeArrowheads="1"/>
          </p:cNvSpPr>
          <p:nvPr/>
        </p:nvSpPr>
        <p:spPr bwMode="auto">
          <a:xfrm>
            <a:off x="9928225" y="2438400"/>
            <a:ext cx="663575" cy="36671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/>
              <a:t>max</a:t>
            </a:r>
          </a:p>
        </p:txBody>
      </p:sp>
      <p:sp>
        <p:nvSpPr>
          <p:cNvPr id="20" name="Text Box 19"/>
          <p:cNvSpPr txBox="1">
            <a:spLocks noChangeArrowheads="1"/>
          </p:cNvSpPr>
          <p:nvPr/>
        </p:nvSpPr>
        <p:spPr bwMode="auto">
          <a:xfrm>
            <a:off x="10744200" y="3352800"/>
            <a:ext cx="663575" cy="36671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/>
              <a:t>min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4EA1FB-84FB-73CA-0AD9-B8EEDA18CD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511073A5-D1AB-A3C0-293C-A46C040B25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41019" y="2330406"/>
            <a:ext cx="4088157" cy="177814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D59211B-BDF9-8EB8-2C12-8F442BE4AF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7908" y="1905590"/>
            <a:ext cx="3887314" cy="238642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F158678-486A-FE09-23A7-689A33F6CD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Modeling Assumptions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ADBA34-CEA4-2F12-2413-6835F0D8A2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6400" y="1397001"/>
            <a:ext cx="5308600" cy="812799"/>
          </a:xfrm>
        </p:spPr>
        <p:txBody>
          <a:bodyPr/>
          <a:lstStyle/>
          <a:p>
            <a:r>
              <a:rPr lang="en-US" dirty="0"/>
              <a:t>Know your opponent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3FFEAC3-9685-26B2-795D-F22C4610B643}"/>
              </a:ext>
            </a:extLst>
          </p:cNvPr>
          <p:cNvSpPr txBox="1"/>
          <p:nvPr/>
        </p:nvSpPr>
        <p:spPr>
          <a:xfrm>
            <a:off x="7534259" y="5800561"/>
            <a:ext cx="731520" cy="523220"/>
          </a:xfrm>
          <a:prstGeom prst="rect">
            <a:avLst/>
          </a:prstGeom>
          <a:solidFill>
            <a:srgbClr val="E8D1FF"/>
          </a:solidFill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52260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kern="0" dirty="0">
                <a:solidFill>
                  <a:prstClr val="black"/>
                </a:solidFill>
                <a:latin typeface="Calibri" pitchFamily="34" charset="0"/>
              </a:rPr>
              <a:t>100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BF8BCD4-0634-25FA-C0B4-875B6111985F}"/>
              </a:ext>
            </a:extLst>
          </p:cNvPr>
          <p:cNvSpPr txBox="1"/>
          <p:nvPr/>
        </p:nvSpPr>
        <p:spPr>
          <a:xfrm>
            <a:off x="6224606" y="5800561"/>
            <a:ext cx="731520" cy="523220"/>
          </a:xfrm>
          <a:prstGeom prst="rect">
            <a:avLst/>
          </a:prstGeom>
          <a:solidFill>
            <a:srgbClr val="E8D1FF"/>
          </a:solidFill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52260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kern="0" dirty="0">
                <a:solidFill>
                  <a:prstClr val="black"/>
                </a:solidFill>
                <a:latin typeface="Calibri" pitchFamily="34" charset="0"/>
              </a:rPr>
              <a:t>9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</a:endParaRPr>
          </a:p>
        </p:txBody>
      </p:sp>
      <p:sp>
        <p:nvSpPr>
          <p:cNvPr id="19" name="Triangle 25">
            <a:extLst>
              <a:ext uri="{FF2B5EF4-FFF2-40B4-BE49-F238E27FC236}">
                <a16:creationId xmlns:a16="http://schemas.microsoft.com/office/drawing/2014/main" id="{B0223F4F-DEEE-A886-520D-8E860AB5354A}"/>
              </a:ext>
            </a:extLst>
          </p:cNvPr>
          <p:cNvSpPr/>
          <p:nvPr/>
        </p:nvSpPr>
        <p:spPr>
          <a:xfrm>
            <a:off x="5663577" y="2600162"/>
            <a:ext cx="659157" cy="554119"/>
          </a:xfrm>
          <a:prstGeom prst="triangle">
            <a:avLst/>
          </a:prstGeom>
          <a:solidFill>
            <a:srgbClr val="0000FF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8090F46A-8006-9AC4-97DB-A813C95C61D0}"/>
              </a:ext>
            </a:extLst>
          </p:cNvPr>
          <p:cNvCxnSpPr>
            <a:cxnSpLocks/>
            <a:stCxn id="19" idx="3"/>
          </p:cNvCxnSpPr>
          <p:nvPr/>
        </p:nvCxnSpPr>
        <p:spPr>
          <a:xfrm flipH="1">
            <a:off x="4798734" y="3154281"/>
            <a:ext cx="1194422" cy="1036719"/>
          </a:xfrm>
          <a:prstGeom prst="straightConnector1">
            <a:avLst/>
          </a:prstGeom>
          <a:ln w="381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C87880AF-9460-377C-5EEC-A041CB684F2E}"/>
              </a:ext>
            </a:extLst>
          </p:cNvPr>
          <p:cNvCxnSpPr>
            <a:cxnSpLocks/>
            <a:stCxn id="19" idx="3"/>
          </p:cNvCxnSpPr>
          <p:nvPr/>
        </p:nvCxnSpPr>
        <p:spPr>
          <a:xfrm>
            <a:off x="5993156" y="3154281"/>
            <a:ext cx="1194421" cy="1036719"/>
          </a:xfrm>
          <a:prstGeom prst="straightConnector1">
            <a:avLst/>
          </a:prstGeom>
          <a:ln w="381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riangle 25">
            <a:extLst>
              <a:ext uri="{FF2B5EF4-FFF2-40B4-BE49-F238E27FC236}">
                <a16:creationId xmlns:a16="http://schemas.microsoft.com/office/drawing/2014/main" id="{F8D47081-9346-A320-BE24-8EBB07333F95}"/>
              </a:ext>
            </a:extLst>
          </p:cNvPr>
          <p:cNvSpPr/>
          <p:nvPr/>
        </p:nvSpPr>
        <p:spPr>
          <a:xfrm rot="10800000">
            <a:off x="4469155" y="4191000"/>
            <a:ext cx="659157" cy="554119"/>
          </a:xfrm>
          <a:prstGeom prst="triangle">
            <a:avLst/>
          </a:prstGeom>
          <a:solidFill>
            <a:srgbClr val="CA0008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Triangle 25">
            <a:extLst>
              <a:ext uri="{FF2B5EF4-FFF2-40B4-BE49-F238E27FC236}">
                <a16:creationId xmlns:a16="http://schemas.microsoft.com/office/drawing/2014/main" id="{943A1A53-2096-D689-F160-6A7EAD2E169D}"/>
              </a:ext>
            </a:extLst>
          </p:cNvPr>
          <p:cNvSpPr/>
          <p:nvPr/>
        </p:nvSpPr>
        <p:spPr>
          <a:xfrm rot="10800000">
            <a:off x="6858000" y="4191000"/>
            <a:ext cx="659157" cy="554119"/>
          </a:xfrm>
          <a:prstGeom prst="triangle">
            <a:avLst/>
          </a:prstGeom>
          <a:solidFill>
            <a:srgbClr val="CA0008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3861752E-C8E7-416F-92A4-5505934E2EB6}"/>
              </a:ext>
            </a:extLst>
          </p:cNvPr>
          <p:cNvCxnSpPr>
            <a:cxnSpLocks/>
          </p:cNvCxnSpPr>
          <p:nvPr/>
        </p:nvCxnSpPr>
        <p:spPr>
          <a:xfrm flipH="1">
            <a:off x="4215777" y="4745120"/>
            <a:ext cx="582958" cy="1036719"/>
          </a:xfrm>
          <a:prstGeom prst="straightConnector1">
            <a:avLst/>
          </a:prstGeom>
          <a:ln w="381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7AC79543-B6C6-4496-73EA-A9CF51B9E6AB}"/>
              </a:ext>
            </a:extLst>
          </p:cNvPr>
          <p:cNvCxnSpPr>
            <a:cxnSpLocks/>
            <a:endCxn id="18" idx="0"/>
          </p:cNvCxnSpPr>
          <p:nvPr/>
        </p:nvCxnSpPr>
        <p:spPr>
          <a:xfrm>
            <a:off x="4798735" y="4745120"/>
            <a:ext cx="672425" cy="1055441"/>
          </a:xfrm>
          <a:prstGeom prst="straightConnector1">
            <a:avLst/>
          </a:prstGeom>
          <a:ln w="381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E7D6F4F9-14CA-8A7A-BC3E-33525FF1074E}"/>
              </a:ext>
            </a:extLst>
          </p:cNvPr>
          <p:cNvCxnSpPr>
            <a:cxnSpLocks/>
          </p:cNvCxnSpPr>
          <p:nvPr/>
        </p:nvCxnSpPr>
        <p:spPr>
          <a:xfrm flipH="1">
            <a:off x="6604619" y="4745119"/>
            <a:ext cx="582958" cy="1036719"/>
          </a:xfrm>
          <a:prstGeom prst="straightConnector1">
            <a:avLst/>
          </a:prstGeom>
          <a:ln w="381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6B2802E5-8CBC-BBD7-C8C2-3CB8E06A341D}"/>
              </a:ext>
            </a:extLst>
          </p:cNvPr>
          <p:cNvCxnSpPr>
            <a:cxnSpLocks/>
          </p:cNvCxnSpPr>
          <p:nvPr/>
        </p:nvCxnSpPr>
        <p:spPr>
          <a:xfrm>
            <a:off x="7187577" y="4745119"/>
            <a:ext cx="712442" cy="1055442"/>
          </a:xfrm>
          <a:prstGeom prst="straightConnector1">
            <a:avLst/>
          </a:prstGeom>
          <a:ln w="381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15C01497-A239-9E61-0EDA-55E324ECD575}"/>
              </a:ext>
            </a:extLst>
          </p:cNvPr>
          <p:cNvSpPr txBox="1"/>
          <p:nvPr/>
        </p:nvSpPr>
        <p:spPr>
          <a:xfrm>
            <a:off x="5105400" y="5800561"/>
            <a:ext cx="731520" cy="523220"/>
          </a:xfrm>
          <a:prstGeom prst="rect">
            <a:avLst/>
          </a:prstGeom>
          <a:solidFill>
            <a:srgbClr val="E8D1FF"/>
          </a:solidFill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52260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kern="0" dirty="0">
                <a:solidFill>
                  <a:prstClr val="black"/>
                </a:solidFill>
                <a:latin typeface="Calibri" pitchFamily="34" charset="0"/>
              </a:rPr>
              <a:t>10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7A4D487E-1A40-3278-CF80-73922B44CE46}"/>
              </a:ext>
            </a:extLst>
          </p:cNvPr>
          <p:cNvSpPr txBox="1"/>
          <p:nvPr/>
        </p:nvSpPr>
        <p:spPr>
          <a:xfrm>
            <a:off x="3834339" y="5800561"/>
            <a:ext cx="731520" cy="523220"/>
          </a:xfrm>
          <a:prstGeom prst="rect">
            <a:avLst/>
          </a:prstGeom>
          <a:solidFill>
            <a:srgbClr val="E8D1FF"/>
          </a:solidFill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52260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</a:rPr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131587480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128F5D7-A4CB-4A3A-B0E1-0D90A973D4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Minimax Demo</a:t>
            </a:r>
          </a:p>
        </p:txBody>
      </p:sp>
      <p:sp>
        <p:nvSpPr>
          <p:cNvPr id="4" name="TextBox 7">
            <a:extLst>
              <a:ext uri="{FF2B5EF4-FFF2-40B4-BE49-F238E27FC236}">
                <a16:creationId xmlns:a16="http://schemas.microsoft.com/office/drawing/2014/main" id="{0AEB2E8E-9717-4A98-BB0C-DFED53CB76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6400" y="5073304"/>
            <a:ext cx="5165388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800" dirty="0">
                <a:latin typeface="Calibri" pitchFamily="34" charset="0"/>
              </a:rPr>
              <a:t>Fine print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2800" dirty="0">
                <a:latin typeface="Calibri" pitchFamily="34" charset="0"/>
              </a:rPr>
              <a:t>Pacman: uses depth 4 minimax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2800" dirty="0">
                <a:latin typeface="Calibri" pitchFamily="34" charset="0"/>
              </a:rPr>
              <a:t>Ghost: uses depth 2 minimax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2C860D5-7DFD-48F1-B28A-2105EAF0258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4800" y="1295400"/>
            <a:ext cx="3498503" cy="3498503"/>
          </a:xfrm>
          <a:prstGeom prst="rect">
            <a:avLst/>
          </a:prstGeom>
        </p:spPr>
      </p:pic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0EA98F80-113E-4E6E-AC33-992FD55CCE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6400" y="1397001"/>
            <a:ext cx="5308600" cy="812799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Points</a:t>
            </a:r>
          </a:p>
          <a:p>
            <a:r>
              <a:rPr lang="en-US" dirty="0"/>
              <a:t>+500 win</a:t>
            </a:r>
          </a:p>
          <a:p>
            <a:r>
              <a:rPr lang="en-US" dirty="0"/>
              <a:t>-500 lose</a:t>
            </a:r>
          </a:p>
          <a:p>
            <a:r>
              <a:rPr lang="en-US" dirty="0"/>
              <a:t>-1 each move</a:t>
            </a:r>
          </a:p>
          <a:p>
            <a:endParaRPr lang="en-US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1" name="Ink 10">
                <a:extLst>
                  <a:ext uri="{FF2B5EF4-FFF2-40B4-BE49-F238E27FC236}">
                    <a16:creationId xmlns:a16="http://schemas.microsoft.com/office/drawing/2014/main" id="{132C5E61-E269-44EF-B350-8BFE55E0C6E5}"/>
                  </a:ext>
                </a:extLst>
              </p14:cNvPr>
              <p14:cNvContentPartPr/>
              <p14:nvPr/>
            </p14:nvContentPartPr>
            <p14:xfrm>
              <a:off x="12637789" y="4892548"/>
              <a:ext cx="27540" cy="7020"/>
            </p14:xfrm>
          </p:contentPart>
        </mc:Choice>
        <mc:Fallback xmlns="">
          <p:pic>
            <p:nvPicPr>
              <p:cNvPr id="11" name="Ink 10">
                <a:extLst>
                  <a:ext uri="{FF2B5EF4-FFF2-40B4-BE49-F238E27FC236}">
                    <a16:creationId xmlns:a16="http://schemas.microsoft.com/office/drawing/2014/main" id="{132C5E61-E269-44EF-B350-8BFE55E0C6E5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2628847" y="4883773"/>
                <a:ext cx="45065" cy="24219"/>
              </a:xfrm>
              <a:prstGeom prst="rect">
                <a:avLst/>
              </a:prstGeom>
            </p:spPr>
          </p:pic>
        </mc:Fallback>
      </mc:AlternateContent>
      <p:sp>
        <p:nvSpPr>
          <p:cNvPr id="2" name="Text Box 76">
            <a:extLst>
              <a:ext uri="{FF2B5EF4-FFF2-40B4-BE49-F238E27FC236}">
                <a16:creationId xmlns:a16="http://schemas.microsoft.com/office/drawing/2014/main" id="{261B8D21-2688-6D89-DAA9-51BCC949D2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00" y="6488112"/>
            <a:ext cx="38100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dirty="0">
                <a:solidFill>
                  <a:srgbClr val="CC0000"/>
                </a:solidFill>
                <a:latin typeface="Calibri" pitchFamily="34" charset="0"/>
              </a:rPr>
              <a:t>[Demo: minimax, minimax L7D4)]</a:t>
            </a:r>
          </a:p>
        </p:txBody>
      </p:sp>
    </p:spTree>
    <p:extLst>
      <p:ext uri="{BB962C8B-B14F-4D97-AF65-F5344CB8AC3E}">
        <p14:creationId xmlns:p14="http://schemas.microsoft.com/office/powerpoint/2010/main" val="53489130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552099" y="1128040"/>
            <a:ext cx="11353800" cy="5213194"/>
          </a:xfrm>
        </p:spPr>
        <p:txBody>
          <a:bodyPr>
            <a:normAutofit/>
          </a:bodyPr>
          <a:lstStyle/>
          <a:p>
            <a:pPr marL="0" indent="0" fontAlgn="ctr">
              <a:buNone/>
            </a:pPr>
            <a:r>
              <a:rPr lang="en-US" dirty="0">
                <a:solidFill>
                  <a:schemeClr val="tx1"/>
                </a:solidFill>
              </a:rPr>
              <a:t>How well would a </a:t>
            </a:r>
            <a:r>
              <a:rPr lang="en-US" dirty="0">
                <a:solidFill>
                  <a:srgbClr val="0000E8"/>
                </a:solidFill>
              </a:rPr>
              <a:t>minimax Pacman </a:t>
            </a:r>
            <a:r>
              <a:rPr lang="en-US" dirty="0">
                <a:solidFill>
                  <a:schemeClr val="tx1"/>
                </a:solidFill>
              </a:rPr>
              <a:t>perform against a</a:t>
            </a:r>
          </a:p>
          <a:p>
            <a:pPr marL="0" indent="0" fontAlgn="ctr">
              <a:buNone/>
            </a:pPr>
            <a:r>
              <a:rPr lang="en-US" dirty="0">
                <a:solidFill>
                  <a:srgbClr val="C00000"/>
                </a:solidFill>
              </a:rPr>
              <a:t>ghost that moves randomly</a:t>
            </a:r>
            <a:r>
              <a:rPr lang="en-US" dirty="0">
                <a:solidFill>
                  <a:schemeClr val="tx1"/>
                </a:solidFill>
              </a:rPr>
              <a:t>?</a:t>
            </a:r>
          </a:p>
          <a:p>
            <a:pPr marL="914377" lvl="1" indent="-457189" fontAlgn="ctr">
              <a:lnSpc>
                <a:spcPct val="150000"/>
              </a:lnSpc>
              <a:buFont typeface="+mj-lt"/>
              <a:buAutoNum type="alphaUcPeriod"/>
            </a:pPr>
            <a:r>
              <a:rPr lang="en-US" sz="3200" dirty="0"/>
              <a:t> </a:t>
            </a:r>
            <a:r>
              <a:rPr lang="en-US" sz="2800" dirty="0">
                <a:solidFill>
                  <a:srgbClr val="7030A0"/>
                </a:solidFill>
              </a:rPr>
              <a:t>Better</a:t>
            </a:r>
            <a:r>
              <a:rPr lang="en-US" sz="2800" dirty="0"/>
              <a:t> than against a minimax ghost</a:t>
            </a:r>
          </a:p>
          <a:p>
            <a:pPr marL="914377" lvl="1" indent="-457189" fontAlgn="ctr">
              <a:lnSpc>
                <a:spcPct val="150000"/>
              </a:lnSpc>
              <a:buFont typeface="+mj-lt"/>
              <a:buAutoNum type="alphaUcPeriod"/>
            </a:pPr>
            <a:r>
              <a:rPr lang="en-US" sz="2800" dirty="0"/>
              <a:t> </a:t>
            </a:r>
            <a:r>
              <a:rPr lang="en-US" sz="2800" dirty="0">
                <a:solidFill>
                  <a:srgbClr val="7030A0"/>
                </a:solidFill>
              </a:rPr>
              <a:t>Worse</a:t>
            </a:r>
            <a:r>
              <a:rPr lang="en-US" sz="2800" dirty="0"/>
              <a:t> than against a minimax ghost</a:t>
            </a:r>
          </a:p>
          <a:p>
            <a:pPr marL="914377" lvl="1" indent="-457189" fontAlgn="ctr">
              <a:lnSpc>
                <a:spcPct val="150000"/>
              </a:lnSpc>
              <a:buFont typeface="+mj-lt"/>
              <a:buAutoNum type="alphaUcPeriod"/>
            </a:pPr>
            <a:r>
              <a:rPr lang="en-US" sz="2800" dirty="0"/>
              <a:t> </a:t>
            </a:r>
            <a:r>
              <a:rPr lang="en-US" sz="2800" dirty="0">
                <a:solidFill>
                  <a:srgbClr val="7030A0"/>
                </a:solidFill>
              </a:rPr>
              <a:t>Same</a:t>
            </a:r>
            <a:r>
              <a:rPr lang="en-US" sz="2800" dirty="0"/>
              <a:t>   as     against a minimax ghost</a:t>
            </a:r>
            <a:endParaRPr lang="en-US" sz="3200" dirty="0"/>
          </a:p>
          <a:p>
            <a:pPr marL="0" indent="0" defTabSz="1219170" fontAlgn="ctr">
              <a:spcBef>
                <a:spcPts val="0"/>
              </a:spcBef>
              <a:spcAft>
                <a:spcPts val="0"/>
              </a:spcAft>
              <a:buClrTx/>
              <a:buNone/>
              <a:defRPr/>
            </a:pPr>
            <a:endParaRPr lang="en-US" dirty="0"/>
          </a:p>
          <a:p>
            <a:pPr marL="0" indent="0" defTabSz="1219170" fontAlgn="ctr">
              <a:spcBef>
                <a:spcPts val="0"/>
              </a:spcBef>
              <a:spcAft>
                <a:spcPts val="0"/>
              </a:spcAft>
              <a:buClrTx/>
              <a:buNone/>
              <a:defRPr/>
            </a:pPr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C369FB87-92DF-4847-81F1-2BF3898BD1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C00000"/>
                </a:solidFill>
              </a:rPr>
              <a:t>Poll 4</a:t>
            </a:r>
          </a:p>
        </p:txBody>
      </p:sp>
      <p:sp>
        <p:nvSpPr>
          <p:cNvPr id="6" name="TextBox 7">
            <a:extLst>
              <a:ext uri="{FF2B5EF4-FFF2-40B4-BE49-F238E27FC236}">
                <a16:creationId xmlns:a16="http://schemas.microsoft.com/office/drawing/2014/main" id="{C795133B-0F7E-4C4C-9272-D4E4E06FF5B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1498" y="4721154"/>
            <a:ext cx="6651629" cy="1815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800" dirty="0">
                <a:latin typeface="Calibri" pitchFamily="34" charset="0"/>
              </a:rPr>
              <a:t>Fine print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2800" dirty="0"/>
              <a:t>Points: +500 win, -500 lose, -1 each move</a:t>
            </a:r>
            <a:endParaRPr lang="en-US" sz="2800" dirty="0">
              <a:latin typeface="Calibri" pitchFamily="34" charset="0"/>
            </a:endParaRP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2800" dirty="0">
                <a:latin typeface="Calibri" pitchFamily="34" charset="0"/>
              </a:rPr>
              <a:t>Pacman:	uses depth 4 minimax as before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2800" dirty="0">
                <a:latin typeface="Calibri" pitchFamily="34" charset="0"/>
              </a:rPr>
              <a:t>Ghost:	moves randomly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4654D61-D6A1-4EE9-BA85-6ED312B2711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2911" y="1903228"/>
            <a:ext cx="4150242" cy="41502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243437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1EA77572-9131-4419-A176-44DBA36D6B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Demo</a:t>
            </a:r>
          </a:p>
        </p:txBody>
      </p:sp>
      <p:sp>
        <p:nvSpPr>
          <p:cNvPr id="2" name="Text Box 76">
            <a:extLst>
              <a:ext uri="{FF2B5EF4-FFF2-40B4-BE49-F238E27FC236}">
                <a16:creationId xmlns:a16="http://schemas.microsoft.com/office/drawing/2014/main" id="{0CDF58CC-A8AF-0BF2-602D-D9E94654AB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00" y="6488112"/>
            <a:ext cx="38100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dirty="0">
                <a:solidFill>
                  <a:srgbClr val="CC0000"/>
                </a:solidFill>
                <a:latin typeface="Calibri" pitchFamily="34" charset="0"/>
              </a:rPr>
              <a:t>[Demo: random, minimax L7D6)]</a:t>
            </a:r>
          </a:p>
        </p:txBody>
      </p:sp>
    </p:spTree>
    <p:extLst>
      <p:ext uri="{BB962C8B-B14F-4D97-AF65-F5344CB8AC3E}">
        <p14:creationId xmlns:p14="http://schemas.microsoft.com/office/powerpoint/2010/main" val="81310246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Assumptions vs. Reality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5791200" y="1905000"/>
          <a:ext cx="5715000" cy="309880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52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838200"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Calibri"/>
                        <a:cs typeface="Calibri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Minimax</a:t>
                      </a:r>
                    </a:p>
                    <a:p>
                      <a:pPr algn="ctr"/>
                      <a:r>
                        <a:rPr lang="en-US" sz="2400" b="0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lang="en-US" sz="2400" b="0" baseline="0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Ghost</a:t>
                      </a:r>
                      <a:endParaRPr lang="en-US" sz="2400" b="0" dirty="0">
                        <a:solidFill>
                          <a:schemeClr val="tx1"/>
                        </a:solidFill>
                        <a:latin typeface="Calibri"/>
                        <a:cs typeface="Calibri"/>
                      </a:endParaRPr>
                    </a:p>
                  </a:txBody>
                  <a:tcPr anchor="ctr"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Random</a:t>
                      </a:r>
                      <a:endParaRPr lang="en-US" sz="2400" b="0" baseline="0" dirty="0">
                        <a:solidFill>
                          <a:schemeClr val="tx1"/>
                        </a:solidFill>
                        <a:latin typeface="Calibri"/>
                        <a:cs typeface="Calibri"/>
                      </a:endParaRPr>
                    </a:p>
                    <a:p>
                      <a:pPr algn="ctr"/>
                      <a:r>
                        <a:rPr lang="en-US" sz="2400" b="0" baseline="0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Ghost</a:t>
                      </a:r>
                      <a:endParaRPr lang="en-US" sz="2400" b="0" dirty="0">
                        <a:solidFill>
                          <a:schemeClr val="tx1"/>
                        </a:solidFill>
                        <a:latin typeface="Calibri"/>
                        <a:cs typeface="Calibri"/>
                      </a:endParaRPr>
                    </a:p>
                  </a:txBody>
                  <a:tcPr anchor="ctr">
                    <a:solidFill>
                      <a:srgbClr val="FF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4300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err="1">
                          <a:latin typeface="Calibri"/>
                          <a:cs typeface="Calibri"/>
                        </a:rPr>
                        <a:t>Minimax</a:t>
                      </a:r>
                      <a:r>
                        <a:rPr lang="en-US" sz="24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lang="en-US" sz="2400" dirty="0" err="1">
                          <a:latin typeface="Calibri"/>
                          <a:cs typeface="Calibri"/>
                        </a:rPr>
                        <a:t>Pacman</a:t>
                      </a:r>
                      <a:endParaRPr lang="en-US" sz="2400" dirty="0">
                        <a:latin typeface="Calibri"/>
                        <a:cs typeface="Calibri"/>
                      </a:endParaRPr>
                    </a:p>
                  </a:txBody>
                  <a:tcPr anchor="ctr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Calibri"/>
                          <a:cs typeface="Calibri"/>
                        </a:rPr>
                        <a:t>Won 5/5</a:t>
                      </a:r>
                    </a:p>
                    <a:p>
                      <a:pPr algn="ctr"/>
                      <a:endParaRPr lang="en-US" sz="1100" dirty="0">
                        <a:latin typeface="Calibri"/>
                        <a:cs typeface="Calibri"/>
                      </a:endParaRPr>
                    </a:p>
                    <a:p>
                      <a:pPr algn="ctr"/>
                      <a:r>
                        <a:rPr lang="en-US" sz="2000" dirty="0">
                          <a:latin typeface="Calibri"/>
                          <a:cs typeface="Calibri"/>
                        </a:rPr>
                        <a:t>Avg.</a:t>
                      </a:r>
                      <a:r>
                        <a:rPr lang="en-US" sz="2000" baseline="0" dirty="0">
                          <a:latin typeface="Calibri"/>
                          <a:cs typeface="Calibri"/>
                        </a:rPr>
                        <a:t> Score: 493</a:t>
                      </a:r>
                      <a:endParaRPr lang="en-US" sz="1800" dirty="0">
                        <a:latin typeface="Calibri"/>
                        <a:cs typeface="Calibri"/>
                      </a:endParaRPr>
                    </a:p>
                  </a:txBody>
                  <a:tcPr anchor="ctr"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Calibri"/>
                          <a:cs typeface="Calibri"/>
                        </a:rPr>
                        <a:t>Won 5/5</a:t>
                      </a:r>
                    </a:p>
                    <a:p>
                      <a:pPr algn="ctr"/>
                      <a:endParaRPr lang="en-US" sz="1100" dirty="0">
                        <a:latin typeface="Calibri"/>
                        <a:cs typeface="Calibri"/>
                      </a:endParaRPr>
                    </a:p>
                    <a:p>
                      <a:pPr algn="ctr"/>
                      <a:r>
                        <a:rPr lang="en-US" sz="2000" dirty="0">
                          <a:latin typeface="Calibri"/>
                          <a:cs typeface="Calibri"/>
                        </a:rPr>
                        <a:t>Avg.</a:t>
                      </a:r>
                      <a:r>
                        <a:rPr lang="en-US" sz="2000" baseline="0" dirty="0">
                          <a:latin typeface="Calibri"/>
                          <a:cs typeface="Calibri"/>
                        </a:rPr>
                        <a:t> Score: 464</a:t>
                      </a:r>
                      <a:endParaRPr lang="en-US" sz="2000" dirty="0">
                        <a:latin typeface="Calibri"/>
                        <a:cs typeface="Calibri"/>
                      </a:endParaRPr>
                    </a:p>
                  </a:txBody>
                  <a:tcPr anchor="ctr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17600">
                <a:tc>
                  <a:txBody>
                    <a:bodyPr/>
                    <a:lstStyle/>
                    <a:p>
                      <a:pPr algn="ctr"/>
                      <a:r>
                        <a:rPr lang="en-US" dirty="0" err="1">
                          <a:latin typeface="Calibri"/>
                          <a:cs typeface="Calibri"/>
                        </a:rPr>
                        <a:t>Expectimax</a:t>
                      </a:r>
                      <a:r>
                        <a:rPr lang="en-US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lang="en-US" dirty="0" err="1">
                          <a:latin typeface="Calibri"/>
                          <a:cs typeface="Calibri"/>
                        </a:rPr>
                        <a:t>Pacman</a:t>
                      </a:r>
                      <a:endParaRPr lang="en-US" dirty="0">
                        <a:latin typeface="Calibri"/>
                        <a:cs typeface="Calibri"/>
                      </a:endParaRPr>
                    </a:p>
                  </a:txBody>
                  <a:tcPr anchor="ctr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Calibri"/>
                          <a:cs typeface="Calibri"/>
                        </a:rPr>
                        <a:t>Won 1/5</a:t>
                      </a:r>
                    </a:p>
                    <a:p>
                      <a:pPr algn="ctr"/>
                      <a:endParaRPr lang="en-US" sz="1050" dirty="0">
                        <a:latin typeface="Calibri"/>
                        <a:cs typeface="Calibri"/>
                      </a:endParaRPr>
                    </a:p>
                    <a:p>
                      <a:pPr algn="ctr"/>
                      <a:r>
                        <a:rPr lang="en-US" dirty="0">
                          <a:latin typeface="Calibri"/>
                          <a:cs typeface="Calibri"/>
                        </a:rPr>
                        <a:t>Avg.</a:t>
                      </a:r>
                      <a:r>
                        <a:rPr lang="en-US" baseline="0" dirty="0">
                          <a:latin typeface="Calibri"/>
                          <a:cs typeface="Calibri"/>
                        </a:rPr>
                        <a:t> Score: -303</a:t>
                      </a:r>
                      <a:endParaRPr lang="en-US" dirty="0">
                        <a:latin typeface="Calibri"/>
                        <a:cs typeface="Calibri"/>
                      </a:endParaRPr>
                    </a:p>
                  </a:txBody>
                  <a:tcPr anchor="ctr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Calibri"/>
                          <a:cs typeface="Calibri"/>
                        </a:rPr>
                        <a:t>Won 5/5</a:t>
                      </a:r>
                    </a:p>
                    <a:p>
                      <a:pPr algn="ctr"/>
                      <a:endParaRPr lang="en-US" sz="1050" dirty="0">
                        <a:latin typeface="Calibri"/>
                        <a:cs typeface="Calibri"/>
                      </a:endParaRPr>
                    </a:p>
                    <a:p>
                      <a:pPr algn="ctr"/>
                      <a:r>
                        <a:rPr lang="en-US" dirty="0">
                          <a:latin typeface="Calibri"/>
                          <a:cs typeface="Calibri"/>
                        </a:rPr>
                        <a:t>Avg.</a:t>
                      </a:r>
                      <a:r>
                        <a:rPr lang="en-US" baseline="0" dirty="0">
                          <a:latin typeface="Calibri"/>
                          <a:cs typeface="Calibri"/>
                        </a:rPr>
                        <a:t> Score: 503</a:t>
                      </a:r>
                      <a:endParaRPr lang="en-US" dirty="0">
                        <a:latin typeface="Calibri"/>
                        <a:cs typeface="Calibri"/>
                      </a:endParaRPr>
                    </a:p>
                  </a:txBody>
                  <a:tcPr anchor="ctr"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0" name="Rectangle 9"/>
          <p:cNvSpPr/>
          <p:nvPr/>
        </p:nvSpPr>
        <p:spPr>
          <a:xfrm>
            <a:off x="9677400" y="4114800"/>
            <a:ext cx="1600200" cy="76200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543800" y="4038600"/>
            <a:ext cx="1676400" cy="838200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529503D-EAEF-4544-B000-589B6E555BB0}"/>
              </a:ext>
            </a:extLst>
          </p:cNvPr>
          <p:cNvSpPr/>
          <p:nvPr/>
        </p:nvSpPr>
        <p:spPr>
          <a:xfrm>
            <a:off x="5562600" y="3886200"/>
            <a:ext cx="6201806" cy="1295399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383" name="TextBox 6"/>
          <p:cNvSpPr txBox="1">
            <a:spLocks noChangeArrowheads="1"/>
          </p:cNvSpPr>
          <p:nvPr/>
        </p:nvSpPr>
        <p:spPr bwMode="auto">
          <a:xfrm>
            <a:off x="7848600" y="4038600"/>
            <a:ext cx="3210687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dirty="0">
                <a:latin typeface="Calibri" pitchFamily="34" charset="0"/>
              </a:rPr>
              <a:t>Results from playing 5 games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B3E852FD-75C2-4701-AA01-4DD3E8729F3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609" y="1905000"/>
            <a:ext cx="3498503" cy="34985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117710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10C6F0-8F32-4D96-B02A-4D8A9DA818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Modeling Assumptions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F705DB-77B9-4390-8E42-774F17A98D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Minimax autonomous vehicle?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C7F598C-21BD-4873-B715-FDC0E65D3987}"/>
              </a:ext>
            </a:extLst>
          </p:cNvPr>
          <p:cNvSpPr/>
          <p:nvPr/>
        </p:nvSpPr>
        <p:spPr>
          <a:xfrm>
            <a:off x="279400" y="6437121"/>
            <a:ext cx="91440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cs typeface="Courier New"/>
              </a:rPr>
              <a:t>Image: https://corporate.ford.com/innovation/autonomous-2021.html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7E38C3E-F2AA-472C-B000-2548FF2C956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2112"/>
          <a:stretch/>
        </p:blipFill>
        <p:spPr>
          <a:xfrm>
            <a:off x="2667000" y="2057399"/>
            <a:ext cx="7321139" cy="43434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380239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B051474B-C5F5-4CD4-9D15-5FDB3A3E8007}"/>
              </a:ext>
            </a:extLst>
          </p:cNvPr>
          <p:cNvSpPr/>
          <p:nvPr/>
        </p:nvSpPr>
        <p:spPr>
          <a:xfrm>
            <a:off x="279400" y="6437121"/>
            <a:ext cx="91440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solidFill>
                  <a:schemeClr val="tx1">
                    <a:lumMod val="75000"/>
                  </a:schemeClr>
                </a:solidFill>
                <a:latin typeface="Calibri" panose="020F0502020204030204" pitchFamily="34" charset="0"/>
                <a:cs typeface="Courier New"/>
              </a:rPr>
              <a:t>Clip: How I Met Your Mother, CBS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510C6F0-8F32-4D96-B02A-4D8A9DA818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Minimax Driver?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511EBA6-B991-4C7C-8887-5650AF68304C}"/>
              </a:ext>
            </a:extLst>
          </p:cNvPr>
          <p:cNvSpPr txBox="1"/>
          <p:nvPr/>
        </p:nvSpPr>
        <p:spPr>
          <a:xfrm>
            <a:off x="3838517" y="6067789"/>
            <a:ext cx="609506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>
                <a:hlinkClick r:id="rId2"/>
              </a:rPr>
              <a:t>https://youtu.be/5PRrwlkPdNI?t=52</a:t>
            </a:r>
            <a:endParaRPr lang="en-US" sz="20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D079CCD-3DA9-40C2-ABED-1DBEDF5E1D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16480" y="1212733"/>
            <a:ext cx="8376556" cy="47196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2358988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994330" y="2726900"/>
            <a:ext cx="4710819" cy="371972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33475" y="2899979"/>
            <a:ext cx="4323969" cy="322648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36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Modeling Assumptions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629400" y="1752600"/>
            <a:ext cx="5105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Calibri" pitchFamily="34" charset="0"/>
              </a:rPr>
              <a:t>Dangerous Optimism</a:t>
            </a:r>
          </a:p>
          <a:p>
            <a:pPr algn="ctr"/>
            <a:r>
              <a:rPr lang="en-US" sz="2000" dirty="0">
                <a:latin typeface="Calibri" pitchFamily="34" charset="0"/>
              </a:rPr>
              <a:t>Assuming chance when the world is adversarial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09600" y="1771043"/>
            <a:ext cx="5105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Calibri" pitchFamily="34" charset="0"/>
              </a:rPr>
              <a:t>Dangerous Pessimism</a:t>
            </a:r>
          </a:p>
          <a:p>
            <a:pPr algn="ctr"/>
            <a:r>
              <a:rPr lang="en-US" sz="2000" dirty="0">
                <a:latin typeface="Calibri" pitchFamily="34" charset="0"/>
              </a:rPr>
              <a:t>Assuming the worst case when it’s not likely</a:t>
            </a:r>
          </a:p>
        </p:txBody>
      </p:sp>
    </p:spTree>
    <p:extLst>
      <p:ext uri="{BB962C8B-B14F-4D97-AF65-F5344CB8AC3E}">
        <p14:creationId xmlns:p14="http://schemas.microsoft.com/office/powerpoint/2010/main" val="35574891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4">
            <a:extLst>
              <a:ext uri="{FF2B5EF4-FFF2-40B4-BE49-F238E27FC236}">
                <a16:creationId xmlns:a16="http://schemas.microsoft.com/office/drawing/2014/main" id="{0ED8328D-D518-450B-8730-143C7D9FED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752665" y="2565411"/>
            <a:ext cx="3088475" cy="218767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11DF02D-8399-4B97-90D5-025199C38B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Modeling Assumptions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A562D9-0DF7-4386-88DE-1E4429B3EE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6400" y="1397001"/>
            <a:ext cx="5308600" cy="812799"/>
          </a:xfrm>
        </p:spPr>
        <p:txBody>
          <a:bodyPr/>
          <a:lstStyle/>
          <a:p>
            <a:r>
              <a:rPr lang="en-US" dirty="0"/>
              <a:t>Chance nodes: </a:t>
            </a:r>
            <a:r>
              <a:rPr lang="en-US" dirty="0" err="1"/>
              <a:t>Expectimax</a:t>
            </a:r>
            <a:endParaRPr lang="en-US" dirty="0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C0729DC1-CC87-4860-A023-138034F88D52}"/>
              </a:ext>
            </a:extLst>
          </p:cNvPr>
          <p:cNvSpPr>
            <a:spLocks noChangeAspect="1"/>
          </p:cNvSpPr>
          <p:nvPr/>
        </p:nvSpPr>
        <p:spPr>
          <a:xfrm>
            <a:off x="6862722" y="4184595"/>
            <a:ext cx="564898" cy="566928"/>
          </a:xfrm>
          <a:prstGeom prst="ellipse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C4FC899-E30D-4B12-AD57-C4C0ED459165}"/>
              </a:ext>
            </a:extLst>
          </p:cNvPr>
          <p:cNvSpPr txBox="1"/>
          <p:nvPr/>
        </p:nvSpPr>
        <p:spPr>
          <a:xfrm>
            <a:off x="7534259" y="5800561"/>
            <a:ext cx="731520" cy="523220"/>
          </a:xfrm>
          <a:prstGeom prst="rect">
            <a:avLst/>
          </a:prstGeom>
          <a:solidFill>
            <a:srgbClr val="E8D1FF"/>
          </a:solidFill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52260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kern="0" dirty="0">
                <a:solidFill>
                  <a:prstClr val="black"/>
                </a:solidFill>
                <a:latin typeface="Calibri" pitchFamily="34" charset="0"/>
              </a:rPr>
              <a:t>100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F1F704B-458F-40DA-AA02-749806E2F1A7}"/>
              </a:ext>
            </a:extLst>
          </p:cNvPr>
          <p:cNvSpPr txBox="1"/>
          <p:nvPr/>
        </p:nvSpPr>
        <p:spPr>
          <a:xfrm>
            <a:off x="6224606" y="5800561"/>
            <a:ext cx="731520" cy="523220"/>
          </a:xfrm>
          <a:prstGeom prst="rect">
            <a:avLst/>
          </a:prstGeom>
          <a:solidFill>
            <a:srgbClr val="E8D1FF"/>
          </a:solidFill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52260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kern="0" dirty="0">
                <a:solidFill>
                  <a:prstClr val="black"/>
                </a:solidFill>
                <a:latin typeface="Calibri" pitchFamily="34" charset="0"/>
              </a:rPr>
              <a:t>9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</a:endParaRPr>
          </a:p>
        </p:txBody>
      </p:sp>
      <p:sp>
        <p:nvSpPr>
          <p:cNvPr id="19" name="Triangle 25">
            <a:extLst>
              <a:ext uri="{FF2B5EF4-FFF2-40B4-BE49-F238E27FC236}">
                <a16:creationId xmlns:a16="http://schemas.microsoft.com/office/drawing/2014/main" id="{4BDA8516-C26F-473C-97E7-C88A6E7088BE}"/>
              </a:ext>
            </a:extLst>
          </p:cNvPr>
          <p:cNvSpPr/>
          <p:nvPr/>
        </p:nvSpPr>
        <p:spPr>
          <a:xfrm>
            <a:off x="5663577" y="2600162"/>
            <a:ext cx="659157" cy="554119"/>
          </a:xfrm>
          <a:prstGeom prst="triangle">
            <a:avLst/>
          </a:prstGeom>
          <a:solidFill>
            <a:srgbClr val="0000FF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9DEFDA2D-1327-434F-B402-8AE8F1ED6A12}"/>
              </a:ext>
            </a:extLst>
          </p:cNvPr>
          <p:cNvCxnSpPr>
            <a:cxnSpLocks/>
            <a:stCxn id="19" idx="3"/>
            <a:endCxn id="28" idx="0"/>
          </p:cNvCxnSpPr>
          <p:nvPr/>
        </p:nvCxnSpPr>
        <p:spPr>
          <a:xfrm flipH="1">
            <a:off x="4798734" y="3154281"/>
            <a:ext cx="1194422" cy="1023910"/>
          </a:xfrm>
          <a:prstGeom prst="straightConnector1">
            <a:avLst/>
          </a:prstGeom>
          <a:ln w="381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E758D8D7-94A0-44E9-B8B3-AF906E2BB9F5}"/>
              </a:ext>
            </a:extLst>
          </p:cNvPr>
          <p:cNvCxnSpPr>
            <a:cxnSpLocks/>
            <a:stCxn id="19" idx="3"/>
            <a:endCxn id="14" idx="0"/>
          </p:cNvCxnSpPr>
          <p:nvPr/>
        </p:nvCxnSpPr>
        <p:spPr>
          <a:xfrm>
            <a:off x="5993156" y="3154281"/>
            <a:ext cx="1152015" cy="1030314"/>
          </a:xfrm>
          <a:prstGeom prst="straightConnector1">
            <a:avLst/>
          </a:prstGeom>
          <a:ln w="381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2A48132F-3128-45E4-92A9-A40FEE2CBE9D}"/>
              </a:ext>
            </a:extLst>
          </p:cNvPr>
          <p:cNvCxnSpPr>
            <a:cxnSpLocks/>
            <a:stCxn id="28" idx="4"/>
          </p:cNvCxnSpPr>
          <p:nvPr/>
        </p:nvCxnSpPr>
        <p:spPr>
          <a:xfrm flipH="1">
            <a:off x="4215778" y="4745119"/>
            <a:ext cx="582956" cy="1036720"/>
          </a:xfrm>
          <a:prstGeom prst="straightConnector1">
            <a:avLst/>
          </a:prstGeom>
          <a:ln w="381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267A00EE-898F-4A5B-96AB-8400BAB18009}"/>
              </a:ext>
            </a:extLst>
          </p:cNvPr>
          <p:cNvCxnSpPr>
            <a:cxnSpLocks/>
            <a:stCxn id="28" idx="4"/>
            <a:endCxn id="18" idx="0"/>
          </p:cNvCxnSpPr>
          <p:nvPr/>
        </p:nvCxnSpPr>
        <p:spPr>
          <a:xfrm>
            <a:off x="4798734" y="4745119"/>
            <a:ext cx="672426" cy="1055442"/>
          </a:xfrm>
          <a:prstGeom prst="straightConnector1">
            <a:avLst/>
          </a:prstGeom>
          <a:ln w="381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D5A1AAB7-5EAC-41A4-A4DE-5F186EFFBEB9}"/>
              </a:ext>
            </a:extLst>
          </p:cNvPr>
          <p:cNvCxnSpPr>
            <a:cxnSpLocks/>
            <a:stCxn id="14" idx="4"/>
          </p:cNvCxnSpPr>
          <p:nvPr/>
        </p:nvCxnSpPr>
        <p:spPr>
          <a:xfrm flipH="1">
            <a:off x="6604619" y="4751523"/>
            <a:ext cx="540552" cy="1030315"/>
          </a:xfrm>
          <a:prstGeom prst="straightConnector1">
            <a:avLst/>
          </a:prstGeom>
          <a:ln w="381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60B95EFB-13BA-416B-9141-74CBDA7A961F}"/>
              </a:ext>
            </a:extLst>
          </p:cNvPr>
          <p:cNvCxnSpPr>
            <a:cxnSpLocks/>
            <a:stCxn id="14" idx="4"/>
          </p:cNvCxnSpPr>
          <p:nvPr/>
        </p:nvCxnSpPr>
        <p:spPr>
          <a:xfrm>
            <a:off x="7145171" y="4751523"/>
            <a:ext cx="754848" cy="1049038"/>
          </a:xfrm>
          <a:prstGeom prst="straightConnector1">
            <a:avLst/>
          </a:prstGeom>
          <a:ln w="381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F7925B3F-0907-48AE-87B8-302DB9D955C1}"/>
              </a:ext>
            </a:extLst>
          </p:cNvPr>
          <p:cNvSpPr txBox="1"/>
          <p:nvPr/>
        </p:nvSpPr>
        <p:spPr>
          <a:xfrm>
            <a:off x="5105400" y="5800561"/>
            <a:ext cx="731520" cy="523220"/>
          </a:xfrm>
          <a:prstGeom prst="rect">
            <a:avLst/>
          </a:prstGeom>
          <a:solidFill>
            <a:srgbClr val="E8D1FF"/>
          </a:solidFill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52260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kern="0" dirty="0">
                <a:solidFill>
                  <a:prstClr val="black"/>
                </a:solidFill>
                <a:latin typeface="Calibri" pitchFamily="34" charset="0"/>
              </a:rPr>
              <a:t>10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6D287CE6-371D-4236-9200-F74DE1B91A8E}"/>
              </a:ext>
            </a:extLst>
          </p:cNvPr>
          <p:cNvSpPr txBox="1"/>
          <p:nvPr/>
        </p:nvSpPr>
        <p:spPr>
          <a:xfrm>
            <a:off x="3834339" y="5800561"/>
            <a:ext cx="731520" cy="523220"/>
          </a:xfrm>
          <a:prstGeom prst="rect">
            <a:avLst/>
          </a:prstGeom>
          <a:solidFill>
            <a:srgbClr val="E8D1FF"/>
          </a:solidFill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52260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</a:rPr>
              <a:t>10</a:t>
            </a:r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9075A731-8C1C-4C3B-9A0A-376F868DEF77}"/>
              </a:ext>
            </a:extLst>
          </p:cNvPr>
          <p:cNvSpPr>
            <a:spLocks noChangeAspect="1"/>
          </p:cNvSpPr>
          <p:nvPr/>
        </p:nvSpPr>
        <p:spPr>
          <a:xfrm>
            <a:off x="4516285" y="4178191"/>
            <a:ext cx="564898" cy="566928"/>
          </a:xfrm>
          <a:prstGeom prst="ellipse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7878008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Assumptions vs. Reality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5791200" y="1905000"/>
          <a:ext cx="5715000" cy="309880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600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838200"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Calibri"/>
                        <a:cs typeface="Calibri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Minimax </a:t>
                      </a:r>
                      <a:r>
                        <a:rPr lang="en-US" sz="2400" b="0" baseline="0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Ghost</a:t>
                      </a:r>
                      <a:endParaRPr lang="en-US" sz="2400" b="0" dirty="0">
                        <a:solidFill>
                          <a:schemeClr val="tx1"/>
                        </a:solidFill>
                        <a:latin typeface="Calibri"/>
                        <a:cs typeface="Calibri"/>
                      </a:endParaRPr>
                    </a:p>
                  </a:txBody>
                  <a:tcPr anchor="ctr"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Random</a:t>
                      </a:r>
                      <a:endParaRPr lang="en-US" sz="2400" b="0" baseline="0" dirty="0">
                        <a:solidFill>
                          <a:schemeClr val="tx1"/>
                        </a:solidFill>
                        <a:latin typeface="Calibri"/>
                        <a:cs typeface="Calibri"/>
                      </a:endParaRPr>
                    </a:p>
                    <a:p>
                      <a:pPr algn="ctr"/>
                      <a:r>
                        <a:rPr lang="en-US" sz="2400" b="0" baseline="0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Ghost</a:t>
                      </a:r>
                      <a:endParaRPr lang="en-US" sz="2400" b="0" dirty="0">
                        <a:solidFill>
                          <a:schemeClr val="tx1"/>
                        </a:solidFill>
                        <a:latin typeface="Calibri"/>
                        <a:cs typeface="Calibri"/>
                      </a:endParaRPr>
                    </a:p>
                  </a:txBody>
                  <a:tcPr anchor="ctr">
                    <a:solidFill>
                      <a:srgbClr val="FF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4300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err="1">
                          <a:latin typeface="Calibri"/>
                          <a:cs typeface="Calibri"/>
                        </a:rPr>
                        <a:t>Minimax</a:t>
                      </a:r>
                      <a:r>
                        <a:rPr lang="en-US" sz="24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lang="en-US" sz="2400" dirty="0" err="1">
                          <a:latin typeface="Calibri"/>
                          <a:cs typeface="Calibri"/>
                        </a:rPr>
                        <a:t>Pacman</a:t>
                      </a:r>
                      <a:endParaRPr lang="en-US" sz="2400" dirty="0">
                        <a:latin typeface="Calibri"/>
                        <a:cs typeface="Calibri"/>
                      </a:endParaRPr>
                    </a:p>
                  </a:txBody>
                  <a:tcPr anchor="ctr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Calibri"/>
                          <a:cs typeface="Calibri"/>
                        </a:rPr>
                        <a:t>Won 5/5</a:t>
                      </a:r>
                    </a:p>
                    <a:p>
                      <a:pPr algn="ctr"/>
                      <a:endParaRPr lang="en-US" sz="1100" dirty="0">
                        <a:latin typeface="Calibri"/>
                        <a:cs typeface="Calibri"/>
                      </a:endParaRPr>
                    </a:p>
                    <a:p>
                      <a:pPr algn="ctr"/>
                      <a:r>
                        <a:rPr lang="en-US" sz="2000" dirty="0">
                          <a:latin typeface="Calibri"/>
                          <a:cs typeface="Calibri"/>
                        </a:rPr>
                        <a:t>Avg.</a:t>
                      </a:r>
                      <a:r>
                        <a:rPr lang="en-US" sz="2000" baseline="0" dirty="0">
                          <a:latin typeface="Calibri"/>
                          <a:cs typeface="Calibri"/>
                        </a:rPr>
                        <a:t> Score: 493</a:t>
                      </a:r>
                      <a:endParaRPr lang="en-US" sz="1800" dirty="0">
                        <a:latin typeface="Calibri"/>
                        <a:cs typeface="Calibri"/>
                      </a:endParaRPr>
                    </a:p>
                  </a:txBody>
                  <a:tcPr anchor="ctr"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Calibri"/>
                          <a:cs typeface="Calibri"/>
                        </a:rPr>
                        <a:t>Won 5/5</a:t>
                      </a:r>
                    </a:p>
                    <a:p>
                      <a:pPr algn="ctr"/>
                      <a:endParaRPr lang="en-US" sz="1100" dirty="0">
                        <a:latin typeface="Calibri"/>
                        <a:cs typeface="Calibri"/>
                      </a:endParaRPr>
                    </a:p>
                    <a:p>
                      <a:pPr algn="ctr"/>
                      <a:r>
                        <a:rPr lang="en-US" sz="2000" dirty="0">
                          <a:latin typeface="Calibri"/>
                          <a:cs typeface="Calibri"/>
                        </a:rPr>
                        <a:t>Avg.</a:t>
                      </a:r>
                      <a:r>
                        <a:rPr lang="en-US" sz="2000" baseline="0" dirty="0">
                          <a:latin typeface="Calibri"/>
                          <a:cs typeface="Calibri"/>
                        </a:rPr>
                        <a:t> Score: 464</a:t>
                      </a:r>
                      <a:endParaRPr lang="en-US" sz="2000" dirty="0">
                        <a:latin typeface="Calibri"/>
                        <a:cs typeface="Calibri"/>
                      </a:endParaRPr>
                    </a:p>
                  </a:txBody>
                  <a:tcPr anchor="ctr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1760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err="1">
                          <a:latin typeface="Calibri"/>
                          <a:cs typeface="Calibri"/>
                        </a:rPr>
                        <a:t>Expectimax</a:t>
                      </a:r>
                      <a:r>
                        <a:rPr lang="en-US" sz="24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lang="en-US" sz="2400" dirty="0" err="1">
                          <a:latin typeface="Calibri"/>
                          <a:cs typeface="Calibri"/>
                        </a:rPr>
                        <a:t>Pacman</a:t>
                      </a:r>
                      <a:endParaRPr lang="en-US" sz="2400" dirty="0">
                        <a:latin typeface="Calibri"/>
                        <a:cs typeface="Calibri"/>
                      </a:endParaRPr>
                    </a:p>
                  </a:txBody>
                  <a:tcPr anchor="ctr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Calibri"/>
                          <a:cs typeface="Calibri"/>
                        </a:rPr>
                        <a:t>Won 1/5</a:t>
                      </a:r>
                    </a:p>
                    <a:p>
                      <a:pPr algn="ctr"/>
                      <a:endParaRPr lang="en-US" sz="1100" dirty="0">
                        <a:latin typeface="Calibri"/>
                        <a:cs typeface="Calibri"/>
                      </a:endParaRPr>
                    </a:p>
                    <a:p>
                      <a:pPr algn="ctr"/>
                      <a:r>
                        <a:rPr lang="en-US" sz="2000" dirty="0">
                          <a:latin typeface="Calibri"/>
                          <a:cs typeface="Calibri"/>
                        </a:rPr>
                        <a:t>Avg.</a:t>
                      </a:r>
                      <a:r>
                        <a:rPr lang="en-US" sz="2000" baseline="0" dirty="0">
                          <a:latin typeface="Calibri"/>
                          <a:cs typeface="Calibri"/>
                        </a:rPr>
                        <a:t> Score: -303</a:t>
                      </a:r>
                      <a:endParaRPr lang="en-US" sz="2000" dirty="0">
                        <a:latin typeface="Calibri"/>
                        <a:cs typeface="Calibri"/>
                      </a:endParaRPr>
                    </a:p>
                  </a:txBody>
                  <a:tcPr anchor="ctr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Calibri"/>
                          <a:cs typeface="Calibri"/>
                        </a:rPr>
                        <a:t>Won 5/5</a:t>
                      </a:r>
                    </a:p>
                    <a:p>
                      <a:pPr algn="ctr"/>
                      <a:endParaRPr lang="en-US" sz="1100" dirty="0">
                        <a:latin typeface="Calibri"/>
                        <a:cs typeface="Calibri"/>
                      </a:endParaRPr>
                    </a:p>
                    <a:p>
                      <a:pPr algn="ctr"/>
                      <a:r>
                        <a:rPr lang="en-US" sz="2000" dirty="0">
                          <a:latin typeface="Calibri"/>
                          <a:cs typeface="Calibri"/>
                        </a:rPr>
                        <a:t>Avg.</a:t>
                      </a:r>
                      <a:r>
                        <a:rPr lang="en-US" sz="2000" baseline="0" dirty="0">
                          <a:latin typeface="Calibri"/>
                          <a:cs typeface="Calibri"/>
                        </a:rPr>
                        <a:t> Score: 503</a:t>
                      </a:r>
                      <a:endParaRPr lang="en-US" sz="2000" dirty="0">
                        <a:latin typeface="Calibri"/>
                        <a:cs typeface="Calibri"/>
                      </a:endParaRPr>
                    </a:p>
                  </a:txBody>
                  <a:tcPr anchor="ctr"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5383" name="TextBox 6"/>
          <p:cNvSpPr txBox="1">
            <a:spLocks noChangeArrowheads="1"/>
          </p:cNvSpPr>
          <p:nvPr/>
        </p:nvSpPr>
        <p:spPr bwMode="auto">
          <a:xfrm>
            <a:off x="7752907" y="5021273"/>
            <a:ext cx="3210687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dirty="0">
                <a:latin typeface="Calibri" pitchFamily="34" charset="0"/>
              </a:rPr>
              <a:t>Results from playing 5 games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B5CA266-7F5B-423B-8C98-1B1F593969E3}"/>
              </a:ext>
            </a:extLst>
          </p:cNvPr>
          <p:cNvSpPr/>
          <p:nvPr/>
        </p:nvSpPr>
        <p:spPr>
          <a:xfrm>
            <a:off x="9677400" y="3950432"/>
            <a:ext cx="1701962" cy="865909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CF6953D-D384-4857-BEA6-6403353B911F}"/>
              </a:ext>
            </a:extLst>
          </p:cNvPr>
          <p:cNvSpPr/>
          <p:nvPr/>
        </p:nvSpPr>
        <p:spPr>
          <a:xfrm>
            <a:off x="7467600" y="4017289"/>
            <a:ext cx="1787060" cy="952500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7CC282F-0B62-4B49-B0C9-87E0A11DFA5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" y="1679748"/>
            <a:ext cx="3498503" cy="34985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93595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876800" y="1146175"/>
            <a:ext cx="2362200" cy="167322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6200" y="1143000"/>
            <a:ext cx="2789861" cy="149931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Chance outcomes in trees</a:t>
            </a:r>
          </a:p>
        </p:txBody>
      </p:sp>
      <p:grpSp>
        <p:nvGrpSpPr>
          <p:cNvPr id="6" name="Group 5"/>
          <p:cNvGrpSpPr/>
          <p:nvPr/>
        </p:nvGrpSpPr>
        <p:grpSpPr>
          <a:xfrm>
            <a:off x="4648200" y="2743200"/>
            <a:ext cx="2667000" cy="2391238"/>
            <a:chOff x="4648200" y="2743200"/>
            <a:chExt cx="2667000" cy="2391238"/>
          </a:xfrm>
        </p:grpSpPr>
        <p:grpSp>
          <p:nvGrpSpPr>
            <p:cNvPr id="46" name="Group 45"/>
            <p:cNvGrpSpPr/>
            <p:nvPr/>
          </p:nvGrpSpPr>
          <p:grpSpPr>
            <a:xfrm>
              <a:off x="4838701" y="4056742"/>
              <a:ext cx="763815" cy="774700"/>
              <a:chOff x="1865085" y="4038600"/>
              <a:chExt cx="763815" cy="774700"/>
            </a:xfrm>
          </p:grpSpPr>
          <p:cxnSp>
            <p:nvCxnSpPr>
              <p:cNvPr id="47" name="AutoShape 17"/>
              <p:cNvCxnSpPr>
                <a:cxnSpLocks noChangeShapeType="1"/>
              </p:cNvCxnSpPr>
              <p:nvPr/>
            </p:nvCxnSpPr>
            <p:spPr bwMode="auto">
              <a:xfrm>
                <a:off x="2247900" y="4038600"/>
                <a:ext cx="381000" cy="774700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48" name="AutoShape 17"/>
              <p:cNvCxnSpPr>
                <a:cxnSpLocks noChangeShapeType="1"/>
              </p:cNvCxnSpPr>
              <p:nvPr/>
            </p:nvCxnSpPr>
            <p:spPr bwMode="auto">
              <a:xfrm flipH="1">
                <a:off x="1865085" y="4038600"/>
                <a:ext cx="381000" cy="774700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</p:grpSp>
        <p:sp>
          <p:nvSpPr>
            <p:cNvPr id="28" name="AutoShape 5"/>
            <p:cNvSpPr>
              <a:spLocks noChangeArrowheads="1"/>
            </p:cNvSpPr>
            <p:nvPr/>
          </p:nvSpPr>
          <p:spPr bwMode="auto">
            <a:xfrm>
              <a:off x="5791200" y="2743200"/>
              <a:ext cx="381000" cy="304800"/>
            </a:xfrm>
            <a:prstGeom prst="triangle">
              <a:avLst>
                <a:gd name="adj" fmla="val 50000"/>
              </a:avLst>
            </a:prstGeom>
            <a:solidFill>
              <a:srgbClr val="CCE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 pitchFamily="34" charset="0"/>
              </a:endParaRPr>
            </a:p>
          </p:txBody>
        </p:sp>
        <p:sp>
          <p:nvSpPr>
            <p:cNvPr id="31" name="Rectangle 8"/>
            <p:cNvSpPr>
              <a:spLocks noChangeArrowheads="1"/>
            </p:cNvSpPr>
            <p:nvPr/>
          </p:nvSpPr>
          <p:spPr bwMode="auto">
            <a:xfrm>
              <a:off x="4648200" y="4829638"/>
              <a:ext cx="381000" cy="304800"/>
            </a:xfrm>
            <a:prstGeom prst="rect">
              <a:avLst/>
            </a:prstGeom>
            <a:solidFill>
              <a:srgbClr val="BD92D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dirty="0">
                  <a:latin typeface="Calibri" pitchFamily="34" charset="0"/>
                </a:rPr>
                <a:t>10</a:t>
              </a:r>
            </a:p>
          </p:txBody>
        </p:sp>
        <p:sp>
          <p:nvSpPr>
            <p:cNvPr id="32" name="Rectangle 9"/>
            <p:cNvSpPr>
              <a:spLocks noChangeArrowheads="1"/>
            </p:cNvSpPr>
            <p:nvPr/>
          </p:nvSpPr>
          <p:spPr bwMode="auto">
            <a:xfrm>
              <a:off x="5379355" y="4829638"/>
              <a:ext cx="381000" cy="304800"/>
            </a:xfrm>
            <a:prstGeom prst="rect">
              <a:avLst/>
            </a:prstGeom>
            <a:solidFill>
              <a:srgbClr val="BD92D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>
                  <a:latin typeface="Calibri" pitchFamily="34" charset="0"/>
                </a:rPr>
                <a:t>10</a:t>
              </a:r>
            </a:p>
          </p:txBody>
        </p:sp>
        <p:sp>
          <p:nvSpPr>
            <p:cNvPr id="33" name="Rectangle 10"/>
            <p:cNvSpPr>
              <a:spLocks noChangeArrowheads="1"/>
            </p:cNvSpPr>
            <p:nvPr/>
          </p:nvSpPr>
          <p:spPr bwMode="auto">
            <a:xfrm>
              <a:off x="6172200" y="4829638"/>
              <a:ext cx="381000" cy="304800"/>
            </a:xfrm>
            <a:prstGeom prst="rect">
              <a:avLst/>
            </a:prstGeom>
            <a:solidFill>
              <a:srgbClr val="BD92D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>
                  <a:latin typeface="Calibri" pitchFamily="34" charset="0"/>
                </a:rPr>
                <a:t>9</a:t>
              </a:r>
            </a:p>
          </p:txBody>
        </p:sp>
        <p:sp>
          <p:nvSpPr>
            <p:cNvPr id="34" name="Rectangle 11"/>
            <p:cNvSpPr>
              <a:spLocks noChangeArrowheads="1"/>
            </p:cNvSpPr>
            <p:nvPr/>
          </p:nvSpPr>
          <p:spPr bwMode="auto">
            <a:xfrm>
              <a:off x="6934200" y="4829638"/>
              <a:ext cx="381000" cy="304800"/>
            </a:xfrm>
            <a:prstGeom prst="rect">
              <a:avLst/>
            </a:prstGeom>
            <a:solidFill>
              <a:srgbClr val="BD92D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dirty="0">
                  <a:latin typeface="Calibri" pitchFamily="34" charset="0"/>
                </a:rPr>
                <a:t>100</a:t>
              </a:r>
            </a:p>
          </p:txBody>
        </p:sp>
        <p:cxnSp>
          <p:nvCxnSpPr>
            <p:cNvPr id="35" name="AutoShape 12"/>
            <p:cNvCxnSpPr>
              <a:cxnSpLocks noChangeShapeType="1"/>
              <a:stCxn id="28" idx="3"/>
            </p:cNvCxnSpPr>
            <p:nvPr/>
          </p:nvCxnSpPr>
          <p:spPr bwMode="auto">
            <a:xfrm flipH="1">
              <a:off x="5219700" y="3048000"/>
              <a:ext cx="762000" cy="68580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36" name="AutoShape 13"/>
            <p:cNvCxnSpPr>
              <a:cxnSpLocks noChangeShapeType="1"/>
              <a:stCxn id="28" idx="3"/>
            </p:cNvCxnSpPr>
            <p:nvPr/>
          </p:nvCxnSpPr>
          <p:spPr bwMode="auto">
            <a:xfrm>
              <a:off x="5981700" y="3048000"/>
              <a:ext cx="762000" cy="68580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sp>
          <p:nvSpPr>
            <p:cNvPr id="24" name="Oval 15"/>
            <p:cNvSpPr>
              <a:spLocks noChangeAspect="1" noChangeArrowheads="1"/>
            </p:cNvSpPr>
            <p:nvPr/>
          </p:nvSpPr>
          <p:spPr bwMode="auto">
            <a:xfrm>
              <a:off x="5054600" y="3733800"/>
              <a:ext cx="323850" cy="323850"/>
            </a:xfrm>
            <a:prstGeom prst="ellipse">
              <a:avLst/>
            </a:prstGeom>
            <a:solidFill>
              <a:srgbClr val="B5EDC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 pitchFamily="34" charset="0"/>
              </a:endParaRPr>
            </a:p>
          </p:txBody>
        </p:sp>
        <p:sp>
          <p:nvSpPr>
            <p:cNvPr id="25" name="Oval 16"/>
            <p:cNvSpPr>
              <a:spLocks noChangeAspect="1" noChangeArrowheads="1"/>
            </p:cNvSpPr>
            <p:nvPr/>
          </p:nvSpPr>
          <p:spPr bwMode="auto">
            <a:xfrm>
              <a:off x="6578600" y="3733800"/>
              <a:ext cx="323850" cy="323850"/>
            </a:xfrm>
            <a:prstGeom prst="ellipse">
              <a:avLst/>
            </a:prstGeom>
            <a:solidFill>
              <a:srgbClr val="B5EDC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 pitchFamily="34" charset="0"/>
              </a:endParaRPr>
            </a:p>
          </p:txBody>
        </p:sp>
        <p:grpSp>
          <p:nvGrpSpPr>
            <p:cNvPr id="43" name="Group 42"/>
            <p:cNvGrpSpPr/>
            <p:nvPr/>
          </p:nvGrpSpPr>
          <p:grpSpPr>
            <a:xfrm>
              <a:off x="6362701" y="4056742"/>
              <a:ext cx="763815" cy="774700"/>
              <a:chOff x="1865085" y="4038600"/>
              <a:chExt cx="763815" cy="774700"/>
            </a:xfrm>
          </p:grpSpPr>
          <p:cxnSp>
            <p:nvCxnSpPr>
              <p:cNvPr id="44" name="AutoShape 17"/>
              <p:cNvCxnSpPr>
                <a:cxnSpLocks noChangeShapeType="1"/>
              </p:cNvCxnSpPr>
              <p:nvPr/>
            </p:nvCxnSpPr>
            <p:spPr bwMode="auto">
              <a:xfrm>
                <a:off x="2247900" y="4038600"/>
                <a:ext cx="381000" cy="774700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45" name="AutoShape 17"/>
              <p:cNvCxnSpPr>
                <a:cxnSpLocks noChangeShapeType="1"/>
              </p:cNvCxnSpPr>
              <p:nvPr/>
            </p:nvCxnSpPr>
            <p:spPr bwMode="auto">
              <a:xfrm flipH="1">
                <a:off x="1865085" y="4038600"/>
                <a:ext cx="381000" cy="774700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</p:grpSp>
      </p:grpSp>
      <p:grpSp>
        <p:nvGrpSpPr>
          <p:cNvPr id="18" name="Group 17"/>
          <p:cNvGrpSpPr/>
          <p:nvPr/>
        </p:nvGrpSpPr>
        <p:grpSpPr>
          <a:xfrm>
            <a:off x="152400" y="2743200"/>
            <a:ext cx="2667000" cy="2391238"/>
            <a:chOff x="152400" y="2743200"/>
            <a:chExt cx="2667000" cy="2391238"/>
          </a:xfrm>
        </p:grpSpPr>
        <p:sp>
          <p:nvSpPr>
            <p:cNvPr id="16388" name="AutoShape 5"/>
            <p:cNvSpPr>
              <a:spLocks noChangeArrowheads="1"/>
            </p:cNvSpPr>
            <p:nvPr/>
          </p:nvSpPr>
          <p:spPr bwMode="auto">
            <a:xfrm>
              <a:off x="1295400" y="2743200"/>
              <a:ext cx="381000" cy="304800"/>
            </a:xfrm>
            <a:prstGeom prst="triangle">
              <a:avLst>
                <a:gd name="adj" fmla="val 50000"/>
              </a:avLst>
            </a:prstGeom>
            <a:solidFill>
              <a:srgbClr val="CCE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 pitchFamily="34" charset="0"/>
              </a:endParaRPr>
            </a:p>
          </p:txBody>
        </p:sp>
        <p:sp>
          <p:nvSpPr>
            <p:cNvPr id="16389" name="AutoShape 6"/>
            <p:cNvSpPr>
              <a:spLocks noChangeArrowheads="1"/>
            </p:cNvSpPr>
            <p:nvPr/>
          </p:nvSpPr>
          <p:spPr bwMode="auto">
            <a:xfrm rot="10800000">
              <a:off x="533400" y="3733800"/>
              <a:ext cx="381000" cy="304800"/>
            </a:xfrm>
            <a:prstGeom prst="triangle">
              <a:avLst>
                <a:gd name="adj" fmla="val 50000"/>
              </a:avLst>
            </a:prstGeom>
            <a:solidFill>
              <a:srgbClr val="FF99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 pitchFamily="34" charset="0"/>
              </a:endParaRPr>
            </a:p>
          </p:txBody>
        </p:sp>
        <p:sp>
          <p:nvSpPr>
            <p:cNvPr id="16390" name="AutoShape 7"/>
            <p:cNvSpPr>
              <a:spLocks noChangeArrowheads="1"/>
            </p:cNvSpPr>
            <p:nvPr/>
          </p:nvSpPr>
          <p:spPr bwMode="auto">
            <a:xfrm rot="10800000">
              <a:off x="2057400" y="3733800"/>
              <a:ext cx="381000" cy="304800"/>
            </a:xfrm>
            <a:prstGeom prst="triangle">
              <a:avLst>
                <a:gd name="adj" fmla="val 50000"/>
              </a:avLst>
            </a:prstGeom>
            <a:solidFill>
              <a:srgbClr val="FF99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 pitchFamily="34" charset="0"/>
              </a:endParaRPr>
            </a:p>
          </p:txBody>
        </p:sp>
        <p:sp>
          <p:nvSpPr>
            <p:cNvPr id="16391" name="Rectangle 8"/>
            <p:cNvSpPr>
              <a:spLocks noChangeArrowheads="1"/>
            </p:cNvSpPr>
            <p:nvPr/>
          </p:nvSpPr>
          <p:spPr bwMode="auto">
            <a:xfrm>
              <a:off x="152400" y="4829638"/>
              <a:ext cx="381000" cy="304800"/>
            </a:xfrm>
            <a:prstGeom prst="rect">
              <a:avLst/>
            </a:prstGeom>
            <a:solidFill>
              <a:srgbClr val="BD92D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dirty="0">
                  <a:latin typeface="Calibri" pitchFamily="34" charset="0"/>
                </a:rPr>
                <a:t>10</a:t>
              </a:r>
            </a:p>
          </p:txBody>
        </p:sp>
        <p:sp>
          <p:nvSpPr>
            <p:cNvPr id="16392" name="Rectangle 9"/>
            <p:cNvSpPr>
              <a:spLocks noChangeArrowheads="1"/>
            </p:cNvSpPr>
            <p:nvPr/>
          </p:nvSpPr>
          <p:spPr bwMode="auto">
            <a:xfrm>
              <a:off x="883555" y="4829638"/>
              <a:ext cx="381000" cy="304800"/>
            </a:xfrm>
            <a:prstGeom prst="rect">
              <a:avLst/>
            </a:prstGeom>
            <a:solidFill>
              <a:srgbClr val="BD92D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dirty="0">
                  <a:latin typeface="Calibri" pitchFamily="34" charset="0"/>
                </a:rPr>
                <a:t>10</a:t>
              </a:r>
            </a:p>
          </p:txBody>
        </p:sp>
        <p:sp>
          <p:nvSpPr>
            <p:cNvPr id="16393" name="Rectangle 10"/>
            <p:cNvSpPr>
              <a:spLocks noChangeArrowheads="1"/>
            </p:cNvSpPr>
            <p:nvPr/>
          </p:nvSpPr>
          <p:spPr bwMode="auto">
            <a:xfrm>
              <a:off x="1676400" y="4829638"/>
              <a:ext cx="381000" cy="304800"/>
            </a:xfrm>
            <a:prstGeom prst="rect">
              <a:avLst/>
            </a:prstGeom>
            <a:solidFill>
              <a:srgbClr val="BD92D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>
                  <a:latin typeface="Calibri" pitchFamily="34" charset="0"/>
                </a:rPr>
                <a:t>9</a:t>
              </a:r>
            </a:p>
          </p:txBody>
        </p:sp>
        <p:sp>
          <p:nvSpPr>
            <p:cNvPr id="16394" name="Rectangle 11"/>
            <p:cNvSpPr>
              <a:spLocks noChangeArrowheads="1"/>
            </p:cNvSpPr>
            <p:nvPr/>
          </p:nvSpPr>
          <p:spPr bwMode="auto">
            <a:xfrm>
              <a:off x="2438400" y="4829638"/>
              <a:ext cx="381000" cy="304800"/>
            </a:xfrm>
            <a:prstGeom prst="rect">
              <a:avLst/>
            </a:prstGeom>
            <a:solidFill>
              <a:srgbClr val="BD92D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dirty="0">
                  <a:latin typeface="Calibri" pitchFamily="34" charset="0"/>
                </a:rPr>
                <a:t>100</a:t>
              </a:r>
            </a:p>
          </p:txBody>
        </p:sp>
        <p:cxnSp>
          <p:nvCxnSpPr>
            <p:cNvPr id="16395" name="AutoShape 12"/>
            <p:cNvCxnSpPr>
              <a:cxnSpLocks noChangeShapeType="1"/>
              <a:stCxn id="16388" idx="3"/>
              <a:endCxn id="16389" idx="3"/>
            </p:cNvCxnSpPr>
            <p:nvPr/>
          </p:nvCxnSpPr>
          <p:spPr bwMode="auto">
            <a:xfrm flipH="1">
              <a:off x="723900" y="3048000"/>
              <a:ext cx="762000" cy="68580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16396" name="AutoShape 13"/>
            <p:cNvCxnSpPr>
              <a:cxnSpLocks noChangeShapeType="1"/>
              <a:stCxn id="16388" idx="3"/>
              <a:endCxn id="16390" idx="3"/>
            </p:cNvCxnSpPr>
            <p:nvPr/>
          </p:nvCxnSpPr>
          <p:spPr bwMode="auto">
            <a:xfrm>
              <a:off x="1485900" y="3048000"/>
              <a:ext cx="762000" cy="68580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grpSp>
          <p:nvGrpSpPr>
            <p:cNvPr id="5" name="Group 4"/>
            <p:cNvGrpSpPr/>
            <p:nvPr/>
          </p:nvGrpSpPr>
          <p:grpSpPr>
            <a:xfrm>
              <a:off x="1865085" y="4038600"/>
              <a:ext cx="763815" cy="774700"/>
              <a:chOff x="1865085" y="4038600"/>
              <a:chExt cx="763815" cy="774700"/>
            </a:xfrm>
          </p:grpSpPr>
          <p:cxnSp>
            <p:nvCxnSpPr>
              <p:cNvPr id="16400" name="AutoShape 17"/>
              <p:cNvCxnSpPr>
                <a:cxnSpLocks noChangeShapeType="1"/>
                <a:stCxn id="16390" idx="0"/>
              </p:cNvCxnSpPr>
              <p:nvPr/>
            </p:nvCxnSpPr>
            <p:spPr bwMode="auto">
              <a:xfrm>
                <a:off x="2247900" y="4038600"/>
                <a:ext cx="381000" cy="774700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41" name="AutoShape 17"/>
              <p:cNvCxnSpPr>
                <a:cxnSpLocks noChangeShapeType="1"/>
              </p:cNvCxnSpPr>
              <p:nvPr/>
            </p:nvCxnSpPr>
            <p:spPr bwMode="auto">
              <a:xfrm flipH="1">
                <a:off x="1865085" y="4038600"/>
                <a:ext cx="381000" cy="774700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</p:grpSp>
        <p:grpSp>
          <p:nvGrpSpPr>
            <p:cNvPr id="49" name="Group 48"/>
            <p:cNvGrpSpPr/>
            <p:nvPr/>
          </p:nvGrpSpPr>
          <p:grpSpPr>
            <a:xfrm>
              <a:off x="341084" y="4038600"/>
              <a:ext cx="763815" cy="774700"/>
              <a:chOff x="1865085" y="4038600"/>
              <a:chExt cx="763815" cy="774700"/>
            </a:xfrm>
          </p:grpSpPr>
          <p:cxnSp>
            <p:nvCxnSpPr>
              <p:cNvPr id="50" name="AutoShape 17"/>
              <p:cNvCxnSpPr>
                <a:cxnSpLocks noChangeShapeType="1"/>
              </p:cNvCxnSpPr>
              <p:nvPr/>
            </p:nvCxnSpPr>
            <p:spPr bwMode="auto">
              <a:xfrm>
                <a:off x="2247900" y="4038600"/>
                <a:ext cx="381000" cy="774700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51" name="AutoShape 17"/>
              <p:cNvCxnSpPr>
                <a:cxnSpLocks noChangeShapeType="1"/>
              </p:cNvCxnSpPr>
              <p:nvPr/>
            </p:nvCxnSpPr>
            <p:spPr bwMode="auto">
              <a:xfrm flipH="1">
                <a:off x="1865085" y="4038600"/>
                <a:ext cx="381000" cy="774700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</p:grpSp>
      </p:grpSp>
      <p:grpSp>
        <p:nvGrpSpPr>
          <p:cNvPr id="16" name="Group 15"/>
          <p:cNvGrpSpPr/>
          <p:nvPr/>
        </p:nvGrpSpPr>
        <p:grpSpPr>
          <a:xfrm>
            <a:off x="8508988" y="2735184"/>
            <a:ext cx="3121553" cy="3318977"/>
            <a:chOff x="8508988" y="2735184"/>
            <a:chExt cx="3121553" cy="3318977"/>
          </a:xfrm>
        </p:grpSpPr>
        <p:cxnSp>
          <p:nvCxnSpPr>
            <p:cNvPr id="68" name="AutoShape 17"/>
            <p:cNvCxnSpPr>
              <a:cxnSpLocks noChangeShapeType="1"/>
            </p:cNvCxnSpPr>
            <p:nvPr/>
          </p:nvCxnSpPr>
          <p:spPr bwMode="auto">
            <a:xfrm>
              <a:off x="9317600" y="4048726"/>
              <a:ext cx="381000" cy="77470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69" name="AutoShape 17"/>
            <p:cNvCxnSpPr>
              <a:cxnSpLocks noChangeShapeType="1"/>
            </p:cNvCxnSpPr>
            <p:nvPr/>
          </p:nvCxnSpPr>
          <p:spPr bwMode="auto">
            <a:xfrm flipH="1">
              <a:off x="8934785" y="4048726"/>
              <a:ext cx="381000" cy="77470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sp>
          <p:nvSpPr>
            <p:cNvPr id="56" name="AutoShape 5"/>
            <p:cNvSpPr>
              <a:spLocks noChangeArrowheads="1"/>
            </p:cNvSpPr>
            <p:nvPr/>
          </p:nvSpPr>
          <p:spPr bwMode="auto">
            <a:xfrm>
              <a:off x="9887284" y="2735184"/>
              <a:ext cx="381000" cy="304800"/>
            </a:xfrm>
            <a:prstGeom prst="triangle">
              <a:avLst>
                <a:gd name="adj" fmla="val 50000"/>
              </a:avLst>
            </a:prstGeom>
            <a:solidFill>
              <a:srgbClr val="CCE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 pitchFamily="34" charset="0"/>
              </a:endParaRPr>
            </a:p>
          </p:txBody>
        </p:sp>
        <p:sp>
          <p:nvSpPr>
            <p:cNvPr id="57" name="Rectangle 8"/>
            <p:cNvSpPr>
              <a:spLocks noChangeArrowheads="1"/>
            </p:cNvSpPr>
            <p:nvPr/>
          </p:nvSpPr>
          <p:spPr bwMode="auto">
            <a:xfrm>
              <a:off x="8984908" y="5744014"/>
              <a:ext cx="381000" cy="304800"/>
            </a:xfrm>
            <a:prstGeom prst="rect">
              <a:avLst/>
            </a:prstGeom>
            <a:solidFill>
              <a:srgbClr val="BD92D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dirty="0">
                  <a:latin typeface="Calibri" pitchFamily="34" charset="0"/>
                </a:rPr>
                <a:t>9</a:t>
              </a:r>
            </a:p>
          </p:txBody>
        </p:sp>
        <p:sp>
          <p:nvSpPr>
            <p:cNvPr id="58" name="Rectangle 9"/>
            <p:cNvSpPr>
              <a:spLocks noChangeArrowheads="1"/>
            </p:cNvSpPr>
            <p:nvPr/>
          </p:nvSpPr>
          <p:spPr bwMode="auto">
            <a:xfrm>
              <a:off x="9515543" y="5744014"/>
              <a:ext cx="381000" cy="304800"/>
            </a:xfrm>
            <a:prstGeom prst="rect">
              <a:avLst/>
            </a:prstGeom>
            <a:solidFill>
              <a:srgbClr val="BD92D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>
                  <a:latin typeface="Calibri" pitchFamily="34" charset="0"/>
                </a:rPr>
                <a:t>10</a:t>
              </a:r>
            </a:p>
          </p:txBody>
        </p:sp>
        <p:sp>
          <p:nvSpPr>
            <p:cNvPr id="59" name="Rectangle 10"/>
            <p:cNvSpPr>
              <a:spLocks noChangeArrowheads="1"/>
            </p:cNvSpPr>
            <p:nvPr/>
          </p:nvSpPr>
          <p:spPr bwMode="auto">
            <a:xfrm>
              <a:off x="10295020" y="5744014"/>
              <a:ext cx="381000" cy="304800"/>
            </a:xfrm>
            <a:prstGeom prst="rect">
              <a:avLst/>
            </a:prstGeom>
            <a:solidFill>
              <a:srgbClr val="BD92D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>
                  <a:latin typeface="Calibri" pitchFamily="34" charset="0"/>
                </a:rPr>
                <a:t>9</a:t>
              </a:r>
            </a:p>
          </p:txBody>
        </p:sp>
        <p:sp>
          <p:nvSpPr>
            <p:cNvPr id="60" name="Rectangle 11"/>
            <p:cNvSpPr>
              <a:spLocks noChangeArrowheads="1"/>
            </p:cNvSpPr>
            <p:nvPr/>
          </p:nvSpPr>
          <p:spPr bwMode="auto">
            <a:xfrm>
              <a:off x="10789660" y="5744014"/>
              <a:ext cx="381000" cy="304800"/>
            </a:xfrm>
            <a:prstGeom prst="rect">
              <a:avLst/>
            </a:prstGeom>
            <a:solidFill>
              <a:srgbClr val="BD92D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dirty="0">
                  <a:latin typeface="Calibri" pitchFamily="34" charset="0"/>
                </a:rPr>
                <a:t>10</a:t>
              </a:r>
            </a:p>
          </p:txBody>
        </p:sp>
        <p:cxnSp>
          <p:nvCxnSpPr>
            <p:cNvPr id="61" name="AutoShape 12"/>
            <p:cNvCxnSpPr>
              <a:cxnSpLocks noChangeShapeType="1"/>
              <a:stCxn id="56" idx="3"/>
            </p:cNvCxnSpPr>
            <p:nvPr/>
          </p:nvCxnSpPr>
          <p:spPr bwMode="auto">
            <a:xfrm flipH="1">
              <a:off x="9315784" y="3039984"/>
              <a:ext cx="762000" cy="68580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62" name="AutoShape 13"/>
            <p:cNvCxnSpPr>
              <a:cxnSpLocks noChangeShapeType="1"/>
              <a:stCxn id="56" idx="3"/>
            </p:cNvCxnSpPr>
            <p:nvPr/>
          </p:nvCxnSpPr>
          <p:spPr bwMode="auto">
            <a:xfrm>
              <a:off x="10077784" y="3039984"/>
              <a:ext cx="762000" cy="68580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sp>
          <p:nvSpPr>
            <p:cNvPr id="63" name="Oval 15"/>
            <p:cNvSpPr>
              <a:spLocks noChangeAspect="1" noChangeArrowheads="1"/>
            </p:cNvSpPr>
            <p:nvPr/>
          </p:nvSpPr>
          <p:spPr bwMode="auto">
            <a:xfrm>
              <a:off x="9150684" y="3725784"/>
              <a:ext cx="323850" cy="323850"/>
            </a:xfrm>
            <a:prstGeom prst="ellipse">
              <a:avLst/>
            </a:prstGeom>
            <a:solidFill>
              <a:srgbClr val="B5EDC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 pitchFamily="34" charset="0"/>
              </a:endParaRPr>
            </a:p>
          </p:txBody>
        </p:sp>
        <p:sp>
          <p:nvSpPr>
            <p:cNvPr id="64" name="Oval 16"/>
            <p:cNvSpPr>
              <a:spLocks noChangeAspect="1" noChangeArrowheads="1"/>
            </p:cNvSpPr>
            <p:nvPr/>
          </p:nvSpPr>
          <p:spPr bwMode="auto">
            <a:xfrm>
              <a:off x="10674684" y="3725784"/>
              <a:ext cx="323850" cy="323850"/>
            </a:xfrm>
            <a:prstGeom prst="ellipse">
              <a:avLst/>
            </a:prstGeom>
            <a:solidFill>
              <a:srgbClr val="B5EDC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 pitchFamily="34" charset="0"/>
              </a:endParaRPr>
            </a:p>
          </p:txBody>
        </p:sp>
        <p:cxnSp>
          <p:nvCxnSpPr>
            <p:cNvPr id="66" name="AutoShape 17"/>
            <p:cNvCxnSpPr>
              <a:cxnSpLocks noChangeShapeType="1"/>
            </p:cNvCxnSpPr>
            <p:nvPr/>
          </p:nvCxnSpPr>
          <p:spPr bwMode="auto">
            <a:xfrm>
              <a:off x="10841600" y="4048726"/>
              <a:ext cx="381000" cy="77470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67" name="AutoShape 17"/>
            <p:cNvCxnSpPr>
              <a:cxnSpLocks noChangeShapeType="1"/>
            </p:cNvCxnSpPr>
            <p:nvPr/>
          </p:nvCxnSpPr>
          <p:spPr bwMode="auto">
            <a:xfrm flipH="1">
              <a:off x="10458785" y="4048726"/>
              <a:ext cx="381000" cy="77470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sp>
          <p:nvSpPr>
            <p:cNvPr id="70" name="AutoShape 6"/>
            <p:cNvSpPr>
              <a:spLocks noChangeArrowheads="1"/>
            </p:cNvSpPr>
            <p:nvPr/>
          </p:nvSpPr>
          <p:spPr bwMode="auto">
            <a:xfrm rot="10800000">
              <a:off x="8760326" y="4835358"/>
              <a:ext cx="381000" cy="304800"/>
            </a:xfrm>
            <a:prstGeom prst="triangle">
              <a:avLst>
                <a:gd name="adj" fmla="val 50000"/>
              </a:avLst>
            </a:prstGeom>
            <a:solidFill>
              <a:srgbClr val="FF99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 pitchFamily="34" charset="0"/>
              </a:endParaRPr>
            </a:p>
          </p:txBody>
        </p:sp>
        <p:sp>
          <p:nvSpPr>
            <p:cNvPr id="71" name="AutoShape 7"/>
            <p:cNvSpPr>
              <a:spLocks noChangeArrowheads="1"/>
            </p:cNvSpPr>
            <p:nvPr/>
          </p:nvSpPr>
          <p:spPr bwMode="auto">
            <a:xfrm rot="10800000">
              <a:off x="10284326" y="4835358"/>
              <a:ext cx="381000" cy="304800"/>
            </a:xfrm>
            <a:prstGeom prst="triangle">
              <a:avLst>
                <a:gd name="adj" fmla="val 50000"/>
              </a:avLst>
            </a:prstGeom>
            <a:solidFill>
              <a:srgbClr val="FF99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 pitchFamily="34" charset="0"/>
              </a:endParaRPr>
            </a:p>
          </p:txBody>
        </p:sp>
        <p:sp>
          <p:nvSpPr>
            <p:cNvPr id="72" name="AutoShape 6"/>
            <p:cNvSpPr>
              <a:spLocks noChangeArrowheads="1"/>
            </p:cNvSpPr>
            <p:nvPr/>
          </p:nvSpPr>
          <p:spPr bwMode="auto">
            <a:xfrm rot="10800000">
              <a:off x="9500937" y="4840706"/>
              <a:ext cx="381000" cy="304800"/>
            </a:xfrm>
            <a:prstGeom prst="triangle">
              <a:avLst>
                <a:gd name="adj" fmla="val 50000"/>
              </a:avLst>
            </a:prstGeom>
            <a:solidFill>
              <a:srgbClr val="FF99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 pitchFamily="34" charset="0"/>
              </a:endParaRPr>
            </a:p>
          </p:txBody>
        </p:sp>
        <p:sp>
          <p:nvSpPr>
            <p:cNvPr id="73" name="AutoShape 7"/>
            <p:cNvSpPr>
              <a:spLocks noChangeArrowheads="1"/>
            </p:cNvSpPr>
            <p:nvPr/>
          </p:nvSpPr>
          <p:spPr bwMode="auto">
            <a:xfrm rot="10800000">
              <a:off x="11024937" y="4840706"/>
              <a:ext cx="381000" cy="304800"/>
            </a:xfrm>
            <a:prstGeom prst="triangle">
              <a:avLst>
                <a:gd name="adj" fmla="val 50000"/>
              </a:avLst>
            </a:prstGeom>
            <a:solidFill>
              <a:srgbClr val="FF99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 pitchFamily="34" charset="0"/>
              </a:endParaRPr>
            </a:p>
          </p:txBody>
        </p:sp>
        <p:sp>
          <p:nvSpPr>
            <p:cNvPr id="76" name="Rectangle 8"/>
            <p:cNvSpPr>
              <a:spLocks noChangeArrowheads="1"/>
            </p:cNvSpPr>
            <p:nvPr/>
          </p:nvSpPr>
          <p:spPr bwMode="auto">
            <a:xfrm>
              <a:off x="8508988" y="5735998"/>
              <a:ext cx="381000" cy="304800"/>
            </a:xfrm>
            <a:prstGeom prst="rect">
              <a:avLst/>
            </a:prstGeom>
            <a:solidFill>
              <a:srgbClr val="BD92D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dirty="0">
                  <a:latin typeface="Calibri" pitchFamily="34" charset="0"/>
                </a:rPr>
                <a:t>10</a:t>
              </a:r>
            </a:p>
          </p:txBody>
        </p:sp>
        <p:sp>
          <p:nvSpPr>
            <p:cNvPr id="77" name="Rectangle 11"/>
            <p:cNvSpPr>
              <a:spLocks noChangeArrowheads="1"/>
            </p:cNvSpPr>
            <p:nvPr/>
          </p:nvSpPr>
          <p:spPr bwMode="auto">
            <a:xfrm>
              <a:off x="11249541" y="5749361"/>
              <a:ext cx="381000" cy="304800"/>
            </a:xfrm>
            <a:prstGeom prst="rect">
              <a:avLst/>
            </a:prstGeom>
            <a:solidFill>
              <a:srgbClr val="BD92D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dirty="0">
                  <a:latin typeface="Calibri" pitchFamily="34" charset="0"/>
                </a:rPr>
                <a:t>100</a:t>
              </a:r>
            </a:p>
          </p:txBody>
        </p:sp>
        <p:cxnSp>
          <p:nvCxnSpPr>
            <p:cNvPr id="79" name="AutoShape 17"/>
            <p:cNvCxnSpPr>
              <a:cxnSpLocks noChangeShapeType="1"/>
              <a:stCxn id="70" idx="0"/>
              <a:endCxn id="57" idx="0"/>
            </p:cNvCxnSpPr>
            <p:nvPr/>
          </p:nvCxnSpPr>
          <p:spPr bwMode="auto">
            <a:xfrm>
              <a:off x="8950826" y="5140158"/>
              <a:ext cx="224582" cy="603856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80" name="AutoShape 17"/>
            <p:cNvCxnSpPr>
              <a:cxnSpLocks noChangeShapeType="1"/>
              <a:stCxn id="70" idx="0"/>
              <a:endCxn id="76" idx="0"/>
            </p:cNvCxnSpPr>
            <p:nvPr/>
          </p:nvCxnSpPr>
          <p:spPr bwMode="auto">
            <a:xfrm flipH="1">
              <a:off x="8699488" y="5140158"/>
              <a:ext cx="251338" cy="59584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82" name="AutoShape 17"/>
            <p:cNvCxnSpPr>
              <a:cxnSpLocks noChangeShapeType="1"/>
              <a:stCxn id="72" idx="0"/>
              <a:endCxn id="58" idx="0"/>
            </p:cNvCxnSpPr>
            <p:nvPr/>
          </p:nvCxnSpPr>
          <p:spPr bwMode="auto">
            <a:xfrm>
              <a:off x="9691437" y="5145506"/>
              <a:ext cx="14606" cy="598508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88" name="AutoShape 17"/>
            <p:cNvCxnSpPr>
              <a:cxnSpLocks noChangeShapeType="1"/>
              <a:stCxn id="71" idx="0"/>
              <a:endCxn id="59" idx="0"/>
            </p:cNvCxnSpPr>
            <p:nvPr/>
          </p:nvCxnSpPr>
          <p:spPr bwMode="auto">
            <a:xfrm>
              <a:off x="10474826" y="5140158"/>
              <a:ext cx="10694" cy="603856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91" name="AutoShape 17"/>
            <p:cNvCxnSpPr>
              <a:cxnSpLocks noChangeShapeType="1"/>
            </p:cNvCxnSpPr>
            <p:nvPr/>
          </p:nvCxnSpPr>
          <p:spPr bwMode="auto">
            <a:xfrm>
              <a:off x="11215436" y="5145505"/>
              <a:ext cx="224582" cy="603856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92" name="AutoShape 17"/>
            <p:cNvCxnSpPr>
              <a:cxnSpLocks noChangeShapeType="1"/>
            </p:cNvCxnSpPr>
            <p:nvPr/>
          </p:nvCxnSpPr>
          <p:spPr bwMode="auto">
            <a:xfrm flipH="1">
              <a:off x="10964098" y="5145505"/>
              <a:ext cx="251338" cy="59584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</p:grpSp>
      <p:pic>
        <p:nvPicPr>
          <p:cNvPr id="93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943480" y="1153695"/>
            <a:ext cx="2233863" cy="142292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Box 16"/>
          <p:cNvSpPr txBox="1"/>
          <p:nvPr/>
        </p:nvSpPr>
        <p:spPr>
          <a:xfrm>
            <a:off x="534737" y="5267157"/>
            <a:ext cx="241328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/>
              <a:t>Tictactoe</a:t>
            </a:r>
            <a:r>
              <a:rPr lang="en-US" sz="2400" dirty="0"/>
              <a:t>, chess</a:t>
            </a:r>
          </a:p>
          <a:p>
            <a:r>
              <a:rPr lang="en-US" sz="2400" b="1" i="1" dirty="0">
                <a:solidFill>
                  <a:srgbClr val="FF0000"/>
                </a:solidFill>
              </a:rPr>
              <a:t>Minimax</a:t>
            </a:r>
          </a:p>
        </p:txBody>
      </p:sp>
      <p:sp>
        <p:nvSpPr>
          <p:cNvPr id="96" name="TextBox 95"/>
          <p:cNvSpPr txBox="1"/>
          <p:nvPr/>
        </p:nvSpPr>
        <p:spPr>
          <a:xfrm>
            <a:off x="4825718" y="5257800"/>
            <a:ext cx="232206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Tetris, investing</a:t>
            </a:r>
          </a:p>
          <a:p>
            <a:r>
              <a:rPr lang="en-US" sz="2400" b="1" i="1" dirty="0" err="1">
                <a:solidFill>
                  <a:srgbClr val="FF0000"/>
                </a:solidFill>
              </a:rPr>
              <a:t>Expectimax</a:t>
            </a:r>
            <a:endParaRPr lang="en-US" sz="2400" b="1" i="1" dirty="0">
              <a:solidFill>
                <a:srgbClr val="FF0000"/>
              </a:solidFill>
            </a:endParaRPr>
          </a:p>
        </p:txBody>
      </p:sp>
      <p:sp>
        <p:nvSpPr>
          <p:cNvPr id="97" name="TextBox 96"/>
          <p:cNvSpPr txBox="1"/>
          <p:nvPr/>
        </p:nvSpPr>
        <p:spPr>
          <a:xfrm>
            <a:off x="8458200" y="6027003"/>
            <a:ext cx="358818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Backgammon, Monopoly</a:t>
            </a:r>
          </a:p>
          <a:p>
            <a:r>
              <a:rPr lang="en-US" sz="2400" b="1" i="1" dirty="0" err="1">
                <a:solidFill>
                  <a:srgbClr val="FF0000"/>
                </a:solidFill>
              </a:rPr>
              <a:t>Expectiminimax</a:t>
            </a:r>
            <a:endParaRPr lang="en-US" sz="2400" b="1" i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60817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6" grpId="0"/>
      <p:bldP spid="97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163700" y="1524000"/>
            <a:ext cx="4065899" cy="465499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Probabilities</a:t>
            </a:r>
          </a:p>
        </p:txBody>
      </p:sp>
    </p:spTree>
    <p:extLst>
      <p:ext uri="{BB962C8B-B14F-4D97-AF65-F5344CB8AC3E}">
        <p14:creationId xmlns:p14="http://schemas.microsoft.com/office/powerpoint/2010/main" val="1379903295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220200" y="3048000"/>
            <a:ext cx="1662739" cy="156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266533" y="1356197"/>
            <a:ext cx="1535600" cy="1597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79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220518" y="4826203"/>
            <a:ext cx="1554162" cy="17696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Probabilities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idx="1"/>
          </p:nvPr>
        </p:nvSpPr>
        <p:spPr>
          <a:xfrm>
            <a:off x="406399" y="1397000"/>
            <a:ext cx="8204201" cy="5232399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2800" dirty="0"/>
              <a:t>A </a:t>
            </a:r>
            <a:r>
              <a:rPr lang="en-US" sz="2800" dirty="0">
                <a:solidFill>
                  <a:srgbClr val="CC0000"/>
                </a:solidFill>
              </a:rPr>
              <a:t>random variable</a:t>
            </a:r>
            <a:r>
              <a:rPr lang="en-US" sz="2800" dirty="0"/>
              <a:t> represents an event whose outcome is unknown</a:t>
            </a:r>
          </a:p>
          <a:p>
            <a:pPr>
              <a:lnSpc>
                <a:spcPct val="80000"/>
              </a:lnSpc>
            </a:pPr>
            <a:endParaRPr lang="en-US" sz="2800" dirty="0"/>
          </a:p>
          <a:p>
            <a:pPr>
              <a:lnSpc>
                <a:spcPct val="80000"/>
              </a:lnSpc>
            </a:pPr>
            <a:r>
              <a:rPr lang="en-US" sz="2800" dirty="0"/>
              <a:t>A </a:t>
            </a:r>
            <a:r>
              <a:rPr lang="en-US" sz="2800" dirty="0">
                <a:solidFill>
                  <a:srgbClr val="CC0000"/>
                </a:solidFill>
              </a:rPr>
              <a:t>probability distribution</a:t>
            </a:r>
            <a:r>
              <a:rPr lang="en-US" sz="2800" dirty="0"/>
              <a:t> is an assignment of weights to outcomes</a:t>
            </a:r>
          </a:p>
          <a:p>
            <a:pPr>
              <a:lnSpc>
                <a:spcPct val="80000"/>
              </a:lnSpc>
            </a:pPr>
            <a:endParaRPr lang="en-US" sz="2800" dirty="0"/>
          </a:p>
          <a:p>
            <a:pPr>
              <a:lnSpc>
                <a:spcPct val="80000"/>
              </a:lnSpc>
            </a:pPr>
            <a:r>
              <a:rPr lang="en-US" sz="2800" dirty="0"/>
              <a:t>Example: Traffic on freeway</a:t>
            </a:r>
          </a:p>
          <a:p>
            <a:pPr lvl="1">
              <a:lnSpc>
                <a:spcPct val="80000"/>
              </a:lnSpc>
            </a:pPr>
            <a:r>
              <a:rPr lang="en-US" sz="2400" dirty="0"/>
              <a:t>Random variable: T = whether there’s traffic</a:t>
            </a:r>
          </a:p>
          <a:p>
            <a:pPr lvl="1">
              <a:lnSpc>
                <a:spcPct val="80000"/>
              </a:lnSpc>
            </a:pPr>
            <a:r>
              <a:rPr lang="en-US" sz="2400" dirty="0"/>
              <a:t>Outcomes: T in {none, light, heavy}</a:t>
            </a:r>
          </a:p>
          <a:p>
            <a:pPr lvl="1">
              <a:lnSpc>
                <a:spcPct val="80000"/>
              </a:lnSpc>
            </a:pPr>
            <a:r>
              <a:rPr lang="en-US" sz="2400" dirty="0"/>
              <a:t>Distribution:</a:t>
            </a:r>
          </a:p>
          <a:p>
            <a:pPr marL="457176" lvl="1" indent="0">
              <a:lnSpc>
                <a:spcPct val="80000"/>
              </a:lnSpc>
              <a:buNone/>
            </a:pPr>
            <a:r>
              <a:rPr lang="en-US" sz="2400" dirty="0"/>
              <a:t>         P(T=none) = </a:t>
            </a:r>
            <a:r>
              <a:rPr lang="en-US" sz="2400" dirty="0">
                <a:solidFill>
                  <a:srgbClr val="00B050"/>
                </a:solidFill>
              </a:rPr>
              <a:t>0.25</a:t>
            </a:r>
            <a:r>
              <a:rPr lang="en-US" sz="2400" dirty="0"/>
              <a:t>,  P(T=light) = </a:t>
            </a:r>
            <a:r>
              <a:rPr lang="en-US" sz="2400" dirty="0">
                <a:solidFill>
                  <a:srgbClr val="00B050"/>
                </a:solidFill>
              </a:rPr>
              <a:t>0.50</a:t>
            </a:r>
            <a:r>
              <a:rPr lang="en-US" sz="2400" dirty="0"/>
              <a:t>,  P(T=heavy) = </a:t>
            </a:r>
            <a:r>
              <a:rPr lang="en-US" sz="2400" dirty="0">
                <a:solidFill>
                  <a:srgbClr val="00B050"/>
                </a:solidFill>
              </a:rPr>
              <a:t>0.25</a:t>
            </a:r>
          </a:p>
          <a:p>
            <a:pPr>
              <a:lnSpc>
                <a:spcPct val="80000"/>
              </a:lnSpc>
            </a:pPr>
            <a:endParaRPr lang="en-US" sz="2800" dirty="0"/>
          </a:p>
          <a:p>
            <a:pPr>
              <a:lnSpc>
                <a:spcPct val="80000"/>
              </a:lnSpc>
            </a:pPr>
            <a:r>
              <a:rPr lang="en-US" sz="2800" dirty="0"/>
              <a:t>Probabilities over all possible outcomes sum to one</a:t>
            </a:r>
          </a:p>
          <a:p>
            <a:pPr marL="0" indent="0">
              <a:lnSpc>
                <a:spcPct val="80000"/>
              </a:lnSpc>
              <a:buNone/>
            </a:pPr>
            <a:endParaRPr lang="en-US" sz="2800" dirty="0"/>
          </a:p>
        </p:txBody>
      </p:sp>
      <p:sp>
        <p:nvSpPr>
          <p:cNvPr id="10" name="TextBox 9"/>
          <p:cNvSpPr txBox="1"/>
          <p:nvPr/>
        </p:nvSpPr>
        <p:spPr>
          <a:xfrm>
            <a:off x="11125200" y="1905000"/>
            <a:ext cx="1219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00B050"/>
                </a:solidFill>
                <a:latin typeface="Calibri" pitchFamily="34" charset="0"/>
              </a:rPr>
              <a:t>0.25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125200" y="3657600"/>
            <a:ext cx="1219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00B050"/>
                </a:solidFill>
                <a:latin typeface="Calibri" pitchFamily="34" charset="0"/>
              </a:rPr>
              <a:t>0.50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125200" y="5511225"/>
            <a:ext cx="1219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00B050"/>
                </a:solidFill>
                <a:latin typeface="Calibri" pitchFamily="34" charset="0"/>
              </a:rPr>
              <a:t>0.25</a:t>
            </a:r>
          </a:p>
        </p:txBody>
      </p:sp>
    </p:spTree>
    <p:extLst>
      <p:ext uri="{BB962C8B-B14F-4D97-AF65-F5344CB8AC3E}">
        <p14:creationId xmlns:p14="http://schemas.microsoft.com/office/powerpoint/2010/main" val="131708323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071519" y="4826203"/>
            <a:ext cx="1554162" cy="17269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876800" y="4800600"/>
            <a:ext cx="1643063" cy="15498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6387" name="Rectangle 3"/>
          <p:cNvSpPr>
            <a:spLocks noGrp="1" noChangeArrowheads="1"/>
          </p:cNvSpPr>
          <p:nvPr>
            <p:ph idx="1"/>
          </p:nvPr>
        </p:nvSpPr>
        <p:spPr>
          <a:xfrm>
            <a:off x="381000" y="1447800"/>
            <a:ext cx="9601200" cy="4449763"/>
          </a:xfrm>
        </p:spPr>
        <p:txBody>
          <a:bodyPr/>
          <a:lstStyle/>
          <a:p>
            <a:r>
              <a:rPr lang="en-US" sz="2600" dirty="0"/>
              <a:t>Expected value of a function of a random variable:</a:t>
            </a:r>
          </a:p>
          <a:p>
            <a:pPr marL="457176" lvl="1" indent="0">
              <a:lnSpc>
                <a:spcPct val="90000"/>
              </a:lnSpc>
              <a:buNone/>
            </a:pPr>
            <a:r>
              <a:rPr lang="en-US" sz="2600" dirty="0"/>
              <a:t>Average the </a:t>
            </a:r>
            <a:r>
              <a:rPr lang="en-US" sz="2600" dirty="0">
                <a:solidFill>
                  <a:srgbClr val="7030A0"/>
                </a:solidFill>
              </a:rPr>
              <a:t>values</a:t>
            </a:r>
            <a:r>
              <a:rPr lang="en-US" sz="2600" dirty="0"/>
              <a:t> of each outcome, </a:t>
            </a:r>
          </a:p>
          <a:p>
            <a:pPr marL="457176" lvl="1" indent="0">
              <a:lnSpc>
                <a:spcPct val="90000"/>
              </a:lnSpc>
              <a:buNone/>
            </a:pPr>
            <a:r>
              <a:rPr lang="en-US" sz="2600" dirty="0"/>
              <a:t>weighted by the </a:t>
            </a:r>
            <a:r>
              <a:rPr lang="en-US" sz="2600" dirty="0">
                <a:solidFill>
                  <a:srgbClr val="00B050"/>
                </a:solidFill>
              </a:rPr>
              <a:t>probability</a:t>
            </a:r>
            <a:r>
              <a:rPr lang="en-US" sz="2600" dirty="0"/>
              <a:t> of that outcome</a:t>
            </a:r>
          </a:p>
          <a:p>
            <a:pPr lvl="4">
              <a:lnSpc>
                <a:spcPct val="90000"/>
              </a:lnSpc>
            </a:pPr>
            <a:endParaRPr lang="en-US" sz="1600" dirty="0"/>
          </a:p>
          <a:p>
            <a:pPr>
              <a:lnSpc>
                <a:spcPct val="90000"/>
              </a:lnSpc>
            </a:pPr>
            <a:r>
              <a:rPr lang="en-US" sz="2600" dirty="0"/>
              <a:t>Example: How long to get to the airport?</a:t>
            </a:r>
          </a:p>
          <a:p>
            <a:pPr lvl="1">
              <a:lnSpc>
                <a:spcPct val="90000"/>
              </a:lnSpc>
            </a:pPr>
            <a:endParaRPr lang="en-US" sz="2000" dirty="0"/>
          </a:p>
          <a:p>
            <a:pPr lvl="2">
              <a:lnSpc>
                <a:spcPct val="90000"/>
              </a:lnSpc>
            </a:pPr>
            <a:endParaRPr lang="en-US" sz="2000" dirty="0"/>
          </a:p>
        </p:txBody>
      </p:sp>
      <p:pic>
        <p:nvPicPr>
          <p:cNvPr id="30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580963" y="4813148"/>
            <a:ext cx="1535600" cy="1597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Expected Value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097824" y="4229833"/>
            <a:ext cx="1219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B050"/>
                </a:solidFill>
                <a:latin typeface="Calibri"/>
                <a:cs typeface="Calibri"/>
              </a:rPr>
              <a:t>0.25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383824" y="4229833"/>
            <a:ext cx="1219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B050"/>
                </a:solidFill>
                <a:latin typeface="Calibri"/>
                <a:cs typeface="Calibri"/>
              </a:rPr>
              <a:t>0.50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669824" y="4229833"/>
            <a:ext cx="1219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B050"/>
                </a:solidFill>
                <a:latin typeface="Calibri"/>
                <a:cs typeface="Calibri"/>
              </a:rPr>
              <a:t>0.25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11824" y="4229833"/>
            <a:ext cx="2286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B050"/>
                </a:solidFill>
                <a:latin typeface="Calibri"/>
                <a:cs typeface="Calibri"/>
              </a:rPr>
              <a:t>Probability: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097824" y="3544033"/>
            <a:ext cx="1219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7030A0"/>
                </a:solidFill>
                <a:latin typeface="Calibri"/>
                <a:cs typeface="Calibri"/>
              </a:rPr>
              <a:t>20 min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83824" y="3544033"/>
            <a:ext cx="1219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7030A0"/>
                </a:solidFill>
                <a:latin typeface="Calibri"/>
                <a:cs typeface="Calibri"/>
              </a:rPr>
              <a:t>30 min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669824" y="3544033"/>
            <a:ext cx="1219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7030A0"/>
                </a:solidFill>
                <a:latin typeface="Calibri"/>
                <a:cs typeface="Calibri"/>
              </a:rPr>
              <a:t>60 min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11824" y="3544033"/>
            <a:ext cx="2286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7030A0"/>
                </a:solidFill>
                <a:latin typeface="Calibri"/>
                <a:cs typeface="Calibri"/>
              </a:rPr>
              <a:t>Time:</a:t>
            </a:r>
          </a:p>
        </p:txBody>
      </p:sp>
      <p:sp>
        <p:nvSpPr>
          <p:cNvPr id="19" name="Right Arrow 18"/>
          <p:cNvSpPr/>
          <p:nvPr/>
        </p:nvSpPr>
        <p:spPr>
          <a:xfrm>
            <a:off x="8991600" y="3686253"/>
            <a:ext cx="838200" cy="914400"/>
          </a:xfrm>
          <a:prstGeom prst="rightArrow">
            <a:avLst/>
          </a:prstGeom>
          <a:solidFill>
            <a:srgbClr val="99CC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libri"/>
              <a:cs typeface="Calibri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0210800" y="3848833"/>
            <a:ext cx="1219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7030A0"/>
                </a:solidFill>
                <a:latin typeface="Calibri"/>
                <a:cs typeface="Calibri"/>
              </a:rPr>
              <a:t>35 min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276600" y="3914853"/>
            <a:ext cx="38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alibri"/>
                <a:cs typeface="Calibri"/>
              </a:rPr>
              <a:t>x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562600" y="3914853"/>
            <a:ext cx="38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alibri"/>
                <a:cs typeface="Calibri"/>
              </a:rPr>
              <a:t>x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848600" y="3914853"/>
            <a:ext cx="38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alibri"/>
                <a:cs typeface="Calibri"/>
              </a:rPr>
              <a:t>x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419600" y="3762453"/>
            <a:ext cx="1219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Calibri"/>
                <a:cs typeface="Calibri"/>
              </a:rPr>
              <a:t>+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629399" y="3768436"/>
            <a:ext cx="1288473" cy="6403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Calibri"/>
                <a:cs typeface="Calibri"/>
              </a:rPr>
              <a:t>+</a:t>
            </a:r>
          </a:p>
        </p:txBody>
      </p:sp>
    </p:spTree>
    <p:extLst>
      <p:ext uri="{BB962C8B-B14F-4D97-AF65-F5344CB8AC3E}">
        <p14:creationId xmlns:p14="http://schemas.microsoft.com/office/powerpoint/2010/main" val="78813053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4" grpId="0"/>
      <p:bldP spid="15" grpId="0"/>
      <p:bldP spid="16" grpId="0"/>
      <p:bldP spid="17" grpId="0"/>
      <p:bldP spid="18" grpId="0"/>
      <p:bldP spid="19" grpId="0" animBg="1"/>
      <p:bldP spid="20" grpId="0"/>
      <p:bldP spid="21" grpId="0"/>
      <p:bldP spid="22" grpId="0"/>
      <p:bldP spid="23" grpId="0"/>
      <p:bldP spid="24" grpId="0"/>
      <p:bldP spid="25" grpId="0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107295" y="2577570"/>
            <a:ext cx="1554162" cy="17269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912576" y="2551967"/>
            <a:ext cx="1643063" cy="15498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616739" y="2564515"/>
            <a:ext cx="1535600" cy="1597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Expectations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133600" y="1981200"/>
            <a:ext cx="1219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B050"/>
                </a:solidFill>
                <a:latin typeface="Calibri"/>
                <a:cs typeface="Calibri"/>
              </a:rPr>
              <a:t>0.25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419600" y="1981200"/>
            <a:ext cx="1219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B050"/>
                </a:solidFill>
                <a:latin typeface="Calibri"/>
                <a:cs typeface="Calibri"/>
              </a:rPr>
              <a:t>0.50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705600" y="1981200"/>
            <a:ext cx="1219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B050"/>
                </a:solidFill>
                <a:latin typeface="Calibri"/>
                <a:cs typeface="Calibri"/>
              </a:rPr>
              <a:t>0.25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28600" y="1981200"/>
            <a:ext cx="2286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B050"/>
                </a:solidFill>
                <a:latin typeface="Calibri"/>
                <a:cs typeface="Calibri"/>
              </a:rPr>
              <a:t>Probability: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133600" y="1295400"/>
            <a:ext cx="1219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7030A0"/>
                </a:solidFill>
                <a:latin typeface="Calibri"/>
                <a:cs typeface="Calibri"/>
              </a:rPr>
              <a:t>20 min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419600" y="1295400"/>
            <a:ext cx="1219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7030A0"/>
                </a:solidFill>
                <a:latin typeface="Calibri"/>
                <a:cs typeface="Calibri"/>
              </a:rPr>
              <a:t>30 min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705600" y="1295400"/>
            <a:ext cx="1219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7030A0"/>
                </a:solidFill>
                <a:latin typeface="Calibri"/>
                <a:cs typeface="Calibri"/>
              </a:rPr>
              <a:t>60 min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228600" y="1295400"/>
            <a:ext cx="2286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7030A0"/>
                </a:solidFill>
                <a:latin typeface="Calibri"/>
                <a:cs typeface="Calibri"/>
              </a:rPr>
              <a:t>Time: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312376" y="1666220"/>
            <a:ext cx="38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alibri"/>
                <a:cs typeface="Calibri"/>
              </a:rPr>
              <a:t>x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598376" y="1666220"/>
            <a:ext cx="38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alibri"/>
                <a:cs typeface="Calibri"/>
              </a:rPr>
              <a:t>x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884376" y="1666220"/>
            <a:ext cx="38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alibri"/>
                <a:cs typeface="Calibri"/>
              </a:rPr>
              <a:t>x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455376" y="1513820"/>
            <a:ext cx="1219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Calibri"/>
                <a:cs typeface="Calibri"/>
              </a:rPr>
              <a:t>+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665175" y="1519803"/>
            <a:ext cx="1288473" cy="6403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Calibri"/>
                <a:cs typeface="Calibri"/>
              </a:rPr>
              <a:t>+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1C0B219F-4F50-418A-9A5C-D5FEE67D01B3}"/>
              </a:ext>
            </a:extLst>
          </p:cNvPr>
          <p:cNvGrpSpPr/>
          <p:nvPr/>
        </p:nvGrpSpPr>
        <p:grpSpPr>
          <a:xfrm>
            <a:off x="8925407" y="1455014"/>
            <a:ext cx="3038478" cy="2617671"/>
            <a:chOff x="8925407" y="1455014"/>
            <a:chExt cx="3038478" cy="2617671"/>
          </a:xfrm>
        </p:grpSpPr>
        <p:cxnSp>
          <p:nvCxnSpPr>
            <p:cNvPr id="35" name="Straight Arrow Connector 34">
              <a:extLst>
                <a:ext uri="{FF2B5EF4-FFF2-40B4-BE49-F238E27FC236}">
                  <a16:creationId xmlns:a16="http://schemas.microsoft.com/office/drawing/2014/main" id="{13D87A49-0B9C-451B-A48A-5F3F8E2A0D96}"/>
                </a:ext>
              </a:extLst>
            </p:cNvPr>
            <p:cNvCxnSpPr>
              <a:cxnSpLocks/>
              <a:stCxn id="40" idx="4"/>
              <a:endCxn id="38" idx="0"/>
            </p:cNvCxnSpPr>
            <p:nvPr/>
          </p:nvCxnSpPr>
          <p:spPr>
            <a:xfrm flipH="1">
              <a:off x="9291167" y="2021942"/>
              <a:ext cx="1143871" cy="1527523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Arrow Connector 35">
              <a:extLst>
                <a:ext uri="{FF2B5EF4-FFF2-40B4-BE49-F238E27FC236}">
                  <a16:creationId xmlns:a16="http://schemas.microsoft.com/office/drawing/2014/main" id="{99CC6F95-312F-43BD-9559-25B894BC4A71}"/>
                </a:ext>
              </a:extLst>
            </p:cNvPr>
            <p:cNvCxnSpPr>
              <a:cxnSpLocks/>
              <a:stCxn id="40" idx="4"/>
              <a:endCxn id="39" idx="0"/>
            </p:cNvCxnSpPr>
            <p:nvPr/>
          </p:nvCxnSpPr>
          <p:spPr>
            <a:xfrm>
              <a:off x="10435038" y="2021942"/>
              <a:ext cx="16565" cy="1523282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71A10E89-1A6A-460D-ADE9-98479111C0EC}"/>
                </a:ext>
              </a:extLst>
            </p:cNvPr>
            <p:cNvSpPr txBox="1"/>
            <p:nvPr/>
          </p:nvSpPr>
          <p:spPr>
            <a:xfrm>
              <a:off x="11232365" y="3542670"/>
              <a:ext cx="731520" cy="523220"/>
            </a:xfrm>
            <a:prstGeom prst="rect">
              <a:avLst/>
            </a:prstGeom>
            <a:solidFill>
              <a:srgbClr val="E8D1FF"/>
            </a:solidFill>
            <a:ln w="25400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marL="0" marR="0" lvl="0" indent="0" algn="ctr" defTabSz="522602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itchFamily="34" charset="0"/>
                </a:rPr>
                <a:t>60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2755E338-14A4-42A8-B678-D6DAD5EC2D27}"/>
                </a:ext>
              </a:extLst>
            </p:cNvPr>
            <p:cNvSpPr txBox="1"/>
            <p:nvPr/>
          </p:nvSpPr>
          <p:spPr>
            <a:xfrm>
              <a:off x="8925407" y="3549465"/>
              <a:ext cx="731520" cy="523220"/>
            </a:xfrm>
            <a:prstGeom prst="rect">
              <a:avLst/>
            </a:prstGeom>
            <a:solidFill>
              <a:srgbClr val="E8D1FF"/>
            </a:solidFill>
            <a:ln w="25400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marL="0" marR="0" lvl="0" indent="0" algn="ctr" defTabSz="522602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itchFamily="34" charset="0"/>
                </a:rPr>
                <a:t>20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FC205569-7996-4139-9C4B-5852AC82F399}"/>
                </a:ext>
              </a:extLst>
            </p:cNvPr>
            <p:cNvSpPr txBox="1"/>
            <p:nvPr/>
          </p:nvSpPr>
          <p:spPr>
            <a:xfrm>
              <a:off x="10085843" y="3545224"/>
              <a:ext cx="731520" cy="523220"/>
            </a:xfrm>
            <a:prstGeom prst="rect">
              <a:avLst/>
            </a:prstGeom>
            <a:solidFill>
              <a:srgbClr val="E8D1FF"/>
            </a:solidFill>
            <a:ln w="25400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marL="0" marR="0" lvl="0" indent="0" algn="ctr" defTabSz="522602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itchFamily="34" charset="0"/>
                </a:rPr>
                <a:t>30</a:t>
              </a:r>
            </a:p>
          </p:txBody>
        </p:sp>
        <p:sp>
          <p:nvSpPr>
            <p:cNvPr id="40" name="Oval 39">
              <a:extLst>
                <a:ext uri="{FF2B5EF4-FFF2-40B4-BE49-F238E27FC236}">
                  <a16:creationId xmlns:a16="http://schemas.microsoft.com/office/drawing/2014/main" id="{F06C56C4-A116-4ADC-8CE9-1C65A242AEB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0152589" y="1455014"/>
              <a:ext cx="564898" cy="566928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1" name="Straight Arrow Connector 40">
              <a:extLst>
                <a:ext uri="{FF2B5EF4-FFF2-40B4-BE49-F238E27FC236}">
                  <a16:creationId xmlns:a16="http://schemas.microsoft.com/office/drawing/2014/main" id="{55684897-0F6F-41F5-85AF-16B4F00196B1}"/>
                </a:ext>
              </a:extLst>
            </p:cNvPr>
            <p:cNvCxnSpPr>
              <a:cxnSpLocks/>
              <a:stCxn id="40" idx="4"/>
              <a:endCxn id="37" idx="0"/>
            </p:cNvCxnSpPr>
            <p:nvPr/>
          </p:nvCxnSpPr>
          <p:spPr>
            <a:xfrm>
              <a:off x="10435038" y="2021942"/>
              <a:ext cx="1163087" cy="1520728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958007AE-5A06-4792-A3C3-52E89B3215BB}"/>
              </a:ext>
            </a:extLst>
          </p:cNvPr>
          <p:cNvGrpSpPr/>
          <p:nvPr/>
        </p:nvGrpSpPr>
        <p:grpSpPr>
          <a:xfrm>
            <a:off x="9208007" y="2299667"/>
            <a:ext cx="2434028" cy="1028969"/>
            <a:chOff x="9208007" y="2299667"/>
            <a:chExt cx="2434028" cy="1028969"/>
          </a:xfrm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633C8128-F4C3-4EE0-BC8C-AB20D80C2EED}"/>
                </a:ext>
              </a:extLst>
            </p:cNvPr>
            <p:cNvSpPr txBox="1"/>
            <p:nvPr/>
          </p:nvSpPr>
          <p:spPr>
            <a:xfrm>
              <a:off x="9208007" y="2333682"/>
              <a:ext cx="75348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solidFill>
                    <a:srgbClr val="00B05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0.25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31E84970-B68E-4190-846C-A34919022586}"/>
                </a:ext>
              </a:extLst>
            </p:cNvPr>
            <p:cNvSpPr txBox="1"/>
            <p:nvPr/>
          </p:nvSpPr>
          <p:spPr>
            <a:xfrm>
              <a:off x="9820073" y="2866971"/>
              <a:ext cx="63007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solidFill>
                    <a:srgbClr val="00B05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0.5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07E71DC3-91B0-4724-ACA2-BA36935E2C6B}"/>
                </a:ext>
              </a:extLst>
            </p:cNvPr>
            <p:cNvSpPr txBox="1"/>
            <p:nvPr/>
          </p:nvSpPr>
          <p:spPr>
            <a:xfrm>
              <a:off x="10888801" y="2299667"/>
              <a:ext cx="75323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solidFill>
                    <a:srgbClr val="00B05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0.25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BC820C23-451D-4B87-8A2B-2684BE022EE2}"/>
                  </a:ext>
                </a:extLst>
              </p:cNvPr>
              <p:cNvSpPr txBox="1"/>
              <p:nvPr/>
            </p:nvSpPr>
            <p:spPr>
              <a:xfrm>
                <a:off x="448813" y="5542499"/>
                <a:ext cx="4588500" cy="108690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𝑉</m:t>
                    </m:r>
                    <m:d>
                      <m:d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d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=</m:t>
                    </m:r>
                    <m:limLow>
                      <m:limLow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limLowPr>
                      <m:e>
                        <m:r>
                          <m:rPr>
                            <m:sty m:val="p"/>
                          </m:rPr>
                          <a:rPr lang="en-US" sz="2800" b="0" i="0" smtClean="0">
                            <a:solidFill>
                              <a:srgbClr val="0000E8"/>
                            </a:solidFill>
                            <a:latin typeface="Cambria Math" panose="02040503050406030204" pitchFamily="18" charset="0"/>
                          </a:rPr>
                          <m:t>max</m:t>
                        </m:r>
                      </m:e>
                      <m:lim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lim>
                    </m:limLow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𝑉</m:t>
                    </m:r>
                    <m:d>
                      <m:d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e>
                    </m:d>
                  </m:oMath>
                </a14:m>
                <a:r>
                  <a:rPr lang="en-US" sz="2400" b="0" dirty="0"/>
                  <a:t>,</a:t>
                </a:r>
              </a:p>
              <a:p>
                <a:r>
                  <a:rPr lang="en-US" sz="2400" dirty="0"/>
                  <a:t>	</a:t>
                </a:r>
                <a:r>
                  <a:rPr lang="en-US" sz="2400" b="0" dirty="0"/>
                  <a:t>where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p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𝑟𝑒𝑠𝑢𝑙𝑡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2400" b="0" dirty="0"/>
              </a:p>
            </p:txBody>
          </p:sp>
        </mc:Choice>
        <mc:Fallback xmlns=""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BC820C23-451D-4B87-8A2B-2684BE022EE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8813" y="5542499"/>
                <a:ext cx="4588500" cy="1086901"/>
              </a:xfrm>
              <a:prstGeom prst="rect">
                <a:avLst/>
              </a:prstGeom>
              <a:blipFill>
                <a:blip r:embed="rId6"/>
                <a:stretch>
                  <a:fillRect t="-559" b="-106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6" name="TextBox 45">
            <a:extLst>
              <a:ext uri="{FF2B5EF4-FFF2-40B4-BE49-F238E27FC236}">
                <a16:creationId xmlns:a16="http://schemas.microsoft.com/office/drawing/2014/main" id="{7277F459-627C-4BF4-A492-FFD6B8956A25}"/>
              </a:ext>
            </a:extLst>
          </p:cNvPr>
          <p:cNvSpPr txBox="1"/>
          <p:nvPr/>
        </p:nvSpPr>
        <p:spPr>
          <a:xfrm>
            <a:off x="445464" y="4800600"/>
            <a:ext cx="34671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0000E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Max</a:t>
            </a: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 node notation 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978B2438-B047-46A2-A6CD-9BD059772167}"/>
              </a:ext>
            </a:extLst>
          </p:cNvPr>
          <p:cNvSpPr txBox="1"/>
          <p:nvPr/>
        </p:nvSpPr>
        <p:spPr>
          <a:xfrm>
            <a:off x="6162050" y="4804716"/>
            <a:ext cx="50393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Chance</a:t>
            </a: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 node notation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9B04D368-697B-4960-9920-477F8BA00507}"/>
                  </a:ext>
                </a:extLst>
              </p:cNvPr>
              <p:cNvSpPr txBox="1"/>
              <p:nvPr/>
            </p:nvSpPr>
            <p:spPr>
              <a:xfrm>
                <a:off x="6162050" y="5513178"/>
                <a:ext cx="1357871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𝑉</m:t>
                      </m:r>
                      <m:d>
                        <m:d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</m:d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2400" b="0" dirty="0"/>
              </a:p>
            </p:txBody>
          </p:sp>
        </mc:Choice>
        <mc:Fallback xmlns=""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9B04D368-697B-4960-9920-477F8BA0050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62050" y="5513178"/>
                <a:ext cx="1357871" cy="52322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4BBC95C2-03B7-4A49-BF00-5865B7E53BC6}"/>
                  </a:ext>
                </a:extLst>
              </p:cNvPr>
              <p:cNvSpPr txBox="1"/>
              <p:nvPr/>
            </p:nvSpPr>
            <p:spPr>
              <a:xfrm>
                <a:off x="7315200" y="5262924"/>
                <a:ext cx="2510111" cy="113787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supHide m:val="on"/>
                          <m:ctrlPr>
                            <a:rPr lang="en-US" sz="28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𝑠</m:t>
                          </m:r>
                          <m:r>
                            <a:rPr lang="en-US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′</m:t>
                          </m:r>
                        </m:sub>
                        <m:sup/>
                        <m:e>
                          <m:r>
                            <a:rPr lang="en-US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𝑃</m:t>
                          </m:r>
                          <m:d>
                            <m:dPr>
                              <m:ctrlPr>
                                <a:rPr lang="en-US" sz="28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sz="28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8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lang="en-US" sz="28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</m:e>
                          </m:d>
                          <m:r>
                            <a:rPr lang="en-US" sz="28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  <m:r>
                            <a:rPr lang="en-US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𝑠</m:t>
                          </m:r>
                          <m:r>
                            <a:rPr lang="en-US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′)</m:t>
                          </m:r>
                        </m:e>
                      </m:nary>
                    </m:oMath>
                  </m:oMathPara>
                </a14:m>
                <a:endParaRPr lang="en-US" sz="2400" b="0" dirty="0"/>
              </a:p>
            </p:txBody>
          </p:sp>
        </mc:Choice>
        <mc:Fallback xmlns=""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4BBC95C2-03B7-4A49-BF00-5865B7E53BC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15200" y="5262924"/>
                <a:ext cx="2510111" cy="1137876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86CCDD45-3207-4A75-9E5A-B5B86F43567A}"/>
                  </a:ext>
                </a:extLst>
              </p14:cNvPr>
              <p14:cNvContentPartPr/>
              <p14:nvPr/>
            </p14:nvContentPartPr>
            <p14:xfrm>
              <a:off x="8718675" y="1520091"/>
              <a:ext cx="5940" cy="18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86CCDD45-3207-4A75-9E5A-B5B86F43567A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8714355" y="1515591"/>
                <a:ext cx="14760" cy="9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942149665"/>
      </p:ext>
    </p:extLst>
  </p:cSld>
  <p:clrMapOvr>
    <a:masterClrMapping/>
  </p:clrMapOvr>
  <p:transition/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28600" y="1295400"/>
            <a:ext cx="456266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>
                <a:latin typeface="Calibri" panose="020F0502020204030204" pitchFamily="34" charset="0"/>
                <a:cs typeface="Calibri" panose="020F0502020204030204" pitchFamily="34" charset="0"/>
              </a:rPr>
              <a:t>Expectimax</a:t>
            </a: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 tree search</a:t>
            </a:r>
          </a:p>
        </p:txBody>
      </p:sp>
      <p:sp>
        <p:nvSpPr>
          <p:cNvPr id="26" name="Triangle 25">
            <a:extLst>
              <a:ext uri="{FF2B5EF4-FFF2-40B4-BE49-F238E27FC236}">
                <a16:creationId xmlns:a16="http://schemas.microsoft.com/office/drawing/2014/main" id="{DBA493AA-B626-475F-B93A-9D2E9933565D}"/>
              </a:ext>
            </a:extLst>
          </p:cNvPr>
          <p:cNvSpPr/>
          <p:nvPr/>
        </p:nvSpPr>
        <p:spPr>
          <a:xfrm>
            <a:off x="7277249" y="1480378"/>
            <a:ext cx="659157" cy="554119"/>
          </a:xfrm>
          <a:prstGeom prst="triangle">
            <a:avLst/>
          </a:prstGeom>
          <a:solidFill>
            <a:srgbClr val="0000FF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8AB3CB9A-3253-4BDC-B74C-0D82C92F95BD}"/>
              </a:ext>
            </a:extLst>
          </p:cNvPr>
          <p:cNvCxnSpPr>
            <a:cxnSpLocks/>
            <a:stCxn id="26" idx="3"/>
            <a:endCxn id="40" idx="0"/>
          </p:cNvCxnSpPr>
          <p:nvPr/>
        </p:nvCxnSpPr>
        <p:spPr>
          <a:xfrm flipH="1">
            <a:off x="3959908" y="2034497"/>
            <a:ext cx="3646920" cy="1392936"/>
          </a:xfrm>
          <a:prstGeom prst="straightConnector1">
            <a:avLst/>
          </a:prstGeom>
          <a:ln w="381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F7AEF145-1F86-4BFE-A30C-1395B6B94E34}"/>
              </a:ext>
            </a:extLst>
          </p:cNvPr>
          <p:cNvCxnSpPr>
            <a:cxnSpLocks/>
            <a:stCxn id="26" idx="3"/>
            <a:endCxn id="41" idx="0"/>
          </p:cNvCxnSpPr>
          <p:nvPr/>
        </p:nvCxnSpPr>
        <p:spPr>
          <a:xfrm flipH="1">
            <a:off x="7597497" y="2034497"/>
            <a:ext cx="9331" cy="1392936"/>
          </a:xfrm>
          <a:prstGeom prst="straightConnector1">
            <a:avLst/>
          </a:prstGeom>
          <a:ln w="381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5E9A99EC-DACD-4956-BBDB-88A675528363}"/>
              </a:ext>
            </a:extLst>
          </p:cNvPr>
          <p:cNvCxnSpPr>
            <a:cxnSpLocks/>
            <a:stCxn id="40" idx="4"/>
            <a:endCxn id="66" idx="0"/>
          </p:cNvCxnSpPr>
          <p:nvPr/>
        </p:nvCxnSpPr>
        <p:spPr>
          <a:xfrm flipH="1">
            <a:off x="2512998" y="3994361"/>
            <a:ext cx="1446910" cy="2078985"/>
          </a:xfrm>
          <a:prstGeom prst="straightConnector1">
            <a:avLst/>
          </a:prstGeom>
          <a:ln w="381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FAD6EC79-3B93-4495-AAEB-0E18AC77EF5A}"/>
              </a:ext>
            </a:extLst>
          </p:cNvPr>
          <p:cNvCxnSpPr>
            <a:cxnSpLocks/>
            <a:stCxn id="40" idx="4"/>
            <a:endCxn id="67" idx="0"/>
          </p:cNvCxnSpPr>
          <p:nvPr/>
        </p:nvCxnSpPr>
        <p:spPr>
          <a:xfrm>
            <a:off x="3959908" y="3994361"/>
            <a:ext cx="16565" cy="2069912"/>
          </a:xfrm>
          <a:prstGeom prst="straightConnector1">
            <a:avLst/>
          </a:prstGeom>
          <a:ln w="381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ECFEDE89-EB09-4172-A0BB-CFBDB0D49DBB}"/>
              </a:ext>
            </a:extLst>
          </p:cNvPr>
          <p:cNvCxnSpPr>
            <a:cxnSpLocks/>
            <a:stCxn id="41" idx="4"/>
            <a:endCxn id="68" idx="0"/>
          </p:cNvCxnSpPr>
          <p:nvPr/>
        </p:nvCxnSpPr>
        <p:spPr>
          <a:xfrm flipH="1">
            <a:off x="7001424" y="3994361"/>
            <a:ext cx="596073" cy="2067358"/>
          </a:xfrm>
          <a:prstGeom prst="straightConnector1">
            <a:avLst/>
          </a:prstGeom>
          <a:ln w="381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0989533B-2C8A-4416-BE4C-CAE8F73D95C8}"/>
              </a:ext>
            </a:extLst>
          </p:cNvPr>
          <p:cNvCxnSpPr>
            <a:cxnSpLocks/>
            <a:stCxn id="41" idx="4"/>
            <a:endCxn id="69" idx="0"/>
          </p:cNvCxnSpPr>
          <p:nvPr/>
        </p:nvCxnSpPr>
        <p:spPr>
          <a:xfrm>
            <a:off x="7597497" y="3994361"/>
            <a:ext cx="786995" cy="2067358"/>
          </a:xfrm>
          <a:prstGeom prst="straightConnector1">
            <a:avLst/>
          </a:prstGeom>
          <a:ln w="381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TextBox 64">
            <a:extLst>
              <a:ext uri="{FF2B5EF4-FFF2-40B4-BE49-F238E27FC236}">
                <a16:creationId xmlns:a16="http://schemas.microsoft.com/office/drawing/2014/main" id="{3741514E-8ABC-4850-A8E7-C9088800D341}"/>
              </a:ext>
            </a:extLst>
          </p:cNvPr>
          <p:cNvSpPr txBox="1"/>
          <p:nvPr/>
        </p:nvSpPr>
        <p:spPr>
          <a:xfrm>
            <a:off x="5135880" y="6061719"/>
            <a:ext cx="731520" cy="523220"/>
          </a:xfrm>
          <a:prstGeom prst="rect">
            <a:avLst/>
          </a:prstGeom>
          <a:solidFill>
            <a:srgbClr val="E8D1FF"/>
          </a:solidFill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52260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kern="0" dirty="0">
                <a:solidFill>
                  <a:prstClr val="black"/>
                </a:solidFill>
                <a:latin typeface="Calibri" pitchFamily="34" charset="0"/>
              </a:rPr>
              <a:t>4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</a:endParaRP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A66BE0FA-23BC-4DC1-9248-6A3EA3FF9E3E}"/>
              </a:ext>
            </a:extLst>
          </p:cNvPr>
          <p:cNvSpPr txBox="1"/>
          <p:nvPr/>
        </p:nvSpPr>
        <p:spPr>
          <a:xfrm>
            <a:off x="2147238" y="6073346"/>
            <a:ext cx="731520" cy="523220"/>
          </a:xfrm>
          <a:prstGeom prst="rect">
            <a:avLst/>
          </a:prstGeom>
          <a:solidFill>
            <a:srgbClr val="E8D1FF"/>
          </a:solidFill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52260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</a:rPr>
              <a:t>12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57880BBC-6008-4C3A-98BF-DE78CC971DBA}"/>
              </a:ext>
            </a:extLst>
          </p:cNvPr>
          <p:cNvSpPr txBox="1"/>
          <p:nvPr/>
        </p:nvSpPr>
        <p:spPr>
          <a:xfrm>
            <a:off x="3610713" y="6064273"/>
            <a:ext cx="731520" cy="523220"/>
          </a:xfrm>
          <a:prstGeom prst="rect">
            <a:avLst/>
          </a:prstGeom>
          <a:solidFill>
            <a:srgbClr val="E8D1FF"/>
          </a:solidFill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52260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kern="0" dirty="0">
                <a:solidFill>
                  <a:prstClr val="black"/>
                </a:solidFill>
                <a:latin typeface="Calibri" pitchFamily="34" charset="0"/>
              </a:rPr>
              <a:t>8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</a:endParaRP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470C9216-B4A2-4DA4-B272-410170BAC6F0}"/>
              </a:ext>
            </a:extLst>
          </p:cNvPr>
          <p:cNvSpPr txBox="1"/>
          <p:nvPr/>
        </p:nvSpPr>
        <p:spPr>
          <a:xfrm>
            <a:off x="6635664" y="6061719"/>
            <a:ext cx="731520" cy="523220"/>
          </a:xfrm>
          <a:prstGeom prst="rect">
            <a:avLst/>
          </a:prstGeom>
          <a:solidFill>
            <a:srgbClr val="E8D1FF"/>
          </a:solidFill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52260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kern="0" dirty="0">
                <a:solidFill>
                  <a:prstClr val="black"/>
                </a:solidFill>
                <a:latin typeface="Calibri" pitchFamily="34" charset="0"/>
              </a:rPr>
              <a:t>8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</a:endParaRP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487254E2-CC8A-433B-B554-23FBC564D55C}"/>
              </a:ext>
            </a:extLst>
          </p:cNvPr>
          <p:cNvSpPr txBox="1"/>
          <p:nvPr/>
        </p:nvSpPr>
        <p:spPr>
          <a:xfrm>
            <a:off x="8018732" y="6061719"/>
            <a:ext cx="731520" cy="523220"/>
          </a:xfrm>
          <a:prstGeom prst="rect">
            <a:avLst/>
          </a:prstGeom>
          <a:solidFill>
            <a:srgbClr val="E8D1FF"/>
          </a:solidFill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52260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</a:rPr>
              <a:t>6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81F050E6-C578-4B14-BD08-E6C6DC63C5DC}"/>
              </a:ext>
            </a:extLst>
          </p:cNvPr>
          <p:cNvSpPr txBox="1"/>
          <p:nvPr/>
        </p:nvSpPr>
        <p:spPr>
          <a:xfrm>
            <a:off x="9598458" y="6050692"/>
            <a:ext cx="731520" cy="523220"/>
          </a:xfrm>
          <a:prstGeom prst="rect">
            <a:avLst/>
          </a:prstGeom>
          <a:solidFill>
            <a:srgbClr val="E8D1FF"/>
          </a:solidFill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52260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kern="0" dirty="0">
                <a:solidFill>
                  <a:prstClr val="black"/>
                </a:solidFill>
                <a:latin typeface="Calibri" pitchFamily="34" charset="0"/>
              </a:rPr>
              <a:t>12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</a:endParaRP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E3C84CF7-7D6F-4DA3-B4F3-B862A2C733CF}"/>
              </a:ext>
            </a:extLst>
          </p:cNvPr>
          <p:cNvSpPr txBox="1"/>
          <p:nvPr/>
        </p:nvSpPr>
        <p:spPr>
          <a:xfrm>
            <a:off x="10986439" y="6066327"/>
            <a:ext cx="731520" cy="523220"/>
          </a:xfrm>
          <a:prstGeom prst="rect">
            <a:avLst/>
          </a:prstGeom>
          <a:solidFill>
            <a:srgbClr val="E8D1FF"/>
          </a:solidFill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52260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kern="0" dirty="0">
                <a:solidFill>
                  <a:prstClr val="black"/>
                </a:solidFill>
                <a:latin typeface="Calibri" pitchFamily="34" charset="0"/>
              </a:rPr>
              <a:t>6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</a:endParaRPr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66A50673-94BC-4AF5-96E7-6A62273421C6}"/>
              </a:ext>
            </a:extLst>
          </p:cNvPr>
          <p:cNvSpPr>
            <a:spLocks noChangeAspect="1"/>
          </p:cNvSpPr>
          <p:nvPr/>
        </p:nvSpPr>
        <p:spPr>
          <a:xfrm>
            <a:off x="3677459" y="3427433"/>
            <a:ext cx="564898" cy="566928"/>
          </a:xfrm>
          <a:prstGeom prst="ellipse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7A5DE607-2D8D-4DEB-BE06-7F4B564E51FA}"/>
              </a:ext>
            </a:extLst>
          </p:cNvPr>
          <p:cNvSpPr>
            <a:spLocks noChangeAspect="1"/>
          </p:cNvSpPr>
          <p:nvPr/>
        </p:nvSpPr>
        <p:spPr>
          <a:xfrm>
            <a:off x="7315048" y="3427433"/>
            <a:ext cx="564898" cy="566928"/>
          </a:xfrm>
          <a:prstGeom prst="ellipse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9" name="Straight Arrow Connector 58">
            <a:extLst>
              <a:ext uri="{FF2B5EF4-FFF2-40B4-BE49-F238E27FC236}">
                <a16:creationId xmlns:a16="http://schemas.microsoft.com/office/drawing/2014/main" id="{288BC0AB-B1FA-4D40-8FDA-89F6D0A23042}"/>
              </a:ext>
            </a:extLst>
          </p:cNvPr>
          <p:cNvCxnSpPr>
            <a:cxnSpLocks/>
            <a:stCxn id="40" idx="4"/>
            <a:endCxn id="65" idx="0"/>
          </p:cNvCxnSpPr>
          <p:nvPr/>
        </p:nvCxnSpPr>
        <p:spPr>
          <a:xfrm>
            <a:off x="3959908" y="3994361"/>
            <a:ext cx="1541732" cy="2067358"/>
          </a:xfrm>
          <a:prstGeom prst="straightConnector1">
            <a:avLst/>
          </a:prstGeom>
          <a:ln w="381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Arrow Connector 71">
            <a:extLst>
              <a:ext uri="{FF2B5EF4-FFF2-40B4-BE49-F238E27FC236}">
                <a16:creationId xmlns:a16="http://schemas.microsoft.com/office/drawing/2014/main" id="{55462C99-B618-48B0-9252-60C4E9DD489C}"/>
              </a:ext>
            </a:extLst>
          </p:cNvPr>
          <p:cNvCxnSpPr>
            <a:cxnSpLocks/>
            <a:stCxn id="74" idx="4"/>
            <a:endCxn id="71" idx="0"/>
          </p:cNvCxnSpPr>
          <p:nvPr/>
        </p:nvCxnSpPr>
        <p:spPr>
          <a:xfrm flipH="1">
            <a:off x="9964218" y="4013029"/>
            <a:ext cx="591435" cy="2037663"/>
          </a:xfrm>
          <a:prstGeom prst="straightConnector1">
            <a:avLst/>
          </a:prstGeom>
          <a:ln w="381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Arrow Connector 72">
            <a:extLst>
              <a:ext uri="{FF2B5EF4-FFF2-40B4-BE49-F238E27FC236}">
                <a16:creationId xmlns:a16="http://schemas.microsoft.com/office/drawing/2014/main" id="{B36F8E3C-4B33-454B-A6E0-965E7BE70AF4}"/>
              </a:ext>
            </a:extLst>
          </p:cNvPr>
          <p:cNvCxnSpPr>
            <a:cxnSpLocks/>
            <a:stCxn id="74" idx="4"/>
            <a:endCxn id="88" idx="0"/>
          </p:cNvCxnSpPr>
          <p:nvPr/>
        </p:nvCxnSpPr>
        <p:spPr>
          <a:xfrm>
            <a:off x="10555653" y="4013029"/>
            <a:ext cx="796546" cy="2053298"/>
          </a:xfrm>
          <a:prstGeom prst="straightConnector1">
            <a:avLst/>
          </a:prstGeom>
          <a:ln w="381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Oval 73">
            <a:extLst>
              <a:ext uri="{FF2B5EF4-FFF2-40B4-BE49-F238E27FC236}">
                <a16:creationId xmlns:a16="http://schemas.microsoft.com/office/drawing/2014/main" id="{39F11586-D8F6-4BA8-9525-D690697C8E67}"/>
              </a:ext>
            </a:extLst>
          </p:cNvPr>
          <p:cNvSpPr>
            <a:spLocks noChangeAspect="1"/>
          </p:cNvSpPr>
          <p:nvPr/>
        </p:nvSpPr>
        <p:spPr>
          <a:xfrm>
            <a:off x="10273204" y="3446101"/>
            <a:ext cx="564898" cy="566928"/>
          </a:xfrm>
          <a:prstGeom prst="ellipse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5" name="Straight Arrow Connector 74">
            <a:extLst>
              <a:ext uri="{FF2B5EF4-FFF2-40B4-BE49-F238E27FC236}">
                <a16:creationId xmlns:a16="http://schemas.microsoft.com/office/drawing/2014/main" id="{A56AA2DB-AAC2-4A0D-BCA2-0D04DA43FE6F}"/>
              </a:ext>
            </a:extLst>
          </p:cNvPr>
          <p:cNvCxnSpPr>
            <a:cxnSpLocks/>
            <a:stCxn id="26" idx="3"/>
            <a:endCxn id="74" idx="0"/>
          </p:cNvCxnSpPr>
          <p:nvPr/>
        </p:nvCxnSpPr>
        <p:spPr>
          <a:xfrm>
            <a:off x="7606828" y="2034497"/>
            <a:ext cx="2948825" cy="1411604"/>
          </a:xfrm>
          <a:prstGeom prst="straightConnector1">
            <a:avLst/>
          </a:prstGeom>
          <a:ln w="381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TextBox 59">
            <a:extLst>
              <a:ext uri="{FF2B5EF4-FFF2-40B4-BE49-F238E27FC236}">
                <a16:creationId xmlns:a16="http://schemas.microsoft.com/office/drawing/2014/main" id="{E4015D73-284A-45FF-9C88-345773413582}"/>
              </a:ext>
            </a:extLst>
          </p:cNvPr>
          <p:cNvSpPr txBox="1"/>
          <p:nvPr/>
        </p:nvSpPr>
        <p:spPr>
          <a:xfrm>
            <a:off x="2309019" y="4487787"/>
            <a:ext cx="10238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1/4</a:t>
            </a: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B68E7106-2A7D-432E-B254-E060EA4249BC}"/>
              </a:ext>
            </a:extLst>
          </p:cNvPr>
          <p:cNvSpPr txBox="1"/>
          <p:nvPr/>
        </p:nvSpPr>
        <p:spPr>
          <a:xfrm>
            <a:off x="3181797" y="5124218"/>
            <a:ext cx="10238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1/4</a:t>
            </a: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3B49548D-AC1D-40EF-BA8D-3E483E3860F7}"/>
              </a:ext>
            </a:extLst>
          </p:cNvPr>
          <p:cNvSpPr txBox="1"/>
          <p:nvPr/>
        </p:nvSpPr>
        <p:spPr>
          <a:xfrm>
            <a:off x="4694825" y="4490390"/>
            <a:ext cx="10238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1/2</a:t>
            </a: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E22700EA-C9CB-4EC6-B06A-F612CEECE4EE}"/>
              </a:ext>
            </a:extLst>
          </p:cNvPr>
          <p:cNvSpPr txBox="1"/>
          <p:nvPr/>
        </p:nvSpPr>
        <p:spPr>
          <a:xfrm>
            <a:off x="6489513" y="4487787"/>
            <a:ext cx="10238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1/2</a:t>
            </a: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A36663E2-734C-4588-A0A9-82EF676DD60E}"/>
              </a:ext>
            </a:extLst>
          </p:cNvPr>
          <p:cNvSpPr txBox="1"/>
          <p:nvPr/>
        </p:nvSpPr>
        <p:spPr>
          <a:xfrm>
            <a:off x="8000890" y="4486039"/>
            <a:ext cx="10238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1/2</a:t>
            </a: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0753DAA9-94DF-44D1-9243-28BD971D201F}"/>
              </a:ext>
            </a:extLst>
          </p:cNvPr>
          <p:cNvSpPr txBox="1"/>
          <p:nvPr/>
        </p:nvSpPr>
        <p:spPr>
          <a:xfrm>
            <a:off x="9428105" y="4486039"/>
            <a:ext cx="10238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1/3</a:t>
            </a: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BAD75BAD-D7DA-473D-A612-F2E89D949E67}"/>
              </a:ext>
            </a:extLst>
          </p:cNvPr>
          <p:cNvSpPr txBox="1"/>
          <p:nvPr/>
        </p:nvSpPr>
        <p:spPr>
          <a:xfrm>
            <a:off x="10939482" y="4484291"/>
            <a:ext cx="10238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2/3</a:t>
            </a: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7B997918-0A76-4667-9775-7B8C2CF963AC}"/>
              </a:ext>
            </a:extLst>
          </p:cNvPr>
          <p:cNvSpPr txBox="1"/>
          <p:nvPr/>
        </p:nvSpPr>
        <p:spPr>
          <a:xfrm>
            <a:off x="4286248" y="2384831"/>
            <a:ext cx="10287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Left</a:t>
            </a: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FCC0754B-5FA3-4363-B58C-CFBA444D823D}"/>
              </a:ext>
            </a:extLst>
          </p:cNvPr>
          <p:cNvSpPr txBox="1"/>
          <p:nvPr/>
        </p:nvSpPr>
        <p:spPr>
          <a:xfrm>
            <a:off x="6127095" y="2726561"/>
            <a:ext cx="15015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Center</a:t>
            </a:r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id="{A9740831-FA06-44D1-B9EA-1C6BAB50FD6A}"/>
              </a:ext>
            </a:extLst>
          </p:cNvPr>
          <p:cNvSpPr txBox="1"/>
          <p:nvPr/>
        </p:nvSpPr>
        <p:spPr>
          <a:xfrm>
            <a:off x="9598458" y="2428285"/>
            <a:ext cx="15015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Right</a:t>
            </a:r>
          </a:p>
        </p:txBody>
      </p:sp>
    </p:spTree>
    <p:extLst>
      <p:ext uri="{BB962C8B-B14F-4D97-AF65-F5344CB8AC3E}">
        <p14:creationId xmlns:p14="http://schemas.microsoft.com/office/powerpoint/2010/main" val="642502498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496802" y="2018618"/>
            <a:ext cx="4275137" cy="276837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Expectimax Pruning?</a:t>
            </a:r>
          </a:p>
        </p:txBody>
      </p:sp>
      <p:sp>
        <p:nvSpPr>
          <p:cNvPr id="77" name="AutoShape 4"/>
          <p:cNvSpPr>
            <a:spLocks noChangeArrowheads="1"/>
          </p:cNvSpPr>
          <p:nvPr/>
        </p:nvSpPr>
        <p:spPr bwMode="auto">
          <a:xfrm>
            <a:off x="5638800" y="1539240"/>
            <a:ext cx="869951" cy="695960"/>
          </a:xfrm>
          <a:prstGeom prst="triangle">
            <a:avLst>
              <a:gd name="adj" fmla="val 50000"/>
            </a:avLst>
          </a:prstGeom>
          <a:solidFill>
            <a:srgbClr val="99CCFF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pSp>
        <p:nvGrpSpPr>
          <p:cNvPr id="78" name="Group 60"/>
          <p:cNvGrpSpPr>
            <a:grpSpLocks/>
          </p:cNvGrpSpPr>
          <p:nvPr/>
        </p:nvGrpSpPr>
        <p:grpSpPr bwMode="auto">
          <a:xfrm>
            <a:off x="2768600" y="3903133"/>
            <a:ext cx="508000" cy="1583267"/>
            <a:chOff x="1981200" y="3765550"/>
            <a:chExt cx="381000" cy="1187450"/>
          </a:xfrm>
        </p:grpSpPr>
        <p:cxnSp>
          <p:nvCxnSpPr>
            <p:cNvPr id="118" name="AutoShape 13"/>
            <p:cNvCxnSpPr>
              <a:cxnSpLocks noChangeShapeType="1"/>
              <a:stCxn id="110" idx="0"/>
            </p:cNvCxnSpPr>
            <p:nvPr/>
          </p:nvCxnSpPr>
          <p:spPr bwMode="auto">
            <a:xfrm>
              <a:off x="2173288" y="3765550"/>
              <a:ext cx="1588" cy="806450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lg" len="lg"/>
            </a:ln>
          </p:spPr>
        </p:cxnSp>
        <p:sp>
          <p:nvSpPr>
            <p:cNvPr id="119" name="Rectangle 7"/>
            <p:cNvSpPr>
              <a:spLocks noChangeArrowheads="1"/>
            </p:cNvSpPr>
            <p:nvPr/>
          </p:nvSpPr>
          <p:spPr bwMode="auto">
            <a:xfrm>
              <a:off x="1981200" y="4648200"/>
              <a:ext cx="381000" cy="304800"/>
            </a:xfrm>
            <a:prstGeom prst="rect">
              <a:avLst/>
            </a:prstGeom>
            <a:solidFill>
              <a:srgbClr val="C2C2FF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/>
                <a:t>12</a:t>
              </a:r>
            </a:p>
          </p:txBody>
        </p:sp>
      </p:grpSp>
      <p:grpSp>
        <p:nvGrpSpPr>
          <p:cNvPr id="79" name="Group 61"/>
          <p:cNvGrpSpPr>
            <a:grpSpLocks/>
          </p:cNvGrpSpPr>
          <p:nvPr/>
        </p:nvGrpSpPr>
        <p:grpSpPr bwMode="auto">
          <a:xfrm>
            <a:off x="3024717" y="3903133"/>
            <a:ext cx="1267883" cy="1583267"/>
            <a:chOff x="2173288" y="3765550"/>
            <a:chExt cx="950912" cy="1187450"/>
          </a:xfrm>
        </p:grpSpPr>
        <p:cxnSp>
          <p:nvCxnSpPr>
            <p:cNvPr id="116" name="AutoShape 17"/>
            <p:cNvCxnSpPr>
              <a:cxnSpLocks noChangeShapeType="1"/>
              <a:stCxn id="110" idx="0"/>
            </p:cNvCxnSpPr>
            <p:nvPr/>
          </p:nvCxnSpPr>
          <p:spPr bwMode="auto">
            <a:xfrm>
              <a:off x="2173288" y="3765550"/>
              <a:ext cx="763587" cy="822325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lg" len="lg"/>
            </a:ln>
          </p:spPr>
        </p:cxnSp>
        <p:sp>
          <p:nvSpPr>
            <p:cNvPr id="117" name="Rectangle 7"/>
            <p:cNvSpPr>
              <a:spLocks noChangeArrowheads="1"/>
            </p:cNvSpPr>
            <p:nvPr/>
          </p:nvSpPr>
          <p:spPr bwMode="auto">
            <a:xfrm>
              <a:off x="2743200" y="4648200"/>
              <a:ext cx="381000" cy="304800"/>
            </a:xfrm>
            <a:prstGeom prst="rect">
              <a:avLst/>
            </a:prstGeom>
            <a:solidFill>
              <a:srgbClr val="C2C2FF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dirty="0"/>
                <a:t>9</a:t>
              </a:r>
            </a:p>
          </p:txBody>
        </p:sp>
      </p:grpSp>
      <p:grpSp>
        <p:nvGrpSpPr>
          <p:cNvPr id="82" name="Group 51"/>
          <p:cNvGrpSpPr>
            <a:grpSpLocks/>
          </p:cNvGrpSpPr>
          <p:nvPr/>
        </p:nvGrpSpPr>
        <p:grpSpPr bwMode="auto">
          <a:xfrm>
            <a:off x="2772833" y="2235200"/>
            <a:ext cx="3300942" cy="1667933"/>
            <a:chOff x="1984375" y="2514601"/>
            <a:chExt cx="2475709" cy="1250949"/>
          </a:xfrm>
        </p:grpSpPr>
        <p:sp>
          <p:nvSpPr>
            <p:cNvPr id="110" name="AutoShape 6"/>
            <p:cNvSpPr>
              <a:spLocks noChangeArrowheads="1"/>
            </p:cNvSpPr>
            <p:nvPr/>
          </p:nvSpPr>
          <p:spPr bwMode="auto">
            <a:xfrm flipV="1">
              <a:off x="1984375" y="3460750"/>
              <a:ext cx="381000" cy="304800"/>
            </a:xfrm>
            <a:prstGeom prst="triangle">
              <a:avLst>
                <a:gd name="adj" fmla="val 50000"/>
              </a:avLst>
            </a:prstGeom>
            <a:solidFill>
              <a:srgbClr val="CCCCCC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cxnSp>
          <p:nvCxnSpPr>
            <p:cNvPr id="111" name="AutoShape 7"/>
            <p:cNvCxnSpPr>
              <a:cxnSpLocks noChangeShapeType="1"/>
              <a:stCxn id="77" idx="3"/>
              <a:endCxn id="95" idx="0"/>
            </p:cNvCxnSpPr>
            <p:nvPr/>
          </p:nvCxnSpPr>
          <p:spPr bwMode="auto">
            <a:xfrm flipH="1">
              <a:off x="2171700" y="2514601"/>
              <a:ext cx="2288384" cy="838199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lg" len="lg"/>
            </a:ln>
          </p:spPr>
        </p:cxnSp>
      </p:grpSp>
      <p:cxnSp>
        <p:nvCxnSpPr>
          <p:cNvPr id="83" name="AutoShape 9"/>
          <p:cNvCxnSpPr>
            <a:cxnSpLocks noChangeShapeType="1"/>
            <a:stCxn id="110" idx="0"/>
          </p:cNvCxnSpPr>
          <p:nvPr/>
        </p:nvCxnSpPr>
        <p:spPr bwMode="auto">
          <a:xfrm flipH="1">
            <a:off x="2010833" y="3903133"/>
            <a:ext cx="1013884" cy="1096433"/>
          </a:xfrm>
          <a:prstGeom prst="straightConnector1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lg" len="lg"/>
          </a:ln>
        </p:spPr>
      </p:cxnSp>
      <p:sp>
        <p:nvSpPr>
          <p:cNvPr id="84" name="Rectangle 7"/>
          <p:cNvSpPr>
            <a:spLocks noChangeArrowheads="1"/>
          </p:cNvSpPr>
          <p:nvPr/>
        </p:nvSpPr>
        <p:spPr bwMode="auto">
          <a:xfrm>
            <a:off x="1752600" y="5080000"/>
            <a:ext cx="508000" cy="406400"/>
          </a:xfrm>
          <a:prstGeom prst="rect">
            <a:avLst/>
          </a:prstGeom>
          <a:solidFill>
            <a:srgbClr val="C2C2FF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dirty="0"/>
              <a:t>3</a:t>
            </a:r>
          </a:p>
        </p:txBody>
      </p:sp>
      <p:cxnSp>
        <p:nvCxnSpPr>
          <p:cNvPr id="85" name="AutoShape 21"/>
          <p:cNvCxnSpPr>
            <a:cxnSpLocks noChangeShapeType="1"/>
          </p:cNvCxnSpPr>
          <p:nvPr/>
        </p:nvCxnSpPr>
        <p:spPr bwMode="auto">
          <a:xfrm rot="5400000">
            <a:off x="5866342" y="2437341"/>
            <a:ext cx="406400" cy="2116"/>
          </a:xfrm>
          <a:prstGeom prst="straightConnector1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86" name="AutoShape 21"/>
          <p:cNvCxnSpPr>
            <a:cxnSpLocks noChangeShapeType="1"/>
          </p:cNvCxnSpPr>
          <p:nvPr/>
        </p:nvCxnSpPr>
        <p:spPr bwMode="auto">
          <a:xfrm rot="5400000">
            <a:off x="2820459" y="4101041"/>
            <a:ext cx="406400" cy="2117"/>
          </a:xfrm>
          <a:prstGeom prst="straightConnector1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</p:cxnSp>
      <p:grpSp>
        <p:nvGrpSpPr>
          <p:cNvPr id="87" name="Group 59"/>
          <p:cNvGrpSpPr>
            <a:grpSpLocks/>
          </p:cNvGrpSpPr>
          <p:nvPr/>
        </p:nvGrpSpPr>
        <p:grpSpPr bwMode="auto">
          <a:xfrm>
            <a:off x="5820833" y="2235200"/>
            <a:ext cx="508000" cy="1646767"/>
            <a:chOff x="4270375" y="2514601"/>
            <a:chExt cx="381000" cy="1235074"/>
          </a:xfrm>
        </p:grpSpPr>
        <p:sp>
          <p:nvSpPr>
            <p:cNvPr id="108" name="AutoShape 20"/>
            <p:cNvSpPr>
              <a:spLocks noChangeArrowheads="1"/>
            </p:cNvSpPr>
            <p:nvPr/>
          </p:nvSpPr>
          <p:spPr bwMode="auto">
            <a:xfrm flipV="1">
              <a:off x="4270375" y="3444875"/>
              <a:ext cx="381000" cy="304800"/>
            </a:xfrm>
            <a:prstGeom prst="triangle">
              <a:avLst>
                <a:gd name="adj" fmla="val 50000"/>
              </a:avLst>
            </a:prstGeom>
            <a:solidFill>
              <a:srgbClr val="CCCCCC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cxnSp>
          <p:nvCxnSpPr>
            <p:cNvPr id="109" name="AutoShape 21"/>
            <p:cNvCxnSpPr>
              <a:cxnSpLocks noChangeShapeType="1"/>
              <a:stCxn id="77" idx="3"/>
              <a:endCxn id="93" idx="0"/>
            </p:cNvCxnSpPr>
            <p:nvPr/>
          </p:nvCxnSpPr>
          <p:spPr bwMode="auto">
            <a:xfrm flipH="1">
              <a:off x="4457700" y="2514601"/>
              <a:ext cx="2382" cy="761999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lg" len="lg"/>
            </a:ln>
          </p:spPr>
        </p:cxnSp>
      </p:grpSp>
      <p:grpSp>
        <p:nvGrpSpPr>
          <p:cNvPr id="88" name="Group 58"/>
          <p:cNvGrpSpPr>
            <a:grpSpLocks/>
          </p:cNvGrpSpPr>
          <p:nvPr/>
        </p:nvGrpSpPr>
        <p:grpSpPr bwMode="auto">
          <a:xfrm>
            <a:off x="4800600" y="3898900"/>
            <a:ext cx="1272117" cy="1587500"/>
            <a:chOff x="3505200" y="3762375"/>
            <a:chExt cx="954088" cy="1190625"/>
          </a:xfrm>
        </p:grpSpPr>
        <p:cxnSp>
          <p:nvCxnSpPr>
            <p:cNvPr id="105" name="AutoShape 23"/>
            <p:cNvCxnSpPr>
              <a:cxnSpLocks noChangeShapeType="1"/>
            </p:cNvCxnSpPr>
            <p:nvPr/>
          </p:nvCxnSpPr>
          <p:spPr bwMode="auto">
            <a:xfrm flipH="1">
              <a:off x="3698875" y="3765550"/>
              <a:ext cx="760413" cy="822325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lg" len="lg"/>
            </a:ln>
          </p:spPr>
        </p:cxnSp>
        <p:sp>
          <p:nvSpPr>
            <p:cNvPr id="106" name="Rectangle 7"/>
            <p:cNvSpPr>
              <a:spLocks noChangeArrowheads="1"/>
            </p:cNvSpPr>
            <p:nvPr/>
          </p:nvSpPr>
          <p:spPr bwMode="auto">
            <a:xfrm>
              <a:off x="3505200" y="4648200"/>
              <a:ext cx="381000" cy="304800"/>
            </a:xfrm>
            <a:prstGeom prst="rect">
              <a:avLst/>
            </a:prstGeom>
            <a:solidFill>
              <a:srgbClr val="C2C2FF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/>
                <a:t>2</a:t>
              </a:r>
            </a:p>
          </p:txBody>
        </p:sp>
        <p:cxnSp>
          <p:nvCxnSpPr>
            <p:cNvPr id="107" name="AutoShape 21"/>
            <p:cNvCxnSpPr>
              <a:cxnSpLocks noChangeShapeType="1"/>
            </p:cNvCxnSpPr>
            <p:nvPr/>
          </p:nvCxnSpPr>
          <p:spPr bwMode="auto">
            <a:xfrm rot="5400000">
              <a:off x="4306094" y="3913981"/>
              <a:ext cx="304800" cy="1588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</p:cxnSp>
      </p:grpSp>
      <p:sp>
        <p:nvSpPr>
          <p:cNvPr id="123" name="Rectangle 122"/>
          <p:cNvSpPr/>
          <p:nvPr/>
        </p:nvSpPr>
        <p:spPr>
          <a:xfrm>
            <a:off x="6019800" y="4038600"/>
            <a:ext cx="2057400" cy="1143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8" name="AutoShape 33"/>
          <p:cNvCxnSpPr>
            <a:cxnSpLocks noChangeShapeType="1"/>
          </p:cNvCxnSpPr>
          <p:nvPr/>
        </p:nvCxnSpPr>
        <p:spPr bwMode="auto">
          <a:xfrm flipH="1">
            <a:off x="6057298" y="3903133"/>
            <a:ext cx="15423" cy="1126067"/>
          </a:xfrm>
          <a:prstGeom prst="straightConnector1">
            <a:avLst/>
          </a:prstGeom>
          <a:noFill/>
          <a:ln w="19050">
            <a:solidFill>
              <a:schemeClr val="tx1"/>
            </a:solidFill>
            <a:prstDash val="dash"/>
            <a:round/>
            <a:headEnd/>
            <a:tailEnd type="triangle" w="lg" len="lg"/>
          </a:ln>
        </p:spPr>
      </p:cxnSp>
      <p:sp>
        <p:nvSpPr>
          <p:cNvPr id="95" name="Oval 11"/>
          <p:cNvSpPr>
            <a:spLocks noChangeArrowheads="1"/>
          </p:cNvSpPr>
          <p:nvPr/>
        </p:nvSpPr>
        <p:spPr bwMode="auto">
          <a:xfrm>
            <a:off x="2667000" y="3352800"/>
            <a:ext cx="711200" cy="711200"/>
          </a:xfrm>
          <a:prstGeom prst="ellipse">
            <a:avLst/>
          </a:prstGeom>
          <a:solidFill>
            <a:srgbClr val="B5EDC2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cxnSp>
        <p:nvCxnSpPr>
          <p:cNvPr id="96" name="AutoShape 37"/>
          <p:cNvCxnSpPr>
            <a:cxnSpLocks noChangeShapeType="1"/>
          </p:cNvCxnSpPr>
          <p:nvPr/>
        </p:nvCxnSpPr>
        <p:spPr bwMode="auto">
          <a:xfrm>
            <a:off x="6072717" y="3903133"/>
            <a:ext cx="1018116" cy="1096435"/>
          </a:xfrm>
          <a:prstGeom prst="straightConnector1">
            <a:avLst/>
          </a:prstGeom>
          <a:noFill/>
          <a:ln w="19050">
            <a:solidFill>
              <a:schemeClr val="tx1"/>
            </a:solidFill>
            <a:prstDash val="dash"/>
            <a:round/>
            <a:headEnd/>
            <a:tailEnd type="triangle" w="lg" len="lg"/>
          </a:ln>
        </p:spPr>
      </p:cxnSp>
      <p:sp>
        <p:nvSpPr>
          <p:cNvPr id="93" name="Oval 11"/>
          <p:cNvSpPr>
            <a:spLocks noChangeArrowheads="1"/>
          </p:cNvSpPr>
          <p:nvPr/>
        </p:nvSpPr>
        <p:spPr bwMode="auto">
          <a:xfrm>
            <a:off x="5715000" y="3251200"/>
            <a:ext cx="711200" cy="711200"/>
          </a:xfrm>
          <a:prstGeom prst="ellipse">
            <a:avLst/>
          </a:prstGeom>
          <a:solidFill>
            <a:srgbClr val="B5EDC2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85146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61E4E8-609A-4C98-A80D-CD7885BAE2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Expectimax</a:t>
            </a:r>
            <a:r>
              <a:rPr lang="en-US" dirty="0"/>
              <a:t> Code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1C9BBC11-1C3F-45A8-B9CF-2BFC2DD231A4}"/>
              </a:ext>
            </a:extLst>
          </p:cNvPr>
          <p:cNvSpPr txBox="1">
            <a:spLocks/>
          </p:cNvSpPr>
          <p:nvPr/>
        </p:nvSpPr>
        <p:spPr bwMode="auto">
          <a:xfrm>
            <a:off x="354306" y="1269996"/>
            <a:ext cx="10542294" cy="53938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36" tIns="45718" rIns="91436" bIns="45718" numCol="1" anchor="t" anchorCtr="0" compatLnSpc="1">
            <a:prstTxWarp prst="textNoShape">
              <a:avLst/>
            </a:prstTxWarp>
          </a:bodyPr>
          <a:lstStyle/>
          <a:p>
            <a:pPr marL="342882" indent="-342882">
              <a:lnSpc>
                <a:spcPct val="80000"/>
              </a:lnSpc>
              <a:spcBef>
                <a:spcPts val="1200"/>
              </a:spcBef>
              <a:buClr>
                <a:schemeClr val="accent2"/>
              </a:buClr>
              <a:defRPr/>
            </a:pPr>
            <a:r>
              <a:rPr lang="en-US" sz="2800" kern="0" dirty="0">
                <a:latin typeface="Calibri" pitchFamily="34" charset="0"/>
              </a:rPr>
              <a:t>function </a:t>
            </a:r>
            <a:r>
              <a:rPr lang="en-US" sz="2800" kern="0" dirty="0">
                <a:solidFill>
                  <a:srgbClr val="C00000"/>
                </a:solidFill>
                <a:latin typeface="Calibri" pitchFamily="34" charset="0"/>
              </a:rPr>
              <a:t> </a:t>
            </a:r>
            <a:r>
              <a:rPr lang="en-US" sz="2800" kern="0" dirty="0">
                <a:solidFill>
                  <a:srgbClr val="9B01FF"/>
                </a:solidFill>
                <a:latin typeface="Calibri"/>
                <a:cs typeface="Calibri"/>
              </a:rPr>
              <a:t>value( </a:t>
            </a:r>
            <a:r>
              <a:rPr lang="en-US" sz="2800" kern="0" dirty="0">
                <a:latin typeface="Calibri"/>
                <a:cs typeface="Calibri"/>
              </a:rPr>
              <a:t>state </a:t>
            </a:r>
            <a:r>
              <a:rPr lang="en-US" sz="2800" kern="0" dirty="0">
                <a:solidFill>
                  <a:srgbClr val="9B01FF"/>
                </a:solidFill>
                <a:latin typeface="Calibri"/>
                <a:cs typeface="Calibri"/>
              </a:rPr>
              <a:t>)</a:t>
            </a:r>
            <a:endParaRPr lang="en-US" sz="2800" kern="0" dirty="0">
              <a:solidFill>
                <a:srgbClr val="9B01FF"/>
              </a:solidFill>
              <a:latin typeface="Calibri" pitchFamily="34" charset="0"/>
            </a:endParaRPr>
          </a:p>
          <a:p>
            <a:pPr marL="742913" lvl="1" indent="-285737">
              <a:lnSpc>
                <a:spcPct val="80000"/>
              </a:lnSpc>
              <a:spcBef>
                <a:spcPct val="20000"/>
              </a:spcBef>
              <a:buClr>
                <a:schemeClr val="tx1"/>
              </a:buClr>
              <a:defRPr/>
            </a:pPr>
            <a:r>
              <a:rPr lang="en-US" sz="2800" kern="0" dirty="0">
                <a:latin typeface="Calibri"/>
                <a:cs typeface="Calibri"/>
              </a:rPr>
              <a:t>if  </a:t>
            </a:r>
            <a:r>
              <a:rPr lang="en-US" sz="2800" kern="0" dirty="0" err="1">
                <a:latin typeface="Calibri"/>
                <a:cs typeface="Calibri"/>
              </a:rPr>
              <a:t>state.is_leaf</a:t>
            </a:r>
            <a:endParaRPr lang="en-US" sz="2800" kern="0" dirty="0">
              <a:latin typeface="Calibri"/>
              <a:cs typeface="Calibri"/>
            </a:endParaRPr>
          </a:p>
          <a:p>
            <a:pPr marL="742913" lvl="1" indent="-285737">
              <a:lnSpc>
                <a:spcPct val="80000"/>
              </a:lnSpc>
              <a:spcBef>
                <a:spcPct val="20000"/>
              </a:spcBef>
              <a:buClr>
                <a:schemeClr val="tx1"/>
              </a:buClr>
              <a:defRPr/>
            </a:pPr>
            <a:r>
              <a:rPr lang="en-US" sz="2800" kern="0" dirty="0">
                <a:solidFill>
                  <a:srgbClr val="BD00B0"/>
                </a:solidFill>
                <a:latin typeface="Calibri"/>
                <a:cs typeface="Calibri"/>
              </a:rPr>
              <a:t>	 </a:t>
            </a:r>
            <a:r>
              <a:rPr lang="en-US" sz="2800" kern="0" dirty="0">
                <a:latin typeface="Calibri"/>
                <a:cs typeface="Calibri"/>
              </a:rPr>
              <a:t>return  </a:t>
            </a:r>
            <a:r>
              <a:rPr lang="en-US" sz="2800" kern="0" dirty="0" err="1">
                <a:latin typeface="Calibri"/>
                <a:cs typeface="Calibri"/>
              </a:rPr>
              <a:t>state.value</a:t>
            </a:r>
            <a:endParaRPr lang="en-US" sz="2800" kern="0" dirty="0">
              <a:latin typeface="Calibri"/>
              <a:cs typeface="Calibri"/>
            </a:endParaRPr>
          </a:p>
          <a:p>
            <a:pPr marL="742913" lvl="1" indent="-285737">
              <a:lnSpc>
                <a:spcPct val="80000"/>
              </a:lnSpc>
              <a:spcBef>
                <a:spcPct val="20000"/>
              </a:spcBef>
              <a:buClr>
                <a:schemeClr val="tx1"/>
              </a:buClr>
              <a:defRPr/>
            </a:pPr>
            <a:endParaRPr lang="en-US" sz="2800" kern="0" dirty="0">
              <a:latin typeface="Calibri"/>
              <a:cs typeface="Calibri"/>
            </a:endParaRPr>
          </a:p>
          <a:p>
            <a:pPr marL="742913" lvl="1" indent="-285737">
              <a:lnSpc>
                <a:spcPct val="80000"/>
              </a:lnSpc>
              <a:spcBef>
                <a:spcPct val="20000"/>
              </a:spcBef>
              <a:buClr>
                <a:schemeClr val="tx1"/>
              </a:buClr>
              <a:defRPr/>
            </a:pPr>
            <a:r>
              <a:rPr lang="en-US" sz="2800" kern="0" dirty="0">
                <a:latin typeface="Calibri"/>
                <a:cs typeface="Calibri"/>
              </a:rPr>
              <a:t>if  </a:t>
            </a:r>
            <a:r>
              <a:rPr lang="en-US" sz="2800" kern="0" dirty="0" err="1">
                <a:latin typeface="Calibri"/>
                <a:cs typeface="Calibri"/>
              </a:rPr>
              <a:t>state.player</a:t>
            </a:r>
            <a:r>
              <a:rPr lang="en-US" sz="2800" kern="0" dirty="0">
                <a:latin typeface="Calibri"/>
                <a:cs typeface="Calibri"/>
              </a:rPr>
              <a:t>  is  </a:t>
            </a:r>
            <a:r>
              <a:rPr lang="en-US" sz="2800" kern="0" dirty="0">
                <a:solidFill>
                  <a:srgbClr val="0000FF"/>
                </a:solidFill>
                <a:latin typeface="Calibri"/>
                <a:cs typeface="Calibri"/>
              </a:rPr>
              <a:t>MAX</a:t>
            </a:r>
          </a:p>
          <a:p>
            <a:pPr marL="742913" lvl="1" indent="-285737">
              <a:lnSpc>
                <a:spcPct val="80000"/>
              </a:lnSpc>
              <a:spcBef>
                <a:spcPct val="20000"/>
              </a:spcBef>
              <a:buClr>
                <a:schemeClr val="tx1"/>
              </a:buClr>
              <a:defRPr/>
            </a:pPr>
            <a:r>
              <a:rPr lang="en-US" sz="2800" kern="0" dirty="0">
                <a:solidFill>
                  <a:srgbClr val="0000FF"/>
                </a:solidFill>
                <a:latin typeface="Calibri"/>
                <a:cs typeface="Calibri"/>
              </a:rPr>
              <a:t>	 </a:t>
            </a:r>
            <a:r>
              <a:rPr lang="en-US" sz="2800" kern="0" dirty="0">
                <a:latin typeface="Calibri"/>
                <a:cs typeface="Calibri"/>
              </a:rPr>
              <a:t>return</a:t>
            </a:r>
            <a:r>
              <a:rPr lang="en-US" sz="2800" kern="0" dirty="0">
                <a:solidFill>
                  <a:srgbClr val="BD00B0"/>
                </a:solidFill>
                <a:latin typeface="Calibri"/>
                <a:cs typeface="Calibri"/>
              </a:rPr>
              <a:t>  </a:t>
            </a:r>
            <a:r>
              <a:rPr lang="en-US" sz="2800" kern="0" dirty="0">
                <a:solidFill>
                  <a:srgbClr val="0000FF"/>
                </a:solidFill>
                <a:latin typeface="Calibri"/>
                <a:cs typeface="Calibri"/>
              </a:rPr>
              <a:t>max </a:t>
            </a:r>
            <a:r>
              <a:rPr lang="en-US" sz="3200" kern="0" baseline="-25000" dirty="0">
                <a:latin typeface="Calibri"/>
                <a:cs typeface="Calibri"/>
              </a:rPr>
              <a:t>a in </a:t>
            </a:r>
            <a:r>
              <a:rPr lang="en-US" sz="3200" kern="0" baseline="-25000" dirty="0" err="1">
                <a:latin typeface="Calibri"/>
                <a:cs typeface="Calibri"/>
              </a:rPr>
              <a:t>state.actions</a:t>
            </a:r>
            <a:r>
              <a:rPr lang="en-US" sz="3200" kern="0" baseline="-25000" dirty="0">
                <a:latin typeface="Calibri"/>
                <a:cs typeface="Calibri"/>
              </a:rPr>
              <a:t>  </a:t>
            </a:r>
            <a:r>
              <a:rPr lang="en-US" sz="2800" kern="0" dirty="0">
                <a:solidFill>
                  <a:srgbClr val="9B01FF"/>
                </a:solidFill>
                <a:latin typeface="Calibri"/>
                <a:cs typeface="Calibri"/>
              </a:rPr>
              <a:t>value( </a:t>
            </a:r>
            <a:r>
              <a:rPr lang="en-US" sz="2800" kern="0" dirty="0" err="1">
                <a:latin typeface="Calibri"/>
                <a:cs typeface="Calibri"/>
              </a:rPr>
              <a:t>state.result</a:t>
            </a:r>
            <a:r>
              <a:rPr lang="en-US" sz="2800" kern="0" dirty="0">
                <a:latin typeface="Calibri"/>
                <a:cs typeface="Calibri"/>
              </a:rPr>
              <a:t>(a) </a:t>
            </a:r>
            <a:r>
              <a:rPr lang="en-US" sz="2800" kern="0" dirty="0">
                <a:solidFill>
                  <a:srgbClr val="9B01FF"/>
                </a:solidFill>
                <a:latin typeface="Calibri"/>
                <a:cs typeface="Calibri"/>
              </a:rPr>
              <a:t>)</a:t>
            </a:r>
          </a:p>
          <a:p>
            <a:pPr marL="742913" lvl="1" indent="-285737">
              <a:lnSpc>
                <a:spcPct val="80000"/>
              </a:lnSpc>
              <a:spcBef>
                <a:spcPct val="20000"/>
              </a:spcBef>
              <a:buClr>
                <a:schemeClr val="tx1"/>
              </a:buClr>
              <a:defRPr/>
            </a:pPr>
            <a:endParaRPr lang="en-US" sz="2800" kern="0" dirty="0">
              <a:latin typeface="Calibri"/>
              <a:cs typeface="Calibri"/>
            </a:endParaRPr>
          </a:p>
          <a:p>
            <a:pPr marL="742913" lvl="1" indent="-285737">
              <a:lnSpc>
                <a:spcPct val="80000"/>
              </a:lnSpc>
              <a:spcBef>
                <a:spcPct val="20000"/>
              </a:spcBef>
              <a:buClr>
                <a:schemeClr val="tx1"/>
              </a:buClr>
              <a:defRPr/>
            </a:pPr>
            <a:r>
              <a:rPr lang="en-US" sz="2800" kern="0" dirty="0">
                <a:latin typeface="Calibri"/>
                <a:cs typeface="Calibri"/>
              </a:rPr>
              <a:t>if  </a:t>
            </a:r>
            <a:r>
              <a:rPr lang="en-US" sz="2800" kern="0" dirty="0" err="1">
                <a:latin typeface="Calibri"/>
                <a:cs typeface="Calibri"/>
              </a:rPr>
              <a:t>state.player</a:t>
            </a:r>
            <a:r>
              <a:rPr lang="en-US" sz="2800" kern="0" dirty="0">
                <a:latin typeface="Calibri"/>
                <a:cs typeface="Calibri"/>
              </a:rPr>
              <a:t>  is  </a:t>
            </a:r>
            <a:r>
              <a:rPr lang="en-US" sz="2800" kern="0" dirty="0">
                <a:solidFill>
                  <a:srgbClr val="FF0000"/>
                </a:solidFill>
                <a:latin typeface="Calibri"/>
                <a:cs typeface="Calibri"/>
              </a:rPr>
              <a:t>MIN</a:t>
            </a:r>
          </a:p>
          <a:p>
            <a:pPr marL="742913" lvl="1" indent="-285737">
              <a:lnSpc>
                <a:spcPct val="80000"/>
              </a:lnSpc>
              <a:spcBef>
                <a:spcPct val="20000"/>
              </a:spcBef>
              <a:buClr>
                <a:schemeClr val="tx1"/>
              </a:buClr>
              <a:defRPr/>
            </a:pPr>
            <a:r>
              <a:rPr lang="en-US" sz="2800" kern="0" dirty="0">
                <a:solidFill>
                  <a:srgbClr val="BD00B0"/>
                </a:solidFill>
                <a:latin typeface="Calibri"/>
                <a:cs typeface="Calibri"/>
              </a:rPr>
              <a:t>	 </a:t>
            </a:r>
            <a:r>
              <a:rPr lang="en-US" sz="2800" kern="0" dirty="0">
                <a:latin typeface="Calibri"/>
                <a:cs typeface="Calibri"/>
              </a:rPr>
              <a:t>return  </a:t>
            </a:r>
            <a:r>
              <a:rPr lang="en-US" sz="2800" kern="0" dirty="0">
                <a:solidFill>
                  <a:srgbClr val="FF0000"/>
                </a:solidFill>
                <a:latin typeface="Calibri"/>
                <a:cs typeface="Calibri"/>
              </a:rPr>
              <a:t>min </a:t>
            </a:r>
            <a:r>
              <a:rPr lang="en-US" sz="3200" kern="0" baseline="-25000" dirty="0">
                <a:latin typeface="Calibri"/>
                <a:cs typeface="Calibri"/>
              </a:rPr>
              <a:t>a in </a:t>
            </a:r>
            <a:r>
              <a:rPr lang="en-US" sz="3200" kern="0" baseline="-25000" dirty="0" err="1">
                <a:latin typeface="Calibri"/>
                <a:cs typeface="Calibri"/>
              </a:rPr>
              <a:t>state.actions</a:t>
            </a:r>
            <a:r>
              <a:rPr lang="en-US" sz="3200" kern="0" baseline="-25000" dirty="0">
                <a:latin typeface="Calibri"/>
                <a:cs typeface="Calibri"/>
              </a:rPr>
              <a:t>  </a:t>
            </a:r>
            <a:r>
              <a:rPr lang="en-US" sz="2800" kern="0" dirty="0">
                <a:solidFill>
                  <a:srgbClr val="9B01FF"/>
                </a:solidFill>
                <a:latin typeface="Calibri"/>
                <a:cs typeface="Calibri"/>
              </a:rPr>
              <a:t>value( </a:t>
            </a:r>
            <a:r>
              <a:rPr lang="en-US" sz="2800" kern="0" dirty="0" err="1">
                <a:latin typeface="Calibri"/>
                <a:cs typeface="Calibri"/>
              </a:rPr>
              <a:t>state.result</a:t>
            </a:r>
            <a:r>
              <a:rPr lang="en-US" sz="2800" kern="0" dirty="0">
                <a:latin typeface="Calibri"/>
                <a:cs typeface="Calibri"/>
              </a:rPr>
              <a:t>(a) </a:t>
            </a:r>
            <a:r>
              <a:rPr lang="en-US" sz="2800" kern="0" dirty="0">
                <a:solidFill>
                  <a:srgbClr val="9B01FF"/>
                </a:solidFill>
                <a:latin typeface="Calibri"/>
                <a:cs typeface="Calibri"/>
              </a:rPr>
              <a:t>)</a:t>
            </a:r>
          </a:p>
          <a:p>
            <a:pPr marL="342882" marR="0" lvl="0" indent="-342882" algn="l" defTabSz="914400" rtl="0" eaLnBrk="1" fontAlgn="base" latinLnBrk="0" hangingPunct="1">
              <a:lnSpc>
                <a:spcPct val="80000"/>
              </a:lnSpc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  <a:buSzTx/>
              <a:buFont typeface="Wingdings" pitchFamily="2" charset="2"/>
              <a:buNone/>
              <a:tabLst/>
              <a:defRPr/>
            </a:pPr>
            <a:endParaRPr lang="en-US" sz="2800" kern="0" dirty="0">
              <a:solidFill>
                <a:srgbClr val="9B01FF"/>
              </a:solidFill>
              <a:latin typeface="Calibri"/>
              <a:cs typeface="Calibri"/>
            </a:endParaRPr>
          </a:p>
          <a:p>
            <a:pPr marL="742913" lvl="1" indent="-285737">
              <a:lnSpc>
                <a:spcPct val="80000"/>
              </a:lnSpc>
              <a:spcBef>
                <a:spcPct val="20000"/>
              </a:spcBef>
              <a:buClr>
                <a:schemeClr val="tx1"/>
              </a:buClr>
              <a:defRPr/>
            </a:pPr>
            <a:r>
              <a:rPr lang="en-US" sz="2800" kern="0" dirty="0">
                <a:latin typeface="Calibri"/>
                <a:cs typeface="Calibri"/>
              </a:rPr>
              <a:t>if  </a:t>
            </a:r>
            <a:r>
              <a:rPr lang="en-US" sz="2800" kern="0" dirty="0" err="1">
                <a:latin typeface="Calibri"/>
                <a:cs typeface="Calibri"/>
              </a:rPr>
              <a:t>state.player</a:t>
            </a:r>
            <a:r>
              <a:rPr lang="en-US" sz="2800" kern="0" dirty="0">
                <a:latin typeface="Calibri"/>
                <a:cs typeface="Calibri"/>
              </a:rPr>
              <a:t>  is  </a:t>
            </a:r>
            <a:r>
              <a:rPr lang="en-US" sz="2800" kern="0" dirty="0">
                <a:solidFill>
                  <a:srgbClr val="00B050"/>
                </a:solidFill>
                <a:latin typeface="Calibri"/>
                <a:cs typeface="Calibri"/>
              </a:rPr>
              <a:t>CHANCE</a:t>
            </a:r>
          </a:p>
          <a:p>
            <a:pPr marL="742913" lvl="1" indent="-285737">
              <a:lnSpc>
                <a:spcPct val="80000"/>
              </a:lnSpc>
              <a:spcBef>
                <a:spcPct val="20000"/>
              </a:spcBef>
              <a:buClr>
                <a:schemeClr val="tx1"/>
              </a:buClr>
              <a:defRPr/>
            </a:pPr>
            <a:r>
              <a:rPr lang="en-US" sz="2800" kern="0" dirty="0">
                <a:solidFill>
                  <a:srgbClr val="BD00B0"/>
                </a:solidFill>
                <a:latin typeface="Calibri"/>
                <a:cs typeface="Calibri"/>
              </a:rPr>
              <a:t>	 </a:t>
            </a:r>
            <a:r>
              <a:rPr lang="en-US" sz="2800" kern="0" dirty="0">
                <a:latin typeface="Calibri"/>
                <a:cs typeface="Calibri"/>
              </a:rPr>
              <a:t>return  </a:t>
            </a:r>
            <a:r>
              <a:rPr lang="en-US" sz="2800" kern="0" dirty="0">
                <a:solidFill>
                  <a:srgbClr val="00B050"/>
                </a:solidFill>
                <a:latin typeface="Calibri"/>
                <a:cs typeface="Calibri"/>
              </a:rPr>
              <a:t>sum</a:t>
            </a:r>
            <a:r>
              <a:rPr lang="en-US" sz="2800" kern="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lang="en-US" sz="3200" kern="0" baseline="-25000" dirty="0">
                <a:latin typeface="Calibri"/>
                <a:cs typeface="Calibri"/>
              </a:rPr>
              <a:t>s in </a:t>
            </a:r>
            <a:r>
              <a:rPr lang="en-US" sz="3200" kern="0" baseline="-25000" dirty="0" err="1">
                <a:latin typeface="Calibri"/>
                <a:cs typeface="Calibri"/>
              </a:rPr>
              <a:t>state.next_states</a:t>
            </a:r>
            <a:r>
              <a:rPr lang="en-US" sz="3200" kern="0" baseline="-25000" dirty="0">
                <a:latin typeface="Calibri"/>
                <a:cs typeface="Calibri"/>
              </a:rPr>
              <a:t>  </a:t>
            </a:r>
            <a:r>
              <a:rPr lang="en-US" sz="2800" kern="0" dirty="0">
                <a:solidFill>
                  <a:srgbClr val="00B050"/>
                </a:solidFill>
                <a:latin typeface="Calibri"/>
                <a:cs typeface="Calibri"/>
              </a:rPr>
              <a:t>P( </a:t>
            </a:r>
            <a:r>
              <a:rPr lang="en-US" sz="2800" kern="0" dirty="0">
                <a:latin typeface="Calibri"/>
                <a:cs typeface="Calibri"/>
              </a:rPr>
              <a:t>s</a:t>
            </a:r>
            <a:r>
              <a:rPr lang="en-US" sz="2800" kern="0" dirty="0">
                <a:solidFill>
                  <a:srgbClr val="CC0099"/>
                </a:solidFill>
                <a:latin typeface="Calibri"/>
                <a:cs typeface="Calibri"/>
              </a:rPr>
              <a:t> </a:t>
            </a:r>
            <a:r>
              <a:rPr lang="en-US" sz="2800" kern="0" dirty="0">
                <a:solidFill>
                  <a:srgbClr val="00B050"/>
                </a:solidFill>
                <a:latin typeface="Calibri"/>
                <a:cs typeface="Calibri"/>
              </a:rPr>
              <a:t>)</a:t>
            </a:r>
            <a:r>
              <a:rPr lang="en-US" sz="2800" kern="0" dirty="0">
                <a:solidFill>
                  <a:srgbClr val="9B01FF"/>
                </a:solidFill>
                <a:latin typeface="Calibri"/>
                <a:cs typeface="Calibri"/>
              </a:rPr>
              <a:t> </a:t>
            </a:r>
            <a:r>
              <a:rPr lang="en-US" sz="2800" kern="0" dirty="0">
                <a:latin typeface="Calibri"/>
                <a:cs typeface="Calibri"/>
              </a:rPr>
              <a:t>*</a:t>
            </a:r>
            <a:r>
              <a:rPr lang="en-US" sz="2800" kern="0" dirty="0">
                <a:solidFill>
                  <a:srgbClr val="9B01FF"/>
                </a:solidFill>
                <a:latin typeface="Calibri"/>
                <a:cs typeface="Calibri"/>
              </a:rPr>
              <a:t> value( </a:t>
            </a:r>
            <a:r>
              <a:rPr lang="en-US" sz="2800" kern="0" dirty="0">
                <a:latin typeface="Calibri"/>
                <a:cs typeface="Calibri"/>
              </a:rPr>
              <a:t>s</a:t>
            </a:r>
            <a:r>
              <a:rPr lang="en-US" sz="2800" kern="0" dirty="0">
                <a:solidFill>
                  <a:srgbClr val="CC0099"/>
                </a:solidFill>
                <a:latin typeface="Calibri"/>
                <a:cs typeface="Calibri"/>
              </a:rPr>
              <a:t> </a:t>
            </a:r>
            <a:r>
              <a:rPr lang="en-US" sz="2800" kern="0" dirty="0">
                <a:solidFill>
                  <a:srgbClr val="9B01FF"/>
                </a:solidFill>
                <a:latin typeface="Calibri"/>
                <a:cs typeface="Calibri"/>
              </a:rPr>
              <a:t>)</a:t>
            </a:r>
          </a:p>
          <a:p>
            <a:pPr marL="342882" marR="0" lvl="0" indent="-342882" algn="l" defTabSz="914400" rtl="0" eaLnBrk="1" fontAlgn="base" latinLnBrk="0" hangingPunct="1">
              <a:lnSpc>
                <a:spcPct val="80000"/>
              </a:lnSpc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/>
                <a:cs typeface="Calibri"/>
              </a:rPr>
              <a:t>    </a:t>
            </a:r>
          </a:p>
        </p:txBody>
      </p:sp>
    </p:spTree>
    <p:extLst>
      <p:ext uri="{BB962C8B-B14F-4D97-AF65-F5344CB8AC3E}">
        <p14:creationId xmlns:p14="http://schemas.microsoft.com/office/powerpoint/2010/main" val="1507540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D626F386-8E5E-437A-A0D7-F4154A931F82}"/>
              </a:ext>
            </a:extLst>
          </p:cNvPr>
          <p:cNvGrpSpPr/>
          <p:nvPr/>
        </p:nvGrpSpPr>
        <p:grpSpPr>
          <a:xfrm>
            <a:off x="1087731" y="1975631"/>
            <a:ext cx="3909114" cy="3318457"/>
            <a:chOff x="1087731" y="1975631"/>
            <a:chExt cx="3909114" cy="3318457"/>
          </a:xfrm>
        </p:grpSpPr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370EF4B0-F0F0-448A-A0DC-7EF88211F0A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733800" y="3276600"/>
              <a:ext cx="564898" cy="566928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Triangle 25">
              <a:extLst>
                <a:ext uri="{FF2B5EF4-FFF2-40B4-BE49-F238E27FC236}">
                  <a16:creationId xmlns:a16="http://schemas.microsoft.com/office/drawing/2014/main" id="{A9946AC6-9C96-48CA-92A8-0C04BB91927F}"/>
                </a:ext>
              </a:extLst>
            </p:cNvPr>
            <p:cNvSpPr/>
            <p:nvPr/>
          </p:nvSpPr>
          <p:spPr>
            <a:xfrm>
              <a:off x="2685504" y="1975631"/>
              <a:ext cx="659157" cy="554119"/>
            </a:xfrm>
            <a:prstGeom prst="triangle">
              <a:avLst/>
            </a:prstGeom>
            <a:solidFill>
              <a:srgbClr val="0000FF"/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4" name="Straight Arrow Connector 13">
              <a:extLst>
                <a:ext uri="{FF2B5EF4-FFF2-40B4-BE49-F238E27FC236}">
                  <a16:creationId xmlns:a16="http://schemas.microsoft.com/office/drawing/2014/main" id="{D508A63A-D035-4C6E-A237-803C91404207}"/>
                </a:ext>
              </a:extLst>
            </p:cNvPr>
            <p:cNvCxnSpPr>
              <a:cxnSpLocks/>
              <a:stCxn id="13" idx="3"/>
              <a:endCxn id="20" idx="0"/>
            </p:cNvCxnSpPr>
            <p:nvPr/>
          </p:nvCxnSpPr>
          <p:spPr>
            <a:xfrm flipH="1">
              <a:off x="2002132" y="2529750"/>
              <a:ext cx="1012951" cy="740446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Arrow Connector 14">
              <a:extLst>
                <a:ext uri="{FF2B5EF4-FFF2-40B4-BE49-F238E27FC236}">
                  <a16:creationId xmlns:a16="http://schemas.microsoft.com/office/drawing/2014/main" id="{FBACA4C4-8346-48A2-ACE9-E330C9C02075}"/>
                </a:ext>
              </a:extLst>
            </p:cNvPr>
            <p:cNvCxnSpPr>
              <a:cxnSpLocks/>
              <a:stCxn id="13" idx="3"/>
              <a:endCxn id="11" idx="0"/>
            </p:cNvCxnSpPr>
            <p:nvPr/>
          </p:nvCxnSpPr>
          <p:spPr>
            <a:xfrm>
              <a:off x="3015083" y="2529750"/>
              <a:ext cx="1001166" cy="74685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Arrow Connector 15">
              <a:extLst>
                <a:ext uri="{FF2B5EF4-FFF2-40B4-BE49-F238E27FC236}">
                  <a16:creationId xmlns:a16="http://schemas.microsoft.com/office/drawing/2014/main" id="{74B61578-53ED-4564-BA3C-FF6C2CB65C3A}"/>
                </a:ext>
              </a:extLst>
            </p:cNvPr>
            <p:cNvCxnSpPr>
              <a:cxnSpLocks/>
              <a:stCxn id="20" idx="4"/>
              <a:endCxn id="21" idx="0"/>
            </p:cNvCxnSpPr>
            <p:nvPr/>
          </p:nvCxnSpPr>
          <p:spPr>
            <a:xfrm flipH="1">
              <a:off x="1417310" y="3837124"/>
              <a:ext cx="584822" cy="902427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Arrow Connector 16">
              <a:extLst>
                <a:ext uri="{FF2B5EF4-FFF2-40B4-BE49-F238E27FC236}">
                  <a16:creationId xmlns:a16="http://schemas.microsoft.com/office/drawing/2014/main" id="{1CC3813C-98EC-4062-B027-54137621391B}"/>
                </a:ext>
              </a:extLst>
            </p:cNvPr>
            <p:cNvCxnSpPr>
              <a:cxnSpLocks/>
              <a:stCxn id="20" idx="4"/>
              <a:endCxn id="22" idx="0"/>
            </p:cNvCxnSpPr>
            <p:nvPr/>
          </p:nvCxnSpPr>
          <p:spPr>
            <a:xfrm>
              <a:off x="2002132" y="3837124"/>
              <a:ext cx="531535" cy="902426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Arrow Connector 17">
              <a:extLst>
                <a:ext uri="{FF2B5EF4-FFF2-40B4-BE49-F238E27FC236}">
                  <a16:creationId xmlns:a16="http://schemas.microsoft.com/office/drawing/2014/main" id="{414A1B16-D0DB-4F12-AE4D-B03470FAD04C}"/>
                </a:ext>
              </a:extLst>
            </p:cNvPr>
            <p:cNvCxnSpPr>
              <a:cxnSpLocks/>
              <a:stCxn id="11" idx="4"/>
              <a:endCxn id="23" idx="0"/>
            </p:cNvCxnSpPr>
            <p:nvPr/>
          </p:nvCxnSpPr>
          <p:spPr>
            <a:xfrm flipH="1">
              <a:off x="3600467" y="3843528"/>
              <a:ext cx="415782" cy="896022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Arrow Connector 18">
              <a:extLst>
                <a:ext uri="{FF2B5EF4-FFF2-40B4-BE49-F238E27FC236}">
                  <a16:creationId xmlns:a16="http://schemas.microsoft.com/office/drawing/2014/main" id="{AD119915-7A89-431F-B7B5-415677748D0D}"/>
                </a:ext>
              </a:extLst>
            </p:cNvPr>
            <p:cNvCxnSpPr>
              <a:cxnSpLocks/>
              <a:stCxn id="11" idx="4"/>
              <a:endCxn id="24" idx="0"/>
            </p:cNvCxnSpPr>
            <p:nvPr/>
          </p:nvCxnSpPr>
          <p:spPr>
            <a:xfrm>
              <a:off x="4016249" y="3843528"/>
              <a:ext cx="651018" cy="896441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A8814C4F-7A2D-4FDF-9A3F-12B00D3FCB6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719683" y="3270196"/>
              <a:ext cx="564898" cy="566928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Triangle 25">
              <a:extLst>
                <a:ext uri="{FF2B5EF4-FFF2-40B4-BE49-F238E27FC236}">
                  <a16:creationId xmlns:a16="http://schemas.microsoft.com/office/drawing/2014/main" id="{0F085875-48DA-48AD-8153-AEC58D8C1D96}"/>
                </a:ext>
              </a:extLst>
            </p:cNvPr>
            <p:cNvSpPr/>
            <p:nvPr/>
          </p:nvSpPr>
          <p:spPr>
            <a:xfrm>
              <a:off x="1087731" y="4739551"/>
              <a:ext cx="659157" cy="554119"/>
            </a:xfrm>
            <a:prstGeom prst="triangle">
              <a:avLst/>
            </a:prstGeom>
            <a:solidFill>
              <a:srgbClr val="0000FF"/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Triangle 25">
              <a:extLst>
                <a:ext uri="{FF2B5EF4-FFF2-40B4-BE49-F238E27FC236}">
                  <a16:creationId xmlns:a16="http://schemas.microsoft.com/office/drawing/2014/main" id="{6E7F15FA-DD8E-48AE-8AF3-631B385DE55C}"/>
                </a:ext>
              </a:extLst>
            </p:cNvPr>
            <p:cNvSpPr/>
            <p:nvPr/>
          </p:nvSpPr>
          <p:spPr>
            <a:xfrm>
              <a:off x="2204088" y="4739550"/>
              <a:ext cx="659157" cy="554119"/>
            </a:xfrm>
            <a:prstGeom prst="triangle">
              <a:avLst/>
            </a:prstGeom>
            <a:solidFill>
              <a:srgbClr val="0000FF"/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Triangle 25">
              <a:extLst>
                <a:ext uri="{FF2B5EF4-FFF2-40B4-BE49-F238E27FC236}">
                  <a16:creationId xmlns:a16="http://schemas.microsoft.com/office/drawing/2014/main" id="{510E75C6-3157-414C-A586-BA5C84609702}"/>
                </a:ext>
              </a:extLst>
            </p:cNvPr>
            <p:cNvSpPr/>
            <p:nvPr/>
          </p:nvSpPr>
          <p:spPr>
            <a:xfrm>
              <a:off x="3270888" y="4739550"/>
              <a:ext cx="659157" cy="554119"/>
            </a:xfrm>
            <a:prstGeom prst="triangle">
              <a:avLst/>
            </a:prstGeom>
            <a:solidFill>
              <a:srgbClr val="0000FF"/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Triangle 25">
              <a:extLst>
                <a:ext uri="{FF2B5EF4-FFF2-40B4-BE49-F238E27FC236}">
                  <a16:creationId xmlns:a16="http://schemas.microsoft.com/office/drawing/2014/main" id="{61138CAB-270A-4771-928B-4708477D7D33}"/>
                </a:ext>
              </a:extLst>
            </p:cNvPr>
            <p:cNvSpPr/>
            <p:nvPr/>
          </p:nvSpPr>
          <p:spPr>
            <a:xfrm>
              <a:off x="4337688" y="4739969"/>
              <a:ext cx="659157" cy="554119"/>
            </a:xfrm>
            <a:prstGeom prst="triangle">
              <a:avLst/>
            </a:prstGeom>
            <a:solidFill>
              <a:srgbClr val="0000FF"/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39C707C2-3E60-46C4-B42F-D119CA473DE8}"/>
                  </a:ext>
                </a:extLst>
              </p:cNvPr>
              <p:cNvSpPr/>
              <p:nvPr/>
            </p:nvSpPr>
            <p:spPr>
              <a:xfrm>
                <a:off x="5486400" y="1905000"/>
                <a:ext cx="4421531" cy="113787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i="1" dirty="0" smtClean="0">
                          <a:solidFill>
                            <a:srgbClr val="0000E8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𝑉</m:t>
                      </m:r>
                      <m:d>
                        <m:dPr>
                          <m:ctrlPr>
                            <a:rPr lang="en-US" sz="2800" i="1" dirty="0">
                              <a:solidFill>
                                <a:srgbClr val="0000E8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lang="en-US" sz="2800" i="1" dirty="0">
                              <a:solidFill>
                                <a:srgbClr val="0000E8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𝑠</m:t>
                          </m:r>
                        </m:e>
                      </m:d>
                      <m:r>
                        <a:rPr lang="en-US" sz="2800" i="1" dirty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=</m:t>
                      </m:r>
                      <m:func>
                        <m:funcPr>
                          <m:ctrlPr>
                            <a:rPr lang="en-US" sz="2800" i="1" dirty="0" smtClean="0">
                              <a:solidFill>
                                <a:srgbClr val="0000E8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2800" i="1" dirty="0">
                                  <a:solidFill>
                                    <a:srgbClr val="0000E8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sz="2800" dirty="0">
                                  <a:solidFill>
                                    <a:srgbClr val="0000E8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max</m:t>
                              </m:r>
                            </m:e>
                            <m:lim>
                              <m:r>
                                <a:rPr lang="en-US" sz="2800" i="1" dirty="0">
                                  <a:solidFill>
                                    <a:srgbClr val="0000E8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𝑎</m:t>
                              </m:r>
                            </m:lim>
                          </m:limLow>
                        </m:fName>
                        <m:e>
                          <m:nary>
                            <m:naryPr>
                              <m:chr m:val="∑"/>
                              <m:supHide m:val="on"/>
                              <m:ctrlPr>
                                <a:rPr lang="en-US" sz="2800" i="1" dirty="0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naryPr>
                            <m:sub>
                              <m:r>
                                <a:rPr lang="en-US" sz="2800" i="1" dirty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lang="en-US" sz="2800" i="1" dirty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′</m:t>
                              </m:r>
                            </m:sub>
                            <m:sup/>
                            <m:e>
                              <m:r>
                                <a:rPr lang="en-US" sz="2800" i="1" dirty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𝑃</m:t>
                              </m:r>
                              <m:r>
                                <a:rPr lang="en-US" sz="2800" b="0" i="1" dirty="0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(</m:t>
                              </m:r>
                              <m:sSup>
                                <m:sSupPr>
                                  <m:ctrlPr>
                                    <a:rPr lang="en-US" sz="2800" i="1" dirty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800" i="1" dirty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lang="en-US" sz="2800" i="1" dirty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en-US" sz="2800" b="0" i="1" dirty="0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)</m:t>
                              </m:r>
                              <m:r>
                                <a:rPr lang="en-US" sz="2800" i="1" dirty="0" smtClean="0">
                                  <a:solidFill>
                                    <a:srgbClr val="0000E8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 </m:t>
                              </m:r>
                              <m:r>
                                <a:rPr lang="en-US" sz="2800" i="1" dirty="0">
                                  <a:solidFill>
                                    <a:srgbClr val="0000E8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𝑉</m:t>
                              </m:r>
                              <m:r>
                                <a:rPr lang="en-US" sz="2800" i="1" dirty="0">
                                  <a:solidFill>
                                    <a:srgbClr val="0000E8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(</m:t>
                              </m:r>
                              <m:sSup>
                                <m:sSupPr>
                                  <m:ctrlPr>
                                    <a:rPr lang="en-US" sz="2800" i="1" dirty="0">
                                      <a:solidFill>
                                        <a:srgbClr val="0000E8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800" i="1" dirty="0">
                                      <a:solidFill>
                                        <a:srgbClr val="0000E8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lang="en-US" sz="2800" i="1" dirty="0">
                                      <a:solidFill>
                                        <a:srgbClr val="0000E8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en-US" sz="2800" i="1" dirty="0">
                                  <a:solidFill>
                                    <a:srgbClr val="0000E8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)</m:t>
                              </m:r>
                            </m:e>
                          </m:nary>
                        </m:e>
                      </m:fun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39C707C2-3E60-46C4-B42F-D119CA473DE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86400" y="1905000"/>
                <a:ext cx="4421531" cy="1137876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Title 1">
            <a:extLst>
              <a:ext uri="{FF2B5EF4-FFF2-40B4-BE49-F238E27FC236}">
                <a16:creationId xmlns:a16="http://schemas.microsoft.com/office/drawing/2014/main" id="{9B44EE2B-11AB-439F-8536-93CB9684C3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450" y="366713"/>
            <a:ext cx="10515600" cy="628650"/>
          </a:xfrm>
        </p:spPr>
        <p:txBody>
          <a:bodyPr/>
          <a:lstStyle/>
          <a:p>
            <a:r>
              <a:rPr lang="en-US" dirty="0"/>
              <a:t>Preview: MDP/Reinforcement Learning Notation</a:t>
            </a:r>
          </a:p>
        </p:txBody>
      </p:sp>
    </p:spTree>
    <p:extLst>
      <p:ext uri="{BB962C8B-B14F-4D97-AF65-F5344CB8AC3E}">
        <p14:creationId xmlns:p14="http://schemas.microsoft.com/office/powerpoint/2010/main" val="16680620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61E4E8-609A-4C98-A80D-CD7885BAE2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Preview: MDP/Reinforcement Learning Notation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8FF0B6D-0DBB-4B3C-B656-1F586DA7F21B}"/>
              </a:ext>
            </a:extLst>
          </p:cNvPr>
          <p:cNvSpPr txBox="1"/>
          <p:nvPr/>
        </p:nvSpPr>
        <p:spPr>
          <a:xfrm>
            <a:off x="381000" y="1600200"/>
            <a:ext cx="2362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Standard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expectimax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8D64EA02-9426-41F6-A796-1FA52CB1519A}"/>
                  </a:ext>
                </a:extLst>
              </p:cNvPr>
              <p:cNvSpPr txBox="1"/>
              <p:nvPr/>
            </p:nvSpPr>
            <p:spPr>
              <a:xfrm>
                <a:off x="3200400" y="1447800"/>
                <a:ext cx="6629400" cy="50745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b="0" i="1" dirty="0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𝑉</m:t>
                      </m:r>
                      <m:d>
                        <m:dPr>
                          <m:ctrlPr>
                            <a:rPr lang="en-US" b="0" i="1" dirty="0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lang="en-US" b="0" i="1" dirty="0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𝑠</m:t>
                          </m:r>
                        </m:e>
                      </m:d>
                      <m:r>
                        <a:rPr lang="en-US" b="0" i="1" dirty="0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=</m:t>
                      </m:r>
                      <m:func>
                        <m:funcPr>
                          <m:ctrlPr>
                            <a:rPr lang="en-US" b="0" i="1" dirty="0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b="0" i="1" dirty="0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b="0" i="0" dirty="0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max</m:t>
                              </m:r>
                            </m:e>
                            <m:lim>
                              <m:r>
                                <a:rPr lang="en-US" b="0" i="1" dirty="0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𝑎</m:t>
                              </m:r>
                            </m:lim>
                          </m:limLow>
                        </m:fName>
                        <m:e>
                          <m:nary>
                            <m:naryPr>
                              <m:chr m:val="∑"/>
                              <m:supHide m:val="on"/>
                              <m:ctrlPr>
                                <a:rPr lang="en-US" b="0" i="1" dirty="0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naryPr>
                            <m:sub>
                              <m:r>
                                <a:rPr lang="en-US" b="0" i="1" dirty="0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lang="en-US" b="0" i="1" dirty="0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′</m:t>
                              </m:r>
                            </m:sub>
                            <m:sup/>
                            <m:e>
                              <m:r>
                                <a:rPr lang="en-US" b="0" i="1" dirty="0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𝑃</m:t>
                              </m:r>
                              <m:d>
                                <m:dPr>
                                  <m:endChr m:val="|"/>
                                  <m:ctrlPr>
                                    <a:rPr lang="en-US" b="0" i="1" dirty="0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en-US" b="0" i="1" dirty="0" smtClean="0"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b="0" i="1" dirty="0" smtClean="0"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</m:e>
                                    <m:sup>
                                      <m:r>
                                        <a:rPr lang="en-US" b="0" i="1" dirty="0" smtClean="0"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</m:d>
                              <m:r>
                                <a:rPr lang="en-US" b="0" i="1" dirty="0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lang="en-US" b="0" i="1" dirty="0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r>
                                <a:rPr lang="en-US" b="0" i="1" dirty="0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𝑎</m:t>
                              </m:r>
                              <m:r>
                                <a:rPr lang="en-US" b="0" i="1" dirty="0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)</m:t>
                              </m:r>
                              <m:r>
                                <a:rPr lang="en-US" b="0" i="1" dirty="0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𝑉</m:t>
                              </m:r>
                              <m:r>
                                <a:rPr lang="en-US" b="0" i="1" dirty="0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(</m:t>
                              </m:r>
                              <m:sSup>
                                <m:sSupPr>
                                  <m:ctrlPr>
                                    <a:rPr lang="en-US" b="0" i="1" dirty="0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dirty="0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lang="en-US" b="0" i="1" dirty="0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en-US" b="0" i="1" dirty="0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)</m:t>
                              </m:r>
                            </m:e>
                          </m:nary>
                        </m:e>
                      </m:func>
                    </m:oMath>
                  </m:oMathPara>
                </a14:m>
                <a:endParaRPr lang="en-US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𝑉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𝑠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=</m:t>
                      </m:r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max</m:t>
                              </m:r>
                            </m:e>
                            <m:lim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𝑎</m:t>
                              </m:r>
                            </m:lim>
                          </m:limLow>
                        </m:fName>
                        <m:e>
                          <m:nary>
                            <m:naryPr>
                              <m:chr m:val="∑"/>
                              <m:supHide m:val="on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naryPr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′</m:t>
                              </m:r>
                            </m:sub>
                            <m:sup/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𝑃</m:t>
                              </m:r>
                              <m:d>
                                <m:d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</m:e>
                                    <m:sup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,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𝑎</m:t>
                                  </m:r>
                                </m:e>
                              </m:d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𝑅</m:t>
                                  </m:r>
                                  <m:d>
                                    <m:d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,</m:t>
                                      </m:r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𝑎</m:t>
                                      </m:r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,</m:t>
                                      </m:r>
                                      <m:sSup>
                                        <m:sSupPr>
                                          <m:ctrlPr>
                                            <a:rPr lang="en-US" b="0" i="1" smtClean="0"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b="0" i="1" smtClean="0"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  <m:t>𝑠</m:t>
                                          </m:r>
                                        </m:e>
                                        <m:sup>
                                          <m:r>
                                            <a:rPr lang="en-US" b="0" i="1" smtClean="0"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</m:e>
                                  </m:d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+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𝛾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𝑉</m:t>
                                  </m:r>
                                  <m:d>
                                    <m:d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dPr>
                                    <m:e>
                                      <m:sSup>
                                        <m:sSupPr>
                                          <m:ctrlPr>
                                            <a:rPr lang="en-US" b="0" i="1" smtClean="0"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b="0" i="1" smtClean="0"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  <m:t>𝑠</m:t>
                                          </m:r>
                                        </m:e>
                                        <m:sup>
                                          <m:r>
                                            <a:rPr lang="en-US" b="0" i="1" smtClean="0"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</m:e>
                                  </m:d>
                                </m:e>
                              </m:d>
                            </m:e>
                          </m:nary>
                        </m:e>
                      </m:func>
                    </m:oMath>
                  </m:oMathPara>
                </a14:m>
                <a:endParaRPr lang="en-US" b="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𝑉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𝑘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+1</m:t>
                          </m:r>
                        </m:sub>
                      </m:sSub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𝑠</m:t>
                          </m:r>
                        </m:e>
                      </m:d>
                      <m:r>
                        <a:rPr lang="en-US" i="1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=</m:t>
                      </m:r>
                      <m:func>
                        <m:funcPr>
                          <m:ctrlPr>
                            <a:rPr lang="en-US" i="1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i="1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max</m:t>
                              </m:r>
                            </m:e>
                            <m:lim>
                              <m:r>
                                <a:rPr lang="en-US" i="1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𝑎</m:t>
                              </m:r>
                            </m:lim>
                          </m:limLow>
                        </m:fName>
                        <m:e>
                          <m:nary>
                            <m:naryPr>
                              <m:chr m:val="∑"/>
                              <m:supHide m:val="on"/>
                              <m:ctrlPr>
                                <a:rPr lang="en-US" i="1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naryPr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′</m:t>
                              </m:r>
                            </m:sub>
                            <m:sup/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𝑃</m:t>
                              </m:r>
                              <m:d>
                                <m:d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</m:e>
                                    <m:sup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,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𝑎</m:t>
                                  </m:r>
                                </m:e>
                              </m:d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𝑅</m:t>
                                  </m:r>
                                  <m:d>
                                    <m:d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,</m:t>
                                      </m:r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𝑎</m:t>
                                      </m:r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,</m:t>
                                      </m:r>
                                      <m:sSup>
                                        <m:sSupPr>
                                          <m:ctrlPr>
                                            <a:rPr lang="en-US" i="1"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i="1"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  <m:t>𝑠</m:t>
                                          </m:r>
                                        </m:e>
                                        <m:sup>
                                          <m:r>
                                            <a:rPr lang="en-US" i="1"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</m:e>
                                  </m:d>
                                  <m:r>
                                    <a:rPr lang="en-US" i="1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+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𝛾</m:t>
                                  </m:r>
                                  <m:sSub>
                                    <m:sSub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𝑉</m:t>
                                      </m:r>
                                    </m:e>
                                    <m:sub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𝑘</m:t>
                                      </m:r>
                                    </m:sub>
                                  </m:sSub>
                                  <m:d>
                                    <m:d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dPr>
                                    <m:e>
                                      <m:sSup>
                                        <m:sSupPr>
                                          <m:ctrlPr>
                                            <a:rPr lang="en-US" i="1"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i="1"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  <m:t>𝑠</m:t>
                                          </m:r>
                                        </m:e>
                                        <m:sup>
                                          <m:r>
                                            <a:rPr lang="en-US" i="1"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</m:e>
                                  </m:d>
                                </m:e>
                              </m:d>
                            </m:e>
                          </m:nary>
                        </m:e>
                      </m:func>
                      <m:r>
                        <a:rPr lang="en-US" b="0" i="1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,  ∀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𝑠</m:t>
                      </m:r>
                    </m:oMath>
                  </m:oMathPara>
                </a14:m>
                <a:endParaRPr lang="en-US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𝑄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𝑘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+1</m:t>
                          </m:r>
                        </m:sub>
                      </m:sSub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𝑠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𝑎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naryPr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𝑠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′</m:t>
                          </m:r>
                        </m:sub>
                        <m:sup/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𝑃</m:t>
                          </m:r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′</m:t>
                                  </m:r>
                                </m:sup>
                              </m:sSup>
                            </m: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𝑎</m:t>
                              </m:r>
                            </m:e>
                          </m:d>
                          <m:r>
                            <a:rPr lang="en-US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[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𝑅</m:t>
                          </m:r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𝑎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sSup>
                                <m:s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′</m:t>
                                  </m:r>
                                </m:sup>
                              </m:sSup>
                            </m:e>
                          </m:d>
                          <m:r>
                            <a:rPr lang="en-US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+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𝛾</m:t>
                          </m:r>
                          <m:func>
                            <m:func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funcPr>
                            <m:fName>
                              <m:limLow>
                                <m:limLow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limLow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b="0" i="0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max</m:t>
                                  </m:r>
                                </m:e>
                                <m:lim>
                                  <m:sSup>
                                    <m:sSup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𝑎</m:t>
                                      </m:r>
                                    </m:e>
                                    <m:sup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lim>
                              </m:limLow>
                            </m:fName>
                            <m:e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𝑄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𝑘</m:t>
                                  </m:r>
                                </m:sub>
                              </m:s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(</m:t>
                              </m:r>
                              <m:sSup>
                                <m:s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sSup>
                                <m:s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𝑎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)]</m:t>
                              </m:r>
                            </m:e>
                          </m:func>
                          <m:r>
                            <a:rPr lang="en-US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,  </m:t>
                          </m:r>
                        </m:e>
                      </m:nary>
                      <m:r>
                        <a:rPr lang="en-US" b="0" i="1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   </m:t>
                      </m:r>
                      <m:r>
                        <a:rPr lang="en-US" i="1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∀ </m:t>
                      </m:r>
                      <m:r>
                        <a:rPr lang="en-US" i="1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𝑠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,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𝑎</m:t>
                      </m:r>
                    </m:oMath>
                  </m:oMathPara>
                </a14:m>
                <a:endParaRPr lang="en-US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𝜋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𝑉</m:t>
                          </m:r>
                        </m:sub>
                      </m:sSub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𝑠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=</m:t>
                      </m:r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argmax</m:t>
                              </m:r>
                            </m:e>
                            <m:lim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𝑎</m:t>
                              </m:r>
                            </m:lim>
                          </m:limLow>
                        </m:fName>
                        <m:e>
                          <m:nary>
                            <m:naryPr>
                              <m:chr m:val="∑"/>
                              <m:supHide m:val="on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naryPr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′</m:t>
                              </m:r>
                            </m:sub>
                            <m:sup/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𝑃</m:t>
                              </m:r>
                              <m:d>
                                <m:d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</m:e>
                                    <m:sup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,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𝑎</m:t>
                                  </m:r>
                                </m:e>
                              </m:d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[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𝑅</m:t>
                              </m:r>
                              <m:d>
                                <m:d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,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𝑎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,</m:t>
                                  </m:r>
                                  <m:sSup>
                                    <m:sSup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</m:e>
                                    <m:sup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</m:d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+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𝛾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𝑉</m:t>
                              </m:r>
                              <m:d>
                                <m:d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</m:e>
                                    <m:sup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</m:d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]</m:t>
                              </m:r>
                            </m:e>
                          </m:nary>
                        </m:e>
                      </m:func>
                      <m:r>
                        <a:rPr lang="en-US" b="0" i="1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,  ∀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𝑠</m:t>
                      </m:r>
                    </m:oMath>
                  </m:oMathPara>
                </a14:m>
                <a:endParaRPr lang="en-US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sSub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𝑉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𝑘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+1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𝜋</m:t>
                          </m:r>
                        </m:sup>
                      </m:sSubSup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𝑠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naryPr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𝑠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′</m:t>
                          </m:r>
                        </m:sub>
                        <m:sup/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𝑃</m:t>
                          </m:r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′</m:t>
                                  </m:r>
                                </m:sup>
                              </m:sSup>
                            </m: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𝜋</m:t>
                              </m:r>
                              <m:d>
                                <m:d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</m:d>
                            </m:e>
                          </m:d>
                          <m:r>
                            <a:rPr lang="en-US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[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𝑅</m:t>
                          </m:r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𝜋</m:t>
                              </m:r>
                              <m:d>
                                <m:d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</m:d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sSup>
                                <m:s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′</m:t>
                                  </m:r>
                                </m:sup>
                              </m:sSup>
                            </m:e>
                          </m:d>
                          <m:r>
                            <a:rPr lang="en-US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+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𝛾</m:t>
                          </m:r>
                          <m:sSubSup>
                            <m:sSub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sSub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𝑘</m:t>
                              </m:r>
                            </m:sub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𝜋</m:t>
                              </m:r>
                            </m:sup>
                          </m:sSubSup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′</m:t>
                                  </m:r>
                                </m:sup>
                              </m:sSup>
                            </m:e>
                          </m:d>
                          <m:r>
                            <a:rPr lang="en-US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]</m:t>
                          </m:r>
                        </m:e>
                      </m:nary>
                      <m:r>
                        <a:rPr lang="en-US" b="0" i="1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,  ∀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𝑠</m:t>
                      </m:r>
                    </m:oMath>
                  </m:oMathPara>
                </a14:m>
                <a:endParaRPr lang="en-US" b="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𝜋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𝑛𝑒𝑤</m:t>
                          </m:r>
                        </m:sub>
                      </m:sSub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𝑠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=</m:t>
                      </m:r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argmax</m:t>
                              </m:r>
                            </m:e>
                            <m:lim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𝑎</m:t>
                              </m:r>
                            </m:lim>
                          </m:limLow>
                        </m:fName>
                        <m:e>
                          <m:nary>
                            <m:naryPr>
                              <m:chr m:val="∑"/>
                              <m:supHide m:val="on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naryPr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′</m:t>
                              </m:r>
                            </m:sub>
                            <m:sup/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𝑃</m:t>
                              </m:r>
                              <m:d>
                                <m:d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</m:e>
                                    <m:sup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,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𝑎</m:t>
                                  </m:r>
                                </m:e>
                              </m:d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𝑅</m:t>
                                  </m:r>
                                  <m:d>
                                    <m:d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,</m:t>
                                      </m:r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𝑎</m:t>
                                      </m:r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,</m:t>
                                      </m:r>
                                      <m:sSup>
                                        <m:sSupPr>
                                          <m:ctrlPr>
                                            <a:rPr lang="en-US" b="0" i="1" smtClean="0"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b="0" i="1" smtClean="0"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  <m:t>𝑠</m:t>
                                          </m:r>
                                        </m:e>
                                        <m:sup>
                                          <m:r>
                                            <a:rPr lang="en-US" b="0" i="1" smtClean="0"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</m:e>
                                  </m:d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+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𝛾</m:t>
                                  </m:r>
                                  <m:sSup>
                                    <m:sSup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𝑉</m:t>
                                      </m:r>
                                    </m:e>
                                    <m:sup>
                                      <m:sSub>
                                        <m:sSubPr>
                                          <m:ctrlPr>
                                            <a:rPr lang="en-US" b="0" i="1" smtClean="0"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b="0" i="1" smtClean="0"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  <m:t>𝜋</m:t>
                                          </m:r>
                                        </m:e>
                                        <m:sub>
                                          <m:r>
                                            <a:rPr lang="en-US" b="0" i="1" smtClean="0"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  <m:t>𝑜𝑙𝑑</m:t>
                                          </m:r>
                                        </m:sub>
                                      </m:sSub>
                                    </m:sup>
                                  </m:sSup>
                                  <m:d>
                                    <m:d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dPr>
                                    <m:e>
                                      <m:sSup>
                                        <m:sSupPr>
                                          <m:ctrlPr>
                                            <a:rPr lang="en-US" b="0" i="1" smtClean="0"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b="0" i="1" smtClean="0"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  <m:t>𝑠</m:t>
                                          </m:r>
                                        </m:e>
                                        <m:sup>
                                          <m:r>
                                            <a:rPr lang="en-US" b="0" i="1" smtClean="0"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</m:e>
                                  </m:d>
                                </m:e>
                              </m:d>
                            </m:e>
                          </m:nary>
                        </m:e>
                      </m:func>
                      <m:r>
                        <a:rPr lang="en-US" b="0" i="1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,  ∀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𝑠</m:t>
                      </m:r>
                    </m:oMath>
                  </m:oMathPara>
                </a14:m>
                <a:endParaRPr lang="en-US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endParaRPr lang="en-US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8D64EA02-9426-41F6-A796-1FA52CB1519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00400" y="1447800"/>
                <a:ext cx="6629400" cy="5074531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>
            <a:extLst>
              <a:ext uri="{FF2B5EF4-FFF2-40B4-BE49-F238E27FC236}">
                <a16:creationId xmlns:a16="http://schemas.microsoft.com/office/drawing/2014/main" id="{9119F65F-C6D8-4675-A09A-28505B495D7D}"/>
              </a:ext>
            </a:extLst>
          </p:cNvPr>
          <p:cNvSpPr txBox="1"/>
          <p:nvPr/>
        </p:nvSpPr>
        <p:spPr>
          <a:xfrm>
            <a:off x="405143" y="2267466"/>
            <a:ext cx="2362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Bellman equations: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CF1FAB8-B016-450C-BBCF-163CFF0AD157}"/>
              </a:ext>
            </a:extLst>
          </p:cNvPr>
          <p:cNvSpPr txBox="1"/>
          <p:nvPr/>
        </p:nvSpPr>
        <p:spPr>
          <a:xfrm>
            <a:off x="405143" y="2911344"/>
            <a:ext cx="2362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Value iteration: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9A87591-F8B0-4744-85F7-49C95A662ED2}"/>
              </a:ext>
            </a:extLst>
          </p:cNvPr>
          <p:cNvSpPr txBox="1"/>
          <p:nvPr/>
        </p:nvSpPr>
        <p:spPr>
          <a:xfrm>
            <a:off x="405143" y="3590151"/>
            <a:ext cx="2362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Q-iteration: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82F2547-37AC-4B5A-839D-2EE017E2FB77}"/>
              </a:ext>
            </a:extLst>
          </p:cNvPr>
          <p:cNvSpPr txBox="1"/>
          <p:nvPr/>
        </p:nvSpPr>
        <p:spPr>
          <a:xfrm>
            <a:off x="381000" y="4268958"/>
            <a:ext cx="2362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Policy extraction: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F7E7F8D-7642-46A3-AE9F-9942B9115FD8}"/>
              </a:ext>
            </a:extLst>
          </p:cNvPr>
          <p:cNvSpPr txBox="1"/>
          <p:nvPr/>
        </p:nvSpPr>
        <p:spPr>
          <a:xfrm>
            <a:off x="405143" y="4936224"/>
            <a:ext cx="2362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Policy evaluation: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4291BCF-7D74-4CA3-BA11-BD672E4D7FF4}"/>
              </a:ext>
            </a:extLst>
          </p:cNvPr>
          <p:cNvSpPr txBox="1"/>
          <p:nvPr/>
        </p:nvSpPr>
        <p:spPr>
          <a:xfrm>
            <a:off x="405143" y="5577190"/>
            <a:ext cx="2362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Policy improvement:</a:t>
            </a:r>
          </a:p>
        </p:txBody>
      </p:sp>
    </p:spTree>
    <p:extLst>
      <p:ext uri="{BB962C8B-B14F-4D97-AF65-F5344CB8AC3E}">
        <p14:creationId xmlns:p14="http://schemas.microsoft.com/office/powerpoint/2010/main" val="7255159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10" grpId="0"/>
      <p:bldP spid="12" grpId="0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61E4E8-609A-4C98-A80D-CD7885BAE2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Preview: MDP/Reinforcement Learning Notation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8FF0B6D-0DBB-4B3C-B656-1F586DA7F21B}"/>
              </a:ext>
            </a:extLst>
          </p:cNvPr>
          <p:cNvSpPr txBox="1"/>
          <p:nvPr/>
        </p:nvSpPr>
        <p:spPr>
          <a:xfrm>
            <a:off x="381000" y="1600200"/>
            <a:ext cx="2362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Standard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expectimax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8D64EA02-9426-41F6-A796-1FA52CB1519A}"/>
                  </a:ext>
                </a:extLst>
              </p:cNvPr>
              <p:cNvSpPr txBox="1"/>
              <p:nvPr/>
            </p:nvSpPr>
            <p:spPr>
              <a:xfrm>
                <a:off x="3200400" y="1447800"/>
                <a:ext cx="6629400" cy="50745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b="0" i="1" dirty="0" smtClean="0">
                          <a:solidFill>
                            <a:srgbClr val="0000E8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𝑉</m:t>
                      </m:r>
                      <m:d>
                        <m:dPr>
                          <m:ctrlPr>
                            <a:rPr lang="en-US" b="0" i="1" dirty="0" smtClean="0">
                              <a:solidFill>
                                <a:srgbClr val="0000E8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lang="en-US" b="0" i="1" dirty="0" smtClean="0">
                              <a:solidFill>
                                <a:srgbClr val="0000E8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𝑠</m:t>
                          </m:r>
                        </m:e>
                      </m:d>
                      <m:r>
                        <a:rPr lang="en-US" b="0" i="1" dirty="0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=</m:t>
                      </m:r>
                      <m:func>
                        <m:funcPr>
                          <m:ctrlPr>
                            <a:rPr lang="en-US" b="0" i="1" dirty="0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b="0" i="1" dirty="0" smtClean="0">
                                  <a:solidFill>
                                    <a:srgbClr val="0000E8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b="0" i="0" dirty="0" smtClean="0">
                                  <a:solidFill>
                                    <a:srgbClr val="0000E8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max</m:t>
                              </m:r>
                            </m:e>
                            <m:lim>
                              <m:r>
                                <a:rPr lang="en-US" b="0" i="1" dirty="0" smtClean="0">
                                  <a:solidFill>
                                    <a:srgbClr val="0000E8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𝑎</m:t>
                              </m:r>
                            </m:lim>
                          </m:limLow>
                        </m:fName>
                        <m:e>
                          <m:nary>
                            <m:naryPr>
                              <m:chr m:val="∑"/>
                              <m:supHide m:val="on"/>
                              <m:ctrlPr>
                                <a:rPr lang="en-US" b="0" i="1" dirty="0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naryPr>
                            <m:sub>
                              <m:r>
                                <a:rPr lang="en-US" b="0" i="1" dirty="0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lang="en-US" b="0" i="1" dirty="0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′</m:t>
                              </m:r>
                            </m:sub>
                            <m:sup/>
                            <m:e>
                              <m:r>
                                <a:rPr lang="en-US" b="0" i="1" dirty="0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𝑃</m:t>
                              </m:r>
                              <m:d>
                                <m:dPr>
                                  <m:endChr m:val="|"/>
                                  <m:ctrlPr>
                                    <a:rPr lang="en-US" b="0" i="1" dirty="0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en-US" b="0" i="1" dirty="0" smtClean="0">
                                          <a:solidFill>
                                            <a:srgbClr val="00B050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b="0" i="1" dirty="0" smtClean="0">
                                          <a:solidFill>
                                            <a:srgbClr val="00B050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</m:e>
                                    <m:sup>
                                      <m:r>
                                        <a:rPr lang="en-US" b="0" i="1" dirty="0" smtClean="0">
                                          <a:solidFill>
                                            <a:srgbClr val="00B050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</m:d>
                              <m:r>
                                <a:rPr lang="en-US" b="0" i="1" dirty="0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lang="en-US" b="0" i="1" dirty="0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r>
                                <a:rPr lang="en-US" b="0" i="1" dirty="0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𝑎</m:t>
                              </m:r>
                              <m:r>
                                <a:rPr lang="en-US" b="0" i="1" dirty="0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)</m:t>
                              </m:r>
                              <m:r>
                                <a:rPr lang="en-US" b="0" i="1" dirty="0" smtClean="0">
                                  <a:solidFill>
                                    <a:srgbClr val="0000E8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𝑉</m:t>
                              </m:r>
                              <m:r>
                                <a:rPr lang="en-US" b="0" i="1" dirty="0" smtClean="0">
                                  <a:solidFill>
                                    <a:srgbClr val="0000E8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(</m:t>
                              </m:r>
                              <m:sSup>
                                <m:sSupPr>
                                  <m:ctrlPr>
                                    <a:rPr lang="en-US" b="0" i="1" dirty="0" smtClean="0">
                                      <a:solidFill>
                                        <a:srgbClr val="0000E8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dirty="0" smtClean="0">
                                      <a:solidFill>
                                        <a:srgbClr val="0000E8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lang="en-US" b="0" i="1" dirty="0" smtClean="0">
                                      <a:solidFill>
                                        <a:srgbClr val="0000E8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en-US" b="0" i="1" dirty="0" smtClean="0">
                                  <a:solidFill>
                                    <a:srgbClr val="0000E8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)</m:t>
                              </m:r>
                            </m:e>
                          </m:nary>
                        </m:e>
                      </m:func>
                    </m:oMath>
                  </m:oMathPara>
                </a14:m>
                <a:endParaRPr lang="en-US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rgbClr val="0000E8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𝑉</m:t>
                      </m:r>
                      <m:d>
                        <m:dPr>
                          <m:ctrlPr>
                            <a:rPr lang="en-US" b="0" i="1" smtClean="0">
                              <a:solidFill>
                                <a:srgbClr val="0000E8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solidFill>
                                <a:srgbClr val="0000E8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𝑠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=</m:t>
                      </m:r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b="0" i="1" smtClean="0">
                                  <a:solidFill>
                                    <a:srgbClr val="0000E8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solidFill>
                                    <a:srgbClr val="0000E8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max</m:t>
                              </m:r>
                            </m:e>
                            <m:lim>
                              <m:r>
                                <a:rPr lang="en-US" b="0" i="1" smtClean="0">
                                  <a:solidFill>
                                    <a:srgbClr val="0000E8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𝑎</m:t>
                              </m:r>
                            </m:lim>
                          </m:limLow>
                        </m:fName>
                        <m:e>
                          <m:nary>
                            <m:naryPr>
                              <m:chr m:val="∑"/>
                              <m:supHide m:val="on"/>
                              <m:ctrlPr>
                                <a:rPr lang="en-US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naryPr>
                            <m:sub>
                              <m:r>
                                <a:rPr lang="en-US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lang="en-US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′</m:t>
                              </m:r>
                            </m:sub>
                            <m:sup/>
                            <m:e>
                              <m:r>
                                <a:rPr lang="en-US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𝑃</m:t>
                              </m:r>
                              <m:d>
                                <m:dPr>
                                  <m:ctrlPr>
                                    <a:rPr lang="en-US" b="0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en-US" b="0" i="1" smtClean="0">
                                          <a:solidFill>
                                            <a:srgbClr val="00B050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b="0" i="1" smtClean="0">
                                          <a:solidFill>
                                            <a:srgbClr val="00B050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</m:e>
                                    <m:sup>
                                      <m:r>
                                        <a:rPr lang="en-US" b="0" i="1" smtClean="0">
                                          <a:solidFill>
                                            <a:srgbClr val="00B050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  <m:e>
                                  <m:r>
                                    <a:rPr lang="en-US" b="0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  <m:r>
                                    <a:rPr lang="en-US" b="0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,</m:t>
                                  </m:r>
                                  <m:r>
                                    <a:rPr lang="en-US" b="0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𝑎</m:t>
                                  </m:r>
                                </m:e>
                              </m:d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𝑅</m:t>
                                  </m:r>
                                  <m:d>
                                    <m:dPr>
                                      <m:ctrlPr>
                                        <a:rPr lang="en-US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  <m:r>
                                        <a:rPr lang="en-US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,</m:t>
                                      </m:r>
                                      <m:r>
                                        <a:rPr lang="en-US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𝑎</m:t>
                                      </m:r>
                                      <m:r>
                                        <a:rPr lang="en-US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,</m:t>
                                      </m:r>
                                      <m:sSup>
                                        <m:sSupPr>
                                          <m:ctrlPr>
                                            <a:rPr lang="en-US" b="0" i="1" smtClean="0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b="0" i="1" smtClean="0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  <m:t>𝑠</m:t>
                                          </m:r>
                                        </m:e>
                                        <m:sup>
                                          <m:r>
                                            <a:rPr lang="en-US" b="0" i="1" smtClean="0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</m:e>
                                  </m:d>
                                  <m: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+</m:t>
                                  </m:r>
                                  <m: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𝛾</m:t>
                                  </m:r>
                                  <m:r>
                                    <a:rPr lang="en-US" b="0" i="1" smtClean="0">
                                      <a:solidFill>
                                        <a:srgbClr val="0000E8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𝑉</m:t>
                                  </m:r>
                                  <m:d>
                                    <m:dPr>
                                      <m:ctrlPr>
                                        <a:rPr lang="en-US" b="0" i="1" smtClean="0">
                                          <a:solidFill>
                                            <a:srgbClr val="0000E8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dPr>
                                    <m:e>
                                      <m:sSup>
                                        <m:sSupPr>
                                          <m:ctrlPr>
                                            <a:rPr lang="en-US" b="0" i="1" smtClean="0">
                                              <a:solidFill>
                                                <a:srgbClr val="0000E8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b="0" i="1" smtClean="0">
                                              <a:solidFill>
                                                <a:srgbClr val="0000E8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  <m:t>𝑠</m:t>
                                          </m:r>
                                        </m:e>
                                        <m:sup>
                                          <m:r>
                                            <a:rPr lang="en-US" b="0" i="1" smtClean="0">
                                              <a:solidFill>
                                                <a:srgbClr val="0000E8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</m:e>
                                  </m:d>
                                </m:e>
                              </m:d>
                            </m:e>
                          </m:nary>
                        </m:e>
                      </m:func>
                    </m:oMath>
                  </m:oMathPara>
                </a14:m>
                <a:endParaRPr lang="en-US" b="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solidFill>
                                <a:srgbClr val="0000E8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E8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𝑉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E8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𝑘</m:t>
                          </m:r>
                          <m:r>
                            <a:rPr lang="en-US" b="0" i="1" smtClean="0">
                              <a:solidFill>
                                <a:srgbClr val="0000E8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+1</m:t>
                          </m:r>
                        </m:sub>
                      </m:sSub>
                      <m:d>
                        <m:dPr>
                          <m:ctrlPr>
                            <a:rPr lang="en-US" i="1">
                              <a:solidFill>
                                <a:srgbClr val="0000E8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lang="en-US" i="1">
                              <a:solidFill>
                                <a:srgbClr val="0000E8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𝑠</m:t>
                          </m:r>
                        </m:e>
                      </m:d>
                      <m:r>
                        <a:rPr lang="en-US" i="1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=</m:t>
                      </m:r>
                      <m:func>
                        <m:funcPr>
                          <m:ctrlPr>
                            <a:rPr lang="en-US" i="1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i="1" smtClean="0">
                                  <a:solidFill>
                                    <a:srgbClr val="0000E8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>
                                  <a:solidFill>
                                    <a:srgbClr val="0000E8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max</m:t>
                              </m:r>
                            </m:e>
                            <m:lim>
                              <m:r>
                                <a:rPr lang="en-US" i="1">
                                  <a:solidFill>
                                    <a:srgbClr val="0000E8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𝑎</m:t>
                              </m:r>
                            </m:lim>
                          </m:limLow>
                        </m:fName>
                        <m:e>
                          <m:nary>
                            <m:naryPr>
                              <m:chr m:val="∑"/>
                              <m:supHide m:val="on"/>
                              <m:ctrlPr>
                                <a:rPr lang="en-US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naryPr>
                            <m:sub>
                              <m:r>
                                <a:rPr lang="en-US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lang="en-US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′</m:t>
                              </m:r>
                            </m:sub>
                            <m:sup/>
                            <m:e>
                              <m:r>
                                <a:rPr lang="en-US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𝑃</m:t>
                              </m:r>
                              <m:d>
                                <m:dPr>
                                  <m:ctrlPr>
                                    <a:rPr lang="en-US" i="1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en-US" i="1">
                                          <a:solidFill>
                                            <a:srgbClr val="00B050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i="1">
                                          <a:solidFill>
                                            <a:srgbClr val="00B050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</m:e>
                                    <m:sup>
                                      <m:r>
                                        <a:rPr lang="en-US" i="1">
                                          <a:solidFill>
                                            <a:srgbClr val="00B050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  <m:e>
                                  <m:r>
                                    <a:rPr lang="en-US" i="1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  <m:r>
                                    <a:rPr lang="en-US" i="1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,</m:t>
                                  </m:r>
                                  <m:r>
                                    <a:rPr lang="en-US" i="1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𝑎</m:t>
                                  </m:r>
                                </m:e>
                              </m:d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en-US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𝑅</m:t>
                                  </m:r>
                                  <m:d>
                                    <m:dPr>
                                      <m:ctrlPr>
                                        <a:rPr lang="en-US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  <m:r>
                                        <a:rPr lang="en-US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,</m:t>
                                      </m:r>
                                      <m:r>
                                        <a:rPr lang="en-US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𝑎</m:t>
                                      </m:r>
                                      <m:r>
                                        <a:rPr lang="en-US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,</m:t>
                                      </m:r>
                                      <m:sSup>
                                        <m:sSupPr>
                                          <m:ctrlPr>
                                            <a:rPr lang="en-US" i="1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i="1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  <m:t>𝑠</m:t>
                                          </m:r>
                                        </m:e>
                                        <m:sup>
                                          <m:r>
                                            <a:rPr lang="en-US" i="1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</m:e>
                                  </m:d>
                                  <m:r>
                                    <a:rPr lang="en-US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+</m:t>
                                  </m:r>
                                  <m:r>
                                    <a:rPr lang="en-US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𝛾</m:t>
                                  </m:r>
                                  <m:sSub>
                                    <m:sSubPr>
                                      <m:ctrlPr>
                                        <a:rPr lang="en-US" b="0" i="1" smtClean="0">
                                          <a:solidFill>
                                            <a:srgbClr val="0000E8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solidFill>
                                            <a:srgbClr val="0000E8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𝑉</m:t>
                                      </m:r>
                                    </m:e>
                                    <m:sub>
                                      <m:r>
                                        <a:rPr lang="en-US" b="0" i="1" smtClean="0">
                                          <a:solidFill>
                                            <a:srgbClr val="0000E8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𝑘</m:t>
                                      </m:r>
                                    </m:sub>
                                  </m:sSub>
                                  <m:d>
                                    <m:dPr>
                                      <m:ctrlPr>
                                        <a:rPr lang="en-US" i="1">
                                          <a:solidFill>
                                            <a:srgbClr val="0000E8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dPr>
                                    <m:e>
                                      <m:sSup>
                                        <m:sSupPr>
                                          <m:ctrlPr>
                                            <a:rPr lang="en-US" i="1">
                                              <a:solidFill>
                                                <a:srgbClr val="0000E8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i="1">
                                              <a:solidFill>
                                                <a:srgbClr val="0000E8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  <m:t>𝑠</m:t>
                                          </m:r>
                                        </m:e>
                                        <m:sup>
                                          <m:r>
                                            <a:rPr lang="en-US" i="1">
                                              <a:solidFill>
                                                <a:srgbClr val="0000E8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</m:e>
                                  </m:d>
                                </m:e>
                              </m:d>
                            </m:e>
                          </m:nary>
                        </m:e>
                      </m:func>
                      <m:r>
                        <a:rPr lang="en-US" b="0" i="1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,  ∀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𝑠</m:t>
                      </m:r>
                    </m:oMath>
                  </m:oMathPara>
                </a14:m>
                <a:endParaRPr lang="en-US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𝑄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𝑘</m:t>
                          </m:r>
                          <m: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+1</m:t>
                          </m:r>
                        </m:sub>
                      </m:sSub>
                      <m:d>
                        <m:dPr>
                          <m:ctrlP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𝑠</m:t>
                          </m:r>
                          <m: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,</m:t>
                          </m:r>
                          <m: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𝑎</m:t>
                          </m:r>
                        </m:e>
                      </m:d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naryPr>
                        <m:sub>
                          <m: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𝑠</m:t>
                          </m:r>
                          <m: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′</m:t>
                          </m:r>
                        </m:sub>
                        <m:sup/>
                        <m:e>
                          <m: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𝑃</m:t>
                          </m:r>
                          <m:d>
                            <m:dPr>
                              <m:ctrlPr>
                                <a:rPr lang="en-US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b="0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′</m:t>
                                  </m:r>
                                </m:sup>
                              </m:sSup>
                            </m:e>
                            <m:e>
                              <m:r>
                                <a:rPr lang="en-US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lang="en-US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r>
                                <a:rPr lang="en-US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𝑎</m:t>
                              </m:r>
                            </m:e>
                          </m:d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[</m:t>
                          </m:r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𝑅</m:t>
                          </m:r>
                          <m:d>
                            <m:dPr>
                              <m:ctrlP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𝑎</m:t>
                              </m:r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sSup>
                                <m:sSupPr>
                                  <m:ctrlP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′</m:t>
                                  </m:r>
                                </m:sup>
                              </m:sSup>
                            </m:e>
                          </m:d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+</m:t>
                          </m:r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𝛾</m:t>
                          </m:r>
                          <m:func>
                            <m:funcPr>
                              <m:ctrlP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funcPr>
                            <m:fName>
                              <m:limLow>
                                <m:limLowPr>
                                  <m:ctrlPr>
                                    <a:rPr lang="en-US" b="0" i="1" smtClean="0">
                                      <a:solidFill>
                                        <a:srgbClr val="0000E8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limLow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b="0" i="0" smtClean="0">
                                      <a:solidFill>
                                        <a:srgbClr val="0000E8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max</m:t>
                                  </m:r>
                                </m:e>
                                <m:lim>
                                  <m:sSup>
                                    <m:sSupPr>
                                      <m:ctrlPr>
                                        <a:rPr lang="en-US" b="0" i="1" smtClean="0">
                                          <a:solidFill>
                                            <a:srgbClr val="0000E8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b="0" i="1" smtClean="0">
                                          <a:solidFill>
                                            <a:srgbClr val="0000E8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𝑎</m:t>
                                      </m:r>
                                    </m:e>
                                    <m:sup>
                                      <m:r>
                                        <a:rPr lang="en-US" b="0" i="1" smtClean="0">
                                          <a:solidFill>
                                            <a:srgbClr val="0000E8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lim>
                              </m:limLow>
                            </m:fName>
                            <m:e>
                              <m:sSub>
                                <m:sSubPr>
                                  <m:ctrlPr>
                                    <a:rPr lang="en-US" b="0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𝑄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𝑘</m:t>
                                  </m:r>
                                </m:sub>
                              </m:sSub>
                              <m:r>
                                <a:rPr lang="en-US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(</m:t>
                              </m:r>
                              <m:sSup>
                                <m:sSupPr>
                                  <m:ctrlPr>
                                    <a:rPr lang="en-US" b="0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en-US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sSup>
                                <m:sSupPr>
                                  <m:ctrlPr>
                                    <a:rPr lang="en-US" b="0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𝑎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en-US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)</m:t>
                              </m:r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]</m:t>
                              </m:r>
                            </m:e>
                          </m:func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,</m:t>
                          </m:r>
                          <m: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  </m:t>
                          </m:r>
                        </m:e>
                      </m:nary>
                      <m:r>
                        <a:rPr lang="en-US" b="0" i="1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   </m:t>
                      </m:r>
                      <m:r>
                        <a:rPr lang="en-US" i="1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∀ </m:t>
                      </m:r>
                      <m:r>
                        <a:rPr lang="en-US" i="1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𝑠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,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𝑎</m:t>
                      </m:r>
                    </m:oMath>
                  </m:oMathPara>
                </a14:m>
                <a:endParaRPr lang="en-US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𝜋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𝑉</m:t>
                          </m:r>
                        </m:sub>
                      </m:sSub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𝑠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=</m:t>
                      </m:r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b="0" i="1" smtClean="0">
                                  <a:solidFill>
                                    <a:srgbClr val="0000E8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solidFill>
                                    <a:srgbClr val="0000E8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argmax</m:t>
                              </m:r>
                            </m:e>
                            <m:lim>
                              <m:r>
                                <a:rPr lang="en-US" b="0" i="1" smtClean="0">
                                  <a:solidFill>
                                    <a:srgbClr val="0000E8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𝑎</m:t>
                              </m:r>
                            </m:lim>
                          </m:limLow>
                        </m:fName>
                        <m:e>
                          <m:nary>
                            <m:naryPr>
                              <m:chr m:val="∑"/>
                              <m:supHide m:val="on"/>
                              <m:ctrlPr>
                                <a:rPr lang="en-US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naryPr>
                            <m:sub>
                              <m:r>
                                <a:rPr lang="en-US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lang="en-US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′</m:t>
                              </m:r>
                            </m:sub>
                            <m:sup/>
                            <m:e>
                              <m:r>
                                <a:rPr lang="en-US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𝑃</m:t>
                              </m:r>
                              <m:d>
                                <m:dPr>
                                  <m:ctrlPr>
                                    <a:rPr lang="en-US" b="0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en-US" b="0" i="1" smtClean="0">
                                          <a:solidFill>
                                            <a:srgbClr val="00B050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b="0" i="1" smtClean="0">
                                          <a:solidFill>
                                            <a:srgbClr val="00B050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</m:e>
                                    <m:sup>
                                      <m:r>
                                        <a:rPr lang="en-US" b="0" i="1" smtClean="0">
                                          <a:solidFill>
                                            <a:srgbClr val="00B050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  <m:e>
                                  <m:r>
                                    <a:rPr lang="en-US" b="0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  <m:r>
                                    <a:rPr lang="en-US" b="0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,</m:t>
                                  </m:r>
                                  <m:r>
                                    <a:rPr lang="en-US" b="0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𝑎</m:t>
                                  </m:r>
                                </m:e>
                              </m:d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[</m:t>
                              </m:r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𝑅</m:t>
                              </m:r>
                              <m:d>
                                <m:dPr>
                                  <m:ctrlP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  <m: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,</m:t>
                                  </m:r>
                                  <m: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𝑎</m:t>
                                  </m:r>
                                  <m: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,</m:t>
                                  </m:r>
                                  <m:sSup>
                                    <m:sSupPr>
                                      <m:ctrlPr>
                                        <a:rPr lang="en-US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</m:e>
                                    <m:sup>
                                      <m:r>
                                        <a:rPr lang="en-US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</m:d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+</m:t>
                              </m:r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𝛾</m:t>
                              </m:r>
                              <m:r>
                                <a:rPr lang="en-US" b="0" i="1" smtClean="0">
                                  <a:solidFill>
                                    <a:srgbClr val="0000E8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𝑉</m:t>
                              </m:r>
                              <m:d>
                                <m:dPr>
                                  <m:ctrlPr>
                                    <a:rPr lang="en-US" b="0" i="1" smtClean="0">
                                      <a:solidFill>
                                        <a:srgbClr val="0000E8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en-US" b="0" i="1" smtClean="0">
                                          <a:solidFill>
                                            <a:srgbClr val="0000E8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b="0" i="1" smtClean="0">
                                          <a:solidFill>
                                            <a:srgbClr val="0000E8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</m:e>
                                    <m:sup>
                                      <m:r>
                                        <a:rPr lang="en-US" b="0" i="1" smtClean="0">
                                          <a:solidFill>
                                            <a:srgbClr val="0000E8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</m:d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]</m:t>
                              </m:r>
                            </m:e>
                          </m:nary>
                        </m:e>
                      </m:func>
                      <m:r>
                        <a:rPr lang="en-US" b="0" i="1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,  ∀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𝑠</m:t>
                      </m:r>
                    </m:oMath>
                  </m:oMathPara>
                </a14:m>
                <a:endParaRPr lang="en-US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b="0" i="1" smtClean="0">
                              <a:solidFill>
                                <a:srgbClr val="0000E8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sSubSupPr>
                        <m:e>
                          <m:r>
                            <a:rPr lang="en-US" b="0" i="1" smtClean="0">
                              <a:solidFill>
                                <a:srgbClr val="0000E8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𝑉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E8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𝑘</m:t>
                          </m:r>
                          <m:r>
                            <a:rPr lang="en-US" b="0" i="1" smtClean="0">
                              <a:solidFill>
                                <a:srgbClr val="0000E8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+1</m:t>
                          </m:r>
                        </m:sub>
                        <m:sup>
                          <m:r>
                            <a:rPr lang="en-US" b="0" i="1" smtClean="0">
                              <a:solidFill>
                                <a:srgbClr val="0000E8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𝜋</m:t>
                          </m:r>
                        </m:sup>
                      </m:sSubSup>
                      <m:d>
                        <m:dPr>
                          <m:ctrlPr>
                            <a:rPr lang="en-US" b="0" i="1" smtClean="0">
                              <a:solidFill>
                                <a:srgbClr val="0000E8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solidFill>
                                <a:srgbClr val="0000E8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𝑠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naryPr>
                        <m:sub>
                          <m: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𝑠</m:t>
                          </m:r>
                          <m: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′</m:t>
                          </m:r>
                        </m:sub>
                        <m:sup/>
                        <m:e>
                          <m: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𝑃</m:t>
                          </m:r>
                          <m:d>
                            <m:dPr>
                              <m:ctrlPr>
                                <a:rPr lang="en-US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b="0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′</m:t>
                                  </m:r>
                                </m:sup>
                              </m:sSup>
                            </m:e>
                            <m:e>
                              <m:r>
                                <a:rPr lang="en-US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lang="en-US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r>
                                <a:rPr lang="en-US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𝜋</m:t>
                              </m:r>
                              <m:d>
                                <m:dPr>
                                  <m:ctrlPr>
                                    <a:rPr lang="en-US" b="0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</m:d>
                            </m:e>
                          </m:d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[</m:t>
                          </m:r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𝑅</m:t>
                          </m:r>
                          <m:d>
                            <m:dPr>
                              <m:ctrlP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𝜋</m:t>
                              </m:r>
                              <m:d>
                                <m:dPr>
                                  <m:ctrlP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</m:d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sSup>
                                <m:sSupPr>
                                  <m:ctrlP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′</m:t>
                                  </m:r>
                                </m:sup>
                              </m:sSup>
                            </m:e>
                          </m:d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+</m:t>
                          </m:r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𝛾</m:t>
                          </m:r>
                          <m:sSubSup>
                            <m:sSubSupPr>
                              <m:ctrlPr>
                                <a:rPr lang="en-US" b="0" i="1" smtClean="0">
                                  <a:solidFill>
                                    <a:srgbClr val="0000E8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sSubSupPr>
                            <m:e>
                              <m:r>
                                <a:rPr lang="en-US" b="0" i="1" smtClean="0">
                                  <a:solidFill>
                                    <a:srgbClr val="0000E8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00E8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𝑘</m:t>
                              </m:r>
                            </m:sub>
                            <m:sup>
                              <m:r>
                                <a:rPr lang="en-US" b="0" i="1" smtClean="0">
                                  <a:solidFill>
                                    <a:srgbClr val="0000E8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𝜋</m:t>
                              </m:r>
                            </m:sup>
                          </m:sSubSup>
                          <m:d>
                            <m:dPr>
                              <m:ctrlPr>
                                <a:rPr lang="en-US" b="0" i="1" smtClean="0">
                                  <a:solidFill>
                                    <a:srgbClr val="0000E8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b="0" i="1" smtClean="0">
                                      <a:solidFill>
                                        <a:srgbClr val="0000E8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solidFill>
                                        <a:srgbClr val="0000E8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solidFill>
                                        <a:srgbClr val="0000E8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′</m:t>
                                  </m:r>
                                </m:sup>
                              </m:sSup>
                            </m:e>
                          </m:d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]</m:t>
                          </m:r>
                        </m:e>
                      </m:nary>
                      <m:r>
                        <a:rPr lang="en-US" b="0" i="1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,  ∀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𝑠</m:t>
                      </m:r>
                    </m:oMath>
                  </m:oMathPara>
                </a14:m>
                <a:endParaRPr lang="en-US" b="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𝜋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𝑛𝑒𝑤</m:t>
                          </m:r>
                        </m:sub>
                      </m:sSub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𝑠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=</m:t>
                      </m:r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b="0" i="1" smtClean="0">
                                  <a:solidFill>
                                    <a:srgbClr val="0000E8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solidFill>
                                    <a:srgbClr val="0000E8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argmax</m:t>
                              </m:r>
                            </m:e>
                            <m:lim>
                              <m:r>
                                <a:rPr lang="en-US" b="0" i="1" smtClean="0">
                                  <a:solidFill>
                                    <a:srgbClr val="0000E8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𝑎</m:t>
                              </m:r>
                            </m:lim>
                          </m:limLow>
                        </m:fName>
                        <m:e>
                          <m:nary>
                            <m:naryPr>
                              <m:chr m:val="∑"/>
                              <m:supHide m:val="on"/>
                              <m:ctrlPr>
                                <a:rPr lang="en-US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naryPr>
                            <m:sub>
                              <m:r>
                                <a:rPr lang="en-US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lang="en-US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′</m:t>
                              </m:r>
                            </m:sub>
                            <m:sup/>
                            <m:e>
                              <m:r>
                                <a:rPr lang="en-US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𝑃</m:t>
                              </m:r>
                              <m:d>
                                <m:dPr>
                                  <m:ctrlPr>
                                    <a:rPr lang="en-US" b="0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en-US" b="0" i="1" smtClean="0">
                                          <a:solidFill>
                                            <a:srgbClr val="00B050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b="0" i="1" smtClean="0">
                                          <a:solidFill>
                                            <a:srgbClr val="00B050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</m:e>
                                    <m:sup>
                                      <m:r>
                                        <a:rPr lang="en-US" b="0" i="1" smtClean="0">
                                          <a:solidFill>
                                            <a:srgbClr val="00B050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  <m:e>
                                  <m:r>
                                    <a:rPr lang="en-US" b="0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  <m:r>
                                    <a:rPr lang="en-US" b="0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,</m:t>
                                  </m:r>
                                  <m:r>
                                    <a:rPr lang="en-US" b="0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𝑎</m:t>
                                  </m:r>
                                </m:e>
                              </m:d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𝑅</m:t>
                                  </m:r>
                                  <m:d>
                                    <m:dPr>
                                      <m:ctrlPr>
                                        <a:rPr lang="en-US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  <m:r>
                                        <a:rPr lang="en-US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,</m:t>
                                      </m:r>
                                      <m:r>
                                        <a:rPr lang="en-US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𝑎</m:t>
                                      </m:r>
                                      <m:r>
                                        <a:rPr lang="en-US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,</m:t>
                                      </m:r>
                                      <m:sSup>
                                        <m:sSupPr>
                                          <m:ctrlPr>
                                            <a:rPr lang="en-US" b="0" i="1" smtClean="0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b="0" i="1" smtClean="0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  <m:t>𝑠</m:t>
                                          </m:r>
                                        </m:e>
                                        <m:sup>
                                          <m:r>
                                            <a:rPr lang="en-US" b="0" i="1" smtClean="0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</m:e>
                                  </m:d>
                                  <m: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+</m:t>
                                  </m:r>
                                  <m: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𝛾</m:t>
                                  </m:r>
                                  <m:sSup>
                                    <m:sSupPr>
                                      <m:ctrlPr>
                                        <a:rPr lang="en-US" b="0" i="1" smtClean="0">
                                          <a:solidFill>
                                            <a:srgbClr val="0000E8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b="0" i="1" smtClean="0">
                                          <a:solidFill>
                                            <a:srgbClr val="0000E8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𝑉</m:t>
                                      </m:r>
                                    </m:e>
                                    <m:sup>
                                      <m:sSub>
                                        <m:sSubPr>
                                          <m:ctrlPr>
                                            <a:rPr lang="en-US" b="0" i="1" smtClean="0">
                                              <a:solidFill>
                                                <a:srgbClr val="0000E8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b="0" i="1" smtClean="0">
                                              <a:solidFill>
                                                <a:srgbClr val="0000E8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  <m:t>𝜋</m:t>
                                          </m:r>
                                        </m:e>
                                        <m:sub>
                                          <m:r>
                                            <a:rPr lang="en-US" b="0" i="1" smtClean="0">
                                              <a:solidFill>
                                                <a:srgbClr val="0000E8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  <m:t>𝑜𝑙𝑑</m:t>
                                          </m:r>
                                        </m:sub>
                                      </m:sSub>
                                    </m:sup>
                                  </m:sSup>
                                  <m:d>
                                    <m:dPr>
                                      <m:ctrlPr>
                                        <a:rPr lang="en-US" b="0" i="1" smtClean="0">
                                          <a:solidFill>
                                            <a:srgbClr val="0000E8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dPr>
                                    <m:e>
                                      <m:sSup>
                                        <m:sSupPr>
                                          <m:ctrlPr>
                                            <a:rPr lang="en-US" b="0" i="1" smtClean="0">
                                              <a:solidFill>
                                                <a:srgbClr val="0000E8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b="0" i="1" smtClean="0">
                                              <a:solidFill>
                                                <a:srgbClr val="0000E8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  <m:t>𝑠</m:t>
                                          </m:r>
                                        </m:e>
                                        <m:sup>
                                          <m:r>
                                            <a:rPr lang="en-US" b="0" i="1" smtClean="0">
                                              <a:solidFill>
                                                <a:srgbClr val="0000E8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</m:e>
                                  </m:d>
                                </m:e>
                              </m:d>
                            </m:e>
                          </m:nary>
                        </m:e>
                      </m:func>
                      <m:r>
                        <a:rPr lang="en-US" b="0" i="1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,  ∀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𝑠</m:t>
                      </m:r>
                    </m:oMath>
                  </m:oMathPara>
                </a14:m>
                <a:endParaRPr lang="en-US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endParaRPr lang="en-US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8D64EA02-9426-41F6-A796-1FA52CB1519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00400" y="1447800"/>
                <a:ext cx="6629400" cy="5074531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>
            <a:extLst>
              <a:ext uri="{FF2B5EF4-FFF2-40B4-BE49-F238E27FC236}">
                <a16:creationId xmlns:a16="http://schemas.microsoft.com/office/drawing/2014/main" id="{9119F65F-C6D8-4675-A09A-28505B495D7D}"/>
              </a:ext>
            </a:extLst>
          </p:cNvPr>
          <p:cNvSpPr txBox="1"/>
          <p:nvPr/>
        </p:nvSpPr>
        <p:spPr>
          <a:xfrm>
            <a:off x="405143" y="2267466"/>
            <a:ext cx="2362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Bellman equations: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CF1FAB8-B016-450C-BBCF-163CFF0AD157}"/>
              </a:ext>
            </a:extLst>
          </p:cNvPr>
          <p:cNvSpPr txBox="1"/>
          <p:nvPr/>
        </p:nvSpPr>
        <p:spPr>
          <a:xfrm>
            <a:off x="405143" y="2911344"/>
            <a:ext cx="2362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Value iteration: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9A87591-F8B0-4744-85F7-49C95A662ED2}"/>
              </a:ext>
            </a:extLst>
          </p:cNvPr>
          <p:cNvSpPr txBox="1"/>
          <p:nvPr/>
        </p:nvSpPr>
        <p:spPr>
          <a:xfrm>
            <a:off x="405143" y="3590151"/>
            <a:ext cx="2362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Q-iteration: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82F2547-37AC-4B5A-839D-2EE017E2FB77}"/>
              </a:ext>
            </a:extLst>
          </p:cNvPr>
          <p:cNvSpPr txBox="1"/>
          <p:nvPr/>
        </p:nvSpPr>
        <p:spPr>
          <a:xfrm>
            <a:off x="381000" y="4268958"/>
            <a:ext cx="2362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Policy extraction: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F7E7F8D-7642-46A3-AE9F-9942B9115FD8}"/>
              </a:ext>
            </a:extLst>
          </p:cNvPr>
          <p:cNvSpPr txBox="1"/>
          <p:nvPr/>
        </p:nvSpPr>
        <p:spPr>
          <a:xfrm>
            <a:off x="405143" y="4936224"/>
            <a:ext cx="2362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Policy evaluation: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DDA41B4-1D5F-4A7E-8159-A198745C9E9C}"/>
              </a:ext>
            </a:extLst>
          </p:cNvPr>
          <p:cNvSpPr txBox="1"/>
          <p:nvPr/>
        </p:nvSpPr>
        <p:spPr>
          <a:xfrm>
            <a:off x="405143" y="5577190"/>
            <a:ext cx="2362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Policy improvement:</a:t>
            </a:r>
          </a:p>
        </p:txBody>
      </p:sp>
    </p:spTree>
    <p:extLst>
      <p:ext uri="{BB962C8B-B14F-4D97-AF65-F5344CB8AC3E}">
        <p14:creationId xmlns:p14="http://schemas.microsoft.com/office/powerpoint/2010/main" val="2250939506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61E4E8-609A-4C98-A80D-CD7885BAE2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</a:t>
            </a:r>
            <a:r>
              <a:rPr lang="en-US" dirty="0" err="1"/>
              <a:t>Expectimax</a:t>
            </a:r>
            <a:r>
              <a:rPr lang="en-US" dirty="0"/>
              <a:t>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20F6C3-0FB6-4ACC-9FE3-3A9FCAC92B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6400" y="1397001"/>
            <a:ext cx="11379200" cy="4729164"/>
          </a:xfrm>
        </p:spPr>
        <p:txBody>
          <a:bodyPr/>
          <a:lstStyle/>
          <a:p>
            <a:r>
              <a:rPr lang="en-US" dirty="0"/>
              <a:t>Pretty great model for an agent in the world</a:t>
            </a:r>
          </a:p>
          <a:p>
            <a:r>
              <a:rPr lang="en-US" dirty="0"/>
              <a:t>Choose the action that has the: </a:t>
            </a:r>
            <a:r>
              <a:rPr lang="en-US" dirty="0">
                <a:solidFill>
                  <a:srgbClr val="0000E8"/>
                </a:solidFill>
              </a:rPr>
              <a:t>highest</a:t>
            </a:r>
            <a:r>
              <a:rPr lang="en-US" dirty="0"/>
              <a:t> </a:t>
            </a:r>
            <a:r>
              <a:rPr lang="en-US" dirty="0">
                <a:solidFill>
                  <a:srgbClr val="00B050"/>
                </a:solidFill>
              </a:rPr>
              <a:t>expected</a:t>
            </a:r>
            <a:r>
              <a:rPr lang="en-US" dirty="0"/>
              <a:t> </a:t>
            </a:r>
            <a:r>
              <a:rPr lang="en-US" dirty="0">
                <a:solidFill>
                  <a:srgbClr val="7030A0"/>
                </a:solidFill>
              </a:rPr>
              <a:t>value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5A1503E0-29F1-468B-89C2-2B68F7655948}"/>
              </a:ext>
            </a:extLst>
          </p:cNvPr>
          <p:cNvSpPr>
            <a:spLocks noChangeAspect="1"/>
          </p:cNvSpPr>
          <p:nvPr/>
        </p:nvSpPr>
        <p:spPr>
          <a:xfrm>
            <a:off x="6586117" y="4252050"/>
            <a:ext cx="564898" cy="566928"/>
          </a:xfrm>
          <a:prstGeom prst="ellipse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riangle 25">
            <a:extLst>
              <a:ext uri="{FF2B5EF4-FFF2-40B4-BE49-F238E27FC236}">
                <a16:creationId xmlns:a16="http://schemas.microsoft.com/office/drawing/2014/main" id="{A41ABF1E-4DB3-475F-8F12-2C2B93DF5AD6}"/>
              </a:ext>
            </a:extLst>
          </p:cNvPr>
          <p:cNvSpPr/>
          <p:nvPr/>
        </p:nvSpPr>
        <p:spPr>
          <a:xfrm>
            <a:off x="5537821" y="2951081"/>
            <a:ext cx="659157" cy="554119"/>
          </a:xfrm>
          <a:prstGeom prst="triangle">
            <a:avLst/>
          </a:prstGeom>
          <a:solidFill>
            <a:srgbClr val="0000FF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651C771E-C5F5-432A-9D6C-A2DD1C83BAA9}"/>
              </a:ext>
            </a:extLst>
          </p:cNvPr>
          <p:cNvCxnSpPr>
            <a:cxnSpLocks/>
            <a:stCxn id="5" idx="3"/>
            <a:endCxn id="12" idx="0"/>
          </p:cNvCxnSpPr>
          <p:nvPr/>
        </p:nvCxnSpPr>
        <p:spPr>
          <a:xfrm flipH="1">
            <a:off x="4854449" y="3505200"/>
            <a:ext cx="1012951" cy="740446"/>
          </a:xfrm>
          <a:prstGeom prst="straightConnector1">
            <a:avLst/>
          </a:prstGeom>
          <a:ln w="381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C4C03B88-2FBF-46D1-B3A1-33BD6E755DEB}"/>
              </a:ext>
            </a:extLst>
          </p:cNvPr>
          <p:cNvCxnSpPr>
            <a:cxnSpLocks/>
            <a:stCxn id="5" idx="3"/>
            <a:endCxn id="4" idx="0"/>
          </p:cNvCxnSpPr>
          <p:nvPr/>
        </p:nvCxnSpPr>
        <p:spPr>
          <a:xfrm>
            <a:off x="5867400" y="3505200"/>
            <a:ext cx="1001166" cy="746850"/>
          </a:xfrm>
          <a:prstGeom prst="straightConnector1">
            <a:avLst/>
          </a:prstGeom>
          <a:ln w="381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8EAF444F-9E1B-415C-A2E6-B138A5218E42}"/>
              </a:ext>
            </a:extLst>
          </p:cNvPr>
          <p:cNvCxnSpPr>
            <a:cxnSpLocks/>
            <a:stCxn id="12" idx="4"/>
            <a:endCxn id="17" idx="0"/>
          </p:cNvCxnSpPr>
          <p:nvPr/>
        </p:nvCxnSpPr>
        <p:spPr>
          <a:xfrm flipH="1">
            <a:off x="4269627" y="4812574"/>
            <a:ext cx="584822" cy="902427"/>
          </a:xfrm>
          <a:prstGeom prst="straightConnector1">
            <a:avLst/>
          </a:prstGeom>
          <a:ln w="381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BF8343FE-42DB-490C-8D91-975950AB603D}"/>
              </a:ext>
            </a:extLst>
          </p:cNvPr>
          <p:cNvCxnSpPr>
            <a:cxnSpLocks/>
            <a:stCxn id="12" idx="4"/>
            <a:endCxn id="18" idx="0"/>
          </p:cNvCxnSpPr>
          <p:nvPr/>
        </p:nvCxnSpPr>
        <p:spPr>
          <a:xfrm>
            <a:off x="4854449" y="4812574"/>
            <a:ext cx="531535" cy="902426"/>
          </a:xfrm>
          <a:prstGeom prst="straightConnector1">
            <a:avLst/>
          </a:prstGeom>
          <a:ln w="381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6FCC5CDF-2157-4143-9147-1A90D0601181}"/>
              </a:ext>
            </a:extLst>
          </p:cNvPr>
          <p:cNvCxnSpPr>
            <a:cxnSpLocks/>
            <a:stCxn id="4" idx="4"/>
            <a:endCxn id="19" idx="0"/>
          </p:cNvCxnSpPr>
          <p:nvPr/>
        </p:nvCxnSpPr>
        <p:spPr>
          <a:xfrm flipH="1">
            <a:off x="6452784" y="4818978"/>
            <a:ext cx="415782" cy="896022"/>
          </a:xfrm>
          <a:prstGeom prst="straightConnector1">
            <a:avLst/>
          </a:prstGeom>
          <a:ln w="381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AF20E80B-1E1C-4BCA-8719-01EAD4594A1C}"/>
              </a:ext>
            </a:extLst>
          </p:cNvPr>
          <p:cNvCxnSpPr>
            <a:cxnSpLocks/>
            <a:stCxn id="4" idx="4"/>
            <a:endCxn id="20" idx="0"/>
          </p:cNvCxnSpPr>
          <p:nvPr/>
        </p:nvCxnSpPr>
        <p:spPr>
          <a:xfrm>
            <a:off x="6868566" y="4818978"/>
            <a:ext cx="651018" cy="896441"/>
          </a:xfrm>
          <a:prstGeom prst="straightConnector1">
            <a:avLst/>
          </a:prstGeom>
          <a:ln w="381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Oval 11">
            <a:extLst>
              <a:ext uri="{FF2B5EF4-FFF2-40B4-BE49-F238E27FC236}">
                <a16:creationId xmlns:a16="http://schemas.microsoft.com/office/drawing/2014/main" id="{296756A3-D552-4300-AE7D-C0EFF3ACDD26}"/>
              </a:ext>
            </a:extLst>
          </p:cNvPr>
          <p:cNvSpPr>
            <a:spLocks noChangeAspect="1"/>
          </p:cNvSpPr>
          <p:nvPr/>
        </p:nvSpPr>
        <p:spPr>
          <a:xfrm>
            <a:off x="4572000" y="4245646"/>
            <a:ext cx="564898" cy="566928"/>
          </a:xfrm>
          <a:prstGeom prst="ellipse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riangle 25">
            <a:extLst>
              <a:ext uri="{FF2B5EF4-FFF2-40B4-BE49-F238E27FC236}">
                <a16:creationId xmlns:a16="http://schemas.microsoft.com/office/drawing/2014/main" id="{14A9FCE4-E5A2-4FB6-9369-558C7763890B}"/>
              </a:ext>
            </a:extLst>
          </p:cNvPr>
          <p:cNvSpPr/>
          <p:nvPr/>
        </p:nvSpPr>
        <p:spPr>
          <a:xfrm>
            <a:off x="3940048" y="5715001"/>
            <a:ext cx="659157" cy="554119"/>
          </a:xfrm>
          <a:prstGeom prst="triangle">
            <a:avLst/>
          </a:prstGeom>
          <a:solidFill>
            <a:srgbClr val="0000FF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riangle 25">
            <a:extLst>
              <a:ext uri="{FF2B5EF4-FFF2-40B4-BE49-F238E27FC236}">
                <a16:creationId xmlns:a16="http://schemas.microsoft.com/office/drawing/2014/main" id="{1B20DA3A-8E0A-4E8B-8DA9-896F3C8200D1}"/>
              </a:ext>
            </a:extLst>
          </p:cNvPr>
          <p:cNvSpPr/>
          <p:nvPr/>
        </p:nvSpPr>
        <p:spPr>
          <a:xfrm>
            <a:off x="5056405" y="5715000"/>
            <a:ext cx="659157" cy="554119"/>
          </a:xfrm>
          <a:prstGeom prst="triangle">
            <a:avLst/>
          </a:prstGeom>
          <a:solidFill>
            <a:srgbClr val="0000FF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riangle 25">
            <a:extLst>
              <a:ext uri="{FF2B5EF4-FFF2-40B4-BE49-F238E27FC236}">
                <a16:creationId xmlns:a16="http://schemas.microsoft.com/office/drawing/2014/main" id="{ECC14954-20E0-497B-804E-7EAA9C1C42C0}"/>
              </a:ext>
            </a:extLst>
          </p:cNvPr>
          <p:cNvSpPr/>
          <p:nvPr/>
        </p:nvSpPr>
        <p:spPr>
          <a:xfrm>
            <a:off x="6123205" y="5715000"/>
            <a:ext cx="659157" cy="554119"/>
          </a:xfrm>
          <a:prstGeom prst="triangle">
            <a:avLst/>
          </a:prstGeom>
          <a:solidFill>
            <a:srgbClr val="0000FF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riangle 25">
            <a:extLst>
              <a:ext uri="{FF2B5EF4-FFF2-40B4-BE49-F238E27FC236}">
                <a16:creationId xmlns:a16="http://schemas.microsoft.com/office/drawing/2014/main" id="{47FBC499-ADBB-4694-9F66-ED3AB0A22690}"/>
              </a:ext>
            </a:extLst>
          </p:cNvPr>
          <p:cNvSpPr/>
          <p:nvPr/>
        </p:nvSpPr>
        <p:spPr>
          <a:xfrm>
            <a:off x="7190005" y="5715419"/>
            <a:ext cx="659157" cy="554119"/>
          </a:xfrm>
          <a:prstGeom prst="triangle">
            <a:avLst/>
          </a:prstGeom>
          <a:solidFill>
            <a:srgbClr val="0000FF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115FCBEB-5D7E-428C-A3A9-2E3B0AE743DC}"/>
              </a:ext>
            </a:extLst>
          </p:cNvPr>
          <p:cNvCxnSpPr>
            <a:cxnSpLocks/>
          </p:cNvCxnSpPr>
          <p:nvPr/>
        </p:nvCxnSpPr>
        <p:spPr>
          <a:xfrm flipH="1">
            <a:off x="3733800" y="6281928"/>
            <a:ext cx="535827" cy="1055442"/>
          </a:xfrm>
          <a:prstGeom prst="straightConnector1">
            <a:avLst/>
          </a:prstGeom>
          <a:ln w="381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216B0FDA-119D-45AB-9262-33C3FDD93078}"/>
              </a:ext>
            </a:extLst>
          </p:cNvPr>
          <p:cNvCxnSpPr>
            <a:cxnSpLocks/>
          </p:cNvCxnSpPr>
          <p:nvPr/>
        </p:nvCxnSpPr>
        <p:spPr>
          <a:xfrm>
            <a:off x="4269627" y="6281928"/>
            <a:ext cx="580530" cy="1055441"/>
          </a:xfrm>
          <a:prstGeom prst="straightConnector1">
            <a:avLst/>
          </a:prstGeom>
          <a:ln w="381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ADF09B1A-8762-4473-8520-72360C74EF4E}"/>
              </a:ext>
            </a:extLst>
          </p:cNvPr>
          <p:cNvCxnSpPr>
            <a:cxnSpLocks/>
          </p:cNvCxnSpPr>
          <p:nvPr/>
        </p:nvCxnSpPr>
        <p:spPr>
          <a:xfrm flipH="1">
            <a:off x="4850157" y="6259758"/>
            <a:ext cx="535827" cy="1055442"/>
          </a:xfrm>
          <a:prstGeom prst="straightConnector1">
            <a:avLst/>
          </a:prstGeom>
          <a:ln w="381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144F7105-148A-47DE-AC72-61880F6BEDB9}"/>
              </a:ext>
            </a:extLst>
          </p:cNvPr>
          <p:cNvCxnSpPr>
            <a:cxnSpLocks/>
          </p:cNvCxnSpPr>
          <p:nvPr/>
        </p:nvCxnSpPr>
        <p:spPr>
          <a:xfrm>
            <a:off x="5385984" y="6259758"/>
            <a:ext cx="580530" cy="1055441"/>
          </a:xfrm>
          <a:prstGeom prst="straightConnector1">
            <a:avLst/>
          </a:prstGeom>
          <a:ln w="381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B0643DA8-244C-4F1D-9DA8-32C2742A82C9}"/>
              </a:ext>
            </a:extLst>
          </p:cNvPr>
          <p:cNvCxnSpPr>
            <a:cxnSpLocks/>
          </p:cNvCxnSpPr>
          <p:nvPr/>
        </p:nvCxnSpPr>
        <p:spPr>
          <a:xfrm flipH="1">
            <a:off x="5921248" y="6281928"/>
            <a:ext cx="535827" cy="1055442"/>
          </a:xfrm>
          <a:prstGeom prst="straightConnector1">
            <a:avLst/>
          </a:prstGeom>
          <a:ln w="381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91AB34E1-2175-4776-BD8D-E8FF8B0847D1}"/>
              </a:ext>
            </a:extLst>
          </p:cNvPr>
          <p:cNvCxnSpPr>
            <a:cxnSpLocks/>
          </p:cNvCxnSpPr>
          <p:nvPr/>
        </p:nvCxnSpPr>
        <p:spPr>
          <a:xfrm>
            <a:off x="6457075" y="6281928"/>
            <a:ext cx="580530" cy="1055441"/>
          </a:xfrm>
          <a:prstGeom prst="straightConnector1">
            <a:avLst/>
          </a:prstGeom>
          <a:ln w="381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37431AB1-F298-4089-8D7E-9A97229582CD}"/>
              </a:ext>
            </a:extLst>
          </p:cNvPr>
          <p:cNvCxnSpPr>
            <a:cxnSpLocks/>
          </p:cNvCxnSpPr>
          <p:nvPr/>
        </p:nvCxnSpPr>
        <p:spPr>
          <a:xfrm flipH="1">
            <a:off x="6992339" y="6281928"/>
            <a:ext cx="535827" cy="1055442"/>
          </a:xfrm>
          <a:prstGeom prst="straightConnector1">
            <a:avLst/>
          </a:prstGeom>
          <a:ln w="381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3E1ED207-5811-4DFD-BDC7-5595937EAECF}"/>
              </a:ext>
            </a:extLst>
          </p:cNvPr>
          <p:cNvCxnSpPr>
            <a:cxnSpLocks/>
          </p:cNvCxnSpPr>
          <p:nvPr/>
        </p:nvCxnSpPr>
        <p:spPr>
          <a:xfrm>
            <a:off x="7528166" y="6281928"/>
            <a:ext cx="580530" cy="1055441"/>
          </a:xfrm>
          <a:prstGeom prst="straightConnector1">
            <a:avLst/>
          </a:prstGeom>
          <a:ln w="381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771200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61E4E8-609A-4C98-A80D-CD7885BAE2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Bonus Question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20F6C3-0FB6-4ACC-9FE3-3A9FCAC92B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Let’s say you know that your opponent is actually running a depth 1 minimax, using the result 80% of the time, and moving randomly otherwise</a:t>
            </a:r>
          </a:p>
          <a:p>
            <a:r>
              <a:rPr lang="en-US" dirty="0"/>
              <a:t>Question: What tree search should you use?  </a:t>
            </a:r>
          </a:p>
          <a:p>
            <a:pPr marL="0" indent="0">
              <a:buNone/>
            </a:pPr>
            <a:r>
              <a:rPr lang="en-US" dirty="0">
                <a:solidFill>
                  <a:schemeClr val="tx1"/>
                </a:solidFill>
              </a:rPr>
              <a:t>A: Minimax</a:t>
            </a:r>
          </a:p>
          <a:p>
            <a:pPr marL="0" indent="0">
              <a:buNone/>
            </a:pPr>
            <a:r>
              <a:rPr lang="en-US" dirty="0">
                <a:solidFill>
                  <a:schemeClr val="tx1"/>
                </a:solidFill>
              </a:rPr>
              <a:t>B: </a:t>
            </a:r>
            <a:r>
              <a:rPr lang="en-US" dirty="0" err="1">
                <a:solidFill>
                  <a:schemeClr val="tx1"/>
                </a:solidFill>
              </a:rPr>
              <a:t>Expectimax</a:t>
            </a:r>
            <a:endParaRPr lang="en-US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dirty="0">
                <a:solidFill>
                  <a:schemeClr val="tx1"/>
                </a:solidFill>
              </a:rPr>
              <a:t>C: Something completely different</a:t>
            </a:r>
          </a:p>
          <a:p>
            <a:pPr marL="0" indent="0">
              <a:buNone/>
            </a:pPr>
            <a:endParaRPr lang="en-US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5433787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2099" y="1113178"/>
            <a:ext cx="10515600" cy="5472746"/>
          </a:xfrm>
        </p:spPr>
        <p:txBody>
          <a:bodyPr>
            <a:normAutofit/>
          </a:bodyPr>
          <a:lstStyle/>
          <a:p>
            <a:r>
              <a:rPr lang="en-US" sz="2800" dirty="0"/>
              <a:t>Games require decisions when optimality is impossible</a:t>
            </a:r>
          </a:p>
          <a:p>
            <a:pPr lvl="1"/>
            <a:r>
              <a:rPr lang="en-US" sz="2400" dirty="0"/>
              <a:t>Bounded-depth search and approximate evaluation functions</a:t>
            </a:r>
          </a:p>
          <a:p>
            <a:r>
              <a:rPr lang="en-US" sz="2800" dirty="0"/>
              <a:t>Games force efficient use of computation</a:t>
            </a:r>
          </a:p>
          <a:p>
            <a:pPr lvl="1"/>
            <a:r>
              <a:rPr lang="en-US" sz="2400" dirty="0"/>
              <a:t>Alpha-beta pruning</a:t>
            </a:r>
          </a:p>
          <a:p>
            <a:r>
              <a:rPr lang="en-US" sz="2800" dirty="0"/>
              <a:t>Game playing has produced important research ideas</a:t>
            </a:r>
          </a:p>
          <a:p>
            <a:pPr lvl="1"/>
            <a:r>
              <a:rPr lang="en-US" sz="2400" dirty="0"/>
              <a:t>Reinforcement learning (checkers)</a:t>
            </a:r>
          </a:p>
          <a:p>
            <a:pPr lvl="1"/>
            <a:r>
              <a:rPr lang="en-US" sz="2400" dirty="0"/>
              <a:t>Iterative deepening (chess)</a:t>
            </a:r>
          </a:p>
          <a:p>
            <a:pPr lvl="1"/>
            <a:r>
              <a:rPr lang="en-US" sz="2400" dirty="0"/>
              <a:t>Monte Carlo tree search (Go)</a:t>
            </a:r>
          </a:p>
          <a:p>
            <a:pPr lvl="1"/>
            <a:r>
              <a:rPr lang="en-US" sz="2400" dirty="0"/>
              <a:t>Solution methods for partial-information games in economics (poker)</a:t>
            </a:r>
          </a:p>
          <a:p>
            <a:r>
              <a:rPr lang="en-US" sz="2800" dirty="0"/>
              <a:t>Video games present much greater challenges – lots to do!</a:t>
            </a:r>
          </a:p>
          <a:p>
            <a:pPr lvl="1"/>
            <a:r>
              <a:rPr lang="en-US" sz="2400" dirty="0"/>
              <a:t>b = 10</a:t>
            </a:r>
            <a:r>
              <a:rPr lang="en-US" sz="2400" baseline="30000" dirty="0"/>
              <a:t>500</a:t>
            </a:r>
            <a:r>
              <a:rPr lang="en-US" sz="2400" dirty="0"/>
              <a:t>, |S| = 10</a:t>
            </a:r>
            <a:r>
              <a:rPr lang="en-US" sz="2400" baseline="30000" dirty="0"/>
              <a:t>4000</a:t>
            </a:r>
            <a:r>
              <a:rPr lang="en-US" sz="2400" dirty="0"/>
              <a:t>, m = 10,000</a:t>
            </a:r>
          </a:p>
        </p:txBody>
      </p:sp>
    </p:spTree>
    <p:extLst>
      <p:ext uri="{BB962C8B-B14F-4D97-AF65-F5344CB8AC3E}">
        <p14:creationId xmlns:p14="http://schemas.microsoft.com/office/powerpoint/2010/main" val="1354788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.potx" id="{DA11FA2B-8FCA-4322-93DA-6C8F53468DA7}" vid="{856CF231-596A-4CB8-93D6-B29F8EE2888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6424</TotalTime>
  <Words>2818</Words>
  <Application>Microsoft Office PowerPoint</Application>
  <PresentationFormat>Widescreen</PresentationFormat>
  <Paragraphs>627</Paragraphs>
  <Slides>64</Slides>
  <Notes>32</Notes>
  <HiddenSlides>3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64</vt:i4>
      </vt:variant>
    </vt:vector>
  </HeadingPairs>
  <TitlesOfParts>
    <vt:vector size="72" baseType="lpstr">
      <vt:lpstr>Arial</vt:lpstr>
      <vt:lpstr>Calibri</vt:lpstr>
      <vt:lpstr>Cambria Math</vt:lpstr>
      <vt:lpstr>Symbol</vt:lpstr>
      <vt:lpstr>Times New Roman</vt:lpstr>
      <vt:lpstr>Wingdings</vt:lpstr>
      <vt:lpstr>Office Theme</vt:lpstr>
      <vt:lpstr>Photo Editor Photo</vt:lpstr>
      <vt:lpstr>AI: Representation and Problem Solving </vt:lpstr>
      <vt:lpstr>Outline</vt:lpstr>
      <vt:lpstr>Game Playing State-of-the-Art</vt:lpstr>
      <vt:lpstr>Game Playing State-of-the-Art</vt:lpstr>
      <vt:lpstr>Behavior from Computation</vt:lpstr>
      <vt:lpstr>Types of Games</vt:lpstr>
      <vt:lpstr>Zero-Sum Games</vt:lpstr>
      <vt:lpstr>“Standard” Games</vt:lpstr>
      <vt:lpstr>Adversarial Search</vt:lpstr>
      <vt:lpstr>Single-Agent Trees</vt:lpstr>
      <vt:lpstr>Minimax</vt:lpstr>
      <vt:lpstr>Minimax</vt:lpstr>
      <vt:lpstr>Minimax</vt:lpstr>
      <vt:lpstr>Minimax Code</vt:lpstr>
      <vt:lpstr>Max Code</vt:lpstr>
      <vt:lpstr>Max Code</vt:lpstr>
      <vt:lpstr>Minimax Code</vt:lpstr>
      <vt:lpstr>Minimax Notation</vt:lpstr>
      <vt:lpstr>Minimax Notation</vt:lpstr>
      <vt:lpstr>Generic Game Tree Pseudocode</vt:lpstr>
      <vt:lpstr>Minimax Efficiency</vt:lpstr>
      <vt:lpstr>Resource Limits</vt:lpstr>
      <vt:lpstr>Resource Limits</vt:lpstr>
      <vt:lpstr>Depth Matters</vt:lpstr>
      <vt:lpstr>Demo Limited Depth (2)</vt:lpstr>
      <vt:lpstr>Demo Limited Depth (10)</vt:lpstr>
      <vt:lpstr>Evaluation Functions</vt:lpstr>
      <vt:lpstr>Evaluation Functions</vt:lpstr>
      <vt:lpstr>Evaluation for Pacman</vt:lpstr>
      <vt:lpstr>Generalized minimax</vt:lpstr>
      <vt:lpstr>Generalized minimax</vt:lpstr>
      <vt:lpstr>Game Tree Pruning</vt:lpstr>
      <vt:lpstr>Minimax Example</vt:lpstr>
      <vt:lpstr>Alpha-Beta Example</vt:lpstr>
      <vt:lpstr>Example</vt:lpstr>
      <vt:lpstr>Example</vt:lpstr>
      <vt:lpstr>Alpha-Beta Implementation</vt:lpstr>
      <vt:lpstr>Alpha-Beta Poll 3</vt:lpstr>
      <vt:lpstr>Alpha-Beta Poll 3</vt:lpstr>
      <vt:lpstr>Alpha-Beta Pruning Properties</vt:lpstr>
      <vt:lpstr>Modeling Assumptions</vt:lpstr>
      <vt:lpstr>Minimax Demo</vt:lpstr>
      <vt:lpstr>Poll 4</vt:lpstr>
      <vt:lpstr>Demo</vt:lpstr>
      <vt:lpstr>Assumptions vs. Reality</vt:lpstr>
      <vt:lpstr>Modeling Assumptions</vt:lpstr>
      <vt:lpstr>Minimax Driver?</vt:lpstr>
      <vt:lpstr>Modeling Assumptions</vt:lpstr>
      <vt:lpstr>Modeling Assumptions</vt:lpstr>
      <vt:lpstr>Assumptions vs. Reality</vt:lpstr>
      <vt:lpstr>Chance outcomes in trees</vt:lpstr>
      <vt:lpstr>Probabilities</vt:lpstr>
      <vt:lpstr>Probabilities</vt:lpstr>
      <vt:lpstr>Expected Value</vt:lpstr>
      <vt:lpstr>Expectations</vt:lpstr>
      <vt:lpstr>Example</vt:lpstr>
      <vt:lpstr>Expectimax Pruning?</vt:lpstr>
      <vt:lpstr>Expectimax Code</vt:lpstr>
      <vt:lpstr>Preview: MDP/Reinforcement Learning Notation</vt:lpstr>
      <vt:lpstr>Preview: MDP/Reinforcement Learning Notation</vt:lpstr>
      <vt:lpstr>Preview: MDP/Reinforcement Learning Notation</vt:lpstr>
      <vt:lpstr>Why Expectimax?</vt:lpstr>
      <vt:lpstr>Bonus Question</vt:lpstr>
      <vt:lpstr>Summary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</dc:title>
  <dc:creator>Pat Virtue</dc:creator>
  <cp:lastModifiedBy>Pat Virtue</cp:lastModifiedBy>
  <cp:revision>624</cp:revision>
  <cp:lastPrinted>2019-08-29T15:41:16Z</cp:lastPrinted>
  <dcterms:created xsi:type="dcterms:W3CDTF">2018-10-11T11:39:27Z</dcterms:created>
  <dcterms:modified xsi:type="dcterms:W3CDTF">2025-09-09T15:30:21Z</dcterms:modified>
</cp:coreProperties>
</file>