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4v" ContentType="vide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663" r:id="rId2"/>
    <p:sldId id="1251" r:id="rId3"/>
    <p:sldId id="1250" r:id="rId4"/>
    <p:sldId id="1270" r:id="rId5"/>
    <p:sldId id="1269" r:id="rId6"/>
    <p:sldId id="1255" r:id="rId7"/>
    <p:sldId id="1252" r:id="rId8"/>
    <p:sldId id="379" r:id="rId9"/>
    <p:sldId id="411" r:id="rId10"/>
    <p:sldId id="1253" r:id="rId11"/>
    <p:sldId id="490" r:id="rId12"/>
    <p:sldId id="1254" r:id="rId13"/>
    <p:sldId id="492" r:id="rId14"/>
    <p:sldId id="493" r:id="rId15"/>
    <p:sldId id="494" r:id="rId16"/>
    <p:sldId id="1261" r:id="rId17"/>
    <p:sldId id="1259" r:id="rId18"/>
    <p:sldId id="1262" r:id="rId19"/>
    <p:sldId id="413" r:id="rId20"/>
    <p:sldId id="414" r:id="rId21"/>
    <p:sldId id="415" r:id="rId22"/>
    <p:sldId id="416" r:id="rId23"/>
    <p:sldId id="1263" r:id="rId24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1FFE6"/>
    <a:srgbClr val="E88510"/>
    <a:srgbClr val="FFCCCC"/>
    <a:srgbClr val="FF9999"/>
    <a:srgbClr val="D60093"/>
    <a:srgbClr val="104F9C"/>
    <a:srgbClr val="AE7C42"/>
    <a:srgbClr val="F2B800"/>
    <a:srgbClr val="00A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7" autoAdjust="0"/>
    <p:restoredTop sz="96327" autoAdjust="0"/>
  </p:normalViewPr>
  <p:slideViewPr>
    <p:cSldViewPr snapToGrid="0">
      <p:cViewPr varScale="1">
        <p:scale>
          <a:sx n="89" d="100"/>
          <a:sy n="89" d="100"/>
        </p:scale>
        <p:origin x="156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irobo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Particle Filtering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E574E55-4018-40B2-999E-F1FD88BE1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9378" y="1900702"/>
            <a:ext cx="5753243" cy="37244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ea typeface="ＭＳ Ｐゴシック" pitchFamily="34" charset="-128"/>
              </a:rPr>
              <a:t>Poll 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594822" y="1098666"/>
            <a:ext cx="10279415" cy="5562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</a:pPr>
            <a:r>
              <a:rPr lang="en-US" sz="2800" kern="0" dirty="0">
                <a:solidFill>
                  <a:schemeClr val="accent1">
                    <a:lumMod val="75000"/>
                  </a:schemeClr>
                </a:solidFill>
              </a:rPr>
              <a:t>When sampling this Bays net using likelihood weighted sampling, what distribution do we have when we multiply fraction of counts times of the weight of the samples?</a:t>
            </a:r>
          </a:p>
          <a:p>
            <a:pPr marL="0" indent="0">
              <a:buClrTx/>
              <a:buNone/>
            </a:pPr>
            <a:r>
              <a:rPr lang="en-US" sz="2800" kern="0" dirty="0">
                <a:solidFill>
                  <a:schemeClr val="tx1"/>
                </a:solidFill>
              </a:rPr>
              <a:t>Write your distribution in terms of </a:t>
            </a:r>
            <a:r>
              <a:rPr lang="en-US" sz="2800" i="1" kern="0" dirty="0">
                <a:solidFill>
                  <a:schemeClr val="tx1"/>
                </a:solidFill>
              </a:rPr>
              <a:t>X</a:t>
            </a:r>
            <a:r>
              <a:rPr lang="en-US" sz="2800" kern="0" dirty="0">
                <a:solidFill>
                  <a:schemeClr val="tx1"/>
                </a:solidFill>
              </a:rPr>
              <a:t> and </a:t>
            </a:r>
            <a:r>
              <a:rPr lang="en-US" sz="2800" i="1" kern="0" dirty="0">
                <a:solidFill>
                  <a:schemeClr val="tx1"/>
                </a:solidFill>
              </a:rPr>
              <a:t>e</a:t>
            </a:r>
            <a:r>
              <a:rPr lang="en-US" sz="2800" kern="0" dirty="0">
                <a:solidFill>
                  <a:schemeClr val="tx1"/>
                </a:solidFill>
              </a:rPr>
              <a:t> starting with “P(”</a:t>
            </a:r>
          </a:p>
          <a:p>
            <a:pPr marL="0" indent="0">
              <a:buNone/>
            </a:pPr>
            <a:endParaRPr lang="en-US" sz="2400" kern="0" dirty="0"/>
          </a:p>
          <a:p>
            <a:pPr marL="0" indent="0">
              <a:buNone/>
            </a:pPr>
            <a:endParaRPr lang="en-US" sz="2400" kern="0" dirty="0"/>
          </a:p>
        </p:txBody>
      </p:sp>
      <p:sp>
        <p:nvSpPr>
          <p:cNvPr id="21" name="Oval 64">
            <a:extLst>
              <a:ext uri="{FF2B5EF4-FFF2-40B4-BE49-F238E27FC236}">
                <a16:creationId xmlns:a16="http://schemas.microsoft.com/office/drawing/2014/main" id="{355D666C-A545-49DF-BC39-3F74F8C6D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028" y="3584002"/>
            <a:ext cx="558209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2" name="Oval 66">
            <a:extLst>
              <a:ext uri="{FF2B5EF4-FFF2-40B4-BE49-F238E27FC236}">
                <a16:creationId xmlns:a16="http://schemas.microsoft.com/office/drawing/2014/main" id="{70B5DCC0-E21D-48EE-A5EB-6578E5CCE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028" y="2517202"/>
            <a:ext cx="558209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endParaRPr lang="en-US" sz="2800" baseline="-25000" dirty="0">
              <a:latin typeface="Calibri"/>
              <a:cs typeface="Calibri"/>
            </a:endParaRPr>
          </a:p>
        </p:txBody>
      </p:sp>
      <p:cxnSp>
        <p:nvCxnSpPr>
          <p:cNvPr id="38" name="AutoShape 67">
            <a:extLst>
              <a:ext uri="{FF2B5EF4-FFF2-40B4-BE49-F238E27FC236}">
                <a16:creationId xmlns:a16="http://schemas.microsoft.com/office/drawing/2014/main" id="{F6C6E6CA-EAE0-4AC2-B617-2C8C7CD12524}"/>
              </a:ext>
            </a:extLst>
          </p:cNvPr>
          <p:cNvCxnSpPr>
            <a:cxnSpLocks noChangeShapeType="1"/>
            <a:stCxn id="22" idx="4"/>
            <a:endCxn id="21" idx="0"/>
          </p:cNvCxnSpPr>
          <p:nvPr/>
        </p:nvCxnSpPr>
        <p:spPr bwMode="auto">
          <a:xfrm>
            <a:off x="10595133" y="3064890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394997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801BAC-A41F-43EB-A18A-0267ED861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219201"/>
            <a:ext cx="6666805" cy="53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980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DAA60-1585-BEF2-331E-9835066B1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61AE4C18-DA6C-06AB-0931-680671F9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1248604" cy="627812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Summary: Likelihood-weighted sampling for HMMs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2A13C976-B3B4-CD92-C3ED-157BD0F33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3000"/>
            <a:ext cx="11734800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Particles: track samples of states rather than an explicit distribution</a:t>
            </a:r>
          </a:p>
          <a:p>
            <a:pPr lvl="1"/>
            <a:endParaRPr lang="en-US" dirty="0">
              <a:latin typeface="Calibri"/>
              <a:cs typeface="Calibri"/>
            </a:endParaRPr>
          </a:p>
        </p:txBody>
      </p:sp>
      <p:grpSp>
        <p:nvGrpSpPr>
          <p:cNvPr id="9278" name="Group 37">
            <a:extLst>
              <a:ext uri="{FF2B5EF4-FFF2-40B4-BE49-F238E27FC236}">
                <a16:creationId xmlns:a16="http://schemas.microsoft.com/office/drawing/2014/main" id="{15C75503-39A9-A5B6-B469-50A2FFDEE781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1448141" y="2242798"/>
            <a:ext cx="1566863" cy="1567543"/>
            <a:chOff x="6324600" y="4419600"/>
            <a:chExt cx="2057400" cy="2057400"/>
          </a:xfrm>
        </p:grpSpPr>
        <p:grpSp>
          <p:nvGrpSpPr>
            <p:cNvPr id="9301" name="Group 14">
              <a:extLst>
                <a:ext uri="{FF2B5EF4-FFF2-40B4-BE49-F238E27FC236}">
                  <a16:creationId xmlns:a16="http://schemas.microsoft.com/office/drawing/2014/main" id="{3B15DDDE-94CA-F98A-BF9B-83484BC3B8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9312" name="Rectangle 15">
                <a:extLst>
                  <a:ext uri="{FF2B5EF4-FFF2-40B4-BE49-F238E27FC236}">
                    <a16:creationId xmlns:a16="http://schemas.microsoft.com/office/drawing/2014/main" id="{0CF4A3A8-FA91-9D1E-E87F-075064A917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3" name="Rectangle 16">
                <a:extLst>
                  <a:ext uri="{FF2B5EF4-FFF2-40B4-BE49-F238E27FC236}">
                    <a16:creationId xmlns:a16="http://schemas.microsoft.com/office/drawing/2014/main" id="{4F15DCD1-9B5D-D228-7011-92A06EFD2E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4" name="Rectangle 17">
                <a:extLst>
                  <a:ext uri="{FF2B5EF4-FFF2-40B4-BE49-F238E27FC236}">
                    <a16:creationId xmlns:a16="http://schemas.microsoft.com/office/drawing/2014/main" id="{BCC7598A-E4C1-0107-781F-5104AF223D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5" name="Rectangle 18">
                <a:extLst>
                  <a:ext uri="{FF2B5EF4-FFF2-40B4-BE49-F238E27FC236}">
                    <a16:creationId xmlns:a16="http://schemas.microsoft.com/office/drawing/2014/main" id="{8DD937BE-6210-8554-CAB6-4FFCB54A1F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6" name="Rectangle 19">
                <a:extLst>
                  <a:ext uri="{FF2B5EF4-FFF2-40B4-BE49-F238E27FC236}">
                    <a16:creationId xmlns:a16="http://schemas.microsoft.com/office/drawing/2014/main" id="{A5979D1A-FC21-06DF-C738-D68E599703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7" name="Rectangle 20">
                <a:extLst>
                  <a:ext uri="{FF2B5EF4-FFF2-40B4-BE49-F238E27FC236}">
                    <a16:creationId xmlns:a16="http://schemas.microsoft.com/office/drawing/2014/main" id="{6E67166E-55A0-A201-EE71-505693D621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8" name="Rectangle 21">
                <a:extLst>
                  <a:ext uri="{FF2B5EF4-FFF2-40B4-BE49-F238E27FC236}">
                    <a16:creationId xmlns:a16="http://schemas.microsoft.com/office/drawing/2014/main" id="{57B91C55-4B85-9B5F-4D6E-5B7676674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9" name="Rectangle 22">
                <a:extLst>
                  <a:ext uri="{FF2B5EF4-FFF2-40B4-BE49-F238E27FC236}">
                    <a16:creationId xmlns:a16="http://schemas.microsoft.com/office/drawing/2014/main" id="{9B741DAB-5E41-7A1A-32D7-E1A6BAD7D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20" name="Rectangle 23">
                <a:extLst>
                  <a:ext uri="{FF2B5EF4-FFF2-40B4-BE49-F238E27FC236}">
                    <a16:creationId xmlns:a16="http://schemas.microsoft.com/office/drawing/2014/main" id="{E835A5B6-D997-08AA-DA60-E3EFAFF3EC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302" name="Oval 24">
              <a:extLst>
                <a:ext uri="{FF2B5EF4-FFF2-40B4-BE49-F238E27FC236}">
                  <a16:creationId xmlns:a16="http://schemas.microsoft.com/office/drawing/2014/main" id="{6A5A7B4F-54C5-363C-008E-9BD63BAC5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3" name="Oval 25">
              <a:extLst>
                <a:ext uri="{FF2B5EF4-FFF2-40B4-BE49-F238E27FC236}">
                  <a16:creationId xmlns:a16="http://schemas.microsoft.com/office/drawing/2014/main" id="{BB505447-55CB-130B-6BAE-544EA4B77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4" name="Oval 26">
              <a:extLst>
                <a:ext uri="{FF2B5EF4-FFF2-40B4-BE49-F238E27FC236}">
                  <a16:creationId xmlns:a16="http://schemas.microsoft.com/office/drawing/2014/main" id="{02EB11CC-E988-DF14-CEE1-ACF737641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5" name="Oval 27">
              <a:extLst>
                <a:ext uri="{FF2B5EF4-FFF2-40B4-BE49-F238E27FC236}">
                  <a16:creationId xmlns:a16="http://schemas.microsoft.com/office/drawing/2014/main" id="{C7E77A09-A1AD-951A-7A8F-276117AA22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6" name="Oval 28">
              <a:extLst>
                <a:ext uri="{FF2B5EF4-FFF2-40B4-BE49-F238E27FC236}">
                  <a16:creationId xmlns:a16="http://schemas.microsoft.com/office/drawing/2014/main" id="{C99C700D-5CDF-1434-9D6A-0ED2F638B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7" name="Oval 29">
              <a:extLst>
                <a:ext uri="{FF2B5EF4-FFF2-40B4-BE49-F238E27FC236}">
                  <a16:creationId xmlns:a16="http://schemas.microsoft.com/office/drawing/2014/main" id="{30E8EE71-3C33-F8AF-B94E-A772945FE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8" name="Oval 30">
              <a:extLst>
                <a:ext uri="{FF2B5EF4-FFF2-40B4-BE49-F238E27FC236}">
                  <a16:creationId xmlns:a16="http://schemas.microsoft.com/office/drawing/2014/main" id="{4E029201-D2FC-CA27-EB11-0D0D9DCCC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9" name="Oval 31">
              <a:extLst>
                <a:ext uri="{FF2B5EF4-FFF2-40B4-BE49-F238E27FC236}">
                  <a16:creationId xmlns:a16="http://schemas.microsoft.com/office/drawing/2014/main" id="{1722DA5E-2879-EDB8-8828-55A6B343D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0" name="Oval 32">
              <a:extLst>
                <a:ext uri="{FF2B5EF4-FFF2-40B4-BE49-F238E27FC236}">
                  <a16:creationId xmlns:a16="http://schemas.microsoft.com/office/drawing/2014/main" id="{3D318047-4A2C-5878-ED5C-1B0537F67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1" name="Oval 33">
              <a:extLst>
                <a:ext uri="{FF2B5EF4-FFF2-40B4-BE49-F238E27FC236}">
                  <a16:creationId xmlns:a16="http://schemas.microsoft.com/office/drawing/2014/main" id="{2AE223D1-FE4F-4B8B-2807-D1AE40BBF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02A6214-90BA-FFA9-406D-C5AA10196CE3}"/>
              </a:ext>
            </a:extLst>
          </p:cNvPr>
          <p:cNvGrpSpPr/>
          <p:nvPr/>
        </p:nvGrpSpPr>
        <p:grpSpPr>
          <a:xfrm>
            <a:off x="2899230" y="2243138"/>
            <a:ext cx="2663370" cy="1566863"/>
            <a:chOff x="2365829" y="2471739"/>
            <a:chExt cx="2663370" cy="1566862"/>
          </a:xfrm>
        </p:grpSpPr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BE9CF70D-94C1-60FB-4E71-64B0601D39F3}"/>
                </a:ext>
              </a:extLst>
            </p:cNvPr>
            <p:cNvSpPr/>
            <p:nvPr/>
          </p:nvSpPr>
          <p:spPr bwMode="auto">
            <a:xfrm rot="16200000" flipV="1">
              <a:off x="2643982" y="3110707"/>
              <a:ext cx="639762" cy="28892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9280" name="Group 4">
              <a:extLst>
                <a:ext uri="{FF2B5EF4-FFF2-40B4-BE49-F238E27FC236}">
                  <a16:creationId xmlns:a16="http://schemas.microsoft.com/office/drawing/2014/main" id="{E6EA43ED-CF34-6694-6ED9-632F4820A86E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3461997" y="2471398"/>
              <a:ext cx="1566862" cy="1567543"/>
              <a:chOff x="3984" y="1056"/>
              <a:chExt cx="1296" cy="1296"/>
            </a:xfrm>
          </p:grpSpPr>
          <p:sp>
            <p:nvSpPr>
              <p:cNvPr id="9292" name="Rectangle 5">
                <a:extLst>
                  <a:ext uri="{FF2B5EF4-FFF2-40B4-BE49-F238E27FC236}">
                    <a16:creationId xmlns:a16="http://schemas.microsoft.com/office/drawing/2014/main" id="{8D059690-5BCC-0037-E14B-ED8612110D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3" name="Rectangle 6">
                <a:extLst>
                  <a:ext uri="{FF2B5EF4-FFF2-40B4-BE49-F238E27FC236}">
                    <a16:creationId xmlns:a16="http://schemas.microsoft.com/office/drawing/2014/main" id="{8DCC9DE7-A592-ED76-A3AA-4374FAAB73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4" name="Rectangle 7">
                <a:extLst>
                  <a:ext uri="{FF2B5EF4-FFF2-40B4-BE49-F238E27FC236}">
                    <a16:creationId xmlns:a16="http://schemas.microsoft.com/office/drawing/2014/main" id="{71F105EC-63CF-4DA6-058C-EE58A186F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5" name="Rectangle 8">
                <a:extLst>
                  <a:ext uri="{FF2B5EF4-FFF2-40B4-BE49-F238E27FC236}">
                    <a16:creationId xmlns:a16="http://schemas.microsoft.com/office/drawing/2014/main" id="{9042EF4F-6E84-BCAE-8E1C-90480AB50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6" name="Rectangle 9">
                <a:extLst>
                  <a:ext uri="{FF2B5EF4-FFF2-40B4-BE49-F238E27FC236}">
                    <a16:creationId xmlns:a16="http://schemas.microsoft.com/office/drawing/2014/main" id="{BB46AA82-3DF0-3235-D186-5D99406B4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7" name="Rectangle 10">
                <a:extLst>
                  <a:ext uri="{FF2B5EF4-FFF2-40B4-BE49-F238E27FC236}">
                    <a16:creationId xmlns:a16="http://schemas.microsoft.com/office/drawing/2014/main" id="{36B17097-375F-3A0B-D7FD-BB9E766D9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8" name="Rectangle 11">
                <a:extLst>
                  <a:ext uri="{FF2B5EF4-FFF2-40B4-BE49-F238E27FC236}">
                    <a16:creationId xmlns:a16="http://schemas.microsoft.com/office/drawing/2014/main" id="{4E569414-4084-4DBA-0E61-4E80710894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9" name="Rectangle 12">
                <a:extLst>
                  <a:ext uri="{FF2B5EF4-FFF2-40B4-BE49-F238E27FC236}">
                    <a16:creationId xmlns:a16="http://schemas.microsoft.com/office/drawing/2014/main" id="{92CD296E-9DFB-6AF1-4E27-92A1ED6C8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00" name="Rectangle 13">
                <a:extLst>
                  <a:ext uri="{FF2B5EF4-FFF2-40B4-BE49-F238E27FC236}">
                    <a16:creationId xmlns:a16="http://schemas.microsoft.com/office/drawing/2014/main" id="{ADE2E3C0-9E9F-EBA5-A30B-69B12ECA09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81" name="Oval 14">
              <a:extLst>
                <a:ext uri="{FF2B5EF4-FFF2-40B4-BE49-F238E27FC236}">
                  <a16:creationId xmlns:a16="http://schemas.microsoft.com/office/drawing/2014/main" id="{0B12F770-0BE4-F2E1-9BAA-B948429C6D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622824" y="3226128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2" name="Oval 15">
              <a:extLst>
                <a:ext uri="{FF2B5EF4-FFF2-40B4-BE49-F238E27FC236}">
                  <a16:creationId xmlns:a16="http://schemas.microsoft.com/office/drawing/2014/main" id="{455E503D-51DA-B46C-305F-67ACF5004B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96996" y="311006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3" name="Oval 16">
              <a:extLst>
                <a:ext uri="{FF2B5EF4-FFF2-40B4-BE49-F238E27FC236}">
                  <a16:creationId xmlns:a16="http://schemas.microsoft.com/office/drawing/2014/main" id="{232C5C83-15E0-18AB-B315-CDD88EEC81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96996" y="334219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4" name="Oval 17">
              <a:extLst>
                <a:ext uri="{FF2B5EF4-FFF2-40B4-BE49-F238E27FC236}">
                  <a16:creationId xmlns:a16="http://schemas.microsoft.com/office/drawing/2014/main" id="{B154F3A5-E51F-415C-FB11-A74070C5A7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38939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5" name="Oval 18">
              <a:extLst>
                <a:ext uri="{FF2B5EF4-FFF2-40B4-BE49-F238E27FC236}">
                  <a16:creationId xmlns:a16="http://schemas.microsoft.com/office/drawing/2014/main" id="{BAD9273B-A8CB-ADA3-0761-BF80068BB4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216424" y="3226128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6" name="Oval 19">
              <a:extLst>
                <a:ext uri="{FF2B5EF4-FFF2-40B4-BE49-F238E27FC236}">
                  <a16:creationId xmlns:a16="http://schemas.microsoft.com/office/drawing/2014/main" id="{368B4740-50F0-8424-2911-CC901F1B59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38939" y="3748415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7" name="Oval 20">
              <a:extLst>
                <a:ext uri="{FF2B5EF4-FFF2-40B4-BE49-F238E27FC236}">
                  <a16:creationId xmlns:a16="http://schemas.microsoft.com/office/drawing/2014/main" id="{25513560-2A69-A533-AFEE-60D91899D1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693910" y="270384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8" name="Oval 21">
              <a:extLst>
                <a:ext uri="{FF2B5EF4-FFF2-40B4-BE49-F238E27FC236}">
                  <a16:creationId xmlns:a16="http://schemas.microsoft.com/office/drawing/2014/main" id="{E5D8F513-887B-31D3-AA7C-BB1517CD22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38939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9" name="Oval 22">
              <a:extLst>
                <a:ext uri="{FF2B5EF4-FFF2-40B4-BE49-F238E27FC236}">
                  <a16:creationId xmlns:a16="http://schemas.microsoft.com/office/drawing/2014/main" id="{32CC21C4-29A0-AF5C-C1C8-8E28B1258E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216424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0" name="Oval 23">
              <a:extLst>
                <a:ext uri="{FF2B5EF4-FFF2-40B4-BE49-F238E27FC236}">
                  <a16:creationId xmlns:a16="http://schemas.microsoft.com/office/drawing/2014/main" id="{6C6CB972-AADF-1419-0CC5-E5E77ADC5A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216424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68" name="Shape 67">
              <a:extLst>
                <a:ext uri="{FF2B5EF4-FFF2-40B4-BE49-F238E27FC236}">
                  <a16:creationId xmlns:a16="http://schemas.microsoft.com/office/drawing/2014/main" id="{CEC023B9-B08C-9D07-B5B8-C1A51D6DDB2B}"/>
                </a:ext>
              </a:extLst>
            </p:cNvPr>
            <p:cNvCxnSpPr>
              <a:stCxn id="9306" idx="4"/>
              <a:endCxn id="9281" idx="6"/>
            </p:cNvCxnSpPr>
            <p:nvPr/>
          </p:nvCxnSpPr>
          <p:spPr bwMode="auto">
            <a:xfrm>
              <a:off x="2365829" y="2511603"/>
              <a:ext cx="2315027" cy="714551"/>
            </a:xfrm>
            <a:prstGeom prst="curvedConnector2">
              <a:avLst/>
            </a:prstGeom>
            <a:ln w="28575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225" name="TextBox 163">
            <a:extLst>
              <a:ext uri="{FF2B5EF4-FFF2-40B4-BE49-F238E27FC236}">
                <a16:creationId xmlns:a16="http://schemas.microsoft.com/office/drawing/2014/main" id="{CCC0C12B-416C-D2DA-BEDB-F74287E6D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764270"/>
            <a:ext cx="1981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Propagate forward</a:t>
            </a:r>
          </a:p>
        </p:txBody>
      </p:sp>
      <p:sp>
        <p:nvSpPr>
          <p:cNvPr id="9226" name="TextBox 164">
            <a:extLst>
              <a:ext uri="{FF2B5EF4-FFF2-40B4-BE49-F238E27FC236}">
                <a16:creationId xmlns:a16="http://schemas.microsoft.com/office/drawing/2014/main" id="{D38FE878-9619-AB1F-2AE0-5FE60F6DB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764270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Weight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DD73079-B805-F51E-DC06-635299ED4E25}"/>
              </a:ext>
            </a:extLst>
          </p:cNvPr>
          <p:cNvGrpSpPr/>
          <p:nvPr/>
        </p:nvGrpSpPr>
        <p:grpSpPr>
          <a:xfrm>
            <a:off x="5348245" y="2285999"/>
            <a:ext cx="2773405" cy="1567008"/>
            <a:chOff x="5348245" y="2514600"/>
            <a:chExt cx="2773405" cy="156700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51105D9-97F8-1504-ABFC-A95B18C8C914}"/>
                </a:ext>
              </a:extLst>
            </p:cNvPr>
            <p:cNvGrpSpPr/>
            <p:nvPr/>
          </p:nvGrpSpPr>
          <p:grpSpPr>
            <a:xfrm>
              <a:off x="5957891" y="2514600"/>
              <a:ext cx="2163759" cy="1567008"/>
              <a:chOff x="5957891" y="2514600"/>
              <a:chExt cx="2163759" cy="1567008"/>
            </a:xfrm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22CD4BF0-F9E5-CE0B-5F57-1B305D44230F}"/>
                  </a:ext>
                </a:extLst>
              </p:cNvPr>
              <p:cNvSpPr/>
              <p:nvPr/>
            </p:nvSpPr>
            <p:spPr bwMode="auto">
              <a:xfrm rot="16200000" flipV="1">
                <a:off x="5783267" y="3109917"/>
                <a:ext cx="639762" cy="29051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Calibri"/>
                  <a:cs typeface="Calibri"/>
                </a:endParaRPr>
              </a:p>
            </p:txBody>
          </p:sp>
          <p:grpSp>
            <p:nvGrpSpPr>
              <p:cNvPr id="104" name="Group 96">
                <a:extLst>
                  <a:ext uri="{FF2B5EF4-FFF2-40B4-BE49-F238E27FC236}">
                    <a16:creationId xmlns:a16="http://schemas.microsoft.com/office/drawing/2014/main" id="{D8B1F303-CB58-15BF-7C39-9522F8D5B8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6553921" y="2513879"/>
                <a:ext cx="1567008" cy="1568450"/>
                <a:chOff x="6400800" y="4267200"/>
                <a:chExt cx="2057400" cy="2057400"/>
              </a:xfrm>
            </p:grpSpPr>
            <p:grpSp>
              <p:nvGrpSpPr>
                <p:cNvPr id="105" name="Group 98">
                  <a:extLst>
                    <a:ext uri="{FF2B5EF4-FFF2-40B4-BE49-F238E27FC236}">
                      <a16:creationId xmlns:a16="http://schemas.microsoft.com/office/drawing/2014/main" id="{A20B52B9-2B1A-83A2-406E-104B0C0899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400800" y="4267200"/>
                  <a:ext cx="2057400" cy="2057400"/>
                  <a:chOff x="3984" y="1056"/>
                  <a:chExt cx="1296" cy="1296"/>
                </a:xfrm>
              </p:grpSpPr>
              <p:sp>
                <p:nvSpPr>
                  <p:cNvPr id="119" name="Rectangle 113">
                    <a:extLst>
                      <a:ext uri="{FF2B5EF4-FFF2-40B4-BE49-F238E27FC236}">
                        <a16:creationId xmlns:a16="http://schemas.microsoft.com/office/drawing/2014/main" id="{DD5C6811-9B30-F12E-4D7C-7ADDC5F060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0" name="Rectangle 114">
                    <a:extLst>
                      <a:ext uri="{FF2B5EF4-FFF2-40B4-BE49-F238E27FC236}">
                        <a16:creationId xmlns:a16="http://schemas.microsoft.com/office/drawing/2014/main" id="{9D899C04-1124-1608-CFA2-2C734957B6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1" name="Rectangle 115">
                    <a:extLst>
                      <a:ext uri="{FF2B5EF4-FFF2-40B4-BE49-F238E27FC236}">
                        <a16:creationId xmlns:a16="http://schemas.microsoft.com/office/drawing/2014/main" id="{A1F1FD01-79AA-D8D7-47E7-719142AE1B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" name="Rectangle 116">
                    <a:extLst>
                      <a:ext uri="{FF2B5EF4-FFF2-40B4-BE49-F238E27FC236}">
                        <a16:creationId xmlns:a16="http://schemas.microsoft.com/office/drawing/2014/main" id="{D6ADF63F-2512-4377-3DBA-DEB94007A4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3" name="Rectangle 117">
                    <a:extLst>
                      <a:ext uri="{FF2B5EF4-FFF2-40B4-BE49-F238E27FC236}">
                        <a16:creationId xmlns:a16="http://schemas.microsoft.com/office/drawing/2014/main" id="{D988FD46-987D-4A67-A7E9-36ED77D853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4" name="Rectangle 118">
                    <a:extLst>
                      <a:ext uri="{FF2B5EF4-FFF2-40B4-BE49-F238E27FC236}">
                        <a16:creationId xmlns:a16="http://schemas.microsoft.com/office/drawing/2014/main" id="{87F82C3C-BC01-9C26-3D58-B465EDBF5C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5" name="Rectangle 119">
                    <a:extLst>
                      <a:ext uri="{FF2B5EF4-FFF2-40B4-BE49-F238E27FC236}">
                        <a16:creationId xmlns:a16="http://schemas.microsoft.com/office/drawing/2014/main" id="{3B45342E-DE34-2881-6D50-FAF08F5C91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6" name="Rectangle 120">
                    <a:extLst>
                      <a:ext uri="{FF2B5EF4-FFF2-40B4-BE49-F238E27FC236}">
                        <a16:creationId xmlns:a16="http://schemas.microsoft.com/office/drawing/2014/main" id="{7786DD2D-59F5-5644-318E-542E90C5D9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7" name="Rectangle 121">
                    <a:extLst>
                      <a:ext uri="{FF2B5EF4-FFF2-40B4-BE49-F238E27FC236}">
                        <a16:creationId xmlns:a16="http://schemas.microsoft.com/office/drawing/2014/main" id="{4C7AB45E-8BB0-0416-8CFB-FD1CF2C7D6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" name="Group 99">
                  <a:extLst>
                    <a:ext uri="{FF2B5EF4-FFF2-40B4-BE49-F238E27FC236}">
                      <a16:creationId xmlns:a16="http://schemas.microsoft.com/office/drawing/2014/main" id="{6B3E10DB-A29D-9ED3-B5D6-8833804719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634234" y="5300791"/>
                  <a:ext cx="1724042" cy="936646"/>
                  <a:chOff x="4227" y="3291"/>
                  <a:chExt cx="1086" cy="590"/>
                </a:xfrm>
              </p:grpSpPr>
              <p:sp>
                <p:nvSpPr>
                  <p:cNvPr id="110" name="Oval 105">
                    <a:extLst>
                      <a:ext uri="{FF2B5EF4-FFF2-40B4-BE49-F238E27FC236}">
                        <a16:creationId xmlns:a16="http://schemas.microsoft.com/office/drawing/2014/main" id="{AD14F221-B8F5-EDB9-B259-F7E87943F2FA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56" y="3600"/>
                    <a:ext cx="137" cy="137"/>
                  </a:xfrm>
                  <a:prstGeom prst="ellipse">
                    <a:avLst/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" name="Oval 106">
                    <a:extLst>
                      <a:ext uri="{FF2B5EF4-FFF2-40B4-BE49-F238E27FC236}">
                        <a16:creationId xmlns:a16="http://schemas.microsoft.com/office/drawing/2014/main" id="{6C9F7F69-ACC3-53F7-8AF5-B93ADFBFEB87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60" y="3744"/>
                    <a:ext cx="137" cy="13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" name="Oval 107">
                    <a:extLst>
                      <a:ext uri="{FF2B5EF4-FFF2-40B4-BE49-F238E27FC236}">
                        <a16:creationId xmlns:a16="http://schemas.microsoft.com/office/drawing/2014/main" id="{5492BDC7-667A-7202-B672-EC923BA80712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11" y="3723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rtl="1"/>
                    <a:endParaRPr lang="en-US"/>
                  </a:p>
                </p:txBody>
              </p:sp>
              <p:sp>
                <p:nvSpPr>
                  <p:cNvPr id="114" name="Oval 108">
                    <a:extLst>
                      <a:ext uri="{FF2B5EF4-FFF2-40B4-BE49-F238E27FC236}">
                        <a16:creationId xmlns:a16="http://schemas.microsoft.com/office/drawing/2014/main" id="{A0F409AF-CF4A-7870-3412-C5EBD1B17251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83" y="3291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" name="Oval 109">
                    <a:extLst>
                      <a:ext uri="{FF2B5EF4-FFF2-40B4-BE49-F238E27FC236}">
                        <a16:creationId xmlns:a16="http://schemas.microsoft.com/office/drawing/2014/main" id="{05286B08-C08D-98E6-8116-D2F08DB1C9F3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4227" y="3699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" name="Oval 110">
                    <a:extLst>
                      <a:ext uri="{FF2B5EF4-FFF2-40B4-BE49-F238E27FC236}">
                        <a16:creationId xmlns:a16="http://schemas.microsoft.com/office/drawing/2014/main" id="{36766127-F1EF-AD2C-940B-6A4612C512A2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67" y="3723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" name="Oval 111">
                    <a:extLst>
                      <a:ext uri="{FF2B5EF4-FFF2-40B4-BE49-F238E27FC236}">
                        <a16:creationId xmlns:a16="http://schemas.microsoft.com/office/drawing/2014/main" id="{326688E1-CDE9-B3DE-6E35-3867A4BE40E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88" y="3312"/>
                    <a:ext cx="64" cy="6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" name="Oval 112">
                    <a:extLst>
                      <a:ext uri="{FF2B5EF4-FFF2-40B4-BE49-F238E27FC236}">
                        <a16:creationId xmlns:a16="http://schemas.microsoft.com/office/drawing/2014/main" id="{5A406527-FB77-4DAC-FEAE-A97E15C55CF5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32" y="3312"/>
                    <a:ext cx="64" cy="6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7" name="Rectangle 100">
                  <a:extLst>
                    <a:ext uri="{FF2B5EF4-FFF2-40B4-BE49-F238E27FC236}">
                      <a16:creationId xmlns:a16="http://schemas.microsoft.com/office/drawing/2014/main" id="{6148A63E-9593-897C-E6D0-E9F5653340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086600" y="5638800"/>
                  <a:ext cx="685800" cy="685800"/>
                </a:xfrm>
                <a:prstGeom prst="rect">
                  <a:avLst/>
                </a:prstGeom>
                <a:noFill/>
                <a:ln w="635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" name="Oval 103">
                  <a:extLst>
                    <a:ext uri="{FF2B5EF4-FFF2-40B4-BE49-F238E27FC236}">
                      <a16:creationId xmlns:a16="http://schemas.microsoft.com/office/drawing/2014/main" id="{DFC3DA1A-EAE1-60A4-5646-27F200480E9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110643" y="4605398"/>
                  <a:ext cx="42863" cy="4286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endParaRPr lang="en-US"/>
                </a:p>
              </p:txBody>
            </p:sp>
            <p:sp>
              <p:nvSpPr>
                <p:cNvPr id="109" name="Oval 102">
                  <a:extLst>
                    <a:ext uri="{FF2B5EF4-FFF2-40B4-BE49-F238E27FC236}">
                      <a16:creationId xmlns:a16="http://schemas.microsoft.com/office/drawing/2014/main" id="{F913B8B5-8AE8-8FB1-AC53-25C10EB47B9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7469953" y="5943599"/>
                  <a:ext cx="215448" cy="21537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130" name="AutoShape 47">
              <a:extLst>
                <a:ext uri="{FF2B5EF4-FFF2-40B4-BE49-F238E27FC236}">
                  <a16:creationId xmlns:a16="http://schemas.microsoft.com/office/drawing/2014/main" id="{DE9089F9-9498-B768-AE1C-D03EE4450D0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48245" y="3284189"/>
              <a:ext cx="2398767" cy="13299"/>
            </a:xfrm>
            <a:prstGeom prst="curved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</p:spTree>
    <p:extLst>
      <p:ext uri="{BB962C8B-B14F-4D97-AF65-F5344CB8AC3E}">
        <p14:creationId xmlns:p14="http://schemas.microsoft.com/office/powerpoint/2010/main" val="3295287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0F6DAF-3BB7-46A9-9843-BB65AADE01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4000"/>
          </a:blip>
          <a:stretch>
            <a:fillRect/>
          </a:stretch>
        </p:blipFill>
        <p:spPr>
          <a:xfrm>
            <a:off x="665630" y="1270413"/>
            <a:ext cx="8179112" cy="512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467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a new algorithm!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379200" cy="2031998"/>
          </a:xfrm>
        </p:spPr>
        <p:txBody>
          <a:bodyPr/>
          <a:lstStyle/>
          <a:p>
            <a:r>
              <a:rPr lang="en-US" sz="2800" dirty="0"/>
              <a:t>When </a:t>
            </a:r>
            <a:r>
              <a:rPr lang="en-US" sz="2800" dirty="0">
                <a:solidFill>
                  <a:srgbClr val="CC00CC"/>
                </a:solidFill>
              </a:rPr>
              <a:t>|</a:t>
            </a:r>
            <a:r>
              <a:rPr lang="en-US" sz="2800" i="1" dirty="0">
                <a:solidFill>
                  <a:srgbClr val="CC00CC"/>
                </a:solidFill>
              </a:rPr>
              <a:t>X</a:t>
            </a:r>
            <a:r>
              <a:rPr lang="en-US" sz="2800" dirty="0">
                <a:solidFill>
                  <a:srgbClr val="CC00CC"/>
                </a:solidFill>
              </a:rPr>
              <a:t>| </a:t>
            </a:r>
            <a:r>
              <a:rPr lang="en-US" sz="2800" dirty="0"/>
              <a:t>is more than 10</a:t>
            </a:r>
            <a:r>
              <a:rPr lang="en-US" baseline="30000" dirty="0"/>
              <a:t>6</a:t>
            </a:r>
            <a:r>
              <a:rPr lang="en-US" sz="2800" dirty="0"/>
              <a:t> or so (e.g., 3 ghosts in a 10x20 world), exact inference becomes infeasible</a:t>
            </a:r>
          </a:p>
          <a:p>
            <a:r>
              <a:rPr lang="en-US" sz="2800" dirty="0"/>
              <a:t>Likelihood weighting fails completely – number of samples needed grows </a:t>
            </a:r>
            <a:r>
              <a:rPr lang="en-US" sz="2800" b="1" i="1" dirty="0">
                <a:solidFill>
                  <a:srgbClr val="0000FF"/>
                </a:solidFill>
              </a:rPr>
              <a:t>exponentially</a:t>
            </a:r>
            <a:r>
              <a:rPr lang="en-US" sz="2800" dirty="0"/>
              <a:t> with </a:t>
            </a:r>
            <a:r>
              <a:rPr lang="en-US" sz="2800" i="1" dirty="0">
                <a:solidFill>
                  <a:srgbClr val="CC00CC"/>
                </a:solidFill>
              </a:rPr>
              <a:t>T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6" name="Picture 5" descr="umbrella-lw.ps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99" y="3429000"/>
            <a:ext cx="3822700" cy="318662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638800" y="3962400"/>
            <a:ext cx="4252913" cy="1600200"/>
            <a:chOff x="1676400" y="4267200"/>
            <a:chExt cx="4252913" cy="1600200"/>
          </a:xfrm>
        </p:grpSpPr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25908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11" name="AutoShape 7"/>
            <p:cNvCxnSpPr>
              <a:cxnSpLocks noChangeShapeType="1"/>
              <a:stCxn id="10" idx="4"/>
              <a:endCxn id="19" idx="0"/>
            </p:cNvCxnSpPr>
            <p:nvPr/>
          </p:nvCxnSpPr>
          <p:spPr bwMode="auto">
            <a:xfrm>
              <a:off x="28575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2" name="AutoShape 9"/>
            <p:cNvCxnSpPr>
              <a:cxnSpLocks noChangeShapeType="1"/>
              <a:stCxn id="13" idx="6"/>
              <a:endCxn id="10" idx="2"/>
            </p:cNvCxnSpPr>
            <p:nvPr/>
          </p:nvCxnSpPr>
          <p:spPr bwMode="auto">
            <a:xfrm>
              <a:off x="2224088" y="4533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16764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35052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15" name="AutoShape 13"/>
            <p:cNvCxnSpPr>
              <a:cxnSpLocks noChangeShapeType="1"/>
              <a:stCxn id="14" idx="6"/>
              <a:endCxn id="17" idx="2"/>
            </p:cNvCxnSpPr>
            <p:nvPr/>
          </p:nvCxnSpPr>
          <p:spPr bwMode="auto">
            <a:xfrm>
              <a:off x="4052888" y="4533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16" name="AutoShape 14"/>
            <p:cNvCxnSpPr>
              <a:cxnSpLocks noChangeShapeType="1"/>
              <a:stCxn id="10" idx="6"/>
              <a:endCxn id="14" idx="2"/>
            </p:cNvCxnSpPr>
            <p:nvPr/>
          </p:nvCxnSpPr>
          <p:spPr bwMode="auto">
            <a:xfrm>
              <a:off x="3138488" y="4533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44196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18" name="AutoShape 16"/>
            <p:cNvCxnSpPr>
              <a:cxnSpLocks noChangeShapeType="1"/>
              <a:stCxn id="17" idx="6"/>
            </p:cNvCxnSpPr>
            <p:nvPr/>
          </p:nvCxnSpPr>
          <p:spPr bwMode="auto">
            <a:xfrm>
              <a:off x="4967288" y="4533900"/>
              <a:ext cx="962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2590800" y="5334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3505200" y="5334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4419600" y="5334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23" name="AutoShape 21"/>
            <p:cNvCxnSpPr>
              <a:cxnSpLocks noChangeShapeType="1"/>
              <a:stCxn id="14" idx="4"/>
              <a:endCxn id="20" idx="0"/>
            </p:cNvCxnSpPr>
            <p:nvPr/>
          </p:nvCxnSpPr>
          <p:spPr bwMode="auto">
            <a:xfrm>
              <a:off x="37719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cxnSp>
          <p:nvCxnSpPr>
            <p:cNvPr id="24" name="AutoShape 22"/>
            <p:cNvCxnSpPr>
              <a:cxnSpLocks noChangeShapeType="1"/>
              <a:stCxn id="17" idx="4"/>
              <a:endCxn id="21" idx="0"/>
            </p:cNvCxnSpPr>
            <p:nvPr/>
          </p:nvCxnSpPr>
          <p:spPr bwMode="auto">
            <a:xfrm>
              <a:off x="46863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0483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a new idea!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4038600"/>
            <a:ext cx="113792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problem: sample state trajectories go off into low-probability regions, ignoring the evidence; too few “reasonable” samples</a:t>
            </a:r>
          </a:p>
          <a:p>
            <a:r>
              <a:rPr lang="en-US" dirty="0"/>
              <a:t>Solution: kill the bad ones, make more of the good ones</a:t>
            </a:r>
          </a:p>
          <a:p>
            <a:r>
              <a:rPr lang="en-US" dirty="0"/>
              <a:t>This way the population of samples stays in the high-probability region</a:t>
            </a:r>
          </a:p>
          <a:p>
            <a:r>
              <a:rPr lang="en-US" dirty="0"/>
              <a:t>This is called </a:t>
            </a:r>
            <a:r>
              <a:rPr lang="en-US" dirty="0">
                <a:solidFill>
                  <a:srgbClr val="C00000"/>
                </a:solidFill>
              </a:rPr>
              <a:t>resampling</a:t>
            </a:r>
            <a:r>
              <a:rPr lang="en-US" dirty="0"/>
              <a:t> or survival of the fittest</a:t>
            </a:r>
          </a:p>
        </p:txBody>
      </p:sp>
      <p:pic>
        <p:nvPicPr>
          <p:cNvPr id="5" name="Picture 4" descr="2D-evolution.ps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295400"/>
            <a:ext cx="5638800" cy="2383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95600" y="1295400"/>
            <a:ext cx="51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t=2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9821" y="1295400"/>
            <a:ext cx="51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t=7</a:t>
            </a:r>
          </a:p>
        </p:txBody>
      </p:sp>
    </p:spTree>
    <p:extLst>
      <p:ext uri="{BB962C8B-B14F-4D97-AF65-F5344CB8AC3E}">
        <p14:creationId xmlns:p14="http://schemas.microsoft.com/office/powerpoint/2010/main" val="210044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Robot Localization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1"/>
            <a:ext cx="693420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 robot localization: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We know the map, but not the robot’</a:t>
            </a:r>
            <a:r>
              <a:rPr lang="en-US" altLang="ja-JP" sz="2000" dirty="0">
                <a:ea typeface="ＭＳ Ｐゴシック" pitchFamily="34" charset="-128"/>
              </a:rPr>
              <a:t>s position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Observations may be vectors of range finder readings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State space and readings are typically continuous (works basically like a very fine grid) and so we cannot store B(X)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Particle filtering is a main technique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sz="2000" dirty="0">
              <a:solidFill>
                <a:schemeClr val="tx1"/>
              </a:solidFill>
              <a:ea typeface="ＭＳ Ｐゴシック" pitchFamily="34" charset="-128"/>
            </a:endParaRPr>
          </a:p>
        </p:txBody>
      </p:sp>
      <p:graphicFrame>
        <p:nvGraphicFramePr>
          <p:cNvPr id="4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676400" y="3886201"/>
          <a:ext cx="3524251" cy="260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deoclip" r:id="rId2" imgW="5047619" imgH="3990476" progId="Package">
                  <p:embed/>
                </p:oleObj>
              </mc:Choice>
              <mc:Fallback>
                <p:oleObj name="Videoclip" r:id="rId2" imgW="5047619" imgH="3990476" progId="Package">
                  <p:embed/>
                  <p:pic>
                    <p:nvPicPr>
                      <p:cNvPr id="4" name="Object 2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444"/>
                      <a:stretch>
                        <a:fillRect/>
                      </a:stretch>
                    </p:blipFill>
                    <p:spPr bwMode="auto">
                      <a:xfrm>
                        <a:off x="1676400" y="3886201"/>
                        <a:ext cx="3524251" cy="26066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9612" y="1981200"/>
            <a:ext cx="5570653" cy="4133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Localization (Sonar)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95756" y="6505552"/>
            <a:ext cx="3875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global-sonar-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uw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annotated.avi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7" name="global-sonar-uw-annotated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461" y="1510706"/>
            <a:ext cx="11907078" cy="46614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88668"/>
            <a:ext cx="388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[Dieter Fox, et al.]</a:t>
            </a:r>
          </a:p>
        </p:txBody>
      </p:sp>
    </p:spTree>
    <p:extLst>
      <p:ext uri="{BB962C8B-B14F-4D97-AF65-F5344CB8AC3E}">
        <p14:creationId xmlns:p14="http://schemas.microsoft.com/office/powerpoint/2010/main" val="298028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</a:t>
            </a:r>
          </a:p>
        </p:txBody>
      </p:sp>
      <p:grpSp>
        <p:nvGrpSpPr>
          <p:cNvPr id="72706" name="Group 4"/>
          <p:cNvGrpSpPr>
            <a:grpSpLocks/>
          </p:cNvGrpSpPr>
          <p:nvPr/>
        </p:nvGrpSpPr>
        <p:grpSpPr bwMode="auto">
          <a:xfrm>
            <a:off x="8458200" y="1401762"/>
            <a:ext cx="2057400" cy="2057400"/>
            <a:chOff x="3984" y="1056"/>
            <a:chExt cx="1296" cy="1296"/>
          </a:xfrm>
        </p:grpSpPr>
        <p:sp>
          <p:nvSpPr>
            <p:cNvPr id="72730" name="Rectangle 5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1" name="Rectangle 6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0.1</a:t>
              </a:r>
            </a:p>
          </p:txBody>
        </p:sp>
        <p:sp>
          <p:nvSpPr>
            <p:cNvPr id="72732" name="Rectangle 7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3" name="Rectangle 8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4" name="Rectangle 9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5" name="Rectangle 10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0.2</a:t>
              </a:r>
            </a:p>
          </p:txBody>
        </p:sp>
        <p:sp>
          <p:nvSpPr>
            <p:cNvPr id="72736" name="Rectangle 11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7" name="Rectangle 12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0.2</a:t>
              </a:r>
            </a:p>
          </p:txBody>
        </p:sp>
        <p:sp>
          <p:nvSpPr>
            <p:cNvPr id="72738" name="Rectangle 13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0.5</a:t>
              </a:r>
            </a:p>
          </p:txBody>
        </p:sp>
      </p:grpSp>
      <p:grpSp>
        <p:nvGrpSpPr>
          <p:cNvPr id="72707" name="Group 37"/>
          <p:cNvGrpSpPr>
            <a:grpSpLocks/>
          </p:cNvGrpSpPr>
          <p:nvPr/>
        </p:nvGrpSpPr>
        <p:grpSpPr bwMode="auto">
          <a:xfrm>
            <a:off x="8458200" y="4297362"/>
            <a:ext cx="2057400" cy="2057400"/>
            <a:chOff x="6324600" y="4419600"/>
            <a:chExt cx="2057400" cy="2057400"/>
          </a:xfrm>
        </p:grpSpPr>
        <p:grpSp>
          <p:nvGrpSpPr>
            <p:cNvPr id="72710" name="Group 14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72721" name="Rectangle 1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2" name="Rectangle 1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3" name="Rectangle 1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4" name="Rectangle 1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5" name="Rectangle 1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6" name="Rectangle 2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7" name="Rectangle 2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8" name="Rectangle 2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9" name="Rectangle 2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2711" name="Oval 24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2" name="Oval 25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3" name="Oval 26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4" name="Oval 27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5" name="Oval 28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6" name="Oval 29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7" name="Oval 30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8" name="Oval 31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9" name="Oval 32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0" name="Oval 3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" name="Isosceles Triangle 36"/>
          <p:cNvSpPr/>
          <p:nvPr/>
        </p:nvSpPr>
        <p:spPr>
          <a:xfrm flipV="1">
            <a:off x="9067800" y="3687762"/>
            <a:ext cx="838200" cy="381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6858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lvl="1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1200" kern="0" dirty="0"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Represent belief state by a set of samples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Samples are called </a:t>
            </a:r>
            <a:r>
              <a:rPr lang="en-US" sz="2400" b="1" i="1" kern="0" dirty="0">
                <a:solidFill>
                  <a:srgbClr val="FF0000"/>
                </a:solidFill>
                <a:latin typeface="Calibri"/>
                <a:ea typeface="+mn-ea"/>
                <a:cs typeface="Calibri"/>
              </a:rPr>
              <a:t>particles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Time per step is linear in the number of samples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But: number needed may be large</a:t>
            </a:r>
          </a:p>
          <a:p>
            <a:pPr marL="457200" lvl="1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1400" kern="0" dirty="0"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This is how robot localization works in practice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1400" kern="0" dirty="0">
              <a:solidFill>
                <a:schemeClr val="accent2"/>
              </a:solidFill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633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Representation: Particles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135290" y="1219200"/>
            <a:ext cx="8900760" cy="5638800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Our representation of </a:t>
            </a:r>
            <a:r>
              <a:rPr lang="en-US" sz="2800" dirty="0">
                <a:solidFill>
                  <a:srgbClr val="CC00CC"/>
                </a:solidFill>
                <a:ea typeface="ＭＳ Ｐゴシック" pitchFamily="34" charset="-128"/>
              </a:rPr>
              <a:t>P(X) </a:t>
            </a:r>
            <a:r>
              <a:rPr lang="en-US" sz="2800" dirty="0">
                <a:ea typeface="ＭＳ Ｐゴシック" pitchFamily="34" charset="-128"/>
              </a:rPr>
              <a:t>is now a list of </a:t>
            </a:r>
            <a:r>
              <a:rPr lang="en-US" sz="2800" dirty="0">
                <a:solidFill>
                  <a:srgbClr val="CC00CC"/>
                </a:solidFill>
                <a:ea typeface="ＭＳ Ｐゴシック" pitchFamily="34" charset="-128"/>
              </a:rPr>
              <a:t>N</a:t>
            </a:r>
            <a:r>
              <a:rPr lang="en-US" sz="2800" dirty="0">
                <a:ea typeface="ＭＳ Ｐゴシック" pitchFamily="34" charset="-128"/>
              </a:rPr>
              <a:t> particles (samples)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Generally, </a:t>
            </a:r>
            <a:r>
              <a:rPr lang="en-US" sz="2400" dirty="0">
                <a:solidFill>
                  <a:srgbClr val="CC00CC"/>
                </a:solidFill>
                <a:ea typeface="ＭＳ Ｐゴシック" pitchFamily="34" charset="-128"/>
              </a:rPr>
              <a:t>N &lt;&lt; |X|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Storing map from </a:t>
            </a:r>
            <a:r>
              <a:rPr lang="en-US" sz="2400" dirty="0">
                <a:solidFill>
                  <a:srgbClr val="CC00CC"/>
                </a:solidFill>
                <a:ea typeface="ＭＳ Ｐゴシック" pitchFamily="34" charset="-128"/>
              </a:rPr>
              <a:t>X</a:t>
            </a:r>
            <a:r>
              <a:rPr lang="en-US" sz="2400" dirty="0">
                <a:ea typeface="ＭＳ Ｐゴシック" pitchFamily="34" charset="-128"/>
              </a:rPr>
              <a:t> to counts would defeat the point</a:t>
            </a:r>
          </a:p>
          <a:p>
            <a:pPr marL="0" indent="0">
              <a:buNone/>
            </a:pPr>
            <a:endParaRPr lang="en-US" sz="1800" dirty="0">
              <a:ea typeface="ＭＳ Ｐゴシック" pitchFamily="34" charset="-128"/>
            </a:endParaRPr>
          </a:p>
          <a:p>
            <a:r>
              <a:rPr lang="en-US" sz="2800" dirty="0">
                <a:solidFill>
                  <a:srgbClr val="CC00CC"/>
                </a:solidFill>
                <a:ea typeface="ＭＳ Ｐゴシック" pitchFamily="34" charset="-128"/>
              </a:rPr>
              <a:t>P(x) </a:t>
            </a:r>
            <a:r>
              <a:rPr lang="en-US" sz="2800" dirty="0">
                <a:ea typeface="ＭＳ Ｐゴシック" pitchFamily="34" charset="-128"/>
              </a:rPr>
              <a:t>approximated by number of particles with value </a:t>
            </a:r>
            <a:r>
              <a:rPr lang="en-US" sz="2800" dirty="0">
                <a:solidFill>
                  <a:srgbClr val="CC00CC"/>
                </a:solidFill>
                <a:ea typeface="ＭＳ Ｐゴシック" pitchFamily="34" charset="-128"/>
              </a:rPr>
              <a:t>x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So, many x may have P(x) = 0! 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More particles, more accuracy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Usually we want a low-dimensional marginal</a:t>
            </a:r>
          </a:p>
          <a:p>
            <a:pPr lvl="2"/>
            <a:r>
              <a:rPr lang="en-US" sz="1800" dirty="0">
                <a:ea typeface="ＭＳ Ｐゴシック" pitchFamily="34" charset="-128"/>
              </a:rPr>
              <a:t>E.g., “Where is ghost 1?” rather than “Are ghosts 1,2,3 in {2,6], [5,6], and [8,11]?”</a:t>
            </a:r>
            <a:endParaRPr lang="en-US" dirty="0">
              <a:ea typeface="ＭＳ Ｐゴシック" pitchFamily="34" charset="-128"/>
            </a:endParaRPr>
          </a:p>
          <a:p>
            <a:pPr marL="457165" lvl="1" indent="0">
              <a:buNone/>
            </a:pPr>
            <a:endParaRPr lang="en-US" sz="1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For now, all particles have a weight of 1</a:t>
            </a:r>
          </a:p>
          <a:p>
            <a:pPr lvl="1"/>
            <a:endParaRPr lang="en-US" sz="2400" dirty="0">
              <a:ea typeface="ＭＳ Ｐゴシック" pitchFamily="34" charset="-128"/>
            </a:endParaRPr>
          </a:p>
        </p:txBody>
      </p:sp>
      <p:grpSp>
        <p:nvGrpSpPr>
          <p:cNvPr id="73732" name="Group 26"/>
          <p:cNvGrpSpPr>
            <a:grpSpLocks/>
          </p:cNvGrpSpPr>
          <p:nvPr/>
        </p:nvGrpSpPr>
        <p:grpSpPr bwMode="auto">
          <a:xfrm rot="-5400000">
            <a:off x="9558337" y="1752600"/>
            <a:ext cx="1566863" cy="1566863"/>
            <a:chOff x="6324600" y="4419600"/>
            <a:chExt cx="2057400" cy="2057400"/>
          </a:xfrm>
        </p:grpSpPr>
        <p:grpSp>
          <p:nvGrpSpPr>
            <p:cNvPr id="73734" name="Group 49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73745" name="Rectangle 60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6" name="Rectangle 61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7" name="Rectangle 62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8" name="Rectangle 63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9" name="Rectangle 64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0" name="Rectangle 65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1" name="Rectangle 66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2" name="Rectangle 67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3" name="Rectangle 68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3735" name="Oval 50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6" name="Oval 51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7" name="Oval 52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8" name="Oval 53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9" name="Oval 54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0" name="Oval 55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1" name="Oval 56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2" name="Oval 57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3" name="Oval 58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4" name="Oval 59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733" name="TextBox 69"/>
          <p:cNvSpPr txBox="1">
            <a:spLocks noChangeArrowheads="1"/>
          </p:cNvSpPr>
          <p:nvPr/>
        </p:nvSpPr>
        <p:spPr bwMode="auto">
          <a:xfrm>
            <a:off x="9939336" y="3810000"/>
            <a:ext cx="95373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</p:spTree>
    <p:extLst>
      <p:ext uri="{BB962C8B-B14F-4D97-AF65-F5344CB8AC3E}">
        <p14:creationId xmlns:p14="http://schemas.microsoft.com/office/powerpoint/2010/main" val="952330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Particle Filtering: Propagate forward</a:t>
            </a:r>
          </a:p>
        </p:txBody>
      </p:sp>
      <p:sp>
        <p:nvSpPr>
          <p:cNvPr id="73734" name="Rectangle 3"/>
          <p:cNvSpPr txBox="1">
            <a:spLocks noChangeArrowheads="1"/>
          </p:cNvSpPr>
          <p:nvPr/>
        </p:nvSpPr>
        <p:spPr bwMode="auto">
          <a:xfrm>
            <a:off x="304799" y="1524000"/>
            <a:ext cx="687863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A particle in state </a:t>
            </a:r>
            <a:r>
              <a:rPr lang="en-US" sz="2800" i="1" dirty="0" err="1">
                <a:solidFill>
                  <a:srgbClr val="CC00CC"/>
                </a:solidFill>
                <a:latin typeface="Calibri"/>
                <a:cs typeface="Calibri"/>
              </a:rPr>
              <a:t>x</a:t>
            </a:r>
            <a:r>
              <a:rPr lang="en-US" sz="3600" i="1" baseline="-25000" dirty="0" err="1">
                <a:solidFill>
                  <a:srgbClr val="CC00CC"/>
                </a:solidFill>
                <a:latin typeface="Calibri"/>
                <a:cs typeface="Calibri"/>
              </a:rPr>
              <a:t>t</a:t>
            </a: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 is moved by sampling its next position directly from the transition model: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i="1" dirty="0">
                <a:solidFill>
                  <a:srgbClr val="007F3F"/>
                </a:solidFill>
                <a:latin typeface="Calibri"/>
                <a:cs typeface="Calibri"/>
              </a:rPr>
              <a:t>x</a:t>
            </a:r>
            <a:r>
              <a:rPr lang="en-US" sz="3200" i="1" baseline="-25000" dirty="0">
                <a:solidFill>
                  <a:srgbClr val="007F3F"/>
                </a:solidFill>
                <a:latin typeface="Calibri"/>
                <a:cs typeface="Calibri"/>
              </a:rPr>
              <a:t>t</a:t>
            </a:r>
            <a:r>
              <a:rPr lang="en-US" sz="3200" baseline="-25000" dirty="0">
                <a:solidFill>
                  <a:srgbClr val="007F3F"/>
                </a:solidFill>
                <a:latin typeface="Calibri"/>
                <a:cs typeface="Calibri"/>
              </a:rPr>
              <a:t>+1</a:t>
            </a:r>
            <a:r>
              <a:rPr lang="en-US" i="1" dirty="0">
                <a:solidFill>
                  <a:srgbClr val="007F3F"/>
                </a:solidFill>
                <a:latin typeface="Calibri"/>
                <a:cs typeface="Calibri"/>
              </a:rPr>
              <a:t> ~  P</a:t>
            </a:r>
            <a:r>
              <a:rPr lang="en-US" dirty="0">
                <a:solidFill>
                  <a:srgbClr val="007F3F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7F3F"/>
                </a:solidFill>
                <a:latin typeface="Calibri"/>
                <a:cs typeface="Calibri"/>
              </a:rPr>
              <a:t>X</a:t>
            </a:r>
            <a:r>
              <a:rPr lang="en-US" sz="3200" i="1" baseline="-25000" dirty="0">
                <a:solidFill>
                  <a:srgbClr val="007F3F"/>
                </a:solidFill>
                <a:latin typeface="Calibri"/>
                <a:cs typeface="Calibri"/>
              </a:rPr>
              <a:t>t</a:t>
            </a:r>
            <a:r>
              <a:rPr lang="en-US" sz="3200" baseline="-25000" dirty="0">
                <a:solidFill>
                  <a:srgbClr val="007F3F"/>
                </a:solidFill>
                <a:latin typeface="Calibri"/>
                <a:cs typeface="Calibri"/>
              </a:rPr>
              <a:t>+1</a:t>
            </a:r>
            <a:r>
              <a:rPr lang="en-US" i="1" dirty="0">
                <a:solidFill>
                  <a:srgbClr val="007F3F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rgbClr val="007F3F"/>
                </a:solidFill>
                <a:latin typeface="Calibri"/>
                <a:cs typeface="Calibri"/>
              </a:rPr>
              <a:t>| </a:t>
            </a:r>
            <a:r>
              <a:rPr lang="en-US" i="1" dirty="0" err="1">
                <a:solidFill>
                  <a:srgbClr val="007F3F"/>
                </a:solidFill>
                <a:latin typeface="Calibri"/>
                <a:cs typeface="Calibri"/>
              </a:rPr>
              <a:t>x</a:t>
            </a:r>
            <a:r>
              <a:rPr lang="en-US" sz="3600" i="1" baseline="-25000" dirty="0" err="1">
                <a:solidFill>
                  <a:srgbClr val="007F3F"/>
                </a:solidFill>
                <a:latin typeface="Calibri"/>
                <a:cs typeface="Calibri"/>
              </a:rPr>
              <a:t>t</a:t>
            </a:r>
            <a:r>
              <a:rPr lang="en-US" dirty="0">
                <a:solidFill>
                  <a:srgbClr val="007F3F"/>
                </a:solidFill>
                <a:latin typeface="Calibri"/>
                <a:cs typeface="Calibri"/>
              </a:rPr>
              <a:t>)</a:t>
            </a:r>
            <a:endParaRPr lang="en-US" sz="2800" dirty="0">
              <a:solidFill>
                <a:srgbClr val="007F3F"/>
              </a:solidFill>
              <a:latin typeface="Calibri"/>
              <a:cs typeface="Calibri"/>
            </a:endParaRPr>
          </a:p>
          <a:p>
            <a:pPr lvl="6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altLang="ja-JP" sz="7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dirty="0">
                <a:latin typeface="Calibri"/>
                <a:cs typeface="Calibri"/>
              </a:rPr>
              <a:t>Here, most samples move clockwise, but some move in another direction or stay in place</a:t>
            </a:r>
          </a:p>
          <a:p>
            <a:pPr marL="0" inden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18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This captures the passage of time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dirty="0">
                <a:latin typeface="Calibri"/>
                <a:cs typeface="Calibri"/>
              </a:rPr>
              <a:t>If enough samples, close to exact values before and after (consistent)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endParaRPr lang="en-US" sz="28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grpSp>
        <p:nvGrpSpPr>
          <p:cNvPr id="74756" name="Group 49"/>
          <p:cNvGrpSpPr>
            <a:grpSpLocks/>
          </p:cNvGrpSpPr>
          <p:nvPr/>
        </p:nvGrpSpPr>
        <p:grpSpPr bwMode="auto">
          <a:xfrm rot="-5400000">
            <a:off x="9101137" y="1828800"/>
            <a:ext cx="1566863" cy="1566863"/>
            <a:chOff x="6324600" y="4419600"/>
            <a:chExt cx="2057400" cy="2057400"/>
          </a:xfrm>
        </p:grpSpPr>
        <p:grpSp>
          <p:nvGrpSpPr>
            <p:cNvPr id="74782" name="Group 72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74793" name="Rectangle 84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4" name="Rectangle 85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5" name="Rectangle 86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6" name="Rectangle 87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7" name="Rectangle 88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8" name="Rectangle 89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9" name="Rectangle 90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00" name="Rectangle 91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01" name="Rectangle 92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783" name="Oval 73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4" name="Oval 74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5" name="Oval 75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6" name="Oval 76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7" name="Oval 77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8" name="Oval 78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9" name="Oval 79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0" name="Oval 80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1" name="Oval 81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2" name="Oval 8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" name="Isosceles Triangle 50"/>
          <p:cNvSpPr/>
          <p:nvPr/>
        </p:nvSpPr>
        <p:spPr bwMode="auto">
          <a:xfrm flipV="1">
            <a:off x="9558337" y="3962400"/>
            <a:ext cx="639763" cy="28892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grpSp>
        <p:nvGrpSpPr>
          <p:cNvPr id="74758" name="Group 2"/>
          <p:cNvGrpSpPr>
            <a:grpSpLocks/>
          </p:cNvGrpSpPr>
          <p:nvPr/>
        </p:nvGrpSpPr>
        <p:grpSpPr bwMode="auto">
          <a:xfrm>
            <a:off x="9101137" y="4648200"/>
            <a:ext cx="1566863" cy="1566863"/>
            <a:chOff x="6700158" y="2188371"/>
            <a:chExt cx="1567543" cy="1566862"/>
          </a:xfrm>
        </p:grpSpPr>
        <p:grpSp>
          <p:nvGrpSpPr>
            <p:cNvPr id="74762" name="Group 51"/>
            <p:cNvGrpSpPr>
              <a:grpSpLocks/>
            </p:cNvGrpSpPr>
            <p:nvPr/>
          </p:nvGrpSpPr>
          <p:grpSpPr bwMode="auto">
            <a:xfrm rot="-5400000">
              <a:off x="6700499" y="2188030"/>
              <a:ext cx="1566862" cy="1567543"/>
              <a:chOff x="3984" y="1056"/>
              <a:chExt cx="1296" cy="1296"/>
            </a:xfrm>
          </p:grpSpPr>
          <p:sp>
            <p:nvSpPr>
              <p:cNvPr id="74773" name="Rectangle 6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4" name="Rectangle 6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5" name="Rectangle 6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6" name="Rectangle 6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7" name="Rectangle 6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8" name="Rectangle 6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9" name="Rectangle 6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80" name="Rectangle 7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81" name="Rectangle 7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763" name="Oval 52"/>
            <p:cNvSpPr>
              <a:spLocks noChangeArrowheads="1"/>
            </p:cNvSpPr>
            <p:nvPr/>
          </p:nvSpPr>
          <p:spPr bwMode="auto">
            <a:xfrm rot="-5400000">
              <a:off x="7861326" y="2942760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4" name="Oval 53"/>
            <p:cNvSpPr>
              <a:spLocks noChangeArrowheads="1"/>
            </p:cNvSpPr>
            <p:nvPr/>
          </p:nvSpPr>
          <p:spPr bwMode="auto">
            <a:xfrm rot="-5400000">
              <a:off x="8035498" y="2826696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5" name="Oval 54"/>
            <p:cNvSpPr>
              <a:spLocks noChangeArrowheads="1"/>
            </p:cNvSpPr>
            <p:nvPr/>
          </p:nvSpPr>
          <p:spPr bwMode="auto">
            <a:xfrm rot="-5400000">
              <a:off x="8035498" y="305882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6" name="Oval 55"/>
            <p:cNvSpPr>
              <a:spLocks noChangeArrowheads="1"/>
            </p:cNvSpPr>
            <p:nvPr/>
          </p:nvSpPr>
          <p:spPr bwMode="auto">
            <a:xfrm rot="-5400000">
              <a:off x="7977441" y="23044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7" name="Oval 56"/>
            <p:cNvSpPr>
              <a:spLocks noChangeArrowheads="1"/>
            </p:cNvSpPr>
            <p:nvPr/>
          </p:nvSpPr>
          <p:spPr bwMode="auto">
            <a:xfrm rot="-5400000">
              <a:off x="7454926" y="294276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8" name="Oval 57"/>
            <p:cNvSpPr>
              <a:spLocks noChangeArrowheads="1"/>
            </p:cNvSpPr>
            <p:nvPr/>
          </p:nvSpPr>
          <p:spPr bwMode="auto">
            <a:xfrm rot="-5400000">
              <a:off x="7977441" y="346504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9" name="Oval 58"/>
            <p:cNvSpPr>
              <a:spLocks noChangeArrowheads="1"/>
            </p:cNvSpPr>
            <p:nvPr/>
          </p:nvSpPr>
          <p:spPr bwMode="auto">
            <a:xfrm rot="-5400000">
              <a:off x="6932412" y="24204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0" name="Oval 59"/>
            <p:cNvSpPr>
              <a:spLocks noChangeArrowheads="1"/>
            </p:cNvSpPr>
            <p:nvPr/>
          </p:nvSpPr>
          <p:spPr bwMode="auto">
            <a:xfrm rot="-5400000">
              <a:off x="7977441" y="24785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1" name="Oval 60"/>
            <p:cNvSpPr>
              <a:spLocks noChangeArrowheads="1"/>
            </p:cNvSpPr>
            <p:nvPr/>
          </p:nvSpPr>
          <p:spPr bwMode="auto">
            <a:xfrm rot="-5400000">
              <a:off x="7454926" y="24785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2" name="Oval 61"/>
            <p:cNvSpPr>
              <a:spLocks noChangeArrowheads="1"/>
            </p:cNvSpPr>
            <p:nvPr/>
          </p:nvSpPr>
          <p:spPr bwMode="auto">
            <a:xfrm rot="-5400000">
              <a:off x="7454926" y="23044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63" name="Shape 67"/>
          <p:cNvCxnSpPr>
            <a:stCxn id="74787" idx="3"/>
          </p:cNvCxnSpPr>
          <p:nvPr/>
        </p:nvCxnSpPr>
        <p:spPr bwMode="auto">
          <a:xfrm flipH="1">
            <a:off x="10320337" y="1985963"/>
            <a:ext cx="215900" cy="3424237"/>
          </a:xfrm>
          <a:prstGeom prst="curvedConnector4">
            <a:avLst>
              <a:gd name="adj1" fmla="val -106216"/>
              <a:gd name="adj2" fmla="val 62118"/>
            </a:avLst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760" name="TextBox 96"/>
          <p:cNvSpPr txBox="1">
            <a:spLocks noChangeArrowheads="1"/>
          </p:cNvSpPr>
          <p:nvPr/>
        </p:nvSpPr>
        <p:spPr bwMode="auto">
          <a:xfrm>
            <a:off x="7653337" y="1447800"/>
            <a:ext cx="9017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  <p:sp>
        <p:nvSpPr>
          <p:cNvPr id="74761" name="TextBox 100"/>
          <p:cNvSpPr txBox="1">
            <a:spLocks noChangeArrowheads="1"/>
          </p:cNvSpPr>
          <p:nvPr/>
        </p:nvSpPr>
        <p:spPr bwMode="auto">
          <a:xfrm>
            <a:off x="7653337" y="4267200"/>
            <a:ext cx="9779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</p:spTree>
    <p:extLst>
      <p:ext uri="{BB962C8B-B14F-4D97-AF65-F5344CB8AC3E}">
        <p14:creationId xmlns:p14="http://schemas.microsoft.com/office/powerpoint/2010/main" val="626336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3"/>
          <p:cNvSpPr txBox="1">
            <a:spLocks noChangeArrowheads="1"/>
          </p:cNvSpPr>
          <p:nvPr/>
        </p:nvSpPr>
        <p:spPr bwMode="auto">
          <a:xfrm>
            <a:off x="304800" y="1600200"/>
            <a:ext cx="6096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Slightly trickier:</a:t>
            </a:r>
          </a:p>
          <a:p>
            <a:pPr lvl="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9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Don’</a:t>
            </a:r>
            <a:r>
              <a:rPr lang="en-US" altLang="ja-JP" dirty="0">
                <a:latin typeface="Calibri"/>
                <a:cs typeface="Calibri"/>
              </a:rPr>
              <a:t>t sample observation, fix it</a:t>
            </a:r>
          </a:p>
          <a:p>
            <a:pPr lvl="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endParaRPr lang="en-US" altLang="ja-JP" sz="7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Similar to likelihood weighting, weight samples based on the evidence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i="1" dirty="0">
                <a:solidFill>
                  <a:srgbClr val="F36B11"/>
                </a:solidFill>
                <a:latin typeface="Calibri"/>
                <a:cs typeface="Calibri"/>
              </a:rPr>
              <a:t>W </a:t>
            </a:r>
            <a:r>
              <a:rPr lang="en-US" dirty="0">
                <a:solidFill>
                  <a:srgbClr val="F36B11"/>
                </a:solidFill>
                <a:latin typeface="Calibri"/>
                <a:cs typeface="Calibri"/>
              </a:rPr>
              <a:t>= </a:t>
            </a:r>
            <a:r>
              <a:rPr lang="en-US" i="1" dirty="0">
                <a:solidFill>
                  <a:srgbClr val="F36B11"/>
                </a:solidFill>
                <a:sym typeface="Symbol"/>
              </a:rPr>
              <a:t>P</a:t>
            </a:r>
            <a:r>
              <a:rPr lang="en-US" dirty="0">
                <a:solidFill>
                  <a:srgbClr val="F36B11"/>
                </a:solidFill>
                <a:sym typeface="Symbol"/>
              </a:rPr>
              <a:t>(</a:t>
            </a:r>
            <a:r>
              <a:rPr lang="en-US" i="1" dirty="0">
                <a:solidFill>
                  <a:srgbClr val="F36B11"/>
                </a:solidFill>
                <a:sym typeface="Symbol"/>
              </a:rPr>
              <a:t>e</a:t>
            </a:r>
            <a:r>
              <a:rPr lang="en-US" i="1" baseline="-25000" dirty="0">
                <a:solidFill>
                  <a:srgbClr val="F36B11"/>
                </a:solidFill>
                <a:latin typeface="Calibri"/>
                <a:cs typeface="Calibri"/>
              </a:rPr>
              <a:t>t</a:t>
            </a:r>
            <a:r>
              <a:rPr lang="en-US" dirty="0">
                <a:solidFill>
                  <a:srgbClr val="F36B11"/>
                </a:solidFill>
                <a:latin typeface="Calibri"/>
                <a:cs typeface="Calibri"/>
              </a:rPr>
              <a:t>|</a:t>
            </a:r>
            <a:r>
              <a:rPr lang="en-US" baseline="-25000" dirty="0">
                <a:solidFill>
                  <a:srgbClr val="F36B11"/>
                </a:solidFill>
                <a:latin typeface="Calibri"/>
                <a:cs typeface="Calibri"/>
              </a:rPr>
              <a:t> </a:t>
            </a:r>
            <a:r>
              <a:rPr lang="en-US" i="1" dirty="0" err="1">
                <a:solidFill>
                  <a:srgbClr val="F36B11"/>
                </a:solidFill>
                <a:sym typeface="Symbol"/>
              </a:rPr>
              <a:t>x</a:t>
            </a:r>
            <a:r>
              <a:rPr lang="en-US" i="1" baseline="-25000" dirty="0" err="1">
                <a:solidFill>
                  <a:srgbClr val="F36B11"/>
                </a:solidFill>
                <a:latin typeface="Calibri"/>
                <a:cs typeface="Calibri"/>
              </a:rPr>
              <a:t>t</a:t>
            </a:r>
            <a:r>
              <a:rPr lang="en-US" dirty="0">
                <a:solidFill>
                  <a:srgbClr val="F36B11"/>
                </a:solidFill>
                <a:sym typeface="Symbol"/>
              </a:rPr>
              <a:t>)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endParaRPr lang="en-US" i="1" dirty="0">
              <a:solidFill>
                <a:srgbClr val="CC00CC"/>
              </a:solidFill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Normalize the weights: particles that fit the  data better get higher weights, others get lower weights</a:t>
            </a:r>
          </a:p>
        </p:txBody>
      </p:sp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Observe</a:t>
            </a:r>
          </a:p>
        </p:txBody>
      </p:sp>
      <p:grpSp>
        <p:nvGrpSpPr>
          <p:cNvPr id="75781" name="Group 2"/>
          <p:cNvGrpSpPr>
            <a:grpSpLocks/>
          </p:cNvGrpSpPr>
          <p:nvPr/>
        </p:nvGrpSpPr>
        <p:grpSpPr bwMode="auto">
          <a:xfrm>
            <a:off x="8870950" y="1752600"/>
            <a:ext cx="1566863" cy="1566863"/>
            <a:chOff x="7792358" y="2670971"/>
            <a:chExt cx="1567543" cy="1566862"/>
          </a:xfrm>
        </p:grpSpPr>
        <p:grpSp>
          <p:nvGrpSpPr>
            <p:cNvPr id="75810" name="Group 53"/>
            <p:cNvGrpSpPr>
              <a:grpSpLocks/>
            </p:cNvGrpSpPr>
            <p:nvPr/>
          </p:nvGrpSpPr>
          <p:grpSpPr bwMode="auto">
            <a:xfrm rot="-5400000">
              <a:off x="7792699" y="2670630"/>
              <a:ext cx="1566862" cy="1567543"/>
              <a:chOff x="3984" y="1056"/>
              <a:chExt cx="1296" cy="1296"/>
            </a:xfrm>
          </p:grpSpPr>
          <p:sp>
            <p:nvSpPr>
              <p:cNvPr id="75821" name="Rectangle 6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2" name="Rectangle 6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3" name="Rectangle 6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4" name="Rectangle 6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5" name="Rectangle 6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6" name="Rectangle 7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7" name="Rectangle 7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8" name="Rectangle 7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9" name="Rectangle 7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5811" name="Oval 54"/>
            <p:cNvSpPr>
              <a:spLocks noChangeArrowheads="1"/>
            </p:cNvSpPr>
            <p:nvPr/>
          </p:nvSpPr>
          <p:spPr bwMode="auto">
            <a:xfrm rot="-5400000">
              <a:off x="8953526" y="3425360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2" name="Oval 55"/>
            <p:cNvSpPr>
              <a:spLocks noChangeArrowheads="1"/>
            </p:cNvSpPr>
            <p:nvPr/>
          </p:nvSpPr>
          <p:spPr bwMode="auto">
            <a:xfrm rot="-5400000">
              <a:off x="9127698" y="3309296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3" name="Oval 56"/>
            <p:cNvSpPr>
              <a:spLocks noChangeArrowheads="1"/>
            </p:cNvSpPr>
            <p:nvPr/>
          </p:nvSpPr>
          <p:spPr bwMode="auto">
            <a:xfrm rot="-5400000">
              <a:off x="9127698" y="354142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4" name="Oval 57"/>
            <p:cNvSpPr>
              <a:spLocks noChangeArrowheads="1"/>
            </p:cNvSpPr>
            <p:nvPr/>
          </p:nvSpPr>
          <p:spPr bwMode="auto">
            <a:xfrm rot="-5400000">
              <a:off x="9069641" y="27870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5" name="Oval 58"/>
            <p:cNvSpPr>
              <a:spLocks noChangeArrowheads="1"/>
            </p:cNvSpPr>
            <p:nvPr/>
          </p:nvSpPr>
          <p:spPr bwMode="auto">
            <a:xfrm rot="-5400000">
              <a:off x="8547126" y="342536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6" name="Oval 59"/>
            <p:cNvSpPr>
              <a:spLocks noChangeArrowheads="1"/>
            </p:cNvSpPr>
            <p:nvPr/>
          </p:nvSpPr>
          <p:spPr bwMode="auto">
            <a:xfrm rot="-5400000">
              <a:off x="9069641" y="394764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7" name="Oval 60"/>
            <p:cNvSpPr>
              <a:spLocks noChangeArrowheads="1"/>
            </p:cNvSpPr>
            <p:nvPr/>
          </p:nvSpPr>
          <p:spPr bwMode="auto">
            <a:xfrm rot="-5400000">
              <a:off x="8024612" y="29030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8" name="Oval 61"/>
            <p:cNvSpPr>
              <a:spLocks noChangeArrowheads="1"/>
            </p:cNvSpPr>
            <p:nvPr/>
          </p:nvSpPr>
          <p:spPr bwMode="auto">
            <a:xfrm rot="-5400000">
              <a:off x="9069641" y="29611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9" name="Oval 62"/>
            <p:cNvSpPr>
              <a:spLocks noChangeArrowheads="1"/>
            </p:cNvSpPr>
            <p:nvPr/>
          </p:nvSpPr>
          <p:spPr bwMode="auto">
            <a:xfrm rot="-5400000">
              <a:off x="8547126" y="29611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0" name="Oval 63"/>
            <p:cNvSpPr>
              <a:spLocks noChangeArrowheads="1"/>
            </p:cNvSpPr>
            <p:nvPr/>
          </p:nvSpPr>
          <p:spPr bwMode="auto">
            <a:xfrm rot="-5400000">
              <a:off x="8547126" y="27870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5782" name="Group 96"/>
          <p:cNvGrpSpPr>
            <a:grpSpLocks/>
          </p:cNvGrpSpPr>
          <p:nvPr/>
        </p:nvGrpSpPr>
        <p:grpSpPr bwMode="auto">
          <a:xfrm rot="-5400000">
            <a:off x="7837261" y="3657382"/>
            <a:ext cx="3635861" cy="1568450"/>
            <a:chOff x="6400800" y="4267200"/>
            <a:chExt cx="4773697" cy="2057400"/>
          </a:xfrm>
        </p:grpSpPr>
        <p:sp>
          <p:nvSpPr>
            <p:cNvPr id="98" name="Isosceles Triangle 97"/>
            <p:cNvSpPr/>
            <p:nvPr/>
          </p:nvSpPr>
          <p:spPr>
            <a:xfrm rot="5400000" flipV="1">
              <a:off x="8810634" y="5095816"/>
              <a:ext cx="839203" cy="38142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grpSp>
          <p:nvGrpSpPr>
            <p:cNvPr id="75786" name="Group 98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75801" name="Rectangle 11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2" name="Rectangle 11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3" name="Rectangle 11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4" name="Rectangle 11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5" name="Rectangle 11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6" name="Rectangle 11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7" name="Rectangle 11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8" name="Rectangle 12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9" name="Rectangle 12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5787" name="Group 99"/>
            <p:cNvGrpSpPr>
              <a:grpSpLocks/>
            </p:cNvGrpSpPr>
            <p:nvPr/>
          </p:nvGrpSpPr>
          <p:grpSpPr bwMode="auto">
            <a:xfrm>
              <a:off x="6634234" y="5300791"/>
              <a:ext cx="1724042" cy="936646"/>
              <a:chOff x="4227" y="3291"/>
              <a:chExt cx="1086" cy="590"/>
            </a:xfrm>
          </p:grpSpPr>
          <p:sp>
            <p:nvSpPr>
              <p:cNvPr id="75793" name="Oval 105"/>
              <p:cNvSpPr>
                <a:spLocks noChangeAspect="1" noChangeArrowheads="1"/>
              </p:cNvSpPr>
              <p:nvPr/>
            </p:nvSpPr>
            <p:spPr bwMode="auto">
              <a:xfrm>
                <a:off x="4656" y="3600"/>
                <a:ext cx="137" cy="137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4" name="Oval 106"/>
              <p:cNvSpPr>
                <a:spLocks noChangeAspect="1" noChangeArrowheads="1"/>
              </p:cNvSpPr>
              <p:nvPr/>
            </p:nvSpPr>
            <p:spPr bwMode="auto">
              <a:xfrm>
                <a:off x="4560" y="3744"/>
                <a:ext cx="137" cy="13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5" name="Oval 107"/>
              <p:cNvSpPr>
                <a:spLocks noChangeAspect="1" noChangeArrowheads="1"/>
              </p:cNvSpPr>
              <p:nvPr/>
            </p:nvSpPr>
            <p:spPr bwMode="auto">
              <a:xfrm>
                <a:off x="5211" y="3723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sp>
            <p:nvSpPr>
              <p:cNvPr id="75796" name="Oval 108"/>
              <p:cNvSpPr>
                <a:spLocks noChangeAspect="1" noChangeArrowheads="1"/>
              </p:cNvSpPr>
              <p:nvPr/>
            </p:nvSpPr>
            <p:spPr bwMode="auto">
              <a:xfrm>
                <a:off x="4683" y="3291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7" name="Oval 10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227" y="3699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8" name="Oval 110"/>
              <p:cNvSpPr>
                <a:spLocks noChangeAspect="1" noChangeArrowheads="1"/>
              </p:cNvSpPr>
              <p:nvPr/>
            </p:nvSpPr>
            <p:spPr bwMode="auto">
              <a:xfrm>
                <a:off x="5067" y="3723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9" name="Oval 111"/>
              <p:cNvSpPr>
                <a:spLocks noChangeAspect="1" noChangeArrowheads="1"/>
              </p:cNvSpPr>
              <p:nvPr/>
            </p:nvSpPr>
            <p:spPr bwMode="auto">
              <a:xfrm>
                <a:off x="5088" y="3312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0" name="Oval 112"/>
              <p:cNvSpPr>
                <a:spLocks noChangeAspect="1" noChangeArrowheads="1"/>
              </p:cNvSpPr>
              <p:nvPr/>
            </p:nvSpPr>
            <p:spPr bwMode="auto">
              <a:xfrm>
                <a:off x="5232" y="3312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5788" name="Rectangle 100"/>
            <p:cNvSpPr>
              <a:spLocks noChangeArrowheads="1"/>
            </p:cNvSpPr>
            <p:nvPr/>
          </p:nvSpPr>
          <p:spPr bwMode="auto">
            <a:xfrm>
              <a:off x="7086600" y="5638800"/>
              <a:ext cx="685800" cy="685800"/>
            </a:xfrm>
            <a:prstGeom prst="rect">
              <a:avLst/>
            </a:prstGeom>
            <a:noFill/>
            <a:ln w="635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5789" name="Group 101"/>
            <p:cNvGrpSpPr>
              <a:grpSpLocks/>
            </p:cNvGrpSpPr>
            <p:nvPr/>
          </p:nvGrpSpPr>
          <p:grpSpPr bwMode="auto">
            <a:xfrm>
              <a:off x="7532748" y="4605433"/>
              <a:ext cx="3641749" cy="1295425"/>
              <a:chOff x="4793" y="2901"/>
              <a:chExt cx="2294" cy="816"/>
            </a:xfrm>
          </p:grpSpPr>
          <p:sp>
            <p:nvSpPr>
              <p:cNvPr id="75791" name="Oval 103"/>
              <p:cNvSpPr>
                <a:spLocks noChangeAspect="1" noChangeArrowheads="1"/>
              </p:cNvSpPr>
              <p:nvPr/>
            </p:nvSpPr>
            <p:spPr bwMode="auto">
              <a:xfrm>
                <a:off x="5157" y="2901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cxnSp>
            <p:nvCxnSpPr>
              <p:cNvPr id="75792" name="AutoShape 47"/>
              <p:cNvCxnSpPr>
                <a:cxnSpLocks noChangeShapeType="1"/>
                <a:stCxn id="75811" idx="2"/>
                <a:endCxn id="75793" idx="6"/>
              </p:cNvCxnSpPr>
              <p:nvPr/>
            </p:nvCxnSpPr>
            <p:spPr bwMode="auto">
              <a:xfrm flipH="1">
                <a:off x="4793" y="3695"/>
                <a:ext cx="2294" cy="22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</p:cxnSp>
        </p:grpSp>
        <p:sp>
          <p:nvSpPr>
            <p:cNvPr id="75790" name="Oval 102"/>
            <p:cNvSpPr>
              <a:spLocks noChangeAspect="1" noChangeArrowheads="1"/>
            </p:cNvSpPr>
            <p:nvPr/>
          </p:nvSpPr>
          <p:spPr bwMode="auto">
            <a:xfrm>
              <a:off x="7469953" y="5943599"/>
              <a:ext cx="215448" cy="21537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783" name="TextBox 128"/>
          <p:cNvSpPr txBox="1">
            <a:spLocks noChangeArrowheads="1"/>
          </p:cNvSpPr>
          <p:nvPr/>
        </p:nvSpPr>
        <p:spPr bwMode="auto">
          <a:xfrm>
            <a:off x="7118350" y="4191000"/>
            <a:ext cx="12192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75784" name="TextBox 129"/>
          <p:cNvSpPr txBox="1">
            <a:spLocks noChangeArrowheads="1"/>
          </p:cNvSpPr>
          <p:nvPr/>
        </p:nvSpPr>
        <p:spPr bwMode="auto">
          <a:xfrm>
            <a:off x="7118350" y="1295400"/>
            <a:ext cx="13716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</p:spTree>
    <p:extLst>
      <p:ext uri="{BB962C8B-B14F-4D97-AF65-F5344CB8AC3E}">
        <p14:creationId xmlns:p14="http://schemas.microsoft.com/office/powerpoint/2010/main" val="2014487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96"/>
          <p:cNvGrpSpPr>
            <a:grpSpLocks/>
          </p:cNvGrpSpPr>
          <p:nvPr/>
        </p:nvGrpSpPr>
        <p:grpSpPr bwMode="auto">
          <a:xfrm rot="-5400000">
            <a:off x="9144721" y="1828079"/>
            <a:ext cx="1567008" cy="1568450"/>
            <a:chOff x="6400800" y="4267200"/>
            <a:chExt cx="2057400" cy="2057400"/>
          </a:xfrm>
        </p:grpSpPr>
        <p:grpSp>
          <p:nvGrpSpPr>
            <p:cNvPr id="54" name="Group 98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69" name="Rectangle 11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Rectangle 11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Rectangle 11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Rectangle 11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Rectangle 11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Rectangle 11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Rectangle 11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Rectangle 12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Rectangle 12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5" name="Group 99"/>
            <p:cNvGrpSpPr>
              <a:grpSpLocks/>
            </p:cNvGrpSpPr>
            <p:nvPr/>
          </p:nvGrpSpPr>
          <p:grpSpPr bwMode="auto">
            <a:xfrm>
              <a:off x="6634234" y="5300791"/>
              <a:ext cx="1724042" cy="936646"/>
              <a:chOff x="4227" y="3291"/>
              <a:chExt cx="1086" cy="590"/>
            </a:xfrm>
          </p:grpSpPr>
          <p:sp>
            <p:nvSpPr>
              <p:cNvPr id="61" name="Oval 105"/>
              <p:cNvSpPr>
                <a:spLocks noChangeAspect="1" noChangeArrowheads="1"/>
              </p:cNvSpPr>
              <p:nvPr/>
            </p:nvSpPr>
            <p:spPr bwMode="auto">
              <a:xfrm>
                <a:off x="4656" y="3600"/>
                <a:ext cx="137" cy="137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Oval 106"/>
              <p:cNvSpPr>
                <a:spLocks noChangeAspect="1" noChangeArrowheads="1"/>
              </p:cNvSpPr>
              <p:nvPr/>
            </p:nvSpPr>
            <p:spPr bwMode="auto">
              <a:xfrm>
                <a:off x="4560" y="3744"/>
                <a:ext cx="137" cy="13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Oval 107"/>
              <p:cNvSpPr>
                <a:spLocks noChangeAspect="1" noChangeArrowheads="1"/>
              </p:cNvSpPr>
              <p:nvPr/>
            </p:nvSpPr>
            <p:spPr bwMode="auto">
              <a:xfrm>
                <a:off x="5211" y="3723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sp>
            <p:nvSpPr>
              <p:cNvPr id="64" name="Oval 108"/>
              <p:cNvSpPr>
                <a:spLocks noChangeAspect="1" noChangeArrowheads="1"/>
              </p:cNvSpPr>
              <p:nvPr/>
            </p:nvSpPr>
            <p:spPr bwMode="auto">
              <a:xfrm>
                <a:off x="4683" y="3291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Oval 10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227" y="3699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110"/>
              <p:cNvSpPr>
                <a:spLocks noChangeAspect="1" noChangeArrowheads="1"/>
              </p:cNvSpPr>
              <p:nvPr/>
            </p:nvSpPr>
            <p:spPr bwMode="auto">
              <a:xfrm>
                <a:off x="5067" y="3723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Oval 111"/>
              <p:cNvSpPr>
                <a:spLocks noChangeAspect="1" noChangeArrowheads="1"/>
              </p:cNvSpPr>
              <p:nvPr/>
            </p:nvSpPr>
            <p:spPr bwMode="auto">
              <a:xfrm>
                <a:off x="5088" y="3312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Oval 112"/>
              <p:cNvSpPr>
                <a:spLocks noChangeAspect="1" noChangeArrowheads="1"/>
              </p:cNvSpPr>
              <p:nvPr/>
            </p:nvSpPr>
            <p:spPr bwMode="auto">
              <a:xfrm>
                <a:off x="5232" y="3312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6" name="Rectangle 100"/>
            <p:cNvSpPr>
              <a:spLocks noChangeArrowheads="1"/>
            </p:cNvSpPr>
            <p:nvPr/>
          </p:nvSpPr>
          <p:spPr bwMode="auto">
            <a:xfrm>
              <a:off x="7086600" y="5638800"/>
              <a:ext cx="685800" cy="685800"/>
            </a:xfrm>
            <a:prstGeom prst="rect">
              <a:avLst/>
            </a:prstGeom>
            <a:noFill/>
            <a:ln w="635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Oval 103"/>
            <p:cNvSpPr>
              <a:spLocks noChangeAspect="1" noChangeArrowheads="1"/>
            </p:cNvSpPr>
            <p:nvPr/>
          </p:nvSpPr>
          <p:spPr bwMode="auto">
            <a:xfrm>
              <a:off x="8110643" y="4605398"/>
              <a:ext cx="42863" cy="428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endParaRPr lang="en-US"/>
            </a:p>
          </p:txBody>
        </p:sp>
        <p:sp>
          <p:nvSpPr>
            <p:cNvPr id="58" name="Oval 102"/>
            <p:cNvSpPr>
              <a:spLocks noChangeAspect="1" noChangeArrowheads="1"/>
            </p:cNvSpPr>
            <p:nvPr/>
          </p:nvSpPr>
          <p:spPr bwMode="auto">
            <a:xfrm>
              <a:off x="7469953" y="5943599"/>
              <a:ext cx="215448" cy="21537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Resample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6379105" cy="46783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Rather than tracking weighted samples, we </a:t>
            </a:r>
            <a:r>
              <a:rPr lang="en-US" sz="2800" b="1" i="1" dirty="0">
                <a:solidFill>
                  <a:srgbClr val="0000FF"/>
                </a:solidFill>
                <a:ea typeface="ＭＳ Ｐゴシック" pitchFamily="34" charset="-128"/>
              </a:rPr>
              <a:t>resample</a:t>
            </a: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W</a:t>
            </a:r>
            <a:r>
              <a:rPr lang="en-US" dirty="0">
                <a:ea typeface="ＭＳ Ｐゴシック" pitchFamily="34" charset="-128"/>
              </a:rPr>
              <a:t>e have an updated belief distribution based on the weighted particles</a:t>
            </a: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We sample N new particles from the weighted belief distributions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Now the update is complete for this time step, continue with the next one</a:t>
            </a:r>
          </a:p>
        </p:txBody>
      </p:sp>
      <p:sp>
        <p:nvSpPr>
          <p:cNvPr id="48" name="Isosceles Triangle 47"/>
          <p:cNvSpPr/>
          <p:nvPr/>
        </p:nvSpPr>
        <p:spPr bwMode="auto">
          <a:xfrm flipV="1">
            <a:off x="9636125" y="3794125"/>
            <a:ext cx="639763" cy="29051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76805" name="Oval 53"/>
          <p:cNvSpPr>
            <a:spLocks noChangeArrowheads="1"/>
          </p:cNvSpPr>
          <p:nvPr/>
        </p:nvSpPr>
        <p:spPr bwMode="auto">
          <a:xfrm rot="-5400000">
            <a:off x="9407525" y="2041525"/>
            <a:ext cx="33338" cy="333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endParaRPr lang="en-US"/>
          </a:p>
        </p:txBody>
      </p:sp>
      <p:grpSp>
        <p:nvGrpSpPr>
          <p:cNvPr id="76806" name="Group 2"/>
          <p:cNvGrpSpPr>
            <a:grpSpLocks/>
          </p:cNvGrpSpPr>
          <p:nvPr/>
        </p:nvGrpSpPr>
        <p:grpSpPr bwMode="auto">
          <a:xfrm>
            <a:off x="9178925" y="4556125"/>
            <a:ext cx="1566863" cy="1566863"/>
            <a:chOff x="4563129" y="4131470"/>
            <a:chExt cx="1567003" cy="1566862"/>
          </a:xfrm>
        </p:grpSpPr>
        <p:grpSp>
          <p:nvGrpSpPr>
            <p:cNvPr id="76811" name="Group 74"/>
            <p:cNvGrpSpPr>
              <a:grpSpLocks/>
            </p:cNvGrpSpPr>
            <p:nvPr/>
          </p:nvGrpSpPr>
          <p:grpSpPr bwMode="auto">
            <a:xfrm rot="-5400000">
              <a:off x="4563200" y="4131399"/>
              <a:ext cx="1566862" cy="1567003"/>
              <a:chOff x="3984" y="1056"/>
              <a:chExt cx="1296" cy="1296"/>
            </a:xfrm>
          </p:grpSpPr>
          <p:sp>
            <p:nvSpPr>
              <p:cNvPr id="76822" name="Rectangle 86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3" name="Rectangle 87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4" name="Rectangle 88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5" name="Rectangle 89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6" name="Rectangle 90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7" name="Rectangle 91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8" name="Rectangle 92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9" name="Rectangle 93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30" name="Rectangle 94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812" name="Oval 75"/>
            <p:cNvSpPr>
              <a:spLocks noChangeArrowheads="1"/>
            </p:cNvSpPr>
            <p:nvPr/>
          </p:nvSpPr>
          <p:spPr bwMode="auto">
            <a:xfrm rot="-5400000">
              <a:off x="5723878" y="5001943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3" name="Oval 76"/>
            <p:cNvSpPr>
              <a:spLocks noChangeArrowheads="1"/>
            </p:cNvSpPr>
            <p:nvPr/>
          </p:nvSpPr>
          <p:spPr bwMode="auto">
            <a:xfrm rot="-5400000">
              <a:off x="5956026" y="4769815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4" name="Oval 77"/>
            <p:cNvSpPr>
              <a:spLocks noChangeArrowheads="1"/>
            </p:cNvSpPr>
            <p:nvPr/>
          </p:nvSpPr>
          <p:spPr bwMode="auto">
            <a:xfrm rot="-5400000">
              <a:off x="5839952" y="4885879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5" name="Oval 78"/>
            <p:cNvSpPr>
              <a:spLocks noChangeArrowheads="1"/>
            </p:cNvSpPr>
            <p:nvPr/>
          </p:nvSpPr>
          <p:spPr bwMode="auto">
            <a:xfrm rot="-5400000">
              <a:off x="5317618" y="4943911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6" name="Oval 79"/>
            <p:cNvSpPr>
              <a:spLocks noChangeArrowheads="1"/>
            </p:cNvSpPr>
            <p:nvPr/>
          </p:nvSpPr>
          <p:spPr bwMode="auto">
            <a:xfrm rot="-5400000">
              <a:off x="5839952" y="4363592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7" name="Oval 80"/>
            <p:cNvSpPr>
              <a:spLocks noChangeArrowheads="1"/>
            </p:cNvSpPr>
            <p:nvPr/>
          </p:nvSpPr>
          <p:spPr bwMode="auto">
            <a:xfrm rot="-5400000">
              <a:off x="5723878" y="4769815"/>
              <a:ext cx="116064" cy="11607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8" name="Oval 81"/>
            <p:cNvSpPr>
              <a:spLocks noChangeArrowheads="1"/>
            </p:cNvSpPr>
            <p:nvPr/>
          </p:nvSpPr>
          <p:spPr bwMode="auto">
            <a:xfrm rot="-5400000">
              <a:off x="5839952" y="5292103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9" name="Oval 82"/>
            <p:cNvSpPr>
              <a:spLocks noChangeArrowheads="1"/>
            </p:cNvSpPr>
            <p:nvPr/>
          </p:nvSpPr>
          <p:spPr bwMode="auto">
            <a:xfrm rot="-5400000">
              <a:off x="5956026" y="5001943"/>
              <a:ext cx="116064" cy="11607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0" name="Oval 83"/>
            <p:cNvSpPr>
              <a:spLocks noChangeArrowheads="1"/>
            </p:cNvSpPr>
            <p:nvPr/>
          </p:nvSpPr>
          <p:spPr bwMode="auto">
            <a:xfrm rot="-5400000">
              <a:off x="5839952" y="5466199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1" name="Oval 84"/>
            <p:cNvSpPr>
              <a:spLocks noChangeArrowheads="1"/>
            </p:cNvSpPr>
            <p:nvPr/>
          </p:nvSpPr>
          <p:spPr bwMode="auto">
            <a:xfrm rot="-5400000">
              <a:off x="5317618" y="4363592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07" name="TextBox 98"/>
          <p:cNvSpPr txBox="1">
            <a:spLocks noChangeArrowheads="1"/>
          </p:cNvSpPr>
          <p:nvPr/>
        </p:nvSpPr>
        <p:spPr bwMode="auto">
          <a:xfrm>
            <a:off x="6934200" y="1447800"/>
            <a:ext cx="13716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76808" name="TextBox 99"/>
          <p:cNvSpPr txBox="1">
            <a:spLocks noChangeArrowheads="1"/>
          </p:cNvSpPr>
          <p:nvPr/>
        </p:nvSpPr>
        <p:spPr bwMode="auto">
          <a:xfrm>
            <a:off x="6934200" y="4267200"/>
            <a:ext cx="13716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(New) 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</p:txBody>
      </p:sp>
      <p:cxnSp>
        <p:nvCxnSpPr>
          <p:cNvPr id="76809" name="AutoShape 47"/>
          <p:cNvCxnSpPr>
            <a:cxnSpLocks noChangeShapeType="1"/>
            <a:endCxn id="76817" idx="5"/>
          </p:cNvCxnSpPr>
          <p:nvPr/>
        </p:nvCxnSpPr>
        <p:spPr bwMode="auto">
          <a:xfrm flipH="1">
            <a:off x="10439400" y="2667000"/>
            <a:ext cx="0" cy="2544763"/>
          </a:xfrm>
          <a:prstGeom prst="curvedConnector3">
            <a:avLst>
              <a:gd name="adj1" fmla="val -4300788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6810" name="AutoShape 47"/>
          <p:cNvCxnSpPr>
            <a:cxnSpLocks noChangeShapeType="1"/>
            <a:endCxn id="76819" idx="5"/>
          </p:cNvCxnSpPr>
          <p:nvPr/>
        </p:nvCxnSpPr>
        <p:spPr bwMode="auto">
          <a:xfrm>
            <a:off x="10439400" y="2667000"/>
            <a:ext cx="231775" cy="2776538"/>
          </a:xfrm>
          <a:prstGeom prst="curvedConnector3">
            <a:avLst>
              <a:gd name="adj1" fmla="val 206051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8738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Summary: Particle Filtering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11734800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Particles: track samples of states rather than an explicit distribution</a:t>
            </a:r>
          </a:p>
          <a:p>
            <a:pPr lvl="1"/>
            <a:endParaRPr lang="en-US" dirty="0">
              <a:latin typeface="Calibri"/>
              <a:cs typeface="Calibri"/>
            </a:endParaRPr>
          </a:p>
        </p:txBody>
      </p:sp>
      <p:sp>
        <p:nvSpPr>
          <p:cNvPr id="9221" name="TextBox 24"/>
          <p:cNvSpPr txBox="1">
            <a:spLocks noChangeArrowheads="1"/>
          </p:cNvSpPr>
          <p:nvPr/>
        </p:nvSpPr>
        <p:spPr bwMode="auto">
          <a:xfrm>
            <a:off x="1524000" y="3962400"/>
            <a:ext cx="1371600" cy="246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  <p:grpSp>
        <p:nvGrpSpPr>
          <p:cNvPr id="9278" name="Group 37"/>
          <p:cNvGrpSpPr>
            <a:grpSpLocks/>
          </p:cNvGrpSpPr>
          <p:nvPr/>
        </p:nvGrpSpPr>
        <p:grpSpPr bwMode="auto">
          <a:xfrm rot="16200000">
            <a:off x="1448141" y="2242798"/>
            <a:ext cx="1566863" cy="1567543"/>
            <a:chOff x="6324600" y="4419600"/>
            <a:chExt cx="2057400" cy="2057400"/>
          </a:xfrm>
        </p:grpSpPr>
        <p:grpSp>
          <p:nvGrpSpPr>
            <p:cNvPr id="9301" name="Group 14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9312" name="Rectangle 1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3" name="Rectangle 1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4" name="Rectangle 1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5" name="Rectangle 1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6" name="Rectangle 1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7" name="Rectangle 2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8" name="Rectangle 2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9" name="Rectangle 2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20" name="Rectangle 2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302" name="Oval 24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3" name="Oval 25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4" name="Oval 26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5" name="Oval 27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6" name="Oval 28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7" name="Oval 29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8" name="Oval 30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9" name="Oval 31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0" name="Oval 32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1" name="Oval 3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2899230" y="2243138"/>
            <a:ext cx="2663370" cy="1566863"/>
            <a:chOff x="2365829" y="2471739"/>
            <a:chExt cx="2663370" cy="1566862"/>
          </a:xfrm>
        </p:grpSpPr>
        <p:sp>
          <p:nvSpPr>
            <p:cNvPr id="47" name="Isosceles Triangle 46"/>
            <p:cNvSpPr/>
            <p:nvPr/>
          </p:nvSpPr>
          <p:spPr bwMode="auto">
            <a:xfrm rot="16200000" flipV="1">
              <a:off x="2643982" y="3110707"/>
              <a:ext cx="639762" cy="28892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9280" name="Group 4"/>
            <p:cNvGrpSpPr>
              <a:grpSpLocks/>
            </p:cNvGrpSpPr>
            <p:nvPr/>
          </p:nvGrpSpPr>
          <p:grpSpPr bwMode="auto">
            <a:xfrm rot="16200000">
              <a:off x="3461997" y="2471398"/>
              <a:ext cx="1566862" cy="1567543"/>
              <a:chOff x="3984" y="1056"/>
              <a:chExt cx="1296" cy="1296"/>
            </a:xfrm>
          </p:grpSpPr>
          <p:sp>
            <p:nvSpPr>
              <p:cNvPr id="9292" name="Rectangle 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3" name="Rectangle 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4" name="Rectangle 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5" name="Rectangle 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6" name="Rectangle 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7" name="Rectangle 1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8" name="Rectangle 1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9" name="Rectangle 1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00" name="Rectangle 1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81" name="Oval 14"/>
            <p:cNvSpPr>
              <a:spLocks noChangeArrowheads="1"/>
            </p:cNvSpPr>
            <p:nvPr/>
          </p:nvSpPr>
          <p:spPr bwMode="auto">
            <a:xfrm rot="16200000">
              <a:off x="4622824" y="3226128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2" name="Oval 15"/>
            <p:cNvSpPr>
              <a:spLocks noChangeArrowheads="1"/>
            </p:cNvSpPr>
            <p:nvPr/>
          </p:nvSpPr>
          <p:spPr bwMode="auto">
            <a:xfrm rot="16200000">
              <a:off x="4796996" y="311006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3" name="Oval 16"/>
            <p:cNvSpPr>
              <a:spLocks noChangeArrowheads="1"/>
            </p:cNvSpPr>
            <p:nvPr/>
          </p:nvSpPr>
          <p:spPr bwMode="auto">
            <a:xfrm rot="16200000">
              <a:off x="4796996" y="334219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4" name="Oval 17"/>
            <p:cNvSpPr>
              <a:spLocks noChangeArrowheads="1"/>
            </p:cNvSpPr>
            <p:nvPr/>
          </p:nvSpPr>
          <p:spPr bwMode="auto">
            <a:xfrm rot="16200000">
              <a:off x="4738939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5" name="Oval 18"/>
            <p:cNvSpPr>
              <a:spLocks noChangeArrowheads="1"/>
            </p:cNvSpPr>
            <p:nvPr/>
          </p:nvSpPr>
          <p:spPr bwMode="auto">
            <a:xfrm rot="16200000">
              <a:off x="4216424" y="3226128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6" name="Oval 19"/>
            <p:cNvSpPr>
              <a:spLocks noChangeArrowheads="1"/>
            </p:cNvSpPr>
            <p:nvPr/>
          </p:nvSpPr>
          <p:spPr bwMode="auto">
            <a:xfrm rot="16200000">
              <a:off x="4738939" y="3748415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7" name="Oval 20"/>
            <p:cNvSpPr>
              <a:spLocks noChangeArrowheads="1"/>
            </p:cNvSpPr>
            <p:nvPr/>
          </p:nvSpPr>
          <p:spPr bwMode="auto">
            <a:xfrm rot="16200000">
              <a:off x="3693910" y="270384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8" name="Oval 21"/>
            <p:cNvSpPr>
              <a:spLocks noChangeArrowheads="1"/>
            </p:cNvSpPr>
            <p:nvPr/>
          </p:nvSpPr>
          <p:spPr bwMode="auto">
            <a:xfrm rot="16200000">
              <a:off x="4738939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9" name="Oval 22"/>
            <p:cNvSpPr>
              <a:spLocks noChangeArrowheads="1"/>
            </p:cNvSpPr>
            <p:nvPr/>
          </p:nvSpPr>
          <p:spPr bwMode="auto">
            <a:xfrm rot="16200000">
              <a:off x="4216424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0" name="Oval 23"/>
            <p:cNvSpPr>
              <a:spLocks noChangeArrowheads="1"/>
            </p:cNvSpPr>
            <p:nvPr/>
          </p:nvSpPr>
          <p:spPr bwMode="auto">
            <a:xfrm rot="16200000">
              <a:off x="4216424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68" name="Shape 67"/>
            <p:cNvCxnSpPr>
              <a:stCxn id="9306" idx="4"/>
              <a:endCxn id="9281" idx="6"/>
            </p:cNvCxnSpPr>
            <p:nvPr/>
          </p:nvCxnSpPr>
          <p:spPr bwMode="auto">
            <a:xfrm>
              <a:off x="2365829" y="2511603"/>
              <a:ext cx="2315027" cy="714551"/>
            </a:xfrm>
            <a:prstGeom prst="curvedConnector2">
              <a:avLst/>
            </a:prstGeom>
            <a:ln w="28575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Group 161"/>
          <p:cNvGrpSpPr>
            <a:grpSpLocks/>
          </p:cNvGrpSpPr>
          <p:nvPr/>
        </p:nvGrpSpPr>
        <p:grpSpPr bwMode="auto">
          <a:xfrm rot="-5400000">
            <a:off x="8859045" y="1932780"/>
            <a:ext cx="1566863" cy="2187577"/>
            <a:chOff x="6400800" y="3452416"/>
            <a:chExt cx="2057400" cy="2872184"/>
          </a:xfrm>
        </p:grpSpPr>
        <p:grpSp>
          <p:nvGrpSpPr>
            <p:cNvPr id="9232" name="Group 24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9244" name="Rectangle 2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5" name="Rectangle 2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6" name="Rectangle 2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7" name="Rectangle 2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8" name="Rectangle 2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9" name="Rectangle 3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0" name="Rectangle 3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1" name="Rectangle 3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2" name="Rectangle 3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33" name="Oval 34"/>
            <p:cNvSpPr>
              <a:spLocks noChangeArrowheads="1"/>
            </p:cNvSpPr>
            <p:nvPr/>
          </p:nvSpPr>
          <p:spPr bwMode="auto">
            <a:xfrm>
              <a:off x="7162800" y="5791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4" name="Oval 35"/>
            <p:cNvSpPr>
              <a:spLocks noChangeArrowheads="1"/>
            </p:cNvSpPr>
            <p:nvPr/>
          </p:nvSpPr>
          <p:spPr bwMode="auto">
            <a:xfrm>
              <a:off x="74676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5" name="Oval 36"/>
            <p:cNvSpPr>
              <a:spLocks noChangeArrowheads="1"/>
            </p:cNvSpPr>
            <p:nvPr/>
          </p:nvSpPr>
          <p:spPr bwMode="auto">
            <a:xfrm>
              <a:off x="73152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6" name="Oval 37"/>
            <p:cNvSpPr>
              <a:spLocks noChangeArrowheads="1"/>
            </p:cNvSpPr>
            <p:nvPr/>
          </p:nvSpPr>
          <p:spPr bwMode="auto">
            <a:xfrm>
              <a:off x="7239000" y="525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7" name="Oval 38"/>
            <p:cNvSpPr>
              <a:spLocks noChangeArrowheads="1"/>
            </p:cNvSpPr>
            <p:nvPr/>
          </p:nvSpPr>
          <p:spPr bwMode="auto">
            <a:xfrm>
              <a:off x="80010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8" name="Oval 39"/>
            <p:cNvSpPr>
              <a:spLocks noChangeArrowheads="1"/>
            </p:cNvSpPr>
            <p:nvPr/>
          </p:nvSpPr>
          <p:spPr bwMode="auto">
            <a:xfrm>
              <a:off x="7467600" y="5791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9" name="Oval 40"/>
            <p:cNvSpPr>
              <a:spLocks noChangeArrowheads="1"/>
            </p:cNvSpPr>
            <p:nvPr/>
          </p:nvSpPr>
          <p:spPr bwMode="auto">
            <a:xfrm>
              <a:off x="67818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0" name="Oval 41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1" name="Oval 42"/>
            <p:cNvSpPr>
              <a:spLocks noChangeArrowheads="1"/>
            </p:cNvSpPr>
            <p:nvPr/>
          </p:nvSpPr>
          <p:spPr bwMode="auto">
            <a:xfrm>
              <a:off x="65532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2" name="Oval 43"/>
            <p:cNvSpPr>
              <a:spLocks noChangeArrowheads="1"/>
            </p:cNvSpPr>
            <p:nvPr/>
          </p:nvSpPr>
          <p:spPr bwMode="auto">
            <a:xfrm>
              <a:off x="8001000" y="525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1" name="Isosceles Triangle 160"/>
            <p:cNvSpPr/>
            <p:nvPr/>
          </p:nvSpPr>
          <p:spPr>
            <a:xfrm flipV="1">
              <a:off x="7009474" y="3452416"/>
              <a:ext cx="840052" cy="38143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9225" name="TextBox 163"/>
          <p:cNvSpPr txBox="1">
            <a:spLocks noChangeArrowheads="1"/>
          </p:cNvSpPr>
          <p:nvPr/>
        </p:nvSpPr>
        <p:spPr bwMode="auto">
          <a:xfrm>
            <a:off x="2286000" y="1764270"/>
            <a:ext cx="1981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Propagate forward</a:t>
            </a:r>
          </a:p>
        </p:txBody>
      </p:sp>
      <p:sp>
        <p:nvSpPr>
          <p:cNvPr id="9226" name="TextBox 164"/>
          <p:cNvSpPr txBox="1">
            <a:spLocks noChangeArrowheads="1"/>
          </p:cNvSpPr>
          <p:nvPr/>
        </p:nvSpPr>
        <p:spPr bwMode="auto">
          <a:xfrm>
            <a:off x="5257800" y="1764270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Weight</a:t>
            </a:r>
          </a:p>
        </p:txBody>
      </p:sp>
      <p:sp>
        <p:nvSpPr>
          <p:cNvPr id="9227" name="TextBox 165"/>
          <p:cNvSpPr txBox="1">
            <a:spLocks noChangeArrowheads="1"/>
          </p:cNvSpPr>
          <p:nvPr/>
        </p:nvSpPr>
        <p:spPr bwMode="auto">
          <a:xfrm>
            <a:off x="7848600" y="1764270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Resample</a:t>
            </a:r>
          </a:p>
        </p:txBody>
      </p:sp>
      <p:sp>
        <p:nvSpPr>
          <p:cNvPr id="173" name="TextBox 24"/>
          <p:cNvSpPr txBox="1">
            <a:spLocks noChangeArrowheads="1"/>
          </p:cNvSpPr>
          <p:nvPr/>
        </p:nvSpPr>
        <p:spPr bwMode="auto">
          <a:xfrm>
            <a:off x="4191000" y="3962400"/>
            <a:ext cx="1371600" cy="246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  <p:sp>
        <p:nvSpPr>
          <p:cNvPr id="174" name="TextBox 24"/>
          <p:cNvSpPr txBox="1">
            <a:spLocks noChangeArrowheads="1"/>
          </p:cNvSpPr>
          <p:nvPr/>
        </p:nvSpPr>
        <p:spPr bwMode="auto">
          <a:xfrm>
            <a:off x="6781800" y="3962400"/>
            <a:ext cx="1371600" cy="246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     Particles: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175" name="TextBox 24"/>
          <p:cNvSpPr txBox="1">
            <a:spLocks noChangeArrowheads="1"/>
          </p:cNvSpPr>
          <p:nvPr/>
        </p:nvSpPr>
        <p:spPr bwMode="auto">
          <a:xfrm>
            <a:off x="9372600" y="3962400"/>
            <a:ext cx="1371600" cy="246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(New) Particles: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  <a:p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</p:txBody>
      </p:sp>
      <p:sp>
        <p:nvSpPr>
          <p:cNvPr id="9231" name="TextBox 14"/>
          <p:cNvSpPr txBox="1">
            <a:spLocks noChangeArrowheads="1"/>
          </p:cNvSpPr>
          <p:nvPr/>
        </p:nvSpPr>
        <p:spPr bwMode="auto">
          <a:xfrm>
            <a:off x="7467600" y="6476999"/>
            <a:ext cx="4724400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[Demos: </a:t>
            </a:r>
            <a:r>
              <a:rPr lang="en-US" sz="1600" dirty="0" err="1">
                <a:solidFill>
                  <a:srgbClr val="FF0000"/>
                </a:solidFill>
                <a:latin typeface="Calibri"/>
                <a:cs typeface="Calibri"/>
              </a:rPr>
              <a:t>ghostbusters</a:t>
            </a:r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 particle filtering (L15D3,4,5)]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348245" y="2285999"/>
            <a:ext cx="2773405" cy="1567008"/>
            <a:chOff x="5348245" y="2514600"/>
            <a:chExt cx="2773405" cy="1567008"/>
          </a:xfrm>
        </p:grpSpPr>
        <p:grpSp>
          <p:nvGrpSpPr>
            <p:cNvPr id="3" name="Group 2"/>
            <p:cNvGrpSpPr/>
            <p:nvPr/>
          </p:nvGrpSpPr>
          <p:grpSpPr>
            <a:xfrm>
              <a:off x="5957891" y="2514600"/>
              <a:ext cx="2163759" cy="1567008"/>
              <a:chOff x="5957891" y="2514600"/>
              <a:chExt cx="2163759" cy="1567008"/>
            </a:xfrm>
          </p:grpSpPr>
          <p:sp>
            <p:nvSpPr>
              <p:cNvPr id="74" name="Isosceles Triangle 73"/>
              <p:cNvSpPr/>
              <p:nvPr/>
            </p:nvSpPr>
            <p:spPr bwMode="auto">
              <a:xfrm rot="16200000" flipV="1">
                <a:off x="5783267" y="3109917"/>
                <a:ext cx="639762" cy="29051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Calibri"/>
                  <a:cs typeface="Calibri"/>
                </a:endParaRPr>
              </a:p>
            </p:txBody>
          </p:sp>
          <p:grpSp>
            <p:nvGrpSpPr>
              <p:cNvPr id="104" name="Group 96"/>
              <p:cNvGrpSpPr>
                <a:grpSpLocks/>
              </p:cNvGrpSpPr>
              <p:nvPr/>
            </p:nvGrpSpPr>
            <p:grpSpPr bwMode="auto">
              <a:xfrm rot="-5400000">
                <a:off x="6553921" y="2513879"/>
                <a:ext cx="1567008" cy="1568450"/>
                <a:chOff x="6400800" y="4267200"/>
                <a:chExt cx="2057400" cy="2057400"/>
              </a:xfrm>
            </p:grpSpPr>
            <p:grpSp>
              <p:nvGrpSpPr>
                <p:cNvPr id="105" name="Group 98"/>
                <p:cNvGrpSpPr>
                  <a:grpSpLocks/>
                </p:cNvGrpSpPr>
                <p:nvPr/>
              </p:nvGrpSpPr>
              <p:grpSpPr bwMode="auto">
                <a:xfrm>
                  <a:off x="6400800" y="4267200"/>
                  <a:ext cx="2057400" cy="2057400"/>
                  <a:chOff x="3984" y="1056"/>
                  <a:chExt cx="1296" cy="1296"/>
                </a:xfrm>
              </p:grpSpPr>
              <p:sp>
                <p:nvSpPr>
                  <p:cNvPr id="119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0" name="Rectangle 114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1" name="Rectangle 115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" name="Rectangle 116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3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4" name="Rectangle 118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5" name="Rectangle 119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6" name="Rectangle 120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7" name="Rectangle 121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" name="Group 99"/>
                <p:cNvGrpSpPr>
                  <a:grpSpLocks/>
                </p:cNvGrpSpPr>
                <p:nvPr/>
              </p:nvGrpSpPr>
              <p:grpSpPr bwMode="auto">
                <a:xfrm>
                  <a:off x="6634234" y="5300791"/>
                  <a:ext cx="1724042" cy="936646"/>
                  <a:chOff x="4227" y="3291"/>
                  <a:chExt cx="1086" cy="590"/>
                </a:xfrm>
              </p:grpSpPr>
              <p:sp>
                <p:nvSpPr>
                  <p:cNvPr id="110" name="Oval 1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56" y="3600"/>
                    <a:ext cx="137" cy="137"/>
                  </a:xfrm>
                  <a:prstGeom prst="ellipse">
                    <a:avLst/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" name="Oval 1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60" y="3744"/>
                    <a:ext cx="137" cy="13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" name="Oval 1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11" y="3723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rtl="1"/>
                    <a:endParaRPr lang="en-US"/>
                  </a:p>
                </p:txBody>
              </p:sp>
              <p:sp>
                <p:nvSpPr>
                  <p:cNvPr id="114" name="Oval 1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83" y="3291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" name="Oval 109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4227" y="3699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" name="Oval 1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67" y="3723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" name="Oval 1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88" y="3312"/>
                    <a:ext cx="64" cy="6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" name="Oval 1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32" y="3312"/>
                    <a:ext cx="64" cy="6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7" name="Rectangle 100"/>
                <p:cNvSpPr>
                  <a:spLocks noChangeArrowheads="1"/>
                </p:cNvSpPr>
                <p:nvPr/>
              </p:nvSpPr>
              <p:spPr bwMode="auto">
                <a:xfrm>
                  <a:off x="7086600" y="5638800"/>
                  <a:ext cx="685800" cy="685800"/>
                </a:xfrm>
                <a:prstGeom prst="rect">
                  <a:avLst/>
                </a:prstGeom>
                <a:noFill/>
                <a:ln w="635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" name="Oval 103"/>
                <p:cNvSpPr>
                  <a:spLocks noChangeAspect="1" noChangeArrowheads="1"/>
                </p:cNvSpPr>
                <p:nvPr/>
              </p:nvSpPr>
              <p:spPr bwMode="auto">
                <a:xfrm>
                  <a:off x="8110643" y="4605398"/>
                  <a:ext cx="42863" cy="4286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endParaRPr lang="en-US"/>
                </a:p>
              </p:txBody>
            </p:sp>
            <p:sp>
              <p:nvSpPr>
                <p:cNvPr id="109" name="Oval 102"/>
                <p:cNvSpPr>
                  <a:spLocks noChangeAspect="1" noChangeArrowheads="1"/>
                </p:cNvSpPr>
                <p:nvPr/>
              </p:nvSpPr>
              <p:spPr bwMode="auto">
                <a:xfrm>
                  <a:off x="7469953" y="5943599"/>
                  <a:ext cx="215448" cy="21537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130" name="AutoShape 47"/>
            <p:cNvCxnSpPr>
              <a:cxnSpLocks noChangeShapeType="1"/>
            </p:cNvCxnSpPr>
            <p:nvPr/>
          </p:nvCxnSpPr>
          <p:spPr bwMode="auto">
            <a:xfrm>
              <a:off x="5348245" y="3284189"/>
              <a:ext cx="2398767" cy="13299"/>
            </a:xfrm>
            <a:prstGeom prst="curved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sp>
        <p:nvSpPr>
          <p:cNvPr id="2" name="TextBox 1"/>
          <p:cNvSpPr txBox="1"/>
          <p:nvPr/>
        </p:nvSpPr>
        <p:spPr>
          <a:xfrm>
            <a:off x="609600" y="6412468"/>
            <a:ext cx="3740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Consistency: see proof in AIMA Ch. 14</a:t>
            </a:r>
          </a:p>
        </p:txBody>
      </p:sp>
    </p:spTree>
    <p:extLst>
      <p:ext uri="{BB962C8B-B14F-4D97-AF65-F5344CB8AC3E}">
        <p14:creationId xmlns:p14="http://schemas.microsoft.com/office/powerpoint/2010/main" val="210281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26" grpId="0"/>
      <p:bldP spid="9227" grpId="0"/>
      <p:bldP spid="173" grpId="0"/>
      <p:bldP spid="174" grpId="0"/>
      <p:bldP spid="175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Weighting and Resampling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625928" y="1043196"/>
            <a:ext cx="11734800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How to compute a belief distribution given weighted particles</a:t>
            </a: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9226" name="TextBox 164"/>
          <p:cNvSpPr txBox="1">
            <a:spLocks noChangeArrowheads="1"/>
          </p:cNvSpPr>
          <p:nvPr/>
        </p:nvSpPr>
        <p:spPr bwMode="auto">
          <a:xfrm>
            <a:off x="-112273" y="1739777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Weight</a:t>
            </a:r>
          </a:p>
        </p:txBody>
      </p:sp>
      <p:sp>
        <p:nvSpPr>
          <p:cNvPr id="174" name="TextBox 24"/>
          <p:cNvSpPr txBox="1">
            <a:spLocks noChangeArrowheads="1"/>
          </p:cNvSpPr>
          <p:nvPr/>
        </p:nvSpPr>
        <p:spPr bwMode="auto">
          <a:xfrm>
            <a:off x="625928" y="3937907"/>
            <a:ext cx="1371600" cy="246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     Particles: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grpSp>
        <p:nvGrpSpPr>
          <p:cNvPr id="104" name="Group 96"/>
          <p:cNvGrpSpPr>
            <a:grpSpLocks/>
          </p:cNvGrpSpPr>
          <p:nvPr/>
        </p:nvGrpSpPr>
        <p:grpSpPr bwMode="auto">
          <a:xfrm rot="16200000">
            <a:off x="398049" y="2260785"/>
            <a:ext cx="1567008" cy="1568450"/>
            <a:chOff x="6400800" y="4267200"/>
            <a:chExt cx="2057400" cy="2057400"/>
          </a:xfrm>
        </p:grpSpPr>
        <p:grpSp>
          <p:nvGrpSpPr>
            <p:cNvPr id="105" name="Group 98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119" name="Rectangle 11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Rectangle 11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" name="Rectangle 11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" name="Rectangle 11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" name="Rectangle 11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" name="Rectangle 11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" name="Rectangle 11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" name="Rectangle 12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" name="Rectangle 12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6" name="Group 99"/>
            <p:cNvGrpSpPr>
              <a:grpSpLocks/>
            </p:cNvGrpSpPr>
            <p:nvPr/>
          </p:nvGrpSpPr>
          <p:grpSpPr bwMode="auto">
            <a:xfrm>
              <a:off x="6634234" y="5300791"/>
              <a:ext cx="1724042" cy="936646"/>
              <a:chOff x="4227" y="3291"/>
              <a:chExt cx="1086" cy="590"/>
            </a:xfrm>
          </p:grpSpPr>
          <p:sp>
            <p:nvSpPr>
              <p:cNvPr id="110" name="Oval 105"/>
              <p:cNvSpPr>
                <a:spLocks noChangeAspect="1" noChangeArrowheads="1"/>
              </p:cNvSpPr>
              <p:nvPr/>
            </p:nvSpPr>
            <p:spPr bwMode="auto">
              <a:xfrm>
                <a:off x="4656" y="3600"/>
                <a:ext cx="137" cy="137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" name="Oval 106"/>
              <p:cNvSpPr>
                <a:spLocks noChangeAspect="1" noChangeArrowheads="1"/>
              </p:cNvSpPr>
              <p:nvPr/>
            </p:nvSpPr>
            <p:spPr bwMode="auto">
              <a:xfrm>
                <a:off x="4560" y="3744"/>
                <a:ext cx="137" cy="13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" name="Oval 107"/>
              <p:cNvSpPr>
                <a:spLocks noChangeAspect="1" noChangeArrowheads="1"/>
              </p:cNvSpPr>
              <p:nvPr/>
            </p:nvSpPr>
            <p:spPr bwMode="auto">
              <a:xfrm>
                <a:off x="5211" y="3723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sp>
            <p:nvSpPr>
              <p:cNvPr id="114" name="Oval 108"/>
              <p:cNvSpPr>
                <a:spLocks noChangeAspect="1" noChangeArrowheads="1"/>
              </p:cNvSpPr>
              <p:nvPr/>
            </p:nvSpPr>
            <p:spPr bwMode="auto">
              <a:xfrm>
                <a:off x="4683" y="3291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" name="Oval 10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227" y="3699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" name="Oval 110"/>
              <p:cNvSpPr>
                <a:spLocks noChangeAspect="1" noChangeArrowheads="1"/>
              </p:cNvSpPr>
              <p:nvPr/>
            </p:nvSpPr>
            <p:spPr bwMode="auto">
              <a:xfrm>
                <a:off x="5067" y="3723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" name="Oval 111"/>
              <p:cNvSpPr>
                <a:spLocks noChangeAspect="1" noChangeArrowheads="1"/>
              </p:cNvSpPr>
              <p:nvPr/>
            </p:nvSpPr>
            <p:spPr bwMode="auto">
              <a:xfrm>
                <a:off x="5088" y="3312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8" name="Oval 112"/>
              <p:cNvSpPr>
                <a:spLocks noChangeAspect="1" noChangeArrowheads="1"/>
              </p:cNvSpPr>
              <p:nvPr/>
            </p:nvSpPr>
            <p:spPr bwMode="auto">
              <a:xfrm>
                <a:off x="5232" y="3312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7" name="Rectangle 100"/>
            <p:cNvSpPr>
              <a:spLocks noChangeArrowheads="1"/>
            </p:cNvSpPr>
            <p:nvPr/>
          </p:nvSpPr>
          <p:spPr bwMode="auto">
            <a:xfrm>
              <a:off x="7086600" y="5638800"/>
              <a:ext cx="685800" cy="685800"/>
            </a:xfrm>
            <a:prstGeom prst="rect">
              <a:avLst/>
            </a:prstGeom>
            <a:noFill/>
            <a:ln w="635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Oval 103"/>
            <p:cNvSpPr>
              <a:spLocks noChangeAspect="1" noChangeArrowheads="1"/>
            </p:cNvSpPr>
            <p:nvPr/>
          </p:nvSpPr>
          <p:spPr bwMode="auto">
            <a:xfrm>
              <a:off x="8110643" y="4605398"/>
              <a:ext cx="42863" cy="428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endParaRPr lang="en-US"/>
            </a:p>
          </p:txBody>
        </p:sp>
        <p:sp>
          <p:nvSpPr>
            <p:cNvPr id="109" name="Oval 102"/>
            <p:cNvSpPr>
              <a:spLocks noChangeAspect="1" noChangeArrowheads="1"/>
            </p:cNvSpPr>
            <p:nvPr/>
          </p:nvSpPr>
          <p:spPr bwMode="auto">
            <a:xfrm>
              <a:off x="7469953" y="5943599"/>
              <a:ext cx="215448" cy="21537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23062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Poll 2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81005" y="1102179"/>
            <a:ext cx="11734800" cy="5690338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If we only have one particle which of these steps are unnecessary?</a:t>
            </a:r>
          </a:p>
          <a:p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Select all that are unnecessary.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Propagate forward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Weight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Resample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None of the above</a:t>
            </a:r>
          </a:p>
        </p:txBody>
      </p:sp>
      <p:grpSp>
        <p:nvGrpSpPr>
          <p:cNvPr id="9278" name="Group 37"/>
          <p:cNvGrpSpPr>
            <a:grpSpLocks/>
          </p:cNvGrpSpPr>
          <p:nvPr/>
        </p:nvGrpSpPr>
        <p:grpSpPr bwMode="auto">
          <a:xfrm rot="16200000">
            <a:off x="1448141" y="2242798"/>
            <a:ext cx="1566863" cy="1567543"/>
            <a:chOff x="6324600" y="4419600"/>
            <a:chExt cx="2057400" cy="2057400"/>
          </a:xfrm>
        </p:grpSpPr>
        <p:grpSp>
          <p:nvGrpSpPr>
            <p:cNvPr id="9301" name="Group 14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9312" name="Rectangle 1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3" name="Rectangle 1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4" name="Rectangle 1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5" name="Rectangle 1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6" name="Rectangle 1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7" name="Rectangle 2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8" name="Rectangle 2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9" name="Rectangle 2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20" name="Rectangle 2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302" name="Oval 24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3" name="Oval 25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4" name="Oval 26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5" name="Oval 27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6" name="Oval 28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7" name="Oval 29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8" name="Oval 30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9" name="Oval 31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0" name="Oval 32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1" name="Oval 3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9231" name="TextBox 14"/>
          <p:cNvSpPr txBox="1">
            <a:spLocks noChangeArrowheads="1"/>
          </p:cNvSpPr>
          <p:nvPr/>
        </p:nvSpPr>
        <p:spPr bwMode="auto">
          <a:xfrm>
            <a:off x="7467600" y="6476999"/>
            <a:ext cx="4724400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[Demos: </a:t>
            </a:r>
            <a:r>
              <a:rPr lang="en-US" sz="1600" dirty="0" err="1">
                <a:solidFill>
                  <a:srgbClr val="FF0000"/>
                </a:solidFill>
                <a:latin typeface="Calibri"/>
                <a:cs typeface="Calibri"/>
              </a:rPr>
              <a:t>ghostbusters</a:t>
            </a:r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 particle filtering (L15D3,4,5)]</a:t>
            </a:r>
          </a:p>
        </p:txBody>
      </p:sp>
    </p:spTree>
    <p:extLst>
      <p:ext uri="{BB962C8B-B14F-4D97-AF65-F5344CB8AC3E}">
        <p14:creationId xmlns:p14="http://schemas.microsoft.com/office/powerpoint/2010/main" val="2969034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Poll 2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81005" y="1102179"/>
            <a:ext cx="11734800" cy="5690338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If we only have one particle which of these steps are unnecessary?</a:t>
            </a:r>
          </a:p>
          <a:p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Select all that are unnecessary.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Propagate forward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Weight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Resample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None of the above</a:t>
            </a:r>
          </a:p>
        </p:txBody>
      </p:sp>
      <p:grpSp>
        <p:nvGrpSpPr>
          <p:cNvPr id="9278" name="Group 37"/>
          <p:cNvGrpSpPr>
            <a:grpSpLocks/>
          </p:cNvGrpSpPr>
          <p:nvPr/>
        </p:nvGrpSpPr>
        <p:grpSpPr bwMode="auto">
          <a:xfrm rot="16200000">
            <a:off x="1448141" y="2242798"/>
            <a:ext cx="1566863" cy="1567543"/>
            <a:chOff x="6324600" y="4419600"/>
            <a:chExt cx="2057400" cy="2057400"/>
          </a:xfrm>
        </p:grpSpPr>
        <p:grpSp>
          <p:nvGrpSpPr>
            <p:cNvPr id="9301" name="Group 14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9312" name="Rectangle 1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3" name="Rectangle 1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4" name="Rectangle 1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5" name="Rectangle 1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6" name="Rectangle 1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7" name="Rectangle 2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8" name="Rectangle 2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9" name="Rectangle 2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20" name="Rectangle 2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302" name="Oval 24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3" name="Oval 25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4" name="Oval 26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5" name="Oval 27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6" name="Oval 28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7" name="Oval 29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8" name="Oval 30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9" name="Oval 31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0" name="Oval 32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1" name="Oval 3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2899230" y="2243138"/>
            <a:ext cx="2663370" cy="1566863"/>
            <a:chOff x="2365829" y="2471739"/>
            <a:chExt cx="2663370" cy="1566862"/>
          </a:xfrm>
        </p:grpSpPr>
        <p:sp>
          <p:nvSpPr>
            <p:cNvPr id="47" name="Isosceles Triangle 46"/>
            <p:cNvSpPr/>
            <p:nvPr/>
          </p:nvSpPr>
          <p:spPr bwMode="auto">
            <a:xfrm rot="16200000" flipV="1">
              <a:off x="2643982" y="3110707"/>
              <a:ext cx="639762" cy="28892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9280" name="Group 4"/>
            <p:cNvGrpSpPr>
              <a:grpSpLocks/>
            </p:cNvGrpSpPr>
            <p:nvPr/>
          </p:nvGrpSpPr>
          <p:grpSpPr bwMode="auto">
            <a:xfrm rot="16200000">
              <a:off x="3461997" y="2471398"/>
              <a:ext cx="1566862" cy="1567543"/>
              <a:chOff x="3984" y="1056"/>
              <a:chExt cx="1296" cy="1296"/>
            </a:xfrm>
          </p:grpSpPr>
          <p:sp>
            <p:nvSpPr>
              <p:cNvPr id="9292" name="Rectangle 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3" name="Rectangle 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4" name="Rectangle 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5" name="Rectangle 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6" name="Rectangle 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7" name="Rectangle 1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8" name="Rectangle 1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9" name="Rectangle 1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00" name="Rectangle 1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81" name="Oval 14"/>
            <p:cNvSpPr>
              <a:spLocks noChangeArrowheads="1"/>
            </p:cNvSpPr>
            <p:nvPr/>
          </p:nvSpPr>
          <p:spPr bwMode="auto">
            <a:xfrm rot="16200000">
              <a:off x="4622824" y="3226128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2" name="Oval 15"/>
            <p:cNvSpPr>
              <a:spLocks noChangeArrowheads="1"/>
            </p:cNvSpPr>
            <p:nvPr/>
          </p:nvSpPr>
          <p:spPr bwMode="auto">
            <a:xfrm rot="16200000">
              <a:off x="4796996" y="311006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3" name="Oval 16"/>
            <p:cNvSpPr>
              <a:spLocks noChangeArrowheads="1"/>
            </p:cNvSpPr>
            <p:nvPr/>
          </p:nvSpPr>
          <p:spPr bwMode="auto">
            <a:xfrm rot="16200000">
              <a:off x="4796996" y="334219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4" name="Oval 17"/>
            <p:cNvSpPr>
              <a:spLocks noChangeArrowheads="1"/>
            </p:cNvSpPr>
            <p:nvPr/>
          </p:nvSpPr>
          <p:spPr bwMode="auto">
            <a:xfrm rot="16200000">
              <a:off x="4738939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5" name="Oval 18"/>
            <p:cNvSpPr>
              <a:spLocks noChangeArrowheads="1"/>
            </p:cNvSpPr>
            <p:nvPr/>
          </p:nvSpPr>
          <p:spPr bwMode="auto">
            <a:xfrm rot="16200000">
              <a:off x="4216424" y="3226128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6" name="Oval 19"/>
            <p:cNvSpPr>
              <a:spLocks noChangeArrowheads="1"/>
            </p:cNvSpPr>
            <p:nvPr/>
          </p:nvSpPr>
          <p:spPr bwMode="auto">
            <a:xfrm rot="16200000">
              <a:off x="4738939" y="3748415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7" name="Oval 20"/>
            <p:cNvSpPr>
              <a:spLocks noChangeArrowheads="1"/>
            </p:cNvSpPr>
            <p:nvPr/>
          </p:nvSpPr>
          <p:spPr bwMode="auto">
            <a:xfrm rot="16200000">
              <a:off x="3693910" y="270384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8" name="Oval 21"/>
            <p:cNvSpPr>
              <a:spLocks noChangeArrowheads="1"/>
            </p:cNvSpPr>
            <p:nvPr/>
          </p:nvSpPr>
          <p:spPr bwMode="auto">
            <a:xfrm rot="16200000">
              <a:off x="4738939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9" name="Oval 22"/>
            <p:cNvSpPr>
              <a:spLocks noChangeArrowheads="1"/>
            </p:cNvSpPr>
            <p:nvPr/>
          </p:nvSpPr>
          <p:spPr bwMode="auto">
            <a:xfrm rot="16200000">
              <a:off x="4216424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0" name="Oval 23"/>
            <p:cNvSpPr>
              <a:spLocks noChangeArrowheads="1"/>
            </p:cNvSpPr>
            <p:nvPr/>
          </p:nvSpPr>
          <p:spPr bwMode="auto">
            <a:xfrm rot="16200000">
              <a:off x="4216424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68" name="Shape 67"/>
            <p:cNvCxnSpPr>
              <a:stCxn id="9306" idx="4"/>
              <a:endCxn id="9281" idx="6"/>
            </p:cNvCxnSpPr>
            <p:nvPr/>
          </p:nvCxnSpPr>
          <p:spPr bwMode="auto">
            <a:xfrm>
              <a:off x="2365829" y="2511603"/>
              <a:ext cx="2315027" cy="714551"/>
            </a:xfrm>
            <a:prstGeom prst="curvedConnector2">
              <a:avLst/>
            </a:prstGeom>
            <a:ln w="28575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Group 161"/>
          <p:cNvGrpSpPr>
            <a:grpSpLocks/>
          </p:cNvGrpSpPr>
          <p:nvPr/>
        </p:nvGrpSpPr>
        <p:grpSpPr bwMode="auto">
          <a:xfrm rot="-5400000">
            <a:off x="8859045" y="1932780"/>
            <a:ext cx="1566863" cy="2187577"/>
            <a:chOff x="6400800" y="3452416"/>
            <a:chExt cx="2057400" cy="2872184"/>
          </a:xfrm>
        </p:grpSpPr>
        <p:grpSp>
          <p:nvGrpSpPr>
            <p:cNvPr id="9232" name="Group 24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9244" name="Rectangle 2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5" name="Rectangle 2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6" name="Rectangle 2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7" name="Rectangle 2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8" name="Rectangle 2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9" name="Rectangle 3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0" name="Rectangle 3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1" name="Rectangle 3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2" name="Rectangle 3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33" name="Oval 34"/>
            <p:cNvSpPr>
              <a:spLocks noChangeArrowheads="1"/>
            </p:cNvSpPr>
            <p:nvPr/>
          </p:nvSpPr>
          <p:spPr bwMode="auto">
            <a:xfrm>
              <a:off x="7162800" y="5791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4" name="Oval 35"/>
            <p:cNvSpPr>
              <a:spLocks noChangeArrowheads="1"/>
            </p:cNvSpPr>
            <p:nvPr/>
          </p:nvSpPr>
          <p:spPr bwMode="auto">
            <a:xfrm>
              <a:off x="74676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5" name="Oval 36"/>
            <p:cNvSpPr>
              <a:spLocks noChangeArrowheads="1"/>
            </p:cNvSpPr>
            <p:nvPr/>
          </p:nvSpPr>
          <p:spPr bwMode="auto">
            <a:xfrm>
              <a:off x="73152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6" name="Oval 37"/>
            <p:cNvSpPr>
              <a:spLocks noChangeArrowheads="1"/>
            </p:cNvSpPr>
            <p:nvPr/>
          </p:nvSpPr>
          <p:spPr bwMode="auto">
            <a:xfrm>
              <a:off x="7239000" y="525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7" name="Oval 38"/>
            <p:cNvSpPr>
              <a:spLocks noChangeArrowheads="1"/>
            </p:cNvSpPr>
            <p:nvPr/>
          </p:nvSpPr>
          <p:spPr bwMode="auto">
            <a:xfrm>
              <a:off x="80010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8" name="Oval 39"/>
            <p:cNvSpPr>
              <a:spLocks noChangeArrowheads="1"/>
            </p:cNvSpPr>
            <p:nvPr/>
          </p:nvSpPr>
          <p:spPr bwMode="auto">
            <a:xfrm>
              <a:off x="7467600" y="5791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9" name="Oval 40"/>
            <p:cNvSpPr>
              <a:spLocks noChangeArrowheads="1"/>
            </p:cNvSpPr>
            <p:nvPr/>
          </p:nvSpPr>
          <p:spPr bwMode="auto">
            <a:xfrm>
              <a:off x="67818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0" name="Oval 41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1" name="Oval 42"/>
            <p:cNvSpPr>
              <a:spLocks noChangeArrowheads="1"/>
            </p:cNvSpPr>
            <p:nvPr/>
          </p:nvSpPr>
          <p:spPr bwMode="auto">
            <a:xfrm>
              <a:off x="65532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2" name="Oval 43"/>
            <p:cNvSpPr>
              <a:spLocks noChangeArrowheads="1"/>
            </p:cNvSpPr>
            <p:nvPr/>
          </p:nvSpPr>
          <p:spPr bwMode="auto">
            <a:xfrm>
              <a:off x="8001000" y="525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1" name="Isosceles Triangle 160"/>
            <p:cNvSpPr/>
            <p:nvPr/>
          </p:nvSpPr>
          <p:spPr>
            <a:xfrm flipV="1">
              <a:off x="7009474" y="3452416"/>
              <a:ext cx="840052" cy="38143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9225" name="TextBox 163"/>
          <p:cNvSpPr txBox="1">
            <a:spLocks noChangeArrowheads="1"/>
          </p:cNvSpPr>
          <p:nvPr/>
        </p:nvSpPr>
        <p:spPr bwMode="auto">
          <a:xfrm>
            <a:off x="2286000" y="1764270"/>
            <a:ext cx="1981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Propagate forward</a:t>
            </a:r>
          </a:p>
        </p:txBody>
      </p:sp>
      <p:sp>
        <p:nvSpPr>
          <p:cNvPr id="9226" name="TextBox 164"/>
          <p:cNvSpPr txBox="1">
            <a:spLocks noChangeArrowheads="1"/>
          </p:cNvSpPr>
          <p:nvPr/>
        </p:nvSpPr>
        <p:spPr bwMode="auto">
          <a:xfrm>
            <a:off x="5257800" y="1764270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Weight</a:t>
            </a:r>
          </a:p>
        </p:txBody>
      </p:sp>
      <p:sp>
        <p:nvSpPr>
          <p:cNvPr id="9227" name="TextBox 165"/>
          <p:cNvSpPr txBox="1">
            <a:spLocks noChangeArrowheads="1"/>
          </p:cNvSpPr>
          <p:nvPr/>
        </p:nvSpPr>
        <p:spPr bwMode="auto">
          <a:xfrm>
            <a:off x="7848600" y="1764270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Resample</a:t>
            </a:r>
          </a:p>
        </p:txBody>
      </p:sp>
      <p:sp>
        <p:nvSpPr>
          <p:cNvPr id="9231" name="TextBox 14"/>
          <p:cNvSpPr txBox="1">
            <a:spLocks noChangeArrowheads="1"/>
          </p:cNvSpPr>
          <p:nvPr/>
        </p:nvSpPr>
        <p:spPr bwMode="auto">
          <a:xfrm>
            <a:off x="7467600" y="6476999"/>
            <a:ext cx="4724400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[Demos: </a:t>
            </a:r>
            <a:r>
              <a:rPr lang="en-US" sz="1600" dirty="0" err="1">
                <a:solidFill>
                  <a:srgbClr val="FF0000"/>
                </a:solidFill>
                <a:latin typeface="Calibri"/>
                <a:cs typeface="Calibri"/>
              </a:rPr>
              <a:t>ghostbusters</a:t>
            </a:r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 particle filtering (L15D3,4,5)]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348245" y="2285999"/>
            <a:ext cx="2773405" cy="1567008"/>
            <a:chOff x="5348245" y="2514600"/>
            <a:chExt cx="2773405" cy="1567008"/>
          </a:xfrm>
        </p:grpSpPr>
        <p:grpSp>
          <p:nvGrpSpPr>
            <p:cNvPr id="3" name="Group 2"/>
            <p:cNvGrpSpPr/>
            <p:nvPr/>
          </p:nvGrpSpPr>
          <p:grpSpPr>
            <a:xfrm>
              <a:off x="5957891" y="2514600"/>
              <a:ext cx="2163759" cy="1567008"/>
              <a:chOff x="5957891" y="2514600"/>
              <a:chExt cx="2163759" cy="1567008"/>
            </a:xfrm>
          </p:grpSpPr>
          <p:sp>
            <p:nvSpPr>
              <p:cNvPr id="74" name="Isosceles Triangle 73"/>
              <p:cNvSpPr/>
              <p:nvPr/>
            </p:nvSpPr>
            <p:spPr bwMode="auto">
              <a:xfrm rot="16200000" flipV="1">
                <a:off x="5783267" y="3109917"/>
                <a:ext cx="639762" cy="29051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Calibri"/>
                  <a:cs typeface="Calibri"/>
                </a:endParaRPr>
              </a:p>
            </p:txBody>
          </p:sp>
          <p:grpSp>
            <p:nvGrpSpPr>
              <p:cNvPr id="104" name="Group 96"/>
              <p:cNvGrpSpPr>
                <a:grpSpLocks/>
              </p:cNvGrpSpPr>
              <p:nvPr/>
            </p:nvGrpSpPr>
            <p:grpSpPr bwMode="auto">
              <a:xfrm rot="-5400000">
                <a:off x="6553921" y="2513879"/>
                <a:ext cx="1567008" cy="1568450"/>
                <a:chOff x="6400800" y="4267200"/>
                <a:chExt cx="2057400" cy="2057400"/>
              </a:xfrm>
            </p:grpSpPr>
            <p:grpSp>
              <p:nvGrpSpPr>
                <p:cNvPr id="105" name="Group 98"/>
                <p:cNvGrpSpPr>
                  <a:grpSpLocks/>
                </p:cNvGrpSpPr>
                <p:nvPr/>
              </p:nvGrpSpPr>
              <p:grpSpPr bwMode="auto">
                <a:xfrm>
                  <a:off x="6400800" y="4267200"/>
                  <a:ext cx="2057400" cy="2057400"/>
                  <a:chOff x="3984" y="1056"/>
                  <a:chExt cx="1296" cy="1296"/>
                </a:xfrm>
              </p:grpSpPr>
              <p:sp>
                <p:nvSpPr>
                  <p:cNvPr id="119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0" name="Rectangle 114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1" name="Rectangle 115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" name="Rectangle 116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3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4" name="Rectangle 118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5" name="Rectangle 119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6" name="Rectangle 120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7" name="Rectangle 121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" name="Group 99"/>
                <p:cNvGrpSpPr>
                  <a:grpSpLocks/>
                </p:cNvGrpSpPr>
                <p:nvPr/>
              </p:nvGrpSpPr>
              <p:grpSpPr bwMode="auto">
                <a:xfrm>
                  <a:off x="6634234" y="5300791"/>
                  <a:ext cx="1724042" cy="936646"/>
                  <a:chOff x="4227" y="3291"/>
                  <a:chExt cx="1086" cy="590"/>
                </a:xfrm>
              </p:grpSpPr>
              <p:sp>
                <p:nvSpPr>
                  <p:cNvPr id="110" name="Oval 1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56" y="3600"/>
                    <a:ext cx="137" cy="137"/>
                  </a:xfrm>
                  <a:prstGeom prst="ellipse">
                    <a:avLst/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" name="Oval 1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60" y="3744"/>
                    <a:ext cx="137" cy="13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" name="Oval 1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11" y="3723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rtl="1"/>
                    <a:endParaRPr lang="en-US"/>
                  </a:p>
                </p:txBody>
              </p:sp>
              <p:sp>
                <p:nvSpPr>
                  <p:cNvPr id="114" name="Oval 1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83" y="3291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" name="Oval 109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4227" y="3699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" name="Oval 1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67" y="3723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" name="Oval 1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88" y="3312"/>
                    <a:ext cx="64" cy="6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" name="Oval 1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32" y="3312"/>
                    <a:ext cx="64" cy="6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7" name="Rectangle 100"/>
                <p:cNvSpPr>
                  <a:spLocks noChangeArrowheads="1"/>
                </p:cNvSpPr>
                <p:nvPr/>
              </p:nvSpPr>
              <p:spPr bwMode="auto">
                <a:xfrm>
                  <a:off x="7086600" y="5638800"/>
                  <a:ext cx="685800" cy="685800"/>
                </a:xfrm>
                <a:prstGeom prst="rect">
                  <a:avLst/>
                </a:prstGeom>
                <a:noFill/>
                <a:ln w="635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" name="Oval 103"/>
                <p:cNvSpPr>
                  <a:spLocks noChangeAspect="1" noChangeArrowheads="1"/>
                </p:cNvSpPr>
                <p:nvPr/>
              </p:nvSpPr>
              <p:spPr bwMode="auto">
                <a:xfrm>
                  <a:off x="8110643" y="4605398"/>
                  <a:ext cx="42863" cy="4286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endParaRPr lang="en-US"/>
                </a:p>
              </p:txBody>
            </p:sp>
            <p:sp>
              <p:nvSpPr>
                <p:cNvPr id="109" name="Oval 102"/>
                <p:cNvSpPr>
                  <a:spLocks noChangeAspect="1" noChangeArrowheads="1"/>
                </p:cNvSpPr>
                <p:nvPr/>
              </p:nvSpPr>
              <p:spPr bwMode="auto">
                <a:xfrm>
                  <a:off x="7469953" y="5943599"/>
                  <a:ext cx="215448" cy="21537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130" name="AutoShape 47"/>
            <p:cNvCxnSpPr>
              <a:cxnSpLocks noChangeShapeType="1"/>
            </p:cNvCxnSpPr>
            <p:nvPr/>
          </p:nvCxnSpPr>
          <p:spPr bwMode="auto">
            <a:xfrm>
              <a:off x="5348245" y="3284189"/>
              <a:ext cx="2398767" cy="13299"/>
            </a:xfrm>
            <a:prstGeom prst="curved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CCBEC9A-811C-4268-9770-5A94F395E44C}"/>
              </a:ext>
            </a:extLst>
          </p:cNvPr>
          <p:cNvSpPr/>
          <p:nvPr/>
        </p:nvSpPr>
        <p:spPr>
          <a:xfrm>
            <a:off x="230075" y="4855169"/>
            <a:ext cx="3764983" cy="44398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BDBF9BF-EEA7-467C-A125-023E62DCCA69}"/>
              </a:ext>
            </a:extLst>
          </p:cNvPr>
          <p:cNvSpPr/>
          <p:nvPr/>
        </p:nvSpPr>
        <p:spPr>
          <a:xfrm>
            <a:off x="-5542" y="6255008"/>
            <a:ext cx="3764983" cy="44398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17C498-0CC7-4393-91F6-0C54304D8F6D}"/>
              </a:ext>
            </a:extLst>
          </p:cNvPr>
          <p:cNvSpPr txBox="1"/>
          <p:nvPr/>
        </p:nvSpPr>
        <p:spPr>
          <a:xfrm>
            <a:off x="2841173" y="5278767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Unless the weight is zero, in which case, you’ll want to resample from the beginning </a:t>
            </a: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805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Localization (Laser)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77400" y="6481757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global-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floor.gif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3" name="Picture 2" descr="global-floor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0" y="1371600"/>
            <a:ext cx="6731000" cy="4978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488668"/>
            <a:ext cx="388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[Dieter Fox, et al.]</a:t>
            </a:r>
          </a:p>
        </p:txBody>
      </p:sp>
    </p:spTree>
    <p:extLst>
      <p:ext uri="{BB962C8B-B14F-4D97-AF65-F5344CB8AC3E}">
        <p14:creationId xmlns:p14="http://schemas.microsoft.com/office/powerpoint/2010/main" val="3360285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Robot Mapping</a:t>
            </a:r>
          </a:p>
        </p:txBody>
      </p:sp>
      <p:sp>
        <p:nvSpPr>
          <p:cNvPr id="9011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1"/>
            <a:ext cx="6629400" cy="4729164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SLAM: Simultaneous Localization And Mapping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We do not know the map or our location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State consists of position AND map!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Main techniques: </a:t>
            </a:r>
            <a:r>
              <a:rPr lang="en-US" sz="2000" dirty="0" err="1">
                <a:ea typeface="ＭＳ Ｐゴシック" pitchFamily="34" charset="-128"/>
              </a:rPr>
              <a:t>Kalman</a:t>
            </a:r>
            <a:r>
              <a:rPr lang="en-US" sz="2000" dirty="0">
                <a:ea typeface="ＭＳ Ｐゴシック" pitchFamily="34" charset="-128"/>
              </a:rPr>
              <a:t> filtering (Gaussian HMMs) and particle methods</a:t>
            </a:r>
          </a:p>
          <a:p>
            <a:endParaRPr lang="en-US" sz="2400" dirty="0">
              <a:ea typeface="ＭＳ Ｐゴシック" pitchFamily="34" charset="-128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443037" y="3505200"/>
          <a:ext cx="4500563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9000000" imgH="6348010" progId="MSPhotoEd.3">
                  <p:embed/>
                </p:oleObj>
              </mc:Choice>
              <mc:Fallback>
                <p:oleObj name="Photo Editor Photo" r:id="rId2" imgW="9000000" imgH="6348010" progId="MSPhotoEd.3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3037" y="3505200"/>
                        <a:ext cx="4500563" cy="317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062163" y="6172200"/>
            <a:ext cx="2362200" cy="36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DP-SLAM, Ron Parr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165" y="1828800"/>
            <a:ext cx="4978430" cy="3991275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932037" y="6488668"/>
            <a:ext cx="440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PARTICLES-SLAM-mapping1-new.avi]</a:t>
            </a:r>
          </a:p>
        </p:txBody>
      </p:sp>
    </p:spTree>
    <p:extLst>
      <p:ext uri="{BB962C8B-B14F-4D97-AF65-F5344CB8AC3E}">
        <p14:creationId xmlns:p14="http://schemas.microsoft.com/office/powerpoint/2010/main" val="1244923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SLAM – Video 1</a:t>
            </a:r>
          </a:p>
        </p:txBody>
      </p:sp>
      <p:pic>
        <p:nvPicPr>
          <p:cNvPr id="5" name="PARTICLES-SLAM-mapping1-new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79800" y="1143000"/>
            <a:ext cx="5232400" cy="523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32037" y="6488668"/>
            <a:ext cx="440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PARTICLES-SLAM-mapping1-new.avi]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388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[Sebastian </a:t>
            </a:r>
            <a:r>
              <a:rPr lang="en-US" dirty="0" err="1">
                <a:latin typeface="Calibri"/>
                <a:cs typeface="Calibri"/>
              </a:rPr>
              <a:t>Thrun</a:t>
            </a:r>
            <a:r>
              <a:rPr lang="en-US" dirty="0">
                <a:latin typeface="Calibri"/>
                <a:cs typeface="Calibri"/>
              </a:rPr>
              <a:t>, et al.]</a:t>
            </a:r>
          </a:p>
        </p:txBody>
      </p:sp>
    </p:spTree>
    <p:extLst>
      <p:ext uri="{BB962C8B-B14F-4D97-AF65-F5344CB8AC3E}">
        <p14:creationId xmlns:p14="http://schemas.microsoft.com/office/powerpoint/2010/main" val="58730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SLAM – Video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54428" y="6488668"/>
            <a:ext cx="3779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fastslam.avi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3" name="PARTICLES-SLAM-fastslam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000" y="1168400"/>
            <a:ext cx="6350000" cy="508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88668"/>
            <a:ext cx="388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[Dirk </a:t>
            </a:r>
            <a:r>
              <a:rPr lang="en-US" dirty="0" err="1">
                <a:latin typeface="Calibri"/>
                <a:cs typeface="Calibri"/>
              </a:rPr>
              <a:t>Haehnel</a:t>
            </a:r>
            <a:r>
              <a:rPr lang="en-US" dirty="0">
                <a:latin typeface="Calibri"/>
                <a:cs typeface="Calibri"/>
              </a:rPr>
              <a:t>, et al.]</a:t>
            </a:r>
          </a:p>
        </p:txBody>
      </p:sp>
    </p:spTree>
    <p:extLst>
      <p:ext uri="{BB962C8B-B14F-4D97-AF65-F5344CB8AC3E}">
        <p14:creationId xmlns:p14="http://schemas.microsoft.com/office/powerpoint/2010/main" val="200120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339" y="6488668"/>
            <a:ext cx="388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https://www.irobot.com/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146" name="Picture 2" descr="Roomba® 960 Robot Vacuum | iRobot">
            <a:extLst>
              <a:ext uri="{FF2B5EF4-FFF2-40B4-BE49-F238E27FC236}">
                <a16:creationId xmlns:a16="http://schemas.microsoft.com/office/drawing/2014/main" id="{6BBE4F9E-F821-4A66-94F0-66A512204B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17"/>
          <a:stretch/>
        </p:blipFill>
        <p:spPr bwMode="auto">
          <a:xfrm>
            <a:off x="5329779" y="994943"/>
            <a:ext cx="6518325" cy="500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7A32667B-161A-4B3E-862C-761C77322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20" y="1433683"/>
            <a:ext cx="4309507" cy="430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574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15335</TotalTime>
  <Words>1516</Words>
  <Application>Microsoft Office PowerPoint</Application>
  <PresentationFormat>Widescreen</PresentationFormat>
  <Paragraphs>290</Paragraphs>
  <Slides>23</Slides>
  <Notes>1</Notes>
  <HiddenSlides>0</HiddenSlides>
  <MMClips>3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Calibri Light</vt:lpstr>
      <vt:lpstr>ＭＳ Ｐゴシック</vt:lpstr>
      <vt:lpstr>Wingdings</vt:lpstr>
      <vt:lpstr>Calibri</vt:lpstr>
      <vt:lpstr>Symbol</vt:lpstr>
      <vt:lpstr>Arial</vt:lpstr>
      <vt:lpstr>Office Theme</vt:lpstr>
      <vt:lpstr>Videoclip</vt:lpstr>
      <vt:lpstr>Photo Editor Photo</vt:lpstr>
      <vt:lpstr>AI: Representation and Problem Solving </vt:lpstr>
      <vt:lpstr>Poll 1</vt:lpstr>
      <vt:lpstr>Particle Filtering</vt:lpstr>
      <vt:lpstr>Summary: Likelihood-weighted sampling for HMMs</vt:lpstr>
      <vt:lpstr>Particle Filtering</vt:lpstr>
      <vt:lpstr>We need a new algorithm!</vt:lpstr>
      <vt:lpstr>We need a new idea!</vt:lpstr>
      <vt:lpstr>Robot Localization</vt:lpstr>
      <vt:lpstr>Particle Filter Localization (Sonar)</vt:lpstr>
      <vt:lpstr>Particle Filtering</vt:lpstr>
      <vt:lpstr>Representation: Particles</vt:lpstr>
      <vt:lpstr>Particle Filtering: Propagate forward</vt:lpstr>
      <vt:lpstr>Particle Filtering: Observe</vt:lpstr>
      <vt:lpstr>Particle Filtering: Resample</vt:lpstr>
      <vt:lpstr>Summary: Particle Filtering</vt:lpstr>
      <vt:lpstr>Weighting and Resampling</vt:lpstr>
      <vt:lpstr>Poll 2</vt:lpstr>
      <vt:lpstr>Poll 2</vt:lpstr>
      <vt:lpstr>Particle Filter Localization (Laser)</vt:lpstr>
      <vt:lpstr>Robot Mapping</vt:lpstr>
      <vt:lpstr>Particle Filter SLAM – Video 1</vt:lpstr>
      <vt:lpstr>Particle Filter SLAM – Video 2</vt:lpstr>
      <vt:lpstr>SLAM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1174</cp:revision>
  <cp:lastPrinted>2018-11-27T13:42:27Z</cp:lastPrinted>
  <dcterms:created xsi:type="dcterms:W3CDTF">2018-10-11T11:39:27Z</dcterms:created>
  <dcterms:modified xsi:type="dcterms:W3CDTF">2025-11-21T19:32:22Z</dcterms:modified>
</cp:coreProperties>
</file>