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67"/>
  </p:notesMasterIdLst>
  <p:sldIdLst>
    <p:sldId id="663" r:id="rId3"/>
    <p:sldId id="1002" r:id="rId4"/>
    <p:sldId id="1005" r:id="rId5"/>
    <p:sldId id="1006" r:id="rId6"/>
    <p:sldId id="1007" r:id="rId7"/>
    <p:sldId id="961" r:id="rId8"/>
    <p:sldId id="964" r:id="rId9"/>
    <p:sldId id="1008" r:id="rId10"/>
    <p:sldId id="969" r:id="rId11"/>
    <p:sldId id="970" r:id="rId12"/>
    <p:sldId id="2221" r:id="rId13"/>
    <p:sldId id="1025" r:id="rId14"/>
    <p:sldId id="2220" r:id="rId15"/>
    <p:sldId id="313" r:id="rId16"/>
    <p:sldId id="268" r:id="rId17"/>
    <p:sldId id="2226" r:id="rId18"/>
    <p:sldId id="2227" r:id="rId19"/>
    <p:sldId id="1009" r:id="rId20"/>
    <p:sldId id="2223" r:id="rId21"/>
    <p:sldId id="2224" r:id="rId22"/>
    <p:sldId id="2225" r:id="rId23"/>
    <p:sldId id="2228" r:id="rId24"/>
    <p:sldId id="259" r:id="rId25"/>
    <p:sldId id="309" r:id="rId26"/>
    <p:sldId id="307" r:id="rId27"/>
    <p:sldId id="1015" r:id="rId28"/>
    <p:sldId id="1016" r:id="rId29"/>
    <p:sldId id="270" r:id="rId30"/>
    <p:sldId id="974" r:id="rId31"/>
    <p:sldId id="2197" r:id="rId32"/>
    <p:sldId id="310" r:id="rId33"/>
    <p:sldId id="1017" r:id="rId34"/>
    <p:sldId id="1018" r:id="rId35"/>
    <p:sldId id="2210" r:id="rId36"/>
    <p:sldId id="989" r:id="rId37"/>
    <p:sldId id="973" r:id="rId38"/>
    <p:sldId id="2231" r:id="rId39"/>
    <p:sldId id="2230" r:id="rId40"/>
    <p:sldId id="271" r:id="rId41"/>
    <p:sldId id="272" r:id="rId42"/>
    <p:sldId id="343" r:id="rId43"/>
    <p:sldId id="299" r:id="rId44"/>
    <p:sldId id="347" r:id="rId45"/>
    <p:sldId id="388" r:id="rId46"/>
    <p:sldId id="459" r:id="rId47"/>
    <p:sldId id="460" r:id="rId48"/>
    <p:sldId id="461" r:id="rId49"/>
    <p:sldId id="390" r:id="rId50"/>
    <p:sldId id="462" r:id="rId51"/>
    <p:sldId id="2222" r:id="rId52"/>
    <p:sldId id="453" r:id="rId53"/>
    <p:sldId id="363" r:id="rId54"/>
    <p:sldId id="469" r:id="rId55"/>
    <p:sldId id="470" r:id="rId56"/>
    <p:sldId id="471" r:id="rId57"/>
    <p:sldId id="1022" r:id="rId58"/>
    <p:sldId id="1019" r:id="rId59"/>
    <p:sldId id="1021" r:id="rId60"/>
    <p:sldId id="1023" r:id="rId61"/>
    <p:sldId id="346" r:id="rId62"/>
    <p:sldId id="353" r:id="rId63"/>
    <p:sldId id="958" r:id="rId64"/>
    <p:sldId id="1010" r:id="rId65"/>
    <p:sldId id="1011" r:id="rId66"/>
  </p:sldIdLst>
  <p:sldSz cx="12192000" cy="6858000"/>
  <p:notesSz cx="7010400" cy="9296400"/>
  <p:embeddedFontLst>
    <p:embeddedFont>
      <p:font typeface="Cambria Math" panose="02040503050406030204" pitchFamily="18" charset="0"/>
      <p:regular r:id="rId6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E88510"/>
    <a:srgbClr val="AE7C42"/>
    <a:srgbClr val="F2B800"/>
    <a:srgbClr val="00A44A"/>
    <a:srgbClr val="00863D"/>
    <a:srgbClr val="0000FF"/>
    <a:srgbClr val="104F9C"/>
    <a:srgbClr val="EA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89" autoAdjust="0"/>
    <p:restoredTop sz="96684" autoAdjust="0"/>
  </p:normalViewPr>
  <p:slideViewPr>
    <p:cSldViewPr snapToGrid="0">
      <p:cViewPr varScale="1">
        <p:scale>
          <a:sx n="87" d="100"/>
          <a:sy n="87" d="100"/>
        </p:scale>
        <p:origin x="111" y="39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commentAuthors" Target="commentAuthor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71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4T21:51:38.671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112 118 2303 0 0,'-2'-1'5431'0'0,"-36"-16"-1142"0"0,-10-6-1418 0 0,24 16-195 0 0,27 8-2503 0 0,10 4 0 0 0,1 0 0 0 0,0-1 0 0 0,0-1-1 0 0,0 0 1 0 0,29 1 0 0 0,78-4 253 0 0,-55-1-217 0 0,259 10 271 0 0,-202 2-369 0 0,213 11-56 0 0,445-45 607 0 0,-165-43-396 0 0,-582 60-199 0 0,-1-1 1 0 0,32-13-1 0 0,-51 16-67 0 0,5-1-20 0 0,-16 2-36 0 0,-1 1-16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4T21:51:38.671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112 118 2303 0 0,'-2'-1'5431'0'0,"-36"-16"-1142"0"0,-10-6-1418 0 0,24 16-195 0 0,27 8-2503 0 0,10 4 0 0 0,1 0 0 0 0,0-1 0 0 0,0-1-1 0 0,0 0 1 0 0,29 1 0 0 0,78-4 253 0 0,-55-1-217 0 0,259 10 271 0 0,-202 2-369 0 0,213 11-56 0 0,445-45 607 0 0,-165-43-396 0 0,-582 60-199 0 0,-1-1 1 0 0,32-13-1 0 0,-51 16-67 0 0,5-1-20 0 0,-16 2-36 0 0,-1 1-16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 be obvious from </a:t>
            </a:r>
            <a:r>
              <a:rPr lang="en-US" dirty="0" err="1"/>
              <a:t>ghostbusters</a:t>
            </a:r>
            <a:r>
              <a:rPr lang="en-US" dirty="0"/>
              <a:t>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DE18D-B477-5540-A418-45080CBABEBE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041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 be obvious from </a:t>
            </a:r>
            <a:r>
              <a:rPr lang="en-US" dirty="0" err="1"/>
              <a:t>ghostbusters</a:t>
            </a:r>
            <a:r>
              <a:rPr lang="en-US" dirty="0"/>
              <a:t>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DE18D-B477-5540-A418-45080CBABEBE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377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C7D95-87E3-6D0C-D8FC-3AD5AFA81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C48741-7FF6-FE24-2D36-1593138C5E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E50E7B-4DC1-AA17-9AB8-796C7CE17D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 be obvious from </a:t>
            </a:r>
            <a:r>
              <a:rPr lang="en-US" dirty="0" err="1"/>
              <a:t>ghostbusters</a:t>
            </a:r>
            <a:r>
              <a:rPr lang="en-US" dirty="0"/>
              <a:t>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D20871-3BDE-FC66-B9AD-EA4E9718C6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DE18D-B477-5540-A418-45080CBABEBE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8146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234C7-92A1-583E-8B31-4D4373576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A883A2-132C-FA28-715F-A25FD93372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3977FF-8A65-DD89-F1C7-70D5DC3AC3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 be obvious from </a:t>
            </a:r>
            <a:r>
              <a:rPr lang="en-US" dirty="0" err="1"/>
              <a:t>ghostbusters</a:t>
            </a:r>
            <a:r>
              <a:rPr lang="en-US" dirty="0"/>
              <a:t>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3E34B6-1DE2-15A7-6A3B-08C6F77BE2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DE18D-B477-5540-A418-45080CBABEBE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9938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DE18D-B477-5540-A418-45080CBABEBE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027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3320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6576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0668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6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4957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3555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0351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4140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461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2710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4429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10987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1726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image" Target="../media/image320.png"/><Relationship Id="rId7" Type="http://schemas.openxmlformats.org/officeDocument/2006/relationships/image" Target="../media/image31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3.png"/><Relationship Id="rId11" Type="http://schemas.openxmlformats.org/officeDocument/2006/relationships/image" Target="../media/image31.png"/><Relationship Id="rId5" Type="http://schemas.openxmlformats.org/officeDocument/2006/relationships/image" Target="../media/image290.png"/><Relationship Id="rId4" Type="http://schemas.openxmlformats.org/officeDocument/2006/relationships/image" Target="../media/image40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7" Type="http://schemas.openxmlformats.org/officeDocument/2006/relationships/image" Target="../media/image31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0.png"/><Relationship Id="rId5" Type="http://schemas.openxmlformats.org/officeDocument/2006/relationships/image" Target="../media/image290.png"/><Relationship Id="rId4" Type="http://schemas.openxmlformats.org/officeDocument/2006/relationships/image" Target="../media/image40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320.png"/><Relationship Id="rId7" Type="http://schemas.openxmlformats.org/officeDocument/2006/relationships/image" Target="../media/image31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0.png"/><Relationship Id="rId11" Type="http://schemas.openxmlformats.org/officeDocument/2006/relationships/image" Target="../media/image31.png"/><Relationship Id="rId5" Type="http://schemas.openxmlformats.org/officeDocument/2006/relationships/image" Target="../media/image290.png"/><Relationship Id="rId4" Type="http://schemas.openxmlformats.org/officeDocument/2006/relationships/image" Target="../media/image40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arxiv.org/abs/2105.0642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s://mymakar.github.io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arxiv.org/abs/2105.0642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plos.org/plosmedicine/article?id=10.1371/journal.pmed.1001748" TargetMode="External"/><Relationship Id="rId2" Type="http://schemas.openxmlformats.org/officeDocument/2006/relationships/hyperlink" Target="https://www.daniellebelgrave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journals.plos.org/plosmedicine/article?id=10.1371/journal.pmed.1001748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journals.plos.org/plosmedicine/article?id=10.1371/journal.pmed.1001748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journals.plos.org/plosmedicine/article?id=10.1371/journal.pmed.1001748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demo.bayesfusion.com/bayesbox.html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0.png"/><Relationship Id="rId4" Type="http://schemas.openxmlformats.org/officeDocument/2006/relationships/image" Target="../media/image4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0.png"/><Relationship Id="rId4" Type="http://schemas.openxmlformats.org/officeDocument/2006/relationships/image" Target="../media/image4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13" Type="http://schemas.openxmlformats.org/officeDocument/2006/relationships/image" Target="../media/image100.png"/><Relationship Id="rId18" Type="http://schemas.openxmlformats.org/officeDocument/2006/relationships/image" Target="../media/image150.png"/><Relationship Id="rId3" Type="http://schemas.openxmlformats.org/officeDocument/2006/relationships/image" Target="../media/image130.png"/><Relationship Id="rId7" Type="http://schemas.openxmlformats.org/officeDocument/2006/relationships/image" Target="../media/image200.png"/><Relationship Id="rId12" Type="http://schemas.openxmlformats.org/officeDocument/2006/relationships/image" Target="../media/image91.png"/><Relationship Id="rId17" Type="http://schemas.openxmlformats.org/officeDocument/2006/relationships/image" Target="../media/image140.png"/><Relationship Id="rId16" Type="http://schemas.openxmlformats.org/officeDocument/2006/relationships/image" Target="../media/image13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0.png"/><Relationship Id="rId11" Type="http://schemas.openxmlformats.org/officeDocument/2006/relationships/image" Target="../media/image80.png"/><Relationship Id="rId5" Type="http://schemas.openxmlformats.org/officeDocument/2006/relationships/image" Target="../media/image180.png"/><Relationship Id="rId15" Type="http://schemas.openxmlformats.org/officeDocument/2006/relationships/image" Target="../media/image121.png"/><Relationship Id="rId10" Type="http://schemas.openxmlformats.org/officeDocument/2006/relationships/image" Target="../media/image2200.png"/><Relationship Id="rId19" Type="http://schemas.openxmlformats.org/officeDocument/2006/relationships/image" Target="../media/image1600.png"/><Relationship Id="rId4" Type="http://schemas.openxmlformats.org/officeDocument/2006/relationships/image" Target="../media/image170.png"/><Relationship Id="rId9" Type="http://schemas.openxmlformats.org/officeDocument/2006/relationships/image" Target="../media/image211.png"/><Relationship Id="rId14" Type="http://schemas.openxmlformats.org/officeDocument/2006/relationships/image" Target="../media/image11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27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2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png"/><Relationship Id="rId11" Type="http://schemas.openxmlformats.org/officeDocument/2006/relationships/image" Target="../media/image2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13" Type="http://schemas.openxmlformats.org/officeDocument/2006/relationships/image" Target="../media/image250.png"/><Relationship Id="rId3" Type="http://schemas.openxmlformats.org/officeDocument/2006/relationships/image" Target="../media/image130.png"/><Relationship Id="rId7" Type="http://schemas.openxmlformats.org/officeDocument/2006/relationships/image" Target="../media/image200.png"/><Relationship Id="rId12" Type="http://schemas.openxmlformats.org/officeDocument/2006/relationships/image" Target="../media/image240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png"/><Relationship Id="rId11" Type="http://schemas.openxmlformats.org/officeDocument/2006/relationships/image" Target="../media/image3100.png"/><Relationship Id="rId5" Type="http://schemas.openxmlformats.org/officeDocument/2006/relationships/image" Target="../media/image180.png"/><Relationship Id="rId10" Type="http://schemas.openxmlformats.org/officeDocument/2006/relationships/image" Target="../media/image2200.png"/><Relationship Id="rId4" Type="http://schemas.openxmlformats.org/officeDocument/2006/relationships/image" Target="../media/image170.png"/><Relationship Id="rId9" Type="http://schemas.openxmlformats.org/officeDocument/2006/relationships/image" Target="../media/image21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3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tags" Target="../tags/tag5.xml"/><Relationship Id="rId7" Type="http://schemas.openxmlformats.org/officeDocument/2006/relationships/image" Target="../media/image33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7.png"/><Relationship Id="rId4" Type="http://schemas.openxmlformats.org/officeDocument/2006/relationships/tags" Target="../tags/tag6.xml"/><Relationship Id="rId9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tags" Target="../tags/tag10.xml"/><Relationship Id="rId7" Type="http://schemas.openxmlformats.org/officeDocument/2006/relationships/image" Target="../media/image37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9.png"/><Relationship Id="rId4" Type="http://schemas.openxmlformats.org/officeDocument/2006/relationships/tags" Target="../tags/tag11.xml"/><Relationship Id="rId9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0.png"/><Relationship Id="rId13" Type="http://schemas.openxmlformats.org/officeDocument/2006/relationships/image" Target="../media/image520.png"/><Relationship Id="rId3" Type="http://schemas.openxmlformats.org/officeDocument/2006/relationships/image" Target="../media/image421.png"/><Relationship Id="rId7" Type="http://schemas.openxmlformats.org/officeDocument/2006/relationships/image" Target="../media/image462.png"/><Relationship Id="rId12" Type="http://schemas.openxmlformats.org/officeDocument/2006/relationships/image" Target="../media/image510.png"/><Relationship Id="rId2" Type="http://schemas.openxmlformats.org/officeDocument/2006/relationships/image" Target="../media/image411.png"/><Relationship Id="rId16" Type="http://schemas.openxmlformats.org/officeDocument/2006/relationships/image" Target="../media/image5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0.png"/><Relationship Id="rId11" Type="http://schemas.openxmlformats.org/officeDocument/2006/relationships/image" Target="../media/image500.png"/><Relationship Id="rId5" Type="http://schemas.openxmlformats.org/officeDocument/2006/relationships/image" Target="../media/image441.png"/><Relationship Id="rId15" Type="http://schemas.openxmlformats.org/officeDocument/2006/relationships/image" Target="../media/image540.png"/><Relationship Id="rId10" Type="http://schemas.openxmlformats.org/officeDocument/2006/relationships/image" Target="../media/image490.png"/><Relationship Id="rId4" Type="http://schemas.openxmlformats.org/officeDocument/2006/relationships/image" Target="../media/image430.png"/><Relationship Id="rId9" Type="http://schemas.openxmlformats.org/officeDocument/2006/relationships/image" Target="../media/image481.png"/><Relationship Id="rId14" Type="http://schemas.openxmlformats.org/officeDocument/2006/relationships/image" Target="../media/image5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hyperlink" Target="http://en.wikipedia.org/wiki/Image:Thomasbayes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4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6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88.png"/><Relationship Id="rId7" Type="http://schemas.openxmlformats.org/officeDocument/2006/relationships/image" Target="../media/image95.png"/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image" Target="../media/image66.png"/><Relationship Id="rId4" Type="http://schemas.openxmlformats.org/officeDocument/2006/relationships/image" Target="../media/image92.png"/><Relationship Id="rId9" Type="http://schemas.openxmlformats.org/officeDocument/2006/relationships/image" Target="../media/image9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png"/><Relationship Id="rId2" Type="http://schemas.openxmlformats.org/officeDocument/2006/relationships/image" Target="../media/image78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0.pn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0.pn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Bayes Nets: Independence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and http://ai.berkeley.edu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EB5479-4234-4234-8D67-004AEE5932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606" y="2209800"/>
            <a:ext cx="4065269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06400" y="1343870"/>
            <a:ext cx="11379200" cy="139932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  <a:sym typeface="Wingdings"/>
              </a:rPr>
              <a:t>One node per random variable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  <a:sym typeface="Wingdings"/>
              </a:rPr>
              <a:t>DAG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  <a:sym typeface="Wingdings"/>
              </a:rPr>
              <a:t>One CPT per node: P(node | </a:t>
            </a:r>
            <a:r>
              <a:rPr lang="en-US" sz="2800" i="1" dirty="0">
                <a:latin typeface="Calibri"/>
                <a:cs typeface="Calibri"/>
                <a:sym typeface="Wingdings"/>
              </a:rPr>
              <a:t>Parents</a:t>
            </a:r>
            <a:r>
              <a:rPr lang="en-US" sz="2800" dirty="0">
                <a:latin typeface="Calibri"/>
                <a:cs typeface="Calibri"/>
                <a:sym typeface="Wingdings"/>
              </a:rPr>
              <a:t>(node) )</a:t>
            </a:r>
          </a:p>
        </p:txBody>
      </p:sp>
      <p:sp>
        <p:nvSpPr>
          <p:cNvPr id="14337" name="Rectangle 14336"/>
          <p:cNvSpPr/>
          <p:nvPr/>
        </p:nvSpPr>
        <p:spPr>
          <a:xfrm>
            <a:off x="8390164" y="621334"/>
            <a:ext cx="1790490" cy="4961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  <a:sym typeface="Wingdings"/>
              </a:rPr>
              <a:t>Bayes net</a:t>
            </a:r>
          </a:p>
        </p:txBody>
      </p:sp>
      <p:cxnSp>
        <p:nvCxnSpPr>
          <p:cNvPr id="10" name="AutoShape 6"/>
          <p:cNvCxnSpPr>
            <a:cxnSpLocks noChangeShapeType="1"/>
            <a:stCxn id="2" idx="2"/>
            <a:endCxn id="7" idx="0"/>
          </p:cNvCxnSpPr>
          <p:nvPr/>
        </p:nvCxnSpPr>
        <p:spPr bwMode="auto">
          <a:xfrm flipH="1">
            <a:off x="9065160" y="2005492"/>
            <a:ext cx="332997" cy="99460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" name="AutoShape 6"/>
          <p:cNvCxnSpPr>
            <a:cxnSpLocks noChangeShapeType="1"/>
            <a:stCxn id="5" idx="5"/>
            <a:endCxn id="8" idx="7"/>
          </p:cNvCxnSpPr>
          <p:nvPr/>
        </p:nvCxnSpPr>
        <p:spPr bwMode="auto">
          <a:xfrm flipH="1">
            <a:off x="9441089" y="1935471"/>
            <a:ext cx="109175" cy="243194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" name="AutoShape 6"/>
          <p:cNvCxnSpPr>
            <a:cxnSpLocks noChangeShapeType="1"/>
            <a:stCxn id="30" idx="2"/>
            <a:endCxn id="8" idx="0"/>
          </p:cNvCxnSpPr>
          <p:nvPr/>
        </p:nvCxnSpPr>
        <p:spPr bwMode="auto">
          <a:xfrm>
            <a:off x="9066475" y="3457734"/>
            <a:ext cx="207103" cy="84325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" name="AutoShape 6"/>
          <p:cNvCxnSpPr>
            <a:cxnSpLocks noChangeShapeType="1"/>
            <a:stCxn id="5" idx="3"/>
            <a:endCxn id="6" idx="7"/>
          </p:cNvCxnSpPr>
          <p:nvPr/>
        </p:nvCxnSpPr>
        <p:spPr bwMode="auto">
          <a:xfrm flipH="1">
            <a:off x="8421434" y="1935471"/>
            <a:ext cx="793808" cy="46899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3" name="Group 2"/>
          <p:cNvGrpSpPr/>
          <p:nvPr/>
        </p:nvGrpSpPr>
        <p:grpSpPr>
          <a:xfrm>
            <a:off x="9145856" y="1543827"/>
            <a:ext cx="486403" cy="461665"/>
            <a:chOff x="5990597" y="3500735"/>
            <a:chExt cx="486403" cy="461665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6008795" y="3500735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08795" y="3500735"/>
                  <a:ext cx="468205" cy="461665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/>
          <p:cNvGrpSpPr/>
          <p:nvPr/>
        </p:nvGrpSpPr>
        <p:grpSpPr>
          <a:xfrm>
            <a:off x="8017026" y="2323612"/>
            <a:ext cx="493941" cy="468035"/>
            <a:chOff x="5410200" y="4340347"/>
            <a:chExt cx="493941" cy="468035"/>
          </a:xfrm>
        </p:grpSpPr>
        <p:sp>
          <p:nvSpPr>
            <p:cNvPr id="6" name="Oval 3"/>
            <p:cNvSpPr>
              <a:spLocks noChangeArrowheads="1"/>
            </p:cNvSpPr>
            <p:nvPr/>
          </p:nvSpPr>
          <p:spPr bwMode="auto">
            <a:xfrm>
              <a:off x="5410200" y="4354773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33CC33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>
                <a:xfrm>
                  <a:off x="5424266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33CC3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rgbClr val="33CC33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4266" y="4340347"/>
                  <a:ext cx="47987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8828263" y="2996069"/>
            <a:ext cx="473794" cy="461665"/>
            <a:chOff x="6511771" y="4340347"/>
            <a:chExt cx="473794" cy="461665"/>
          </a:xfrm>
        </p:grpSpPr>
        <p:sp>
          <p:nvSpPr>
            <p:cNvPr id="7" name="Oval 3"/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lang="en-US" sz="2400" dirty="0">
                    <a:solidFill>
                      <a:srgbClr val="3333FF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/>
          <p:cNvGrpSpPr/>
          <p:nvPr/>
        </p:nvGrpSpPr>
        <p:grpSpPr>
          <a:xfrm>
            <a:off x="9036681" y="4289877"/>
            <a:ext cx="497455" cy="464718"/>
            <a:chOff x="5990597" y="5326482"/>
            <a:chExt cx="497455" cy="464718"/>
          </a:xfrm>
        </p:grpSpPr>
        <p:sp>
          <p:nvSpPr>
            <p:cNvPr id="8" name="Oval 3"/>
            <p:cNvSpPr>
              <a:spLocks noChangeArrowheads="1"/>
            </p:cNvSpPr>
            <p:nvPr/>
          </p:nvSpPr>
          <p:spPr bwMode="auto">
            <a:xfrm>
              <a:off x="5990597" y="533759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5996186" y="5326482"/>
                  <a:ext cx="4918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D6009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𝐷</m:t>
                        </m:r>
                      </m:oMath>
                    </m:oMathPara>
                  </a14:m>
                  <a:endParaRPr lang="en-US" sz="24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96186" y="5326482"/>
                  <a:ext cx="491866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" name="Title 19">
            <a:extLst>
              <a:ext uri="{FF2B5EF4-FFF2-40B4-BE49-F238E27FC236}">
                <a16:creationId xmlns:a16="http://schemas.microsoft.com/office/drawing/2014/main" id="{F9AD94AE-95FA-4BA3-AFDA-45282694A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Networks</a:t>
            </a: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B51AAD23-B601-4CCE-8CB8-95DEBB25989E}"/>
              </a:ext>
            </a:extLst>
          </p:cNvPr>
          <p:cNvGraphicFramePr>
            <a:graphicFrameLocks noGrp="1"/>
          </p:cNvGraphicFramePr>
          <p:nvPr/>
        </p:nvGraphicFramePr>
        <p:xfrm>
          <a:off x="4456732" y="2963428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872E4002-7CC9-445E-8400-3CEDD06D413A}"/>
              </a:ext>
            </a:extLst>
          </p:cNvPr>
          <p:cNvGraphicFramePr>
            <a:graphicFrameLocks noGrp="1"/>
          </p:cNvGraphicFramePr>
          <p:nvPr/>
        </p:nvGraphicFramePr>
        <p:xfrm>
          <a:off x="3526457" y="2966601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29BBB2FD-BB6F-44D1-882C-CD25036C5442}"/>
              </a:ext>
            </a:extLst>
          </p:cNvPr>
          <p:cNvGraphicFramePr>
            <a:graphicFrameLocks noGrp="1"/>
          </p:cNvGraphicFramePr>
          <p:nvPr/>
        </p:nvGraphicFramePr>
        <p:xfrm>
          <a:off x="5378275" y="2963428"/>
          <a:ext cx="736600" cy="12192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178631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024277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2C650B45-9949-4891-B979-78AF643EC71C}"/>
              </a:ext>
            </a:extLst>
          </p:cNvPr>
          <p:cNvGraphicFramePr>
            <a:graphicFrameLocks noGrp="1"/>
          </p:cNvGraphicFramePr>
          <p:nvPr/>
        </p:nvGraphicFramePr>
        <p:xfrm>
          <a:off x="6271241" y="2963428"/>
          <a:ext cx="1483900" cy="12192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0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437440143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3735337479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70953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42154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896F563-5B31-40BA-8922-0C9143E7A9E9}"/>
                  </a:ext>
                </a:extLst>
              </p:cNvPr>
              <p:cNvSpPr/>
              <p:nvPr/>
            </p:nvSpPr>
            <p:spPr>
              <a:xfrm>
                <a:off x="563969" y="4548253"/>
                <a:ext cx="8024859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, </m:t>
                          </m:r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, </m:t>
                          </m:r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𝐶</m:t>
                          </m:r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, </m:t>
                          </m:r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sz="28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33CC3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8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8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D6009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D6009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rgbClr val="D6009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  <m:e>
                          <m:r>
                            <a:rPr lang="en-US" sz="2800" b="0" i="1" smtClean="0">
                              <a:solidFill>
                                <a:srgbClr val="D6009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800" b="0" i="1" smtClean="0">
                              <a:solidFill>
                                <a:srgbClr val="D6009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800" b="0" i="1" smtClean="0">
                              <a:solidFill>
                                <a:srgbClr val="D6009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800" b="0" i="1" smtClean="0">
                              <a:solidFill>
                                <a:srgbClr val="D6009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28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896F563-5B31-40BA-8922-0C9143E7A9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969" y="4548253"/>
                <a:ext cx="8024859" cy="444545"/>
              </a:xfrm>
              <a:prstGeom prst="rect">
                <a:avLst/>
              </a:prstGeom>
              <a:blipFill>
                <a:blip r:embed="rId6"/>
                <a:stretch>
                  <a:fillRect l="-4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AutoShape 6">
            <a:extLst>
              <a:ext uri="{FF2B5EF4-FFF2-40B4-BE49-F238E27FC236}">
                <a16:creationId xmlns:a16="http://schemas.microsoft.com/office/drawing/2014/main" id="{182D32F6-83B2-4BEF-AA56-C0CD01C7C31D}"/>
              </a:ext>
            </a:extLst>
          </p:cNvPr>
          <p:cNvCxnSpPr>
            <a:cxnSpLocks noChangeShapeType="1"/>
            <a:stCxn id="6" idx="5"/>
            <a:endCxn id="7" idx="1"/>
          </p:cNvCxnSpPr>
          <p:nvPr/>
        </p:nvCxnSpPr>
        <p:spPr bwMode="auto">
          <a:xfrm>
            <a:off x="8421434" y="2725217"/>
            <a:ext cx="476215" cy="34131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9" name="AutoShape 6">
            <a:extLst>
              <a:ext uri="{FF2B5EF4-FFF2-40B4-BE49-F238E27FC236}">
                <a16:creationId xmlns:a16="http://schemas.microsoft.com/office/drawing/2014/main" id="{C43BC271-C799-458B-BF59-11DB0D5EFBAD}"/>
              </a:ext>
            </a:extLst>
          </p:cNvPr>
          <p:cNvCxnSpPr>
            <a:cxnSpLocks noChangeShapeType="1"/>
            <a:stCxn id="6" idx="4"/>
            <a:endCxn id="8" idx="1"/>
          </p:cNvCxnSpPr>
          <p:nvPr/>
        </p:nvCxnSpPr>
        <p:spPr bwMode="auto">
          <a:xfrm>
            <a:off x="8253923" y="2791647"/>
            <a:ext cx="852144" cy="157576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346" name="Rectangle 14345">
                <a:extLst>
                  <a:ext uri="{FF2B5EF4-FFF2-40B4-BE49-F238E27FC236}">
                    <a16:creationId xmlns:a16="http://schemas.microsoft.com/office/drawing/2014/main" id="{80909CBD-0956-441A-A082-5DB50484E4B3}"/>
                  </a:ext>
                </a:extLst>
              </p:cNvPr>
              <p:cNvSpPr/>
              <p:nvPr/>
            </p:nvSpPr>
            <p:spPr>
              <a:xfrm>
                <a:off x="76199" y="5213027"/>
                <a:ext cx="8821450" cy="15972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80000"/>
                  </a:lnSpc>
                </a:pPr>
                <a:r>
                  <a:rPr lang="en-US" sz="2800" dirty="0">
                    <a:cs typeface="Calibri"/>
                  </a:rPr>
                  <a:t>Encode joint distributions as product of conditional distributions on each variable</a:t>
                </a:r>
              </a:p>
              <a:p>
                <a:pPr lvl="1">
                  <a:lnSpc>
                    <a:spcPct val="80000"/>
                  </a:lnSpc>
                </a:pPr>
                <a:endParaRPr lang="en-US" sz="800" dirty="0">
                  <a:cs typeface="Calibri"/>
                </a:endParaRPr>
              </a:p>
              <a:p>
                <a:pPr marL="457176" lvl="1" indent="0">
                  <a:lnSpc>
                    <a:spcPct val="8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charset="0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charset="0"/>
                                  <a:cs typeface="Calibri"/>
                                  <a:sym typeface="Wingdings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…</m:t>
                          </m:r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charset="0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nary>
                        <m:naryPr>
                          <m:chr m:val="∏"/>
                          <m:supHide m:val="on"/>
                          <m:ctrlP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naryPr>
                        <m:sub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𝑃</m:t>
                          </m:r>
                          <m:d>
                            <m:dPr>
                              <m:endChr m:val="|"/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  <a:sym typeface="Wingdings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charset="0"/>
                                      <a:cs typeface="Calibri"/>
                                      <a:sym typeface="Wingdings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charset="0"/>
                                      <a:cs typeface="Calibri"/>
                                      <a:sym typeface="Wingdings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𝑃𝑎𝑟𝑒𝑛𝑡𝑠</m:t>
                          </m:r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charset="0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charset="0"/>
                                  <a:cs typeface="Calibri"/>
                                  <a:sym typeface="Wingdings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)) </m:t>
                          </m:r>
                        </m:e>
                      </m:nary>
                    </m:oMath>
                  </m:oMathPara>
                </a14:m>
                <a:endParaRPr lang="en-US" sz="2800" dirty="0">
                  <a:solidFill>
                    <a:schemeClr val="tx2"/>
                  </a:solidFill>
                  <a:cs typeface="Calibri"/>
                </a:endParaRPr>
              </a:p>
            </p:txBody>
          </p:sp>
        </mc:Choice>
        <mc:Fallback xmlns="">
          <p:sp>
            <p:nvSpPr>
              <p:cNvPr id="14346" name="Rectangle 14345">
                <a:extLst>
                  <a:ext uri="{FF2B5EF4-FFF2-40B4-BE49-F238E27FC236}">
                    <a16:creationId xmlns:a16="http://schemas.microsoft.com/office/drawing/2014/main" id="{80909CBD-0956-441A-A082-5DB50484E4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99" y="5213027"/>
                <a:ext cx="8821450" cy="1597232"/>
              </a:xfrm>
              <a:prstGeom prst="rect">
                <a:avLst/>
              </a:prstGeom>
              <a:blipFill>
                <a:blip r:embed="rId7"/>
                <a:stretch>
                  <a:fillRect t="-8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7800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 Bayes Net Using Chain Rule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01581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163959"/>
            <a:ext cx="822960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200" dirty="0">
                <a:latin typeface="Calibri"/>
                <a:cs typeface="Calibri"/>
              </a:rPr>
              <a:t>Binary random variables</a:t>
            </a:r>
          </a:p>
          <a:p>
            <a:pPr lvl="5">
              <a:lnSpc>
                <a:spcPct val="80000"/>
              </a:lnSpc>
            </a:pPr>
            <a:endParaRPr lang="en-US" sz="16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Fire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Smoke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Alarm</a:t>
            </a:r>
          </a:p>
          <a:p>
            <a:pPr lvl="1"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701" y="1371600"/>
            <a:ext cx="3352797" cy="2202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01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068035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295400"/>
            <a:ext cx="11379200" cy="4729164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Calibri"/>
                <a:cs typeface="Calibri"/>
              </a:rPr>
              <a:t>Variables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B:   Burglary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A:   Alarm goes off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M:  Mary calls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J:    John calls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E:   Earthquake!</a:t>
            </a: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marL="0" lvl="1" indent="0" eaLnBrk="1" hangingPunct="1"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Given the Bayes net, write the joint distribution?</a:t>
            </a:r>
          </a:p>
          <a:p>
            <a:pPr marL="0" lvl="1" indent="0">
              <a:buNone/>
            </a:pPr>
            <a:endParaRPr lang="en-US" sz="2000" dirty="0">
              <a:solidFill>
                <a:schemeClr val="tx1"/>
              </a:solidFill>
              <a:cs typeface="Calibri"/>
              <a:sym typeface="Wingdings"/>
            </a:endParaRPr>
          </a:p>
          <a:p>
            <a:pPr marL="457200" lvl="1" indent="-457200" eaLnBrk="1" hangingPunct="1">
              <a:buFont typeface="+mj-lt"/>
              <a:buAutoNum type="alphaUcPeriod"/>
            </a:pPr>
            <a:endParaRPr lang="en-US" sz="2000" dirty="0">
              <a:solidFill>
                <a:schemeClr val="accent1">
                  <a:lumMod val="75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792" y="234043"/>
            <a:ext cx="5393213" cy="3586843"/>
          </a:xfrm>
          <a:prstGeom prst="rect">
            <a:avLst/>
          </a:prstGeom>
        </p:spPr>
      </p:pic>
      <p:cxnSp>
        <p:nvCxnSpPr>
          <p:cNvPr id="5" name="AutoShape 6">
            <a:extLst>
              <a:ext uri="{FF2B5EF4-FFF2-40B4-BE49-F238E27FC236}">
                <a16:creationId xmlns:a16="http://schemas.microsoft.com/office/drawing/2014/main" id="{CCFFBE79-AE8D-41E9-8756-82D3DD0D06A4}"/>
              </a:ext>
            </a:extLst>
          </p:cNvPr>
          <p:cNvCxnSpPr>
            <a:cxnSpLocks noChangeShapeType="1"/>
            <a:stCxn id="11" idx="2"/>
            <a:endCxn id="16" idx="0"/>
          </p:cNvCxnSpPr>
          <p:nvPr/>
        </p:nvCxnSpPr>
        <p:spPr bwMode="auto">
          <a:xfrm flipH="1">
            <a:off x="4419681" y="828796"/>
            <a:ext cx="332997" cy="99460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" name="AutoShape 6">
            <a:extLst>
              <a:ext uri="{FF2B5EF4-FFF2-40B4-BE49-F238E27FC236}">
                <a16:creationId xmlns:a16="http://schemas.microsoft.com/office/drawing/2014/main" id="{30EF8553-1884-4DB1-BB3C-004A6457BE8A}"/>
              </a:ext>
            </a:extLst>
          </p:cNvPr>
          <p:cNvCxnSpPr>
            <a:cxnSpLocks noChangeShapeType="1"/>
            <a:stCxn id="10" idx="5"/>
            <a:endCxn id="19" idx="7"/>
          </p:cNvCxnSpPr>
          <p:nvPr/>
        </p:nvCxnSpPr>
        <p:spPr bwMode="auto">
          <a:xfrm flipH="1">
            <a:off x="4795610" y="758775"/>
            <a:ext cx="109175" cy="243194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" name="AutoShape 6">
            <a:extLst>
              <a:ext uri="{FF2B5EF4-FFF2-40B4-BE49-F238E27FC236}">
                <a16:creationId xmlns:a16="http://schemas.microsoft.com/office/drawing/2014/main" id="{5E5AF484-08E0-456D-8292-A430F0321C59}"/>
              </a:ext>
            </a:extLst>
          </p:cNvPr>
          <p:cNvCxnSpPr>
            <a:cxnSpLocks noChangeShapeType="1"/>
            <a:stCxn id="17" idx="2"/>
            <a:endCxn id="19" idx="0"/>
          </p:cNvCxnSpPr>
          <p:nvPr/>
        </p:nvCxnSpPr>
        <p:spPr bwMode="auto">
          <a:xfrm>
            <a:off x="4420996" y="2281038"/>
            <a:ext cx="207103" cy="84325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" name="AutoShape 6">
            <a:extLst>
              <a:ext uri="{FF2B5EF4-FFF2-40B4-BE49-F238E27FC236}">
                <a16:creationId xmlns:a16="http://schemas.microsoft.com/office/drawing/2014/main" id="{8E38F79E-2581-480F-A298-C93F572E6C15}"/>
              </a:ext>
            </a:extLst>
          </p:cNvPr>
          <p:cNvCxnSpPr>
            <a:cxnSpLocks noChangeShapeType="1"/>
            <a:stCxn id="10" idx="3"/>
            <a:endCxn id="13" idx="7"/>
          </p:cNvCxnSpPr>
          <p:nvPr/>
        </p:nvCxnSpPr>
        <p:spPr bwMode="auto">
          <a:xfrm flipH="1">
            <a:off x="3775955" y="758775"/>
            <a:ext cx="793808" cy="46899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234DF588-2E93-4CD3-AF06-FA181A545120}"/>
              </a:ext>
            </a:extLst>
          </p:cNvPr>
          <p:cNvGrpSpPr/>
          <p:nvPr/>
        </p:nvGrpSpPr>
        <p:grpSpPr>
          <a:xfrm>
            <a:off x="4500377" y="367131"/>
            <a:ext cx="486403" cy="461665"/>
            <a:chOff x="5990597" y="3500735"/>
            <a:chExt cx="486403" cy="461665"/>
          </a:xfrm>
        </p:grpSpPr>
        <p:sp>
          <p:nvSpPr>
            <p:cNvPr id="10" name="Oval 3">
              <a:extLst>
                <a:ext uri="{FF2B5EF4-FFF2-40B4-BE49-F238E27FC236}">
                  <a16:creationId xmlns:a16="http://schemas.microsoft.com/office/drawing/2014/main" id="{7560FAA5-5E04-4362-9D5B-A5FAB396D9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BD3407F1-2522-4190-B934-529A3AAFE18E}"/>
                    </a:ext>
                  </a:extLst>
                </p:cNvPr>
                <p:cNvSpPr/>
                <p:nvPr/>
              </p:nvSpPr>
              <p:spPr>
                <a:xfrm>
                  <a:off x="6008795" y="3500735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BD3407F1-2522-4190-B934-529A3AAFE18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08795" y="3500735"/>
                  <a:ext cx="468205" cy="46166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F8B3ADE-8F00-4DE3-8DD1-C7A591F2896F}"/>
              </a:ext>
            </a:extLst>
          </p:cNvPr>
          <p:cNvGrpSpPr/>
          <p:nvPr/>
        </p:nvGrpSpPr>
        <p:grpSpPr>
          <a:xfrm>
            <a:off x="3371547" y="1146916"/>
            <a:ext cx="473794" cy="468035"/>
            <a:chOff x="5410200" y="4340347"/>
            <a:chExt cx="473794" cy="468035"/>
          </a:xfrm>
        </p:grpSpPr>
        <p:sp>
          <p:nvSpPr>
            <p:cNvPr id="13" name="Oval 3">
              <a:extLst>
                <a:ext uri="{FF2B5EF4-FFF2-40B4-BE49-F238E27FC236}">
                  <a16:creationId xmlns:a16="http://schemas.microsoft.com/office/drawing/2014/main" id="{80567F51-C9B4-48C8-A6E5-A354E7A6F2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0200" y="4354773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33CC33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CD235ED0-A8D4-47F0-BB1D-98A018A6A413}"/>
                    </a:ext>
                  </a:extLst>
                </p:cNvPr>
                <p:cNvSpPr/>
                <p:nvPr/>
              </p:nvSpPr>
              <p:spPr>
                <a:xfrm>
                  <a:off x="5424266" y="4340347"/>
                  <a:ext cx="4521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33CC3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>
                    <a:solidFill>
                      <a:srgbClr val="33CC33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CD235ED0-A8D4-47F0-BB1D-98A018A6A41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4266" y="4340347"/>
                  <a:ext cx="452175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003C95E-D795-4787-8B87-070187A28528}"/>
              </a:ext>
            </a:extLst>
          </p:cNvPr>
          <p:cNvGrpSpPr/>
          <p:nvPr/>
        </p:nvGrpSpPr>
        <p:grpSpPr>
          <a:xfrm>
            <a:off x="4182784" y="1819373"/>
            <a:ext cx="473794" cy="461665"/>
            <a:chOff x="6511771" y="4340347"/>
            <a:chExt cx="473794" cy="461665"/>
          </a:xfrm>
        </p:grpSpPr>
        <p:sp>
          <p:nvSpPr>
            <p:cNvPr id="16" name="Oval 3">
              <a:extLst>
                <a:ext uri="{FF2B5EF4-FFF2-40B4-BE49-F238E27FC236}">
                  <a16:creationId xmlns:a16="http://schemas.microsoft.com/office/drawing/2014/main" id="{036134A7-5955-4139-A717-FDEC6177C9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A330B0A9-3C23-4A71-A096-DF3550301729}"/>
                    </a:ext>
                  </a:extLst>
                </p:cNvPr>
                <p:cNvSpPr/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𝐸</m:t>
                        </m:r>
                      </m:oMath>
                    </m:oMathPara>
                  </a14:m>
                  <a:endParaRPr lang="en-US" sz="2400" dirty="0">
                    <a:solidFill>
                      <a:srgbClr val="3333FF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A330B0A9-3C23-4A71-A096-DF355030172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ACE4315-1762-44D4-AC80-2BFA20E6FE5B}"/>
              </a:ext>
            </a:extLst>
          </p:cNvPr>
          <p:cNvGrpSpPr/>
          <p:nvPr/>
        </p:nvGrpSpPr>
        <p:grpSpPr>
          <a:xfrm>
            <a:off x="4391202" y="3120262"/>
            <a:ext cx="473794" cy="461665"/>
            <a:chOff x="5990597" y="5333563"/>
            <a:chExt cx="473794" cy="461665"/>
          </a:xfrm>
        </p:grpSpPr>
        <p:sp>
          <p:nvSpPr>
            <p:cNvPr id="19" name="Oval 3">
              <a:extLst>
                <a:ext uri="{FF2B5EF4-FFF2-40B4-BE49-F238E27FC236}">
                  <a16:creationId xmlns:a16="http://schemas.microsoft.com/office/drawing/2014/main" id="{79213F3D-7A44-4DCF-A00D-6D92D364BD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597" y="533759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102D995F-C90F-4578-B797-22880CE783A7}"/>
                    </a:ext>
                  </a:extLst>
                </p:cNvPr>
                <p:cNvSpPr/>
                <p:nvPr/>
              </p:nvSpPr>
              <p:spPr>
                <a:xfrm>
                  <a:off x="6053920" y="5333563"/>
                  <a:ext cx="376642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𝐽</m:t>
                        </m:r>
                      </m:oMath>
                    </m:oMathPara>
                  </a14:m>
                  <a:endParaRPr lang="en-US" sz="24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102D995F-C90F-4578-B797-22880CE783A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53920" y="5333563"/>
                  <a:ext cx="376642" cy="461665"/>
                </a:xfrm>
                <a:prstGeom prst="rect">
                  <a:avLst/>
                </a:prstGeom>
                <a:blipFill>
                  <a:blip r:embed="rId6"/>
                  <a:stretch>
                    <a:fillRect l="-1613" b="-1184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1" name="AutoShape 6">
            <a:extLst>
              <a:ext uri="{FF2B5EF4-FFF2-40B4-BE49-F238E27FC236}">
                <a16:creationId xmlns:a16="http://schemas.microsoft.com/office/drawing/2014/main" id="{D476E621-525F-49EC-8D9A-AD18216DF533}"/>
              </a:ext>
            </a:extLst>
          </p:cNvPr>
          <p:cNvCxnSpPr>
            <a:cxnSpLocks noChangeShapeType="1"/>
            <a:stCxn id="13" idx="5"/>
            <a:endCxn id="16" idx="1"/>
          </p:cNvCxnSpPr>
          <p:nvPr/>
        </p:nvCxnSpPr>
        <p:spPr bwMode="auto">
          <a:xfrm>
            <a:off x="3775955" y="1548521"/>
            <a:ext cx="476215" cy="34131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2" name="AutoShape 6">
            <a:extLst>
              <a:ext uri="{FF2B5EF4-FFF2-40B4-BE49-F238E27FC236}">
                <a16:creationId xmlns:a16="http://schemas.microsoft.com/office/drawing/2014/main" id="{C60C9B03-4AE8-41C0-AFA0-C74A7D75B86C}"/>
              </a:ext>
            </a:extLst>
          </p:cNvPr>
          <p:cNvCxnSpPr>
            <a:cxnSpLocks noChangeShapeType="1"/>
            <a:stCxn id="13" idx="4"/>
            <a:endCxn id="19" idx="1"/>
          </p:cNvCxnSpPr>
          <p:nvPr/>
        </p:nvCxnSpPr>
        <p:spPr bwMode="auto">
          <a:xfrm>
            <a:off x="3608444" y="1614951"/>
            <a:ext cx="852144" cy="157576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4116250-7621-4217-B35A-D34CC49C5C89}"/>
              </a:ext>
            </a:extLst>
          </p:cNvPr>
          <p:cNvGrpSpPr/>
          <p:nvPr/>
        </p:nvGrpSpPr>
        <p:grpSpPr>
          <a:xfrm>
            <a:off x="5469792" y="1450640"/>
            <a:ext cx="522387" cy="462675"/>
            <a:chOff x="5964091" y="5328525"/>
            <a:chExt cx="522387" cy="462675"/>
          </a:xfrm>
        </p:grpSpPr>
        <p:sp>
          <p:nvSpPr>
            <p:cNvPr id="24" name="Oval 3">
              <a:extLst>
                <a:ext uri="{FF2B5EF4-FFF2-40B4-BE49-F238E27FC236}">
                  <a16:creationId xmlns:a16="http://schemas.microsoft.com/office/drawing/2014/main" id="{A37A7CD0-B948-430C-8AD1-A0993CB702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597" y="533759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BF0525BD-239A-4860-8199-28F175443EC3}"/>
                    </a:ext>
                  </a:extLst>
                </p:cNvPr>
                <p:cNvSpPr/>
                <p:nvPr/>
              </p:nvSpPr>
              <p:spPr>
                <a:xfrm>
                  <a:off x="5964091" y="5328525"/>
                  <a:ext cx="522387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𝑀</m:t>
                        </m:r>
                      </m:oMath>
                    </m:oMathPara>
                  </a14:m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BF0525BD-239A-4860-8199-28F175443EC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64091" y="5328525"/>
                  <a:ext cx="522387" cy="4616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6" name="AutoShape 6">
            <a:extLst>
              <a:ext uri="{FF2B5EF4-FFF2-40B4-BE49-F238E27FC236}">
                <a16:creationId xmlns:a16="http://schemas.microsoft.com/office/drawing/2014/main" id="{FF3E27A5-BDFB-477D-9CDE-63F1BE3A0911}"/>
              </a:ext>
            </a:extLst>
          </p:cNvPr>
          <p:cNvCxnSpPr>
            <a:cxnSpLocks noChangeShapeType="1"/>
            <a:stCxn id="24" idx="0"/>
            <a:endCxn id="11" idx="3"/>
          </p:cNvCxnSpPr>
          <p:nvPr/>
        </p:nvCxnSpPr>
        <p:spPr bwMode="auto">
          <a:xfrm flipH="1" flipV="1">
            <a:off x="4986780" y="597964"/>
            <a:ext cx="746415" cy="86174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1" name="AutoShape 6">
            <a:extLst>
              <a:ext uri="{FF2B5EF4-FFF2-40B4-BE49-F238E27FC236}">
                <a16:creationId xmlns:a16="http://schemas.microsoft.com/office/drawing/2014/main" id="{3675E17F-B0F2-45BF-B65A-1064FC4A197F}"/>
              </a:ext>
            </a:extLst>
          </p:cNvPr>
          <p:cNvCxnSpPr>
            <a:cxnSpLocks noChangeShapeType="1"/>
            <a:stCxn id="24" idx="1"/>
            <a:endCxn id="13" idx="6"/>
          </p:cNvCxnSpPr>
          <p:nvPr/>
        </p:nvCxnSpPr>
        <p:spPr bwMode="auto">
          <a:xfrm flipH="1" flipV="1">
            <a:off x="3845341" y="1388147"/>
            <a:ext cx="1720343" cy="13798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4" name="AutoShape 6">
            <a:extLst>
              <a:ext uri="{FF2B5EF4-FFF2-40B4-BE49-F238E27FC236}">
                <a16:creationId xmlns:a16="http://schemas.microsoft.com/office/drawing/2014/main" id="{C84231F3-89F0-4252-B460-B05DE501CC8C}"/>
              </a:ext>
            </a:extLst>
          </p:cNvPr>
          <p:cNvCxnSpPr>
            <a:cxnSpLocks noChangeShapeType="1"/>
            <a:stCxn id="24" idx="2"/>
            <a:endCxn id="17" idx="3"/>
          </p:cNvCxnSpPr>
          <p:nvPr/>
        </p:nvCxnSpPr>
        <p:spPr bwMode="auto">
          <a:xfrm flipH="1">
            <a:off x="4655098" y="1686511"/>
            <a:ext cx="841200" cy="36369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AutoShape 6">
            <a:extLst>
              <a:ext uri="{FF2B5EF4-FFF2-40B4-BE49-F238E27FC236}">
                <a16:creationId xmlns:a16="http://schemas.microsoft.com/office/drawing/2014/main" id="{F1A161CB-3524-459B-B660-7FEB6A7EC921}"/>
              </a:ext>
            </a:extLst>
          </p:cNvPr>
          <p:cNvCxnSpPr>
            <a:cxnSpLocks noChangeShapeType="1"/>
            <a:stCxn id="24" idx="3"/>
            <a:endCxn id="19" idx="6"/>
          </p:cNvCxnSpPr>
          <p:nvPr/>
        </p:nvCxnSpPr>
        <p:spPr bwMode="auto">
          <a:xfrm flipH="1">
            <a:off x="4864996" y="1846885"/>
            <a:ext cx="700688" cy="150421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32755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11237130" cy="627812"/>
          </a:xfrm>
        </p:spPr>
        <p:txBody>
          <a:bodyPr/>
          <a:lstStyle/>
          <a:p>
            <a:r>
              <a:rPr lang="en-US" dirty="0"/>
              <a:t>Answer Any Query from Bayes Net</a:t>
            </a:r>
            <a:endParaRPr lang="en-US" dirty="0">
              <a:latin typeface="Calibri"/>
              <a:cs typeface="Calibri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1535242" y="4386090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604967" y="4389263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2456785" y="4386090"/>
          <a:ext cx="736600" cy="12192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178631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024277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3349751" y="4386090"/>
          <a:ext cx="1483900" cy="12192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0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437440143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3735337479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70953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421542"/>
                  </a:ext>
                </a:extLst>
              </a:tr>
            </a:tbl>
          </a:graphicData>
        </a:graphic>
      </p:graphicFrame>
      <p:sp>
        <p:nvSpPr>
          <p:cNvPr id="28" name="Right Arrow 27"/>
          <p:cNvSpPr/>
          <p:nvPr/>
        </p:nvSpPr>
        <p:spPr>
          <a:xfrm>
            <a:off x="6584966" y="2857782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7493657" y="2535399"/>
          <a:ext cx="1676399" cy="14850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337" name="Rectangle 14336"/>
          <p:cNvSpPr/>
          <p:nvPr/>
        </p:nvSpPr>
        <p:spPr>
          <a:xfrm>
            <a:off x="481843" y="1882923"/>
            <a:ext cx="3821360" cy="1284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Bayes Net and </a:t>
            </a:r>
          </a:p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Conditional Probability Tables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513459" y="1372312"/>
            <a:ext cx="167639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Joint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2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ight Arrow 27">
            <a:extLst>
              <a:ext uri="{FF2B5EF4-FFF2-40B4-BE49-F238E27FC236}">
                <a16:creationId xmlns:a16="http://schemas.microsoft.com/office/drawing/2014/main" id="{E11BA33A-9E66-435C-BF16-2504EE75134C}"/>
              </a:ext>
            </a:extLst>
          </p:cNvPr>
          <p:cNvSpPr/>
          <p:nvPr/>
        </p:nvSpPr>
        <p:spPr>
          <a:xfrm>
            <a:off x="9514313" y="2854965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AutoShape 6">
            <a:extLst>
              <a:ext uri="{FF2B5EF4-FFF2-40B4-BE49-F238E27FC236}">
                <a16:creationId xmlns:a16="http://schemas.microsoft.com/office/drawing/2014/main" id="{9EAC0D0C-BAEC-4EA1-8DA2-796F112EF73E}"/>
              </a:ext>
            </a:extLst>
          </p:cNvPr>
          <p:cNvCxnSpPr>
            <a:cxnSpLocks noChangeShapeType="1"/>
            <a:stCxn id="26" idx="2"/>
            <a:endCxn id="38" idx="0"/>
          </p:cNvCxnSpPr>
          <p:nvPr/>
        </p:nvCxnSpPr>
        <p:spPr bwMode="auto">
          <a:xfrm flipH="1">
            <a:off x="5421593" y="2446364"/>
            <a:ext cx="332997" cy="99460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" name="AutoShape 6">
            <a:extLst>
              <a:ext uri="{FF2B5EF4-FFF2-40B4-BE49-F238E27FC236}">
                <a16:creationId xmlns:a16="http://schemas.microsoft.com/office/drawing/2014/main" id="{A722B40D-E925-4A24-A9DE-4C3A51E53773}"/>
              </a:ext>
            </a:extLst>
          </p:cNvPr>
          <p:cNvCxnSpPr>
            <a:cxnSpLocks noChangeShapeType="1"/>
            <a:stCxn id="22" idx="5"/>
            <a:endCxn id="41" idx="7"/>
          </p:cNvCxnSpPr>
          <p:nvPr/>
        </p:nvCxnSpPr>
        <p:spPr bwMode="auto">
          <a:xfrm flipH="1">
            <a:off x="5797522" y="2376343"/>
            <a:ext cx="109175" cy="243194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" name="AutoShape 6">
            <a:extLst>
              <a:ext uri="{FF2B5EF4-FFF2-40B4-BE49-F238E27FC236}">
                <a16:creationId xmlns:a16="http://schemas.microsoft.com/office/drawing/2014/main" id="{BB9A966E-BD29-4200-80D7-771F7A872F14}"/>
              </a:ext>
            </a:extLst>
          </p:cNvPr>
          <p:cNvCxnSpPr>
            <a:cxnSpLocks noChangeShapeType="1"/>
            <a:stCxn id="39" idx="2"/>
            <a:endCxn id="41" idx="0"/>
          </p:cNvCxnSpPr>
          <p:nvPr/>
        </p:nvCxnSpPr>
        <p:spPr bwMode="auto">
          <a:xfrm>
            <a:off x="5422908" y="3898606"/>
            <a:ext cx="207103" cy="84325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" name="AutoShape 6">
            <a:extLst>
              <a:ext uri="{FF2B5EF4-FFF2-40B4-BE49-F238E27FC236}">
                <a16:creationId xmlns:a16="http://schemas.microsoft.com/office/drawing/2014/main" id="{AA129164-EFF2-4611-9738-AF4DE7B41F50}"/>
              </a:ext>
            </a:extLst>
          </p:cNvPr>
          <p:cNvCxnSpPr>
            <a:cxnSpLocks noChangeShapeType="1"/>
            <a:stCxn id="22" idx="3"/>
            <a:endCxn id="33" idx="7"/>
          </p:cNvCxnSpPr>
          <p:nvPr/>
        </p:nvCxnSpPr>
        <p:spPr bwMode="auto">
          <a:xfrm flipH="1">
            <a:off x="4777867" y="2376343"/>
            <a:ext cx="793808" cy="46899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43D795D-3385-41CA-8945-E59CA26A5900}"/>
              </a:ext>
            </a:extLst>
          </p:cNvPr>
          <p:cNvGrpSpPr/>
          <p:nvPr/>
        </p:nvGrpSpPr>
        <p:grpSpPr>
          <a:xfrm>
            <a:off x="5502289" y="1984699"/>
            <a:ext cx="486403" cy="461665"/>
            <a:chOff x="5990597" y="3500735"/>
            <a:chExt cx="486403" cy="461665"/>
          </a:xfrm>
        </p:grpSpPr>
        <p:sp>
          <p:nvSpPr>
            <p:cNvPr id="22" name="Oval 3">
              <a:extLst>
                <a:ext uri="{FF2B5EF4-FFF2-40B4-BE49-F238E27FC236}">
                  <a16:creationId xmlns:a16="http://schemas.microsoft.com/office/drawing/2014/main" id="{914AE275-5D5E-4887-AD28-B0DAFFBAC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829FE21-E589-4F1C-BC43-F8B77B69415A}"/>
                    </a:ext>
                  </a:extLst>
                </p:cNvPr>
                <p:cNvSpPr/>
                <p:nvPr/>
              </p:nvSpPr>
              <p:spPr>
                <a:xfrm>
                  <a:off x="6008795" y="3500735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08795" y="3500735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6A0DF74-B6EE-465D-9366-6CA327B002F2}"/>
              </a:ext>
            </a:extLst>
          </p:cNvPr>
          <p:cNvGrpSpPr/>
          <p:nvPr/>
        </p:nvGrpSpPr>
        <p:grpSpPr>
          <a:xfrm>
            <a:off x="4373459" y="2764484"/>
            <a:ext cx="493941" cy="468035"/>
            <a:chOff x="5410200" y="4340347"/>
            <a:chExt cx="493941" cy="468035"/>
          </a:xfrm>
        </p:grpSpPr>
        <p:sp>
          <p:nvSpPr>
            <p:cNvPr id="33" name="Oval 3">
              <a:extLst>
                <a:ext uri="{FF2B5EF4-FFF2-40B4-BE49-F238E27FC236}">
                  <a16:creationId xmlns:a16="http://schemas.microsoft.com/office/drawing/2014/main" id="{4235923A-B2B5-41A3-931B-8369CEAB93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0200" y="4354773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33CC33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90A4DC00-E2A4-4000-BCD9-373052DF4051}"/>
                    </a:ext>
                  </a:extLst>
                </p:cNvPr>
                <p:cNvSpPr/>
                <p:nvPr/>
              </p:nvSpPr>
              <p:spPr>
                <a:xfrm>
                  <a:off x="5424266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33CC3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rgbClr val="33CC33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4266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B95F47A-A592-4ACA-B22D-7F232D4BC593}"/>
              </a:ext>
            </a:extLst>
          </p:cNvPr>
          <p:cNvGrpSpPr/>
          <p:nvPr/>
        </p:nvGrpSpPr>
        <p:grpSpPr>
          <a:xfrm>
            <a:off x="5184696" y="3436941"/>
            <a:ext cx="473794" cy="461665"/>
            <a:chOff x="6511771" y="4340347"/>
            <a:chExt cx="473794" cy="461665"/>
          </a:xfrm>
        </p:grpSpPr>
        <p:sp>
          <p:nvSpPr>
            <p:cNvPr id="38" name="Oval 3">
              <a:extLst>
                <a:ext uri="{FF2B5EF4-FFF2-40B4-BE49-F238E27FC236}">
                  <a16:creationId xmlns:a16="http://schemas.microsoft.com/office/drawing/2014/main" id="{84BE50D1-D5B0-43DD-B0AF-67A33B316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BF2D1D2F-65CC-44A2-9CB6-E408ACA155EB}"/>
                    </a:ext>
                  </a:extLst>
                </p:cNvPr>
                <p:cNvSpPr/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lang="en-US" sz="2400" dirty="0">
                    <a:solidFill>
                      <a:srgbClr val="3333FF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E8A53A0-20A4-44FA-A523-B3DEC82624C3}"/>
              </a:ext>
            </a:extLst>
          </p:cNvPr>
          <p:cNvGrpSpPr/>
          <p:nvPr/>
        </p:nvGrpSpPr>
        <p:grpSpPr>
          <a:xfrm>
            <a:off x="5393114" y="4730749"/>
            <a:ext cx="497455" cy="464718"/>
            <a:chOff x="5990597" y="5326482"/>
            <a:chExt cx="497455" cy="464718"/>
          </a:xfrm>
        </p:grpSpPr>
        <p:sp>
          <p:nvSpPr>
            <p:cNvPr id="41" name="Oval 3">
              <a:extLst>
                <a:ext uri="{FF2B5EF4-FFF2-40B4-BE49-F238E27FC236}">
                  <a16:creationId xmlns:a16="http://schemas.microsoft.com/office/drawing/2014/main" id="{E2B088FB-3AF3-4F44-8625-5CBB2F2397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597" y="533759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3C862C77-16F4-4D5E-AF08-02CFB9FF7BD3}"/>
                    </a:ext>
                  </a:extLst>
                </p:cNvPr>
                <p:cNvSpPr/>
                <p:nvPr/>
              </p:nvSpPr>
              <p:spPr>
                <a:xfrm>
                  <a:off x="5996186" y="5326482"/>
                  <a:ext cx="4918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D6009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𝐷</m:t>
                        </m:r>
                      </m:oMath>
                    </m:oMathPara>
                  </a14:m>
                  <a:endParaRPr lang="en-US" sz="24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3C862C77-16F4-4D5E-AF08-02CFB9FF7BD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96186" y="5326482"/>
                  <a:ext cx="491866" cy="46166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43" name="AutoShape 6">
            <a:extLst>
              <a:ext uri="{FF2B5EF4-FFF2-40B4-BE49-F238E27FC236}">
                <a16:creationId xmlns:a16="http://schemas.microsoft.com/office/drawing/2014/main" id="{271F8D9D-1FE8-4532-B795-11DF1E478142}"/>
              </a:ext>
            </a:extLst>
          </p:cNvPr>
          <p:cNvCxnSpPr>
            <a:cxnSpLocks noChangeShapeType="1"/>
            <a:stCxn id="33" idx="5"/>
            <a:endCxn id="38" idx="1"/>
          </p:cNvCxnSpPr>
          <p:nvPr/>
        </p:nvCxnSpPr>
        <p:spPr bwMode="auto">
          <a:xfrm>
            <a:off x="4777867" y="3166089"/>
            <a:ext cx="476215" cy="34131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4" name="AutoShape 6">
            <a:extLst>
              <a:ext uri="{FF2B5EF4-FFF2-40B4-BE49-F238E27FC236}">
                <a16:creationId xmlns:a16="http://schemas.microsoft.com/office/drawing/2014/main" id="{F7638511-1602-4795-A869-849BFCE7251A}"/>
              </a:ext>
            </a:extLst>
          </p:cNvPr>
          <p:cNvCxnSpPr>
            <a:cxnSpLocks noChangeShapeType="1"/>
            <a:stCxn id="33" idx="4"/>
            <a:endCxn id="41" idx="1"/>
          </p:cNvCxnSpPr>
          <p:nvPr/>
        </p:nvCxnSpPr>
        <p:spPr bwMode="auto">
          <a:xfrm>
            <a:off x="4610356" y="3232519"/>
            <a:ext cx="852144" cy="157576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828567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479B7FF5-BD92-4A6F-8688-1DB98B516F0D}"/>
              </a:ext>
            </a:extLst>
          </p:cNvPr>
          <p:cNvGraphicFramePr>
            <a:graphicFrameLocks noGrp="1"/>
          </p:cNvGraphicFramePr>
          <p:nvPr/>
        </p:nvGraphicFramePr>
        <p:xfrm>
          <a:off x="4762802" y="2558143"/>
          <a:ext cx="1483900" cy="24384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0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437440143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3735337479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70953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42154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8674898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078103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188045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2167987"/>
                  </a:ext>
                </a:extLst>
              </a:tr>
            </a:tbl>
          </a:graphicData>
        </a:graphic>
      </p:graphicFrame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11261622" cy="627812"/>
          </a:xfrm>
        </p:spPr>
        <p:txBody>
          <a:bodyPr/>
          <a:lstStyle/>
          <a:p>
            <a:r>
              <a:rPr lang="en-US" dirty="0"/>
              <a:t>Answer Any Query from Condition Probability Tables</a:t>
            </a:r>
            <a:endParaRPr lang="en-US" dirty="0">
              <a:latin typeface="Calibri"/>
              <a:cs typeface="Calibri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1300021" y="2558143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69746" y="2561316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2221564" y="2558143"/>
          <a:ext cx="736600" cy="12192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178631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024277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3114530" y="2558143"/>
          <a:ext cx="1483900" cy="12192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0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437440143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3735337479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70953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421542"/>
                  </a:ext>
                </a:extLst>
              </a:tr>
            </a:tbl>
          </a:graphicData>
        </a:graphic>
      </p:graphicFrame>
      <p:sp>
        <p:nvSpPr>
          <p:cNvPr id="28" name="Right Arrow 27"/>
          <p:cNvSpPr/>
          <p:nvPr/>
        </p:nvSpPr>
        <p:spPr>
          <a:xfrm>
            <a:off x="6584966" y="2857782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7489647" y="2082436"/>
          <a:ext cx="1676399" cy="297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337" name="Rectangle 14336"/>
          <p:cNvSpPr/>
          <p:nvPr/>
        </p:nvSpPr>
        <p:spPr>
          <a:xfrm>
            <a:off x="552099" y="1372312"/>
            <a:ext cx="5175768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Conditional Probability Tables and Chain Rule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513459" y="1372312"/>
            <a:ext cx="167639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Joint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2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/>
              <p:nvPr/>
            </p:nvSpPr>
            <p:spPr>
              <a:xfrm>
                <a:off x="122629" y="5386451"/>
                <a:ext cx="8253928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FF0000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e>
                    </m:d>
                    <m:r>
                      <a:rPr lang="en-US" sz="2800" i="1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i="1">
                        <a:solidFill>
                          <a:srgbClr val="33CC33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33CC3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33CC3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e>
                      <m:e>
                        <m:r>
                          <a:rPr lang="en-US" sz="2800" i="1">
                            <a:solidFill>
                              <a:srgbClr val="33CC3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e>
                    </m:d>
                    <m:r>
                      <a:rPr lang="en-US" sz="2800" i="1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i="1">
                        <a:solidFill>
                          <a:srgbClr val="0432FF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0432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e>
                      <m:e>
                        <m:r>
                          <a:rPr lang="en-US" sz="2800" i="1">
                            <a:solidFill>
                              <a:srgbClr val="0432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lang="en-US" sz="2800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𝐵</m:t>
                        </m:r>
                      </m:e>
                    </m:d>
                    <m:r>
                      <a:rPr lang="en-US" sz="2800" i="1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i="1">
                        <a:solidFill>
                          <a:srgbClr val="D60093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𝐷</m:t>
                        </m:r>
                      </m:e>
                      <m:e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𝐵</m:t>
                        </m:r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lang="en-US" sz="2800" i="1">
                            <a:solidFill>
                              <a:srgbClr val="D6009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e>
                    </m:d>
                  </m:oMath>
                </a14:m>
                <a:r>
                  <a:rPr lang="en-US" sz="2800" dirty="0">
                    <a:solidFill>
                      <a:srgbClr val="E88510"/>
                    </a:solidFill>
                    <a:cs typeface="Calibri"/>
                    <a:sym typeface="Wingdings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(</m:t>
                    </m:r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𝐸</m:t>
                    </m:r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|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𝐴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, 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𝐵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,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𝐶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,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𝐷</m:t>
                    </m:r>
                    <m:r>
                      <a:rPr lang="en-US" sz="2800" i="1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)</m:t>
                    </m:r>
                  </m:oMath>
                </a14:m>
                <a:endParaRPr lang="en-US" sz="28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29" y="5386451"/>
                <a:ext cx="8253928" cy="4445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ight Arrow 27">
            <a:extLst>
              <a:ext uri="{FF2B5EF4-FFF2-40B4-BE49-F238E27FC236}">
                <a16:creationId xmlns:a16="http://schemas.microsoft.com/office/drawing/2014/main" id="{E11BA33A-9E66-435C-BF16-2504EE75134C}"/>
              </a:ext>
            </a:extLst>
          </p:cNvPr>
          <p:cNvSpPr/>
          <p:nvPr/>
        </p:nvSpPr>
        <p:spPr>
          <a:xfrm>
            <a:off x="9514313" y="2854965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903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479B7FF5-BD92-4A6F-8688-1DB98B516F0D}"/>
              </a:ext>
            </a:extLst>
          </p:cNvPr>
          <p:cNvGraphicFramePr>
            <a:graphicFrameLocks noGrp="1"/>
          </p:cNvGraphicFramePr>
          <p:nvPr/>
        </p:nvGraphicFramePr>
        <p:xfrm>
          <a:off x="4762802" y="2558143"/>
          <a:ext cx="1483900" cy="24384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0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437440143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3735337479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70953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42154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8674898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078103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188045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2167987"/>
                  </a:ext>
                </a:extLst>
              </a:tr>
            </a:tbl>
          </a:graphicData>
        </a:graphic>
      </p:graphicFrame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11302444" cy="627812"/>
          </a:xfrm>
        </p:spPr>
        <p:txBody>
          <a:bodyPr/>
          <a:lstStyle/>
          <a:p>
            <a:r>
              <a:rPr lang="en-US" dirty="0"/>
              <a:t>Answer Any Query from Condition Probability Tables</a:t>
            </a:r>
            <a:endParaRPr lang="en-US" dirty="0">
              <a:latin typeface="Calibri"/>
              <a:cs typeface="Calibri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1300021" y="2558143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69746" y="2561316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2221564" y="2558143"/>
          <a:ext cx="736600" cy="12192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178631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024277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3114530" y="2558143"/>
          <a:ext cx="1483900" cy="12192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0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437440143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3735337479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70953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421542"/>
                  </a:ext>
                </a:extLst>
              </a:tr>
            </a:tbl>
          </a:graphicData>
        </a:graphic>
      </p:graphicFrame>
      <p:sp>
        <p:nvSpPr>
          <p:cNvPr id="14337" name="Rectangle 14336"/>
          <p:cNvSpPr/>
          <p:nvPr/>
        </p:nvSpPr>
        <p:spPr>
          <a:xfrm>
            <a:off x="552099" y="1372312"/>
            <a:ext cx="5175768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Conditional Probability Tables and Chain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/>
              <p:nvPr/>
            </p:nvSpPr>
            <p:spPr>
              <a:xfrm>
                <a:off x="122629" y="5386451"/>
                <a:ext cx="8253928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FF0000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e>
                    </m:d>
                    <m:r>
                      <a:rPr lang="en-US" sz="2800" i="1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i="1">
                        <a:solidFill>
                          <a:srgbClr val="33CC33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33CC3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33CC3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e>
                      <m:e>
                        <m:r>
                          <a:rPr lang="en-US" sz="2800" i="1">
                            <a:solidFill>
                              <a:srgbClr val="33CC3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e>
                    </m:d>
                    <m:r>
                      <a:rPr lang="en-US" sz="2800" i="1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i="1">
                        <a:solidFill>
                          <a:srgbClr val="0432FF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0432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e>
                      <m:e>
                        <m:r>
                          <a:rPr lang="en-US" sz="2800" i="1">
                            <a:solidFill>
                              <a:srgbClr val="0432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lang="en-US" sz="2800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𝐵</m:t>
                        </m:r>
                      </m:e>
                    </m:d>
                    <m:r>
                      <a:rPr lang="en-US" sz="2800" i="1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i="1">
                        <a:solidFill>
                          <a:srgbClr val="D60093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𝐷</m:t>
                        </m:r>
                      </m:e>
                      <m:e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𝐵</m:t>
                        </m:r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lang="en-US" sz="2800" i="1">
                            <a:solidFill>
                              <a:srgbClr val="D6009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e>
                    </m:d>
                  </m:oMath>
                </a14:m>
                <a:r>
                  <a:rPr lang="en-US" sz="2800" dirty="0">
                    <a:solidFill>
                      <a:srgbClr val="E88510"/>
                    </a:solidFill>
                    <a:cs typeface="Calibri"/>
                    <a:sym typeface="Wingdings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(</m:t>
                    </m:r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𝐸</m:t>
                    </m:r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|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𝐴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, 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𝐵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,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𝐶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,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𝐷</m:t>
                    </m:r>
                    <m:r>
                      <a:rPr lang="en-US" sz="2800" i="1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)</m:t>
                    </m:r>
                  </m:oMath>
                </a14:m>
                <a:endParaRPr lang="en-US" sz="28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29" y="5386451"/>
                <a:ext cx="8253928" cy="44454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493D5D0C-FDC1-454E-88A2-B1BB5C76418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593572" y="1384851"/>
                <a:ext cx="3954236" cy="3677562"/>
              </a:xfrm>
            </p:spPr>
            <p:txBody>
              <a:bodyPr/>
              <a:lstStyle/>
              <a:p>
                <a:r>
                  <a:rPr lang="en-US" sz="3200" dirty="0">
                    <a:solidFill>
                      <a:schemeClr val="accent2"/>
                    </a:solidFill>
                  </a:rPr>
                  <a:t>Problems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Huge</a:t>
                </a:r>
              </a:p>
              <a:p>
                <a:pPr marL="917575" lvl="2" indent="-457200"/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800" dirty="0"/>
                  <a:t> variables with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800" dirty="0"/>
                  <a:t> values</a:t>
                </a:r>
              </a:p>
              <a:p>
                <a:pPr marL="917575" lvl="2" indent="-457200"/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800" dirty="0"/>
                  <a:t> entries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We aren’t given the right tables</a:t>
                </a:r>
                <a:endParaRPr lang="en-US" sz="2800" dirty="0">
                  <a:solidFill>
                    <a:schemeClr val="tx1"/>
                  </a:solidFill>
                </a:endParaRPr>
              </a:p>
              <a:p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493D5D0C-FDC1-454E-88A2-B1BB5C76418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93572" y="1384851"/>
                <a:ext cx="3954236" cy="3677562"/>
              </a:xfrm>
              <a:blipFill>
                <a:blip r:embed="rId3"/>
                <a:stretch>
                  <a:fillRect l="-4012" t="-3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0445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 dirty="0"/>
              <a:t>Do We Need the Full Chain Rule?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01581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163959"/>
            <a:ext cx="822960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200" dirty="0">
                <a:latin typeface="Calibri"/>
                <a:cs typeface="Calibri"/>
              </a:rPr>
              <a:t>Binary random variables</a:t>
            </a:r>
          </a:p>
          <a:p>
            <a:pPr lvl="5">
              <a:lnSpc>
                <a:spcPct val="80000"/>
              </a:lnSpc>
            </a:pPr>
            <a:endParaRPr lang="en-US" sz="16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Fire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Smoke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Alarm</a:t>
            </a:r>
          </a:p>
          <a:p>
            <a:pPr lvl="1"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701" y="1371600"/>
            <a:ext cx="3352797" cy="2202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113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479B7FF5-BD92-4A6F-8688-1DB98B516F0D}"/>
              </a:ext>
            </a:extLst>
          </p:cNvPr>
          <p:cNvGraphicFramePr>
            <a:graphicFrameLocks noGrp="1"/>
          </p:cNvGraphicFramePr>
          <p:nvPr/>
        </p:nvGraphicFramePr>
        <p:xfrm>
          <a:off x="4762802" y="2558143"/>
          <a:ext cx="1483900" cy="24384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0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437440143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3735337479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70953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42154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8674898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078103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188045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2167987"/>
                  </a:ext>
                </a:extLst>
              </a:tr>
            </a:tbl>
          </a:graphicData>
        </a:graphic>
      </p:graphicFrame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11204472" cy="627812"/>
          </a:xfrm>
        </p:spPr>
        <p:txBody>
          <a:bodyPr/>
          <a:lstStyle/>
          <a:p>
            <a:r>
              <a:rPr lang="en-US" dirty="0"/>
              <a:t>Answer Any Query from Condition Probability Tables</a:t>
            </a:r>
            <a:endParaRPr lang="en-US" dirty="0">
              <a:latin typeface="Calibri"/>
              <a:cs typeface="Calibri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1300021" y="2558143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69746" y="2561316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2221564" y="2558143"/>
          <a:ext cx="736600" cy="12192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178631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024277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3114530" y="2558143"/>
          <a:ext cx="1483900" cy="12192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0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437440143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3735337479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70953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421542"/>
                  </a:ext>
                </a:extLst>
              </a:tr>
            </a:tbl>
          </a:graphicData>
        </a:graphic>
      </p:graphicFrame>
      <p:sp>
        <p:nvSpPr>
          <p:cNvPr id="28" name="Right Arrow 27"/>
          <p:cNvSpPr/>
          <p:nvPr/>
        </p:nvSpPr>
        <p:spPr>
          <a:xfrm>
            <a:off x="6584966" y="2857782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7489647" y="2082436"/>
          <a:ext cx="1676399" cy="297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337" name="Rectangle 14336"/>
          <p:cNvSpPr/>
          <p:nvPr/>
        </p:nvSpPr>
        <p:spPr>
          <a:xfrm>
            <a:off x="552099" y="1372312"/>
            <a:ext cx="5175768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Conditional Probability Tables and Chain Rule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513459" y="1372312"/>
            <a:ext cx="167639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Joint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2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/>
              <p:nvPr/>
            </p:nvSpPr>
            <p:spPr>
              <a:xfrm>
                <a:off x="122629" y="5386451"/>
                <a:ext cx="8253928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FF0000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e>
                    </m:d>
                    <m:r>
                      <a:rPr lang="en-US" sz="2800" i="1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i="1">
                        <a:solidFill>
                          <a:srgbClr val="33CC33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33CC3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33CC3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e>
                      <m:e>
                        <m:r>
                          <a:rPr lang="en-US" sz="2800" i="1">
                            <a:solidFill>
                              <a:srgbClr val="33CC3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e>
                    </m:d>
                    <m:r>
                      <a:rPr lang="en-US" sz="2800" i="1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i="1">
                        <a:solidFill>
                          <a:srgbClr val="0432FF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0432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e>
                      <m:e>
                        <m:r>
                          <a:rPr lang="en-US" sz="2800" i="1">
                            <a:solidFill>
                              <a:srgbClr val="0432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lang="en-US" sz="2800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𝐵</m:t>
                        </m:r>
                      </m:e>
                    </m:d>
                    <m:r>
                      <a:rPr lang="en-US" sz="2800" i="1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i="1">
                        <a:solidFill>
                          <a:srgbClr val="D60093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𝐷</m:t>
                        </m:r>
                      </m:e>
                      <m:e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𝐵</m:t>
                        </m:r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lang="en-US" sz="2800" i="1">
                            <a:solidFill>
                              <a:srgbClr val="D6009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e>
                    </m:d>
                  </m:oMath>
                </a14:m>
                <a:r>
                  <a:rPr lang="en-US" sz="2800" dirty="0">
                    <a:solidFill>
                      <a:srgbClr val="E88510"/>
                    </a:solidFill>
                    <a:cs typeface="Calibri"/>
                    <a:sym typeface="Wingdings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(</m:t>
                    </m:r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𝐸</m:t>
                    </m:r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|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𝐴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, 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𝐵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,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𝐶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,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𝐷</m:t>
                    </m:r>
                    <m:r>
                      <a:rPr lang="en-US" sz="2800" i="1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)</m:t>
                    </m:r>
                  </m:oMath>
                </a14:m>
                <a:endParaRPr lang="en-US" sz="28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29" y="5386451"/>
                <a:ext cx="8253928" cy="4445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ight Arrow 27">
            <a:extLst>
              <a:ext uri="{FF2B5EF4-FFF2-40B4-BE49-F238E27FC236}">
                <a16:creationId xmlns:a16="http://schemas.microsoft.com/office/drawing/2014/main" id="{E11BA33A-9E66-435C-BF16-2504EE75134C}"/>
              </a:ext>
            </a:extLst>
          </p:cNvPr>
          <p:cNvSpPr/>
          <p:nvPr/>
        </p:nvSpPr>
        <p:spPr>
          <a:xfrm>
            <a:off x="9514313" y="2854965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056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11147322" cy="627812"/>
          </a:xfrm>
        </p:spPr>
        <p:txBody>
          <a:bodyPr/>
          <a:lstStyle/>
          <a:p>
            <a:r>
              <a:rPr lang="en-US" dirty="0"/>
              <a:t>Answer Any Query from Condition Probability Tables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8" name="Right Arrow 27"/>
          <p:cNvSpPr/>
          <p:nvPr/>
        </p:nvSpPr>
        <p:spPr>
          <a:xfrm>
            <a:off x="5767930" y="2857782"/>
            <a:ext cx="1401908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7489647" y="2082436"/>
          <a:ext cx="1676399" cy="297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337" name="Rectangle 14336"/>
          <p:cNvSpPr/>
          <p:nvPr/>
        </p:nvSpPr>
        <p:spPr>
          <a:xfrm>
            <a:off x="552099" y="1372312"/>
            <a:ext cx="5175768" cy="496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Bayes Net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513459" y="1372312"/>
            <a:ext cx="167639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Joint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2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/>
              <p:nvPr/>
            </p:nvSpPr>
            <p:spPr>
              <a:xfrm>
                <a:off x="0" y="5410146"/>
                <a:ext cx="6327157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33CC3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D6009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D6009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410146"/>
                <a:ext cx="6327157" cy="444545"/>
              </a:xfrm>
              <a:prstGeom prst="rect">
                <a:avLst/>
              </a:prstGeom>
              <a:blipFill>
                <a:blip r:embed="rId3"/>
                <a:stretch>
                  <a:fillRect t="-6849" b="-23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ight Arrow 27">
            <a:extLst>
              <a:ext uri="{FF2B5EF4-FFF2-40B4-BE49-F238E27FC236}">
                <a16:creationId xmlns:a16="http://schemas.microsoft.com/office/drawing/2014/main" id="{E11BA33A-9E66-435C-BF16-2504EE75134C}"/>
              </a:ext>
            </a:extLst>
          </p:cNvPr>
          <p:cNvSpPr/>
          <p:nvPr/>
        </p:nvSpPr>
        <p:spPr>
          <a:xfrm>
            <a:off x="9514313" y="2854965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5A81F87-B034-4329-9A8E-37235E59619E}"/>
              </a:ext>
            </a:extLst>
          </p:cNvPr>
          <p:cNvGrpSpPr/>
          <p:nvPr/>
        </p:nvGrpSpPr>
        <p:grpSpPr>
          <a:xfrm>
            <a:off x="2224886" y="1967637"/>
            <a:ext cx="2066925" cy="2286000"/>
            <a:chOff x="2047875" y="2667000"/>
            <a:chExt cx="1662112" cy="1920082"/>
          </a:xfrm>
        </p:grpSpPr>
        <p:sp>
          <p:nvSpPr>
            <p:cNvPr id="17" name="Oval 3">
              <a:extLst>
                <a:ext uri="{FF2B5EF4-FFF2-40B4-BE49-F238E27FC236}">
                  <a16:creationId xmlns:a16="http://schemas.microsoft.com/office/drawing/2014/main" id="{1CA2B715-A458-4F86-B744-0B7D87DEB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266700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8" name="Oval 3">
              <a:extLst>
                <a:ext uri="{FF2B5EF4-FFF2-40B4-BE49-F238E27FC236}">
                  <a16:creationId xmlns:a16="http://schemas.microsoft.com/office/drawing/2014/main" id="{3BF4349C-A629-4A2C-B8A1-1A6F3F6A1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875" y="3380583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33CC33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9" name="Oval 3">
              <a:extLst>
                <a:ext uri="{FF2B5EF4-FFF2-40B4-BE49-F238E27FC236}">
                  <a16:creationId xmlns:a16="http://schemas.microsoft.com/office/drawing/2014/main" id="{5981EEE0-2B44-476D-ADFC-B7DD33A004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700" y="337185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0" name="Oval 3">
              <a:extLst>
                <a:ext uri="{FF2B5EF4-FFF2-40B4-BE49-F238E27FC236}">
                  <a16:creationId xmlns:a16="http://schemas.microsoft.com/office/drawing/2014/main" id="{4C02642D-B1EF-495D-ADD3-DDFC0B33B2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1" name="Oval 3">
              <a:extLst>
                <a:ext uri="{FF2B5EF4-FFF2-40B4-BE49-F238E27FC236}">
                  <a16:creationId xmlns:a16="http://schemas.microsoft.com/office/drawing/2014/main" id="{4B16CB20-B9A0-40AC-992D-F4BDC6C58A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8987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E8851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cxnSp>
          <p:nvCxnSpPr>
            <p:cNvPr id="22" name="AutoShape 6">
              <a:extLst>
                <a:ext uri="{FF2B5EF4-FFF2-40B4-BE49-F238E27FC236}">
                  <a16:creationId xmlns:a16="http://schemas.microsoft.com/office/drawing/2014/main" id="{0C2C710D-F1EC-487D-8876-CE1138F6F560}"/>
                </a:ext>
              </a:extLst>
            </p:cNvPr>
            <p:cNvCxnSpPr>
              <a:cxnSpLocks noChangeShapeType="1"/>
              <a:stCxn id="17" idx="5"/>
              <a:endCxn id="19" idx="0"/>
            </p:cNvCxnSpPr>
            <p:nvPr/>
          </p:nvCxnSpPr>
          <p:spPr bwMode="auto">
            <a:xfrm>
              <a:off x="2839804" y="2992204"/>
              <a:ext cx="284396" cy="3796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" name="AutoShape 6">
              <a:extLst>
                <a:ext uri="{FF2B5EF4-FFF2-40B4-BE49-F238E27FC236}">
                  <a16:creationId xmlns:a16="http://schemas.microsoft.com/office/drawing/2014/main" id="{E5F598BB-FCD9-4C3E-9012-E99E773C39D8}"/>
                </a:ext>
              </a:extLst>
            </p:cNvPr>
            <p:cNvCxnSpPr>
              <a:cxnSpLocks noChangeShapeType="1"/>
              <a:stCxn id="19" idx="5"/>
              <a:endCxn id="21" idx="0"/>
            </p:cNvCxnSpPr>
            <p:nvPr/>
          </p:nvCxnSpPr>
          <p:spPr bwMode="auto">
            <a:xfrm>
              <a:off x="3258904" y="3697054"/>
              <a:ext cx="260583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" name="AutoShape 6">
              <a:extLst>
                <a:ext uri="{FF2B5EF4-FFF2-40B4-BE49-F238E27FC236}">
                  <a16:creationId xmlns:a16="http://schemas.microsoft.com/office/drawing/2014/main" id="{8C2EBF52-FBB5-4E19-A2AF-C7FDA714B7E5}"/>
                </a:ext>
              </a:extLst>
            </p:cNvPr>
            <p:cNvCxnSpPr>
              <a:cxnSpLocks noChangeShapeType="1"/>
              <a:stCxn id="19" idx="3"/>
              <a:endCxn id="20" idx="0"/>
            </p:cNvCxnSpPr>
            <p:nvPr/>
          </p:nvCxnSpPr>
          <p:spPr bwMode="auto">
            <a:xfrm flipH="1">
              <a:off x="2705100" y="3697054"/>
              <a:ext cx="284396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3" name="AutoShape 6">
              <a:extLst>
                <a:ext uri="{FF2B5EF4-FFF2-40B4-BE49-F238E27FC236}">
                  <a16:creationId xmlns:a16="http://schemas.microsoft.com/office/drawing/2014/main" id="{13E031DE-8F04-4019-AB72-174445282602}"/>
                </a:ext>
              </a:extLst>
            </p:cNvPr>
            <p:cNvCxnSpPr>
              <a:cxnSpLocks noChangeShapeType="1"/>
              <a:stCxn id="17" idx="3"/>
              <a:endCxn id="18" idx="0"/>
            </p:cNvCxnSpPr>
            <p:nvPr/>
          </p:nvCxnSpPr>
          <p:spPr bwMode="auto">
            <a:xfrm flipH="1">
              <a:off x="2238375" y="2992204"/>
              <a:ext cx="332021" cy="38837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DE5DCF0D-B6B8-4CAB-8118-BE45DBADFC93}"/>
              </a:ext>
            </a:extLst>
          </p:cNvPr>
          <p:cNvGraphicFramePr>
            <a:graphicFrameLocks noGrp="1"/>
          </p:cNvGraphicFramePr>
          <p:nvPr/>
        </p:nvGraphicFramePr>
        <p:xfrm>
          <a:off x="1869287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9CA42E71-FACD-457C-8597-9427FB202E95}"/>
              </a:ext>
            </a:extLst>
          </p:cNvPr>
          <p:cNvGraphicFramePr>
            <a:graphicFrameLocks noGrp="1"/>
          </p:cNvGraphicFramePr>
          <p:nvPr/>
        </p:nvGraphicFramePr>
        <p:xfrm>
          <a:off x="939012" y="4485410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708E7EF4-A839-4FB7-BFFE-D4C3744D59EF}"/>
              </a:ext>
            </a:extLst>
          </p:cNvPr>
          <p:cNvGraphicFramePr>
            <a:graphicFrameLocks noGrp="1"/>
          </p:cNvGraphicFramePr>
          <p:nvPr/>
        </p:nvGraphicFramePr>
        <p:xfrm>
          <a:off x="2790830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79C159E-CB8B-4FCE-B2A2-4A4C6279F46F}"/>
              </a:ext>
            </a:extLst>
          </p:cNvPr>
          <p:cNvGraphicFramePr>
            <a:graphicFrameLocks noGrp="1"/>
          </p:cNvGraphicFramePr>
          <p:nvPr/>
        </p:nvGraphicFramePr>
        <p:xfrm>
          <a:off x="4576766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E8851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7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C133CCC7-BF00-4D56-B023-7D53295500F9}"/>
              </a:ext>
            </a:extLst>
          </p:cNvPr>
          <p:cNvGraphicFramePr>
            <a:graphicFrameLocks noGrp="1"/>
          </p:cNvGraphicFramePr>
          <p:nvPr/>
        </p:nvGraphicFramePr>
        <p:xfrm>
          <a:off x="3683798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5A02A29-4B0B-40A2-94F7-D302DD5E2B53}"/>
                  </a:ext>
                </a:extLst>
              </p:cNvPr>
              <p:cNvSpPr/>
              <p:nvPr/>
            </p:nvSpPr>
            <p:spPr>
              <a:xfrm>
                <a:off x="166548" y="5904085"/>
                <a:ext cx="5985164" cy="9078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80000"/>
                  </a:lnSpc>
                </a:pPr>
                <a:endParaRPr lang="en-US" sz="800" dirty="0">
                  <a:cs typeface="Calibri"/>
                </a:endParaRPr>
              </a:p>
              <a:p>
                <a:pPr marL="457176" lvl="1" indent="0">
                  <a:lnSpc>
                    <a:spcPct val="8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charset="0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charset="0"/>
                                  <a:cs typeface="Calibri"/>
                                  <a:sym typeface="Wingdings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…</m:t>
                          </m:r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charset="0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nary>
                        <m:naryPr>
                          <m:chr m:val="∏"/>
                          <m:supHide m:val="on"/>
                          <m:ctrlP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naryPr>
                        <m:sub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𝑃</m:t>
                          </m:r>
                          <m:d>
                            <m:dPr>
                              <m:endChr m:val="|"/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  <a:sym typeface="Wingdings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charset="0"/>
                                      <a:cs typeface="Calibri"/>
                                      <a:sym typeface="Wingdings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charset="0"/>
                                      <a:cs typeface="Calibri"/>
                                      <a:sym typeface="Wingdings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𝑃𝑎𝑟𝑒𝑛𝑡𝑠</m:t>
                          </m:r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charset="0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charset="0"/>
                                  <a:cs typeface="Calibri"/>
                                  <a:sym typeface="Wingdings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)) </m:t>
                          </m:r>
                        </m:e>
                      </m:nary>
                    </m:oMath>
                  </m:oMathPara>
                </a14:m>
                <a:endParaRPr lang="en-US" sz="2800" dirty="0">
                  <a:solidFill>
                    <a:schemeClr val="tx2"/>
                  </a:solidFill>
                  <a:cs typeface="Calibri"/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5A02A29-4B0B-40A2-94F7-D302DD5E2B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548" y="5904085"/>
                <a:ext cx="5985164" cy="9078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4428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06400" y="1343870"/>
            <a:ext cx="11379200" cy="139932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  <a:sym typeface="Wingdings"/>
              </a:rPr>
              <a:t>One node per random variable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  <a:sym typeface="Wingdings"/>
              </a:rPr>
              <a:t>Directed-Acyclic-Graph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  <a:sym typeface="Wingdings"/>
              </a:rPr>
              <a:t>One CPT per node: P(node | </a:t>
            </a:r>
            <a:r>
              <a:rPr lang="en-US" sz="2800" i="1" dirty="0">
                <a:latin typeface="Calibri"/>
                <a:cs typeface="Calibri"/>
                <a:sym typeface="Wingdings"/>
              </a:rPr>
              <a:t>Parents</a:t>
            </a:r>
            <a:r>
              <a:rPr lang="en-US" sz="2800" dirty="0">
                <a:latin typeface="Calibri"/>
                <a:cs typeface="Calibri"/>
                <a:sym typeface="Wingdings"/>
              </a:rPr>
              <a:t>(node) )</a:t>
            </a:r>
          </a:p>
        </p:txBody>
      </p:sp>
      <p:sp>
        <p:nvSpPr>
          <p:cNvPr id="14337" name="Rectangle 14336"/>
          <p:cNvSpPr/>
          <p:nvPr/>
        </p:nvSpPr>
        <p:spPr>
          <a:xfrm>
            <a:off x="8390164" y="621334"/>
            <a:ext cx="1790490" cy="4961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Wingdings"/>
              </a:rPr>
              <a:t>Bayes net</a:t>
            </a:r>
          </a:p>
        </p:txBody>
      </p:sp>
      <p:cxnSp>
        <p:nvCxnSpPr>
          <p:cNvPr id="10" name="AutoShape 6"/>
          <p:cNvCxnSpPr>
            <a:cxnSpLocks noChangeShapeType="1"/>
            <a:stCxn id="2" idx="2"/>
            <a:endCxn id="7" idx="0"/>
          </p:cNvCxnSpPr>
          <p:nvPr/>
        </p:nvCxnSpPr>
        <p:spPr bwMode="auto">
          <a:xfrm flipH="1">
            <a:off x="9065160" y="2005492"/>
            <a:ext cx="310557" cy="99460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" name="AutoShape 6"/>
          <p:cNvCxnSpPr>
            <a:cxnSpLocks noChangeShapeType="1"/>
            <a:stCxn id="30" idx="2"/>
            <a:endCxn id="8" idx="0"/>
          </p:cNvCxnSpPr>
          <p:nvPr/>
        </p:nvCxnSpPr>
        <p:spPr bwMode="auto">
          <a:xfrm>
            <a:off x="9066475" y="3457734"/>
            <a:ext cx="207103" cy="84325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3" name="Group 2"/>
          <p:cNvGrpSpPr/>
          <p:nvPr/>
        </p:nvGrpSpPr>
        <p:grpSpPr>
          <a:xfrm>
            <a:off x="9141614" y="1543827"/>
            <a:ext cx="478036" cy="461665"/>
            <a:chOff x="5986355" y="3500735"/>
            <a:chExt cx="478036" cy="461665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5986355" y="3500735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86355" y="3500735"/>
                  <a:ext cx="468205" cy="46166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/>
          <p:cNvGrpSpPr/>
          <p:nvPr/>
        </p:nvGrpSpPr>
        <p:grpSpPr>
          <a:xfrm>
            <a:off x="8017026" y="2323612"/>
            <a:ext cx="493941" cy="468035"/>
            <a:chOff x="5410200" y="4340347"/>
            <a:chExt cx="493941" cy="468035"/>
          </a:xfrm>
        </p:grpSpPr>
        <p:sp>
          <p:nvSpPr>
            <p:cNvPr id="6" name="Oval 3"/>
            <p:cNvSpPr>
              <a:spLocks noChangeArrowheads="1"/>
            </p:cNvSpPr>
            <p:nvPr/>
          </p:nvSpPr>
          <p:spPr bwMode="auto">
            <a:xfrm>
              <a:off x="5410200" y="4354773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>
                <a:xfrm>
                  <a:off x="5424266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CC3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CC33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4266" y="4340347"/>
                  <a:ext cx="47987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8828263" y="2996069"/>
            <a:ext cx="473794" cy="461665"/>
            <a:chOff x="6511771" y="4340347"/>
            <a:chExt cx="473794" cy="461665"/>
          </a:xfrm>
        </p:grpSpPr>
        <p:sp>
          <p:nvSpPr>
            <p:cNvPr id="7" name="Oval 3"/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33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/>
          <p:cNvGrpSpPr/>
          <p:nvPr/>
        </p:nvGrpSpPr>
        <p:grpSpPr>
          <a:xfrm>
            <a:off x="9036681" y="4289877"/>
            <a:ext cx="497455" cy="464718"/>
            <a:chOff x="5990597" y="5326482"/>
            <a:chExt cx="497455" cy="464718"/>
          </a:xfrm>
        </p:grpSpPr>
        <p:sp>
          <p:nvSpPr>
            <p:cNvPr id="8" name="Oval 3"/>
            <p:cNvSpPr>
              <a:spLocks noChangeArrowheads="1"/>
            </p:cNvSpPr>
            <p:nvPr/>
          </p:nvSpPr>
          <p:spPr bwMode="auto">
            <a:xfrm>
              <a:off x="5990597" y="533759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5996186" y="5326482"/>
                  <a:ext cx="4918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𝐷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96186" y="5326482"/>
                  <a:ext cx="491866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" name="Title 19">
            <a:extLst>
              <a:ext uri="{FF2B5EF4-FFF2-40B4-BE49-F238E27FC236}">
                <a16:creationId xmlns:a16="http://schemas.microsoft.com/office/drawing/2014/main" id="{F9AD94AE-95FA-4BA3-AFDA-45282694A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Networks</a:t>
            </a: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B51AAD23-B601-4CCE-8CB8-95DEBB2598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616971"/>
              </p:ext>
            </p:extLst>
          </p:nvPr>
        </p:nvGraphicFramePr>
        <p:xfrm>
          <a:off x="2671576" y="2942529"/>
          <a:ext cx="311726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11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872E4002-7CC9-445E-8400-3CEDD06D41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6934955"/>
              </p:ext>
            </p:extLst>
          </p:nvPr>
        </p:nvGraphicFramePr>
        <p:xfrm>
          <a:off x="2067995" y="2943222"/>
          <a:ext cx="324881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24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8976166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29BBB2FD-BB6F-44D1-882C-CD25036C5442}"/>
              </a:ext>
            </a:extLst>
          </p:cNvPr>
          <p:cNvGraphicFramePr>
            <a:graphicFrameLocks noGrp="1"/>
          </p:cNvGraphicFramePr>
          <p:nvPr/>
        </p:nvGraphicFramePr>
        <p:xfrm>
          <a:off x="3241220" y="2939215"/>
          <a:ext cx="136964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42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410">
                  <a:extLst>
                    <a:ext uri="{9D8B030D-6E8A-4147-A177-3AD203B41FA5}">
                      <a16:colId xmlns:a16="http://schemas.microsoft.com/office/drawing/2014/main" val="2231503297"/>
                    </a:ext>
                  </a:extLst>
                </a:gridCol>
                <a:gridCol w="342410">
                  <a:extLst>
                    <a:ext uri="{9D8B030D-6E8A-4147-A177-3AD203B41FA5}">
                      <a16:colId xmlns:a16="http://schemas.microsoft.com/office/drawing/2014/main" val="1151662144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2C650B45-9949-4891-B979-78AF643EC71C}"/>
              </a:ext>
            </a:extLst>
          </p:cNvPr>
          <p:cNvGraphicFramePr>
            <a:graphicFrameLocks noGrp="1"/>
          </p:cNvGraphicFramePr>
          <p:nvPr/>
        </p:nvGraphicFramePr>
        <p:xfrm>
          <a:off x="4889560" y="2943543"/>
          <a:ext cx="68592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4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896F563-5B31-40BA-8922-0C9143E7A9E9}"/>
                  </a:ext>
                </a:extLst>
              </p:cNvPr>
              <p:cNvSpPr/>
              <p:nvPr/>
            </p:nvSpPr>
            <p:spPr>
              <a:xfrm>
                <a:off x="563969" y="4548253"/>
                <a:ext cx="8024859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𝐷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  <a:sym typeface="Wingding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 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𝑃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  <a:sym typeface="Wingdings"/>
                      </a:rPr>
                      <m:t>(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  <a:sym typeface="Wingdings"/>
                      </a:rPr>
                      <m:t>𝐵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  <a:sym typeface="Wingdings"/>
                      </a:rPr>
                      <m:t>) 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e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 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𝐷</m:t>
                        </m:r>
                      </m:e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Wingdings"/>
                  </a:rPr>
                  <a:t> </a:t>
                </a: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896F563-5B31-40BA-8922-0C9143E7A9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969" y="4548253"/>
                <a:ext cx="8024859" cy="44454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AutoShape 6">
            <a:extLst>
              <a:ext uri="{FF2B5EF4-FFF2-40B4-BE49-F238E27FC236}">
                <a16:creationId xmlns:a16="http://schemas.microsoft.com/office/drawing/2014/main" id="{182D32F6-83B2-4BEF-AA56-C0CD01C7C31D}"/>
              </a:ext>
            </a:extLst>
          </p:cNvPr>
          <p:cNvCxnSpPr>
            <a:cxnSpLocks noChangeShapeType="1"/>
            <a:stCxn id="6" idx="5"/>
            <a:endCxn id="7" idx="1"/>
          </p:cNvCxnSpPr>
          <p:nvPr/>
        </p:nvCxnSpPr>
        <p:spPr bwMode="auto">
          <a:xfrm>
            <a:off x="8421434" y="2725217"/>
            <a:ext cx="476215" cy="34131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346" name="Rectangle 14345">
                <a:extLst>
                  <a:ext uri="{FF2B5EF4-FFF2-40B4-BE49-F238E27FC236}">
                    <a16:creationId xmlns:a16="http://schemas.microsoft.com/office/drawing/2014/main" id="{80909CBD-0956-441A-A082-5DB50484E4B3}"/>
                  </a:ext>
                </a:extLst>
              </p:cNvPr>
              <p:cNvSpPr/>
              <p:nvPr/>
            </p:nvSpPr>
            <p:spPr>
              <a:xfrm>
                <a:off x="76199" y="5213027"/>
                <a:ext cx="8821450" cy="15972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lvl="1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/>
                  </a:rPr>
                  <a:t>Encode joint distributions as product of conditional distributions on each variable</a:t>
                </a:r>
              </a:p>
              <a:p>
                <a:pPr marL="457200" marR="0" lvl="1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  <a:p>
                <a:pPr marL="457176" marR="0" lvl="1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1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…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=</m:t>
                      </m:r>
                      <m:nary>
                        <m:naryPr>
                          <m:chr m:val="∏"/>
                          <m:sup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naryPr>
                        <m: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𝑃</m:t>
                          </m:r>
                          <m:d>
                            <m:dPr>
                              <m:endChr m:val="|"/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  <a:sym typeface="Wingding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  <a:sym typeface="Wingdings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  <a:sym typeface="Wingdings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 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𝑃𝑎𝑟𝑒𝑛𝑡𝑠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(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𝑖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)) </m:t>
                          </m:r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14346" name="Rectangle 14345">
                <a:extLst>
                  <a:ext uri="{FF2B5EF4-FFF2-40B4-BE49-F238E27FC236}">
                    <a16:creationId xmlns:a16="http://schemas.microsoft.com/office/drawing/2014/main" id="{80909CBD-0956-441A-A082-5DB50484E4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99" y="5213027"/>
                <a:ext cx="8821450" cy="1597232"/>
              </a:xfrm>
              <a:prstGeom prst="rect">
                <a:avLst/>
              </a:prstGeom>
              <a:blipFill>
                <a:blip r:embed="rId7"/>
                <a:stretch>
                  <a:fillRect t="-8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93A40442-96B2-47DE-9596-7E84478DEE66}"/>
                  </a:ext>
                </a:extLst>
              </p14:cNvPr>
              <p14:cNvContentPartPr/>
              <p14:nvPr/>
            </p14:nvContentPartPr>
            <p14:xfrm>
              <a:off x="6496120" y="4968670"/>
              <a:ext cx="955440" cy="493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93A40442-96B2-47DE-9596-7E84478DEE6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460120" y="4932670"/>
                <a:ext cx="1027080" cy="120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45695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06400" y="1343870"/>
            <a:ext cx="11379200" cy="139932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  <a:sym typeface="Wingdings"/>
              </a:rPr>
              <a:t>Example of full chain rule Bayes net</a:t>
            </a:r>
          </a:p>
        </p:txBody>
      </p:sp>
      <p:sp>
        <p:nvSpPr>
          <p:cNvPr id="14337" name="Rectangle 14336"/>
          <p:cNvSpPr/>
          <p:nvPr/>
        </p:nvSpPr>
        <p:spPr>
          <a:xfrm>
            <a:off x="8390164" y="621334"/>
            <a:ext cx="1790490" cy="4961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Wingdings"/>
              </a:rPr>
              <a:t>Bayes net</a:t>
            </a:r>
          </a:p>
        </p:txBody>
      </p:sp>
      <p:cxnSp>
        <p:nvCxnSpPr>
          <p:cNvPr id="10" name="AutoShape 6"/>
          <p:cNvCxnSpPr>
            <a:cxnSpLocks noChangeShapeType="1"/>
            <a:stCxn id="2" idx="2"/>
            <a:endCxn id="7" idx="0"/>
          </p:cNvCxnSpPr>
          <p:nvPr/>
        </p:nvCxnSpPr>
        <p:spPr bwMode="auto">
          <a:xfrm flipH="1">
            <a:off x="9065160" y="2005492"/>
            <a:ext cx="310557" cy="99460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" name="AutoShape 6"/>
          <p:cNvCxnSpPr>
            <a:cxnSpLocks noChangeShapeType="1"/>
            <a:stCxn id="5" idx="5"/>
            <a:endCxn id="8" idx="7"/>
          </p:cNvCxnSpPr>
          <p:nvPr/>
        </p:nvCxnSpPr>
        <p:spPr bwMode="auto">
          <a:xfrm flipH="1">
            <a:off x="9441089" y="1935471"/>
            <a:ext cx="109175" cy="243194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" name="AutoShape 6"/>
          <p:cNvCxnSpPr>
            <a:cxnSpLocks noChangeShapeType="1"/>
            <a:stCxn id="30" idx="2"/>
            <a:endCxn id="8" idx="0"/>
          </p:cNvCxnSpPr>
          <p:nvPr/>
        </p:nvCxnSpPr>
        <p:spPr bwMode="auto">
          <a:xfrm>
            <a:off x="9066475" y="3457734"/>
            <a:ext cx="207103" cy="84325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" name="AutoShape 6"/>
          <p:cNvCxnSpPr>
            <a:cxnSpLocks noChangeShapeType="1"/>
            <a:stCxn id="5" idx="3"/>
            <a:endCxn id="6" idx="7"/>
          </p:cNvCxnSpPr>
          <p:nvPr/>
        </p:nvCxnSpPr>
        <p:spPr bwMode="auto">
          <a:xfrm flipH="1">
            <a:off x="8421434" y="1935471"/>
            <a:ext cx="793808" cy="46899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3" name="Group 2"/>
          <p:cNvGrpSpPr/>
          <p:nvPr/>
        </p:nvGrpSpPr>
        <p:grpSpPr>
          <a:xfrm>
            <a:off x="9141614" y="1543827"/>
            <a:ext cx="478036" cy="461665"/>
            <a:chOff x="5986355" y="3500735"/>
            <a:chExt cx="478036" cy="461665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5986355" y="3500735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86355" y="3500735"/>
                  <a:ext cx="468205" cy="46166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/>
          <p:cNvGrpSpPr/>
          <p:nvPr/>
        </p:nvGrpSpPr>
        <p:grpSpPr>
          <a:xfrm>
            <a:off x="8017026" y="2323612"/>
            <a:ext cx="493941" cy="468035"/>
            <a:chOff x="5410200" y="4340347"/>
            <a:chExt cx="493941" cy="468035"/>
          </a:xfrm>
        </p:grpSpPr>
        <p:sp>
          <p:nvSpPr>
            <p:cNvPr id="6" name="Oval 3"/>
            <p:cNvSpPr>
              <a:spLocks noChangeArrowheads="1"/>
            </p:cNvSpPr>
            <p:nvPr/>
          </p:nvSpPr>
          <p:spPr bwMode="auto">
            <a:xfrm>
              <a:off x="5410200" y="4354773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>
                <a:xfrm>
                  <a:off x="5424266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CC3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CC33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4266" y="4340347"/>
                  <a:ext cx="47987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8828263" y="2996069"/>
            <a:ext cx="473794" cy="461665"/>
            <a:chOff x="6511771" y="4340347"/>
            <a:chExt cx="473794" cy="461665"/>
          </a:xfrm>
        </p:grpSpPr>
        <p:sp>
          <p:nvSpPr>
            <p:cNvPr id="7" name="Oval 3"/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33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/>
          <p:cNvGrpSpPr/>
          <p:nvPr/>
        </p:nvGrpSpPr>
        <p:grpSpPr>
          <a:xfrm>
            <a:off x="9036681" y="4289877"/>
            <a:ext cx="497455" cy="464718"/>
            <a:chOff x="5990597" y="5326482"/>
            <a:chExt cx="497455" cy="464718"/>
          </a:xfrm>
        </p:grpSpPr>
        <p:sp>
          <p:nvSpPr>
            <p:cNvPr id="8" name="Oval 3"/>
            <p:cNvSpPr>
              <a:spLocks noChangeArrowheads="1"/>
            </p:cNvSpPr>
            <p:nvPr/>
          </p:nvSpPr>
          <p:spPr bwMode="auto">
            <a:xfrm>
              <a:off x="5990597" y="533759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5996186" y="5326482"/>
                  <a:ext cx="4918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𝐷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96186" y="5326482"/>
                  <a:ext cx="491866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" name="Title 19">
            <a:extLst>
              <a:ext uri="{FF2B5EF4-FFF2-40B4-BE49-F238E27FC236}">
                <a16:creationId xmlns:a16="http://schemas.microsoft.com/office/drawing/2014/main" id="{F9AD94AE-95FA-4BA3-AFDA-45282694A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Networks</a:t>
            </a: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B51AAD23-B601-4CCE-8CB8-95DEBB25989E}"/>
              </a:ext>
            </a:extLst>
          </p:cNvPr>
          <p:cNvGraphicFramePr>
            <a:graphicFrameLocks noGrp="1"/>
          </p:cNvGraphicFramePr>
          <p:nvPr/>
        </p:nvGraphicFramePr>
        <p:xfrm>
          <a:off x="2339068" y="2942529"/>
          <a:ext cx="623452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11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872E4002-7CC9-445E-8400-3CEDD06D413A}"/>
              </a:ext>
            </a:extLst>
          </p:cNvPr>
          <p:cNvGraphicFramePr>
            <a:graphicFrameLocks noGrp="1"/>
          </p:cNvGraphicFramePr>
          <p:nvPr/>
        </p:nvGraphicFramePr>
        <p:xfrm>
          <a:off x="1735487" y="2943222"/>
          <a:ext cx="324881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24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8976166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29BBB2FD-BB6F-44D1-882C-CD25036C5442}"/>
              </a:ext>
            </a:extLst>
          </p:cNvPr>
          <p:cNvGraphicFramePr>
            <a:graphicFrameLocks noGrp="1"/>
          </p:cNvGraphicFramePr>
          <p:nvPr/>
        </p:nvGraphicFramePr>
        <p:xfrm>
          <a:off x="3241220" y="2939215"/>
          <a:ext cx="136964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42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410">
                  <a:extLst>
                    <a:ext uri="{9D8B030D-6E8A-4147-A177-3AD203B41FA5}">
                      <a16:colId xmlns:a16="http://schemas.microsoft.com/office/drawing/2014/main" val="2231503297"/>
                    </a:ext>
                  </a:extLst>
                </a:gridCol>
                <a:gridCol w="342410">
                  <a:extLst>
                    <a:ext uri="{9D8B030D-6E8A-4147-A177-3AD203B41FA5}">
                      <a16:colId xmlns:a16="http://schemas.microsoft.com/office/drawing/2014/main" val="1151662144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2C650B45-9949-4891-B979-78AF643EC71C}"/>
              </a:ext>
            </a:extLst>
          </p:cNvPr>
          <p:cNvGraphicFramePr>
            <a:graphicFrameLocks noGrp="1"/>
          </p:cNvGraphicFramePr>
          <p:nvPr/>
        </p:nvGraphicFramePr>
        <p:xfrm>
          <a:off x="4889560" y="2943543"/>
          <a:ext cx="274368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4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437440143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3735337479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992250431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4034039825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3640763666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4084680244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896F563-5B31-40BA-8922-0C9143E7A9E9}"/>
                  </a:ext>
                </a:extLst>
              </p:cNvPr>
              <p:cNvSpPr/>
              <p:nvPr/>
            </p:nvSpPr>
            <p:spPr>
              <a:xfrm>
                <a:off x="563969" y="4548253"/>
                <a:ext cx="8024859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𝐶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Wingding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E75B5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 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33CC3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33CC33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33CC33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E75B5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 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432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E75B5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 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896F563-5B31-40BA-8922-0C9143E7A9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969" y="4548253"/>
                <a:ext cx="8024859" cy="444545"/>
              </a:xfrm>
              <a:prstGeom prst="rect">
                <a:avLst/>
              </a:prstGeom>
              <a:blipFill>
                <a:blip r:embed="rId6"/>
                <a:stretch>
                  <a:fillRect l="-3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AutoShape 6">
            <a:extLst>
              <a:ext uri="{FF2B5EF4-FFF2-40B4-BE49-F238E27FC236}">
                <a16:creationId xmlns:a16="http://schemas.microsoft.com/office/drawing/2014/main" id="{182D32F6-83B2-4BEF-AA56-C0CD01C7C31D}"/>
              </a:ext>
            </a:extLst>
          </p:cNvPr>
          <p:cNvCxnSpPr>
            <a:cxnSpLocks noChangeShapeType="1"/>
            <a:stCxn id="6" idx="5"/>
            <a:endCxn id="7" idx="1"/>
          </p:cNvCxnSpPr>
          <p:nvPr/>
        </p:nvCxnSpPr>
        <p:spPr bwMode="auto">
          <a:xfrm>
            <a:off x="8421434" y="2725217"/>
            <a:ext cx="476215" cy="34131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9" name="AutoShape 6">
            <a:extLst>
              <a:ext uri="{FF2B5EF4-FFF2-40B4-BE49-F238E27FC236}">
                <a16:creationId xmlns:a16="http://schemas.microsoft.com/office/drawing/2014/main" id="{C43BC271-C799-458B-BF59-11DB0D5EFBAD}"/>
              </a:ext>
            </a:extLst>
          </p:cNvPr>
          <p:cNvCxnSpPr>
            <a:cxnSpLocks noChangeShapeType="1"/>
            <a:stCxn id="6" idx="4"/>
            <a:endCxn id="8" idx="1"/>
          </p:cNvCxnSpPr>
          <p:nvPr/>
        </p:nvCxnSpPr>
        <p:spPr bwMode="auto">
          <a:xfrm>
            <a:off x="8253923" y="2791647"/>
            <a:ext cx="852144" cy="157576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346" name="Rectangle 14345">
                <a:extLst>
                  <a:ext uri="{FF2B5EF4-FFF2-40B4-BE49-F238E27FC236}">
                    <a16:creationId xmlns:a16="http://schemas.microsoft.com/office/drawing/2014/main" id="{80909CBD-0956-441A-A082-5DB50484E4B3}"/>
                  </a:ext>
                </a:extLst>
              </p:cNvPr>
              <p:cNvSpPr/>
              <p:nvPr/>
            </p:nvSpPr>
            <p:spPr>
              <a:xfrm>
                <a:off x="76199" y="5213027"/>
                <a:ext cx="8821450" cy="15972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lvl="1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/>
                  </a:rPr>
                  <a:t>Encode joint distributions as product of conditional distributions on each variable</a:t>
                </a:r>
              </a:p>
              <a:p>
                <a:pPr marL="457200" marR="0" lvl="1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  <a:p>
                <a:pPr marL="457176" marR="0" lvl="1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1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…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=</m:t>
                      </m:r>
                      <m:nary>
                        <m:naryPr>
                          <m:chr m:val="∏"/>
                          <m:sup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naryPr>
                        <m: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𝑃</m:t>
                          </m:r>
                          <m:d>
                            <m:dPr>
                              <m:endChr m:val="|"/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  <a:sym typeface="Wingding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  <a:sym typeface="Wingdings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  <a:sym typeface="Wingdings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 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𝑃𝑎𝑟𝑒𝑛𝑡𝑠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(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𝑖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)) </m:t>
                          </m:r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14346" name="Rectangle 14345">
                <a:extLst>
                  <a:ext uri="{FF2B5EF4-FFF2-40B4-BE49-F238E27FC236}">
                    <a16:creationId xmlns:a16="http://schemas.microsoft.com/office/drawing/2014/main" id="{80909CBD-0956-441A-A082-5DB50484E4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99" y="5213027"/>
                <a:ext cx="8821450" cy="1597232"/>
              </a:xfrm>
              <a:prstGeom prst="rect">
                <a:avLst/>
              </a:prstGeom>
              <a:blipFill>
                <a:blip r:embed="rId7"/>
                <a:stretch>
                  <a:fillRect t="-8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32960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06400" y="1343870"/>
            <a:ext cx="6440842" cy="139932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  <a:sym typeface="Wingdings"/>
              </a:rPr>
              <a:t>Missing edges (compared to full chain rule)</a:t>
            </a:r>
          </a:p>
          <a:p>
            <a:pPr>
              <a:lnSpc>
                <a:spcPct val="80000"/>
              </a:lnSpc>
            </a:pPr>
            <a:r>
              <a:rPr lang="en-US" dirty="0">
                <a:latin typeface="Calibri"/>
                <a:cs typeface="Calibri"/>
                <a:sym typeface="Wingdings"/>
              </a:rPr>
              <a:t>encode our independence assumptions</a:t>
            </a:r>
            <a:endParaRPr lang="en-US" sz="2800" dirty="0">
              <a:latin typeface="Calibri"/>
              <a:cs typeface="Calibri"/>
              <a:sym typeface="Wingdings"/>
            </a:endParaRPr>
          </a:p>
        </p:txBody>
      </p:sp>
      <p:sp>
        <p:nvSpPr>
          <p:cNvPr id="14337" name="Rectangle 14336"/>
          <p:cNvSpPr/>
          <p:nvPr/>
        </p:nvSpPr>
        <p:spPr>
          <a:xfrm>
            <a:off x="8390164" y="621334"/>
            <a:ext cx="1790490" cy="4961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Wingdings"/>
              </a:rPr>
              <a:t>Bayes net</a:t>
            </a:r>
          </a:p>
        </p:txBody>
      </p:sp>
      <p:cxnSp>
        <p:nvCxnSpPr>
          <p:cNvPr id="10" name="AutoShape 6"/>
          <p:cNvCxnSpPr>
            <a:cxnSpLocks noChangeShapeType="1"/>
            <a:stCxn id="2" idx="2"/>
            <a:endCxn id="7" idx="0"/>
          </p:cNvCxnSpPr>
          <p:nvPr/>
        </p:nvCxnSpPr>
        <p:spPr bwMode="auto">
          <a:xfrm flipH="1">
            <a:off x="9065160" y="2005492"/>
            <a:ext cx="310557" cy="99460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" name="AutoShape 6"/>
          <p:cNvCxnSpPr>
            <a:cxnSpLocks noChangeShapeType="1"/>
            <a:stCxn id="30" idx="2"/>
            <a:endCxn id="8" idx="0"/>
          </p:cNvCxnSpPr>
          <p:nvPr/>
        </p:nvCxnSpPr>
        <p:spPr bwMode="auto">
          <a:xfrm>
            <a:off x="9066475" y="3457734"/>
            <a:ext cx="207103" cy="84325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" name="AutoShape 6"/>
          <p:cNvCxnSpPr>
            <a:cxnSpLocks noChangeShapeType="1"/>
            <a:stCxn id="5" idx="3"/>
            <a:endCxn id="6" idx="7"/>
          </p:cNvCxnSpPr>
          <p:nvPr/>
        </p:nvCxnSpPr>
        <p:spPr bwMode="auto">
          <a:xfrm flipH="1">
            <a:off x="8421434" y="1935471"/>
            <a:ext cx="793808" cy="46899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3" name="Group 2"/>
          <p:cNvGrpSpPr/>
          <p:nvPr/>
        </p:nvGrpSpPr>
        <p:grpSpPr>
          <a:xfrm>
            <a:off x="9141614" y="1543827"/>
            <a:ext cx="478036" cy="461665"/>
            <a:chOff x="5986355" y="3500735"/>
            <a:chExt cx="478036" cy="461665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5986355" y="3500735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86355" y="3500735"/>
                  <a:ext cx="468205" cy="46166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/>
          <p:cNvGrpSpPr/>
          <p:nvPr/>
        </p:nvGrpSpPr>
        <p:grpSpPr>
          <a:xfrm>
            <a:off x="8017026" y="2323612"/>
            <a:ext cx="493941" cy="468035"/>
            <a:chOff x="5410200" y="4340347"/>
            <a:chExt cx="493941" cy="468035"/>
          </a:xfrm>
        </p:grpSpPr>
        <p:sp>
          <p:nvSpPr>
            <p:cNvPr id="6" name="Oval 3"/>
            <p:cNvSpPr>
              <a:spLocks noChangeArrowheads="1"/>
            </p:cNvSpPr>
            <p:nvPr/>
          </p:nvSpPr>
          <p:spPr bwMode="auto">
            <a:xfrm>
              <a:off x="5410200" y="4354773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>
                <a:xfrm>
                  <a:off x="5424266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CC3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CC33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4266" y="4340347"/>
                  <a:ext cx="47987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8828263" y="2996069"/>
            <a:ext cx="473794" cy="461665"/>
            <a:chOff x="6511771" y="4340347"/>
            <a:chExt cx="473794" cy="461665"/>
          </a:xfrm>
        </p:grpSpPr>
        <p:sp>
          <p:nvSpPr>
            <p:cNvPr id="7" name="Oval 3"/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33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/>
          <p:cNvGrpSpPr/>
          <p:nvPr/>
        </p:nvGrpSpPr>
        <p:grpSpPr>
          <a:xfrm>
            <a:off x="9036681" y="4289877"/>
            <a:ext cx="497455" cy="464718"/>
            <a:chOff x="5990597" y="5326482"/>
            <a:chExt cx="497455" cy="464718"/>
          </a:xfrm>
        </p:grpSpPr>
        <p:sp>
          <p:nvSpPr>
            <p:cNvPr id="8" name="Oval 3"/>
            <p:cNvSpPr>
              <a:spLocks noChangeArrowheads="1"/>
            </p:cNvSpPr>
            <p:nvPr/>
          </p:nvSpPr>
          <p:spPr bwMode="auto">
            <a:xfrm>
              <a:off x="5990597" y="533759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5996186" y="5326482"/>
                  <a:ext cx="4918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𝐷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96186" y="5326482"/>
                  <a:ext cx="491866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" name="Title 19">
            <a:extLst>
              <a:ext uri="{FF2B5EF4-FFF2-40B4-BE49-F238E27FC236}">
                <a16:creationId xmlns:a16="http://schemas.microsoft.com/office/drawing/2014/main" id="{F9AD94AE-95FA-4BA3-AFDA-45282694A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Networks</a:t>
            </a: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B51AAD23-B601-4CCE-8CB8-95DEBB25989E}"/>
              </a:ext>
            </a:extLst>
          </p:cNvPr>
          <p:cNvGraphicFramePr>
            <a:graphicFrameLocks noGrp="1"/>
          </p:cNvGraphicFramePr>
          <p:nvPr/>
        </p:nvGraphicFramePr>
        <p:xfrm>
          <a:off x="2339068" y="2942529"/>
          <a:ext cx="623452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11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872E4002-7CC9-445E-8400-3CEDD06D413A}"/>
              </a:ext>
            </a:extLst>
          </p:cNvPr>
          <p:cNvGraphicFramePr>
            <a:graphicFrameLocks noGrp="1"/>
          </p:cNvGraphicFramePr>
          <p:nvPr/>
        </p:nvGraphicFramePr>
        <p:xfrm>
          <a:off x="1735487" y="2943222"/>
          <a:ext cx="324881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24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8976166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29BBB2FD-BB6F-44D1-882C-CD25036C5442}"/>
              </a:ext>
            </a:extLst>
          </p:cNvPr>
          <p:cNvGraphicFramePr>
            <a:graphicFrameLocks noGrp="1"/>
          </p:cNvGraphicFramePr>
          <p:nvPr/>
        </p:nvGraphicFramePr>
        <p:xfrm>
          <a:off x="3241220" y="2939215"/>
          <a:ext cx="136964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42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410">
                  <a:extLst>
                    <a:ext uri="{9D8B030D-6E8A-4147-A177-3AD203B41FA5}">
                      <a16:colId xmlns:a16="http://schemas.microsoft.com/office/drawing/2014/main" val="2231503297"/>
                    </a:ext>
                  </a:extLst>
                </a:gridCol>
                <a:gridCol w="342410">
                  <a:extLst>
                    <a:ext uri="{9D8B030D-6E8A-4147-A177-3AD203B41FA5}">
                      <a16:colId xmlns:a16="http://schemas.microsoft.com/office/drawing/2014/main" val="1151662144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2C650B45-9949-4891-B979-78AF643EC71C}"/>
              </a:ext>
            </a:extLst>
          </p:cNvPr>
          <p:cNvGraphicFramePr>
            <a:graphicFrameLocks noGrp="1"/>
          </p:cNvGraphicFramePr>
          <p:nvPr/>
        </p:nvGraphicFramePr>
        <p:xfrm>
          <a:off x="4889560" y="2943543"/>
          <a:ext cx="68592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4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896F563-5B31-40BA-8922-0C9143E7A9E9}"/>
                  </a:ext>
                </a:extLst>
              </p:cNvPr>
              <p:cNvSpPr/>
              <p:nvPr/>
            </p:nvSpPr>
            <p:spPr>
              <a:xfrm>
                <a:off x="563969" y="4548253"/>
                <a:ext cx="8024859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𝐷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  <a:sym typeface="Wingding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 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33CC3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33CC3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e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33CC3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 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e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 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𝐷</m:t>
                        </m:r>
                      </m:e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Wingdings"/>
                  </a:rPr>
                  <a:t> </a:t>
                </a: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896F563-5B31-40BA-8922-0C9143E7A9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969" y="4548253"/>
                <a:ext cx="8024859" cy="44454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AutoShape 6">
            <a:extLst>
              <a:ext uri="{FF2B5EF4-FFF2-40B4-BE49-F238E27FC236}">
                <a16:creationId xmlns:a16="http://schemas.microsoft.com/office/drawing/2014/main" id="{182D32F6-83B2-4BEF-AA56-C0CD01C7C31D}"/>
              </a:ext>
            </a:extLst>
          </p:cNvPr>
          <p:cNvCxnSpPr>
            <a:cxnSpLocks noChangeShapeType="1"/>
            <a:stCxn id="6" idx="5"/>
            <a:endCxn id="7" idx="1"/>
          </p:cNvCxnSpPr>
          <p:nvPr/>
        </p:nvCxnSpPr>
        <p:spPr bwMode="auto">
          <a:xfrm>
            <a:off x="8421434" y="2725217"/>
            <a:ext cx="476215" cy="34131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346" name="Rectangle 14345">
                <a:extLst>
                  <a:ext uri="{FF2B5EF4-FFF2-40B4-BE49-F238E27FC236}">
                    <a16:creationId xmlns:a16="http://schemas.microsoft.com/office/drawing/2014/main" id="{80909CBD-0956-441A-A082-5DB50484E4B3}"/>
                  </a:ext>
                </a:extLst>
              </p:cNvPr>
              <p:cNvSpPr/>
              <p:nvPr/>
            </p:nvSpPr>
            <p:spPr>
              <a:xfrm>
                <a:off x="76199" y="5213027"/>
                <a:ext cx="8821450" cy="15972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lvl="1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/>
                  </a:rPr>
                  <a:t>Encode joint distributions as product of conditional distributions on each variable</a:t>
                </a:r>
              </a:p>
              <a:p>
                <a:pPr marL="457200" marR="0" lvl="1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  <a:p>
                <a:pPr marL="457176" marR="0" lvl="1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1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…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=</m:t>
                      </m:r>
                      <m:nary>
                        <m:naryPr>
                          <m:chr m:val="∏"/>
                          <m:sup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naryPr>
                        <m: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𝑃</m:t>
                          </m:r>
                          <m:d>
                            <m:dPr>
                              <m:endChr m:val="|"/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  <a:sym typeface="Wingding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  <a:sym typeface="Wingdings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  <a:sym typeface="Wingdings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 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𝑃𝑎𝑟𝑒𝑛𝑡𝑠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(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𝑖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)) </m:t>
                          </m:r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14346" name="Rectangle 14345">
                <a:extLst>
                  <a:ext uri="{FF2B5EF4-FFF2-40B4-BE49-F238E27FC236}">
                    <a16:creationId xmlns:a16="http://schemas.microsoft.com/office/drawing/2014/main" id="{80909CBD-0956-441A-A082-5DB50484E4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99" y="5213027"/>
                <a:ext cx="8821450" cy="1597232"/>
              </a:xfrm>
              <a:prstGeom prst="rect">
                <a:avLst/>
              </a:prstGeom>
              <a:blipFill>
                <a:blip r:embed="rId7"/>
                <a:stretch>
                  <a:fillRect t="-8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93A40442-96B2-47DE-9596-7E84478DEE66}"/>
                  </a:ext>
                </a:extLst>
              </p14:cNvPr>
              <p14:cNvContentPartPr/>
              <p14:nvPr/>
            </p14:nvContentPartPr>
            <p14:xfrm>
              <a:off x="6496120" y="4968670"/>
              <a:ext cx="955440" cy="493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93A40442-96B2-47DE-9596-7E84478DEE6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460120" y="4932670"/>
                <a:ext cx="1027080" cy="120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914267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Bayes</a:t>
            </a:r>
            <a:r>
              <a:rPr lang="ja-JP" altLang="en-US" dirty="0">
                <a:latin typeface="Calibri"/>
                <a:cs typeface="Calibri"/>
              </a:rPr>
              <a:t>’</a:t>
            </a:r>
            <a:r>
              <a:rPr lang="en-US" dirty="0">
                <a:latin typeface="Calibri"/>
                <a:cs typeface="Calibri"/>
              </a:rPr>
              <a:t> Nets: Big Picture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22584" y="1064418"/>
            <a:ext cx="7137400" cy="4729164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en-US" sz="2400" dirty="0">
                <a:latin typeface="Calibri"/>
                <a:cs typeface="Calibri"/>
              </a:rPr>
              <a:t>Two problems with using full joint distribution tables as our probabilistic models:</a:t>
            </a:r>
          </a:p>
          <a:p>
            <a:pPr lvl="1" eaLnBrk="1" hangingPunct="1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Usually, the joint is WAY too big to represent explicitly</a:t>
            </a:r>
          </a:p>
          <a:p>
            <a:pPr lvl="1" eaLnBrk="1" hangingPunct="1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Hard to learn (estimate) anything empirically about more than a few variables at a time</a:t>
            </a:r>
          </a:p>
          <a:p>
            <a:pPr eaLnBrk="1" hangingPunct="1">
              <a:lnSpc>
                <a:spcPct val="100000"/>
              </a:lnSpc>
            </a:pPr>
            <a:endParaRPr lang="en-US" sz="800" dirty="0">
              <a:solidFill>
                <a:srgbClr val="CC0000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100000"/>
              </a:lnSpc>
            </a:pPr>
            <a:r>
              <a:rPr lang="en-US" sz="2400" dirty="0">
                <a:solidFill>
                  <a:srgbClr val="CC0000"/>
                </a:solidFill>
                <a:latin typeface="Calibri"/>
                <a:cs typeface="Calibri"/>
              </a:rPr>
              <a:t>Bayes nets: </a:t>
            </a:r>
            <a:r>
              <a:rPr lang="en-US" sz="2400" dirty="0">
                <a:latin typeface="Calibri"/>
                <a:cs typeface="Calibri"/>
              </a:rPr>
              <a:t>a technique for describing complex joint distributions (models) using simple, local distributions (conditional probabilities)</a:t>
            </a:r>
          </a:p>
          <a:p>
            <a:pPr lvl="1" eaLnBrk="1" hangingPunct="1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A type of </a:t>
            </a: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probabilistic graphical models</a:t>
            </a:r>
            <a:endParaRPr lang="en-US" dirty="0">
              <a:latin typeface="Calibri"/>
              <a:cs typeface="Calibri"/>
            </a:endParaRPr>
          </a:p>
          <a:p>
            <a:pPr lvl="1" eaLnBrk="1" hangingPunct="1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We describe how variables locally interact</a:t>
            </a:r>
          </a:p>
          <a:p>
            <a:pPr lvl="1" eaLnBrk="1" hangingPunct="1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Local interactions chain together to give global, indirect interactions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724" y="3581400"/>
            <a:ext cx="4182456" cy="30479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1447800"/>
            <a:ext cx="4115264" cy="186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253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507"/>
          <a:stretch/>
        </p:blipFill>
        <p:spPr>
          <a:xfrm>
            <a:off x="7241813" y="824035"/>
            <a:ext cx="3980283" cy="1260227"/>
          </a:xfrm>
          <a:prstGeom prst="rect">
            <a:avLst/>
          </a:prstGeom>
        </p:spPr>
      </p:pic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Graphical Model Notation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411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524236" y="994943"/>
                <a:ext cx="6563179" cy="4876800"/>
              </a:xfrm>
            </p:spPr>
            <p:txBody>
              <a:bodyPr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2400" dirty="0">
                    <a:latin typeface="Calibri"/>
                    <a:cs typeface="Calibri"/>
                  </a:rPr>
                  <a:t>Nodes: variables (with domains)</a:t>
                </a:r>
              </a:p>
              <a:p>
                <a:pPr lvl="1" eaLnBrk="1" hangingPunct="1">
                  <a:lnSpc>
                    <a:spcPct val="100000"/>
                  </a:lnSpc>
                </a:pPr>
                <a:r>
                  <a:rPr lang="en-US" dirty="0">
                    <a:latin typeface="Calibri"/>
                    <a:cs typeface="Calibri"/>
                  </a:rPr>
                  <a:t>Can be assigned (observed) or unassigned (unobserved)</a:t>
                </a:r>
              </a:p>
              <a:p>
                <a:pPr lvl="1" eaLnBrk="1" hangingPunct="1">
                  <a:lnSpc>
                    <a:spcPct val="100000"/>
                  </a:lnSpc>
                </a:pPr>
                <a:r>
                  <a:rPr lang="en-US" dirty="0">
                    <a:latin typeface="Calibri"/>
                    <a:cs typeface="Calibri"/>
                  </a:rPr>
                  <a:t>We'll </a:t>
                </a:r>
                <a:r>
                  <a:rPr lang="en-US" dirty="0">
                    <a:highlight>
                      <a:srgbClr val="C0C0C0"/>
                    </a:highlight>
                    <a:latin typeface="Calibri"/>
                    <a:cs typeface="Calibri"/>
                  </a:rPr>
                  <a:t>shade nodes</a:t>
                </a:r>
                <a:r>
                  <a:rPr lang="en-US" dirty="0">
                    <a:latin typeface="Calibri"/>
                    <a:cs typeface="Calibri"/>
                  </a:rPr>
                  <a:t> to indicate observed variables</a:t>
                </a:r>
              </a:p>
              <a:p>
                <a:pPr lvl="1" eaLnBrk="1" hangingPunct="1">
                  <a:lnSpc>
                    <a:spcPct val="100000"/>
                  </a:lnSpc>
                </a:pPr>
                <a:r>
                  <a:rPr lang="en-US" dirty="0">
                    <a:latin typeface="Calibri"/>
                    <a:cs typeface="Calibri"/>
                  </a:rPr>
                  <a:t>Observed </a:t>
                </a:r>
                <a:r>
                  <a:rPr lang="en-US" b="1" dirty="0">
                    <a:latin typeface="Calibri"/>
                    <a:cs typeface="Calibri"/>
                  </a:rPr>
                  <a:t>does not </a:t>
                </a:r>
                <a:r>
                  <a:rPr lang="en-US" dirty="0">
                    <a:latin typeface="Calibri"/>
                    <a:cs typeface="Calibri"/>
                  </a:rPr>
                  <a:t>mean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𝑉𝑎𝑟𝑖𝑎𝑏𝑙𝑒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𝑡𝑟𝑢𝑒</m:t>
                    </m:r>
                  </m:oMath>
                </a14:m>
                <a:r>
                  <a:rPr lang="en-US" dirty="0">
                    <a:latin typeface="Calibri"/>
                    <a:cs typeface="Calibri"/>
                  </a:rPr>
                  <a:t> Observed just means that we will have the value for that variable</a:t>
                </a:r>
                <a:endParaRPr lang="en-US" sz="800" dirty="0">
                  <a:latin typeface="Calibri"/>
                  <a:cs typeface="Calibri"/>
                </a:endParaRPr>
              </a:p>
              <a:p>
                <a:pPr eaLnBrk="1" hangingPunct="1">
                  <a:lnSpc>
                    <a:spcPct val="100000"/>
                  </a:lnSpc>
                </a:pPr>
                <a:r>
                  <a:rPr lang="en-US" sz="2400" dirty="0">
                    <a:latin typeface="Calibri"/>
                    <a:cs typeface="Calibri"/>
                  </a:rPr>
                  <a:t>Edges</a:t>
                </a:r>
              </a:p>
              <a:p>
                <a:pPr lvl="1" eaLnBrk="1" hangingPunct="1">
                  <a:lnSpc>
                    <a:spcPct val="100000"/>
                  </a:lnSpc>
                </a:pPr>
                <a:r>
                  <a:rPr lang="en-US" dirty="0">
                    <a:latin typeface="Calibri"/>
                    <a:cs typeface="Calibri"/>
                  </a:rPr>
                  <a:t>Indicate </a:t>
                </a:r>
                <a:r>
                  <a:rPr lang="ja-JP" altLang="en-US" dirty="0">
                    <a:latin typeface="Calibri"/>
                    <a:cs typeface="Calibri"/>
                  </a:rPr>
                  <a:t>“</a:t>
                </a:r>
                <a:r>
                  <a:rPr lang="en-US" dirty="0">
                    <a:latin typeface="Calibri"/>
                    <a:cs typeface="Calibri"/>
                  </a:rPr>
                  <a:t>direct influence</a:t>
                </a:r>
                <a:r>
                  <a:rPr lang="ja-JP" altLang="en-US" dirty="0">
                    <a:latin typeface="Calibri"/>
                    <a:cs typeface="Calibri"/>
                  </a:rPr>
                  <a:t>”</a:t>
                </a:r>
                <a:r>
                  <a:rPr lang="en-US" dirty="0">
                    <a:latin typeface="Calibri"/>
                    <a:cs typeface="Calibri"/>
                  </a:rPr>
                  <a:t> between variables</a:t>
                </a:r>
              </a:p>
              <a:p>
                <a:pPr lvl="1" eaLnBrk="1" hangingPunct="1">
                  <a:lnSpc>
                    <a:spcPct val="100000"/>
                  </a:lnSpc>
                </a:pPr>
                <a:r>
                  <a:rPr lang="en-US" dirty="0">
                    <a:latin typeface="Calibri"/>
                    <a:cs typeface="Calibri"/>
                  </a:rPr>
                  <a:t>Absence of edges: encode conditional independence</a:t>
                </a:r>
                <a:endParaRPr lang="en-US" sz="800" dirty="0">
                  <a:latin typeface="Calibri"/>
                  <a:cs typeface="Calibri"/>
                </a:endParaRPr>
              </a:p>
              <a:p>
                <a:pPr eaLnBrk="1" hangingPunct="1">
                  <a:lnSpc>
                    <a:spcPct val="100000"/>
                  </a:lnSpc>
                </a:pPr>
                <a:r>
                  <a:rPr lang="en-US" sz="2400" dirty="0">
                    <a:latin typeface="Calibri"/>
                    <a:cs typeface="Calibri"/>
                  </a:rPr>
                  <a:t>For now: imagine that arrows mean direct causation (in general, they don't!)</a:t>
                </a:r>
              </a:p>
              <a:p>
                <a:pPr eaLnBrk="1" hangingPunct="1">
                  <a:lnSpc>
                    <a:spcPct val="100000"/>
                  </a:lnSpc>
                </a:pPr>
                <a:endParaRPr lang="en-US" sz="2400" dirty="0">
                  <a:latin typeface="Calibri"/>
                  <a:cs typeface="Calibri"/>
                </a:endParaRPr>
              </a:p>
            </p:txBody>
          </p:sp>
        </mc:Choice>
        <mc:Fallback>
          <p:sp>
            <p:nvSpPr>
              <p:cNvPr id="1741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4236" y="994943"/>
                <a:ext cx="6563179" cy="4876800"/>
              </a:xfrm>
              <a:blipFill>
                <a:blip r:embed="rId3"/>
                <a:stretch>
                  <a:fillRect l="-1486" t="-1000" b="-1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4">
            <a:extLst>
              <a:ext uri="{FF2B5EF4-FFF2-40B4-BE49-F238E27FC236}">
                <a16:creationId xmlns:a16="http://schemas.microsoft.com/office/drawing/2014/main" id="{9F4C8AFB-C9CA-6F27-72FB-ABA83A99C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8025" y="3704255"/>
            <a:ext cx="1769235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i="1" dirty="0" err="1">
                <a:latin typeface="Calibri"/>
                <a:cs typeface="Calibri"/>
              </a:rPr>
              <a:t>HeartDisease</a:t>
            </a:r>
            <a:endParaRPr lang="en-US" sz="2000" baseline="-25000" dirty="0">
              <a:latin typeface="Calibri"/>
              <a:cs typeface="Calibri"/>
            </a:endParaRPr>
          </a:p>
        </p:txBody>
      </p:sp>
      <p:sp>
        <p:nvSpPr>
          <p:cNvPr id="5" name="Oval 5">
            <a:extLst>
              <a:ext uri="{FF2B5EF4-FFF2-40B4-BE49-F238E27FC236}">
                <a16:creationId xmlns:a16="http://schemas.microsoft.com/office/drawing/2014/main" id="{391EEE3A-D691-96DD-43D2-E6BA00403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96560" y="5100653"/>
            <a:ext cx="1856746" cy="533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i="1" dirty="0" err="1">
                <a:latin typeface="Calibri"/>
                <a:cs typeface="Calibri"/>
              </a:rPr>
              <a:t>ChestPain</a:t>
            </a:r>
            <a:endParaRPr lang="en-US" sz="2000" baseline="-25000" dirty="0">
              <a:latin typeface="Calibri"/>
              <a:cs typeface="Calibri"/>
            </a:endParaRPr>
          </a:p>
        </p:txBody>
      </p:sp>
      <p:cxnSp>
        <p:nvCxnSpPr>
          <p:cNvPr id="6" name="AutoShape 6">
            <a:extLst>
              <a:ext uri="{FF2B5EF4-FFF2-40B4-BE49-F238E27FC236}">
                <a16:creationId xmlns:a16="http://schemas.microsoft.com/office/drawing/2014/main" id="{8CAD8FED-FCF1-3D25-5706-7FF827543CDB}"/>
              </a:ext>
            </a:extLst>
          </p:cNvPr>
          <p:cNvCxnSpPr>
            <a:cxnSpLocks noChangeShapeType="1"/>
            <a:stCxn id="4" idx="4"/>
            <a:endCxn id="5" idx="1"/>
          </p:cNvCxnSpPr>
          <p:nvPr/>
        </p:nvCxnSpPr>
        <p:spPr bwMode="auto">
          <a:xfrm>
            <a:off x="9302643" y="4237655"/>
            <a:ext cx="865831" cy="94111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Oval 7">
            <a:extLst>
              <a:ext uri="{FF2B5EF4-FFF2-40B4-BE49-F238E27FC236}">
                <a16:creationId xmlns:a16="http://schemas.microsoft.com/office/drawing/2014/main" id="{240B0E9F-D7B2-982B-FD7B-AC2E47F641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5557" y="5100653"/>
            <a:ext cx="1856747" cy="533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i="1" dirty="0" err="1">
                <a:latin typeface="Calibri"/>
                <a:cs typeface="Calibri"/>
              </a:rPr>
              <a:t>BloodPressure</a:t>
            </a:r>
            <a:endParaRPr lang="en-US" sz="2000" i="1" dirty="0">
              <a:latin typeface="Calibri"/>
              <a:cs typeface="Calibri"/>
            </a:endParaRPr>
          </a:p>
        </p:txBody>
      </p:sp>
      <p:cxnSp>
        <p:nvCxnSpPr>
          <p:cNvPr id="8" name="AutoShape 8">
            <a:extLst>
              <a:ext uri="{FF2B5EF4-FFF2-40B4-BE49-F238E27FC236}">
                <a16:creationId xmlns:a16="http://schemas.microsoft.com/office/drawing/2014/main" id="{17F6EC49-ED6F-79E4-0394-14F766BA3C85}"/>
              </a:ext>
            </a:extLst>
          </p:cNvPr>
          <p:cNvCxnSpPr>
            <a:cxnSpLocks noChangeShapeType="1"/>
            <a:stCxn id="4" idx="4"/>
            <a:endCxn id="7" idx="7"/>
          </p:cNvCxnSpPr>
          <p:nvPr/>
        </p:nvCxnSpPr>
        <p:spPr bwMode="auto">
          <a:xfrm flipH="1">
            <a:off x="8560390" y="4237655"/>
            <a:ext cx="742253" cy="94111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Oval 4">
            <a:extLst>
              <a:ext uri="{FF2B5EF4-FFF2-40B4-BE49-F238E27FC236}">
                <a16:creationId xmlns:a16="http://schemas.microsoft.com/office/drawing/2014/main" id="{E1F6E23C-1B2A-48E2-EC30-CDF4D3F90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8026" y="2527148"/>
            <a:ext cx="1750448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i="1" dirty="0">
                <a:latin typeface="Calibri"/>
                <a:cs typeface="Calibri"/>
              </a:rPr>
              <a:t>Weather</a:t>
            </a:r>
            <a:endParaRPr lang="en-US" sz="2000" baseline="-250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7D0B1-0DFC-8811-4C71-EC5D88F4C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A2AC5-1873-0B71-CD22-CABC62B0F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Maggie Makar, University of Michigan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A6EDE6-F6C6-63A8-4344-EF17161609AF}"/>
              </a:ext>
            </a:extLst>
          </p:cNvPr>
          <p:cNvSpPr/>
          <p:nvPr/>
        </p:nvSpPr>
        <p:spPr>
          <a:xfrm>
            <a:off x="582477" y="5547822"/>
            <a:ext cx="110270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>
                <a:effectLst/>
                <a:latin typeface="Calibri" panose="020F0502020204030204" pitchFamily="34" charset="0"/>
              </a:rPr>
              <a:t>Causally-motivated shortcut removal using auxiliary labels</a:t>
            </a:r>
          </a:p>
          <a:p>
            <a:r>
              <a:rPr lang="en-US" sz="2400" dirty="0">
                <a:effectLst/>
                <a:latin typeface="Calibri" panose="020F0502020204030204" pitchFamily="34" charset="0"/>
              </a:rPr>
              <a:t>M. Makar, B. Packer, D. Moldovan, D. Blalock, Y. Halpern, A. </a:t>
            </a:r>
            <a:r>
              <a:rPr lang="en-US" sz="2400" dirty="0" err="1">
                <a:effectLst/>
                <a:latin typeface="Calibri" panose="020F0502020204030204" pitchFamily="34" charset="0"/>
              </a:rPr>
              <a:t>D'Amour</a:t>
            </a:r>
            <a:endParaRPr lang="en-US" sz="2400" dirty="0">
              <a:effectLst/>
              <a:latin typeface="Calibri" panose="020F0502020204030204" pitchFamily="34" charset="0"/>
            </a:endParaRPr>
          </a:p>
          <a:p>
            <a:r>
              <a:rPr lang="en-US" sz="2400" dirty="0" err="1">
                <a:effectLst/>
                <a:latin typeface="Calibri" panose="020F0502020204030204" pitchFamily="34" charset="0"/>
              </a:rPr>
              <a:t>AIStats</a:t>
            </a:r>
            <a:r>
              <a:rPr lang="en-US" sz="2400" dirty="0">
                <a:effectLst/>
                <a:latin typeface="Calibri" panose="020F0502020204030204" pitchFamily="34" charset="0"/>
              </a:rPr>
              <a:t> 2022 [</a:t>
            </a:r>
            <a:r>
              <a:rPr lang="en-US" sz="2400" dirty="0">
                <a:effectLst/>
                <a:latin typeface="Calibri" panose="020F0502020204030204" pitchFamily="34" charset="0"/>
                <a:hlinkClick r:id="rId2"/>
              </a:rPr>
              <a:t>paper</a:t>
            </a:r>
            <a:r>
              <a:rPr lang="en-US" sz="2400" dirty="0">
                <a:effectLst/>
                <a:latin typeface="Calibri" panose="020F0502020204030204" pitchFamily="34" charset="0"/>
              </a:rPr>
              <a:t>]</a:t>
            </a:r>
          </a:p>
        </p:txBody>
      </p:sp>
      <p:pic>
        <p:nvPicPr>
          <p:cNvPr id="4098" name="Picture 2" descr="alt text">
            <a:extLst>
              <a:ext uri="{FF2B5EF4-FFF2-40B4-BE49-F238E27FC236}">
                <a16:creationId xmlns:a16="http://schemas.microsoft.com/office/drawing/2014/main" id="{6F80C7CD-A1D6-6835-0625-2F83B61FA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44" y="1151067"/>
            <a:ext cx="3287601" cy="2987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DE4E761-6EA2-2DE2-0CD1-D63590907913}"/>
              </a:ext>
            </a:extLst>
          </p:cNvPr>
          <p:cNvSpPr txBox="1"/>
          <p:nvPr/>
        </p:nvSpPr>
        <p:spPr>
          <a:xfrm>
            <a:off x="714244" y="4230767"/>
            <a:ext cx="60968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hlinkClick r:id="rId4"/>
              </a:rPr>
              <a:t>https://mymakar.github.io/</a:t>
            </a:r>
            <a:endParaRPr lang="en-US" sz="2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B0EE96F-00C1-38C0-01B9-C8E7EEC962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9952" y="1151067"/>
            <a:ext cx="6920753" cy="160652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299FDDF-82EC-0EE0-B2DE-761156FCEA45}"/>
              </a:ext>
            </a:extLst>
          </p:cNvPr>
          <p:cNvSpPr txBox="1"/>
          <p:nvPr/>
        </p:nvSpPr>
        <p:spPr>
          <a:xfrm>
            <a:off x="4329952" y="2913713"/>
            <a:ext cx="60968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Assistant Professor</a:t>
            </a:r>
          </a:p>
          <a:p>
            <a:r>
              <a:rPr lang="en-US" sz="2400" dirty="0"/>
              <a:t>Computer Science and Engineering</a:t>
            </a:r>
          </a:p>
          <a:p>
            <a:r>
              <a:rPr lang="en-US" sz="2400" dirty="0"/>
              <a:t>University of Michigan</a:t>
            </a:r>
          </a:p>
        </p:txBody>
      </p:sp>
    </p:spTree>
    <p:extLst>
      <p:ext uri="{BB962C8B-B14F-4D97-AF65-F5344CB8AC3E}">
        <p14:creationId xmlns:p14="http://schemas.microsoft.com/office/powerpoint/2010/main" val="702855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FF7ED-7C9A-C811-EC64-3ED148810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7AB568F-AC08-0C9F-685E-E5EB49A8447A}"/>
              </a:ext>
            </a:extLst>
          </p:cNvPr>
          <p:cNvSpPr/>
          <p:nvPr/>
        </p:nvSpPr>
        <p:spPr>
          <a:xfrm>
            <a:off x="582477" y="5547822"/>
            <a:ext cx="110270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>
                <a:effectLst/>
                <a:latin typeface="Calibri" panose="020F0502020204030204" pitchFamily="34" charset="0"/>
              </a:rPr>
              <a:t>Causally-motivated shortcut removal using auxiliary labels</a:t>
            </a:r>
          </a:p>
          <a:p>
            <a:r>
              <a:rPr lang="en-US" sz="2400" dirty="0">
                <a:effectLst/>
                <a:latin typeface="Calibri" panose="020F0502020204030204" pitchFamily="34" charset="0"/>
              </a:rPr>
              <a:t>M. Makar, B. Packer, D. Moldovan, D. Blalock, Y. Halpern, A. </a:t>
            </a:r>
            <a:r>
              <a:rPr lang="en-US" sz="2400" dirty="0" err="1">
                <a:effectLst/>
                <a:latin typeface="Calibri" panose="020F0502020204030204" pitchFamily="34" charset="0"/>
              </a:rPr>
              <a:t>D'Amour</a:t>
            </a:r>
            <a:endParaRPr lang="en-US" sz="2400" dirty="0">
              <a:effectLst/>
              <a:latin typeface="Calibri" panose="020F0502020204030204" pitchFamily="34" charset="0"/>
            </a:endParaRPr>
          </a:p>
          <a:p>
            <a:r>
              <a:rPr lang="en-US" sz="2400" dirty="0" err="1">
                <a:effectLst/>
                <a:latin typeface="Calibri" panose="020F0502020204030204" pitchFamily="34" charset="0"/>
              </a:rPr>
              <a:t>AIStats</a:t>
            </a:r>
            <a:r>
              <a:rPr lang="en-US" sz="2400" dirty="0">
                <a:effectLst/>
                <a:latin typeface="Calibri" panose="020F0502020204030204" pitchFamily="34" charset="0"/>
              </a:rPr>
              <a:t> 2022 [</a:t>
            </a:r>
            <a:r>
              <a:rPr lang="en-US" sz="2400" dirty="0">
                <a:effectLst/>
                <a:latin typeface="Calibri" panose="020F0502020204030204" pitchFamily="34" charset="0"/>
                <a:hlinkClick r:id="rId2"/>
              </a:rPr>
              <a:t>paper</a:t>
            </a:r>
            <a:r>
              <a:rPr lang="en-US" sz="2400" dirty="0">
                <a:effectLst/>
                <a:latin typeface="Calibri" panose="020F0502020204030204" pitchFamily="34" charset="0"/>
              </a:rPr>
              <a:t>]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6CBABF-7F12-3A51-0A4E-A1CD058CB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33" y="376517"/>
            <a:ext cx="8017401" cy="39050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78F1762-CDCF-284E-1D9E-B225125E35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524" t="6117" r="10171" b="2353"/>
          <a:stretch/>
        </p:blipFill>
        <p:spPr>
          <a:xfrm>
            <a:off x="8453717" y="1409015"/>
            <a:ext cx="3302598" cy="4039970"/>
          </a:xfrm>
          <a:prstGeom prst="rect">
            <a:avLst/>
          </a:prstGeom>
          <a:ln w="57150">
            <a:solidFill>
              <a:schemeClr val="tx2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1237BA5-B132-BA1D-13AB-8D16A1DEAB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35" t="50000" r="1971" b="30274"/>
          <a:stretch/>
        </p:blipFill>
        <p:spPr>
          <a:xfrm>
            <a:off x="134471" y="4041825"/>
            <a:ext cx="8017401" cy="18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945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F74E4-A1F4-4769-A605-30FB99A4C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Danielle Belgrave, Microsoft Research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CE82B3-2093-4DF0-8682-485C3D4F347A}"/>
              </a:ext>
            </a:extLst>
          </p:cNvPr>
          <p:cNvSpPr/>
          <p:nvPr/>
        </p:nvSpPr>
        <p:spPr>
          <a:xfrm>
            <a:off x="721610" y="4260334"/>
            <a:ext cx="35395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https://www.daniellebelgrave.com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70B474-247B-430F-958D-0990F1F85250}"/>
              </a:ext>
            </a:extLst>
          </p:cNvPr>
          <p:cNvSpPr/>
          <p:nvPr/>
        </p:nvSpPr>
        <p:spPr>
          <a:xfrm>
            <a:off x="721609" y="5031455"/>
            <a:ext cx="110270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AdvP40319B"/>
              </a:rPr>
              <a:t>Developmental Profiles of Eczema, Wheeze, and Rhinitis:</a:t>
            </a:r>
          </a:p>
          <a:p>
            <a:r>
              <a:rPr lang="en-US" sz="2400" dirty="0">
                <a:latin typeface="AdvP40319B"/>
              </a:rPr>
              <a:t>Two Population-Based Birth Cohort Studies</a:t>
            </a:r>
          </a:p>
          <a:p>
            <a:r>
              <a:rPr lang="en-US" sz="2400" dirty="0">
                <a:latin typeface="AdvP40319B"/>
              </a:rPr>
              <a:t>Danielle Belgrave, et al. </a:t>
            </a:r>
            <a:r>
              <a:rPr lang="en-US" sz="2400" i="1" dirty="0">
                <a:latin typeface="AdvP40319B"/>
              </a:rPr>
              <a:t>PLOS Medicine</a:t>
            </a:r>
            <a:r>
              <a:rPr lang="en-US" sz="2400" dirty="0">
                <a:latin typeface="AdvP40319B"/>
              </a:rPr>
              <a:t>, 2014</a:t>
            </a:r>
          </a:p>
          <a:p>
            <a:r>
              <a:rPr lang="en-US" sz="2400" dirty="0">
                <a:hlinkClick r:id="rId3"/>
              </a:rPr>
              <a:t>https://journals.plos.org/plosmedicine/article?id=10.1371/journal.pmed.1001748</a:t>
            </a:r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94B1E4-A4F2-67C1-DA2A-381038381491}"/>
              </a:ext>
            </a:extLst>
          </p:cNvPr>
          <p:cNvSpPr txBox="1"/>
          <p:nvPr/>
        </p:nvSpPr>
        <p:spPr>
          <a:xfrm>
            <a:off x="4329952" y="2913713"/>
            <a:ext cx="60968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Vice President</a:t>
            </a:r>
          </a:p>
          <a:p>
            <a:r>
              <a:rPr lang="en-US" sz="2400" dirty="0"/>
              <a:t>AI/ML</a:t>
            </a:r>
          </a:p>
          <a:p>
            <a:r>
              <a:rPr lang="en-US" sz="2400" dirty="0"/>
              <a:t>GSK</a:t>
            </a:r>
          </a:p>
        </p:txBody>
      </p:sp>
      <p:pic>
        <p:nvPicPr>
          <p:cNvPr id="12" name="Picture 8">
            <a:extLst>
              <a:ext uri="{FF2B5EF4-FFF2-40B4-BE49-F238E27FC236}">
                <a16:creationId xmlns:a16="http://schemas.microsoft.com/office/drawing/2014/main" id="{C986E7F3-C047-B87C-FCD0-4C5FC4379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1393" y="1512388"/>
            <a:ext cx="2770762" cy="89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>
            <a:extLst>
              <a:ext uri="{FF2B5EF4-FFF2-40B4-BE49-F238E27FC236}">
                <a16:creationId xmlns:a16="http://schemas.microsoft.com/office/drawing/2014/main" id="{30A708D3-3CBD-F483-5733-1B051C511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71" y="1163429"/>
            <a:ext cx="2962745" cy="2962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1896EA7-1EBD-8913-9B8A-1DEADA99B3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1606" y="1099426"/>
            <a:ext cx="3849986" cy="30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4648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834D9-E3D2-451E-1866-A93E4D705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11839EB-E2EE-63F7-C072-DAF0E4BB331D}"/>
              </a:ext>
            </a:extLst>
          </p:cNvPr>
          <p:cNvSpPr/>
          <p:nvPr/>
        </p:nvSpPr>
        <p:spPr>
          <a:xfrm>
            <a:off x="721609" y="5031455"/>
            <a:ext cx="110270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AdvP40319B"/>
            </a:endParaRPr>
          </a:p>
          <a:p>
            <a:endParaRPr lang="en-US" sz="2400" dirty="0">
              <a:latin typeface="AdvP40319B"/>
            </a:endParaRPr>
          </a:p>
          <a:p>
            <a:r>
              <a:rPr lang="en-US" sz="2400" dirty="0">
                <a:latin typeface="AdvP40319B"/>
              </a:rPr>
              <a:t>Danielle Belgrave, et al. </a:t>
            </a:r>
            <a:r>
              <a:rPr lang="en-US" sz="2400" i="1" dirty="0">
                <a:latin typeface="AdvP40319B"/>
              </a:rPr>
              <a:t>PLOS Medicine</a:t>
            </a:r>
            <a:r>
              <a:rPr lang="en-US" sz="2400" dirty="0">
                <a:latin typeface="AdvP40319B"/>
              </a:rPr>
              <a:t>, 2014</a:t>
            </a:r>
          </a:p>
          <a:p>
            <a:r>
              <a:rPr lang="en-US" sz="2400" dirty="0">
                <a:hlinkClick r:id="rId2"/>
              </a:rPr>
              <a:t>https://journals.plos.org/plosmedicine/article?id=10.1371/journal.pmed.1001748</a:t>
            </a:r>
            <a:endParaRPr lang="en-US" sz="2400" dirty="0"/>
          </a:p>
        </p:txBody>
      </p:sp>
      <p:pic>
        <p:nvPicPr>
          <p:cNvPr id="1026" name="Picture 2" descr="Figure 1">
            <a:extLst>
              <a:ext uri="{FF2B5EF4-FFF2-40B4-BE49-F238E27FC236}">
                <a16:creationId xmlns:a16="http://schemas.microsoft.com/office/drawing/2014/main" id="{183697C2-BEB4-2381-A1B8-9425B195B0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1317" y="0"/>
            <a:ext cx="7949365" cy="5816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69044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3FC19-DC7F-B3B0-6EF5-DF01DAEEA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D7EA8C9-45EE-411E-B5D5-81D1DB4A813A}"/>
              </a:ext>
            </a:extLst>
          </p:cNvPr>
          <p:cNvSpPr/>
          <p:nvPr/>
        </p:nvSpPr>
        <p:spPr>
          <a:xfrm>
            <a:off x="721609" y="5031455"/>
            <a:ext cx="110270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AdvP40319B"/>
            </a:endParaRPr>
          </a:p>
          <a:p>
            <a:endParaRPr lang="en-US" sz="2400" dirty="0">
              <a:latin typeface="AdvP40319B"/>
            </a:endParaRPr>
          </a:p>
          <a:p>
            <a:r>
              <a:rPr lang="en-US" sz="2400" dirty="0">
                <a:latin typeface="AdvP40319B"/>
              </a:rPr>
              <a:t>Danielle Belgrave, et al. </a:t>
            </a:r>
            <a:r>
              <a:rPr lang="en-US" sz="2400" i="1" dirty="0">
                <a:latin typeface="AdvP40319B"/>
              </a:rPr>
              <a:t>PLOS Medicine</a:t>
            </a:r>
            <a:r>
              <a:rPr lang="en-US" sz="2400" dirty="0">
                <a:latin typeface="AdvP40319B"/>
              </a:rPr>
              <a:t>, 2014</a:t>
            </a:r>
          </a:p>
          <a:p>
            <a:r>
              <a:rPr lang="en-US" sz="2400" dirty="0">
                <a:hlinkClick r:id="rId2"/>
              </a:rPr>
              <a:t>https://journals.plos.org/plosmedicine/article?id=10.1371/journal.pmed.1001748</a:t>
            </a:r>
            <a:endParaRPr lang="en-US" sz="2400" dirty="0"/>
          </a:p>
        </p:txBody>
      </p:sp>
      <p:pic>
        <p:nvPicPr>
          <p:cNvPr id="3074" name="Picture 2" descr="Figure 3">
            <a:extLst>
              <a:ext uri="{FF2B5EF4-FFF2-40B4-BE49-F238E27FC236}">
                <a16:creationId xmlns:a16="http://schemas.microsoft.com/office/drawing/2014/main" id="{A8C079D3-EAED-EA56-D80E-A569D5C99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822" y="0"/>
            <a:ext cx="7614354" cy="5812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24968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08645-2864-858F-7EC5-48D166C5A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1B3DC49-6366-8A21-E54C-0BF0C87C8CC1}"/>
              </a:ext>
            </a:extLst>
          </p:cNvPr>
          <p:cNvSpPr/>
          <p:nvPr/>
        </p:nvSpPr>
        <p:spPr>
          <a:xfrm>
            <a:off x="721609" y="5031455"/>
            <a:ext cx="110270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AdvP40319B"/>
            </a:endParaRPr>
          </a:p>
          <a:p>
            <a:endParaRPr lang="en-US" sz="2400" dirty="0">
              <a:latin typeface="AdvP40319B"/>
            </a:endParaRPr>
          </a:p>
          <a:p>
            <a:r>
              <a:rPr lang="en-US" sz="2400" dirty="0">
                <a:latin typeface="AdvP40319B"/>
              </a:rPr>
              <a:t>Danielle Belgrave, et al. </a:t>
            </a:r>
            <a:r>
              <a:rPr lang="en-US" sz="2400" i="1" dirty="0">
                <a:latin typeface="AdvP40319B"/>
              </a:rPr>
              <a:t>PLOS Medicine</a:t>
            </a:r>
            <a:r>
              <a:rPr lang="en-US" sz="2400" dirty="0">
                <a:latin typeface="AdvP40319B"/>
              </a:rPr>
              <a:t>, 2014</a:t>
            </a:r>
          </a:p>
          <a:p>
            <a:r>
              <a:rPr lang="en-US" sz="2400" dirty="0">
                <a:hlinkClick r:id="rId2"/>
              </a:rPr>
              <a:t>https://journals.plos.org/plosmedicine/article?id=10.1371/journal.pmed.1001748</a:t>
            </a:r>
            <a:endParaRPr lang="en-US" sz="2400" dirty="0"/>
          </a:p>
        </p:txBody>
      </p:sp>
      <p:pic>
        <p:nvPicPr>
          <p:cNvPr id="2050" name="Picture 2" descr="Table 1">
            <a:extLst>
              <a:ext uri="{FF2B5EF4-FFF2-40B4-BE49-F238E27FC236}">
                <a16:creationId xmlns:a16="http://schemas.microsoft.com/office/drawing/2014/main" id="{E1E00BFA-4784-9B59-8E43-F59432207C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314"/>
          <a:stretch/>
        </p:blipFill>
        <p:spPr bwMode="auto">
          <a:xfrm>
            <a:off x="1494025" y="256885"/>
            <a:ext cx="9094787" cy="5190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28CD753-CECB-5B4D-97DE-82762B3AD27E}"/>
              </a:ext>
            </a:extLst>
          </p:cNvPr>
          <p:cNvSpPr/>
          <p:nvPr/>
        </p:nvSpPr>
        <p:spPr>
          <a:xfrm>
            <a:off x="1500690" y="812159"/>
            <a:ext cx="3630706" cy="1877253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Table 1">
            <a:extLst>
              <a:ext uri="{FF2B5EF4-FFF2-40B4-BE49-F238E27FC236}">
                <a16:creationId xmlns:a16="http://schemas.microsoft.com/office/drawing/2014/main" id="{77B11A55-6A74-F819-AA3B-B5AD6B5BCA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" t="8150" r="60144" b="63537"/>
          <a:stretch/>
        </p:blipFill>
        <p:spPr bwMode="auto">
          <a:xfrm>
            <a:off x="4131387" y="1551812"/>
            <a:ext cx="7701941" cy="4176179"/>
          </a:xfrm>
          <a:prstGeom prst="rect">
            <a:avLst/>
          </a:prstGeom>
          <a:noFill/>
          <a:ln w="57150">
            <a:solidFill>
              <a:schemeClr val="tx2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88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A9D3B-4EED-475D-9AB3-E6F3208BE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2F8D9-4976-21B1-5BF9-170959125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Liver Disorders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71DC64-FC95-7EBB-310A-396E51921CE8}"/>
              </a:ext>
            </a:extLst>
          </p:cNvPr>
          <p:cNvSpPr/>
          <p:nvPr/>
        </p:nvSpPr>
        <p:spPr>
          <a:xfrm>
            <a:off x="721610" y="6260036"/>
            <a:ext cx="110270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AdvP40319B"/>
                <a:hlinkClick r:id="rId2"/>
              </a:rPr>
              <a:t>https://demo.bayesfusion.com/bayesbox.html</a:t>
            </a:r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409FC7-E865-9E7E-C071-37903070E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333" y="1102532"/>
            <a:ext cx="8443333" cy="5157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9285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75295"/>
            <a:ext cx="10515600" cy="627812"/>
          </a:xfrm>
        </p:spPr>
        <p:txBody>
          <a:bodyPr>
            <a:noAutofit/>
          </a:bodyPr>
          <a:lstStyle/>
          <a:p>
            <a:r>
              <a:rPr lang="en-US" dirty="0"/>
              <a:t>Independence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981200"/>
            <a:ext cx="4662898" cy="411002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4171397"/>
            <a:ext cx="3048000" cy="2686603"/>
          </a:xfrm>
          <a:prstGeom prst="rect">
            <a:avLst/>
          </a:prstGeom>
        </p:spPr>
      </p:pic>
      <p:sp>
        <p:nvSpPr>
          <p:cNvPr id="1014787" name="Rectangle 3"/>
          <p:cNvSpPr>
            <a:spLocks noGrp="1" noChangeArrowheads="1"/>
          </p:cNvSpPr>
          <p:nvPr>
            <p:ph idx="1"/>
          </p:nvPr>
        </p:nvSpPr>
        <p:spPr>
          <a:xfrm>
            <a:off x="304799" y="1371600"/>
            <a:ext cx="11191875" cy="5486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Two variables X and Y are </a:t>
            </a:r>
            <a:r>
              <a:rPr lang="en-US" sz="2800" i="1" dirty="0">
                <a:solidFill>
                  <a:srgbClr val="FF0000"/>
                </a:solidFill>
                <a:latin typeface="Calibri"/>
                <a:cs typeface="Calibri"/>
              </a:rPr>
              <a:t>independent</a:t>
            </a:r>
            <a:r>
              <a:rPr lang="en-US" sz="2800" dirty="0">
                <a:latin typeface="Calibri"/>
                <a:cs typeface="Calibri"/>
              </a:rPr>
              <a:t> if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                    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</a:t>
            </a:r>
            <a:r>
              <a:rPr lang="en-US" sz="2800" i="1" dirty="0" err="1">
                <a:solidFill>
                  <a:srgbClr val="00B0F0"/>
                </a:solidFill>
                <a:sym typeface="Symbol"/>
              </a:rPr>
              <a:t>x</a:t>
            </a:r>
            <a:r>
              <a:rPr lang="en-US" sz="2800" dirty="0" err="1">
                <a:solidFill>
                  <a:srgbClr val="00B0F0"/>
                </a:solidFill>
                <a:sym typeface="Symbol"/>
              </a:rPr>
              <a:t>,</a:t>
            </a:r>
            <a:r>
              <a:rPr lang="en-US" sz="2800" i="1" dirty="0" err="1">
                <a:solidFill>
                  <a:srgbClr val="00B0F0"/>
                </a:solidFill>
                <a:sym typeface="Symbol"/>
              </a:rPr>
              <a:t>y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      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(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x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,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y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) =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(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x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)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(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y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)</a:t>
            </a:r>
            <a:endParaRPr lang="en-US" sz="2400" dirty="0">
              <a:solidFill>
                <a:srgbClr val="00B0F0"/>
              </a:solidFill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This says that their joint distribution</a:t>
            </a:r>
            <a:r>
              <a:rPr lang="en-US" sz="2800" b="1" i="1" dirty="0">
                <a:solidFill>
                  <a:srgbClr val="0000FF"/>
                </a:solidFill>
                <a:latin typeface="Calibri"/>
                <a:cs typeface="Calibri"/>
              </a:rPr>
              <a:t> factors </a:t>
            </a:r>
            <a:r>
              <a:rPr lang="en-US" sz="2800" dirty="0">
                <a:latin typeface="Calibri"/>
                <a:cs typeface="Calibri"/>
              </a:rPr>
              <a:t>into a product of two simpler distributions</a:t>
            </a:r>
          </a:p>
          <a:p>
            <a:pPr lvl="5">
              <a:lnSpc>
                <a:spcPct val="80000"/>
              </a:lnSpc>
            </a:pPr>
            <a:endParaRPr lang="en-US" sz="16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Combine with product rule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(</a:t>
            </a:r>
            <a:r>
              <a:rPr lang="en-US" sz="2800" i="1" dirty="0" err="1">
                <a:solidFill>
                  <a:srgbClr val="00B0F0"/>
                </a:solidFill>
                <a:sym typeface="Symbol"/>
              </a:rPr>
              <a:t>x</a:t>
            </a:r>
            <a:r>
              <a:rPr lang="en-US" sz="2800" dirty="0" err="1">
                <a:solidFill>
                  <a:srgbClr val="00B0F0"/>
                </a:solidFill>
                <a:sym typeface="Symbol"/>
              </a:rPr>
              <a:t>,</a:t>
            </a:r>
            <a:r>
              <a:rPr lang="en-US" sz="2800" i="1" dirty="0" err="1">
                <a:solidFill>
                  <a:srgbClr val="00B0F0"/>
                </a:solidFill>
                <a:sym typeface="Symbol"/>
              </a:rPr>
              <a:t>y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) =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(</a:t>
            </a:r>
            <a:r>
              <a:rPr lang="en-US" sz="2800" i="1" dirty="0" err="1">
                <a:solidFill>
                  <a:srgbClr val="00B0F0"/>
                </a:solidFill>
                <a:sym typeface="Symbol"/>
              </a:rPr>
              <a:t>x</a:t>
            </a:r>
            <a:r>
              <a:rPr lang="en-US" sz="2800" dirty="0" err="1">
                <a:solidFill>
                  <a:srgbClr val="00B0F0"/>
                </a:solidFill>
                <a:sym typeface="Symbol"/>
              </a:rPr>
              <a:t>|</a:t>
            </a:r>
            <a:r>
              <a:rPr lang="en-US" sz="2800" i="1" dirty="0" err="1">
                <a:solidFill>
                  <a:srgbClr val="00B0F0"/>
                </a:solidFill>
                <a:sym typeface="Symbol"/>
              </a:rPr>
              <a:t>y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)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(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y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)</a:t>
            </a:r>
            <a:r>
              <a:rPr lang="en-US" dirty="0">
                <a:solidFill>
                  <a:srgbClr val="CC00CC"/>
                </a:solidFill>
                <a:latin typeface="Calibri"/>
                <a:cs typeface="Calibri"/>
                <a:sym typeface="Symbol"/>
              </a:rPr>
              <a:t> </a:t>
            </a:r>
            <a:r>
              <a:rPr lang="en-US" sz="2800" dirty="0">
                <a:latin typeface="Calibri"/>
                <a:cs typeface="Calibri"/>
              </a:rPr>
              <a:t>we obtain another form:</a:t>
            </a:r>
          </a:p>
          <a:p>
            <a:pPr marL="457176" lvl="1" indent="0">
              <a:lnSpc>
                <a:spcPct val="8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                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</a:t>
            </a:r>
            <a:r>
              <a:rPr lang="en-US" sz="2800" i="1" dirty="0" err="1">
                <a:solidFill>
                  <a:srgbClr val="00B0F0"/>
                </a:solidFill>
                <a:sym typeface="Symbol"/>
              </a:rPr>
              <a:t>x</a:t>
            </a:r>
            <a:r>
              <a:rPr lang="en-US" sz="2800" dirty="0" err="1">
                <a:solidFill>
                  <a:srgbClr val="00B0F0"/>
                </a:solidFill>
                <a:sym typeface="Symbol"/>
              </a:rPr>
              <a:t>,</a:t>
            </a:r>
            <a:r>
              <a:rPr lang="en-US" sz="2800" i="1" dirty="0" err="1">
                <a:solidFill>
                  <a:srgbClr val="00B0F0"/>
                </a:solidFill>
                <a:sym typeface="Symbol"/>
              </a:rPr>
              <a:t>y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(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x 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|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y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) =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(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x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)</a:t>
            </a:r>
            <a:r>
              <a:rPr lang="en-US" sz="2800" dirty="0">
                <a:solidFill>
                  <a:srgbClr val="CC00CC"/>
                </a:solidFill>
                <a:sym typeface="Symbol"/>
              </a:rPr>
              <a:t>   </a:t>
            </a:r>
            <a:r>
              <a:rPr lang="en-US" sz="2800" i="1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sz="2800" dirty="0">
                <a:latin typeface="Calibri"/>
                <a:cs typeface="Calibri"/>
                <a:sym typeface="Symbol"/>
              </a:rPr>
              <a:t>or     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</a:t>
            </a:r>
            <a:r>
              <a:rPr lang="en-US" sz="2800" i="1" dirty="0" err="1">
                <a:solidFill>
                  <a:srgbClr val="00B0F0"/>
                </a:solidFill>
                <a:sym typeface="Symbol"/>
              </a:rPr>
              <a:t>x</a:t>
            </a:r>
            <a:r>
              <a:rPr lang="en-US" sz="2800" dirty="0" err="1">
                <a:solidFill>
                  <a:srgbClr val="00B0F0"/>
                </a:solidFill>
                <a:sym typeface="Symbol"/>
              </a:rPr>
              <a:t>,</a:t>
            </a:r>
            <a:r>
              <a:rPr lang="en-US" sz="2800" i="1" dirty="0" err="1">
                <a:solidFill>
                  <a:srgbClr val="00B0F0"/>
                </a:solidFill>
                <a:sym typeface="Symbol"/>
              </a:rPr>
              <a:t>y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(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y 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|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x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) =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(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y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)</a:t>
            </a:r>
            <a:endParaRPr lang="en-US" dirty="0">
              <a:solidFill>
                <a:srgbClr val="00B0F0"/>
              </a:solidFill>
              <a:latin typeface="Calibri"/>
              <a:cs typeface="Calibri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		</a:t>
            </a: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Example: </a:t>
            </a:r>
            <a:r>
              <a:rPr lang="en-US" sz="2800" dirty="0"/>
              <a:t>two dice rolls </a:t>
            </a:r>
            <a:r>
              <a:rPr lang="en-US" sz="2800" i="1" dirty="0">
                <a:solidFill>
                  <a:schemeClr val="tx2"/>
                </a:solidFill>
              </a:rPr>
              <a:t>R</a:t>
            </a:r>
            <a:r>
              <a:rPr lang="en-US" baseline="-25000" dirty="0">
                <a:solidFill>
                  <a:schemeClr val="tx2"/>
                </a:solidFill>
              </a:rPr>
              <a:t>1</a:t>
            </a:r>
            <a:r>
              <a:rPr lang="en-US" sz="2800" dirty="0"/>
              <a:t> and </a:t>
            </a:r>
            <a:r>
              <a:rPr lang="en-US" sz="2800" i="1" dirty="0">
                <a:solidFill>
                  <a:schemeClr val="tx2"/>
                </a:solidFill>
              </a:rPr>
              <a:t>R</a:t>
            </a:r>
            <a:r>
              <a:rPr lang="en-US" baseline="-25000" dirty="0">
                <a:solidFill>
                  <a:schemeClr val="tx2"/>
                </a:solidFill>
              </a:rPr>
              <a:t>2</a:t>
            </a:r>
          </a:p>
          <a:p>
            <a:pPr marL="0" lvl="1" indent="0">
              <a:lnSpc>
                <a:spcPct val="80000"/>
              </a:lnSpc>
              <a:buNone/>
            </a:pPr>
            <a:r>
              <a:rPr lang="en-US" sz="2800" i="1" dirty="0">
                <a:solidFill>
                  <a:schemeClr val="tx2"/>
                </a:solidFill>
                <a:sym typeface="Symbol"/>
              </a:rPr>
              <a:t>P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R</a:t>
            </a:r>
            <a:r>
              <a:rPr lang="en-US" sz="2800" baseline="-25000" dirty="0">
                <a:solidFill>
                  <a:schemeClr val="tx2"/>
                </a:solidFill>
              </a:rPr>
              <a:t>1</a:t>
            </a:r>
            <a:r>
              <a:rPr lang="en-US" sz="2800" dirty="0">
                <a:solidFill>
                  <a:schemeClr val="tx2"/>
                </a:solidFill>
              </a:rPr>
              <a:t>=5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,</a:t>
            </a:r>
            <a:r>
              <a:rPr lang="en-US" sz="2800" i="1" dirty="0">
                <a:solidFill>
                  <a:schemeClr val="tx2"/>
                </a:solidFill>
              </a:rPr>
              <a:t> R</a:t>
            </a:r>
            <a:r>
              <a:rPr lang="en-US" sz="2800" baseline="-25000" dirty="0">
                <a:solidFill>
                  <a:schemeClr val="tx2"/>
                </a:solidFill>
              </a:rPr>
              <a:t>2</a:t>
            </a:r>
            <a:r>
              <a:rPr lang="en-US" sz="2800" dirty="0">
                <a:solidFill>
                  <a:schemeClr val="tx2"/>
                </a:solidFill>
              </a:rPr>
              <a:t>=5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) = 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P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R</a:t>
            </a:r>
            <a:r>
              <a:rPr lang="en-US" sz="2800" baseline="-25000" dirty="0">
                <a:solidFill>
                  <a:schemeClr val="tx2"/>
                </a:solidFill>
              </a:rPr>
              <a:t>1</a:t>
            </a:r>
            <a:r>
              <a:rPr lang="en-US" sz="2800" dirty="0">
                <a:solidFill>
                  <a:schemeClr val="tx2"/>
                </a:solidFill>
              </a:rPr>
              <a:t>=5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) 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P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R</a:t>
            </a:r>
            <a:r>
              <a:rPr lang="en-US" sz="2800" baseline="-25000" dirty="0">
                <a:solidFill>
                  <a:schemeClr val="tx2"/>
                </a:solidFill>
              </a:rPr>
              <a:t>2</a:t>
            </a:r>
            <a:r>
              <a:rPr lang="en-US" sz="2800" dirty="0">
                <a:solidFill>
                  <a:schemeClr val="tx2"/>
                </a:solidFill>
              </a:rPr>
              <a:t>=5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)  =  1/6 x 1/6  =  1/36</a:t>
            </a:r>
          </a:p>
          <a:p>
            <a:pPr marL="0" lvl="1" indent="0">
              <a:lnSpc>
                <a:spcPct val="80000"/>
              </a:lnSpc>
              <a:buNone/>
            </a:pPr>
            <a:endParaRPr lang="en-US" sz="2800" i="1" dirty="0">
              <a:solidFill>
                <a:schemeClr val="tx2"/>
              </a:solidFill>
              <a:sym typeface="Symbol"/>
            </a:endParaRPr>
          </a:p>
          <a:p>
            <a:pPr marL="0" lvl="1" indent="0">
              <a:lnSpc>
                <a:spcPct val="80000"/>
              </a:lnSpc>
              <a:buNone/>
            </a:pPr>
            <a:r>
              <a:rPr lang="en-US" sz="2800" i="1" dirty="0">
                <a:solidFill>
                  <a:schemeClr val="tx2"/>
                </a:solidFill>
                <a:sym typeface="Symbol"/>
              </a:rPr>
              <a:t>P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R</a:t>
            </a:r>
            <a:r>
              <a:rPr lang="en-US" sz="2800" baseline="-25000" dirty="0">
                <a:solidFill>
                  <a:schemeClr val="tx2"/>
                </a:solidFill>
              </a:rPr>
              <a:t>2</a:t>
            </a:r>
            <a:r>
              <a:rPr lang="en-US" sz="2800" dirty="0">
                <a:solidFill>
                  <a:schemeClr val="tx2"/>
                </a:solidFill>
              </a:rPr>
              <a:t>=5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 |</a:t>
            </a:r>
            <a:r>
              <a:rPr lang="en-US" sz="2800" i="1" dirty="0">
                <a:solidFill>
                  <a:schemeClr val="tx2"/>
                </a:solidFill>
              </a:rPr>
              <a:t> R</a:t>
            </a:r>
            <a:r>
              <a:rPr lang="en-US" sz="2800" baseline="-25000" dirty="0">
                <a:solidFill>
                  <a:schemeClr val="tx2"/>
                </a:solidFill>
              </a:rPr>
              <a:t>1</a:t>
            </a:r>
            <a:r>
              <a:rPr lang="en-US" sz="2800" dirty="0">
                <a:solidFill>
                  <a:schemeClr val="tx2"/>
                </a:solidFill>
              </a:rPr>
              <a:t>=5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)   =   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P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R</a:t>
            </a:r>
            <a:r>
              <a:rPr lang="en-US" sz="2800" baseline="-25000" dirty="0">
                <a:solidFill>
                  <a:schemeClr val="tx2"/>
                </a:solidFill>
              </a:rPr>
              <a:t>2</a:t>
            </a:r>
            <a:r>
              <a:rPr lang="en-US" sz="2800" dirty="0">
                <a:solidFill>
                  <a:schemeClr val="tx2"/>
                </a:solidFill>
              </a:rPr>
              <a:t>=5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)</a:t>
            </a:r>
            <a:endParaRPr lang="en-US" sz="24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Independence</a:t>
            </a:r>
          </a:p>
        </p:txBody>
      </p:sp>
    </p:spTree>
    <p:extLst>
      <p:ext uri="{BB962C8B-B14F-4D97-AF65-F5344CB8AC3E}">
        <p14:creationId xmlns:p14="http://schemas.microsoft.com/office/powerpoint/2010/main" val="2098580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4787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Example: Independence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n fair, independent coin flips:</a:t>
            </a:r>
          </a:p>
        </p:txBody>
      </p:sp>
      <p:graphicFrame>
        <p:nvGraphicFramePr>
          <p:cNvPr id="1043475" name="Group 19"/>
          <p:cNvGraphicFramePr>
            <a:graphicFrameLocks noGrp="1"/>
          </p:cNvGraphicFramePr>
          <p:nvPr/>
        </p:nvGraphicFramePr>
        <p:xfrm>
          <a:off x="699676" y="2892425"/>
          <a:ext cx="1428750" cy="74295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43477" name="Group 21"/>
          <p:cNvGraphicFramePr>
            <a:graphicFrameLocks noGrp="1"/>
          </p:cNvGraphicFramePr>
          <p:nvPr/>
        </p:nvGraphicFramePr>
        <p:xfrm>
          <a:off x="2471326" y="2889250"/>
          <a:ext cx="1428750" cy="74295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43489" name="Group 33"/>
          <p:cNvGraphicFramePr>
            <a:graphicFrameLocks noGrp="1"/>
          </p:cNvGraphicFramePr>
          <p:nvPr/>
        </p:nvGraphicFramePr>
        <p:xfrm>
          <a:off x="5747926" y="2889250"/>
          <a:ext cx="1428750" cy="74295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7688" name="Picture 48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876" y="3170238"/>
            <a:ext cx="4699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89" name="AutoShape 49"/>
          <p:cNvSpPr>
            <a:spLocks/>
          </p:cNvSpPr>
          <p:nvPr/>
        </p:nvSpPr>
        <p:spPr bwMode="auto">
          <a:xfrm rot="-5400000">
            <a:off x="3804826" y="590550"/>
            <a:ext cx="381000" cy="7124700"/>
          </a:xfrm>
          <a:prstGeom prst="leftBrace">
            <a:avLst>
              <a:gd name="adj1" fmla="val 1558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7690" name="Rectangle 52"/>
          <p:cNvSpPr>
            <a:spLocks noChangeArrowheads="1"/>
          </p:cNvSpPr>
          <p:nvPr/>
        </p:nvSpPr>
        <p:spPr bwMode="auto">
          <a:xfrm>
            <a:off x="2680876" y="5181600"/>
            <a:ext cx="2895600" cy="12954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7691" name="AutoShape 57"/>
          <p:cNvSpPr>
            <a:spLocks/>
          </p:cNvSpPr>
          <p:nvPr/>
        </p:nvSpPr>
        <p:spPr bwMode="auto">
          <a:xfrm>
            <a:off x="2299876" y="5105400"/>
            <a:ext cx="152400" cy="1371600"/>
          </a:xfrm>
          <a:prstGeom prst="leftBrace">
            <a:avLst>
              <a:gd name="adj1" fmla="val 7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7694" name="Freeform 60"/>
          <p:cNvSpPr>
            <a:spLocks/>
          </p:cNvSpPr>
          <p:nvPr/>
        </p:nvSpPr>
        <p:spPr bwMode="auto">
          <a:xfrm>
            <a:off x="2604676" y="5791200"/>
            <a:ext cx="2971800" cy="457200"/>
          </a:xfrm>
          <a:custGeom>
            <a:avLst/>
            <a:gdLst>
              <a:gd name="T0" fmla="*/ 0 w 1872"/>
              <a:gd name="T1" fmla="*/ 2147483647 h 288"/>
              <a:gd name="T2" fmla="*/ 2147483647 w 1872"/>
              <a:gd name="T3" fmla="*/ 0 h 288"/>
              <a:gd name="T4" fmla="*/ 2147483647 w 1872"/>
              <a:gd name="T5" fmla="*/ 2147483647 h 288"/>
              <a:gd name="T6" fmla="*/ 2147483647 w 1872"/>
              <a:gd name="T7" fmla="*/ 0 h 288"/>
              <a:gd name="T8" fmla="*/ 2147483647 w 1872"/>
              <a:gd name="T9" fmla="*/ 2147483647 h 288"/>
              <a:gd name="T10" fmla="*/ 2147483647 w 1872"/>
              <a:gd name="T11" fmla="*/ 0 h 288"/>
              <a:gd name="T12" fmla="*/ 2147483647 w 1872"/>
              <a:gd name="T13" fmla="*/ 2147483647 h 288"/>
              <a:gd name="T14" fmla="*/ 2147483647 w 1872"/>
              <a:gd name="T15" fmla="*/ 2147483647 h 288"/>
              <a:gd name="T16" fmla="*/ 2147483647 w 1872"/>
              <a:gd name="T17" fmla="*/ 2147483647 h 288"/>
              <a:gd name="T18" fmla="*/ 2147483647 w 1872"/>
              <a:gd name="T19" fmla="*/ 2147483647 h 288"/>
              <a:gd name="T20" fmla="*/ 2147483647 w 1872"/>
              <a:gd name="T21" fmla="*/ 2147483647 h 288"/>
              <a:gd name="T22" fmla="*/ 2147483647 w 1872"/>
              <a:gd name="T23" fmla="*/ 2147483647 h 288"/>
              <a:gd name="T24" fmla="*/ 2147483647 w 1872"/>
              <a:gd name="T25" fmla="*/ 2147483647 h 288"/>
              <a:gd name="T26" fmla="*/ 0 w 1872"/>
              <a:gd name="T27" fmla="*/ 2147483647 h 288"/>
              <a:gd name="T28" fmla="*/ 0 w 1872"/>
              <a:gd name="T29" fmla="*/ 2147483647 h 288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872"/>
              <a:gd name="T46" fmla="*/ 0 h 288"/>
              <a:gd name="T47" fmla="*/ 1872 w 1872"/>
              <a:gd name="T48" fmla="*/ 288 h 288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872" h="288">
                <a:moveTo>
                  <a:pt x="0" y="115"/>
                </a:moveTo>
                <a:lnTo>
                  <a:pt x="197" y="0"/>
                </a:lnTo>
                <a:lnTo>
                  <a:pt x="493" y="58"/>
                </a:lnTo>
                <a:lnTo>
                  <a:pt x="837" y="0"/>
                </a:lnTo>
                <a:lnTo>
                  <a:pt x="1182" y="115"/>
                </a:lnTo>
                <a:lnTo>
                  <a:pt x="1576" y="0"/>
                </a:lnTo>
                <a:lnTo>
                  <a:pt x="1872" y="115"/>
                </a:lnTo>
                <a:lnTo>
                  <a:pt x="1872" y="230"/>
                </a:lnTo>
                <a:lnTo>
                  <a:pt x="1576" y="173"/>
                </a:lnTo>
                <a:lnTo>
                  <a:pt x="1182" y="288"/>
                </a:lnTo>
                <a:lnTo>
                  <a:pt x="841" y="136"/>
                </a:lnTo>
                <a:lnTo>
                  <a:pt x="502" y="201"/>
                </a:lnTo>
                <a:lnTo>
                  <a:pt x="197" y="173"/>
                </a:lnTo>
                <a:lnTo>
                  <a:pt x="0" y="230"/>
                </a:lnTo>
                <a:lnTo>
                  <a:pt x="0" y="1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524" y="1150853"/>
            <a:ext cx="3229661" cy="308547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609" y="4749346"/>
            <a:ext cx="4115264" cy="18606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895600" y="4572000"/>
            <a:ext cx="2449182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P</a:t>
            </a:r>
            <a:r>
              <a:rPr lang="en-US" sz="3200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(</a:t>
            </a:r>
            <a:r>
              <a:rPr lang="en-US" sz="3200" i="1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X</a:t>
            </a:r>
            <a:r>
              <a:rPr lang="en-US" sz="3200" kern="0" baseline="-2500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1</a:t>
            </a:r>
            <a:r>
              <a:rPr lang="en-US" sz="3200" i="1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,</a:t>
            </a:r>
            <a:r>
              <a:rPr lang="en-US" sz="3200" i="1" kern="0" dirty="0">
                <a:solidFill>
                  <a:schemeClr val="accent6"/>
                </a:solidFill>
                <a:latin typeface="Calibri" pitchFamily="34" charset="0"/>
                <a:sym typeface="Symbol"/>
              </a:rPr>
              <a:t>X</a:t>
            </a:r>
            <a:r>
              <a:rPr lang="en-US" sz="3200" kern="0" baseline="-25000" dirty="0">
                <a:solidFill>
                  <a:schemeClr val="accent6"/>
                </a:solidFill>
                <a:latin typeface="Calibri" pitchFamily="34" charset="0"/>
                <a:sym typeface="Symbol"/>
              </a:rPr>
              <a:t>2</a:t>
            </a:r>
            <a:r>
              <a:rPr lang="en-US" sz="3200" kern="0" dirty="0">
                <a:solidFill>
                  <a:schemeClr val="accent6"/>
                </a:solidFill>
                <a:latin typeface="Calibri" pitchFamily="34" charset="0"/>
                <a:sym typeface="Symbol"/>
              </a:rPr>
              <a:t>,.</a:t>
            </a:r>
            <a:r>
              <a:rPr lang="en-US" sz="3200" i="1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..,X</a:t>
            </a:r>
            <a:r>
              <a:rPr lang="en-US" sz="3200" i="1" kern="0" baseline="-2500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n</a:t>
            </a:r>
            <a:r>
              <a:rPr lang="en-US" sz="3200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) 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943600" y="2286000"/>
            <a:ext cx="10935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P</a:t>
            </a:r>
            <a:r>
              <a:rPr lang="en-US" sz="3200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(</a:t>
            </a:r>
            <a:r>
              <a:rPr lang="en-US" sz="3200" i="1" kern="0" dirty="0" err="1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X</a:t>
            </a:r>
            <a:r>
              <a:rPr lang="en-US" sz="3200" i="1" kern="0" baseline="-25000" dirty="0" err="1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n</a:t>
            </a:r>
            <a:r>
              <a:rPr lang="en-US" sz="3200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) 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90600" y="2286000"/>
            <a:ext cx="10919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P</a:t>
            </a:r>
            <a:r>
              <a:rPr lang="en-US" sz="3200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(</a:t>
            </a:r>
            <a:r>
              <a:rPr lang="en-US" sz="3200" i="1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X</a:t>
            </a:r>
            <a:r>
              <a:rPr lang="en-US" sz="3200" kern="0" baseline="-2500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1</a:t>
            </a:r>
            <a:r>
              <a:rPr lang="en-US" sz="3200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) 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667000" y="2286000"/>
            <a:ext cx="10919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P</a:t>
            </a:r>
            <a:r>
              <a:rPr lang="en-US" sz="3200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(</a:t>
            </a:r>
            <a:r>
              <a:rPr lang="en-US" sz="3200" i="1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X</a:t>
            </a:r>
            <a:r>
              <a:rPr lang="en-US" sz="3200" kern="0" baseline="-2500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2</a:t>
            </a:r>
            <a:r>
              <a:rPr lang="en-US" sz="3200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) 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752681" y="5410200"/>
            <a:ext cx="6270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2</a:t>
            </a:r>
            <a:r>
              <a:rPr lang="en-US" sz="3200" i="1" kern="0" baseline="3000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n</a:t>
            </a:r>
            <a:r>
              <a:rPr lang="en-US" sz="3200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 </a:t>
            </a:r>
            <a:endParaRPr lang="en-US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3157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graphicFrame>
        <p:nvGraphicFramePr>
          <p:cNvPr id="1041412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846469"/>
              </p:ext>
            </p:extLst>
          </p:nvPr>
        </p:nvGraphicFramePr>
        <p:xfrm>
          <a:off x="2278114" y="3277390"/>
          <a:ext cx="2209800" cy="1854201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41464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219155"/>
              </p:ext>
            </p:extLst>
          </p:nvPr>
        </p:nvGraphicFramePr>
        <p:xfrm>
          <a:off x="5135614" y="2108990"/>
          <a:ext cx="14287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41478" name="Group 70"/>
          <p:cNvGraphicFramePr>
            <a:graphicFrameLocks noGrp="1"/>
          </p:cNvGraphicFramePr>
          <p:nvPr/>
        </p:nvGraphicFramePr>
        <p:xfrm>
          <a:off x="5140376" y="5076027"/>
          <a:ext cx="14287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17D7062-21B3-49C5-9D29-BAB228DE0954}"/>
                  </a:ext>
                </a:extLst>
              </p:cNvPr>
              <p:cNvSpPr txBox="1"/>
              <p:nvPr/>
            </p:nvSpPr>
            <p:spPr>
              <a:xfrm>
                <a:off x="2653872" y="2700195"/>
                <a:ext cx="161768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17D7062-21B3-49C5-9D29-BAB228DE09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3872" y="2700195"/>
                <a:ext cx="1617687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F03DCCD-0302-4EA6-ADE4-0F48C03FE58D}"/>
                  </a:ext>
                </a:extLst>
              </p:cNvPr>
              <p:cNvSpPr txBox="1"/>
              <p:nvPr/>
            </p:nvSpPr>
            <p:spPr>
              <a:xfrm>
                <a:off x="5301266" y="1486395"/>
                <a:ext cx="101726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F03DCCD-0302-4EA6-ADE4-0F48C03FE5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1266" y="1486395"/>
                <a:ext cx="101726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579217A-BBCB-4BD0-AB65-436E1CA15D11}"/>
                  </a:ext>
                </a:extLst>
              </p:cNvPr>
              <p:cNvSpPr txBox="1"/>
              <p:nvPr/>
            </p:nvSpPr>
            <p:spPr>
              <a:xfrm>
                <a:off x="5274158" y="4462999"/>
                <a:ext cx="115166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579217A-BBCB-4BD0-AB65-436E1CA15D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4158" y="4462999"/>
                <a:ext cx="1151662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577DAC1-86C9-4F70-B292-241429E01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7203972" cy="2039539"/>
          </a:xfrm>
        </p:spPr>
        <p:txBody>
          <a:bodyPr/>
          <a:lstStyle/>
          <a:p>
            <a:r>
              <a:rPr lang="en-US" b="0" dirty="0"/>
              <a:t>Are T and W independent?</a:t>
            </a:r>
          </a:p>
        </p:txBody>
      </p:sp>
    </p:spTree>
    <p:extLst>
      <p:ext uri="{BB962C8B-B14F-4D97-AF65-F5344CB8AC3E}">
        <p14:creationId xmlns:p14="http://schemas.microsoft.com/office/powerpoint/2010/main" val="31501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graphicFrame>
        <p:nvGraphicFramePr>
          <p:cNvPr id="1041412" name="Group 4"/>
          <p:cNvGraphicFramePr>
            <a:graphicFrameLocks noGrp="1"/>
          </p:cNvGraphicFramePr>
          <p:nvPr/>
        </p:nvGraphicFramePr>
        <p:xfrm>
          <a:off x="2278114" y="3277390"/>
          <a:ext cx="2209800" cy="1854201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41438" name="Group 30"/>
          <p:cNvGraphicFramePr>
            <a:graphicFrameLocks noGrp="1"/>
          </p:cNvGraphicFramePr>
          <p:nvPr/>
        </p:nvGraphicFramePr>
        <p:xfrm>
          <a:off x="7394626" y="3285327"/>
          <a:ext cx="2209800" cy="1854201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41464" name="Group 56"/>
          <p:cNvGraphicFramePr>
            <a:graphicFrameLocks noGrp="1"/>
          </p:cNvGraphicFramePr>
          <p:nvPr/>
        </p:nvGraphicFramePr>
        <p:xfrm>
          <a:off x="5135614" y="2108990"/>
          <a:ext cx="14287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41478" name="Group 70"/>
          <p:cNvGraphicFramePr>
            <a:graphicFrameLocks noGrp="1"/>
          </p:cNvGraphicFramePr>
          <p:nvPr/>
        </p:nvGraphicFramePr>
        <p:xfrm>
          <a:off x="5140376" y="5076027"/>
          <a:ext cx="14287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17D7062-21B3-49C5-9D29-BAB228DE0954}"/>
                  </a:ext>
                </a:extLst>
              </p:cNvPr>
              <p:cNvSpPr txBox="1"/>
              <p:nvPr/>
            </p:nvSpPr>
            <p:spPr>
              <a:xfrm>
                <a:off x="2653872" y="2700195"/>
                <a:ext cx="150618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17D7062-21B3-49C5-9D29-BAB228DE09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3872" y="2700195"/>
                <a:ext cx="1506182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D3121D0-04AA-43B0-ADFA-D2E858E45679}"/>
                  </a:ext>
                </a:extLst>
              </p:cNvPr>
              <p:cNvSpPr txBox="1"/>
              <p:nvPr/>
            </p:nvSpPr>
            <p:spPr>
              <a:xfrm>
                <a:off x="7798961" y="2693299"/>
                <a:ext cx="190238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D3121D0-04AA-43B0-ADFA-D2E858E456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8961" y="2693299"/>
                <a:ext cx="1902380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F03DCCD-0302-4EA6-ADE4-0F48C03FE58D}"/>
                  </a:ext>
                </a:extLst>
              </p:cNvPr>
              <p:cNvSpPr txBox="1"/>
              <p:nvPr/>
            </p:nvSpPr>
            <p:spPr>
              <a:xfrm>
                <a:off x="5301266" y="1486395"/>
                <a:ext cx="101726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F03DCCD-0302-4EA6-ADE4-0F48C03FE5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1266" y="1486395"/>
                <a:ext cx="101726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579217A-BBCB-4BD0-AB65-436E1CA15D11}"/>
                  </a:ext>
                </a:extLst>
              </p:cNvPr>
              <p:cNvSpPr txBox="1"/>
              <p:nvPr/>
            </p:nvSpPr>
            <p:spPr>
              <a:xfrm>
                <a:off x="5274158" y="4462999"/>
                <a:ext cx="115166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579217A-BBCB-4BD0-AB65-436E1CA15D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4158" y="4462999"/>
                <a:ext cx="1151662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248EB16-6CBE-4BF7-979D-2C32713B3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7203972" cy="2039539"/>
          </a:xfrm>
        </p:spPr>
        <p:txBody>
          <a:bodyPr/>
          <a:lstStyle/>
          <a:p>
            <a:r>
              <a:rPr lang="en-US" b="0" dirty="0"/>
              <a:t>Are T and W independent?</a:t>
            </a:r>
          </a:p>
          <a:p>
            <a:r>
              <a:rPr lang="en-US" dirty="0">
                <a:solidFill>
                  <a:srgbClr val="C00000"/>
                </a:solidFill>
              </a:rPr>
              <a:t>No</a:t>
            </a:r>
            <a:endParaRPr lang="en-US" b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2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5257800" y="1197465"/>
            <a:ext cx="6054365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2400" dirty="0">
              <a:latin typeface="Calibri"/>
              <a:cs typeface="Calibri"/>
            </a:endParaRPr>
          </a:p>
          <a:p>
            <a:pPr marL="0" indent="0">
              <a:buNone/>
            </a:pPr>
            <a:br>
              <a:rPr lang="en-US" sz="2400" dirty="0">
                <a:latin typeface="Calibri"/>
                <a:cs typeface="Calibri"/>
              </a:rPr>
            </a:br>
            <a:endParaRPr lang="en-US" sz="2400" dirty="0">
              <a:latin typeface="Calibri"/>
              <a:cs typeface="Calibri"/>
            </a:endParaRPr>
          </a:p>
          <a:p>
            <a:pPr lvl="3"/>
            <a:endParaRPr lang="en-US" sz="1200" dirty="0">
              <a:latin typeface="Calibri"/>
              <a:cs typeface="Calibri"/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Model 2: rain affects traffic</a:t>
            </a:r>
          </a:p>
          <a:p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Example: Traffic</a:t>
            </a:r>
          </a:p>
        </p:txBody>
      </p:sp>
      <p:sp>
        <p:nvSpPr>
          <p:cNvPr id="1065987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113178"/>
            <a:ext cx="5372802" cy="2039539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Calibri"/>
                <a:cs typeface="Calibri"/>
              </a:rPr>
              <a:t>Variables:</a:t>
            </a:r>
          </a:p>
          <a:p>
            <a:pPr lvl="1" eaLnBrk="1" hangingPunct="1"/>
            <a:r>
              <a:rPr lang="en-US" dirty="0">
                <a:latin typeface="Calibri"/>
                <a:cs typeface="Calibri"/>
              </a:rPr>
              <a:t>R: rain or not</a:t>
            </a:r>
          </a:p>
          <a:p>
            <a:pPr lvl="1" eaLnBrk="1" hangingPunct="1"/>
            <a:r>
              <a:rPr lang="en-US" dirty="0">
                <a:latin typeface="Calibri"/>
                <a:cs typeface="Calibri"/>
              </a:rPr>
              <a:t>T: traffic or not</a:t>
            </a:r>
          </a:p>
          <a:p>
            <a:pPr marL="0" lvl="1" indent="0" eaLnBrk="1" hangingPunct="1">
              <a:buNone/>
            </a:pPr>
            <a:endParaRPr lang="en-US" sz="2000" dirty="0">
              <a:latin typeface="Calibri"/>
              <a:cs typeface="Calibri"/>
            </a:endParaRP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Model 1: independence</a:t>
            </a:r>
          </a:p>
          <a:p>
            <a:pPr eaLnBrk="1" hangingPunct="1"/>
            <a:endParaRPr lang="en-US" sz="2400" dirty="0">
              <a:latin typeface="Calibri"/>
              <a:cs typeface="Calibri"/>
            </a:endParaRPr>
          </a:p>
          <a:p>
            <a:pPr eaLnBrk="1" hangingPunct="1"/>
            <a:endParaRPr lang="en-US" sz="2400" dirty="0">
              <a:latin typeface="Calibri"/>
              <a:cs typeface="Calibri"/>
            </a:endParaRPr>
          </a:p>
          <a:p>
            <a:pPr lvl="3"/>
            <a:endParaRPr lang="en-US" sz="1200" dirty="0">
              <a:latin typeface="Calibri"/>
              <a:cs typeface="Calibri"/>
            </a:endParaRPr>
          </a:p>
          <a:p>
            <a:pPr marL="0" indent="0" eaLnBrk="1" hangingPunct="1">
              <a:buNone/>
            </a:pPr>
            <a:endParaRPr lang="en-US" sz="2400" dirty="0">
              <a:latin typeface="Calibri"/>
              <a:cs typeface="Calibri"/>
            </a:endParaRPr>
          </a:p>
          <a:p>
            <a:pPr eaLnBrk="1" hangingPunct="1"/>
            <a:endParaRPr lang="en-US" sz="2400" dirty="0">
              <a:latin typeface="Calibri"/>
              <a:cs typeface="Calibri"/>
            </a:endParaRPr>
          </a:p>
          <a:p>
            <a:pPr marL="460375" lvl="3" indent="0">
              <a:buNone/>
            </a:pPr>
            <a:endParaRPr lang="en-US" sz="4000" dirty="0">
              <a:latin typeface="Calibri"/>
              <a:cs typeface="Calibri"/>
            </a:endParaRP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Why is an agent using model 2 better?</a:t>
            </a:r>
          </a:p>
        </p:txBody>
      </p:sp>
      <p:sp>
        <p:nvSpPr>
          <p:cNvPr id="19460" name="Oval 4"/>
          <p:cNvSpPr>
            <a:spLocks noChangeArrowheads="1"/>
          </p:cNvSpPr>
          <p:nvPr/>
        </p:nvSpPr>
        <p:spPr bwMode="auto">
          <a:xfrm>
            <a:off x="2316018" y="3176877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R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19461" name="Oval 5"/>
          <p:cNvSpPr>
            <a:spLocks noChangeArrowheads="1"/>
          </p:cNvSpPr>
          <p:nvPr/>
        </p:nvSpPr>
        <p:spPr bwMode="auto">
          <a:xfrm>
            <a:off x="2316018" y="4853277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T</a:t>
            </a:r>
            <a:endParaRPr lang="en-US" sz="2800" baseline="-25000" dirty="0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1" y="828964"/>
            <a:ext cx="3886198" cy="1628965"/>
          </a:xfrm>
          <a:prstGeom prst="rect">
            <a:avLst/>
          </a:prstGeom>
        </p:spPr>
      </p:pic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7391400" y="3200591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R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7391400" y="4876991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>
                <a:latin typeface="Calibri"/>
                <a:cs typeface="Calibri"/>
              </a:rPr>
              <a:t>T</a:t>
            </a:r>
            <a:endParaRPr lang="en-US" sz="2800" baseline="-25000">
              <a:latin typeface="Calibri"/>
              <a:cs typeface="Calibri"/>
            </a:endParaRPr>
          </a:p>
        </p:txBody>
      </p:sp>
      <p:cxnSp>
        <p:nvCxnSpPr>
          <p:cNvPr id="10" name="AutoShape 6"/>
          <p:cNvCxnSpPr>
            <a:cxnSpLocks noChangeShapeType="1"/>
            <a:stCxn id="8" idx="4"/>
            <a:endCxn id="9" idx="0"/>
          </p:cNvCxnSpPr>
          <p:nvPr/>
        </p:nvCxnSpPr>
        <p:spPr bwMode="auto">
          <a:xfrm>
            <a:off x="7772400" y="3976879"/>
            <a:ext cx="0" cy="885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981364"/>
            <a:ext cx="1496345" cy="14478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Conditional Independence</a:t>
            </a:r>
          </a:p>
        </p:txBody>
      </p:sp>
      <p:sp>
        <p:nvSpPr>
          <p:cNvPr id="1015811" name="Rectangle 3"/>
          <p:cNvSpPr>
            <a:spLocks noGrp="1" noChangeArrowheads="1"/>
          </p:cNvSpPr>
          <p:nvPr>
            <p:ph idx="1"/>
          </p:nvPr>
        </p:nvSpPr>
        <p:spPr>
          <a:xfrm>
            <a:off x="628299" y="994943"/>
            <a:ext cx="104394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Absolute (unconditional) independence very rare (why?)</a:t>
            </a:r>
          </a:p>
          <a:p>
            <a:pPr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Conditional independence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dirty="0">
                <a:latin typeface="Calibri"/>
                <a:cs typeface="Calibri"/>
              </a:rPr>
              <a:t>is our most basic and robust form of knowledge about uncertain environments.</a:t>
            </a:r>
          </a:p>
          <a:p>
            <a:pPr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X is conditionally independent of Y given Z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      if and only if: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800" dirty="0">
                <a:solidFill>
                  <a:srgbClr val="CC00CC"/>
                </a:solidFill>
                <a:latin typeface="Calibri"/>
                <a:cs typeface="Calibri"/>
                <a:sym typeface="Symbol"/>
              </a:rPr>
              <a:t>                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</a:t>
            </a:r>
            <a:r>
              <a:rPr lang="en-US" sz="2800" i="1" dirty="0" err="1">
                <a:solidFill>
                  <a:srgbClr val="00B0F0"/>
                </a:solidFill>
                <a:sym typeface="Symbol"/>
              </a:rPr>
              <a:t>x</a:t>
            </a:r>
            <a:r>
              <a:rPr lang="en-US" sz="2800" dirty="0" err="1">
                <a:solidFill>
                  <a:srgbClr val="00B0F0"/>
                </a:solidFill>
                <a:sym typeface="Symbol"/>
              </a:rPr>
              <a:t>,</a:t>
            </a:r>
            <a:r>
              <a:rPr lang="en-US" sz="2800" i="1" dirty="0" err="1">
                <a:solidFill>
                  <a:srgbClr val="00B0F0"/>
                </a:solidFill>
                <a:sym typeface="Symbol"/>
              </a:rPr>
              <a:t>y,z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      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(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x 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|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y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,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z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) =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(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x 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|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z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)</a:t>
            </a:r>
          </a:p>
          <a:p>
            <a:pPr marL="0" indent="0">
              <a:lnSpc>
                <a:spcPct val="80000"/>
              </a:lnSpc>
              <a:buNone/>
            </a:pPr>
            <a:endParaRPr lang="en-US" sz="2800" dirty="0">
              <a:latin typeface="Calibri"/>
              <a:cs typeface="Calibri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      or, equivalently, if and only if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                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</a:t>
            </a:r>
            <a:r>
              <a:rPr lang="en-US" sz="2800" i="1" dirty="0" err="1">
                <a:solidFill>
                  <a:srgbClr val="00B0F0"/>
                </a:solidFill>
                <a:sym typeface="Symbol"/>
              </a:rPr>
              <a:t>x</a:t>
            </a:r>
            <a:r>
              <a:rPr lang="en-US" sz="2800" dirty="0" err="1">
                <a:solidFill>
                  <a:srgbClr val="00B0F0"/>
                </a:solidFill>
                <a:sym typeface="Symbol"/>
              </a:rPr>
              <a:t>,</a:t>
            </a:r>
            <a:r>
              <a:rPr lang="en-US" sz="2800" i="1" dirty="0" err="1">
                <a:solidFill>
                  <a:srgbClr val="00B0F0"/>
                </a:solidFill>
                <a:sym typeface="Symbol"/>
              </a:rPr>
              <a:t>y,z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      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(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x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,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y 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|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z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) =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(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x 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|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z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)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(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y 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|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z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)</a:t>
            </a:r>
            <a:endParaRPr lang="en-US" sz="2400" dirty="0">
              <a:solidFill>
                <a:srgbClr val="00B0F0"/>
              </a:solidFill>
              <a:latin typeface="Calibri"/>
              <a:cs typeface="Calibri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marL="457176" lvl="1" indent="0" eaLnBrk="1" hangingPunct="1">
              <a:lnSpc>
                <a:spcPct val="80000"/>
              </a:lnSpc>
              <a:buNone/>
            </a:pPr>
            <a:endParaRPr lang="en-US" sz="24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9E13E-6144-4455-9AAC-6BA23A108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Independence Rules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761BB-4089-4BB6-AB31-93AED7736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397001"/>
            <a:ext cx="6493674" cy="472916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Independence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</a:rPr>
              <a:t>       If A and B are independent, then:</a:t>
            </a:r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Conditional independence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</a:rPr>
              <a:t>       If A and B are conditionally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</a:rPr>
              <a:t>       independent given C, then: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51374D6-329F-4AF2-8EE0-60EBE40FC9FB}"/>
                  </a:ext>
                </a:extLst>
              </p:cNvPr>
              <p:cNvSpPr/>
              <p:nvPr/>
            </p:nvSpPr>
            <p:spPr>
              <a:xfrm>
                <a:off x="7170631" y="1945701"/>
                <a:ext cx="3409075" cy="18158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51374D6-329F-4AF2-8EE0-60EBE40FC9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0631" y="1945701"/>
                <a:ext cx="3409075" cy="181588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4EA94CF-DB12-4F59-A391-7EBFCF68D90A}"/>
                  </a:ext>
                </a:extLst>
              </p:cNvPr>
              <p:cNvSpPr/>
              <p:nvPr/>
            </p:nvSpPr>
            <p:spPr>
              <a:xfrm>
                <a:off x="6900075" y="4712341"/>
                <a:ext cx="5180329" cy="18158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∣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4EA94CF-DB12-4F59-A391-7EBFCF68D9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0075" y="4712341"/>
                <a:ext cx="5180329" cy="181588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81315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Conditional Independence</a:t>
            </a:r>
          </a:p>
        </p:txBody>
      </p:sp>
      <p:sp>
        <p:nvSpPr>
          <p:cNvPr id="1045507" name="Rectangle 3"/>
          <p:cNvSpPr>
            <a:spLocks noGrp="1" noChangeArrowheads="1"/>
          </p:cNvSpPr>
          <p:nvPr>
            <p:ph idx="1"/>
          </p:nvPr>
        </p:nvSpPr>
        <p:spPr>
          <a:xfrm>
            <a:off x="304799" y="1064418"/>
            <a:ext cx="7792825" cy="3799813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P(Traffic, Rain, Umbrella)</a:t>
            </a: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100000"/>
              </a:lnSpc>
            </a:pPr>
            <a:r>
              <a:rPr lang="en-US" sz="2400" dirty="0">
                <a:latin typeface="Calibri"/>
                <a:cs typeface="Calibri"/>
              </a:rPr>
              <a:t>If it's </a:t>
            </a:r>
            <a:r>
              <a:rPr lang="en-US" sz="2400" dirty="0" err="1">
                <a:latin typeface="Calibri"/>
                <a:cs typeface="Calibri"/>
              </a:rPr>
              <a:t>rainining</a:t>
            </a:r>
            <a:r>
              <a:rPr lang="en-US" sz="2400" dirty="0">
                <a:latin typeface="Calibri"/>
                <a:cs typeface="Calibri"/>
              </a:rPr>
              <a:t>, the probability that there is traffic doesn't depend on whether see an umbrella:</a:t>
            </a:r>
          </a:p>
          <a:p>
            <a:pPr lvl="1" eaLnBrk="1" hangingPunct="1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P(+traffic | +umbrella, +rain) = P(+traffic | +rain)</a:t>
            </a: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100000"/>
              </a:lnSpc>
            </a:pPr>
            <a:r>
              <a:rPr lang="en-US" sz="2400" dirty="0">
                <a:latin typeface="Calibri"/>
                <a:cs typeface="Calibri"/>
              </a:rPr>
              <a:t>The same independence holds if it's not raining:</a:t>
            </a:r>
          </a:p>
          <a:p>
            <a:pPr lvl="1" eaLnBrk="1" hangingPunct="1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P(+traffic | +umbrella, </a:t>
            </a:r>
            <a:r>
              <a:rPr lang="en-US" dirty="0">
                <a:latin typeface="Calibri"/>
                <a:cs typeface="Calibri"/>
                <a:sym typeface="Symbol" charset="0"/>
              </a:rPr>
              <a:t>-</a:t>
            </a:r>
            <a:r>
              <a:rPr lang="en-US" dirty="0">
                <a:latin typeface="Calibri"/>
                <a:cs typeface="Calibri"/>
              </a:rPr>
              <a:t>rain) = P(+traffic| </a:t>
            </a:r>
            <a:r>
              <a:rPr lang="en-US" dirty="0">
                <a:latin typeface="Calibri"/>
                <a:cs typeface="Calibri"/>
                <a:sym typeface="Symbol" charset="0"/>
              </a:rPr>
              <a:t>-</a:t>
            </a:r>
            <a:r>
              <a:rPr lang="en-US" dirty="0">
                <a:latin typeface="Calibri"/>
                <a:cs typeface="Calibri"/>
              </a:rPr>
              <a:t>rain)</a:t>
            </a: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100000"/>
              </a:lnSpc>
            </a:pPr>
            <a:r>
              <a:rPr lang="en-US" sz="2400" dirty="0">
                <a:latin typeface="Calibri"/>
                <a:cs typeface="Calibri"/>
              </a:rPr>
              <a:t>Traffic is </a:t>
            </a:r>
            <a:r>
              <a:rPr lang="en-US" sz="2400" i="1" dirty="0">
                <a:latin typeface="Calibri"/>
                <a:cs typeface="Calibri"/>
              </a:rPr>
              <a:t>conditionally independent</a:t>
            </a:r>
            <a:r>
              <a:rPr lang="en-US" sz="2400" dirty="0">
                <a:latin typeface="Calibri"/>
                <a:cs typeface="Calibri"/>
              </a:rPr>
              <a:t> of Umbrella given Rain:</a:t>
            </a:r>
          </a:p>
          <a:p>
            <a:pPr lvl="1" eaLnBrk="1" hangingPunct="1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P(Traffic | Umbrella, Rain) = P(Traffic | Rain)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04799" y="4933706"/>
            <a:ext cx="10253221" cy="842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Equivalent statements:</a:t>
            </a:r>
          </a:p>
          <a:p>
            <a:pPr>
              <a:buClrTx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P(Umbrella | Traffic , Rain) = P(Umbrella | Rain)</a:t>
            </a:r>
          </a:p>
          <a:p>
            <a:pPr>
              <a:buClrTx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P(Umbrella, Traffic | Rain) = P(Umbrella | Rain) P(Traffic | Rain)</a:t>
            </a:r>
          </a:p>
          <a:p>
            <a:pPr>
              <a:buClrTx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One can be derived from the other easily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4B47F8-E6F8-0A6E-31F3-05ABF56FA2E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401" y="367131"/>
            <a:ext cx="3918800" cy="203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922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3538F9B2-222F-4FEC-BAEC-EA4DA7D7B4BA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447800"/>
            <a:ext cx="9982200" cy="533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7E99F2B-457A-4B4F-9FC7-0C07D5B864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Match the product of CPTs to the Bayes net.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3200" dirty="0">
                <a:solidFill>
                  <a:schemeClr val="tx1"/>
                </a:solidFill>
              </a:rPr>
              <a:t>I.</a:t>
            </a:r>
          </a:p>
          <a:p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II.</a:t>
            </a:r>
          </a:p>
          <a:p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III.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51C5120-41F2-499D-AB55-FCA42FA6DDAA}"/>
              </a:ext>
            </a:extLst>
          </p:cNvPr>
          <p:cNvGrpSpPr/>
          <p:nvPr/>
        </p:nvGrpSpPr>
        <p:grpSpPr>
          <a:xfrm>
            <a:off x="5374132" y="1935591"/>
            <a:ext cx="1651565" cy="1307647"/>
            <a:chOff x="5358835" y="2590991"/>
            <a:chExt cx="1651565" cy="1307647"/>
          </a:xfrm>
        </p:grpSpPr>
        <p:cxnSp>
          <p:nvCxnSpPr>
            <p:cNvPr id="32" name="AutoShape 6">
              <a:extLst>
                <a:ext uri="{FF2B5EF4-FFF2-40B4-BE49-F238E27FC236}">
                  <a16:creationId xmlns:a16="http://schemas.microsoft.com/office/drawing/2014/main" id="{92F69D57-D9F3-42E9-9D18-D472DF786633}"/>
                </a:ext>
              </a:extLst>
            </p:cNvPr>
            <p:cNvCxnSpPr>
              <a:cxnSpLocks noChangeShapeType="1"/>
              <a:stCxn id="41" idx="5"/>
              <a:endCxn id="37" idx="0"/>
            </p:cNvCxnSpPr>
            <p:nvPr/>
          </p:nvCxnSpPr>
          <p:spPr bwMode="auto">
            <a:xfrm>
              <a:off x="6318805" y="2982635"/>
              <a:ext cx="454698" cy="45199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AutoShape 6">
              <a:extLst>
                <a:ext uri="{FF2B5EF4-FFF2-40B4-BE49-F238E27FC236}">
                  <a16:creationId xmlns:a16="http://schemas.microsoft.com/office/drawing/2014/main" id="{D6B9DD8B-8AC6-4A02-9F21-4DE9CB97B3F5}"/>
                </a:ext>
              </a:extLst>
            </p:cNvPr>
            <p:cNvCxnSpPr>
              <a:cxnSpLocks noChangeShapeType="1"/>
              <a:stCxn id="41" idx="3"/>
              <a:endCxn id="39" idx="0"/>
            </p:cNvCxnSpPr>
            <p:nvPr/>
          </p:nvCxnSpPr>
          <p:spPr bwMode="auto">
            <a:xfrm flipH="1">
              <a:off x="5595732" y="2982635"/>
              <a:ext cx="388051" cy="46239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F964E06-F10F-4812-A396-CC1CEDE9560D}"/>
                </a:ext>
              </a:extLst>
            </p:cNvPr>
            <p:cNvGrpSpPr/>
            <p:nvPr/>
          </p:nvGrpSpPr>
          <p:grpSpPr>
            <a:xfrm>
              <a:off x="5914397" y="2590991"/>
              <a:ext cx="486403" cy="461665"/>
              <a:chOff x="5990597" y="3500735"/>
              <a:chExt cx="486403" cy="461665"/>
            </a:xfrm>
          </p:grpSpPr>
          <p:sp>
            <p:nvSpPr>
              <p:cNvPr id="41" name="Oval 3">
                <a:extLst>
                  <a:ext uri="{FF2B5EF4-FFF2-40B4-BE49-F238E27FC236}">
                    <a16:creationId xmlns:a16="http://schemas.microsoft.com/office/drawing/2014/main" id="{A9D287CD-61EA-4883-9635-5C43346ABA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Rectangle 41">
                    <a:extLst>
                      <a:ext uri="{FF2B5EF4-FFF2-40B4-BE49-F238E27FC236}">
                        <a16:creationId xmlns:a16="http://schemas.microsoft.com/office/drawing/2014/main" id="{1C9DD4B5-A3C4-47F0-929F-C6B61C73A01D}"/>
                      </a:ext>
                    </a:extLst>
                  </p:cNvPr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21" name="Rectangle 2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4DE6780-36A5-4700-93EA-1AA9BE3C174F}"/>
                </a:ext>
              </a:extLst>
            </p:cNvPr>
            <p:cNvGrpSpPr/>
            <p:nvPr/>
          </p:nvGrpSpPr>
          <p:grpSpPr>
            <a:xfrm>
              <a:off x="5358835" y="3430603"/>
              <a:ext cx="493941" cy="468035"/>
              <a:chOff x="5410200" y="4340347"/>
              <a:chExt cx="493941" cy="468035"/>
            </a:xfrm>
          </p:grpSpPr>
          <p:sp>
            <p:nvSpPr>
              <p:cNvPr id="39" name="Oval 3">
                <a:extLst>
                  <a:ext uri="{FF2B5EF4-FFF2-40B4-BE49-F238E27FC236}">
                    <a16:creationId xmlns:a16="http://schemas.microsoft.com/office/drawing/2014/main" id="{688E1C72-2680-48F8-95C2-39D9CB50B2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Rectangle 39">
                    <a:extLst>
                      <a:ext uri="{FF2B5EF4-FFF2-40B4-BE49-F238E27FC236}">
                        <a16:creationId xmlns:a16="http://schemas.microsoft.com/office/drawing/2014/main" id="{6B352471-3C46-46E0-A691-ACE20FAB63D5}"/>
                      </a:ext>
                    </a:extLst>
                  </p:cNvPr>
                  <p:cNvSpPr/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4" name="Rectangle 2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6BC3CCB-724D-4400-80EB-B59FF16B3635}"/>
                </a:ext>
              </a:extLst>
            </p:cNvPr>
            <p:cNvGrpSpPr/>
            <p:nvPr/>
          </p:nvGrpSpPr>
          <p:grpSpPr>
            <a:xfrm>
              <a:off x="6536606" y="3430603"/>
              <a:ext cx="473794" cy="461665"/>
              <a:chOff x="6511771" y="4340347"/>
              <a:chExt cx="473794" cy="461665"/>
            </a:xfrm>
          </p:grpSpPr>
          <p:sp>
            <p:nvSpPr>
              <p:cNvPr id="37" name="Oval 3">
                <a:extLst>
                  <a:ext uri="{FF2B5EF4-FFF2-40B4-BE49-F238E27FC236}">
                    <a16:creationId xmlns:a16="http://schemas.microsoft.com/office/drawing/2014/main" id="{475B03F9-9C41-42AC-B72B-410D2DDFE0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Rectangle 37">
                    <a:extLst>
                      <a:ext uri="{FF2B5EF4-FFF2-40B4-BE49-F238E27FC236}">
                        <a16:creationId xmlns:a16="http://schemas.microsoft.com/office/drawing/2014/main" id="{A2E21D6D-08F9-4AE1-A093-D1E9F99FE92D}"/>
                      </a:ext>
                    </a:extLst>
                  </p:cNvPr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7" name="Rectangle 2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A278EDA-4DEF-44BF-A7FC-9ED76FD604B6}"/>
              </a:ext>
            </a:extLst>
          </p:cNvPr>
          <p:cNvGrpSpPr/>
          <p:nvPr/>
        </p:nvGrpSpPr>
        <p:grpSpPr>
          <a:xfrm>
            <a:off x="1482900" y="2337471"/>
            <a:ext cx="2490943" cy="470745"/>
            <a:chOff x="972988" y="3048000"/>
            <a:chExt cx="2490943" cy="470745"/>
          </a:xfrm>
        </p:grpSpPr>
        <p:cxnSp>
          <p:nvCxnSpPr>
            <p:cNvPr id="44" name="AutoShape 6">
              <a:extLst>
                <a:ext uri="{FF2B5EF4-FFF2-40B4-BE49-F238E27FC236}">
                  <a16:creationId xmlns:a16="http://schemas.microsoft.com/office/drawing/2014/main" id="{260DA4D9-E9BF-474B-BC3A-331F1E424D9B}"/>
                </a:ext>
              </a:extLst>
            </p:cNvPr>
            <p:cNvCxnSpPr>
              <a:cxnSpLocks noChangeShapeType="1"/>
              <a:stCxn id="51" idx="6"/>
              <a:endCxn id="49" idx="2"/>
            </p:cNvCxnSpPr>
            <p:nvPr/>
          </p:nvCxnSpPr>
          <p:spPr bwMode="auto">
            <a:xfrm flipV="1">
              <a:off x="2418253" y="3287914"/>
              <a:ext cx="571884" cy="131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AutoShape 6">
              <a:extLst>
                <a:ext uri="{FF2B5EF4-FFF2-40B4-BE49-F238E27FC236}">
                  <a16:creationId xmlns:a16="http://schemas.microsoft.com/office/drawing/2014/main" id="{552867A1-463C-4977-8989-7DFF8686B701}"/>
                </a:ext>
              </a:extLst>
            </p:cNvPr>
            <p:cNvCxnSpPr>
              <a:cxnSpLocks noChangeShapeType="1"/>
              <a:stCxn id="53" idx="6"/>
              <a:endCxn id="51" idx="2"/>
            </p:cNvCxnSpPr>
            <p:nvPr/>
          </p:nvCxnSpPr>
          <p:spPr bwMode="auto">
            <a:xfrm>
              <a:off x="1446782" y="3283885"/>
              <a:ext cx="497677" cy="53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C76C1B87-3D94-428D-9F77-1BF4CDFE74A1}"/>
                </a:ext>
              </a:extLst>
            </p:cNvPr>
            <p:cNvGrpSpPr/>
            <p:nvPr/>
          </p:nvGrpSpPr>
          <p:grpSpPr>
            <a:xfrm>
              <a:off x="972988" y="3052615"/>
              <a:ext cx="486403" cy="461665"/>
              <a:chOff x="5990597" y="3500735"/>
              <a:chExt cx="486403" cy="461665"/>
            </a:xfrm>
          </p:grpSpPr>
          <p:sp>
            <p:nvSpPr>
              <p:cNvPr id="53" name="Oval 3">
                <a:extLst>
                  <a:ext uri="{FF2B5EF4-FFF2-40B4-BE49-F238E27FC236}">
                    <a16:creationId xmlns:a16="http://schemas.microsoft.com/office/drawing/2014/main" id="{A6433942-69DE-4FE6-B389-13896AD6D1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Rectangle 53">
                    <a:extLst>
                      <a:ext uri="{FF2B5EF4-FFF2-40B4-BE49-F238E27FC236}">
                        <a16:creationId xmlns:a16="http://schemas.microsoft.com/office/drawing/2014/main" id="{3D51F83A-754C-4F0F-A836-DF64C5713048}"/>
                      </a:ext>
                    </a:extLst>
                  </p:cNvPr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32" name="Rectangle 3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63AC814-A91F-42A6-956E-4B644F55AF25}"/>
                </a:ext>
              </a:extLst>
            </p:cNvPr>
            <p:cNvGrpSpPr/>
            <p:nvPr/>
          </p:nvGrpSpPr>
          <p:grpSpPr>
            <a:xfrm>
              <a:off x="1944459" y="3048000"/>
              <a:ext cx="493941" cy="468035"/>
              <a:chOff x="5410200" y="4340347"/>
              <a:chExt cx="493941" cy="468035"/>
            </a:xfrm>
          </p:grpSpPr>
          <p:sp>
            <p:nvSpPr>
              <p:cNvPr id="51" name="Oval 3">
                <a:extLst>
                  <a:ext uri="{FF2B5EF4-FFF2-40B4-BE49-F238E27FC236}">
                    <a16:creationId xmlns:a16="http://schemas.microsoft.com/office/drawing/2014/main" id="{7C3ABB88-A4E9-4B58-9301-37830FC5FA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Rectangle 51">
                    <a:extLst>
                      <a:ext uri="{FF2B5EF4-FFF2-40B4-BE49-F238E27FC236}">
                        <a16:creationId xmlns:a16="http://schemas.microsoft.com/office/drawing/2014/main" id="{489D5BD6-A29E-47E9-A6BC-1213CD6FC5DA}"/>
                      </a:ext>
                    </a:extLst>
                  </p:cNvPr>
                  <p:cNvSpPr/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5" name="Rectangle 3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A32595FF-93F8-4581-9523-5AC92FCDBBBF}"/>
                </a:ext>
              </a:extLst>
            </p:cNvPr>
            <p:cNvGrpSpPr/>
            <p:nvPr/>
          </p:nvGrpSpPr>
          <p:grpSpPr>
            <a:xfrm>
              <a:off x="2990137" y="3057080"/>
              <a:ext cx="473794" cy="461665"/>
              <a:chOff x="6511771" y="4340347"/>
              <a:chExt cx="473794" cy="461665"/>
            </a:xfrm>
          </p:grpSpPr>
          <p:sp>
            <p:nvSpPr>
              <p:cNvPr id="49" name="Oval 3">
                <a:extLst>
                  <a:ext uri="{FF2B5EF4-FFF2-40B4-BE49-F238E27FC236}">
                    <a16:creationId xmlns:a16="http://schemas.microsoft.com/office/drawing/2014/main" id="{0EF39D6F-929D-4B08-9414-E1D6C2251E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Rectangle 49">
                    <a:extLst>
                      <a:ext uri="{FF2B5EF4-FFF2-40B4-BE49-F238E27FC236}">
                        <a16:creationId xmlns:a16="http://schemas.microsoft.com/office/drawing/2014/main" id="{533FD2E9-2ED3-4232-A309-7A6C591038B2}"/>
                      </a:ext>
                    </a:extLst>
                  </p:cNvPr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8" name="Rectangle 3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BEB60C6-FBB6-4A9B-A470-CB7D179D7F57}"/>
              </a:ext>
            </a:extLst>
          </p:cNvPr>
          <p:cNvGrpSpPr/>
          <p:nvPr/>
        </p:nvGrpSpPr>
        <p:grpSpPr>
          <a:xfrm>
            <a:off x="9092411" y="1874190"/>
            <a:ext cx="1698978" cy="1388065"/>
            <a:chOff x="9051634" y="2514600"/>
            <a:chExt cx="1698978" cy="1388065"/>
          </a:xfrm>
        </p:grpSpPr>
        <p:cxnSp>
          <p:nvCxnSpPr>
            <p:cNvPr id="56" name="AutoShape 6">
              <a:extLst>
                <a:ext uri="{FF2B5EF4-FFF2-40B4-BE49-F238E27FC236}">
                  <a16:creationId xmlns:a16="http://schemas.microsoft.com/office/drawing/2014/main" id="{B267B1B0-1548-4E46-832D-4C0971B3BA8F}"/>
                </a:ext>
              </a:extLst>
            </p:cNvPr>
            <p:cNvCxnSpPr>
              <a:cxnSpLocks noChangeShapeType="1"/>
              <a:stCxn id="63" idx="4"/>
            </p:cNvCxnSpPr>
            <p:nvPr/>
          </p:nvCxnSpPr>
          <p:spPr bwMode="auto">
            <a:xfrm flipH="1">
              <a:off x="10061152" y="2982635"/>
              <a:ext cx="432416" cy="52882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" name="AutoShape 6">
              <a:extLst>
                <a:ext uri="{FF2B5EF4-FFF2-40B4-BE49-F238E27FC236}">
                  <a16:creationId xmlns:a16="http://schemas.microsoft.com/office/drawing/2014/main" id="{5D03117D-05D9-4ECE-AD2F-A76400FD03C1}"/>
                </a:ext>
              </a:extLst>
            </p:cNvPr>
            <p:cNvCxnSpPr>
              <a:cxnSpLocks noChangeShapeType="1"/>
              <a:stCxn id="65" idx="4"/>
              <a:endCxn id="61" idx="1"/>
            </p:cNvCxnSpPr>
            <p:nvPr/>
          </p:nvCxnSpPr>
          <p:spPr bwMode="auto">
            <a:xfrm>
              <a:off x="9288531" y="2975017"/>
              <a:ext cx="445025" cy="53644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DC167F09-46A7-4D21-B312-BE6649AC5E30}"/>
                </a:ext>
              </a:extLst>
            </p:cNvPr>
            <p:cNvGrpSpPr/>
            <p:nvPr/>
          </p:nvGrpSpPr>
          <p:grpSpPr>
            <a:xfrm>
              <a:off x="9051634" y="2516943"/>
              <a:ext cx="486403" cy="461665"/>
              <a:chOff x="5990597" y="3500735"/>
              <a:chExt cx="486403" cy="461665"/>
            </a:xfrm>
          </p:grpSpPr>
          <p:sp>
            <p:nvSpPr>
              <p:cNvPr id="65" name="Oval 3">
                <a:extLst>
                  <a:ext uri="{FF2B5EF4-FFF2-40B4-BE49-F238E27FC236}">
                    <a16:creationId xmlns:a16="http://schemas.microsoft.com/office/drawing/2014/main" id="{FD8BCB6D-D77B-427C-A07A-F3883CDD08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Rectangle 65">
                    <a:extLst>
                      <a:ext uri="{FF2B5EF4-FFF2-40B4-BE49-F238E27FC236}">
                        <a16:creationId xmlns:a16="http://schemas.microsoft.com/office/drawing/2014/main" id="{F2D5B186-B61D-4416-831D-35ACFE031301}"/>
                      </a:ext>
                    </a:extLst>
                  </p:cNvPr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46" name="Rectangle 4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067C5604-0DA9-45D3-B439-31DB25C13AE9}"/>
                </a:ext>
              </a:extLst>
            </p:cNvPr>
            <p:cNvGrpSpPr/>
            <p:nvPr/>
          </p:nvGrpSpPr>
          <p:grpSpPr>
            <a:xfrm>
              <a:off x="10256671" y="2514600"/>
              <a:ext cx="493941" cy="468035"/>
              <a:chOff x="5410200" y="4340347"/>
              <a:chExt cx="493941" cy="468035"/>
            </a:xfrm>
          </p:grpSpPr>
          <p:sp>
            <p:nvSpPr>
              <p:cNvPr id="63" name="Oval 3">
                <a:extLst>
                  <a:ext uri="{FF2B5EF4-FFF2-40B4-BE49-F238E27FC236}">
                    <a16:creationId xmlns:a16="http://schemas.microsoft.com/office/drawing/2014/main" id="{5FA46776-4FE0-46CA-9B67-B6B6EB014C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4" name="Rectangle 63">
                    <a:extLst>
                      <a:ext uri="{FF2B5EF4-FFF2-40B4-BE49-F238E27FC236}">
                        <a16:creationId xmlns:a16="http://schemas.microsoft.com/office/drawing/2014/main" id="{F758772A-E4E8-4F63-914D-2CE210AE1BFC}"/>
                      </a:ext>
                    </a:extLst>
                  </p:cNvPr>
                  <p:cNvSpPr/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9" name="Rectangle 4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08BF3DA6-CFE3-463F-B2A6-6D18AD32A65A}"/>
                </a:ext>
              </a:extLst>
            </p:cNvPr>
            <p:cNvGrpSpPr/>
            <p:nvPr/>
          </p:nvGrpSpPr>
          <p:grpSpPr>
            <a:xfrm>
              <a:off x="9664170" y="3441000"/>
              <a:ext cx="473794" cy="461665"/>
              <a:chOff x="6511771" y="4340347"/>
              <a:chExt cx="473794" cy="461665"/>
            </a:xfrm>
          </p:grpSpPr>
          <p:sp>
            <p:nvSpPr>
              <p:cNvPr id="61" name="Oval 3">
                <a:extLst>
                  <a:ext uri="{FF2B5EF4-FFF2-40B4-BE49-F238E27FC236}">
                    <a16:creationId xmlns:a16="http://schemas.microsoft.com/office/drawing/2014/main" id="{1C96704B-4E2B-4750-BFB6-206FA9E494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2" name="Rectangle 61">
                    <a:extLst>
                      <a:ext uri="{FF2B5EF4-FFF2-40B4-BE49-F238E27FC236}">
                        <a16:creationId xmlns:a16="http://schemas.microsoft.com/office/drawing/2014/main" id="{6F842719-4351-4CD6-A13B-2A282CF6267F}"/>
                      </a:ext>
                    </a:extLst>
                  </p:cNvPr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2" name="Rectangle 5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E394E9C1-5220-4FC9-B615-2300FCEF2047}"/>
                  </a:ext>
                </a:extLst>
              </p:cNvPr>
              <p:cNvSpPr/>
              <p:nvPr/>
            </p:nvSpPr>
            <p:spPr>
              <a:xfrm>
                <a:off x="1343923" y="3702768"/>
                <a:ext cx="304602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E394E9C1-5220-4FC9-B615-2300FCEF20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923" y="3702768"/>
                <a:ext cx="3046024" cy="461665"/>
              </a:xfrm>
              <a:prstGeom prst="rect">
                <a:avLst/>
              </a:prstGeom>
              <a:blipFill>
                <a:blip r:embed="rId11"/>
                <a:stretch>
                  <a:fillRect l="-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C5950E61-00B9-4467-959E-C457D8405A06}"/>
                  </a:ext>
                </a:extLst>
              </p:cNvPr>
              <p:cNvSpPr/>
              <p:nvPr/>
            </p:nvSpPr>
            <p:spPr>
              <a:xfrm>
                <a:off x="4880476" y="3701280"/>
                <a:ext cx="304602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C5950E61-00B9-4467-959E-C457D8405A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0476" y="3701280"/>
                <a:ext cx="3046024" cy="461665"/>
              </a:xfrm>
              <a:prstGeom prst="rect">
                <a:avLst/>
              </a:prstGeom>
              <a:blipFill>
                <a:blip r:embed="rId12"/>
                <a:stretch>
                  <a:fillRect l="-6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61407860-B347-4461-BB02-07A5267B8B60}"/>
                  </a:ext>
                </a:extLst>
              </p:cNvPr>
              <p:cNvSpPr/>
              <p:nvPr/>
            </p:nvSpPr>
            <p:spPr>
              <a:xfrm>
                <a:off x="8550146" y="3730018"/>
                <a:ext cx="294024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 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61407860-B347-4461-BB02-07A5267B8B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0146" y="3730018"/>
                <a:ext cx="2940240" cy="461665"/>
              </a:xfrm>
              <a:prstGeom prst="rect">
                <a:avLst/>
              </a:prstGeom>
              <a:blipFill>
                <a:blip r:embed="rId13"/>
                <a:stretch>
                  <a:fillRect l="-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16EC85AA-3B2F-49BC-9558-ABCC62EE5472}"/>
                  </a:ext>
                </a:extLst>
              </p:cNvPr>
              <p:cNvSpPr/>
              <p:nvPr/>
            </p:nvSpPr>
            <p:spPr>
              <a:xfrm>
                <a:off x="4920588" y="4806219"/>
                <a:ext cx="304602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16EC85AA-3B2F-49BC-9558-ABCC62EE54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0588" y="4806219"/>
                <a:ext cx="3046024" cy="461665"/>
              </a:xfrm>
              <a:prstGeom prst="rect">
                <a:avLst/>
              </a:prstGeom>
              <a:blipFill>
                <a:blip r:embed="rId14"/>
                <a:stretch>
                  <a:fillRect l="-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1FD678DB-799F-433B-8D02-0032300F1377}"/>
                  </a:ext>
                </a:extLst>
              </p:cNvPr>
              <p:cNvSpPr/>
              <p:nvPr/>
            </p:nvSpPr>
            <p:spPr>
              <a:xfrm>
                <a:off x="8550146" y="4793469"/>
                <a:ext cx="304602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1FD678DB-799F-433B-8D02-0032300F13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0146" y="4793469"/>
                <a:ext cx="3046024" cy="461665"/>
              </a:xfrm>
              <a:prstGeom prst="rect">
                <a:avLst/>
              </a:prstGeom>
              <a:blipFill>
                <a:blip r:embed="rId15"/>
                <a:stretch>
                  <a:fillRect l="-6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66073005-F312-4E72-B0AE-D1FFA34A0C56}"/>
                  </a:ext>
                </a:extLst>
              </p:cNvPr>
              <p:cNvSpPr/>
              <p:nvPr/>
            </p:nvSpPr>
            <p:spPr>
              <a:xfrm>
                <a:off x="1396815" y="4806220"/>
                <a:ext cx="294024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 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66073005-F312-4E72-B0AE-D1FFA34A0C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6815" y="4806220"/>
                <a:ext cx="2940240" cy="461665"/>
              </a:xfrm>
              <a:prstGeom prst="rect">
                <a:avLst/>
              </a:prstGeom>
              <a:blipFill>
                <a:blip r:embed="rId16"/>
                <a:stretch>
                  <a:fillRect l="-4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2F3CA6D3-D57E-416A-A352-0387257E0F1D}"/>
                  </a:ext>
                </a:extLst>
              </p:cNvPr>
              <p:cNvSpPr/>
              <p:nvPr/>
            </p:nvSpPr>
            <p:spPr>
              <a:xfrm>
                <a:off x="8550146" y="5981421"/>
                <a:ext cx="304602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2F3CA6D3-D57E-416A-A352-0387257E0F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0146" y="5981421"/>
                <a:ext cx="3046024" cy="461665"/>
              </a:xfrm>
              <a:prstGeom prst="rect">
                <a:avLst/>
              </a:prstGeom>
              <a:blipFill>
                <a:blip r:embed="rId17"/>
                <a:stretch>
                  <a:fillRect l="-6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3DCAC04F-388C-412E-A458-6FBAE145E99D}"/>
                  </a:ext>
                </a:extLst>
              </p:cNvPr>
              <p:cNvSpPr/>
              <p:nvPr/>
            </p:nvSpPr>
            <p:spPr>
              <a:xfrm>
                <a:off x="1370519" y="5952684"/>
                <a:ext cx="304602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3DCAC04F-388C-412E-A458-6FBAE145E9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0519" y="5952684"/>
                <a:ext cx="3046024" cy="461665"/>
              </a:xfrm>
              <a:prstGeom prst="rect">
                <a:avLst/>
              </a:prstGeom>
              <a:blipFill>
                <a:blip r:embed="rId18"/>
                <a:stretch>
                  <a:fillRect l="-6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95F8C2EC-E281-4225-95DD-8F33550C1DEF}"/>
                  </a:ext>
                </a:extLst>
              </p:cNvPr>
              <p:cNvSpPr/>
              <p:nvPr/>
            </p:nvSpPr>
            <p:spPr>
              <a:xfrm>
                <a:off x="4880476" y="5981421"/>
                <a:ext cx="294024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 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95F8C2EC-E281-4225-95DD-8F33550C1D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0476" y="5981421"/>
                <a:ext cx="2940240" cy="461665"/>
              </a:xfrm>
              <a:prstGeom prst="rect">
                <a:avLst/>
              </a:prstGeom>
              <a:blipFill>
                <a:blip r:embed="rId19"/>
                <a:stretch>
                  <a:fillRect l="-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8728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6400" y="1343870"/>
            <a:ext cx="11379200" cy="46166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  <a:sym typeface="Wingdings"/>
              </a:rPr>
              <a:t>Common local </a:t>
            </a:r>
            <a:r>
              <a:rPr lang="en-US" sz="2800" dirty="0" err="1">
                <a:latin typeface="Calibri"/>
                <a:cs typeface="Calibri"/>
                <a:sym typeface="Wingdings"/>
              </a:rPr>
              <a:t>releation</a:t>
            </a:r>
            <a:r>
              <a:rPr lang="en-US" dirty="0" err="1">
                <a:latin typeface="Calibri"/>
                <a:cs typeface="Calibri"/>
                <a:sym typeface="Wingdings"/>
              </a:rPr>
              <a:t>ships</a:t>
            </a:r>
            <a:r>
              <a:rPr lang="en-US" dirty="0">
                <a:latin typeface="Calibri"/>
                <a:cs typeface="Calibri"/>
                <a:sym typeface="Wingdings"/>
              </a:rPr>
              <a:t> within a Bayes net</a:t>
            </a:r>
            <a:endParaRPr lang="en-US" sz="2400" dirty="0">
              <a:latin typeface="Calibri"/>
              <a:cs typeface="Calibri"/>
              <a:sym typeface="Wingding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Independence Semantics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E7B1346-EB44-4521-8D85-8555ED70C81E}"/>
              </a:ext>
            </a:extLst>
          </p:cNvPr>
          <p:cNvGrpSpPr/>
          <p:nvPr/>
        </p:nvGrpSpPr>
        <p:grpSpPr>
          <a:xfrm>
            <a:off x="5358835" y="2590991"/>
            <a:ext cx="1651565" cy="1307647"/>
            <a:chOff x="5358835" y="2590991"/>
            <a:chExt cx="1651565" cy="1307647"/>
          </a:xfrm>
        </p:grpSpPr>
        <p:cxnSp>
          <p:nvCxnSpPr>
            <p:cNvPr id="17" name="AutoShape 6"/>
            <p:cNvCxnSpPr>
              <a:cxnSpLocks noChangeShapeType="1"/>
              <a:stCxn id="20" idx="5"/>
              <a:endCxn id="26" idx="0"/>
            </p:cNvCxnSpPr>
            <p:nvPr/>
          </p:nvCxnSpPr>
          <p:spPr bwMode="auto">
            <a:xfrm>
              <a:off x="6318805" y="2982635"/>
              <a:ext cx="454698" cy="45199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AutoShape 6"/>
            <p:cNvCxnSpPr>
              <a:cxnSpLocks noChangeShapeType="1"/>
              <a:stCxn id="20" idx="3"/>
              <a:endCxn id="23" idx="0"/>
            </p:cNvCxnSpPr>
            <p:nvPr/>
          </p:nvCxnSpPr>
          <p:spPr bwMode="auto">
            <a:xfrm flipH="1">
              <a:off x="5595732" y="2982635"/>
              <a:ext cx="388051" cy="46239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9" name="Group 18"/>
            <p:cNvGrpSpPr/>
            <p:nvPr/>
          </p:nvGrpSpPr>
          <p:grpSpPr>
            <a:xfrm>
              <a:off x="5914397" y="2590991"/>
              <a:ext cx="486403" cy="461665"/>
              <a:chOff x="5990597" y="3500735"/>
              <a:chExt cx="486403" cy="461665"/>
            </a:xfrm>
          </p:grpSpPr>
          <p:sp>
            <p:nvSpPr>
              <p:cNvPr id="20" name="Oval 3"/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Rectangle 20"/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𝑅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21" name="Rectangle 2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2" name="Group 21"/>
            <p:cNvGrpSpPr/>
            <p:nvPr/>
          </p:nvGrpSpPr>
          <p:grpSpPr>
            <a:xfrm>
              <a:off x="5358835" y="3430603"/>
              <a:ext cx="473794" cy="468035"/>
              <a:chOff x="5410200" y="4340347"/>
              <a:chExt cx="473794" cy="468035"/>
            </a:xfrm>
          </p:grpSpPr>
          <p:sp>
            <p:nvSpPr>
              <p:cNvPr id="23" name="Oval 3"/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Rectangle 23"/>
                  <p:cNvSpPr/>
                  <p:nvPr/>
                </p:nvSpPr>
                <p:spPr>
                  <a:xfrm>
                    <a:off x="5424266" y="4340347"/>
                    <a:ext cx="44307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𝑇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4" name="Rectangle 2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43070" cy="461665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5" name="Group 24"/>
            <p:cNvGrpSpPr/>
            <p:nvPr/>
          </p:nvGrpSpPr>
          <p:grpSpPr>
            <a:xfrm>
              <a:off x="6536606" y="3430603"/>
              <a:ext cx="473794" cy="461665"/>
              <a:chOff x="6511771" y="4340347"/>
              <a:chExt cx="473794" cy="461665"/>
            </a:xfrm>
          </p:grpSpPr>
          <p:sp>
            <p:nvSpPr>
              <p:cNvPr id="26" name="Oval 3"/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Rectangle 26"/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𝑈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7" name="Rectangle 2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EE760C2-D207-4505-901A-173E86F50216}"/>
              </a:ext>
            </a:extLst>
          </p:cNvPr>
          <p:cNvGrpSpPr/>
          <p:nvPr/>
        </p:nvGrpSpPr>
        <p:grpSpPr>
          <a:xfrm>
            <a:off x="972988" y="3048000"/>
            <a:ext cx="2490943" cy="470745"/>
            <a:chOff x="972988" y="3048000"/>
            <a:chExt cx="2490943" cy="470745"/>
          </a:xfrm>
        </p:grpSpPr>
        <p:cxnSp>
          <p:nvCxnSpPr>
            <p:cNvPr id="28" name="AutoShape 6"/>
            <p:cNvCxnSpPr>
              <a:cxnSpLocks noChangeShapeType="1"/>
              <a:stCxn id="34" idx="6"/>
              <a:endCxn id="37" idx="2"/>
            </p:cNvCxnSpPr>
            <p:nvPr/>
          </p:nvCxnSpPr>
          <p:spPr bwMode="auto">
            <a:xfrm flipV="1">
              <a:off x="2418253" y="3287914"/>
              <a:ext cx="571884" cy="131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AutoShape 6"/>
            <p:cNvCxnSpPr>
              <a:cxnSpLocks noChangeShapeType="1"/>
              <a:stCxn id="31" idx="6"/>
              <a:endCxn id="34" idx="2"/>
            </p:cNvCxnSpPr>
            <p:nvPr/>
          </p:nvCxnSpPr>
          <p:spPr bwMode="auto">
            <a:xfrm>
              <a:off x="1446782" y="3283885"/>
              <a:ext cx="497677" cy="53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0" name="Group 29"/>
            <p:cNvGrpSpPr/>
            <p:nvPr/>
          </p:nvGrpSpPr>
          <p:grpSpPr>
            <a:xfrm>
              <a:off x="972988" y="3052615"/>
              <a:ext cx="473794" cy="461665"/>
              <a:chOff x="5990597" y="3500735"/>
              <a:chExt cx="473794" cy="461665"/>
            </a:xfrm>
          </p:grpSpPr>
          <p:sp>
            <p:nvSpPr>
              <p:cNvPr id="31" name="Oval 3"/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Rectangle 31"/>
                  <p:cNvSpPr/>
                  <p:nvPr/>
                </p:nvSpPr>
                <p:spPr>
                  <a:xfrm>
                    <a:off x="6008795" y="3500735"/>
                    <a:ext cx="423128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𝑆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32" name="Rectangle 3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23128" cy="46166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3" name="Group 32"/>
            <p:cNvGrpSpPr/>
            <p:nvPr/>
          </p:nvGrpSpPr>
          <p:grpSpPr>
            <a:xfrm>
              <a:off x="1944459" y="3048000"/>
              <a:ext cx="473794" cy="468035"/>
              <a:chOff x="5410200" y="4340347"/>
              <a:chExt cx="473794" cy="468035"/>
            </a:xfrm>
          </p:grpSpPr>
          <p:sp>
            <p:nvSpPr>
              <p:cNvPr id="34" name="Oval 3"/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Rectangle 34"/>
                  <p:cNvSpPr/>
                  <p:nvPr/>
                </p:nvSpPr>
                <p:spPr>
                  <a:xfrm>
                    <a:off x="5424266" y="4340347"/>
                    <a:ext cx="45320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𝐹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5" name="Rectangle 3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53201" cy="4616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6" name="Group 35"/>
            <p:cNvGrpSpPr/>
            <p:nvPr/>
          </p:nvGrpSpPr>
          <p:grpSpPr>
            <a:xfrm>
              <a:off x="2990137" y="3057080"/>
              <a:ext cx="473794" cy="461665"/>
              <a:chOff x="6511771" y="4340347"/>
              <a:chExt cx="473794" cy="461665"/>
            </a:xfrm>
          </p:grpSpPr>
          <p:sp>
            <p:nvSpPr>
              <p:cNvPr id="37" name="Oval 3"/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Rectangle 37"/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𝐴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8" name="Rectangle 3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4A37852-85D8-452D-B984-CEF0ADDF5628}"/>
              </a:ext>
            </a:extLst>
          </p:cNvPr>
          <p:cNvGrpSpPr/>
          <p:nvPr/>
        </p:nvGrpSpPr>
        <p:grpSpPr>
          <a:xfrm>
            <a:off x="9051634" y="2514600"/>
            <a:ext cx="1695526" cy="1388065"/>
            <a:chOff x="9051634" y="2514600"/>
            <a:chExt cx="1695526" cy="1388065"/>
          </a:xfrm>
        </p:grpSpPr>
        <p:cxnSp>
          <p:nvCxnSpPr>
            <p:cNvPr id="42" name="AutoShape 6"/>
            <p:cNvCxnSpPr>
              <a:cxnSpLocks noChangeShapeType="1"/>
              <a:stCxn id="48" idx="4"/>
            </p:cNvCxnSpPr>
            <p:nvPr/>
          </p:nvCxnSpPr>
          <p:spPr bwMode="auto">
            <a:xfrm flipH="1">
              <a:off x="10061152" y="2982635"/>
              <a:ext cx="432416" cy="52882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AutoShape 6"/>
            <p:cNvCxnSpPr>
              <a:cxnSpLocks noChangeShapeType="1"/>
              <a:stCxn id="45" idx="4"/>
              <a:endCxn id="51" idx="1"/>
            </p:cNvCxnSpPr>
            <p:nvPr/>
          </p:nvCxnSpPr>
          <p:spPr bwMode="auto">
            <a:xfrm>
              <a:off x="9288531" y="2975017"/>
              <a:ext cx="445025" cy="53644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44" name="Group 43"/>
            <p:cNvGrpSpPr/>
            <p:nvPr/>
          </p:nvGrpSpPr>
          <p:grpSpPr>
            <a:xfrm>
              <a:off x="9051634" y="2516943"/>
              <a:ext cx="486403" cy="461665"/>
              <a:chOff x="5990597" y="3500735"/>
              <a:chExt cx="486403" cy="461665"/>
            </a:xfrm>
          </p:grpSpPr>
          <p:sp>
            <p:nvSpPr>
              <p:cNvPr id="45" name="Oval 3"/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Rectangle 45"/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𝑅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46" name="Rectangle 4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47" name="Group 46"/>
            <p:cNvGrpSpPr/>
            <p:nvPr/>
          </p:nvGrpSpPr>
          <p:grpSpPr>
            <a:xfrm>
              <a:off x="10256671" y="2514600"/>
              <a:ext cx="490489" cy="468035"/>
              <a:chOff x="5410200" y="4340347"/>
              <a:chExt cx="490489" cy="468035"/>
            </a:xfrm>
          </p:grpSpPr>
          <p:sp>
            <p:nvSpPr>
              <p:cNvPr id="48" name="Oval 3"/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Rectangle 48"/>
                  <p:cNvSpPr/>
                  <p:nvPr/>
                </p:nvSpPr>
                <p:spPr>
                  <a:xfrm>
                    <a:off x="5413633" y="4340347"/>
                    <a:ext cx="487056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𝐻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9" name="Rectangle 4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13633" y="4340347"/>
                    <a:ext cx="487056" cy="461665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0" name="Group 49"/>
            <p:cNvGrpSpPr/>
            <p:nvPr/>
          </p:nvGrpSpPr>
          <p:grpSpPr>
            <a:xfrm>
              <a:off x="9664170" y="3441000"/>
              <a:ext cx="473794" cy="461665"/>
              <a:chOff x="6511771" y="4340347"/>
              <a:chExt cx="473794" cy="461665"/>
            </a:xfrm>
          </p:grpSpPr>
          <p:sp>
            <p:nvSpPr>
              <p:cNvPr id="51" name="Oval 3"/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Rectangle 51"/>
                  <p:cNvSpPr/>
                  <p:nvPr/>
                </p:nvSpPr>
                <p:spPr>
                  <a:xfrm>
                    <a:off x="6515880" y="4340347"/>
                    <a:ext cx="44307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𝑇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2" name="Rectangle 5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43070" cy="461665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4633E2A2-AAD5-E0A0-E64A-1D3A3274D835}"/>
              </a:ext>
            </a:extLst>
          </p:cNvPr>
          <p:cNvSpPr txBox="1"/>
          <p:nvPr/>
        </p:nvSpPr>
        <p:spPr>
          <a:xfrm>
            <a:off x="1012518" y="1965102"/>
            <a:ext cx="23997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alibri"/>
                <a:cs typeface="Calibri"/>
                <a:sym typeface="Wingdings"/>
              </a:rPr>
              <a:t>Causal Chain</a:t>
            </a: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988CE6-8B23-5D40-9D9C-695C8121A1B4}"/>
              </a:ext>
            </a:extLst>
          </p:cNvPr>
          <p:cNvSpPr txBox="1"/>
          <p:nvPr/>
        </p:nvSpPr>
        <p:spPr>
          <a:xfrm>
            <a:off x="4878321" y="1965198"/>
            <a:ext cx="23997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alibri"/>
                <a:cs typeface="Calibri"/>
                <a:sym typeface="Wingdings"/>
              </a:rPr>
              <a:t>Common Cause</a:t>
            </a:r>
            <a:endParaRPr lang="en-US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94F07A-43F6-869C-EB3C-35AA03BC1579}"/>
              </a:ext>
            </a:extLst>
          </p:cNvPr>
          <p:cNvSpPr txBox="1"/>
          <p:nvPr/>
        </p:nvSpPr>
        <p:spPr>
          <a:xfrm>
            <a:off x="8801100" y="1936448"/>
            <a:ext cx="23997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alibri"/>
                <a:cs typeface="Calibri"/>
                <a:sym typeface="Wingdings"/>
              </a:rPr>
              <a:t>Common Effect</a:t>
            </a:r>
            <a:endParaRPr lang="en-US" sz="2400" dirty="0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5F9D3A0C-819B-20E5-D8D2-AA2D5092D2C8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90" y="4293474"/>
            <a:ext cx="3438328" cy="2258924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5358A0A7-C20F-6601-D63A-49EB4B25CBBC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8" r="7917"/>
          <a:stretch/>
        </p:blipFill>
        <p:spPr>
          <a:xfrm>
            <a:off x="4401878" y="4336068"/>
            <a:ext cx="3636335" cy="2216904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870910F5-FC9D-1E48-C13F-73713609ACD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34060" y="4240146"/>
            <a:ext cx="2734014" cy="2385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724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4FE7D-19F1-4518-85EB-3218B1B4C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Causal Chain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D6DD7-DCBB-4C35-A949-5CEC891EB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Fire, Smoke, Alarm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Causal story to create Bayes net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Joint distribution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Assumptions?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EC1AE3-25BC-4D1E-9012-142CA080F70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782" y="1212915"/>
            <a:ext cx="4251538" cy="279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059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Common Cause</a:t>
            </a:r>
          </a:p>
        </p:txBody>
      </p:sp>
      <p:sp>
        <p:nvSpPr>
          <p:cNvPr id="1039363" name="Rectangle 3"/>
          <p:cNvSpPr>
            <a:spLocks noGrp="1" noChangeArrowheads="1"/>
          </p:cNvSpPr>
          <p:nvPr>
            <p:ph idx="1"/>
          </p:nvPr>
        </p:nvSpPr>
        <p:spPr>
          <a:xfrm>
            <a:off x="341313" y="1676400"/>
            <a:ext cx="11698287" cy="5029200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333399"/>
              </a:buClr>
            </a:pPr>
            <a:r>
              <a:rPr lang="en-US" sz="2800" dirty="0">
                <a:latin typeface="Calibri"/>
                <a:cs typeface="Calibri"/>
              </a:rPr>
              <a:t>Chain rule:</a:t>
            </a:r>
          </a:p>
          <a:p>
            <a:pPr lvl="0">
              <a:lnSpc>
                <a:spcPct val="80000"/>
              </a:lnSpc>
              <a:buClr>
                <a:srgbClr val="333399"/>
              </a:buClr>
              <a:buNone/>
            </a:pPr>
            <a:r>
              <a:rPr lang="en-US" sz="2800" i="1" dirty="0">
                <a:solidFill>
                  <a:srgbClr val="CC00CC"/>
                </a:solidFill>
                <a:latin typeface="Calibri"/>
                <a:ea typeface="ＭＳ Ｐゴシック" charset="0"/>
                <a:cs typeface="Calibri"/>
              </a:rPr>
              <a:t>  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1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,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x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2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,…,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800" i="1" dirty="0" err="1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i="1" kern="1200" baseline="-25000" dirty="0" err="1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n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) = </a:t>
            </a:r>
            <a:r>
              <a:rPr lang="en-US" sz="2800" kern="1200" dirty="0">
                <a:solidFill>
                  <a:schemeClr val="tx2"/>
                </a:solidFill>
                <a:latin typeface="Arial" charset="0"/>
                <a:ea typeface="ＭＳ Ｐゴシック" charset="0"/>
                <a:sym typeface="Symbol"/>
              </a:rPr>
              <a:t></a:t>
            </a:r>
            <a:r>
              <a:rPr lang="en-US" sz="2800" i="1" kern="1200" baseline="-43000" dirty="0" err="1">
                <a:solidFill>
                  <a:schemeClr val="tx2"/>
                </a:solidFill>
                <a:latin typeface="Arial" charset="0"/>
                <a:ea typeface="ＭＳ Ｐゴシック" charset="0"/>
                <a:sym typeface="Symbol"/>
              </a:rPr>
              <a:t>i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i="1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i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| 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1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,…,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x</a:t>
            </a:r>
            <a:r>
              <a:rPr lang="en-US" sz="2800" i="1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i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-1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)</a:t>
            </a:r>
            <a:endParaRPr lang="en-US" sz="2000" dirty="0">
              <a:solidFill>
                <a:schemeClr val="tx2"/>
              </a:solidFill>
              <a:latin typeface="Calibri"/>
              <a:cs typeface="Calibri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Trivial decomposition: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  </a:t>
            </a:r>
            <a:r>
              <a:rPr lang="en-US" i="1" dirty="0">
                <a:solidFill>
                  <a:schemeClr val="tx2"/>
                </a:solidFill>
                <a:cs typeface="Calibri"/>
              </a:rPr>
              <a:t>P</a:t>
            </a:r>
            <a:r>
              <a:rPr lang="en-US" dirty="0">
                <a:solidFill>
                  <a:schemeClr val="tx2"/>
                </a:solidFill>
                <a:cs typeface="Calibri"/>
              </a:rPr>
              <a:t>(</a:t>
            </a:r>
            <a:r>
              <a:rPr lang="en-US" i="1" dirty="0">
                <a:solidFill>
                  <a:schemeClr val="tx2"/>
                </a:solidFill>
                <a:cs typeface="Calibri"/>
              </a:rPr>
              <a:t>Rain, Traffic, Umbrella</a:t>
            </a:r>
            <a:r>
              <a:rPr lang="en-US" dirty="0">
                <a:solidFill>
                  <a:schemeClr val="tx2"/>
                </a:solidFill>
                <a:cs typeface="Calibri"/>
              </a:rPr>
              <a:t>) =</a:t>
            </a:r>
            <a:endParaRPr lang="en-US" sz="2400" dirty="0">
              <a:solidFill>
                <a:schemeClr val="tx2"/>
              </a:solidFill>
              <a:latin typeface="Calibri"/>
              <a:cs typeface="Calibri"/>
            </a:endParaRPr>
          </a:p>
          <a:p>
            <a:pPr lvl="3">
              <a:lnSpc>
                <a:spcPct val="80000"/>
              </a:lnSpc>
            </a:pPr>
            <a:endParaRPr lang="en-US" sz="1400" dirty="0">
              <a:latin typeface="Calibri"/>
              <a:cs typeface="Calibri"/>
            </a:endParaRPr>
          </a:p>
          <a:p>
            <a:pPr lvl="5">
              <a:lnSpc>
                <a:spcPct val="80000"/>
              </a:lnSpc>
            </a:pPr>
            <a:endParaRPr lang="en-US" sz="1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With assumption of conditional independence: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  </a:t>
            </a:r>
            <a:r>
              <a:rPr lang="en-US" i="1" dirty="0">
                <a:solidFill>
                  <a:schemeClr val="tx2"/>
                </a:solidFill>
                <a:cs typeface="Calibri"/>
              </a:rPr>
              <a:t>P</a:t>
            </a:r>
            <a:r>
              <a:rPr lang="en-US" dirty="0">
                <a:solidFill>
                  <a:schemeClr val="tx2"/>
                </a:solidFill>
                <a:cs typeface="Calibri"/>
              </a:rPr>
              <a:t>(</a:t>
            </a:r>
            <a:r>
              <a:rPr lang="en-US" i="1" dirty="0" err="1">
                <a:solidFill>
                  <a:schemeClr val="tx2"/>
                </a:solidFill>
                <a:cs typeface="Calibri"/>
              </a:rPr>
              <a:t>Raint</a:t>
            </a:r>
            <a:r>
              <a:rPr lang="en-US" i="1" dirty="0">
                <a:solidFill>
                  <a:schemeClr val="tx2"/>
                </a:solidFill>
                <a:cs typeface="Calibri"/>
              </a:rPr>
              <a:t>, Traffic, Umbrella</a:t>
            </a:r>
            <a:r>
              <a:rPr lang="en-US" dirty="0">
                <a:solidFill>
                  <a:schemeClr val="tx2"/>
                </a:solidFill>
                <a:cs typeface="Calibri"/>
              </a:rPr>
              <a:t>) =</a:t>
            </a:r>
            <a:endParaRPr lang="en-US" sz="2800" dirty="0">
              <a:solidFill>
                <a:schemeClr val="tx2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Bayes nets / graphical models help us express 			          conditional independence assumptions</a:t>
            </a:r>
          </a:p>
          <a:p>
            <a:pPr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200" y="1136650"/>
            <a:ext cx="3918800" cy="203183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97168AB-48D8-4B7F-8D29-C2E03CCCD986}"/>
              </a:ext>
            </a:extLst>
          </p:cNvPr>
          <p:cNvGrpSpPr/>
          <p:nvPr/>
        </p:nvGrpSpPr>
        <p:grpSpPr>
          <a:xfrm>
            <a:off x="6190456" y="1534693"/>
            <a:ext cx="1651565" cy="1307647"/>
            <a:chOff x="5358835" y="2590991"/>
            <a:chExt cx="1651565" cy="1307647"/>
          </a:xfrm>
        </p:grpSpPr>
        <p:cxnSp>
          <p:nvCxnSpPr>
            <p:cNvPr id="3" name="AutoShape 6">
              <a:extLst>
                <a:ext uri="{FF2B5EF4-FFF2-40B4-BE49-F238E27FC236}">
                  <a16:creationId xmlns:a16="http://schemas.microsoft.com/office/drawing/2014/main" id="{066A02DB-C024-D7F9-6771-F64B182288F5}"/>
                </a:ext>
              </a:extLst>
            </p:cNvPr>
            <p:cNvCxnSpPr>
              <a:cxnSpLocks noChangeShapeType="1"/>
              <a:stCxn id="13" idx="5"/>
              <a:endCxn id="9" idx="0"/>
            </p:cNvCxnSpPr>
            <p:nvPr/>
          </p:nvCxnSpPr>
          <p:spPr bwMode="auto">
            <a:xfrm>
              <a:off x="6318805" y="2982635"/>
              <a:ext cx="454698" cy="45199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" name="AutoShape 6">
              <a:extLst>
                <a:ext uri="{FF2B5EF4-FFF2-40B4-BE49-F238E27FC236}">
                  <a16:creationId xmlns:a16="http://schemas.microsoft.com/office/drawing/2014/main" id="{19FA9A94-76F1-D5FC-2957-95F440572BF3}"/>
                </a:ext>
              </a:extLst>
            </p:cNvPr>
            <p:cNvCxnSpPr>
              <a:cxnSpLocks noChangeShapeType="1"/>
              <a:stCxn id="13" idx="3"/>
              <a:endCxn id="11" idx="0"/>
            </p:cNvCxnSpPr>
            <p:nvPr/>
          </p:nvCxnSpPr>
          <p:spPr bwMode="auto">
            <a:xfrm flipH="1">
              <a:off x="5595732" y="2982635"/>
              <a:ext cx="388051" cy="46239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02AEFF0-0A9D-9EA4-6759-9DC6E81AA974}"/>
                </a:ext>
              </a:extLst>
            </p:cNvPr>
            <p:cNvGrpSpPr/>
            <p:nvPr/>
          </p:nvGrpSpPr>
          <p:grpSpPr>
            <a:xfrm>
              <a:off x="5914397" y="2590991"/>
              <a:ext cx="486403" cy="461665"/>
              <a:chOff x="5990597" y="3500735"/>
              <a:chExt cx="486403" cy="461665"/>
            </a:xfrm>
          </p:grpSpPr>
          <p:sp>
            <p:nvSpPr>
              <p:cNvPr id="13" name="Oval 3">
                <a:extLst>
                  <a:ext uri="{FF2B5EF4-FFF2-40B4-BE49-F238E27FC236}">
                    <a16:creationId xmlns:a16="http://schemas.microsoft.com/office/drawing/2014/main" id="{27483E6C-0B2F-A8A1-DEFC-849FF4A495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2755AAEF-1012-AC94-9C5F-4F09D18DB0AF}"/>
                      </a:ext>
                    </a:extLst>
                  </p:cNvPr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𝑅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2755AAEF-1012-AC94-9C5F-4F09D18DB0A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AE41372-5E06-D287-D8A7-50DDC992E4BF}"/>
                </a:ext>
              </a:extLst>
            </p:cNvPr>
            <p:cNvGrpSpPr/>
            <p:nvPr/>
          </p:nvGrpSpPr>
          <p:grpSpPr>
            <a:xfrm>
              <a:off x="5358835" y="3430603"/>
              <a:ext cx="473794" cy="468035"/>
              <a:chOff x="5410200" y="4340347"/>
              <a:chExt cx="473794" cy="468035"/>
            </a:xfrm>
          </p:grpSpPr>
          <p:sp>
            <p:nvSpPr>
              <p:cNvPr id="11" name="Oval 3">
                <a:extLst>
                  <a:ext uri="{FF2B5EF4-FFF2-40B4-BE49-F238E27FC236}">
                    <a16:creationId xmlns:a16="http://schemas.microsoft.com/office/drawing/2014/main" id="{541271D1-1D15-9818-4A23-366555DD08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6FA39139-A130-B32D-D6E4-26AAA7F93F04}"/>
                      </a:ext>
                    </a:extLst>
                  </p:cNvPr>
                  <p:cNvSpPr/>
                  <p:nvPr/>
                </p:nvSpPr>
                <p:spPr>
                  <a:xfrm>
                    <a:off x="5424266" y="4340347"/>
                    <a:ext cx="44307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𝑇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6FA39139-A130-B32D-D6E4-26AAA7F93F0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43070" cy="46166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1880CD1-5697-B5A5-DC32-998E97BF5055}"/>
                </a:ext>
              </a:extLst>
            </p:cNvPr>
            <p:cNvGrpSpPr/>
            <p:nvPr/>
          </p:nvGrpSpPr>
          <p:grpSpPr>
            <a:xfrm>
              <a:off x="6536606" y="3430603"/>
              <a:ext cx="473794" cy="461665"/>
              <a:chOff x="6511771" y="4340347"/>
              <a:chExt cx="473794" cy="461665"/>
            </a:xfrm>
          </p:grpSpPr>
          <p:sp>
            <p:nvSpPr>
              <p:cNvPr id="9" name="Oval 3">
                <a:extLst>
                  <a:ext uri="{FF2B5EF4-FFF2-40B4-BE49-F238E27FC236}">
                    <a16:creationId xmlns:a16="http://schemas.microsoft.com/office/drawing/2014/main" id="{02D24584-5048-3FA8-79C2-09C20BE376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Rectangle 9">
                    <a:extLst>
                      <a:ext uri="{FF2B5EF4-FFF2-40B4-BE49-F238E27FC236}">
                        <a16:creationId xmlns:a16="http://schemas.microsoft.com/office/drawing/2014/main" id="{81998D71-7030-17AA-2E9A-E3DB11252049}"/>
                      </a:ext>
                    </a:extLst>
                  </p:cNvPr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𝑈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" name="Rectangle 9">
                    <a:extLst>
                      <a:ext uri="{FF2B5EF4-FFF2-40B4-BE49-F238E27FC236}">
                        <a16:creationId xmlns:a16="http://schemas.microsoft.com/office/drawing/2014/main" id="{81998D71-7030-17AA-2E9A-E3DB1125204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4023621798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Common Cause</a:t>
            </a:r>
          </a:p>
        </p:txBody>
      </p:sp>
      <p:sp>
        <p:nvSpPr>
          <p:cNvPr id="1039363" name="Rectangle 3"/>
          <p:cNvSpPr>
            <a:spLocks noGrp="1" noChangeArrowheads="1"/>
          </p:cNvSpPr>
          <p:nvPr>
            <p:ph idx="1"/>
          </p:nvPr>
        </p:nvSpPr>
        <p:spPr>
          <a:xfrm>
            <a:off x="341313" y="1676400"/>
            <a:ext cx="11698287" cy="5029200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333399"/>
              </a:buClr>
            </a:pPr>
            <a:r>
              <a:rPr lang="en-US" sz="2800" dirty="0">
                <a:latin typeface="Calibri"/>
                <a:cs typeface="Calibri"/>
              </a:rPr>
              <a:t>Chain rule:</a:t>
            </a:r>
          </a:p>
          <a:p>
            <a:pPr lvl="0">
              <a:lnSpc>
                <a:spcPct val="80000"/>
              </a:lnSpc>
              <a:buClr>
                <a:srgbClr val="333399"/>
              </a:buClr>
              <a:buNone/>
            </a:pPr>
            <a:r>
              <a:rPr lang="en-US" sz="2800" i="1" dirty="0">
                <a:solidFill>
                  <a:srgbClr val="CC00CC"/>
                </a:solidFill>
                <a:latin typeface="Calibri"/>
                <a:ea typeface="ＭＳ Ｐゴシック" charset="0"/>
                <a:cs typeface="Calibri"/>
              </a:rPr>
              <a:t>  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1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,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x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2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,…,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800" i="1" dirty="0" err="1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i="1" kern="1200" baseline="-25000" dirty="0" err="1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n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) = </a:t>
            </a:r>
            <a:r>
              <a:rPr lang="en-US" sz="2800" kern="1200" dirty="0">
                <a:solidFill>
                  <a:schemeClr val="tx2"/>
                </a:solidFill>
                <a:latin typeface="Arial" charset="0"/>
                <a:ea typeface="ＭＳ Ｐゴシック" charset="0"/>
                <a:sym typeface="Symbol"/>
              </a:rPr>
              <a:t></a:t>
            </a:r>
            <a:r>
              <a:rPr lang="en-US" sz="2800" i="1" kern="1200" baseline="-43000" dirty="0" err="1">
                <a:solidFill>
                  <a:schemeClr val="tx2"/>
                </a:solidFill>
                <a:latin typeface="Arial" charset="0"/>
                <a:ea typeface="ＭＳ Ｐゴシック" charset="0"/>
                <a:sym typeface="Symbol"/>
              </a:rPr>
              <a:t>i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i="1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i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| 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1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,…,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x</a:t>
            </a:r>
            <a:r>
              <a:rPr lang="en-US" sz="2800" i="1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i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-1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)</a:t>
            </a:r>
            <a:endParaRPr lang="en-US" sz="2000" dirty="0">
              <a:solidFill>
                <a:schemeClr val="tx2"/>
              </a:solidFill>
              <a:latin typeface="Calibri"/>
              <a:cs typeface="Calibri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Trivial decomposition: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  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Rain, Traffic, Umbrella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) = 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Rain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)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 P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Traffic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 | 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Rain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) 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Umbrella 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|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 Rain, Traffic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)</a:t>
            </a:r>
            <a:endParaRPr lang="en-US" sz="2400" dirty="0">
              <a:solidFill>
                <a:schemeClr val="tx2"/>
              </a:solidFill>
              <a:latin typeface="Calibri"/>
              <a:cs typeface="Calibri"/>
            </a:endParaRPr>
          </a:p>
          <a:p>
            <a:pPr lvl="3">
              <a:lnSpc>
                <a:spcPct val="80000"/>
              </a:lnSpc>
            </a:pPr>
            <a:endParaRPr lang="en-US" sz="1400" dirty="0">
              <a:latin typeface="Calibri"/>
              <a:cs typeface="Calibri"/>
            </a:endParaRPr>
          </a:p>
          <a:p>
            <a:pPr lvl="5">
              <a:lnSpc>
                <a:spcPct val="80000"/>
              </a:lnSpc>
            </a:pPr>
            <a:endParaRPr lang="en-US" sz="1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With assumption of conditional independence: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  </a:t>
            </a:r>
            <a:r>
              <a:rPr lang="en-US" sz="2800" i="1" dirty="0">
                <a:solidFill>
                  <a:srgbClr val="CC00CC"/>
                </a:solidFill>
                <a:latin typeface="Calibri"/>
                <a:cs typeface="Calibri"/>
              </a:rPr>
              <a:t>P</a:t>
            </a:r>
            <a:r>
              <a:rPr lang="en-US" sz="2800" dirty="0">
                <a:solidFill>
                  <a:srgbClr val="CC00CC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C00CC"/>
                </a:solidFill>
                <a:latin typeface="Calibri"/>
                <a:cs typeface="Calibri"/>
              </a:rPr>
              <a:t>Rain, Traffic, Umbrella</a:t>
            </a:r>
            <a:r>
              <a:rPr lang="en-US" sz="2800" dirty="0">
                <a:solidFill>
                  <a:srgbClr val="CC00CC"/>
                </a:solidFill>
                <a:latin typeface="Calibri"/>
                <a:cs typeface="Calibri"/>
              </a:rPr>
              <a:t>) = </a:t>
            </a:r>
            <a:r>
              <a:rPr lang="en-US" sz="2800" i="1" dirty="0">
                <a:solidFill>
                  <a:srgbClr val="CC00CC"/>
                </a:solidFill>
                <a:latin typeface="Calibri"/>
                <a:cs typeface="Calibri"/>
              </a:rPr>
              <a:t>P</a:t>
            </a:r>
            <a:r>
              <a:rPr lang="en-US" sz="2800" dirty="0">
                <a:solidFill>
                  <a:srgbClr val="CC00CC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C00CC"/>
                </a:solidFill>
                <a:latin typeface="Calibri"/>
                <a:cs typeface="Calibri"/>
              </a:rPr>
              <a:t>Rain</a:t>
            </a:r>
            <a:r>
              <a:rPr lang="en-US" sz="2800" dirty="0">
                <a:solidFill>
                  <a:srgbClr val="CC00CC"/>
                </a:solidFill>
                <a:latin typeface="Calibri"/>
                <a:cs typeface="Calibri"/>
              </a:rPr>
              <a:t>)</a:t>
            </a:r>
            <a:r>
              <a:rPr lang="en-US" sz="2800" i="1" dirty="0">
                <a:solidFill>
                  <a:srgbClr val="CC00CC"/>
                </a:solidFill>
                <a:latin typeface="Calibri"/>
                <a:cs typeface="Calibri"/>
              </a:rPr>
              <a:t> P</a:t>
            </a:r>
            <a:r>
              <a:rPr lang="en-US" sz="2800" dirty="0">
                <a:solidFill>
                  <a:srgbClr val="CC00CC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C00CC"/>
                </a:solidFill>
                <a:latin typeface="Calibri"/>
                <a:cs typeface="Calibri"/>
              </a:rPr>
              <a:t>Traffic</a:t>
            </a:r>
            <a:r>
              <a:rPr lang="en-US" sz="2800" dirty="0">
                <a:solidFill>
                  <a:srgbClr val="CC00CC"/>
                </a:solidFill>
                <a:latin typeface="Calibri"/>
                <a:cs typeface="Calibri"/>
              </a:rPr>
              <a:t> | </a:t>
            </a:r>
            <a:r>
              <a:rPr lang="en-US" sz="2800" i="1" dirty="0">
                <a:solidFill>
                  <a:srgbClr val="CC00CC"/>
                </a:solidFill>
                <a:latin typeface="Calibri"/>
                <a:cs typeface="Calibri"/>
              </a:rPr>
              <a:t>Rain</a:t>
            </a:r>
            <a:r>
              <a:rPr lang="en-US" sz="2800" dirty="0">
                <a:solidFill>
                  <a:srgbClr val="CC00CC"/>
                </a:solidFill>
                <a:latin typeface="Calibri"/>
                <a:cs typeface="Calibri"/>
              </a:rPr>
              <a:t>) </a:t>
            </a:r>
            <a:r>
              <a:rPr lang="en-US" sz="2800" i="1" dirty="0">
                <a:solidFill>
                  <a:srgbClr val="CC00CC"/>
                </a:solidFill>
                <a:latin typeface="Calibri"/>
                <a:cs typeface="Calibri"/>
              </a:rPr>
              <a:t>P</a:t>
            </a:r>
            <a:r>
              <a:rPr lang="en-US" sz="2800" dirty="0">
                <a:solidFill>
                  <a:srgbClr val="CC00CC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C00CC"/>
                </a:solidFill>
                <a:latin typeface="Calibri"/>
                <a:cs typeface="Calibri"/>
              </a:rPr>
              <a:t>Umbrella </a:t>
            </a:r>
            <a:r>
              <a:rPr lang="en-US" sz="2800" dirty="0">
                <a:solidFill>
                  <a:srgbClr val="CC00CC"/>
                </a:solidFill>
                <a:latin typeface="Calibri"/>
                <a:cs typeface="Calibri"/>
              </a:rPr>
              <a:t>|</a:t>
            </a:r>
            <a:r>
              <a:rPr lang="en-US" sz="2800" i="1" dirty="0">
                <a:solidFill>
                  <a:srgbClr val="CC00CC"/>
                </a:solidFill>
                <a:latin typeface="Calibri"/>
                <a:cs typeface="Calibri"/>
              </a:rPr>
              <a:t> Rain</a:t>
            </a:r>
            <a:r>
              <a:rPr lang="en-US" sz="2800" dirty="0">
                <a:solidFill>
                  <a:srgbClr val="CC00CC"/>
                </a:solidFill>
                <a:latin typeface="Calibri"/>
                <a:cs typeface="Calibri"/>
              </a:rPr>
              <a:t>)</a:t>
            </a:r>
          </a:p>
          <a:p>
            <a:pPr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Bayes nets / graphical models help us express 			          conditional independence assumptions</a:t>
            </a:r>
          </a:p>
          <a:p>
            <a:pPr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200" y="1136650"/>
            <a:ext cx="3918800" cy="203183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FF73CF3-353B-211A-1DF4-5E00C3215178}"/>
              </a:ext>
            </a:extLst>
          </p:cNvPr>
          <p:cNvGrpSpPr/>
          <p:nvPr/>
        </p:nvGrpSpPr>
        <p:grpSpPr>
          <a:xfrm>
            <a:off x="6190456" y="1534693"/>
            <a:ext cx="1651565" cy="1307647"/>
            <a:chOff x="5358835" y="2590991"/>
            <a:chExt cx="1651565" cy="1307647"/>
          </a:xfrm>
        </p:grpSpPr>
        <p:cxnSp>
          <p:nvCxnSpPr>
            <p:cNvPr id="3" name="AutoShape 6">
              <a:extLst>
                <a:ext uri="{FF2B5EF4-FFF2-40B4-BE49-F238E27FC236}">
                  <a16:creationId xmlns:a16="http://schemas.microsoft.com/office/drawing/2014/main" id="{EAE062DE-68BA-8AC7-7C12-B9ECDE8D6310}"/>
                </a:ext>
              </a:extLst>
            </p:cNvPr>
            <p:cNvCxnSpPr>
              <a:cxnSpLocks noChangeShapeType="1"/>
              <a:stCxn id="13" idx="5"/>
              <a:endCxn id="9" idx="0"/>
            </p:cNvCxnSpPr>
            <p:nvPr/>
          </p:nvCxnSpPr>
          <p:spPr bwMode="auto">
            <a:xfrm>
              <a:off x="6318805" y="2982635"/>
              <a:ext cx="454698" cy="45199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" name="AutoShape 6">
              <a:extLst>
                <a:ext uri="{FF2B5EF4-FFF2-40B4-BE49-F238E27FC236}">
                  <a16:creationId xmlns:a16="http://schemas.microsoft.com/office/drawing/2014/main" id="{8A501EB0-3BFB-7949-E3DA-DB4CE6F8E952}"/>
                </a:ext>
              </a:extLst>
            </p:cNvPr>
            <p:cNvCxnSpPr>
              <a:cxnSpLocks noChangeShapeType="1"/>
              <a:stCxn id="13" idx="3"/>
              <a:endCxn id="11" idx="0"/>
            </p:cNvCxnSpPr>
            <p:nvPr/>
          </p:nvCxnSpPr>
          <p:spPr bwMode="auto">
            <a:xfrm flipH="1">
              <a:off x="5595732" y="2982635"/>
              <a:ext cx="388051" cy="46239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5A59FA0-362D-4BB9-F78D-B21CBF1419C8}"/>
                </a:ext>
              </a:extLst>
            </p:cNvPr>
            <p:cNvGrpSpPr/>
            <p:nvPr/>
          </p:nvGrpSpPr>
          <p:grpSpPr>
            <a:xfrm>
              <a:off x="5914397" y="2590991"/>
              <a:ext cx="486403" cy="461665"/>
              <a:chOff x="5990597" y="3500735"/>
              <a:chExt cx="486403" cy="461665"/>
            </a:xfrm>
          </p:grpSpPr>
          <p:sp>
            <p:nvSpPr>
              <p:cNvPr id="13" name="Oval 3">
                <a:extLst>
                  <a:ext uri="{FF2B5EF4-FFF2-40B4-BE49-F238E27FC236}">
                    <a16:creationId xmlns:a16="http://schemas.microsoft.com/office/drawing/2014/main" id="{4B084F44-E956-D215-B259-B4242E4B39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7145421D-1AD3-4994-E38C-CA0A39417530}"/>
                      </a:ext>
                    </a:extLst>
                  </p:cNvPr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𝑅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7145421D-1AD3-4994-E38C-CA0A3941753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2F6C709-A325-A72F-F879-B74C6912D4D5}"/>
                </a:ext>
              </a:extLst>
            </p:cNvPr>
            <p:cNvGrpSpPr/>
            <p:nvPr/>
          </p:nvGrpSpPr>
          <p:grpSpPr>
            <a:xfrm>
              <a:off x="5358835" y="3430603"/>
              <a:ext cx="473794" cy="468035"/>
              <a:chOff x="5410200" y="4340347"/>
              <a:chExt cx="473794" cy="468035"/>
            </a:xfrm>
          </p:grpSpPr>
          <p:sp>
            <p:nvSpPr>
              <p:cNvPr id="11" name="Oval 3">
                <a:extLst>
                  <a:ext uri="{FF2B5EF4-FFF2-40B4-BE49-F238E27FC236}">
                    <a16:creationId xmlns:a16="http://schemas.microsoft.com/office/drawing/2014/main" id="{1498AA0C-C26B-D4AF-8980-9E941863C8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23F2951B-218F-3FC9-67A0-EFB8B124249B}"/>
                      </a:ext>
                    </a:extLst>
                  </p:cNvPr>
                  <p:cNvSpPr/>
                  <p:nvPr/>
                </p:nvSpPr>
                <p:spPr>
                  <a:xfrm>
                    <a:off x="5424266" y="4340347"/>
                    <a:ext cx="44307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𝑇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23F2951B-218F-3FC9-67A0-EFB8B124249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43070" cy="46166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68E86BF-9BDA-240D-7577-973C0E13DFA6}"/>
                </a:ext>
              </a:extLst>
            </p:cNvPr>
            <p:cNvGrpSpPr/>
            <p:nvPr/>
          </p:nvGrpSpPr>
          <p:grpSpPr>
            <a:xfrm>
              <a:off x="6536606" y="3430603"/>
              <a:ext cx="473794" cy="461665"/>
              <a:chOff x="6511771" y="4340347"/>
              <a:chExt cx="473794" cy="461665"/>
            </a:xfrm>
          </p:grpSpPr>
          <p:sp>
            <p:nvSpPr>
              <p:cNvPr id="9" name="Oval 3">
                <a:extLst>
                  <a:ext uri="{FF2B5EF4-FFF2-40B4-BE49-F238E27FC236}">
                    <a16:creationId xmlns:a16="http://schemas.microsoft.com/office/drawing/2014/main" id="{2619CBBE-D4D4-76F3-7625-DBD2CBAFED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Rectangle 9">
                    <a:extLst>
                      <a:ext uri="{FF2B5EF4-FFF2-40B4-BE49-F238E27FC236}">
                        <a16:creationId xmlns:a16="http://schemas.microsoft.com/office/drawing/2014/main" id="{90C4036C-9666-A883-5C2D-124C8DEBD70F}"/>
                      </a:ext>
                    </a:extLst>
                  </p:cNvPr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𝑈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" name="Rectangle 9">
                    <a:extLst>
                      <a:ext uri="{FF2B5EF4-FFF2-40B4-BE49-F238E27FC236}">
                        <a16:creationId xmlns:a16="http://schemas.microsoft.com/office/drawing/2014/main" id="{90C4036C-9666-A883-5C2D-124C8DEBD70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09E02-66DC-77BB-6C15-95211B7BA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BBD22C39-9A25-5687-25D2-FE11F6ABB0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Common Effect</a:t>
            </a:r>
          </a:p>
        </p:txBody>
      </p:sp>
      <p:sp>
        <p:nvSpPr>
          <p:cNvPr id="1039363" name="Rectangle 3">
            <a:extLst>
              <a:ext uri="{FF2B5EF4-FFF2-40B4-BE49-F238E27FC236}">
                <a16:creationId xmlns:a16="http://schemas.microsoft.com/office/drawing/2014/main" id="{927C2351-8DB7-D539-DE2F-F56BDDFAE82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41313" y="1676400"/>
            <a:ext cx="11698287" cy="5029200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333399"/>
              </a:buClr>
            </a:pPr>
            <a:r>
              <a:rPr lang="en-US" sz="2800" dirty="0">
                <a:latin typeface="Calibri"/>
                <a:cs typeface="Calibri"/>
              </a:rPr>
              <a:t>Chain rule:</a:t>
            </a:r>
          </a:p>
          <a:p>
            <a:pPr lvl="0">
              <a:lnSpc>
                <a:spcPct val="80000"/>
              </a:lnSpc>
              <a:buClr>
                <a:srgbClr val="333399"/>
              </a:buClr>
              <a:buNone/>
            </a:pPr>
            <a:r>
              <a:rPr lang="en-US" sz="2800" i="1" dirty="0">
                <a:solidFill>
                  <a:srgbClr val="CC00CC"/>
                </a:solidFill>
                <a:latin typeface="Calibri"/>
                <a:ea typeface="ＭＳ Ｐゴシック" charset="0"/>
                <a:cs typeface="Calibri"/>
              </a:rPr>
              <a:t>  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1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,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x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2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,…,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800" i="1" dirty="0" err="1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i="1" kern="1200" baseline="-25000" dirty="0" err="1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n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) = </a:t>
            </a:r>
            <a:r>
              <a:rPr lang="en-US" sz="2800" kern="1200" dirty="0">
                <a:solidFill>
                  <a:schemeClr val="tx2"/>
                </a:solidFill>
                <a:latin typeface="Arial" charset="0"/>
                <a:ea typeface="ＭＳ Ｐゴシック" charset="0"/>
                <a:sym typeface="Symbol"/>
              </a:rPr>
              <a:t></a:t>
            </a:r>
            <a:r>
              <a:rPr lang="en-US" sz="2800" i="1" kern="1200" baseline="-43000" dirty="0" err="1">
                <a:solidFill>
                  <a:schemeClr val="tx2"/>
                </a:solidFill>
                <a:latin typeface="Arial" charset="0"/>
                <a:ea typeface="ＭＳ Ｐゴシック" charset="0"/>
                <a:sym typeface="Symbol"/>
              </a:rPr>
              <a:t>i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i="1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i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| 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1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,…,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x</a:t>
            </a:r>
            <a:r>
              <a:rPr lang="en-US" sz="2800" i="1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i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-1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)</a:t>
            </a:r>
            <a:endParaRPr lang="en-US" sz="2000" dirty="0">
              <a:solidFill>
                <a:schemeClr val="tx2"/>
              </a:solidFill>
              <a:latin typeface="Calibri"/>
              <a:cs typeface="Calibri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Trivial decomposition: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  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Rain, Hockey, Traffic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) = 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Rain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)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 P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Hockey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 | 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Rain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) 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Traffic 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|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 Rain, Hockey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)</a:t>
            </a:r>
            <a:endParaRPr lang="en-US" sz="2400" dirty="0">
              <a:solidFill>
                <a:schemeClr val="tx2"/>
              </a:solidFill>
              <a:latin typeface="Calibri"/>
              <a:cs typeface="Calibri"/>
            </a:endParaRPr>
          </a:p>
          <a:p>
            <a:pPr lvl="3">
              <a:lnSpc>
                <a:spcPct val="80000"/>
              </a:lnSpc>
            </a:pPr>
            <a:endParaRPr lang="en-US" sz="1400" dirty="0">
              <a:latin typeface="Calibri"/>
              <a:cs typeface="Calibri"/>
            </a:endParaRPr>
          </a:p>
          <a:p>
            <a:pPr lvl="5">
              <a:lnSpc>
                <a:spcPct val="80000"/>
              </a:lnSpc>
            </a:pPr>
            <a:endParaRPr lang="en-US" sz="1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With assumption of conditional independence: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  </a:t>
            </a:r>
            <a:r>
              <a:rPr lang="en-US" i="1" dirty="0">
                <a:solidFill>
                  <a:schemeClr val="tx2"/>
                </a:solidFill>
                <a:cs typeface="Calibri"/>
              </a:rPr>
              <a:t>P</a:t>
            </a:r>
            <a:r>
              <a:rPr lang="en-US" dirty="0">
                <a:solidFill>
                  <a:schemeClr val="tx2"/>
                </a:solidFill>
                <a:cs typeface="Calibri"/>
              </a:rPr>
              <a:t>(</a:t>
            </a:r>
            <a:r>
              <a:rPr lang="en-US" i="1" dirty="0">
                <a:solidFill>
                  <a:schemeClr val="tx2"/>
                </a:solidFill>
                <a:cs typeface="Calibri"/>
              </a:rPr>
              <a:t>Rain, Hockey, Traffic</a:t>
            </a:r>
            <a:r>
              <a:rPr lang="en-US" dirty="0">
                <a:solidFill>
                  <a:schemeClr val="tx2"/>
                </a:solidFill>
                <a:cs typeface="Calibri"/>
              </a:rPr>
              <a:t>) =</a:t>
            </a:r>
            <a:endParaRPr lang="en-US" sz="2400" dirty="0">
              <a:solidFill>
                <a:schemeClr val="tx2"/>
              </a:solidFill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Bayes nets / graphical models help us express 			          conditional independence assumptions</a:t>
            </a:r>
          </a:p>
          <a:p>
            <a:pPr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28E65F-9784-5998-0219-26E3D489B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6497" y="994943"/>
            <a:ext cx="2734014" cy="2385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621232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B6138-D7A1-0B62-041E-7D755909C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6990966B-6C69-A35A-C933-0405A2E750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Common Effect</a:t>
            </a:r>
          </a:p>
        </p:txBody>
      </p:sp>
      <p:sp>
        <p:nvSpPr>
          <p:cNvPr id="1039363" name="Rectangle 3">
            <a:extLst>
              <a:ext uri="{FF2B5EF4-FFF2-40B4-BE49-F238E27FC236}">
                <a16:creationId xmlns:a16="http://schemas.microsoft.com/office/drawing/2014/main" id="{28C7A978-EB71-D3E5-A55F-AB69EB296A1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41313" y="1676400"/>
            <a:ext cx="11698287" cy="5029200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333399"/>
              </a:buClr>
            </a:pPr>
            <a:r>
              <a:rPr lang="en-US" sz="2800" dirty="0">
                <a:latin typeface="Calibri"/>
                <a:cs typeface="Calibri"/>
              </a:rPr>
              <a:t>Chain rule:</a:t>
            </a:r>
          </a:p>
          <a:p>
            <a:pPr lvl="0">
              <a:lnSpc>
                <a:spcPct val="80000"/>
              </a:lnSpc>
              <a:buClr>
                <a:srgbClr val="333399"/>
              </a:buClr>
              <a:buNone/>
            </a:pPr>
            <a:r>
              <a:rPr lang="en-US" sz="2800" i="1" dirty="0">
                <a:solidFill>
                  <a:srgbClr val="CC00CC"/>
                </a:solidFill>
                <a:latin typeface="Calibri"/>
                <a:ea typeface="ＭＳ Ｐゴシック" charset="0"/>
                <a:cs typeface="Calibri"/>
              </a:rPr>
              <a:t>  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1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,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x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2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,…,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800" i="1" dirty="0" err="1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i="1" kern="1200" baseline="-25000" dirty="0" err="1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n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) = </a:t>
            </a:r>
            <a:r>
              <a:rPr lang="en-US" sz="2800" kern="1200" dirty="0">
                <a:solidFill>
                  <a:schemeClr val="tx2"/>
                </a:solidFill>
                <a:latin typeface="Arial" charset="0"/>
                <a:ea typeface="ＭＳ Ｐゴシック" charset="0"/>
                <a:sym typeface="Symbol"/>
              </a:rPr>
              <a:t></a:t>
            </a:r>
            <a:r>
              <a:rPr lang="en-US" sz="2800" i="1" kern="1200" baseline="-43000" dirty="0" err="1">
                <a:solidFill>
                  <a:schemeClr val="tx2"/>
                </a:solidFill>
                <a:latin typeface="Arial" charset="0"/>
                <a:ea typeface="ＭＳ Ｐゴシック" charset="0"/>
                <a:sym typeface="Symbol"/>
              </a:rPr>
              <a:t>i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i="1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i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| 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1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,…,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x</a:t>
            </a:r>
            <a:r>
              <a:rPr lang="en-US" sz="2800" i="1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i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-1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)</a:t>
            </a:r>
            <a:endParaRPr lang="en-US" sz="2000" dirty="0">
              <a:solidFill>
                <a:schemeClr val="tx2"/>
              </a:solidFill>
              <a:latin typeface="Calibri"/>
              <a:cs typeface="Calibri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Trivial decomposition: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  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Rain, Hockey, Traffic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) = 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Rain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)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D60093"/>
                </a:solidFill>
                <a:latin typeface="Calibri"/>
                <a:cs typeface="Calibri"/>
              </a:rPr>
              <a:t>P</a:t>
            </a:r>
            <a:r>
              <a:rPr lang="en-US" sz="2800" dirty="0">
                <a:solidFill>
                  <a:srgbClr val="D60093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D60093"/>
                </a:solidFill>
                <a:latin typeface="Calibri"/>
                <a:cs typeface="Calibri"/>
              </a:rPr>
              <a:t>Hockey</a:t>
            </a:r>
            <a:r>
              <a:rPr lang="en-US" sz="2800" dirty="0">
                <a:solidFill>
                  <a:srgbClr val="D60093"/>
                </a:solidFill>
                <a:latin typeface="Calibri"/>
                <a:cs typeface="Calibri"/>
              </a:rPr>
              <a:t> | </a:t>
            </a:r>
            <a:r>
              <a:rPr lang="en-US" sz="2800" i="1" dirty="0">
                <a:solidFill>
                  <a:srgbClr val="D60093"/>
                </a:solidFill>
                <a:latin typeface="Calibri"/>
                <a:cs typeface="Calibri"/>
              </a:rPr>
              <a:t>Rain</a:t>
            </a:r>
            <a:r>
              <a:rPr lang="en-US" sz="2800" dirty="0">
                <a:solidFill>
                  <a:srgbClr val="D60093"/>
                </a:solidFill>
                <a:latin typeface="Calibri"/>
                <a:cs typeface="Calibri"/>
              </a:rPr>
              <a:t>) 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Traffic 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|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 Rain, Hockey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)</a:t>
            </a:r>
            <a:endParaRPr lang="en-US" sz="2400" dirty="0">
              <a:solidFill>
                <a:schemeClr val="tx2"/>
              </a:solidFill>
              <a:latin typeface="Calibri"/>
              <a:cs typeface="Calibri"/>
            </a:endParaRPr>
          </a:p>
          <a:p>
            <a:pPr lvl="3">
              <a:lnSpc>
                <a:spcPct val="80000"/>
              </a:lnSpc>
            </a:pPr>
            <a:endParaRPr lang="en-US" sz="1400" dirty="0">
              <a:latin typeface="Calibri"/>
              <a:cs typeface="Calibri"/>
            </a:endParaRPr>
          </a:p>
          <a:p>
            <a:pPr lvl="5">
              <a:lnSpc>
                <a:spcPct val="80000"/>
              </a:lnSpc>
            </a:pPr>
            <a:endParaRPr lang="en-US" sz="1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With assumption of conditional independence: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  </a:t>
            </a:r>
            <a:r>
              <a:rPr lang="en-US" i="1" dirty="0">
                <a:solidFill>
                  <a:schemeClr val="tx2"/>
                </a:solidFill>
                <a:cs typeface="Calibri"/>
              </a:rPr>
              <a:t>P</a:t>
            </a:r>
            <a:r>
              <a:rPr lang="en-US" dirty="0">
                <a:solidFill>
                  <a:schemeClr val="tx2"/>
                </a:solidFill>
                <a:cs typeface="Calibri"/>
              </a:rPr>
              <a:t>(</a:t>
            </a:r>
            <a:r>
              <a:rPr lang="en-US" i="1" dirty="0">
                <a:solidFill>
                  <a:schemeClr val="tx2"/>
                </a:solidFill>
                <a:cs typeface="Calibri"/>
              </a:rPr>
              <a:t>Rain, Hockey, Traffic</a:t>
            </a:r>
            <a:r>
              <a:rPr lang="en-US" dirty="0">
                <a:solidFill>
                  <a:schemeClr val="tx2"/>
                </a:solidFill>
                <a:cs typeface="Calibri"/>
              </a:rPr>
              <a:t>) = </a:t>
            </a:r>
            <a:r>
              <a:rPr lang="en-US" i="1" dirty="0">
                <a:solidFill>
                  <a:schemeClr val="tx2"/>
                </a:solidFill>
                <a:cs typeface="Calibri"/>
              </a:rPr>
              <a:t>P</a:t>
            </a:r>
            <a:r>
              <a:rPr lang="en-US" dirty="0">
                <a:solidFill>
                  <a:schemeClr val="tx2"/>
                </a:solidFill>
                <a:cs typeface="Calibri"/>
              </a:rPr>
              <a:t>(</a:t>
            </a:r>
            <a:r>
              <a:rPr lang="en-US" i="1" dirty="0">
                <a:solidFill>
                  <a:schemeClr val="tx2"/>
                </a:solidFill>
                <a:cs typeface="Calibri"/>
              </a:rPr>
              <a:t>Rain</a:t>
            </a:r>
            <a:r>
              <a:rPr lang="en-US" dirty="0">
                <a:solidFill>
                  <a:schemeClr val="tx2"/>
                </a:solidFill>
                <a:cs typeface="Calibri"/>
              </a:rPr>
              <a:t>)</a:t>
            </a:r>
            <a:r>
              <a:rPr lang="en-US" i="1" dirty="0">
                <a:solidFill>
                  <a:schemeClr val="tx2"/>
                </a:solidFill>
                <a:cs typeface="Calibri"/>
              </a:rPr>
              <a:t> </a:t>
            </a:r>
            <a:r>
              <a:rPr lang="en-US" i="1" dirty="0">
                <a:solidFill>
                  <a:srgbClr val="D60093"/>
                </a:solidFill>
                <a:cs typeface="Calibri"/>
              </a:rPr>
              <a:t>P</a:t>
            </a:r>
            <a:r>
              <a:rPr lang="en-US" dirty="0">
                <a:solidFill>
                  <a:srgbClr val="D60093"/>
                </a:solidFill>
                <a:cs typeface="Calibri"/>
              </a:rPr>
              <a:t>(</a:t>
            </a:r>
            <a:r>
              <a:rPr lang="en-US" i="1" dirty="0">
                <a:solidFill>
                  <a:srgbClr val="D60093"/>
                </a:solidFill>
                <a:cs typeface="Calibri"/>
              </a:rPr>
              <a:t>Hockey</a:t>
            </a:r>
            <a:r>
              <a:rPr lang="en-US" dirty="0">
                <a:solidFill>
                  <a:srgbClr val="D60093"/>
                </a:solidFill>
                <a:cs typeface="Calibri"/>
              </a:rPr>
              <a:t>)    </a:t>
            </a:r>
            <a:r>
              <a:rPr lang="en-US" i="1" dirty="0">
                <a:solidFill>
                  <a:schemeClr val="tx2"/>
                </a:solidFill>
                <a:cs typeface="Calibri"/>
              </a:rPr>
              <a:t>P</a:t>
            </a:r>
            <a:r>
              <a:rPr lang="en-US" dirty="0">
                <a:solidFill>
                  <a:schemeClr val="tx2"/>
                </a:solidFill>
                <a:cs typeface="Calibri"/>
              </a:rPr>
              <a:t>(</a:t>
            </a:r>
            <a:r>
              <a:rPr lang="en-US" i="1" dirty="0">
                <a:solidFill>
                  <a:schemeClr val="tx2"/>
                </a:solidFill>
                <a:cs typeface="Calibri"/>
              </a:rPr>
              <a:t>Traffic </a:t>
            </a:r>
            <a:r>
              <a:rPr lang="en-US" dirty="0">
                <a:solidFill>
                  <a:schemeClr val="tx2"/>
                </a:solidFill>
                <a:cs typeface="Calibri"/>
              </a:rPr>
              <a:t>|</a:t>
            </a:r>
            <a:r>
              <a:rPr lang="en-US" i="1" dirty="0">
                <a:solidFill>
                  <a:schemeClr val="tx2"/>
                </a:solidFill>
                <a:cs typeface="Calibri"/>
              </a:rPr>
              <a:t> Rain, Hockey</a:t>
            </a:r>
            <a:r>
              <a:rPr lang="en-US" dirty="0">
                <a:solidFill>
                  <a:schemeClr val="tx2"/>
                </a:solidFill>
                <a:cs typeface="Calibri"/>
              </a:rPr>
              <a:t>)</a:t>
            </a:r>
            <a:endParaRPr lang="en-US" sz="2400" dirty="0">
              <a:solidFill>
                <a:schemeClr val="tx2"/>
              </a:solidFill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Bayes nets / graphical models help us express 			          conditional independence assumptions</a:t>
            </a:r>
          </a:p>
          <a:p>
            <a:pPr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2F6451E-71B4-B748-E9E7-259EC7B30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6497" y="994943"/>
            <a:ext cx="2734014" cy="238556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CF2D943-A37E-F605-D2D7-10BF4AB82F75}"/>
              </a:ext>
            </a:extLst>
          </p:cNvPr>
          <p:cNvGrpSpPr/>
          <p:nvPr/>
        </p:nvGrpSpPr>
        <p:grpSpPr>
          <a:xfrm>
            <a:off x="6071882" y="1334387"/>
            <a:ext cx="1695526" cy="1388065"/>
            <a:chOff x="9051634" y="2514600"/>
            <a:chExt cx="1695526" cy="1388065"/>
          </a:xfrm>
        </p:grpSpPr>
        <p:cxnSp>
          <p:nvCxnSpPr>
            <p:cNvPr id="4" name="AutoShape 6">
              <a:extLst>
                <a:ext uri="{FF2B5EF4-FFF2-40B4-BE49-F238E27FC236}">
                  <a16:creationId xmlns:a16="http://schemas.microsoft.com/office/drawing/2014/main" id="{B8AB264A-4059-9478-68E1-C3AA374AC5EA}"/>
                </a:ext>
              </a:extLst>
            </p:cNvPr>
            <p:cNvCxnSpPr>
              <a:cxnSpLocks noChangeShapeType="1"/>
              <a:stCxn id="11" idx="4"/>
            </p:cNvCxnSpPr>
            <p:nvPr/>
          </p:nvCxnSpPr>
          <p:spPr bwMode="auto">
            <a:xfrm flipH="1">
              <a:off x="10061152" y="2982635"/>
              <a:ext cx="432416" cy="52882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" name="AutoShape 6">
              <a:extLst>
                <a:ext uri="{FF2B5EF4-FFF2-40B4-BE49-F238E27FC236}">
                  <a16:creationId xmlns:a16="http://schemas.microsoft.com/office/drawing/2014/main" id="{E9256B22-4B11-AB6B-5ABF-38D7C8A94015}"/>
                </a:ext>
              </a:extLst>
            </p:cNvPr>
            <p:cNvCxnSpPr>
              <a:cxnSpLocks noChangeShapeType="1"/>
              <a:stCxn id="13" idx="4"/>
              <a:endCxn id="9" idx="1"/>
            </p:cNvCxnSpPr>
            <p:nvPr/>
          </p:nvCxnSpPr>
          <p:spPr bwMode="auto">
            <a:xfrm>
              <a:off x="9288531" y="2975017"/>
              <a:ext cx="445025" cy="53644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F19BA88-650D-F5DD-3400-A022346F2199}"/>
                </a:ext>
              </a:extLst>
            </p:cNvPr>
            <p:cNvGrpSpPr/>
            <p:nvPr/>
          </p:nvGrpSpPr>
          <p:grpSpPr>
            <a:xfrm>
              <a:off x="9051634" y="2516943"/>
              <a:ext cx="486403" cy="461665"/>
              <a:chOff x="5990597" y="3500735"/>
              <a:chExt cx="486403" cy="461665"/>
            </a:xfrm>
          </p:grpSpPr>
          <p:sp>
            <p:nvSpPr>
              <p:cNvPr id="13" name="Oval 3">
                <a:extLst>
                  <a:ext uri="{FF2B5EF4-FFF2-40B4-BE49-F238E27FC236}">
                    <a16:creationId xmlns:a16="http://schemas.microsoft.com/office/drawing/2014/main" id="{011FD4AB-9CAB-520D-EF65-2D90A87F3D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84EBF366-8468-C117-CB73-5D994E85FACE}"/>
                      </a:ext>
                    </a:extLst>
                  </p:cNvPr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𝑅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84EBF366-8468-C117-CB73-5D994E85FAC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475650D-210E-5BBE-812A-EC7F4C35F4AA}"/>
                </a:ext>
              </a:extLst>
            </p:cNvPr>
            <p:cNvGrpSpPr/>
            <p:nvPr/>
          </p:nvGrpSpPr>
          <p:grpSpPr>
            <a:xfrm>
              <a:off x="10256671" y="2514600"/>
              <a:ext cx="490489" cy="468035"/>
              <a:chOff x="5410200" y="4340347"/>
              <a:chExt cx="490489" cy="468035"/>
            </a:xfrm>
          </p:grpSpPr>
          <p:sp>
            <p:nvSpPr>
              <p:cNvPr id="11" name="Oval 3">
                <a:extLst>
                  <a:ext uri="{FF2B5EF4-FFF2-40B4-BE49-F238E27FC236}">
                    <a16:creationId xmlns:a16="http://schemas.microsoft.com/office/drawing/2014/main" id="{345627CF-7C5B-0141-43D9-7C95E33DC6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326A511C-E1F6-2AF3-CB21-494ED383F8BE}"/>
                      </a:ext>
                    </a:extLst>
                  </p:cNvPr>
                  <p:cNvSpPr/>
                  <p:nvPr/>
                </p:nvSpPr>
                <p:spPr>
                  <a:xfrm>
                    <a:off x="5413633" y="4340347"/>
                    <a:ext cx="487056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𝐻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326A511C-E1F6-2AF3-CB21-494ED383F8B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13633" y="4340347"/>
                    <a:ext cx="487056" cy="46166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8DDB3F6-00B1-3218-34D3-3E2380688B80}"/>
                </a:ext>
              </a:extLst>
            </p:cNvPr>
            <p:cNvGrpSpPr/>
            <p:nvPr/>
          </p:nvGrpSpPr>
          <p:grpSpPr>
            <a:xfrm>
              <a:off x="9664170" y="3441000"/>
              <a:ext cx="473794" cy="461665"/>
              <a:chOff x="6511771" y="4340347"/>
              <a:chExt cx="473794" cy="461665"/>
            </a:xfrm>
          </p:grpSpPr>
          <p:sp>
            <p:nvSpPr>
              <p:cNvPr id="9" name="Oval 3">
                <a:extLst>
                  <a:ext uri="{FF2B5EF4-FFF2-40B4-BE49-F238E27FC236}">
                    <a16:creationId xmlns:a16="http://schemas.microsoft.com/office/drawing/2014/main" id="{D1552A1B-B8C5-BEF7-4736-47B003FD9E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Rectangle 9">
                    <a:extLst>
                      <a:ext uri="{FF2B5EF4-FFF2-40B4-BE49-F238E27FC236}">
                        <a16:creationId xmlns:a16="http://schemas.microsoft.com/office/drawing/2014/main" id="{8BA827C3-731A-F58C-5DB0-2520F5F669E6}"/>
                      </a:ext>
                    </a:extLst>
                  </p:cNvPr>
                  <p:cNvSpPr/>
                  <p:nvPr/>
                </p:nvSpPr>
                <p:spPr>
                  <a:xfrm>
                    <a:off x="6515880" y="4340347"/>
                    <a:ext cx="44307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𝑇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" name="Rectangle 9">
                    <a:extLst>
                      <a:ext uri="{FF2B5EF4-FFF2-40B4-BE49-F238E27FC236}">
                        <a16:creationId xmlns:a16="http://schemas.microsoft.com/office/drawing/2014/main" id="{8BA827C3-731A-F58C-5DB0-2520F5F669E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43070" cy="4616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843487510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011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290636"/>
            <a:ext cx="4688114" cy="324160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Let’s build a causal Bayes net!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T: Traffic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R: It rains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L: Low pressure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D: Roof drips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B: Ballgame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C: Rain</a:t>
            </a:r>
          </a:p>
          <a:p>
            <a:pPr lvl="2">
              <a:lnSpc>
                <a:spcPct val="90000"/>
              </a:lnSpc>
            </a:pPr>
            <a:endParaRPr lang="en-US" sz="1600" dirty="0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075" b="43969"/>
          <a:stretch/>
        </p:blipFill>
        <p:spPr>
          <a:xfrm>
            <a:off x="5541319" y="1587878"/>
            <a:ext cx="7010400" cy="2647122"/>
          </a:xfrm>
          <a:prstGeom prst="rect">
            <a:avLst/>
          </a:prstGeom>
        </p:spPr>
      </p:pic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Example: Traffic II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D0359C3-92DD-4AEE-8747-40B37318C647}"/>
              </a:ext>
            </a:extLst>
          </p:cNvPr>
          <p:cNvSpPr/>
          <p:nvPr/>
        </p:nvSpPr>
        <p:spPr>
          <a:xfrm rot="21386584">
            <a:off x="9356121" y="2760481"/>
            <a:ext cx="887816" cy="202387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CA9B4E7-46DF-A584-FCC9-574E98B63379}"/>
              </a:ext>
            </a:extLst>
          </p:cNvPr>
          <p:cNvSpPr/>
          <p:nvPr/>
        </p:nvSpPr>
        <p:spPr>
          <a:xfrm rot="1619149">
            <a:off x="10133941" y="2635397"/>
            <a:ext cx="270258" cy="1625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B4B7D8A-1147-363F-B437-CCB6B5349DC4}"/>
              </a:ext>
            </a:extLst>
          </p:cNvPr>
          <p:cNvSpPr/>
          <p:nvPr/>
        </p:nvSpPr>
        <p:spPr>
          <a:xfrm rot="20588135">
            <a:off x="9289520" y="2676230"/>
            <a:ext cx="215830" cy="1376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3B2F533-3DF6-7529-7CD6-AA2661C4658B}"/>
              </a:ext>
            </a:extLst>
          </p:cNvPr>
          <p:cNvSpPr/>
          <p:nvPr/>
        </p:nvSpPr>
        <p:spPr>
          <a:xfrm rot="19863146">
            <a:off x="9250648" y="2769434"/>
            <a:ext cx="141579" cy="992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01B052D-7B0A-539F-35DD-46A6F8936C7C}"/>
              </a:ext>
            </a:extLst>
          </p:cNvPr>
          <p:cNvSpPr/>
          <p:nvPr/>
        </p:nvSpPr>
        <p:spPr>
          <a:xfrm rot="20840797">
            <a:off x="9668197" y="2638223"/>
            <a:ext cx="232166" cy="1108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Example: Alarm Network</a:t>
            </a:r>
          </a:p>
        </p:txBody>
      </p:sp>
      <p:sp>
        <p:nvSpPr>
          <p:cNvPr id="1068035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295400"/>
            <a:ext cx="11379200" cy="4729164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Calibri"/>
                <a:cs typeface="Calibri"/>
              </a:rPr>
              <a:t>Variables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B: Burglary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A: Alarm goes off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M: Mary calls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J: John calls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E: Earthquake!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1" y="1295400"/>
            <a:ext cx="6759927" cy="4495798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19022" y="369271"/>
            <a:ext cx="65532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Example: Alarm Network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43870"/>
                <a:ext cx="11379200" cy="5209330"/>
              </a:xfrm>
            </p:spPr>
            <p:txBody>
              <a:bodyPr/>
              <a:lstStyle/>
              <a:p>
                <a:pPr>
                  <a:lnSpc>
                    <a:spcPct val="80000"/>
                  </a:lnSpc>
                </a:pPr>
                <a:r>
                  <a:rPr lang="en-US" sz="2800" dirty="0">
                    <a:latin typeface="Calibri"/>
                    <a:cs typeface="Calibri"/>
                    <a:sym typeface="Wingdings"/>
                  </a:rPr>
                  <a:t>Joint distribution factorization example</a:t>
                </a:r>
              </a:p>
              <a:p>
                <a:pPr>
                  <a:lnSpc>
                    <a:spcPct val="80000"/>
                  </a:lnSpc>
                </a:pPr>
                <a:endParaRPr lang="en-US" sz="2800" dirty="0">
                  <a:latin typeface="Calibri"/>
                  <a:cs typeface="Calibri"/>
                  <a:sym typeface="Wingdings"/>
                </a:endParaRPr>
              </a:p>
              <a:p>
                <a:pPr>
                  <a:lnSpc>
                    <a:spcPct val="80000"/>
                  </a:lnSpc>
                </a:pPr>
                <a:r>
                  <a:rPr lang="en-US" sz="2800" dirty="0">
                    <a:latin typeface="Calibri"/>
                    <a:cs typeface="Calibri"/>
                    <a:sym typeface="Wingdings"/>
                  </a:rPr>
                  <a:t>Generic chain rule</a:t>
                </a:r>
              </a:p>
              <a:p>
                <a:pPr lvl="1">
                  <a:lnSpc>
                    <a:spcPct val="80000"/>
                  </a:lnSpc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CC00CC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…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solidFill>
                          <a:srgbClr val="CC00CC"/>
                        </a:solidFill>
                        <a:latin typeface="Cambria Math" charset="0"/>
                        <a:cs typeface="Calibri"/>
                        <a:sym typeface="Wingdings"/>
                      </a:rPr>
                      <m:t>=</m:t>
                    </m:r>
                    <m:nary>
                      <m:naryPr>
                        <m:chr m:val="∏"/>
                        <m:supHide m:val="on"/>
                        <m:ctrlP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𝑖</m:t>
                        </m:r>
                      </m:sub>
                      <m:sup/>
                      <m:e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solidFill>
                                      <a:srgbClr val="CC00CC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  <a:sym typeface="Wingdings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solidFill>
                                      <a:srgbClr val="CC00CC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solidFill>
                                      <a:srgbClr val="CC00CC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…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𝑖</m:t>
                            </m:r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−1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) </m:t>
                        </m:r>
                      </m:e>
                    </m:nary>
                  </m:oMath>
                </a14:m>
                <a:endParaRPr lang="en-US" sz="2400" dirty="0">
                  <a:latin typeface="Calibri"/>
                  <a:cs typeface="Calibri"/>
                  <a:sym typeface="Wingdings"/>
                </a:endParaRPr>
              </a:p>
              <a:p>
                <a:pPr marL="342882" lvl="1" indent="-342882">
                  <a:lnSpc>
                    <a:spcPct val="80000"/>
                  </a:lnSpc>
                  <a:buClr>
                    <a:schemeClr val="accent2"/>
                  </a:buClr>
                </a:pPr>
                <a:endParaRPr lang="en-US" sz="2400" i="1" dirty="0">
                  <a:solidFill>
                    <a:srgbClr val="CC00CC"/>
                  </a:solidFill>
                  <a:latin typeface="Cambria Math" charset="0"/>
                  <a:cs typeface="Calibri"/>
                  <a:sym typeface="Wingdings"/>
                </a:endParaRPr>
              </a:p>
              <a:p>
                <a:pPr marL="0" lvl="1" indent="0">
                  <a:lnSpc>
                    <a:spcPct val="80000"/>
                  </a:lnSpc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𝐽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𝑀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𝐽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𝑀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,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,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,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𝐽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indent="0">
                  <a:lnSpc>
                    <a:spcPct val="80000"/>
                  </a:lnSpc>
                  <a:buNone/>
                </a:pPr>
                <a:endParaRPr lang="en-US" sz="2800" dirty="0">
                  <a:latin typeface="Calibri"/>
                  <a:cs typeface="Calibri"/>
                  <a:sym typeface="Wingdings"/>
                </a:endParaRPr>
              </a:p>
              <a:p>
                <a:pPr marL="0" indent="0">
                  <a:lnSpc>
                    <a:spcPct val="80000"/>
                  </a:lnSpc>
                  <a:buNone/>
                </a:pPr>
                <a:endParaRPr lang="en-US" sz="2800" dirty="0"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lnSpc>
                    <a:spcPct val="80000"/>
                  </a:lnSpc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𝐽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𝑀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   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𝐽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         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𝑀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indent="0">
                  <a:lnSpc>
                    <a:spcPct val="80000"/>
                  </a:lnSpc>
                  <a:buNone/>
                </a:pPr>
                <a:endParaRPr lang="en-US" sz="2800" dirty="0">
                  <a:latin typeface="Calibri"/>
                  <a:cs typeface="Calibri"/>
                  <a:sym typeface="Wingdings"/>
                </a:endParaRPr>
              </a:p>
              <a:p>
                <a:pPr>
                  <a:lnSpc>
                    <a:spcPct val="80000"/>
                  </a:lnSpc>
                </a:pPr>
                <a:r>
                  <a:rPr lang="en-US" sz="2800" dirty="0">
                    <a:latin typeface="Calibri"/>
                    <a:cs typeface="Calibri"/>
                    <a:sym typeface="Wingdings"/>
                  </a:rPr>
                  <a:t>Bayes nets</a:t>
                </a:r>
              </a:p>
              <a:p>
                <a:pPr lvl="1">
                  <a:lnSpc>
                    <a:spcPct val="80000"/>
                  </a:lnSpc>
                </a:pP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CC00CC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CC00CC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…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i="1">
                        <a:solidFill>
                          <a:srgbClr val="CC00CC"/>
                        </a:solidFill>
                        <a:latin typeface="Cambria Math" charset="0"/>
                        <a:cs typeface="Calibri"/>
                        <a:sym typeface="Wingdings"/>
                      </a:rPr>
                      <m:t>=</m:t>
                    </m:r>
                    <m:nary>
                      <m:naryPr>
                        <m:chr m:val="∏"/>
                        <m:supHide m:val="on"/>
                        <m:ctrlPr>
                          <a:rPr lang="en-US" sz="2400" i="1">
                            <a:solidFill>
                              <a:srgbClr val="CC00CC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naryPr>
                      <m:sub>
                        <m:r>
                          <a:rPr lang="en-US" sz="2400" i="1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𝑖</m:t>
                        </m:r>
                      </m:sub>
                      <m:sup/>
                      <m:e>
                        <m:r>
                          <a:rPr lang="en-US" sz="2400" i="1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rgbClr val="CC00CC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  <a:sym typeface="Wingdings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srgbClr val="CC00CC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rgbClr val="CC00CC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sz="2400" i="1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𝑃𝑎𝑟𝑒𝑛𝑡𝑠</m:t>
                        </m:r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(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)</m:t>
                        </m:r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)</m:t>
                        </m:r>
                        <m:r>
                          <a:rPr lang="en-US" sz="2400" i="1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 </m:t>
                        </m:r>
                      </m:e>
                    </m:nary>
                  </m:oMath>
                </a14:m>
                <a:endParaRPr lang="en-US" sz="2400" dirty="0"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43870"/>
                <a:ext cx="11379200" cy="5209330"/>
              </a:xfrm>
              <a:blipFill rotWithShape="0">
                <a:blip r:embed="rId3"/>
                <a:stretch>
                  <a:fillRect l="-965" t="-2573" b="-6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681" name="Group 24680"/>
          <p:cNvGrpSpPr/>
          <p:nvPr/>
        </p:nvGrpSpPr>
        <p:grpSpPr>
          <a:xfrm>
            <a:off x="9144000" y="2385270"/>
            <a:ext cx="2895600" cy="3126530"/>
            <a:chOff x="8915400" y="1369270"/>
            <a:chExt cx="2895600" cy="3126530"/>
          </a:xfrm>
        </p:grpSpPr>
        <p:sp>
          <p:nvSpPr>
            <p:cNvPr id="7" name="Oval 6"/>
            <p:cNvSpPr/>
            <p:nvPr/>
          </p:nvSpPr>
          <p:spPr>
            <a:xfrm>
              <a:off x="8973312" y="1369270"/>
              <a:ext cx="1158240" cy="589911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latin typeface="Calibri"/>
                  <a:cs typeface="Calibri"/>
                </a:rPr>
                <a:t>B</a:t>
              </a:r>
              <a:r>
                <a:rPr lang="en-US" sz="1400" dirty="0">
                  <a:latin typeface="Calibri"/>
                  <a:cs typeface="Calibri"/>
                </a:rPr>
                <a:t>urglary</a:t>
              </a:r>
              <a:endParaRPr lang="en-US" sz="1400" b="1" dirty="0">
                <a:latin typeface="Calibri"/>
                <a:cs typeface="Calibri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10363200" y="1392620"/>
              <a:ext cx="1447800" cy="648902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latin typeface="Calibri"/>
                  <a:cs typeface="Calibri"/>
                </a:rPr>
                <a:t>E</a:t>
              </a:r>
              <a:r>
                <a:rPr lang="en-US" sz="1400" dirty="0">
                  <a:latin typeface="Calibri"/>
                  <a:cs typeface="Calibri"/>
                </a:rPr>
                <a:t>arthquake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9906000" y="2549093"/>
              <a:ext cx="938784" cy="76688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latin typeface="Calibri"/>
                  <a:cs typeface="Calibri"/>
                </a:rPr>
                <a:t>A</a:t>
              </a:r>
              <a:r>
                <a:rPr lang="en-US" sz="1400" dirty="0">
                  <a:latin typeface="Calibri"/>
                  <a:cs typeface="Calibri"/>
                </a:rPr>
                <a:t>larm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8915400" y="3787906"/>
              <a:ext cx="810768" cy="695604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latin typeface="Calibri"/>
                  <a:cs typeface="Calibri"/>
                </a:rPr>
                <a:t>J</a:t>
              </a:r>
              <a:r>
                <a:rPr lang="en-US" sz="1400" dirty="0">
                  <a:latin typeface="Calibri"/>
                  <a:cs typeface="Calibri"/>
                </a:rPr>
                <a:t>ohn calls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11000232" y="3787906"/>
              <a:ext cx="810768" cy="707894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latin typeface="Calibri"/>
                  <a:cs typeface="Calibri"/>
                </a:rPr>
                <a:t>M</a:t>
              </a:r>
              <a:r>
                <a:rPr lang="en-US" sz="1400" dirty="0">
                  <a:latin typeface="Calibri"/>
                  <a:cs typeface="Calibri"/>
                </a:rPr>
                <a:t>ary calls</a:t>
              </a:r>
            </a:p>
          </p:txBody>
        </p:sp>
        <p:cxnSp>
          <p:nvCxnSpPr>
            <p:cNvPr id="12" name="Straight Arrow Connector 11"/>
            <p:cNvCxnSpPr>
              <a:stCxn id="10" idx="4"/>
              <a:endCxn id="12" idx="1"/>
            </p:cNvCxnSpPr>
            <p:nvPr/>
          </p:nvCxnSpPr>
          <p:spPr>
            <a:xfrm>
              <a:off x="9552432" y="1959181"/>
              <a:ext cx="532599" cy="70221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11" idx="4"/>
              <a:endCxn id="12" idx="7"/>
            </p:cNvCxnSpPr>
            <p:nvPr/>
          </p:nvCxnSpPr>
          <p:spPr>
            <a:xfrm flipH="1">
              <a:off x="10699281" y="2041523"/>
              <a:ext cx="387819" cy="61987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2" idx="3"/>
              <a:endCxn id="13" idx="0"/>
            </p:cNvCxnSpPr>
            <p:nvPr/>
          </p:nvCxnSpPr>
          <p:spPr>
            <a:xfrm flipH="1">
              <a:off x="9320784" y="3203670"/>
              <a:ext cx="764247" cy="58423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12" idx="5"/>
              <a:endCxn id="15" idx="0"/>
            </p:cNvCxnSpPr>
            <p:nvPr/>
          </p:nvCxnSpPr>
          <p:spPr>
            <a:xfrm>
              <a:off x="10699281" y="3203670"/>
              <a:ext cx="706335" cy="58423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7950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199" y="1143001"/>
            <a:ext cx="2666998" cy="1773729"/>
          </a:xfrm>
          <a:prstGeom prst="rect">
            <a:avLst/>
          </a:prstGeom>
        </p:spPr>
      </p:pic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Alarm Network</a:t>
            </a:r>
          </a:p>
        </p:txBody>
      </p:sp>
      <p:sp>
        <p:nvSpPr>
          <p:cNvPr id="5" name="Oval 4"/>
          <p:cNvSpPr/>
          <p:nvPr/>
        </p:nvSpPr>
        <p:spPr>
          <a:xfrm>
            <a:off x="2971800" y="1554162"/>
            <a:ext cx="1524000" cy="762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urglary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6" name="Oval 5"/>
          <p:cNvSpPr/>
          <p:nvPr/>
        </p:nvSpPr>
        <p:spPr>
          <a:xfrm>
            <a:off x="4800600" y="1554162"/>
            <a:ext cx="1447800" cy="838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err="1">
                <a:latin typeface="Calibri"/>
                <a:cs typeface="Calibri"/>
              </a:rPr>
              <a:t>E</a:t>
            </a:r>
            <a:r>
              <a:rPr lang="en-US" dirty="0" err="1">
                <a:latin typeface="Calibri"/>
                <a:cs typeface="Calibri"/>
              </a:rPr>
              <a:t>arthqk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7" name="Oval 6"/>
          <p:cNvSpPr/>
          <p:nvPr/>
        </p:nvSpPr>
        <p:spPr>
          <a:xfrm>
            <a:off x="3962400" y="2544762"/>
            <a:ext cx="1143000" cy="990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larm</a:t>
            </a:r>
          </a:p>
        </p:txBody>
      </p:sp>
      <p:sp>
        <p:nvSpPr>
          <p:cNvPr id="8" name="Oval 7"/>
          <p:cNvSpPr/>
          <p:nvPr/>
        </p:nvSpPr>
        <p:spPr>
          <a:xfrm>
            <a:off x="2819400" y="3611562"/>
            <a:ext cx="1066800" cy="89852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J</a:t>
            </a:r>
            <a:r>
              <a:rPr lang="en-US" dirty="0">
                <a:latin typeface="Calibri"/>
                <a:cs typeface="Calibri"/>
              </a:rPr>
              <a:t>ohn calls</a:t>
            </a:r>
          </a:p>
        </p:txBody>
      </p:sp>
      <p:sp>
        <p:nvSpPr>
          <p:cNvPr id="9" name="Oval 8"/>
          <p:cNvSpPr/>
          <p:nvPr/>
        </p:nvSpPr>
        <p:spPr>
          <a:xfrm>
            <a:off x="5105400" y="3611562"/>
            <a:ext cx="1066800" cy="9144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M</a:t>
            </a:r>
            <a:r>
              <a:rPr lang="en-US" dirty="0">
                <a:latin typeface="Calibri"/>
                <a:cs typeface="Calibri"/>
              </a:rPr>
              <a:t>ary calls</a:t>
            </a:r>
          </a:p>
        </p:txBody>
      </p:sp>
      <p:cxnSp>
        <p:nvCxnSpPr>
          <p:cNvPr id="11" name="Straight Arrow Connector 10"/>
          <p:cNvCxnSpPr>
            <a:stCxn id="5" idx="4"/>
            <a:endCxn id="7" idx="1"/>
          </p:cNvCxnSpPr>
          <p:nvPr/>
        </p:nvCxnSpPr>
        <p:spPr>
          <a:xfrm rot="16200000" flipH="1">
            <a:off x="3744912" y="2305050"/>
            <a:ext cx="373063" cy="395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6" idx="4"/>
            <a:endCxn id="7" idx="7"/>
          </p:cNvCxnSpPr>
          <p:nvPr/>
        </p:nvCxnSpPr>
        <p:spPr>
          <a:xfrm rot="5400000">
            <a:off x="5083175" y="2247900"/>
            <a:ext cx="296863" cy="5857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7" idx="3"/>
            <a:endCxn id="8" idx="0"/>
          </p:cNvCxnSpPr>
          <p:nvPr/>
        </p:nvCxnSpPr>
        <p:spPr>
          <a:xfrm rot="5400000">
            <a:off x="3630613" y="3113087"/>
            <a:ext cx="220662" cy="776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5"/>
            <a:endCxn id="9" idx="0"/>
          </p:cNvCxnSpPr>
          <p:nvPr/>
        </p:nvCxnSpPr>
        <p:spPr>
          <a:xfrm rot="16200000" flipH="1">
            <a:off x="5178426" y="3151187"/>
            <a:ext cx="220662" cy="7000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1524000" y="1427162"/>
          <a:ext cx="1295400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P(B)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7010400" y="1350962"/>
          <a:ext cx="1298575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P(E)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0.002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0.998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7010400" y="3200400"/>
          <a:ext cx="2819400" cy="330697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96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P(A|B,E)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0.94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0.06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0.29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0.71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1676400" y="4678362"/>
          <a:ext cx="19812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78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P(J|A)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4267200" y="4678362"/>
          <a:ext cx="20574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P(M|A)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43870"/>
                <a:ext cx="11379200" cy="1246930"/>
              </a:xfrm>
            </p:spPr>
            <p:txBody>
              <a:bodyPr/>
              <a:lstStyle/>
              <a:p>
                <a:pPr>
                  <a:lnSpc>
                    <a:spcPct val="80000"/>
                  </a:lnSpc>
                </a:pPr>
                <a:r>
                  <a:rPr lang="en-US" sz="2800" dirty="0">
                    <a:latin typeface="Calibri"/>
                    <a:cs typeface="Calibri"/>
                    <a:sym typeface="Wingdings"/>
                  </a:rPr>
                  <a:t>For the following Bayes nets, write the joint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(</m:t>
                    </m:r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𝐴</m:t>
                    </m:r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,</m:t>
                    </m:r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𝐵</m:t>
                    </m:r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,</m:t>
                    </m:r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𝐶</m:t>
                    </m:r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)</m:t>
                    </m:r>
                  </m:oMath>
                </a14:m>
                <a:endParaRPr lang="en-US" sz="2800" dirty="0">
                  <a:latin typeface="Cambria Math" charset="0"/>
                  <a:ea typeface="Cambria Math" charset="0"/>
                  <a:cs typeface="Cambria Math" charset="0"/>
                  <a:sym typeface="Wingdings"/>
                </a:endParaRPr>
              </a:p>
              <a:p>
                <a:pPr marL="914376" lvl="1" indent="-457200">
                  <a:lnSpc>
                    <a:spcPct val="80000"/>
                  </a:lnSpc>
                  <a:buFont typeface="+mj-lt"/>
                  <a:buAutoNum type="arabicPeriod"/>
                </a:pPr>
                <a:r>
                  <a:rPr lang="en-US" sz="2400" dirty="0">
                    <a:latin typeface="Calibri"/>
                    <a:cs typeface="Calibri"/>
                    <a:sym typeface="Wingdings"/>
                  </a:rPr>
                  <a:t>Using the chain rule (with top-down order A,B,C)</a:t>
                </a:r>
              </a:p>
              <a:p>
                <a:pPr marL="914376" lvl="1" indent="-457200">
                  <a:lnSpc>
                    <a:spcPct val="80000"/>
                  </a:lnSpc>
                  <a:buFont typeface="+mj-lt"/>
                  <a:buAutoNum type="arabicPeriod"/>
                </a:pPr>
                <a:r>
                  <a:rPr lang="en-US" sz="2400" dirty="0">
                    <a:latin typeface="Calibri"/>
                    <a:cs typeface="Calibri"/>
                    <a:sym typeface="Wingdings"/>
                  </a:rPr>
                  <a:t>Using Bayes net semantics (product of CPTs)</a:t>
                </a:r>
              </a:p>
              <a:p>
                <a:pPr marL="0" indent="0">
                  <a:lnSpc>
                    <a:spcPct val="80000"/>
                  </a:lnSpc>
                  <a:buNone/>
                </a:pPr>
                <a:endParaRPr lang="en-US" sz="2800" dirty="0"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43870"/>
                <a:ext cx="11379200" cy="1246930"/>
              </a:xfrm>
              <a:blipFill rotWithShape="0">
                <a:blip r:embed="rId2"/>
                <a:stretch>
                  <a:fillRect l="-965" t="-10732" b="-53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Independence Semantics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E7B1346-EB44-4521-8D85-8555ED70C81E}"/>
              </a:ext>
            </a:extLst>
          </p:cNvPr>
          <p:cNvGrpSpPr/>
          <p:nvPr/>
        </p:nvGrpSpPr>
        <p:grpSpPr>
          <a:xfrm>
            <a:off x="5358835" y="2590991"/>
            <a:ext cx="1651565" cy="1307647"/>
            <a:chOff x="5358835" y="2590991"/>
            <a:chExt cx="1651565" cy="1307647"/>
          </a:xfrm>
        </p:grpSpPr>
        <p:cxnSp>
          <p:nvCxnSpPr>
            <p:cNvPr id="17" name="AutoShape 6"/>
            <p:cNvCxnSpPr>
              <a:cxnSpLocks noChangeShapeType="1"/>
              <a:stCxn id="20" idx="5"/>
              <a:endCxn id="26" idx="0"/>
            </p:cNvCxnSpPr>
            <p:nvPr/>
          </p:nvCxnSpPr>
          <p:spPr bwMode="auto">
            <a:xfrm>
              <a:off x="6318805" y="2982635"/>
              <a:ext cx="454698" cy="45199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AutoShape 6"/>
            <p:cNvCxnSpPr>
              <a:cxnSpLocks noChangeShapeType="1"/>
              <a:stCxn id="20" idx="3"/>
              <a:endCxn id="23" idx="0"/>
            </p:cNvCxnSpPr>
            <p:nvPr/>
          </p:nvCxnSpPr>
          <p:spPr bwMode="auto">
            <a:xfrm flipH="1">
              <a:off x="5595732" y="2982635"/>
              <a:ext cx="388051" cy="46239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9" name="Group 18"/>
            <p:cNvGrpSpPr/>
            <p:nvPr/>
          </p:nvGrpSpPr>
          <p:grpSpPr>
            <a:xfrm>
              <a:off x="5914397" y="2590991"/>
              <a:ext cx="486403" cy="461665"/>
              <a:chOff x="5990597" y="3500735"/>
              <a:chExt cx="486403" cy="461665"/>
            </a:xfrm>
          </p:grpSpPr>
          <p:sp>
            <p:nvSpPr>
              <p:cNvPr id="20" name="Oval 3"/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Rectangle 20"/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21" name="Rectangle 2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2" name="Group 21"/>
            <p:cNvGrpSpPr/>
            <p:nvPr/>
          </p:nvGrpSpPr>
          <p:grpSpPr>
            <a:xfrm>
              <a:off x="5358835" y="3430603"/>
              <a:ext cx="493941" cy="468035"/>
              <a:chOff x="5410200" y="4340347"/>
              <a:chExt cx="493941" cy="468035"/>
            </a:xfrm>
          </p:grpSpPr>
          <p:sp>
            <p:nvSpPr>
              <p:cNvPr id="23" name="Oval 3"/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Rectangle 23"/>
                  <p:cNvSpPr/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4" name="Rectangle 2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5" name="Group 24"/>
            <p:cNvGrpSpPr/>
            <p:nvPr/>
          </p:nvGrpSpPr>
          <p:grpSpPr>
            <a:xfrm>
              <a:off x="6536606" y="3430603"/>
              <a:ext cx="473794" cy="461665"/>
              <a:chOff x="6511771" y="4340347"/>
              <a:chExt cx="473794" cy="461665"/>
            </a:xfrm>
          </p:grpSpPr>
          <p:sp>
            <p:nvSpPr>
              <p:cNvPr id="26" name="Oval 3"/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Rectangle 26"/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7" name="Rectangle 2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EE760C2-D207-4505-901A-173E86F50216}"/>
              </a:ext>
            </a:extLst>
          </p:cNvPr>
          <p:cNvGrpSpPr/>
          <p:nvPr/>
        </p:nvGrpSpPr>
        <p:grpSpPr>
          <a:xfrm>
            <a:off x="972988" y="3048000"/>
            <a:ext cx="2490943" cy="470745"/>
            <a:chOff x="972988" y="3048000"/>
            <a:chExt cx="2490943" cy="470745"/>
          </a:xfrm>
        </p:grpSpPr>
        <p:cxnSp>
          <p:nvCxnSpPr>
            <p:cNvPr id="28" name="AutoShape 6"/>
            <p:cNvCxnSpPr>
              <a:cxnSpLocks noChangeShapeType="1"/>
              <a:stCxn id="34" idx="6"/>
              <a:endCxn id="37" idx="2"/>
            </p:cNvCxnSpPr>
            <p:nvPr/>
          </p:nvCxnSpPr>
          <p:spPr bwMode="auto">
            <a:xfrm flipV="1">
              <a:off x="2418253" y="3287914"/>
              <a:ext cx="571884" cy="131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AutoShape 6"/>
            <p:cNvCxnSpPr>
              <a:cxnSpLocks noChangeShapeType="1"/>
              <a:stCxn id="31" idx="6"/>
              <a:endCxn id="34" idx="2"/>
            </p:cNvCxnSpPr>
            <p:nvPr/>
          </p:nvCxnSpPr>
          <p:spPr bwMode="auto">
            <a:xfrm>
              <a:off x="1446782" y="3283885"/>
              <a:ext cx="497677" cy="53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0" name="Group 29"/>
            <p:cNvGrpSpPr/>
            <p:nvPr/>
          </p:nvGrpSpPr>
          <p:grpSpPr>
            <a:xfrm>
              <a:off x="972988" y="3052615"/>
              <a:ext cx="486403" cy="461665"/>
              <a:chOff x="5990597" y="3500735"/>
              <a:chExt cx="486403" cy="461665"/>
            </a:xfrm>
          </p:grpSpPr>
          <p:sp>
            <p:nvSpPr>
              <p:cNvPr id="31" name="Oval 3"/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Rectangle 31"/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32" name="Rectangle 3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3" name="Group 32"/>
            <p:cNvGrpSpPr/>
            <p:nvPr/>
          </p:nvGrpSpPr>
          <p:grpSpPr>
            <a:xfrm>
              <a:off x="1944459" y="3048000"/>
              <a:ext cx="493941" cy="468035"/>
              <a:chOff x="5410200" y="4340347"/>
              <a:chExt cx="493941" cy="468035"/>
            </a:xfrm>
          </p:grpSpPr>
          <p:sp>
            <p:nvSpPr>
              <p:cNvPr id="34" name="Oval 3"/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Rectangle 34"/>
                  <p:cNvSpPr/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5" name="Rectangle 3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6" name="Group 35"/>
            <p:cNvGrpSpPr/>
            <p:nvPr/>
          </p:nvGrpSpPr>
          <p:grpSpPr>
            <a:xfrm>
              <a:off x="2990137" y="3057080"/>
              <a:ext cx="473794" cy="461665"/>
              <a:chOff x="6511771" y="4340347"/>
              <a:chExt cx="473794" cy="461665"/>
            </a:xfrm>
          </p:grpSpPr>
          <p:sp>
            <p:nvSpPr>
              <p:cNvPr id="37" name="Oval 3"/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Rectangle 37"/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8" name="Rectangle 3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4A37852-85D8-452D-B984-CEF0ADDF5628}"/>
              </a:ext>
            </a:extLst>
          </p:cNvPr>
          <p:cNvGrpSpPr/>
          <p:nvPr/>
        </p:nvGrpSpPr>
        <p:grpSpPr>
          <a:xfrm>
            <a:off x="9051634" y="2514600"/>
            <a:ext cx="1698978" cy="1388065"/>
            <a:chOff x="9051634" y="2514600"/>
            <a:chExt cx="1698978" cy="1388065"/>
          </a:xfrm>
        </p:grpSpPr>
        <p:cxnSp>
          <p:nvCxnSpPr>
            <p:cNvPr id="42" name="AutoShape 6"/>
            <p:cNvCxnSpPr>
              <a:cxnSpLocks noChangeShapeType="1"/>
              <a:stCxn id="48" idx="4"/>
            </p:cNvCxnSpPr>
            <p:nvPr/>
          </p:nvCxnSpPr>
          <p:spPr bwMode="auto">
            <a:xfrm flipH="1">
              <a:off x="10061152" y="2982635"/>
              <a:ext cx="432416" cy="52882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AutoShape 6"/>
            <p:cNvCxnSpPr>
              <a:cxnSpLocks noChangeShapeType="1"/>
              <a:stCxn id="45" idx="4"/>
              <a:endCxn id="51" idx="1"/>
            </p:cNvCxnSpPr>
            <p:nvPr/>
          </p:nvCxnSpPr>
          <p:spPr bwMode="auto">
            <a:xfrm>
              <a:off x="9288531" y="2975017"/>
              <a:ext cx="445025" cy="53644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44" name="Group 43"/>
            <p:cNvGrpSpPr/>
            <p:nvPr/>
          </p:nvGrpSpPr>
          <p:grpSpPr>
            <a:xfrm>
              <a:off x="9051634" y="2516943"/>
              <a:ext cx="486403" cy="461665"/>
              <a:chOff x="5990597" y="3500735"/>
              <a:chExt cx="486403" cy="461665"/>
            </a:xfrm>
          </p:grpSpPr>
          <p:sp>
            <p:nvSpPr>
              <p:cNvPr id="45" name="Oval 3"/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Rectangle 45"/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46" name="Rectangle 4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47" name="Group 46"/>
            <p:cNvGrpSpPr/>
            <p:nvPr/>
          </p:nvGrpSpPr>
          <p:grpSpPr>
            <a:xfrm>
              <a:off x="10256671" y="2514600"/>
              <a:ext cx="493941" cy="468035"/>
              <a:chOff x="5410200" y="4340347"/>
              <a:chExt cx="493941" cy="468035"/>
            </a:xfrm>
          </p:grpSpPr>
          <p:sp>
            <p:nvSpPr>
              <p:cNvPr id="48" name="Oval 3"/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Rectangle 48"/>
                  <p:cNvSpPr/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9" name="Rectangle 4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0" name="Group 49"/>
            <p:cNvGrpSpPr/>
            <p:nvPr/>
          </p:nvGrpSpPr>
          <p:grpSpPr>
            <a:xfrm>
              <a:off x="9664170" y="3441000"/>
              <a:ext cx="473794" cy="461665"/>
              <a:chOff x="6511771" y="4340347"/>
              <a:chExt cx="473794" cy="461665"/>
            </a:xfrm>
          </p:grpSpPr>
          <p:sp>
            <p:nvSpPr>
              <p:cNvPr id="51" name="Oval 3"/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Rectangle 51"/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2" name="Rectangle 5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686" name="Rectangle 24685"/>
              <p:cNvSpPr/>
              <p:nvPr/>
            </p:nvSpPr>
            <p:spPr>
              <a:xfrm>
                <a:off x="372547" y="4180344"/>
                <a:ext cx="4312415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r>
                  <a:rPr lang="en-US" sz="24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Assumption:</a:t>
                </a:r>
                <a:endParaRPr lang="en-US" sz="2400" dirty="0">
                  <a:solidFill>
                    <a:srgbClr val="3333FF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3333FF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r>
                  <a:rPr lang="en-US" sz="2000" dirty="0">
                    <a:latin typeface="Calibri"/>
                    <a:cs typeface="Calibri"/>
                    <a:sym typeface="Wingdings"/>
                  </a:rPr>
                  <a:t>C is independent from A given B</a:t>
                </a:r>
              </a:p>
            </p:txBody>
          </p:sp>
        </mc:Choice>
        <mc:Fallback xmlns="">
          <p:sp>
            <p:nvSpPr>
              <p:cNvPr id="24686" name="Rectangle 246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547" y="4180344"/>
                <a:ext cx="4312415" cy="2677656"/>
              </a:xfrm>
              <a:prstGeom prst="rect">
                <a:avLst/>
              </a:prstGeom>
              <a:blipFill>
                <a:blip r:embed="rId11"/>
                <a:stretch>
                  <a:fillRect l="-2119" b="-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>
              <a:xfrm>
                <a:off x="4389946" y="4182388"/>
                <a:ext cx="4312415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r>
                  <a:rPr lang="en-US" sz="24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Assumption:</a:t>
                </a:r>
                <a:endParaRPr lang="en-US" sz="2400" dirty="0">
                  <a:solidFill>
                    <a:srgbClr val="3333FF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3333FF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r>
                  <a:rPr lang="en-US" sz="2000" dirty="0">
                    <a:latin typeface="Calibri"/>
                    <a:cs typeface="Calibri"/>
                    <a:sym typeface="Wingdings"/>
                  </a:rPr>
                  <a:t>C is independent from B given A</a:t>
                </a: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9946" y="4182388"/>
                <a:ext cx="4312415" cy="2677656"/>
              </a:xfrm>
              <a:prstGeom prst="rect">
                <a:avLst/>
              </a:prstGeom>
              <a:blipFill rotWithShape="0">
                <a:blip r:embed="rId12"/>
                <a:stretch>
                  <a:fillRect l="-2119" t="-17768" b="-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/>
              <p:cNvSpPr/>
              <p:nvPr/>
            </p:nvSpPr>
            <p:spPr>
              <a:xfrm>
                <a:off x="8337360" y="4182716"/>
                <a:ext cx="4312415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 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r>
                  <a:rPr lang="en-US" sz="24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Assumption:</a:t>
                </a:r>
                <a:endParaRPr lang="en-US" sz="2400" dirty="0">
                  <a:solidFill>
                    <a:srgbClr val="3333FF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r>
                  <a:rPr lang="en-US" sz="2000" dirty="0">
                    <a:latin typeface="Calibri"/>
                    <a:cs typeface="Calibri"/>
                    <a:sym typeface="Wingdings"/>
                  </a:rPr>
                  <a:t>A is independent from B given { }</a:t>
                </a:r>
              </a:p>
            </p:txBody>
          </p:sp>
        </mc:Choice>
        <mc:Fallback xmlns="">
          <p:sp>
            <p:nvSpPr>
              <p:cNvPr id="68" name="Rectangle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7360" y="4182716"/>
                <a:ext cx="4312415" cy="2677656"/>
              </a:xfrm>
              <a:prstGeom prst="rect">
                <a:avLst/>
              </a:prstGeom>
              <a:blipFill rotWithShape="0">
                <a:blip r:embed="rId13"/>
                <a:stretch>
                  <a:fillRect l="-2263" t="-17768" b="-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9344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ea typeface="ＭＳ Ｐゴシック" pitchFamily="34" charset="-128"/>
                <a:cs typeface="Calibri"/>
              </a:rPr>
              <a:t>Causal Chains</a:t>
            </a:r>
          </a:p>
        </p:txBody>
      </p:sp>
      <p:sp>
        <p:nvSpPr>
          <p:cNvPr id="108953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571500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This configuration is a 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“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causal chain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”</a:t>
            </a:r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3" eaLnBrk="1" hangingPunct="1">
              <a:lnSpc>
                <a:spcPct val="80000"/>
              </a:lnSpc>
            </a:pPr>
            <a:endParaRPr lang="en-US" sz="16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</p:txBody>
      </p:sp>
      <p:pic>
        <p:nvPicPr>
          <p:cNvPr id="54280" name="Picture 9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53" y="5486400"/>
            <a:ext cx="4335463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81" name="Text Box 14"/>
          <p:cNvSpPr txBox="1">
            <a:spLocks noChangeArrowheads="1"/>
          </p:cNvSpPr>
          <p:nvPr/>
        </p:nvSpPr>
        <p:spPr bwMode="auto">
          <a:xfrm>
            <a:off x="323499" y="4493434"/>
            <a:ext cx="5486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X: Low pressure   Y: Rain              Z: Traffic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91" y="2057400"/>
            <a:ext cx="5561146" cy="2438400"/>
          </a:xfrm>
          <a:prstGeom prst="rect">
            <a:avLst/>
          </a:prstGeom>
        </p:spPr>
      </p:pic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096000" y="275456"/>
            <a:ext cx="5943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Guaranteed X independent of Z ?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400" i="1" dirty="0">
                <a:solidFill>
                  <a:srgbClr val="FF0000"/>
                </a:solidFill>
                <a:latin typeface="Calibri"/>
                <a:ea typeface="ＭＳ Ｐゴシック" pitchFamily="34" charset="-128"/>
                <a:cs typeface="Calibri"/>
              </a:rPr>
              <a:t>No!</a:t>
            </a:r>
          </a:p>
          <a:p>
            <a:pPr lvl="4"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One example set of CPTs for which X is not independent of Z is sufficient to show this independence is not guaranteed.</a:t>
            </a: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Example:</a:t>
            </a:r>
          </a:p>
          <a:p>
            <a:pPr lvl="5">
              <a:lnSpc>
                <a:spcPct val="80000"/>
              </a:lnSpc>
            </a:pPr>
            <a:endParaRPr lang="en-US" sz="12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Low pressure </a:t>
            </a:r>
            <a:r>
              <a:rPr lang="en-US" sz="2400" i="1" dirty="0">
                <a:latin typeface="Calibri"/>
                <a:cs typeface="Calibri"/>
              </a:rPr>
              <a:t>always</a:t>
            </a:r>
            <a:r>
              <a:rPr lang="en-US" sz="2400" dirty="0">
                <a:latin typeface="Calibri"/>
                <a:cs typeface="Calibri"/>
              </a:rPr>
              <a:t> causes rain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Rain </a:t>
            </a:r>
            <a:r>
              <a:rPr lang="en-US" sz="2400" i="1" dirty="0">
                <a:latin typeface="Calibri"/>
                <a:cs typeface="Calibri"/>
              </a:rPr>
              <a:t>always</a:t>
            </a:r>
            <a:r>
              <a:rPr lang="en-US" sz="2400" dirty="0">
                <a:latin typeface="Calibri"/>
                <a:cs typeface="Calibri"/>
              </a:rPr>
              <a:t> causes traffic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High pressure </a:t>
            </a:r>
            <a:r>
              <a:rPr lang="en-US" sz="2400" i="1" dirty="0">
                <a:latin typeface="Calibri"/>
                <a:cs typeface="Calibri"/>
              </a:rPr>
              <a:t>always</a:t>
            </a:r>
            <a:r>
              <a:rPr lang="en-US" sz="2400" dirty="0">
                <a:latin typeface="Calibri"/>
                <a:cs typeface="Calibri"/>
              </a:rPr>
              <a:t> causes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No rain </a:t>
            </a:r>
            <a:r>
              <a:rPr lang="en-US" sz="2400" i="1" dirty="0">
                <a:latin typeface="Calibri"/>
                <a:cs typeface="Calibri"/>
              </a:rPr>
              <a:t>always</a:t>
            </a:r>
            <a:r>
              <a:rPr lang="en-US" sz="2400" dirty="0">
                <a:latin typeface="Calibri"/>
                <a:cs typeface="Calibri"/>
              </a:rPr>
              <a:t> causes no traffic</a:t>
            </a: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In numbers:</a:t>
            </a:r>
          </a:p>
          <a:p>
            <a:pPr marL="514324" lvl="1" indent="0">
              <a:lnSpc>
                <a:spcPct val="80000"/>
              </a:lnSpc>
              <a:buNone/>
            </a:pPr>
            <a:r>
              <a:rPr lang="en-US" sz="2400" dirty="0">
                <a:latin typeface="Calibri"/>
                <a:cs typeface="Calibri"/>
              </a:rPr>
              <a:t>   P( +y | +x ) = 1	P( +z | +y ) = 1 </a:t>
            </a:r>
          </a:p>
          <a:p>
            <a:pPr marL="514324" lvl="1" indent="0">
              <a:lnSpc>
                <a:spcPct val="80000"/>
              </a:lnSpc>
              <a:buNone/>
            </a:pPr>
            <a:r>
              <a:rPr lang="en-US" sz="2400" dirty="0">
                <a:latin typeface="Calibri"/>
                <a:cs typeface="Calibri"/>
              </a:rPr>
              <a:t>   P(  -y | -x  ) = 1	P(  -z | -y ) = 1</a:t>
            </a: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endParaRPr lang="en-US" sz="20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ea typeface="ＭＳ Ｐゴシック" pitchFamily="34" charset="-128"/>
                <a:cs typeface="Calibri"/>
              </a:rPr>
              <a:t>Causal Chains</a:t>
            </a:r>
          </a:p>
        </p:txBody>
      </p:sp>
      <p:sp>
        <p:nvSpPr>
          <p:cNvPr id="108953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571500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This configuration is a 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“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causal chain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”</a:t>
            </a:r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3" eaLnBrk="1" hangingPunct="1">
              <a:lnSpc>
                <a:spcPct val="80000"/>
              </a:lnSpc>
            </a:pPr>
            <a:endParaRPr lang="en-US" sz="16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</p:txBody>
      </p:sp>
      <p:pic>
        <p:nvPicPr>
          <p:cNvPr id="54280" name="Picture 9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486400"/>
            <a:ext cx="4335463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53" y="2057400"/>
            <a:ext cx="5561146" cy="2438400"/>
          </a:xfrm>
          <a:prstGeom prst="rect">
            <a:avLst/>
          </a:prstGeom>
        </p:spPr>
      </p:pic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172200" y="1371600"/>
            <a:ext cx="5943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Guaranteed X independent of Z given Y?</a:t>
            </a: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solidFill>
                <a:srgbClr val="CC0000"/>
              </a:solidFill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solidFill>
                <a:srgbClr val="CC0000"/>
              </a:solidFill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solidFill>
                <a:srgbClr val="CC0000"/>
              </a:solidFill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solidFill>
                <a:srgbClr val="CC0000"/>
              </a:solidFill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solidFill>
                <a:srgbClr val="CC0000"/>
              </a:solidFill>
              <a:latin typeface="Calibri"/>
              <a:cs typeface="Calibri"/>
            </a:endParaRPr>
          </a:p>
          <a:p>
            <a:pPr lvl="5">
              <a:lnSpc>
                <a:spcPct val="80000"/>
              </a:lnSpc>
            </a:pPr>
            <a:endParaRPr lang="en-US" sz="1600" dirty="0">
              <a:solidFill>
                <a:srgbClr val="CC0000"/>
              </a:solidFill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sz="2400" dirty="0">
                <a:solidFill>
                  <a:srgbClr val="CC0000"/>
                </a:solidFill>
                <a:latin typeface="Calibri"/>
                <a:cs typeface="Calibri"/>
              </a:rPr>
              <a:t>Evidence along the chain </a:t>
            </a:r>
            <a:r>
              <a:rPr lang="ja-JP" altLang="en-US" sz="2400" dirty="0">
                <a:solidFill>
                  <a:srgbClr val="CC0000"/>
                </a:solidFill>
                <a:latin typeface="Calibri"/>
                <a:cs typeface="Calibri"/>
              </a:rPr>
              <a:t>“</a:t>
            </a:r>
            <a:r>
              <a:rPr lang="en-US" altLang="ja-JP" sz="2400" dirty="0">
                <a:solidFill>
                  <a:srgbClr val="CC0000"/>
                </a:solidFill>
                <a:latin typeface="Calibri"/>
                <a:cs typeface="Calibri"/>
              </a:rPr>
              <a:t>blocks</a:t>
            </a:r>
            <a:r>
              <a:rPr lang="ja-JP" altLang="en-US" sz="2400" dirty="0">
                <a:solidFill>
                  <a:srgbClr val="CC0000"/>
                </a:solidFill>
                <a:latin typeface="Calibri"/>
                <a:cs typeface="Calibri"/>
              </a:rPr>
              <a:t>”</a:t>
            </a:r>
            <a:r>
              <a:rPr lang="en-US" altLang="ja-JP" sz="2400" dirty="0">
                <a:solidFill>
                  <a:srgbClr val="CC0000"/>
                </a:solidFill>
                <a:latin typeface="Calibri"/>
                <a:cs typeface="Calibri"/>
              </a:rPr>
              <a:t> the influence</a:t>
            </a:r>
            <a:endParaRPr lang="en-US" sz="2400" dirty="0">
              <a:solidFill>
                <a:srgbClr val="CC0000"/>
              </a:solidFill>
              <a:latin typeface="Calibri"/>
              <a:cs typeface="Calibri"/>
            </a:endParaRPr>
          </a:p>
        </p:txBody>
      </p:sp>
      <p:pic>
        <p:nvPicPr>
          <p:cNvPr id="8" name="Picture 10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362200"/>
            <a:ext cx="3028950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1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3429000"/>
            <a:ext cx="29845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4572000"/>
            <a:ext cx="127635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8458200" y="51054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i="1" dirty="0">
                <a:solidFill>
                  <a:srgbClr val="CC0000"/>
                </a:solidFill>
                <a:latin typeface="Calibri"/>
                <a:cs typeface="Calibri"/>
              </a:rPr>
              <a:t>Yes!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762000" y="4583668"/>
            <a:ext cx="5486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dirty="0">
                <a:latin typeface="Calibri"/>
                <a:cs typeface="Calibri"/>
              </a:rPr>
              <a:t>X: Low pressure          Y: Rain                          Z: Traffic</a:t>
            </a:r>
          </a:p>
        </p:txBody>
      </p:sp>
    </p:spTree>
    <p:extLst>
      <p:ext uri="{BB962C8B-B14F-4D97-AF65-F5344CB8AC3E}">
        <p14:creationId xmlns:p14="http://schemas.microsoft.com/office/powerpoint/2010/main" val="1740034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Common Cause</a:t>
            </a:r>
          </a:p>
        </p:txBody>
      </p:sp>
      <p:sp>
        <p:nvSpPr>
          <p:cNvPr id="108953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571500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This configuration is a 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“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common cause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”</a:t>
            </a:r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3" eaLnBrk="1" hangingPunct="1">
              <a:lnSpc>
                <a:spcPct val="80000"/>
              </a:lnSpc>
            </a:pPr>
            <a:endParaRPr lang="en-US" sz="16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</p:txBody>
      </p:sp>
      <p:pic>
        <p:nvPicPr>
          <p:cNvPr id="4" name="Picture 3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5961" y="6019800"/>
            <a:ext cx="4320615" cy="31179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172200" y="1371600"/>
            <a:ext cx="5943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Guaranteed X independent of Z ?  </a:t>
            </a:r>
            <a:r>
              <a:rPr lang="en-US" sz="2400" i="1" dirty="0">
                <a:solidFill>
                  <a:srgbClr val="FF0000"/>
                </a:solidFill>
                <a:latin typeface="Calibri"/>
                <a:ea typeface="ＭＳ Ｐゴシック" pitchFamily="34" charset="-128"/>
                <a:cs typeface="Calibri"/>
              </a:rPr>
              <a:t> No!</a:t>
            </a:r>
          </a:p>
          <a:p>
            <a:pPr lvl="4"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One example set of CPTs for which X is not independent of Z is sufficient to show this independence is not guaranteed.</a:t>
            </a:r>
          </a:p>
          <a:p>
            <a:pPr lvl="2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Example:</a:t>
            </a:r>
          </a:p>
          <a:p>
            <a:pPr lvl="6">
              <a:lnSpc>
                <a:spcPct val="80000"/>
              </a:lnSpc>
            </a:pPr>
            <a:endParaRPr lang="en-US" sz="1200" dirty="0">
              <a:latin typeface="Calibri"/>
              <a:cs typeface="Calibri"/>
            </a:endParaRPr>
          </a:p>
          <a:p>
            <a:pPr lvl="2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Project due </a:t>
            </a:r>
            <a:r>
              <a:rPr lang="en-US" sz="2000" i="1" dirty="0">
                <a:latin typeface="Calibri"/>
                <a:cs typeface="Calibri"/>
              </a:rPr>
              <a:t>always </a:t>
            </a:r>
            <a:r>
              <a:rPr lang="en-US" sz="2000" dirty="0">
                <a:latin typeface="Calibri"/>
                <a:cs typeface="Calibri"/>
              </a:rPr>
              <a:t>causes both forums busy </a:t>
            </a:r>
          </a:p>
          <a:p>
            <a:pPr marL="914353" lvl="2" indent="0">
              <a:lnSpc>
                <a:spcPct val="80000"/>
              </a:lnSpc>
              <a:buNone/>
            </a:pPr>
            <a:r>
              <a:rPr lang="en-US" sz="2000" dirty="0">
                <a:latin typeface="Calibri"/>
                <a:cs typeface="Calibri"/>
              </a:rPr>
              <a:t>    and OH full </a:t>
            </a:r>
          </a:p>
          <a:p>
            <a:pPr lvl="2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2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In numbers:</a:t>
            </a:r>
          </a:p>
          <a:p>
            <a:pPr marL="914353" lvl="2" indent="0">
              <a:lnSpc>
                <a:spcPct val="80000"/>
              </a:lnSpc>
              <a:buNone/>
            </a:pPr>
            <a:r>
              <a:rPr lang="en-US" sz="2000" dirty="0">
                <a:latin typeface="Calibri"/>
                <a:cs typeface="Calibri"/>
              </a:rPr>
              <a:t>         P( +x | +y ) = 1	P( -x | -y ) = 1,</a:t>
            </a:r>
          </a:p>
          <a:p>
            <a:pPr lvl="2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>
                <a:latin typeface="Calibri"/>
                <a:cs typeface="Calibri"/>
              </a:rPr>
              <a:t>	     P( +z | +y ) = 1	P( -z | -y ) = 1</a:t>
            </a: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endParaRPr lang="en-US" sz="20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981200"/>
            <a:ext cx="3191715" cy="3838613"/>
          </a:xfrm>
          <a:prstGeom prst="rect">
            <a:avLst/>
          </a:prstGeom>
        </p:spPr>
      </p:pic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838200" y="2057400"/>
            <a:ext cx="1219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Y: Project due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76200" y="4876800"/>
            <a:ext cx="1295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X: Forums busy</a:t>
            </a: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4648200" y="5029200"/>
            <a:ext cx="14478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Z: OH full</a:t>
            </a:r>
          </a:p>
        </p:txBody>
      </p:sp>
    </p:spTree>
    <p:extLst>
      <p:ext uri="{BB962C8B-B14F-4D97-AF65-F5344CB8AC3E}">
        <p14:creationId xmlns:p14="http://schemas.microsoft.com/office/powerpoint/2010/main" val="4133960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Common Cause</a:t>
            </a:r>
          </a:p>
        </p:txBody>
      </p:sp>
      <p:sp>
        <p:nvSpPr>
          <p:cNvPr id="108953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571500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This configuration is a 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“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common cause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”</a:t>
            </a:r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3" eaLnBrk="1" hangingPunct="1">
              <a:lnSpc>
                <a:spcPct val="80000"/>
              </a:lnSpc>
            </a:pPr>
            <a:endParaRPr lang="en-US" sz="16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172200" y="1371600"/>
            <a:ext cx="5943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Guaranteed X and Z independent given Y?</a:t>
            </a: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4">
              <a:lnSpc>
                <a:spcPct val="80000"/>
              </a:lnSpc>
            </a:pPr>
            <a:endParaRPr lang="en-US" sz="1200" dirty="0">
              <a:latin typeface="Calibri"/>
              <a:cs typeface="Calibri"/>
            </a:endParaRPr>
          </a:p>
          <a:p>
            <a:pPr lvl="1">
              <a:lnSpc>
                <a:spcPct val="90000"/>
              </a:lnSpc>
              <a:buClr>
                <a:srgbClr val="000000"/>
              </a:buClr>
            </a:pPr>
            <a:r>
              <a:rPr lang="en-US" sz="2400" kern="0" dirty="0">
                <a:solidFill>
                  <a:srgbClr val="CC0000"/>
                </a:solidFill>
                <a:latin typeface="Calibri"/>
                <a:cs typeface="Calibri"/>
              </a:rPr>
              <a:t>Observing the cause blocks influence between effects.</a:t>
            </a:r>
          </a:p>
          <a:p>
            <a:pPr>
              <a:lnSpc>
                <a:spcPct val="8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</p:txBody>
      </p:sp>
      <p:pic>
        <p:nvPicPr>
          <p:cNvPr id="11" name="Picture 9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209800"/>
            <a:ext cx="3028950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0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4572000"/>
            <a:ext cx="127635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8458200" y="51816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i="1" dirty="0">
                <a:solidFill>
                  <a:srgbClr val="CC0000"/>
                </a:solidFill>
                <a:latin typeface="Calibri"/>
                <a:cs typeface="Calibri"/>
              </a:rPr>
              <a:t>Yes!</a:t>
            </a:r>
          </a:p>
        </p:txBody>
      </p:sp>
      <p:pic>
        <p:nvPicPr>
          <p:cNvPr id="17" name="Picture 12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3352800"/>
            <a:ext cx="2970213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5961" y="6019800"/>
            <a:ext cx="4320615" cy="31179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981200"/>
            <a:ext cx="3191715" cy="3838613"/>
          </a:xfrm>
          <a:prstGeom prst="rect">
            <a:avLst/>
          </a:prstGeom>
        </p:spPr>
      </p:pic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838200" y="2057400"/>
            <a:ext cx="1219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Y: Project due</a:t>
            </a:r>
          </a:p>
        </p:txBody>
      </p:sp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76200" y="4876800"/>
            <a:ext cx="1295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X: Forums busy</a:t>
            </a:r>
          </a:p>
        </p:txBody>
      </p:sp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4648200" y="5029200"/>
            <a:ext cx="14478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Z: Lab full</a:t>
            </a:r>
          </a:p>
        </p:txBody>
      </p:sp>
    </p:spTree>
    <p:extLst>
      <p:ext uri="{BB962C8B-B14F-4D97-AF65-F5344CB8AC3E}">
        <p14:creationId xmlns:p14="http://schemas.microsoft.com/office/powerpoint/2010/main" val="2414881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667000"/>
            <a:ext cx="3068642" cy="3886199"/>
          </a:xfrm>
          <a:prstGeom prst="rect">
            <a:avLst/>
          </a:prstGeom>
        </p:spPr>
      </p:pic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ea typeface="ＭＳ Ｐゴシック" pitchFamily="34" charset="-128"/>
                <a:cs typeface="Calibri"/>
              </a:rPr>
              <a:t>Common Effect</a:t>
            </a:r>
          </a:p>
        </p:txBody>
      </p:sp>
      <p:sp>
        <p:nvSpPr>
          <p:cNvPr id="109158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95400"/>
            <a:ext cx="5410200" cy="4800600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Last configuration: two causes of one effect (v-structures)</a:t>
            </a:r>
          </a:p>
          <a:p>
            <a:pPr eaLnBrk="1" hangingPunct="1"/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58376" name="Text Box 9"/>
          <p:cNvSpPr txBox="1">
            <a:spLocks noChangeArrowheads="1"/>
          </p:cNvSpPr>
          <p:nvPr/>
        </p:nvSpPr>
        <p:spPr bwMode="auto">
          <a:xfrm>
            <a:off x="914400" y="5802868"/>
            <a:ext cx="152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dirty="0">
                <a:latin typeface="Calibri"/>
                <a:cs typeface="Calibri"/>
              </a:rPr>
              <a:t>Z: Traffic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5638800" y="1295400"/>
            <a:ext cx="6324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Are X and Y independent?</a:t>
            </a:r>
          </a:p>
          <a:p>
            <a:pPr lvl="8"/>
            <a:endParaRPr lang="en-US" sz="8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sz="2000" i="1" dirty="0">
                <a:solidFill>
                  <a:srgbClr val="FF0000"/>
                </a:solidFill>
                <a:latin typeface="Calibri"/>
                <a:ea typeface="ＭＳ Ｐゴシック" pitchFamily="34" charset="-128"/>
                <a:cs typeface="Calibri"/>
              </a:rPr>
              <a:t>Yes</a:t>
            </a: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: the ballgame and the rain cause traffic, but they are not correlated</a:t>
            </a:r>
          </a:p>
          <a:p>
            <a:pPr lvl="8"/>
            <a:endParaRPr lang="en-US" sz="8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Still need to prove they must be (try it!)</a:t>
            </a:r>
          </a:p>
          <a:p>
            <a:pPr lvl="7"/>
            <a:endParaRPr lang="en-US" sz="16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Are X </a:t>
            </a:r>
            <a:r>
              <a:rPr lang="en-US" sz="2400">
                <a:latin typeface="Calibri"/>
                <a:ea typeface="ＭＳ Ｐゴシック" pitchFamily="34" charset="-128"/>
                <a:cs typeface="Calibri"/>
              </a:rPr>
              <a:t>and Y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independent </a:t>
            </a:r>
            <a:r>
              <a:rPr lang="en-US" sz="2400">
                <a:latin typeface="Calibri"/>
                <a:ea typeface="ＭＳ Ｐゴシック" pitchFamily="34" charset="-128"/>
                <a:cs typeface="Calibri"/>
              </a:rPr>
              <a:t>given Z?</a:t>
            </a: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6"/>
            <a:endParaRPr lang="en-US" sz="12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sz="2000" i="1" dirty="0">
                <a:solidFill>
                  <a:srgbClr val="FF0000"/>
                </a:solidFill>
                <a:latin typeface="Calibri"/>
                <a:ea typeface="ＭＳ Ｐゴシック" pitchFamily="34" charset="-128"/>
                <a:cs typeface="Calibri"/>
              </a:rPr>
              <a:t>No</a:t>
            </a: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: seeing traffic puts the rain and the ballgame in competition as explanation.</a:t>
            </a:r>
          </a:p>
          <a:p>
            <a:pPr lvl="7"/>
            <a:endParaRPr lang="en-US" sz="16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This is backwards from the other cases</a:t>
            </a:r>
          </a:p>
          <a:p>
            <a:pPr lvl="8"/>
            <a:endParaRPr lang="en-US" sz="800" dirty="0">
              <a:solidFill>
                <a:srgbClr val="CC0000"/>
              </a:solidFill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Observing an effect </a:t>
            </a:r>
            <a:r>
              <a:rPr lang="en-US" sz="20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activates </a:t>
            </a: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influence between possible causes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.</a:t>
            </a:r>
          </a:p>
          <a:p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143000" y="2362200"/>
            <a:ext cx="152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dirty="0">
                <a:latin typeface="Calibri"/>
                <a:cs typeface="Calibri"/>
              </a:rPr>
              <a:t>X: Raining</a:t>
            </a: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2819400" y="2362200"/>
            <a:ext cx="152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dirty="0">
                <a:latin typeface="Calibri"/>
                <a:cs typeface="Calibri"/>
              </a:rPr>
              <a:t>Y: Ballgame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Bayes Net Independence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815" y="1524000"/>
            <a:ext cx="6946984" cy="440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6837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Answering Independence Questions</a:t>
            </a:r>
          </a:p>
        </p:txBody>
      </p:sp>
      <p:sp>
        <p:nvSpPr>
          <p:cNvPr id="1094659" name="Rectangle 3"/>
          <p:cNvSpPr>
            <a:spLocks noGrp="1" noChangeArrowheads="1"/>
          </p:cNvSpPr>
          <p:nvPr>
            <p:ph idx="1"/>
          </p:nvPr>
        </p:nvSpPr>
        <p:spPr>
          <a:xfrm>
            <a:off x="475899" y="1067594"/>
            <a:ext cx="6001100" cy="48768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Calibri"/>
                <a:cs typeface="Calibri"/>
              </a:rPr>
              <a:t>Is A independent from E?</a:t>
            </a: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dirty="0">
              <a:latin typeface="Calibri"/>
              <a:cs typeface="Calibri"/>
            </a:endParaRP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dirty="0">
              <a:latin typeface="Calibri"/>
              <a:cs typeface="Calibri"/>
            </a:endParaRP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Calibri"/>
                <a:cs typeface="Calibri"/>
              </a:rPr>
              <a:t>Is A independent from E given C?</a:t>
            </a: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dirty="0">
              <a:latin typeface="Calibri"/>
              <a:cs typeface="Calibri"/>
            </a:endParaRP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dirty="0">
              <a:latin typeface="Calibri"/>
              <a:cs typeface="Calibri"/>
            </a:endParaRP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Calibri"/>
                <a:cs typeface="Calibri"/>
              </a:rPr>
              <a:t>Is A independent from C given E?</a:t>
            </a: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03EBF29-57C9-401A-ACE3-F300BDF687ED}"/>
              </a:ext>
            </a:extLst>
          </p:cNvPr>
          <p:cNvGrpSpPr/>
          <p:nvPr/>
        </p:nvGrpSpPr>
        <p:grpSpPr>
          <a:xfrm>
            <a:off x="3830140" y="1747386"/>
            <a:ext cx="4531720" cy="470745"/>
            <a:chOff x="3767303" y="3576186"/>
            <a:chExt cx="4531720" cy="470745"/>
          </a:xfrm>
        </p:grpSpPr>
        <p:cxnSp>
          <p:nvCxnSpPr>
            <p:cNvPr id="16" name="AutoShape 6">
              <a:extLst>
                <a:ext uri="{FF2B5EF4-FFF2-40B4-BE49-F238E27FC236}">
                  <a16:creationId xmlns:a16="http://schemas.microsoft.com/office/drawing/2014/main" id="{984BE6C8-D9EE-4D3D-B2C4-69090E56F1CD}"/>
                </a:ext>
              </a:extLst>
            </p:cNvPr>
            <p:cNvCxnSpPr>
              <a:cxnSpLocks noChangeShapeType="1"/>
              <a:stCxn id="23" idx="6"/>
              <a:endCxn id="21" idx="2"/>
            </p:cNvCxnSpPr>
            <p:nvPr/>
          </p:nvCxnSpPr>
          <p:spPr bwMode="auto">
            <a:xfrm flipV="1">
              <a:off x="5177038" y="3798157"/>
              <a:ext cx="607414" cy="131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AutoShape 6">
              <a:extLst>
                <a:ext uri="{FF2B5EF4-FFF2-40B4-BE49-F238E27FC236}">
                  <a16:creationId xmlns:a16="http://schemas.microsoft.com/office/drawing/2014/main" id="{926A43FC-E079-4B84-83D6-D872F049D945}"/>
                </a:ext>
              </a:extLst>
            </p:cNvPr>
            <p:cNvCxnSpPr>
              <a:cxnSpLocks noChangeShapeType="1"/>
              <a:stCxn id="25" idx="6"/>
              <a:endCxn id="23" idx="2"/>
            </p:cNvCxnSpPr>
            <p:nvPr/>
          </p:nvCxnSpPr>
          <p:spPr bwMode="auto">
            <a:xfrm>
              <a:off x="4205567" y="3794128"/>
              <a:ext cx="533207" cy="53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" name="Oval 3">
              <a:extLst>
                <a:ext uri="{FF2B5EF4-FFF2-40B4-BE49-F238E27FC236}">
                  <a16:creationId xmlns:a16="http://schemas.microsoft.com/office/drawing/2014/main" id="{82AA50A7-89FB-4F23-8F39-865311151C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7303" y="3579595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0280DDB-FCE9-4EDA-BA40-A9E9F8C8A096}"/>
                    </a:ext>
                  </a:extLst>
                </p:cNvPr>
                <p:cNvSpPr/>
                <p:nvPr/>
              </p:nvSpPr>
              <p:spPr>
                <a:xfrm>
                  <a:off x="3782791" y="3580801"/>
                  <a:ext cx="433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0280DDB-FCE9-4EDA-BA40-A9E9F8C8A09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82791" y="3580801"/>
                  <a:ext cx="433094" cy="46166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Oval 3">
              <a:extLst>
                <a:ext uri="{FF2B5EF4-FFF2-40B4-BE49-F238E27FC236}">
                  <a16:creationId xmlns:a16="http://schemas.microsoft.com/office/drawing/2014/main" id="{9618AAEC-F368-4AFC-9599-08A95F206E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8774" y="3584941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740EF892-8681-472E-9CD7-9D4B62CED781}"/>
                    </a:ext>
                  </a:extLst>
                </p:cNvPr>
                <p:cNvSpPr/>
                <p:nvPr/>
              </p:nvSpPr>
              <p:spPr>
                <a:xfrm>
                  <a:off x="4750129" y="3576186"/>
                  <a:ext cx="443889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740EF892-8681-472E-9CD7-9D4B62CED78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50129" y="3576186"/>
                  <a:ext cx="443889" cy="46166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Oval 3">
              <a:extLst>
                <a:ext uri="{FF2B5EF4-FFF2-40B4-BE49-F238E27FC236}">
                  <a16:creationId xmlns:a16="http://schemas.microsoft.com/office/drawing/2014/main" id="{281A642E-C72F-4DAC-A952-AFE047459F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84452" y="3583624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6512AB87-44B7-4FA5-AC94-E126D0D62237}"/>
                    </a:ext>
                  </a:extLst>
                </p:cNvPr>
                <p:cNvSpPr/>
                <p:nvPr/>
              </p:nvSpPr>
              <p:spPr>
                <a:xfrm>
                  <a:off x="5765842" y="3585266"/>
                  <a:ext cx="433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6512AB87-44B7-4FA5-AC94-E126D0D622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5842" y="3585266"/>
                  <a:ext cx="433094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AutoShape 6">
              <a:extLst>
                <a:ext uri="{FF2B5EF4-FFF2-40B4-BE49-F238E27FC236}">
                  <a16:creationId xmlns:a16="http://schemas.microsoft.com/office/drawing/2014/main" id="{D947A5EF-E956-4E72-A245-FBE5D3A483B8}"/>
                </a:ext>
              </a:extLst>
            </p:cNvPr>
            <p:cNvCxnSpPr>
              <a:cxnSpLocks noChangeShapeType="1"/>
              <a:endCxn id="28" idx="2"/>
            </p:cNvCxnSpPr>
            <p:nvPr/>
          </p:nvCxnSpPr>
          <p:spPr bwMode="auto">
            <a:xfrm flipV="1">
              <a:off x="6253620" y="3797294"/>
              <a:ext cx="571884" cy="1358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" name="Oval 3">
              <a:extLst>
                <a:ext uri="{FF2B5EF4-FFF2-40B4-BE49-F238E27FC236}">
                  <a16:creationId xmlns:a16="http://schemas.microsoft.com/office/drawing/2014/main" id="{82D5D548-52F3-457F-88A1-68F35218D8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5504" y="3582761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2E3C23BC-CB98-4578-8010-ABF578A2392C}"/>
                    </a:ext>
                  </a:extLst>
                </p:cNvPr>
                <p:cNvSpPr/>
                <p:nvPr/>
              </p:nvSpPr>
              <p:spPr>
                <a:xfrm>
                  <a:off x="6806893" y="3584403"/>
                  <a:ext cx="440153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𝐷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2E3C23BC-CB98-4578-8010-ABF578A239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06893" y="3584403"/>
                  <a:ext cx="440153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AutoShape 6">
              <a:extLst>
                <a:ext uri="{FF2B5EF4-FFF2-40B4-BE49-F238E27FC236}">
                  <a16:creationId xmlns:a16="http://schemas.microsoft.com/office/drawing/2014/main" id="{067635BF-D6F7-4471-933F-96BDA1BF60A5}"/>
                </a:ext>
              </a:extLst>
            </p:cNvPr>
            <p:cNvCxnSpPr>
              <a:cxnSpLocks noChangeShapeType="1"/>
              <a:endCxn id="31" idx="2"/>
            </p:cNvCxnSpPr>
            <p:nvPr/>
          </p:nvCxnSpPr>
          <p:spPr bwMode="auto">
            <a:xfrm flipV="1">
              <a:off x="7288557" y="3790719"/>
              <a:ext cx="571884" cy="1358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" name="Oval 3">
              <a:extLst>
                <a:ext uri="{FF2B5EF4-FFF2-40B4-BE49-F238E27FC236}">
                  <a16:creationId xmlns:a16="http://schemas.microsoft.com/office/drawing/2014/main" id="{5D608182-477C-4F35-9F22-498399DFE3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0441" y="3576186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360F7390-EC95-4DD7-AFE5-17DDEAF82126}"/>
                    </a:ext>
                  </a:extLst>
                </p:cNvPr>
                <p:cNvSpPr/>
                <p:nvPr/>
              </p:nvSpPr>
              <p:spPr>
                <a:xfrm>
                  <a:off x="7858870" y="3577828"/>
                  <a:ext cx="440153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𝐸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360F7390-EC95-4DD7-AFE5-17DDEAF8212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58870" y="3577828"/>
                  <a:ext cx="440153" cy="46166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274DD6E-AF88-41F4-AF0D-D3649EC160BC}"/>
              </a:ext>
            </a:extLst>
          </p:cNvPr>
          <p:cNvGrpSpPr/>
          <p:nvPr/>
        </p:nvGrpSpPr>
        <p:grpSpPr>
          <a:xfrm>
            <a:off x="3800561" y="3333466"/>
            <a:ext cx="4531720" cy="470745"/>
            <a:chOff x="3767303" y="3576186"/>
            <a:chExt cx="4531720" cy="470745"/>
          </a:xfrm>
        </p:grpSpPr>
        <p:cxnSp>
          <p:nvCxnSpPr>
            <p:cNvPr id="35" name="AutoShape 6">
              <a:extLst>
                <a:ext uri="{FF2B5EF4-FFF2-40B4-BE49-F238E27FC236}">
                  <a16:creationId xmlns:a16="http://schemas.microsoft.com/office/drawing/2014/main" id="{BF4BEDC3-05FB-49C7-83F6-5CCFD0671893}"/>
                </a:ext>
              </a:extLst>
            </p:cNvPr>
            <p:cNvCxnSpPr>
              <a:cxnSpLocks noChangeShapeType="1"/>
              <a:stCxn id="39" idx="6"/>
              <a:endCxn id="41" idx="2"/>
            </p:cNvCxnSpPr>
            <p:nvPr/>
          </p:nvCxnSpPr>
          <p:spPr bwMode="auto">
            <a:xfrm flipV="1">
              <a:off x="5177038" y="3798157"/>
              <a:ext cx="607414" cy="131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AutoShape 6">
              <a:extLst>
                <a:ext uri="{FF2B5EF4-FFF2-40B4-BE49-F238E27FC236}">
                  <a16:creationId xmlns:a16="http://schemas.microsoft.com/office/drawing/2014/main" id="{06DCF42E-14B6-4033-AD63-A80D2311EF7B}"/>
                </a:ext>
              </a:extLst>
            </p:cNvPr>
            <p:cNvCxnSpPr>
              <a:cxnSpLocks noChangeShapeType="1"/>
              <a:stCxn id="37" idx="6"/>
              <a:endCxn id="39" idx="2"/>
            </p:cNvCxnSpPr>
            <p:nvPr/>
          </p:nvCxnSpPr>
          <p:spPr bwMode="auto">
            <a:xfrm>
              <a:off x="4205567" y="3794128"/>
              <a:ext cx="533207" cy="53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" name="Oval 3">
              <a:extLst>
                <a:ext uri="{FF2B5EF4-FFF2-40B4-BE49-F238E27FC236}">
                  <a16:creationId xmlns:a16="http://schemas.microsoft.com/office/drawing/2014/main" id="{1E8DE46F-75BE-499E-AE43-C141FD6300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7303" y="3579595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DDB13186-887F-4B3A-958D-63E361D1AED7}"/>
                    </a:ext>
                  </a:extLst>
                </p:cNvPr>
                <p:cNvSpPr/>
                <p:nvPr/>
              </p:nvSpPr>
              <p:spPr>
                <a:xfrm>
                  <a:off x="3782791" y="3580801"/>
                  <a:ext cx="433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DDB13186-887F-4B3A-958D-63E361D1AED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82791" y="3580801"/>
                  <a:ext cx="433094" cy="4616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Oval 3">
              <a:extLst>
                <a:ext uri="{FF2B5EF4-FFF2-40B4-BE49-F238E27FC236}">
                  <a16:creationId xmlns:a16="http://schemas.microsoft.com/office/drawing/2014/main" id="{F5C1991B-1F08-4CA3-BC03-5764606892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8774" y="3584941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A4578DF3-9797-4F04-8C53-9728D76B1B43}"/>
                    </a:ext>
                  </a:extLst>
                </p:cNvPr>
                <p:cNvSpPr/>
                <p:nvPr/>
              </p:nvSpPr>
              <p:spPr>
                <a:xfrm>
                  <a:off x="4750129" y="3576186"/>
                  <a:ext cx="443889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A4578DF3-9797-4F04-8C53-9728D76B1B4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50129" y="3576186"/>
                  <a:ext cx="443889" cy="46166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1" name="Oval 3">
              <a:extLst>
                <a:ext uri="{FF2B5EF4-FFF2-40B4-BE49-F238E27FC236}">
                  <a16:creationId xmlns:a16="http://schemas.microsoft.com/office/drawing/2014/main" id="{8DE73E27-EA94-49C3-8AD3-BE3FDD71D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84452" y="3583624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BB7A7C75-AE57-469D-9F52-1E973A339815}"/>
                    </a:ext>
                  </a:extLst>
                </p:cNvPr>
                <p:cNvSpPr/>
                <p:nvPr/>
              </p:nvSpPr>
              <p:spPr>
                <a:xfrm>
                  <a:off x="5765842" y="3585266"/>
                  <a:ext cx="433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BB7A7C75-AE57-469D-9F52-1E973A3398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5842" y="3585266"/>
                  <a:ext cx="433094" cy="4616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3" name="AutoShape 6">
              <a:extLst>
                <a:ext uri="{FF2B5EF4-FFF2-40B4-BE49-F238E27FC236}">
                  <a16:creationId xmlns:a16="http://schemas.microsoft.com/office/drawing/2014/main" id="{CE4453A6-DD16-4A0B-99BB-204592DEF027}"/>
                </a:ext>
              </a:extLst>
            </p:cNvPr>
            <p:cNvCxnSpPr>
              <a:cxnSpLocks noChangeShapeType="1"/>
              <a:endCxn id="44" idx="2"/>
            </p:cNvCxnSpPr>
            <p:nvPr/>
          </p:nvCxnSpPr>
          <p:spPr bwMode="auto">
            <a:xfrm flipV="1">
              <a:off x="6253620" y="3797294"/>
              <a:ext cx="571884" cy="1358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" name="Oval 3">
              <a:extLst>
                <a:ext uri="{FF2B5EF4-FFF2-40B4-BE49-F238E27FC236}">
                  <a16:creationId xmlns:a16="http://schemas.microsoft.com/office/drawing/2014/main" id="{56C7F7D8-08F6-4E0C-9FBF-30C0CC7CFE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5504" y="3582761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625AAC40-C6C8-4DE4-86CA-E78D2DA9BF65}"/>
                    </a:ext>
                  </a:extLst>
                </p:cNvPr>
                <p:cNvSpPr/>
                <p:nvPr/>
              </p:nvSpPr>
              <p:spPr>
                <a:xfrm>
                  <a:off x="6806893" y="3584403"/>
                  <a:ext cx="440153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𝐷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625AAC40-C6C8-4DE4-86CA-E78D2DA9BF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06893" y="3584403"/>
                  <a:ext cx="440153" cy="46166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6" name="AutoShape 6">
              <a:extLst>
                <a:ext uri="{FF2B5EF4-FFF2-40B4-BE49-F238E27FC236}">
                  <a16:creationId xmlns:a16="http://schemas.microsoft.com/office/drawing/2014/main" id="{A001C8C1-D106-48A8-904E-6AC29C1323D8}"/>
                </a:ext>
              </a:extLst>
            </p:cNvPr>
            <p:cNvCxnSpPr>
              <a:cxnSpLocks noChangeShapeType="1"/>
              <a:endCxn id="47" idx="2"/>
            </p:cNvCxnSpPr>
            <p:nvPr/>
          </p:nvCxnSpPr>
          <p:spPr bwMode="auto">
            <a:xfrm flipV="1">
              <a:off x="7288557" y="3790719"/>
              <a:ext cx="571884" cy="1358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7" name="Oval 3">
              <a:extLst>
                <a:ext uri="{FF2B5EF4-FFF2-40B4-BE49-F238E27FC236}">
                  <a16:creationId xmlns:a16="http://schemas.microsoft.com/office/drawing/2014/main" id="{0A7FF2D2-20A8-4EDA-997C-3A897A1B87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0441" y="3576186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DBBF38E0-58C1-49B4-B991-666EDBA8F535}"/>
                    </a:ext>
                  </a:extLst>
                </p:cNvPr>
                <p:cNvSpPr/>
                <p:nvPr/>
              </p:nvSpPr>
              <p:spPr>
                <a:xfrm>
                  <a:off x="7858870" y="3577828"/>
                  <a:ext cx="440153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𝐸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DBBF38E0-58C1-49B4-B991-666EDBA8F53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58870" y="3577828"/>
                  <a:ext cx="440153" cy="46166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EA1D69D-1328-4544-B67C-D33B620EAB11}"/>
              </a:ext>
            </a:extLst>
          </p:cNvPr>
          <p:cNvGrpSpPr/>
          <p:nvPr/>
        </p:nvGrpSpPr>
        <p:grpSpPr>
          <a:xfrm>
            <a:off x="3779366" y="4910647"/>
            <a:ext cx="4531720" cy="470745"/>
            <a:chOff x="3767303" y="3576186"/>
            <a:chExt cx="4531720" cy="470745"/>
          </a:xfrm>
        </p:grpSpPr>
        <p:cxnSp>
          <p:nvCxnSpPr>
            <p:cNvPr id="50" name="AutoShape 6">
              <a:extLst>
                <a:ext uri="{FF2B5EF4-FFF2-40B4-BE49-F238E27FC236}">
                  <a16:creationId xmlns:a16="http://schemas.microsoft.com/office/drawing/2014/main" id="{1D551631-F1CA-4092-8C16-1AF759F080C3}"/>
                </a:ext>
              </a:extLst>
            </p:cNvPr>
            <p:cNvCxnSpPr>
              <a:cxnSpLocks noChangeShapeType="1"/>
              <a:stCxn id="54" idx="6"/>
              <a:endCxn id="56" idx="2"/>
            </p:cNvCxnSpPr>
            <p:nvPr/>
          </p:nvCxnSpPr>
          <p:spPr bwMode="auto">
            <a:xfrm flipV="1">
              <a:off x="5177038" y="3798157"/>
              <a:ext cx="607414" cy="131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AutoShape 6">
              <a:extLst>
                <a:ext uri="{FF2B5EF4-FFF2-40B4-BE49-F238E27FC236}">
                  <a16:creationId xmlns:a16="http://schemas.microsoft.com/office/drawing/2014/main" id="{EF7AD7F2-B7C2-43E1-A3D0-26EDBD93384D}"/>
                </a:ext>
              </a:extLst>
            </p:cNvPr>
            <p:cNvCxnSpPr>
              <a:cxnSpLocks noChangeShapeType="1"/>
              <a:stCxn id="52" idx="6"/>
              <a:endCxn id="54" idx="2"/>
            </p:cNvCxnSpPr>
            <p:nvPr/>
          </p:nvCxnSpPr>
          <p:spPr bwMode="auto">
            <a:xfrm>
              <a:off x="4205567" y="3794128"/>
              <a:ext cx="533207" cy="53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" name="Oval 3">
              <a:extLst>
                <a:ext uri="{FF2B5EF4-FFF2-40B4-BE49-F238E27FC236}">
                  <a16:creationId xmlns:a16="http://schemas.microsoft.com/office/drawing/2014/main" id="{725F87E8-6F5B-4231-BD3A-58A08B8B0B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7303" y="3579595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650B48B4-C83B-4B91-93C2-0C1E1B428D2E}"/>
                    </a:ext>
                  </a:extLst>
                </p:cNvPr>
                <p:cNvSpPr/>
                <p:nvPr/>
              </p:nvSpPr>
              <p:spPr>
                <a:xfrm>
                  <a:off x="3782791" y="3580801"/>
                  <a:ext cx="433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650B48B4-C83B-4B91-93C2-0C1E1B428D2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82791" y="3580801"/>
                  <a:ext cx="433094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4" name="Oval 3">
              <a:extLst>
                <a:ext uri="{FF2B5EF4-FFF2-40B4-BE49-F238E27FC236}">
                  <a16:creationId xmlns:a16="http://schemas.microsoft.com/office/drawing/2014/main" id="{F103DE72-2628-416F-8FC1-DA2911326F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8774" y="3584941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76C336A6-E132-4E09-841A-73D7981E1F49}"/>
                    </a:ext>
                  </a:extLst>
                </p:cNvPr>
                <p:cNvSpPr/>
                <p:nvPr/>
              </p:nvSpPr>
              <p:spPr>
                <a:xfrm>
                  <a:off x="4750129" y="3576186"/>
                  <a:ext cx="443889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76C336A6-E132-4E09-841A-73D7981E1F4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50129" y="3576186"/>
                  <a:ext cx="443889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6" name="Oval 3">
              <a:extLst>
                <a:ext uri="{FF2B5EF4-FFF2-40B4-BE49-F238E27FC236}">
                  <a16:creationId xmlns:a16="http://schemas.microsoft.com/office/drawing/2014/main" id="{04A33924-F0D1-4F20-BA26-961D9C3EA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84452" y="3583624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32118CE1-EB2D-446C-B2DF-053CAFBD200C}"/>
                    </a:ext>
                  </a:extLst>
                </p:cNvPr>
                <p:cNvSpPr/>
                <p:nvPr/>
              </p:nvSpPr>
              <p:spPr>
                <a:xfrm>
                  <a:off x="5765842" y="3585266"/>
                  <a:ext cx="433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32118CE1-EB2D-446C-B2DF-053CAFBD200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5842" y="3585266"/>
                  <a:ext cx="433094" cy="461665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8" name="AutoShape 6">
              <a:extLst>
                <a:ext uri="{FF2B5EF4-FFF2-40B4-BE49-F238E27FC236}">
                  <a16:creationId xmlns:a16="http://schemas.microsoft.com/office/drawing/2014/main" id="{5FBD692A-D5CE-4D05-831A-5527BFBD5718}"/>
                </a:ext>
              </a:extLst>
            </p:cNvPr>
            <p:cNvCxnSpPr>
              <a:cxnSpLocks noChangeShapeType="1"/>
              <a:endCxn id="59" idx="2"/>
            </p:cNvCxnSpPr>
            <p:nvPr/>
          </p:nvCxnSpPr>
          <p:spPr bwMode="auto">
            <a:xfrm flipV="1">
              <a:off x="6253620" y="3797294"/>
              <a:ext cx="571884" cy="1358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9" name="Oval 3">
              <a:extLst>
                <a:ext uri="{FF2B5EF4-FFF2-40B4-BE49-F238E27FC236}">
                  <a16:creationId xmlns:a16="http://schemas.microsoft.com/office/drawing/2014/main" id="{2FA5DC40-A111-494E-868B-D71BE585E4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5504" y="3582761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CDCF5EB1-CD9A-48CB-A2D4-83C07B39FD20}"/>
                    </a:ext>
                  </a:extLst>
                </p:cNvPr>
                <p:cNvSpPr/>
                <p:nvPr/>
              </p:nvSpPr>
              <p:spPr>
                <a:xfrm>
                  <a:off x="6806893" y="3584403"/>
                  <a:ext cx="440153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𝐷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CDCF5EB1-CD9A-48CB-A2D4-83C07B39FD2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06893" y="3584403"/>
                  <a:ext cx="440153" cy="461665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1" name="AutoShape 6">
              <a:extLst>
                <a:ext uri="{FF2B5EF4-FFF2-40B4-BE49-F238E27FC236}">
                  <a16:creationId xmlns:a16="http://schemas.microsoft.com/office/drawing/2014/main" id="{D97DD061-5544-4457-83E4-2D24177821A7}"/>
                </a:ext>
              </a:extLst>
            </p:cNvPr>
            <p:cNvCxnSpPr>
              <a:cxnSpLocks noChangeShapeType="1"/>
              <a:endCxn id="62" idx="2"/>
            </p:cNvCxnSpPr>
            <p:nvPr/>
          </p:nvCxnSpPr>
          <p:spPr bwMode="auto">
            <a:xfrm flipV="1">
              <a:off x="7288557" y="3790719"/>
              <a:ext cx="571884" cy="1358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2" name="Oval 3">
              <a:extLst>
                <a:ext uri="{FF2B5EF4-FFF2-40B4-BE49-F238E27FC236}">
                  <a16:creationId xmlns:a16="http://schemas.microsoft.com/office/drawing/2014/main" id="{DEC71764-223E-49BF-9C07-3B3F0F9252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0441" y="3576186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67817051-BD4C-471C-971C-5AAF5A10F494}"/>
                    </a:ext>
                  </a:extLst>
                </p:cNvPr>
                <p:cNvSpPr/>
                <p:nvPr/>
              </p:nvSpPr>
              <p:spPr>
                <a:xfrm>
                  <a:off x="7858870" y="3577828"/>
                  <a:ext cx="440153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𝐸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67817051-BD4C-471C-971C-5AAF5A10F49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58870" y="3577828"/>
                  <a:ext cx="440153" cy="461665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9153958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Reachability</a:t>
            </a:r>
          </a:p>
        </p:txBody>
      </p:sp>
      <p:sp>
        <p:nvSpPr>
          <p:cNvPr id="10946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3340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Recipe: shade evidence nodes, look for paths in the resulting graph</a:t>
            </a:r>
          </a:p>
          <a:p>
            <a:pPr eaLnBrk="1" hangingPunct="1"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Attempt 1: if two nodes are connected by an undirected path not blocked by a shaded node, they are conditionally independent</a:t>
            </a:r>
          </a:p>
          <a:p>
            <a:pPr eaLnBrk="1" hangingPunct="1"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Almost works, but not quite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Where does it break?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Answer: the v-structure at T doesn’t count as a link in a path unless “active”</a:t>
            </a:r>
          </a:p>
        </p:txBody>
      </p:sp>
      <p:sp>
        <p:nvSpPr>
          <p:cNvPr id="19460" name="Oval 4"/>
          <p:cNvSpPr>
            <a:spLocks noChangeArrowheads="1"/>
          </p:cNvSpPr>
          <p:nvPr/>
        </p:nvSpPr>
        <p:spPr bwMode="auto">
          <a:xfrm>
            <a:off x="8877300" y="25146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>
                <a:latin typeface="Calibri"/>
                <a:cs typeface="Calibri"/>
              </a:rPr>
              <a:t>R</a:t>
            </a:r>
            <a:endParaRPr lang="en-US" sz="2400" baseline="-25000" dirty="0">
              <a:latin typeface="Calibri"/>
              <a:cs typeface="Calibri"/>
            </a:endParaRPr>
          </a:p>
        </p:txBody>
      </p:sp>
      <p:sp>
        <p:nvSpPr>
          <p:cNvPr id="19461" name="Oval 5"/>
          <p:cNvSpPr>
            <a:spLocks noChangeArrowheads="1"/>
          </p:cNvSpPr>
          <p:nvPr/>
        </p:nvSpPr>
        <p:spPr bwMode="auto">
          <a:xfrm>
            <a:off x="9486900" y="38862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T</a:t>
            </a:r>
            <a:endParaRPr lang="en-US" sz="2400" baseline="-25000">
              <a:latin typeface="Calibri"/>
              <a:cs typeface="Calibri"/>
            </a:endParaRPr>
          </a:p>
        </p:txBody>
      </p:sp>
      <p:cxnSp>
        <p:nvCxnSpPr>
          <p:cNvPr id="19462" name="AutoShape 6"/>
          <p:cNvCxnSpPr>
            <a:cxnSpLocks noChangeShapeType="1"/>
            <a:stCxn id="19460" idx="4"/>
            <a:endCxn id="19461" idx="1"/>
          </p:cNvCxnSpPr>
          <p:nvPr/>
        </p:nvCxnSpPr>
        <p:spPr bwMode="auto">
          <a:xfrm>
            <a:off x="9144000" y="3062288"/>
            <a:ext cx="420688" cy="8874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3" name="Oval 7"/>
          <p:cNvSpPr>
            <a:spLocks noChangeArrowheads="1"/>
          </p:cNvSpPr>
          <p:nvPr/>
        </p:nvSpPr>
        <p:spPr bwMode="auto">
          <a:xfrm>
            <a:off x="10325100" y="25146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B</a:t>
            </a:r>
          </a:p>
        </p:txBody>
      </p:sp>
      <p:cxnSp>
        <p:nvCxnSpPr>
          <p:cNvPr id="19464" name="AutoShape 8"/>
          <p:cNvCxnSpPr>
            <a:cxnSpLocks noChangeShapeType="1"/>
            <a:stCxn id="19463" idx="4"/>
            <a:endCxn id="19461" idx="7"/>
          </p:cNvCxnSpPr>
          <p:nvPr/>
        </p:nvCxnSpPr>
        <p:spPr bwMode="auto">
          <a:xfrm flipH="1">
            <a:off x="9942513" y="3062288"/>
            <a:ext cx="649287" cy="8874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5" name="Oval 9"/>
          <p:cNvSpPr>
            <a:spLocks noChangeArrowheads="1"/>
          </p:cNvSpPr>
          <p:nvPr/>
        </p:nvSpPr>
        <p:spPr bwMode="auto">
          <a:xfrm>
            <a:off x="8305800" y="3871913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D</a:t>
            </a:r>
            <a:endParaRPr lang="en-US" sz="2400" baseline="-25000">
              <a:latin typeface="Calibri"/>
              <a:cs typeface="Calibri"/>
            </a:endParaRPr>
          </a:p>
        </p:txBody>
      </p:sp>
      <p:cxnSp>
        <p:nvCxnSpPr>
          <p:cNvPr id="19466" name="AutoShape 10"/>
          <p:cNvCxnSpPr>
            <a:cxnSpLocks noChangeShapeType="1"/>
            <a:stCxn id="19460" idx="4"/>
            <a:endCxn id="19465" idx="0"/>
          </p:cNvCxnSpPr>
          <p:nvPr/>
        </p:nvCxnSpPr>
        <p:spPr bwMode="auto">
          <a:xfrm flipH="1">
            <a:off x="8572500" y="3062288"/>
            <a:ext cx="571500" cy="795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7" name="Oval 11"/>
          <p:cNvSpPr>
            <a:spLocks noChangeArrowheads="1"/>
          </p:cNvSpPr>
          <p:nvPr/>
        </p:nvSpPr>
        <p:spPr bwMode="auto">
          <a:xfrm>
            <a:off x="8878888" y="13716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L</a:t>
            </a:r>
          </a:p>
        </p:txBody>
      </p:sp>
      <p:cxnSp>
        <p:nvCxnSpPr>
          <p:cNvPr id="19468" name="AutoShape 12"/>
          <p:cNvCxnSpPr>
            <a:cxnSpLocks noChangeShapeType="1"/>
            <a:stCxn id="19467" idx="4"/>
            <a:endCxn id="19460" idx="0"/>
          </p:cNvCxnSpPr>
          <p:nvPr/>
        </p:nvCxnSpPr>
        <p:spPr bwMode="auto">
          <a:xfrm flipH="1">
            <a:off x="9144000" y="1919288"/>
            <a:ext cx="1588" cy="5810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4648200"/>
            <a:ext cx="6286500" cy="4191000"/>
          </a:xfrm>
          <a:prstGeom prst="rect">
            <a:avLst/>
          </a:prstGeom>
        </p:spPr>
      </p:pic>
      <p:pic>
        <p:nvPicPr>
          <p:cNvPr id="3" name="Picture 2" descr="LowPressur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4264851"/>
            <a:ext cx="990600" cy="76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55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Active / Inactive Paths</a:t>
            </a:r>
          </a:p>
        </p:txBody>
      </p:sp>
      <p:sp>
        <p:nvSpPr>
          <p:cNvPr id="59394" name="Rectangle 3"/>
          <p:cNvSpPr>
            <a:spLocks noGrp="1" noChangeArrowheads="1"/>
          </p:cNvSpPr>
          <p:nvPr>
            <p:ph idx="1"/>
          </p:nvPr>
        </p:nvSpPr>
        <p:spPr>
          <a:xfrm>
            <a:off x="144780" y="1447800"/>
            <a:ext cx="755142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Question: Are X and Y conditionally independent given evidence variables {Z}?</a:t>
            </a:r>
            <a:endParaRPr lang="en-US" sz="1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Yes, if X and Y </a:t>
            </a:r>
            <a:r>
              <a:rPr lang="ja-JP" altLang="en-US" sz="1800" dirty="0">
                <a:latin typeface="Calibri"/>
                <a:ea typeface="ＭＳ Ｐゴシック" pitchFamily="34" charset="-128"/>
                <a:cs typeface="Calibri"/>
              </a:rPr>
              <a:t>“</a:t>
            </a:r>
            <a:r>
              <a:rPr lang="en-US" altLang="ja-JP" sz="1800" dirty="0">
                <a:latin typeface="Calibri"/>
                <a:ea typeface="ＭＳ Ｐゴシック" pitchFamily="34" charset="-128"/>
                <a:cs typeface="Calibri"/>
              </a:rPr>
              <a:t>d-separated</a:t>
            </a:r>
            <a:r>
              <a:rPr lang="ja-JP" altLang="en-US" sz="1800" dirty="0">
                <a:latin typeface="Calibri"/>
                <a:ea typeface="ＭＳ Ｐゴシック" pitchFamily="34" charset="-128"/>
                <a:cs typeface="Calibri"/>
              </a:rPr>
              <a:t>”</a:t>
            </a:r>
            <a:r>
              <a:rPr lang="en-US" altLang="ja-JP" sz="1800" dirty="0">
                <a:latin typeface="Calibri"/>
                <a:ea typeface="ＭＳ Ｐゴシック" pitchFamily="34" charset="-128"/>
                <a:cs typeface="Calibri"/>
              </a:rPr>
              <a:t> by Z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Consider all (undirected) paths from X to Y</a:t>
            </a:r>
            <a:endParaRPr lang="en-US" sz="9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No active paths = independence!</a:t>
            </a:r>
          </a:p>
          <a:p>
            <a:pPr lvl="2" eaLnBrk="1" hangingPunct="1">
              <a:lnSpc>
                <a:spcPct val="80000"/>
              </a:lnSpc>
            </a:pPr>
            <a:endParaRPr lang="en-US" sz="1400" dirty="0">
              <a:latin typeface="Calibri"/>
              <a:ea typeface="ＭＳ Ｐゴシック" pitchFamily="34" charset="-128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 path is active if each triple is active: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Causal chain A </a:t>
            </a:r>
            <a:r>
              <a:rPr lang="en-US" sz="18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 </a:t>
            </a: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B </a:t>
            </a:r>
            <a:r>
              <a:rPr lang="en-US" sz="18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 </a:t>
            </a: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C where B is unobserved (either direction)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Common cause A </a:t>
            </a:r>
            <a:r>
              <a:rPr lang="en-US" sz="18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 </a:t>
            </a: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B </a:t>
            </a:r>
            <a:r>
              <a:rPr lang="en-US" sz="18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 </a:t>
            </a: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C where B is unobserved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Common effect (aka v-structure)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	A </a:t>
            </a:r>
            <a:r>
              <a:rPr lang="en-US" sz="18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 </a:t>
            </a: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B </a:t>
            </a:r>
            <a:r>
              <a:rPr lang="en-US" sz="18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 </a:t>
            </a: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C where B </a:t>
            </a:r>
            <a:r>
              <a:rPr lang="en-US" sz="1800" i="1" dirty="0">
                <a:latin typeface="Calibri"/>
                <a:ea typeface="ＭＳ Ｐゴシック" pitchFamily="34" charset="-128"/>
                <a:cs typeface="Calibri"/>
              </a:rPr>
              <a:t>or one of its </a:t>
            </a:r>
            <a:r>
              <a:rPr lang="en-US" sz="1800" i="1" dirty="0" err="1">
                <a:latin typeface="Calibri"/>
                <a:ea typeface="ＭＳ Ｐゴシック" pitchFamily="34" charset="-128"/>
                <a:cs typeface="Calibri"/>
              </a:rPr>
              <a:t>descendents</a:t>
            </a: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 is observed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>
                <a:latin typeface="Calibri"/>
                <a:ea typeface="ＭＳ Ｐゴシック" pitchFamily="34" charset="-128"/>
                <a:cs typeface="Calibri"/>
              </a:rPr>
              <a:t>	</a:t>
            </a:r>
          </a:p>
          <a:p>
            <a:pPr eaLnBrk="1" hangingPunct="1">
              <a:lnSpc>
                <a:spcPct val="80000"/>
              </a:lnSpc>
              <a:buClr>
                <a:srgbClr val="333399"/>
              </a:buClr>
            </a:pPr>
            <a:endParaRPr lang="en-US" sz="2400" dirty="0">
              <a:solidFill>
                <a:srgbClr val="333399"/>
              </a:solidFill>
              <a:latin typeface="Calibri"/>
              <a:ea typeface="ＭＳ Ｐゴシック" pitchFamily="34" charset="-128"/>
              <a:cs typeface="Calibri"/>
            </a:endParaRPr>
          </a:p>
          <a:p>
            <a:pPr eaLnBrk="1" hangingPunct="1">
              <a:lnSpc>
                <a:spcPct val="80000"/>
              </a:lnSpc>
              <a:buClr>
                <a:srgbClr val="333399"/>
              </a:buClr>
            </a:pPr>
            <a:r>
              <a:rPr lang="en-US" sz="2400" dirty="0">
                <a:solidFill>
                  <a:srgbClr val="333399"/>
                </a:solidFill>
                <a:latin typeface="Calibri"/>
                <a:ea typeface="ＭＳ Ｐゴシック" pitchFamily="34" charset="-128"/>
                <a:cs typeface="Calibri"/>
              </a:rPr>
              <a:t>All it takes to block a path is a single inactive segment</a:t>
            </a:r>
            <a:endParaRPr lang="en-US" sz="18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	</a:t>
            </a:r>
          </a:p>
        </p:txBody>
      </p:sp>
      <p:sp>
        <p:nvSpPr>
          <p:cNvPr id="59437" name="Oval 9"/>
          <p:cNvSpPr>
            <a:spLocks noChangeArrowheads="1"/>
          </p:cNvSpPr>
          <p:nvPr/>
        </p:nvSpPr>
        <p:spPr bwMode="auto">
          <a:xfrm>
            <a:off x="7620000" y="2041525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59438" name="Oval 9"/>
          <p:cNvSpPr>
            <a:spLocks noChangeArrowheads="1"/>
          </p:cNvSpPr>
          <p:nvPr/>
        </p:nvSpPr>
        <p:spPr bwMode="auto">
          <a:xfrm>
            <a:off x="8260080" y="2041525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59439" name="Oval 9"/>
          <p:cNvSpPr>
            <a:spLocks noChangeArrowheads="1"/>
          </p:cNvSpPr>
          <p:nvPr/>
        </p:nvSpPr>
        <p:spPr bwMode="auto">
          <a:xfrm>
            <a:off x="8900160" y="2041525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59440" name="AutoShape 10"/>
          <p:cNvCxnSpPr>
            <a:cxnSpLocks noChangeShapeType="1"/>
            <a:stCxn id="59437" idx="6"/>
            <a:endCxn id="59438" idx="2"/>
          </p:cNvCxnSpPr>
          <p:nvPr/>
        </p:nvCxnSpPr>
        <p:spPr bwMode="auto">
          <a:xfrm>
            <a:off x="7940040" y="2201863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441" name="AutoShape 10"/>
          <p:cNvCxnSpPr>
            <a:cxnSpLocks noChangeShapeType="1"/>
            <a:stCxn id="59438" idx="6"/>
            <a:endCxn id="59439" idx="2"/>
          </p:cNvCxnSpPr>
          <p:nvPr/>
        </p:nvCxnSpPr>
        <p:spPr bwMode="auto">
          <a:xfrm>
            <a:off x="8580120" y="2201863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432" name="Oval 9"/>
          <p:cNvSpPr>
            <a:spLocks noChangeArrowheads="1"/>
          </p:cNvSpPr>
          <p:nvPr/>
        </p:nvSpPr>
        <p:spPr bwMode="auto">
          <a:xfrm>
            <a:off x="9982200" y="2041525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92" name="Oval 9"/>
          <p:cNvSpPr>
            <a:spLocks noChangeArrowheads="1"/>
          </p:cNvSpPr>
          <p:nvPr/>
        </p:nvSpPr>
        <p:spPr bwMode="auto">
          <a:xfrm>
            <a:off x="10621963" y="2041525"/>
            <a:ext cx="320675" cy="3206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>
              <a:latin typeface="Calibri"/>
              <a:ea typeface="+mn-ea"/>
              <a:cs typeface="Calibri"/>
            </a:endParaRPr>
          </a:p>
        </p:txBody>
      </p:sp>
      <p:sp>
        <p:nvSpPr>
          <p:cNvPr id="59434" name="Oval 9"/>
          <p:cNvSpPr>
            <a:spLocks noChangeArrowheads="1"/>
          </p:cNvSpPr>
          <p:nvPr/>
        </p:nvSpPr>
        <p:spPr bwMode="auto">
          <a:xfrm>
            <a:off x="11262360" y="2041525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59435" name="AutoShape 10"/>
          <p:cNvCxnSpPr>
            <a:cxnSpLocks noChangeShapeType="1"/>
            <a:stCxn id="59432" idx="6"/>
            <a:endCxn id="92" idx="2"/>
          </p:cNvCxnSpPr>
          <p:nvPr/>
        </p:nvCxnSpPr>
        <p:spPr bwMode="auto">
          <a:xfrm>
            <a:off x="10302240" y="2201863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436" name="AutoShape 10"/>
          <p:cNvCxnSpPr>
            <a:cxnSpLocks noChangeShapeType="1"/>
            <a:stCxn id="92" idx="6"/>
            <a:endCxn id="59434" idx="2"/>
          </p:cNvCxnSpPr>
          <p:nvPr/>
        </p:nvCxnSpPr>
        <p:spPr bwMode="auto">
          <a:xfrm>
            <a:off x="10942320" y="2201863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427" name="Oval 9"/>
          <p:cNvSpPr>
            <a:spLocks noChangeArrowheads="1"/>
          </p:cNvSpPr>
          <p:nvPr/>
        </p:nvSpPr>
        <p:spPr bwMode="auto">
          <a:xfrm>
            <a:off x="7620000" y="3032654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59428" name="Oval 9"/>
          <p:cNvSpPr>
            <a:spLocks noChangeArrowheads="1"/>
          </p:cNvSpPr>
          <p:nvPr/>
        </p:nvSpPr>
        <p:spPr bwMode="auto">
          <a:xfrm>
            <a:off x="8260080" y="2776538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59429" name="Oval 9"/>
          <p:cNvSpPr>
            <a:spLocks noChangeArrowheads="1"/>
          </p:cNvSpPr>
          <p:nvPr/>
        </p:nvSpPr>
        <p:spPr bwMode="auto">
          <a:xfrm>
            <a:off x="8900160" y="3032654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59430" name="AutoShape 10"/>
          <p:cNvCxnSpPr>
            <a:cxnSpLocks noChangeShapeType="1"/>
            <a:stCxn id="59428" idx="2"/>
            <a:endCxn id="59427" idx="7"/>
          </p:cNvCxnSpPr>
          <p:nvPr/>
        </p:nvCxnSpPr>
        <p:spPr bwMode="auto">
          <a:xfrm rot="10800000" flipV="1">
            <a:off x="7893171" y="2936611"/>
            <a:ext cx="366909" cy="14292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431" name="AutoShape 10"/>
          <p:cNvCxnSpPr>
            <a:cxnSpLocks noChangeShapeType="1"/>
            <a:stCxn id="59428" idx="6"/>
            <a:endCxn id="59429" idx="1"/>
          </p:cNvCxnSpPr>
          <p:nvPr/>
        </p:nvCxnSpPr>
        <p:spPr bwMode="auto">
          <a:xfrm>
            <a:off x="8580120" y="2936611"/>
            <a:ext cx="366909" cy="14292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422" name="Oval 9"/>
          <p:cNvSpPr>
            <a:spLocks noChangeArrowheads="1"/>
          </p:cNvSpPr>
          <p:nvPr/>
        </p:nvSpPr>
        <p:spPr bwMode="auto">
          <a:xfrm>
            <a:off x="9982200" y="3032654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107" name="Oval 9"/>
          <p:cNvSpPr>
            <a:spLocks noChangeArrowheads="1"/>
          </p:cNvSpPr>
          <p:nvPr/>
        </p:nvSpPr>
        <p:spPr bwMode="auto">
          <a:xfrm>
            <a:off x="10621963" y="2776538"/>
            <a:ext cx="320675" cy="3206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>
              <a:latin typeface="Calibri"/>
              <a:ea typeface="+mn-ea"/>
              <a:cs typeface="Calibri"/>
            </a:endParaRPr>
          </a:p>
        </p:txBody>
      </p:sp>
      <p:sp>
        <p:nvSpPr>
          <p:cNvPr id="59424" name="Oval 9"/>
          <p:cNvSpPr>
            <a:spLocks noChangeArrowheads="1"/>
          </p:cNvSpPr>
          <p:nvPr/>
        </p:nvSpPr>
        <p:spPr bwMode="auto">
          <a:xfrm>
            <a:off x="11262360" y="3032654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59425" name="AutoShape 10"/>
          <p:cNvCxnSpPr>
            <a:cxnSpLocks noChangeShapeType="1"/>
            <a:stCxn id="107" idx="2"/>
            <a:endCxn id="59422" idx="7"/>
          </p:cNvCxnSpPr>
          <p:nvPr/>
        </p:nvCxnSpPr>
        <p:spPr bwMode="auto">
          <a:xfrm rot="10800000" flipV="1">
            <a:off x="10255371" y="2936611"/>
            <a:ext cx="366909" cy="14292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426" name="AutoShape 10"/>
          <p:cNvCxnSpPr>
            <a:cxnSpLocks noChangeShapeType="1"/>
            <a:stCxn id="107" idx="6"/>
            <a:endCxn id="59424" idx="1"/>
          </p:cNvCxnSpPr>
          <p:nvPr/>
        </p:nvCxnSpPr>
        <p:spPr bwMode="auto">
          <a:xfrm>
            <a:off x="10942320" y="2936611"/>
            <a:ext cx="366909" cy="14292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417" name="Oval 9"/>
          <p:cNvSpPr>
            <a:spLocks noChangeArrowheads="1"/>
          </p:cNvSpPr>
          <p:nvPr/>
        </p:nvSpPr>
        <p:spPr bwMode="auto">
          <a:xfrm>
            <a:off x="9982200" y="4084638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59418" name="Oval 9"/>
          <p:cNvSpPr>
            <a:spLocks noChangeArrowheads="1"/>
          </p:cNvSpPr>
          <p:nvPr/>
        </p:nvSpPr>
        <p:spPr bwMode="auto">
          <a:xfrm>
            <a:off x="10622280" y="4404519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59419" name="Oval 9"/>
          <p:cNvSpPr>
            <a:spLocks noChangeArrowheads="1"/>
          </p:cNvSpPr>
          <p:nvPr/>
        </p:nvSpPr>
        <p:spPr bwMode="auto">
          <a:xfrm>
            <a:off x="11262360" y="4084638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59420" name="AutoShape 10"/>
          <p:cNvCxnSpPr>
            <a:cxnSpLocks noChangeShapeType="1"/>
            <a:stCxn id="59417" idx="6"/>
            <a:endCxn id="59418" idx="1"/>
          </p:cNvCxnSpPr>
          <p:nvPr/>
        </p:nvCxnSpPr>
        <p:spPr bwMode="auto">
          <a:xfrm>
            <a:off x="10302240" y="4244579"/>
            <a:ext cx="366909" cy="20678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421" name="AutoShape 10"/>
          <p:cNvCxnSpPr>
            <a:cxnSpLocks noChangeShapeType="1"/>
            <a:stCxn id="59419" idx="2"/>
            <a:endCxn id="59418" idx="7"/>
          </p:cNvCxnSpPr>
          <p:nvPr/>
        </p:nvCxnSpPr>
        <p:spPr bwMode="auto">
          <a:xfrm rot="10800000" flipV="1">
            <a:off x="10895451" y="4244579"/>
            <a:ext cx="366909" cy="20678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412" name="Oval 9"/>
          <p:cNvSpPr>
            <a:spLocks noChangeArrowheads="1"/>
          </p:cNvSpPr>
          <p:nvPr/>
        </p:nvSpPr>
        <p:spPr bwMode="auto">
          <a:xfrm>
            <a:off x="7620000" y="4084638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134" name="Oval 9"/>
          <p:cNvSpPr>
            <a:spLocks noChangeArrowheads="1"/>
          </p:cNvSpPr>
          <p:nvPr/>
        </p:nvSpPr>
        <p:spPr bwMode="auto">
          <a:xfrm>
            <a:off x="8259763" y="4405313"/>
            <a:ext cx="320675" cy="319087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>
              <a:latin typeface="Calibri"/>
              <a:ea typeface="+mn-ea"/>
              <a:cs typeface="Calibri"/>
            </a:endParaRPr>
          </a:p>
        </p:txBody>
      </p:sp>
      <p:sp>
        <p:nvSpPr>
          <p:cNvPr id="59414" name="Oval 9"/>
          <p:cNvSpPr>
            <a:spLocks noChangeArrowheads="1"/>
          </p:cNvSpPr>
          <p:nvPr/>
        </p:nvSpPr>
        <p:spPr bwMode="auto">
          <a:xfrm>
            <a:off x="8900160" y="4084638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59415" name="AutoShape 10"/>
          <p:cNvCxnSpPr>
            <a:cxnSpLocks noChangeShapeType="1"/>
            <a:stCxn id="59412" idx="6"/>
            <a:endCxn id="134" idx="1"/>
          </p:cNvCxnSpPr>
          <p:nvPr/>
        </p:nvCxnSpPr>
        <p:spPr bwMode="auto">
          <a:xfrm>
            <a:off x="7940040" y="4244579"/>
            <a:ext cx="366909" cy="20678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416" name="AutoShape 10"/>
          <p:cNvCxnSpPr>
            <a:cxnSpLocks noChangeShapeType="1"/>
            <a:stCxn id="59414" idx="2"/>
            <a:endCxn id="134" idx="7"/>
          </p:cNvCxnSpPr>
          <p:nvPr/>
        </p:nvCxnSpPr>
        <p:spPr bwMode="auto">
          <a:xfrm rot="10800000" flipV="1">
            <a:off x="8533251" y="4244579"/>
            <a:ext cx="366909" cy="20678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405" name="Oval 9"/>
          <p:cNvSpPr>
            <a:spLocks noChangeArrowheads="1"/>
          </p:cNvSpPr>
          <p:nvPr/>
        </p:nvSpPr>
        <p:spPr bwMode="auto">
          <a:xfrm>
            <a:off x="7620000" y="502920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59406" name="Oval 9"/>
          <p:cNvSpPr>
            <a:spLocks noChangeArrowheads="1"/>
          </p:cNvSpPr>
          <p:nvPr/>
        </p:nvSpPr>
        <p:spPr bwMode="auto">
          <a:xfrm>
            <a:off x="8900160" y="502920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59407" name="AutoShape 10"/>
          <p:cNvCxnSpPr>
            <a:cxnSpLocks noChangeShapeType="1"/>
            <a:stCxn id="59405" idx="6"/>
            <a:endCxn id="59410" idx="1"/>
          </p:cNvCxnSpPr>
          <p:nvPr/>
        </p:nvCxnSpPr>
        <p:spPr bwMode="auto">
          <a:xfrm>
            <a:off x="7940040" y="5189220"/>
            <a:ext cx="366909" cy="20688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408" name="AutoShape 10"/>
          <p:cNvCxnSpPr>
            <a:cxnSpLocks noChangeShapeType="1"/>
            <a:stCxn id="59406" idx="2"/>
            <a:endCxn id="59410" idx="7"/>
          </p:cNvCxnSpPr>
          <p:nvPr/>
        </p:nvCxnSpPr>
        <p:spPr bwMode="auto">
          <a:xfrm rot="10800000" flipV="1">
            <a:off x="8533251" y="5189220"/>
            <a:ext cx="366909" cy="20688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9" name="Oval 9"/>
          <p:cNvSpPr>
            <a:spLocks noChangeArrowheads="1"/>
          </p:cNvSpPr>
          <p:nvPr/>
        </p:nvSpPr>
        <p:spPr bwMode="auto">
          <a:xfrm>
            <a:off x="8259763" y="6308725"/>
            <a:ext cx="320675" cy="3206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>
              <a:latin typeface="Calibri"/>
              <a:ea typeface="+mn-ea"/>
              <a:cs typeface="Calibri"/>
            </a:endParaRPr>
          </a:p>
        </p:txBody>
      </p:sp>
      <p:sp>
        <p:nvSpPr>
          <p:cNvPr id="59410" name="Oval 9"/>
          <p:cNvSpPr>
            <a:spLocks noChangeArrowheads="1"/>
          </p:cNvSpPr>
          <p:nvPr/>
        </p:nvSpPr>
        <p:spPr bwMode="auto">
          <a:xfrm>
            <a:off x="8260080" y="534924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158" name="Freeform 157"/>
          <p:cNvSpPr/>
          <p:nvPr/>
        </p:nvSpPr>
        <p:spPr bwMode="auto">
          <a:xfrm>
            <a:off x="8242300" y="5668963"/>
            <a:ext cx="393700" cy="631825"/>
          </a:xfrm>
          <a:custGeom>
            <a:avLst/>
            <a:gdLst>
              <a:gd name="connsiteX0" fmla="*/ 200186 w 467532"/>
              <a:gd name="connsiteY0" fmla="*/ 0 h 836909"/>
              <a:gd name="connsiteX1" fmla="*/ 440410 w 467532"/>
              <a:gd name="connsiteY1" fmla="*/ 294468 h 836909"/>
              <a:gd name="connsiteX2" fmla="*/ 37454 w 467532"/>
              <a:gd name="connsiteY2" fmla="*/ 503695 h 836909"/>
              <a:gd name="connsiteX3" fmla="*/ 215684 w 467532"/>
              <a:gd name="connsiteY3" fmla="*/ 836909 h 836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532" h="836909">
                <a:moveTo>
                  <a:pt x="200186" y="0"/>
                </a:moveTo>
                <a:cubicBezTo>
                  <a:pt x="333859" y="105259"/>
                  <a:pt x="467532" y="210519"/>
                  <a:pt x="440410" y="294468"/>
                </a:cubicBezTo>
                <a:cubicBezTo>
                  <a:pt x="413288" y="378417"/>
                  <a:pt x="74908" y="413288"/>
                  <a:pt x="37454" y="503695"/>
                </a:cubicBezTo>
                <a:cubicBezTo>
                  <a:pt x="0" y="594102"/>
                  <a:pt x="107842" y="715505"/>
                  <a:pt x="215684" y="836909"/>
                </a:cubicBezTo>
              </a:path>
            </a:pathLst>
          </a:custGeom>
          <a:ln w="285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/>
              <a:cs typeface="Calibri"/>
            </a:endParaRPr>
          </a:p>
        </p:txBody>
      </p:sp>
      <p:cxnSp>
        <p:nvCxnSpPr>
          <p:cNvPr id="182" name="Straight Connector 181"/>
          <p:cNvCxnSpPr/>
          <p:nvPr/>
        </p:nvCxnSpPr>
        <p:spPr>
          <a:xfrm rot="5400000">
            <a:off x="7124700" y="4076700"/>
            <a:ext cx="4954588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403" name="TextBox 190"/>
          <p:cNvSpPr txBox="1">
            <a:spLocks noChangeArrowheads="1"/>
          </p:cNvSpPr>
          <p:nvPr/>
        </p:nvSpPr>
        <p:spPr bwMode="auto">
          <a:xfrm>
            <a:off x="7620000" y="1371600"/>
            <a:ext cx="1600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00B050"/>
                </a:solidFill>
                <a:latin typeface="Calibri"/>
                <a:cs typeface="Calibri"/>
              </a:rPr>
              <a:t>Active Paths</a:t>
            </a:r>
          </a:p>
        </p:txBody>
      </p:sp>
      <p:sp>
        <p:nvSpPr>
          <p:cNvPr id="59404" name="TextBox 191"/>
          <p:cNvSpPr txBox="1">
            <a:spLocks noChangeArrowheads="1"/>
          </p:cNvSpPr>
          <p:nvPr/>
        </p:nvSpPr>
        <p:spPr bwMode="auto">
          <a:xfrm>
            <a:off x="9982200" y="1371600"/>
            <a:ext cx="1752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C00000"/>
                </a:solidFill>
                <a:latin typeface="Calibri"/>
                <a:cs typeface="Calibri"/>
              </a:rPr>
              <a:t>Inactive Paths</a:t>
            </a:r>
          </a:p>
        </p:txBody>
      </p:sp>
      <p:sp>
        <p:nvSpPr>
          <p:cNvPr id="52" name="Oval 9">
            <a:extLst>
              <a:ext uri="{FF2B5EF4-FFF2-40B4-BE49-F238E27FC236}">
                <a16:creationId xmlns:a16="http://schemas.microsoft.com/office/drawing/2014/main" id="{9FB190F4-DC63-4495-B45B-AF62C4E564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2200" y="502920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53" name="Oval 9">
            <a:extLst>
              <a:ext uri="{FF2B5EF4-FFF2-40B4-BE49-F238E27FC236}">
                <a16:creationId xmlns:a16="http://schemas.microsoft.com/office/drawing/2014/main" id="{79BAE2B4-03B6-475E-B113-F8491AAB60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62360" y="502920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54" name="AutoShape 10">
            <a:extLst>
              <a:ext uri="{FF2B5EF4-FFF2-40B4-BE49-F238E27FC236}">
                <a16:creationId xmlns:a16="http://schemas.microsoft.com/office/drawing/2014/main" id="{E3953B8F-5520-4CFE-9BE0-8CDF4A835B44}"/>
              </a:ext>
            </a:extLst>
          </p:cNvPr>
          <p:cNvCxnSpPr>
            <a:cxnSpLocks noChangeShapeType="1"/>
            <a:stCxn id="52" idx="6"/>
            <a:endCxn id="57" idx="1"/>
          </p:cNvCxnSpPr>
          <p:nvPr/>
        </p:nvCxnSpPr>
        <p:spPr bwMode="auto">
          <a:xfrm>
            <a:off x="10302240" y="5189220"/>
            <a:ext cx="366909" cy="20688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" name="AutoShape 10">
            <a:extLst>
              <a:ext uri="{FF2B5EF4-FFF2-40B4-BE49-F238E27FC236}">
                <a16:creationId xmlns:a16="http://schemas.microsoft.com/office/drawing/2014/main" id="{BA52E673-DC03-44B0-81E6-8A1FEAEAD1DB}"/>
              </a:ext>
            </a:extLst>
          </p:cNvPr>
          <p:cNvCxnSpPr>
            <a:cxnSpLocks noChangeShapeType="1"/>
            <a:stCxn id="53" idx="2"/>
            <a:endCxn id="57" idx="7"/>
          </p:cNvCxnSpPr>
          <p:nvPr/>
        </p:nvCxnSpPr>
        <p:spPr bwMode="auto">
          <a:xfrm rot="10800000" flipV="1">
            <a:off x="10895451" y="5189220"/>
            <a:ext cx="366909" cy="20688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6" name="Oval 9">
            <a:extLst>
              <a:ext uri="{FF2B5EF4-FFF2-40B4-BE49-F238E27FC236}">
                <a16:creationId xmlns:a16="http://schemas.microsoft.com/office/drawing/2014/main" id="{17315184-4E3F-4C67-86B9-90A0A0C7F2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1963" y="6308725"/>
            <a:ext cx="320675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>
              <a:latin typeface="Calibri"/>
              <a:ea typeface="+mn-ea"/>
              <a:cs typeface="Calibri"/>
            </a:endParaRPr>
          </a:p>
        </p:txBody>
      </p:sp>
      <p:sp>
        <p:nvSpPr>
          <p:cNvPr id="57" name="Oval 9">
            <a:extLst>
              <a:ext uri="{FF2B5EF4-FFF2-40B4-BE49-F238E27FC236}">
                <a16:creationId xmlns:a16="http://schemas.microsoft.com/office/drawing/2014/main" id="{1F488C39-B6B6-4B0E-9F65-4747AEAB5D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2280" y="534924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58" name="Freeform 157">
            <a:extLst>
              <a:ext uri="{FF2B5EF4-FFF2-40B4-BE49-F238E27FC236}">
                <a16:creationId xmlns:a16="http://schemas.microsoft.com/office/drawing/2014/main" id="{178B99A1-B0E5-4BE9-A2D6-D1E04A8A94DE}"/>
              </a:ext>
            </a:extLst>
          </p:cNvPr>
          <p:cNvSpPr/>
          <p:nvPr/>
        </p:nvSpPr>
        <p:spPr bwMode="auto">
          <a:xfrm>
            <a:off x="10604500" y="5668963"/>
            <a:ext cx="393700" cy="631825"/>
          </a:xfrm>
          <a:custGeom>
            <a:avLst/>
            <a:gdLst>
              <a:gd name="connsiteX0" fmla="*/ 200186 w 467532"/>
              <a:gd name="connsiteY0" fmla="*/ 0 h 836909"/>
              <a:gd name="connsiteX1" fmla="*/ 440410 w 467532"/>
              <a:gd name="connsiteY1" fmla="*/ 294468 h 836909"/>
              <a:gd name="connsiteX2" fmla="*/ 37454 w 467532"/>
              <a:gd name="connsiteY2" fmla="*/ 503695 h 836909"/>
              <a:gd name="connsiteX3" fmla="*/ 215684 w 467532"/>
              <a:gd name="connsiteY3" fmla="*/ 836909 h 836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532" h="836909">
                <a:moveTo>
                  <a:pt x="200186" y="0"/>
                </a:moveTo>
                <a:cubicBezTo>
                  <a:pt x="333859" y="105259"/>
                  <a:pt x="467532" y="210519"/>
                  <a:pt x="440410" y="294468"/>
                </a:cubicBezTo>
                <a:cubicBezTo>
                  <a:pt x="413288" y="378417"/>
                  <a:pt x="74908" y="413288"/>
                  <a:pt x="37454" y="503695"/>
                </a:cubicBezTo>
                <a:cubicBezTo>
                  <a:pt x="0" y="594102"/>
                  <a:pt x="107842" y="715505"/>
                  <a:pt x="215684" y="836909"/>
                </a:cubicBezTo>
              </a:path>
            </a:pathLst>
          </a:custGeom>
          <a:ln w="285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Bayes Ball</a:t>
            </a:r>
          </a:p>
        </p:txBody>
      </p:sp>
      <p:sp>
        <p:nvSpPr>
          <p:cNvPr id="59394" name="Rectangle 3"/>
          <p:cNvSpPr>
            <a:spLocks noGrp="1" noChangeArrowheads="1"/>
          </p:cNvSpPr>
          <p:nvPr>
            <p:ph idx="1"/>
          </p:nvPr>
        </p:nvSpPr>
        <p:spPr>
          <a:xfrm>
            <a:off x="144780" y="1447800"/>
            <a:ext cx="732282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Question: Are X and Y conditionally independent given evidence variables {Z}?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alibri"/>
              <a:ea typeface="ＭＳ Ｐゴシック" pitchFamily="34" charset="-128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18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	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371600" y="2425553"/>
            <a:ext cx="4321775" cy="3518047"/>
            <a:chOff x="1699503" y="2829937"/>
            <a:chExt cx="4321775" cy="3518047"/>
          </a:xfrm>
        </p:grpSpPr>
        <p:pic>
          <p:nvPicPr>
            <p:cNvPr id="51" name="Picture 13" descr="Thomas Bayes">
              <a:hlinkClick r:id="rId2" tooltip="Thomas Bayes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206" y="2829937"/>
              <a:ext cx="2927072" cy="3138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512750">
              <a:off x="1699503" y="2882752"/>
              <a:ext cx="2362200" cy="3465232"/>
            </a:xfrm>
            <a:prstGeom prst="rect">
              <a:avLst/>
            </a:prstGeom>
          </p:spPr>
        </p:pic>
      </p:grpSp>
      <p:sp>
        <p:nvSpPr>
          <p:cNvPr id="4" name="Rectangle 3"/>
          <p:cNvSpPr/>
          <p:nvPr/>
        </p:nvSpPr>
        <p:spPr>
          <a:xfrm>
            <a:off x="457200" y="5867400"/>
            <a:ext cx="6781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latin typeface="Calibri"/>
                <a:cs typeface="Calibri"/>
              </a:rPr>
              <a:t>Shachter</a:t>
            </a:r>
            <a:r>
              <a:rPr lang="en-US" sz="1400" dirty="0">
                <a:latin typeface="Calibri"/>
                <a:cs typeface="Calibri"/>
              </a:rPr>
              <a:t>, Ross D. "Bayes-Ball: Rational Pastime (for Determining Irrelevance and Requisite Information in Belief Networks and Influence Diagrams)." </a:t>
            </a:r>
            <a:r>
              <a:rPr lang="en-US" sz="1400" i="1" dirty="0">
                <a:latin typeface="Calibri"/>
                <a:cs typeface="Calibri"/>
              </a:rPr>
              <a:t>Proceedings of the Fourteenth conference on Uncertainty in Artificial Intelligence.</a:t>
            </a:r>
            <a:r>
              <a:rPr lang="en-US" sz="1400" dirty="0">
                <a:latin typeface="Calibri"/>
                <a:cs typeface="Calibri"/>
              </a:rPr>
              <a:t> 1998.</a:t>
            </a:r>
          </a:p>
        </p:txBody>
      </p:sp>
      <p:sp>
        <p:nvSpPr>
          <p:cNvPr id="63" name="Oval 9">
            <a:extLst>
              <a:ext uri="{FF2B5EF4-FFF2-40B4-BE49-F238E27FC236}">
                <a16:creationId xmlns:a16="http://schemas.microsoft.com/office/drawing/2014/main" id="{4AE364CA-9431-4D51-B2B2-1FEDE304FC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2041525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64" name="Oval 9">
            <a:extLst>
              <a:ext uri="{FF2B5EF4-FFF2-40B4-BE49-F238E27FC236}">
                <a16:creationId xmlns:a16="http://schemas.microsoft.com/office/drawing/2014/main" id="{D12BE52D-FEF9-4838-97B6-067AF8216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0080" y="2041525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65" name="Oval 9">
            <a:extLst>
              <a:ext uri="{FF2B5EF4-FFF2-40B4-BE49-F238E27FC236}">
                <a16:creationId xmlns:a16="http://schemas.microsoft.com/office/drawing/2014/main" id="{AD582148-EBBF-4670-8B9F-B46ED1872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0160" y="2041525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66" name="AutoShape 10">
            <a:extLst>
              <a:ext uri="{FF2B5EF4-FFF2-40B4-BE49-F238E27FC236}">
                <a16:creationId xmlns:a16="http://schemas.microsoft.com/office/drawing/2014/main" id="{0F3488C1-991B-4A37-B8DE-ACCB07FCE00A}"/>
              </a:ext>
            </a:extLst>
          </p:cNvPr>
          <p:cNvCxnSpPr>
            <a:cxnSpLocks noChangeShapeType="1"/>
            <a:stCxn id="63" idx="6"/>
            <a:endCxn id="64" idx="2"/>
          </p:cNvCxnSpPr>
          <p:nvPr/>
        </p:nvCxnSpPr>
        <p:spPr bwMode="auto">
          <a:xfrm>
            <a:off x="7940040" y="2201863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AutoShape 10">
            <a:extLst>
              <a:ext uri="{FF2B5EF4-FFF2-40B4-BE49-F238E27FC236}">
                <a16:creationId xmlns:a16="http://schemas.microsoft.com/office/drawing/2014/main" id="{FE1D733E-D348-48A1-8587-A2D7DFC4EC95}"/>
              </a:ext>
            </a:extLst>
          </p:cNvPr>
          <p:cNvCxnSpPr>
            <a:cxnSpLocks noChangeShapeType="1"/>
            <a:stCxn id="64" idx="6"/>
            <a:endCxn id="65" idx="2"/>
          </p:cNvCxnSpPr>
          <p:nvPr/>
        </p:nvCxnSpPr>
        <p:spPr bwMode="auto">
          <a:xfrm>
            <a:off x="8580120" y="2201863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" name="Oval 9">
            <a:extLst>
              <a:ext uri="{FF2B5EF4-FFF2-40B4-BE49-F238E27FC236}">
                <a16:creationId xmlns:a16="http://schemas.microsoft.com/office/drawing/2014/main" id="{2581142E-A181-4289-AFF0-2FEA13004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2200" y="2041525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69" name="Oval 9">
            <a:extLst>
              <a:ext uri="{FF2B5EF4-FFF2-40B4-BE49-F238E27FC236}">
                <a16:creationId xmlns:a16="http://schemas.microsoft.com/office/drawing/2014/main" id="{D7DDF239-44C5-4AE4-9DFA-882365A50F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1963" y="2041525"/>
            <a:ext cx="320675" cy="3206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>
              <a:latin typeface="Calibri"/>
              <a:ea typeface="+mn-ea"/>
              <a:cs typeface="Calibri"/>
            </a:endParaRPr>
          </a:p>
        </p:txBody>
      </p:sp>
      <p:sp>
        <p:nvSpPr>
          <p:cNvPr id="70" name="Oval 9">
            <a:extLst>
              <a:ext uri="{FF2B5EF4-FFF2-40B4-BE49-F238E27FC236}">
                <a16:creationId xmlns:a16="http://schemas.microsoft.com/office/drawing/2014/main" id="{0B83A971-A024-41B7-B97F-B33AADEFD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62360" y="2041525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71" name="AutoShape 10">
            <a:extLst>
              <a:ext uri="{FF2B5EF4-FFF2-40B4-BE49-F238E27FC236}">
                <a16:creationId xmlns:a16="http://schemas.microsoft.com/office/drawing/2014/main" id="{9039594D-B8F5-4079-B555-CC402BF8DED7}"/>
              </a:ext>
            </a:extLst>
          </p:cNvPr>
          <p:cNvCxnSpPr>
            <a:cxnSpLocks noChangeShapeType="1"/>
            <a:stCxn id="68" idx="6"/>
            <a:endCxn id="69" idx="2"/>
          </p:cNvCxnSpPr>
          <p:nvPr/>
        </p:nvCxnSpPr>
        <p:spPr bwMode="auto">
          <a:xfrm>
            <a:off x="10302240" y="2201863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" name="AutoShape 10">
            <a:extLst>
              <a:ext uri="{FF2B5EF4-FFF2-40B4-BE49-F238E27FC236}">
                <a16:creationId xmlns:a16="http://schemas.microsoft.com/office/drawing/2014/main" id="{DD1536C4-5EF8-4859-88C8-E4238365C184}"/>
              </a:ext>
            </a:extLst>
          </p:cNvPr>
          <p:cNvCxnSpPr>
            <a:cxnSpLocks noChangeShapeType="1"/>
            <a:stCxn id="69" idx="6"/>
            <a:endCxn id="70" idx="2"/>
          </p:cNvCxnSpPr>
          <p:nvPr/>
        </p:nvCxnSpPr>
        <p:spPr bwMode="auto">
          <a:xfrm>
            <a:off x="10942320" y="2201863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3" name="Oval 9">
            <a:extLst>
              <a:ext uri="{FF2B5EF4-FFF2-40B4-BE49-F238E27FC236}">
                <a16:creationId xmlns:a16="http://schemas.microsoft.com/office/drawing/2014/main" id="{2C9F8275-FF88-4896-BC5D-BE22129D78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3032654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74" name="Oval 9">
            <a:extLst>
              <a:ext uri="{FF2B5EF4-FFF2-40B4-BE49-F238E27FC236}">
                <a16:creationId xmlns:a16="http://schemas.microsoft.com/office/drawing/2014/main" id="{2D8E0C5C-A7B4-4C71-91A3-4F82F3D97F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0080" y="2776538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75" name="Oval 9">
            <a:extLst>
              <a:ext uri="{FF2B5EF4-FFF2-40B4-BE49-F238E27FC236}">
                <a16:creationId xmlns:a16="http://schemas.microsoft.com/office/drawing/2014/main" id="{20A5B587-27A5-4F4B-831A-7667AB13A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0160" y="3032654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76" name="AutoShape 10">
            <a:extLst>
              <a:ext uri="{FF2B5EF4-FFF2-40B4-BE49-F238E27FC236}">
                <a16:creationId xmlns:a16="http://schemas.microsoft.com/office/drawing/2014/main" id="{17F00F0E-8632-4D7F-A501-08B2BD1E67BF}"/>
              </a:ext>
            </a:extLst>
          </p:cNvPr>
          <p:cNvCxnSpPr>
            <a:cxnSpLocks noChangeShapeType="1"/>
            <a:stCxn id="74" idx="2"/>
            <a:endCxn id="73" idx="7"/>
          </p:cNvCxnSpPr>
          <p:nvPr/>
        </p:nvCxnSpPr>
        <p:spPr bwMode="auto">
          <a:xfrm rot="10800000" flipV="1">
            <a:off x="7893171" y="2936611"/>
            <a:ext cx="366909" cy="14292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" name="AutoShape 10">
            <a:extLst>
              <a:ext uri="{FF2B5EF4-FFF2-40B4-BE49-F238E27FC236}">
                <a16:creationId xmlns:a16="http://schemas.microsoft.com/office/drawing/2014/main" id="{81DC866E-2FC9-4B2E-88D1-CD165D27CA3E}"/>
              </a:ext>
            </a:extLst>
          </p:cNvPr>
          <p:cNvCxnSpPr>
            <a:cxnSpLocks noChangeShapeType="1"/>
            <a:stCxn id="74" idx="6"/>
            <a:endCxn id="75" idx="1"/>
          </p:cNvCxnSpPr>
          <p:nvPr/>
        </p:nvCxnSpPr>
        <p:spPr bwMode="auto">
          <a:xfrm>
            <a:off x="8580120" y="2936611"/>
            <a:ext cx="366909" cy="14292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8" name="Oval 9">
            <a:extLst>
              <a:ext uri="{FF2B5EF4-FFF2-40B4-BE49-F238E27FC236}">
                <a16:creationId xmlns:a16="http://schemas.microsoft.com/office/drawing/2014/main" id="{3FED116A-8683-4EB7-95B7-B9BA26D6D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2200" y="3032654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79" name="Oval 9">
            <a:extLst>
              <a:ext uri="{FF2B5EF4-FFF2-40B4-BE49-F238E27FC236}">
                <a16:creationId xmlns:a16="http://schemas.microsoft.com/office/drawing/2014/main" id="{25CDCF39-0B7E-4334-A824-20AE798514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1963" y="2776538"/>
            <a:ext cx="320675" cy="3206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>
              <a:latin typeface="Calibri"/>
              <a:ea typeface="+mn-ea"/>
              <a:cs typeface="Calibri"/>
            </a:endParaRPr>
          </a:p>
        </p:txBody>
      </p:sp>
      <p:sp>
        <p:nvSpPr>
          <p:cNvPr id="80" name="Oval 9">
            <a:extLst>
              <a:ext uri="{FF2B5EF4-FFF2-40B4-BE49-F238E27FC236}">
                <a16:creationId xmlns:a16="http://schemas.microsoft.com/office/drawing/2014/main" id="{650F81BF-4D50-4685-A619-DD476670D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62360" y="3032654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81" name="AutoShape 10">
            <a:extLst>
              <a:ext uri="{FF2B5EF4-FFF2-40B4-BE49-F238E27FC236}">
                <a16:creationId xmlns:a16="http://schemas.microsoft.com/office/drawing/2014/main" id="{CA7B2345-BFF1-4A94-8077-7DF216738ECE}"/>
              </a:ext>
            </a:extLst>
          </p:cNvPr>
          <p:cNvCxnSpPr>
            <a:cxnSpLocks noChangeShapeType="1"/>
            <a:stCxn id="79" idx="2"/>
            <a:endCxn id="78" idx="7"/>
          </p:cNvCxnSpPr>
          <p:nvPr/>
        </p:nvCxnSpPr>
        <p:spPr bwMode="auto">
          <a:xfrm rot="10800000" flipV="1">
            <a:off x="10255371" y="2936611"/>
            <a:ext cx="366909" cy="14292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" name="AutoShape 10">
            <a:extLst>
              <a:ext uri="{FF2B5EF4-FFF2-40B4-BE49-F238E27FC236}">
                <a16:creationId xmlns:a16="http://schemas.microsoft.com/office/drawing/2014/main" id="{B550A9D4-FE69-4818-9665-E46C04219BE1}"/>
              </a:ext>
            </a:extLst>
          </p:cNvPr>
          <p:cNvCxnSpPr>
            <a:cxnSpLocks noChangeShapeType="1"/>
            <a:stCxn id="79" idx="6"/>
            <a:endCxn id="80" idx="1"/>
          </p:cNvCxnSpPr>
          <p:nvPr/>
        </p:nvCxnSpPr>
        <p:spPr bwMode="auto">
          <a:xfrm>
            <a:off x="10942320" y="2936611"/>
            <a:ext cx="366909" cy="14292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3" name="Oval 9">
            <a:extLst>
              <a:ext uri="{FF2B5EF4-FFF2-40B4-BE49-F238E27FC236}">
                <a16:creationId xmlns:a16="http://schemas.microsoft.com/office/drawing/2014/main" id="{26C71CF1-D62C-4B24-8794-F9BCF55E6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2200" y="4084638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84" name="Oval 9">
            <a:extLst>
              <a:ext uri="{FF2B5EF4-FFF2-40B4-BE49-F238E27FC236}">
                <a16:creationId xmlns:a16="http://schemas.microsoft.com/office/drawing/2014/main" id="{DE78B70D-2424-4374-BA5C-5D00C35189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2280" y="4404519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85" name="Oval 9">
            <a:extLst>
              <a:ext uri="{FF2B5EF4-FFF2-40B4-BE49-F238E27FC236}">
                <a16:creationId xmlns:a16="http://schemas.microsoft.com/office/drawing/2014/main" id="{5F435D76-E474-487F-9A3D-77572419D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62360" y="4084638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86" name="AutoShape 10">
            <a:extLst>
              <a:ext uri="{FF2B5EF4-FFF2-40B4-BE49-F238E27FC236}">
                <a16:creationId xmlns:a16="http://schemas.microsoft.com/office/drawing/2014/main" id="{08075B0D-D415-4B34-B3CF-62609385BD03}"/>
              </a:ext>
            </a:extLst>
          </p:cNvPr>
          <p:cNvCxnSpPr>
            <a:cxnSpLocks noChangeShapeType="1"/>
            <a:stCxn id="83" idx="6"/>
            <a:endCxn id="84" idx="1"/>
          </p:cNvCxnSpPr>
          <p:nvPr/>
        </p:nvCxnSpPr>
        <p:spPr bwMode="auto">
          <a:xfrm>
            <a:off x="10302240" y="4244579"/>
            <a:ext cx="366909" cy="20678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7" name="AutoShape 10">
            <a:extLst>
              <a:ext uri="{FF2B5EF4-FFF2-40B4-BE49-F238E27FC236}">
                <a16:creationId xmlns:a16="http://schemas.microsoft.com/office/drawing/2014/main" id="{C80E013C-A5CC-488C-93D5-AF5988FB82F2}"/>
              </a:ext>
            </a:extLst>
          </p:cNvPr>
          <p:cNvCxnSpPr>
            <a:cxnSpLocks noChangeShapeType="1"/>
            <a:stCxn id="85" idx="2"/>
            <a:endCxn id="84" idx="7"/>
          </p:cNvCxnSpPr>
          <p:nvPr/>
        </p:nvCxnSpPr>
        <p:spPr bwMode="auto">
          <a:xfrm rot="10800000" flipV="1">
            <a:off x="10895451" y="4244579"/>
            <a:ext cx="366909" cy="20678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8" name="Oval 9">
            <a:extLst>
              <a:ext uri="{FF2B5EF4-FFF2-40B4-BE49-F238E27FC236}">
                <a16:creationId xmlns:a16="http://schemas.microsoft.com/office/drawing/2014/main" id="{4D65D971-69D9-4EB9-BD2D-7B11DDFB2F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4084638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89" name="Oval 9">
            <a:extLst>
              <a:ext uri="{FF2B5EF4-FFF2-40B4-BE49-F238E27FC236}">
                <a16:creationId xmlns:a16="http://schemas.microsoft.com/office/drawing/2014/main" id="{52FDABF9-44F7-425F-98A5-A8474A6ACA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9763" y="4405313"/>
            <a:ext cx="320675" cy="319087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>
              <a:latin typeface="Calibri"/>
              <a:ea typeface="+mn-ea"/>
              <a:cs typeface="Calibri"/>
            </a:endParaRPr>
          </a:p>
        </p:txBody>
      </p:sp>
      <p:sp>
        <p:nvSpPr>
          <p:cNvPr id="90" name="Oval 9">
            <a:extLst>
              <a:ext uri="{FF2B5EF4-FFF2-40B4-BE49-F238E27FC236}">
                <a16:creationId xmlns:a16="http://schemas.microsoft.com/office/drawing/2014/main" id="{4346B558-C0F0-4255-9D3C-A4EB9588B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0160" y="4084638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91" name="AutoShape 10">
            <a:extLst>
              <a:ext uri="{FF2B5EF4-FFF2-40B4-BE49-F238E27FC236}">
                <a16:creationId xmlns:a16="http://schemas.microsoft.com/office/drawing/2014/main" id="{11E60187-4320-4AC3-961F-5099F316A9F4}"/>
              </a:ext>
            </a:extLst>
          </p:cNvPr>
          <p:cNvCxnSpPr>
            <a:cxnSpLocks noChangeShapeType="1"/>
            <a:stCxn id="88" idx="6"/>
            <a:endCxn id="89" idx="1"/>
          </p:cNvCxnSpPr>
          <p:nvPr/>
        </p:nvCxnSpPr>
        <p:spPr bwMode="auto">
          <a:xfrm>
            <a:off x="7940040" y="4244579"/>
            <a:ext cx="366909" cy="20678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" name="AutoShape 10">
            <a:extLst>
              <a:ext uri="{FF2B5EF4-FFF2-40B4-BE49-F238E27FC236}">
                <a16:creationId xmlns:a16="http://schemas.microsoft.com/office/drawing/2014/main" id="{BEB29DD4-B313-479B-908F-6BF25905136A}"/>
              </a:ext>
            </a:extLst>
          </p:cNvPr>
          <p:cNvCxnSpPr>
            <a:cxnSpLocks noChangeShapeType="1"/>
            <a:stCxn id="90" idx="2"/>
            <a:endCxn id="89" idx="7"/>
          </p:cNvCxnSpPr>
          <p:nvPr/>
        </p:nvCxnSpPr>
        <p:spPr bwMode="auto">
          <a:xfrm rot="10800000" flipV="1">
            <a:off x="8533251" y="4244579"/>
            <a:ext cx="366909" cy="20678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4" name="Oval 9">
            <a:extLst>
              <a:ext uri="{FF2B5EF4-FFF2-40B4-BE49-F238E27FC236}">
                <a16:creationId xmlns:a16="http://schemas.microsoft.com/office/drawing/2014/main" id="{40357A2F-A4EF-41E7-BDD2-7E613F279A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502920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95" name="Oval 9">
            <a:extLst>
              <a:ext uri="{FF2B5EF4-FFF2-40B4-BE49-F238E27FC236}">
                <a16:creationId xmlns:a16="http://schemas.microsoft.com/office/drawing/2014/main" id="{0EEFC4DD-6C6D-4EC5-AEFE-29C39A259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0160" y="502920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96" name="AutoShape 10">
            <a:extLst>
              <a:ext uri="{FF2B5EF4-FFF2-40B4-BE49-F238E27FC236}">
                <a16:creationId xmlns:a16="http://schemas.microsoft.com/office/drawing/2014/main" id="{4CAEB7E4-F449-4628-911A-58ABB3AD9D93}"/>
              </a:ext>
            </a:extLst>
          </p:cNvPr>
          <p:cNvCxnSpPr>
            <a:cxnSpLocks noChangeShapeType="1"/>
            <a:stCxn id="94" idx="6"/>
            <a:endCxn id="99" idx="1"/>
          </p:cNvCxnSpPr>
          <p:nvPr/>
        </p:nvCxnSpPr>
        <p:spPr bwMode="auto">
          <a:xfrm>
            <a:off x="7940040" y="5189220"/>
            <a:ext cx="366909" cy="20688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" name="AutoShape 10">
            <a:extLst>
              <a:ext uri="{FF2B5EF4-FFF2-40B4-BE49-F238E27FC236}">
                <a16:creationId xmlns:a16="http://schemas.microsoft.com/office/drawing/2014/main" id="{0DF85DBA-7BEF-432D-874E-1AF004363C69}"/>
              </a:ext>
            </a:extLst>
          </p:cNvPr>
          <p:cNvCxnSpPr>
            <a:cxnSpLocks noChangeShapeType="1"/>
            <a:stCxn id="95" idx="2"/>
            <a:endCxn id="99" idx="7"/>
          </p:cNvCxnSpPr>
          <p:nvPr/>
        </p:nvCxnSpPr>
        <p:spPr bwMode="auto">
          <a:xfrm rot="10800000" flipV="1">
            <a:off x="8533251" y="5189220"/>
            <a:ext cx="366909" cy="20688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8" name="Oval 9">
            <a:extLst>
              <a:ext uri="{FF2B5EF4-FFF2-40B4-BE49-F238E27FC236}">
                <a16:creationId xmlns:a16="http://schemas.microsoft.com/office/drawing/2014/main" id="{6182E10A-6510-4726-A9A4-7735D678A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9763" y="6308725"/>
            <a:ext cx="320675" cy="3206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>
              <a:latin typeface="Calibri"/>
              <a:ea typeface="+mn-ea"/>
              <a:cs typeface="Calibri"/>
            </a:endParaRPr>
          </a:p>
        </p:txBody>
      </p:sp>
      <p:sp>
        <p:nvSpPr>
          <p:cNvPr id="99" name="Oval 9">
            <a:extLst>
              <a:ext uri="{FF2B5EF4-FFF2-40B4-BE49-F238E27FC236}">
                <a16:creationId xmlns:a16="http://schemas.microsoft.com/office/drawing/2014/main" id="{6F3841AF-62A7-4180-BD5A-69320CBC7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0080" y="534924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100" name="Freeform 157">
            <a:extLst>
              <a:ext uri="{FF2B5EF4-FFF2-40B4-BE49-F238E27FC236}">
                <a16:creationId xmlns:a16="http://schemas.microsoft.com/office/drawing/2014/main" id="{45993AA6-4D02-4D3A-9DE8-596267E17AB5}"/>
              </a:ext>
            </a:extLst>
          </p:cNvPr>
          <p:cNvSpPr/>
          <p:nvPr/>
        </p:nvSpPr>
        <p:spPr bwMode="auto">
          <a:xfrm>
            <a:off x="8242300" y="5668963"/>
            <a:ext cx="393700" cy="631825"/>
          </a:xfrm>
          <a:custGeom>
            <a:avLst/>
            <a:gdLst>
              <a:gd name="connsiteX0" fmla="*/ 200186 w 467532"/>
              <a:gd name="connsiteY0" fmla="*/ 0 h 836909"/>
              <a:gd name="connsiteX1" fmla="*/ 440410 w 467532"/>
              <a:gd name="connsiteY1" fmla="*/ 294468 h 836909"/>
              <a:gd name="connsiteX2" fmla="*/ 37454 w 467532"/>
              <a:gd name="connsiteY2" fmla="*/ 503695 h 836909"/>
              <a:gd name="connsiteX3" fmla="*/ 215684 w 467532"/>
              <a:gd name="connsiteY3" fmla="*/ 836909 h 836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532" h="836909">
                <a:moveTo>
                  <a:pt x="200186" y="0"/>
                </a:moveTo>
                <a:cubicBezTo>
                  <a:pt x="333859" y="105259"/>
                  <a:pt x="467532" y="210519"/>
                  <a:pt x="440410" y="294468"/>
                </a:cubicBezTo>
                <a:cubicBezTo>
                  <a:pt x="413288" y="378417"/>
                  <a:pt x="74908" y="413288"/>
                  <a:pt x="37454" y="503695"/>
                </a:cubicBezTo>
                <a:cubicBezTo>
                  <a:pt x="0" y="594102"/>
                  <a:pt x="107842" y="715505"/>
                  <a:pt x="215684" y="836909"/>
                </a:cubicBezTo>
              </a:path>
            </a:pathLst>
          </a:custGeom>
          <a:ln w="285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/>
              <a:cs typeface="Calibri"/>
            </a:endParaRPr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58BBCE7A-6C05-4476-A28F-FD52DDE1F759}"/>
              </a:ext>
            </a:extLst>
          </p:cNvPr>
          <p:cNvCxnSpPr/>
          <p:nvPr/>
        </p:nvCxnSpPr>
        <p:spPr>
          <a:xfrm rot="5400000">
            <a:off x="7124700" y="4076700"/>
            <a:ext cx="4954588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90">
            <a:extLst>
              <a:ext uri="{FF2B5EF4-FFF2-40B4-BE49-F238E27FC236}">
                <a16:creationId xmlns:a16="http://schemas.microsoft.com/office/drawing/2014/main" id="{1C137379-C9EA-4E7F-A5FB-9DF3AFA7F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1371600"/>
            <a:ext cx="1600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00B050"/>
                </a:solidFill>
                <a:latin typeface="Calibri"/>
                <a:cs typeface="Calibri"/>
              </a:rPr>
              <a:t>Active Paths</a:t>
            </a:r>
          </a:p>
        </p:txBody>
      </p:sp>
      <p:sp>
        <p:nvSpPr>
          <p:cNvPr id="103" name="TextBox 191">
            <a:extLst>
              <a:ext uri="{FF2B5EF4-FFF2-40B4-BE49-F238E27FC236}">
                <a16:creationId xmlns:a16="http://schemas.microsoft.com/office/drawing/2014/main" id="{A8DB49B7-F415-40D7-BE6F-B9E40AFE0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2200" y="1371600"/>
            <a:ext cx="1752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C00000"/>
                </a:solidFill>
                <a:latin typeface="Calibri"/>
                <a:cs typeface="Calibri"/>
              </a:rPr>
              <a:t>Inactive Paths</a:t>
            </a:r>
          </a:p>
        </p:txBody>
      </p:sp>
      <p:sp>
        <p:nvSpPr>
          <p:cNvPr id="104" name="Oval 9">
            <a:extLst>
              <a:ext uri="{FF2B5EF4-FFF2-40B4-BE49-F238E27FC236}">
                <a16:creationId xmlns:a16="http://schemas.microsoft.com/office/drawing/2014/main" id="{DAA05F6F-188E-429E-8D45-24468EAF5B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2200" y="502920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105" name="Oval 9">
            <a:extLst>
              <a:ext uri="{FF2B5EF4-FFF2-40B4-BE49-F238E27FC236}">
                <a16:creationId xmlns:a16="http://schemas.microsoft.com/office/drawing/2014/main" id="{FB51CC00-BCF9-48E1-AFDF-BFA4617A0C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62360" y="502920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106" name="AutoShape 10">
            <a:extLst>
              <a:ext uri="{FF2B5EF4-FFF2-40B4-BE49-F238E27FC236}">
                <a16:creationId xmlns:a16="http://schemas.microsoft.com/office/drawing/2014/main" id="{99456FE4-2014-4352-99E3-EA39D8B81A61}"/>
              </a:ext>
            </a:extLst>
          </p:cNvPr>
          <p:cNvCxnSpPr>
            <a:cxnSpLocks noChangeShapeType="1"/>
            <a:stCxn id="104" idx="6"/>
            <a:endCxn id="110" idx="1"/>
          </p:cNvCxnSpPr>
          <p:nvPr/>
        </p:nvCxnSpPr>
        <p:spPr bwMode="auto">
          <a:xfrm>
            <a:off x="10302240" y="5189220"/>
            <a:ext cx="366909" cy="20688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8" name="AutoShape 10">
            <a:extLst>
              <a:ext uri="{FF2B5EF4-FFF2-40B4-BE49-F238E27FC236}">
                <a16:creationId xmlns:a16="http://schemas.microsoft.com/office/drawing/2014/main" id="{FC4F0165-3D48-418D-8678-3062E08084C0}"/>
              </a:ext>
            </a:extLst>
          </p:cNvPr>
          <p:cNvCxnSpPr>
            <a:cxnSpLocks noChangeShapeType="1"/>
            <a:stCxn id="105" idx="2"/>
            <a:endCxn id="110" idx="7"/>
          </p:cNvCxnSpPr>
          <p:nvPr/>
        </p:nvCxnSpPr>
        <p:spPr bwMode="auto">
          <a:xfrm rot="10800000" flipV="1">
            <a:off x="10895451" y="5189220"/>
            <a:ext cx="366909" cy="20688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9" name="Oval 9">
            <a:extLst>
              <a:ext uri="{FF2B5EF4-FFF2-40B4-BE49-F238E27FC236}">
                <a16:creationId xmlns:a16="http://schemas.microsoft.com/office/drawing/2014/main" id="{F6E3171F-D306-4F9A-A955-B25C49F8F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1963" y="6308725"/>
            <a:ext cx="320675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>
              <a:latin typeface="Calibri"/>
              <a:ea typeface="+mn-ea"/>
              <a:cs typeface="Calibri"/>
            </a:endParaRPr>
          </a:p>
        </p:txBody>
      </p:sp>
      <p:sp>
        <p:nvSpPr>
          <p:cNvPr id="110" name="Oval 9">
            <a:extLst>
              <a:ext uri="{FF2B5EF4-FFF2-40B4-BE49-F238E27FC236}">
                <a16:creationId xmlns:a16="http://schemas.microsoft.com/office/drawing/2014/main" id="{81CC0881-8EB3-4235-9188-59B41D3B83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2280" y="534924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111" name="Freeform 157">
            <a:extLst>
              <a:ext uri="{FF2B5EF4-FFF2-40B4-BE49-F238E27FC236}">
                <a16:creationId xmlns:a16="http://schemas.microsoft.com/office/drawing/2014/main" id="{88E51713-8A4D-424F-85DD-D3BB2319087E}"/>
              </a:ext>
            </a:extLst>
          </p:cNvPr>
          <p:cNvSpPr/>
          <p:nvPr/>
        </p:nvSpPr>
        <p:spPr bwMode="auto">
          <a:xfrm>
            <a:off x="10604500" y="5668963"/>
            <a:ext cx="393700" cy="631825"/>
          </a:xfrm>
          <a:custGeom>
            <a:avLst/>
            <a:gdLst>
              <a:gd name="connsiteX0" fmla="*/ 200186 w 467532"/>
              <a:gd name="connsiteY0" fmla="*/ 0 h 836909"/>
              <a:gd name="connsiteX1" fmla="*/ 440410 w 467532"/>
              <a:gd name="connsiteY1" fmla="*/ 294468 h 836909"/>
              <a:gd name="connsiteX2" fmla="*/ 37454 w 467532"/>
              <a:gd name="connsiteY2" fmla="*/ 503695 h 836909"/>
              <a:gd name="connsiteX3" fmla="*/ 215684 w 467532"/>
              <a:gd name="connsiteY3" fmla="*/ 836909 h 836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532" h="836909">
                <a:moveTo>
                  <a:pt x="200186" y="0"/>
                </a:moveTo>
                <a:cubicBezTo>
                  <a:pt x="333859" y="105259"/>
                  <a:pt x="467532" y="210519"/>
                  <a:pt x="440410" y="294468"/>
                </a:cubicBezTo>
                <a:cubicBezTo>
                  <a:pt x="413288" y="378417"/>
                  <a:pt x="74908" y="413288"/>
                  <a:pt x="37454" y="503695"/>
                </a:cubicBezTo>
                <a:cubicBezTo>
                  <a:pt x="0" y="594102"/>
                  <a:pt x="107842" y="715505"/>
                  <a:pt x="215684" y="836909"/>
                </a:cubicBezTo>
              </a:path>
            </a:pathLst>
          </a:custGeom>
          <a:ln w="285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2359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Bayes Ball</a:t>
            </a:r>
          </a:p>
        </p:txBody>
      </p:sp>
      <p:sp>
        <p:nvSpPr>
          <p:cNvPr id="59394" name="Rectangle 3"/>
          <p:cNvSpPr>
            <a:spLocks noGrp="1" noChangeArrowheads="1"/>
          </p:cNvSpPr>
          <p:nvPr>
            <p:ph idx="1"/>
          </p:nvPr>
        </p:nvSpPr>
        <p:spPr>
          <a:xfrm>
            <a:off x="144780" y="1447800"/>
            <a:ext cx="732282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Question: Are X and Y conditionally independent given evidence variables {Z}?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marL="857231" lvl="1" indent="-457200">
              <a:buFont typeface="+mj-lt"/>
              <a:buAutoNum type="arabicPeriod"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Shade in Z</a:t>
            </a:r>
          </a:p>
          <a:p>
            <a:pPr marL="857231" lvl="1" indent="-457200">
              <a:buFont typeface="+mj-lt"/>
              <a:buAutoNum type="arabicPeriod"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Drop a ball at X</a:t>
            </a:r>
          </a:p>
          <a:p>
            <a:pPr marL="857231" lvl="1" indent="-457200">
              <a:buFont typeface="+mj-lt"/>
              <a:buAutoNum type="arabicPeriod"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The ball can pass through any </a:t>
            </a:r>
            <a:r>
              <a:rPr lang="en-US" sz="2400" i="1" dirty="0">
                <a:solidFill>
                  <a:srgbClr val="33CC33"/>
                </a:solidFill>
                <a:latin typeface="Calibri"/>
                <a:ea typeface="ＭＳ Ｐゴシック" pitchFamily="34" charset="-128"/>
                <a:cs typeface="Calibri"/>
              </a:rPr>
              <a:t>active</a:t>
            </a:r>
            <a:r>
              <a:rPr lang="en-US" sz="2400" dirty="0">
                <a:solidFill>
                  <a:srgbClr val="33CC33"/>
                </a:solidFill>
                <a:latin typeface="Calibri"/>
                <a:ea typeface="ＭＳ Ｐゴシック" pitchFamily="34" charset="-128"/>
                <a:cs typeface="Calibri"/>
              </a:rPr>
              <a:t>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path and is blocked by any </a:t>
            </a:r>
            <a:r>
              <a:rPr lang="en-US" sz="2400" i="1" dirty="0">
                <a:solidFill>
                  <a:srgbClr val="AF0007"/>
                </a:solidFill>
                <a:latin typeface="Calibri"/>
                <a:ea typeface="ＭＳ Ｐゴシック" pitchFamily="34" charset="-128"/>
                <a:cs typeface="Calibri"/>
              </a:rPr>
              <a:t>inactive</a:t>
            </a:r>
            <a:r>
              <a:rPr lang="en-US" sz="2400" dirty="0">
                <a:solidFill>
                  <a:srgbClr val="AF0007"/>
                </a:solidFill>
                <a:latin typeface="Calibri"/>
                <a:ea typeface="ＭＳ Ｐゴシック" pitchFamily="34" charset="-128"/>
                <a:cs typeface="Calibri"/>
              </a:rPr>
              <a:t>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path (ball can move either direction on an edge)</a:t>
            </a: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 marL="857231" lvl="1" indent="-457200">
              <a:buFont typeface="+mj-lt"/>
              <a:buAutoNum type="arabicPeriod"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If the ball reaches Y, then X and Y are NOT conditionally independent given Z</a:t>
            </a:r>
          </a:p>
          <a:p>
            <a:pPr eaLnBrk="1" hangingPunct="1">
              <a:lnSpc>
                <a:spcPct val="80000"/>
              </a:lnSpc>
            </a:pPr>
            <a:endParaRPr lang="en-US" sz="1400" dirty="0">
              <a:latin typeface="Calibri"/>
              <a:ea typeface="ＭＳ Ｐゴシック" pitchFamily="34" charset="-128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18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	</a:t>
            </a:r>
          </a:p>
        </p:txBody>
      </p:sp>
      <p:sp>
        <p:nvSpPr>
          <p:cNvPr id="59" name="Oval 9">
            <a:extLst>
              <a:ext uri="{FF2B5EF4-FFF2-40B4-BE49-F238E27FC236}">
                <a16:creationId xmlns:a16="http://schemas.microsoft.com/office/drawing/2014/main" id="{7CBBB517-5A55-41CD-BA83-657DDAF32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2041525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60" name="Oval 9">
            <a:extLst>
              <a:ext uri="{FF2B5EF4-FFF2-40B4-BE49-F238E27FC236}">
                <a16:creationId xmlns:a16="http://schemas.microsoft.com/office/drawing/2014/main" id="{AFDE5DB4-BBD2-4D14-8FF4-2BEBE515E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0080" y="2041525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61" name="Oval 9">
            <a:extLst>
              <a:ext uri="{FF2B5EF4-FFF2-40B4-BE49-F238E27FC236}">
                <a16:creationId xmlns:a16="http://schemas.microsoft.com/office/drawing/2014/main" id="{48F2AD76-A187-47C9-BE84-46CABBDACF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0160" y="2041525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62" name="AutoShape 10">
            <a:extLst>
              <a:ext uri="{FF2B5EF4-FFF2-40B4-BE49-F238E27FC236}">
                <a16:creationId xmlns:a16="http://schemas.microsoft.com/office/drawing/2014/main" id="{63C76920-62F6-41D3-81A3-678929FADB0C}"/>
              </a:ext>
            </a:extLst>
          </p:cNvPr>
          <p:cNvCxnSpPr>
            <a:cxnSpLocks noChangeShapeType="1"/>
            <a:stCxn id="59" idx="6"/>
            <a:endCxn id="60" idx="2"/>
          </p:cNvCxnSpPr>
          <p:nvPr/>
        </p:nvCxnSpPr>
        <p:spPr bwMode="auto">
          <a:xfrm>
            <a:off x="7940040" y="2201863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" name="AutoShape 10">
            <a:extLst>
              <a:ext uri="{FF2B5EF4-FFF2-40B4-BE49-F238E27FC236}">
                <a16:creationId xmlns:a16="http://schemas.microsoft.com/office/drawing/2014/main" id="{32AB3BB5-7473-4727-B03B-806507CF899D}"/>
              </a:ext>
            </a:extLst>
          </p:cNvPr>
          <p:cNvCxnSpPr>
            <a:cxnSpLocks noChangeShapeType="1"/>
            <a:stCxn id="60" idx="6"/>
            <a:endCxn id="61" idx="2"/>
          </p:cNvCxnSpPr>
          <p:nvPr/>
        </p:nvCxnSpPr>
        <p:spPr bwMode="auto">
          <a:xfrm>
            <a:off x="8580120" y="2201863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4" name="Oval 9">
            <a:extLst>
              <a:ext uri="{FF2B5EF4-FFF2-40B4-BE49-F238E27FC236}">
                <a16:creationId xmlns:a16="http://schemas.microsoft.com/office/drawing/2014/main" id="{17B85AEC-EA58-470F-B50E-6C04B86738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2200" y="2041525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65" name="Oval 9">
            <a:extLst>
              <a:ext uri="{FF2B5EF4-FFF2-40B4-BE49-F238E27FC236}">
                <a16:creationId xmlns:a16="http://schemas.microsoft.com/office/drawing/2014/main" id="{2DCB613E-FC57-4778-82FB-6EC8E1BA1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1963" y="2041525"/>
            <a:ext cx="320675" cy="3206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>
              <a:latin typeface="Calibri"/>
              <a:ea typeface="+mn-ea"/>
              <a:cs typeface="Calibri"/>
            </a:endParaRPr>
          </a:p>
        </p:txBody>
      </p:sp>
      <p:sp>
        <p:nvSpPr>
          <p:cNvPr id="66" name="Oval 9">
            <a:extLst>
              <a:ext uri="{FF2B5EF4-FFF2-40B4-BE49-F238E27FC236}">
                <a16:creationId xmlns:a16="http://schemas.microsoft.com/office/drawing/2014/main" id="{B5097F18-515F-473E-AB95-F10911B0B2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62360" y="2041525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67" name="AutoShape 10">
            <a:extLst>
              <a:ext uri="{FF2B5EF4-FFF2-40B4-BE49-F238E27FC236}">
                <a16:creationId xmlns:a16="http://schemas.microsoft.com/office/drawing/2014/main" id="{0A1E5D48-D785-482F-A61E-F94C553424AB}"/>
              </a:ext>
            </a:extLst>
          </p:cNvPr>
          <p:cNvCxnSpPr>
            <a:cxnSpLocks noChangeShapeType="1"/>
            <a:stCxn id="64" idx="6"/>
            <a:endCxn id="65" idx="2"/>
          </p:cNvCxnSpPr>
          <p:nvPr/>
        </p:nvCxnSpPr>
        <p:spPr bwMode="auto">
          <a:xfrm>
            <a:off x="10302240" y="2201863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" name="AutoShape 10">
            <a:extLst>
              <a:ext uri="{FF2B5EF4-FFF2-40B4-BE49-F238E27FC236}">
                <a16:creationId xmlns:a16="http://schemas.microsoft.com/office/drawing/2014/main" id="{58ACCBDA-086B-4C1F-9506-763461C51B07}"/>
              </a:ext>
            </a:extLst>
          </p:cNvPr>
          <p:cNvCxnSpPr>
            <a:cxnSpLocks noChangeShapeType="1"/>
            <a:stCxn id="65" idx="6"/>
            <a:endCxn id="66" idx="2"/>
          </p:cNvCxnSpPr>
          <p:nvPr/>
        </p:nvCxnSpPr>
        <p:spPr bwMode="auto">
          <a:xfrm>
            <a:off x="10942320" y="2201863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" name="Oval 9">
            <a:extLst>
              <a:ext uri="{FF2B5EF4-FFF2-40B4-BE49-F238E27FC236}">
                <a16:creationId xmlns:a16="http://schemas.microsoft.com/office/drawing/2014/main" id="{A763F7C7-C2E0-41A0-8476-3145289433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3032654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70" name="Oval 9">
            <a:extLst>
              <a:ext uri="{FF2B5EF4-FFF2-40B4-BE49-F238E27FC236}">
                <a16:creationId xmlns:a16="http://schemas.microsoft.com/office/drawing/2014/main" id="{0D3191EA-AC12-40C9-805E-A70F38CC49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0080" y="2776538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71" name="Oval 9">
            <a:extLst>
              <a:ext uri="{FF2B5EF4-FFF2-40B4-BE49-F238E27FC236}">
                <a16:creationId xmlns:a16="http://schemas.microsoft.com/office/drawing/2014/main" id="{9C190F55-E0DA-435D-A27E-341E28B696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0160" y="3032654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72" name="AutoShape 10">
            <a:extLst>
              <a:ext uri="{FF2B5EF4-FFF2-40B4-BE49-F238E27FC236}">
                <a16:creationId xmlns:a16="http://schemas.microsoft.com/office/drawing/2014/main" id="{39430BF4-C6A6-43B3-88AE-E30B192973FD}"/>
              </a:ext>
            </a:extLst>
          </p:cNvPr>
          <p:cNvCxnSpPr>
            <a:cxnSpLocks noChangeShapeType="1"/>
            <a:stCxn id="70" idx="2"/>
            <a:endCxn id="69" idx="7"/>
          </p:cNvCxnSpPr>
          <p:nvPr/>
        </p:nvCxnSpPr>
        <p:spPr bwMode="auto">
          <a:xfrm rot="10800000" flipV="1">
            <a:off x="7893171" y="2936611"/>
            <a:ext cx="366909" cy="14292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3" name="AutoShape 10">
            <a:extLst>
              <a:ext uri="{FF2B5EF4-FFF2-40B4-BE49-F238E27FC236}">
                <a16:creationId xmlns:a16="http://schemas.microsoft.com/office/drawing/2014/main" id="{41D57E58-2D03-48C2-B125-07E613A9E22E}"/>
              </a:ext>
            </a:extLst>
          </p:cNvPr>
          <p:cNvCxnSpPr>
            <a:cxnSpLocks noChangeShapeType="1"/>
            <a:stCxn id="70" idx="6"/>
            <a:endCxn id="71" idx="1"/>
          </p:cNvCxnSpPr>
          <p:nvPr/>
        </p:nvCxnSpPr>
        <p:spPr bwMode="auto">
          <a:xfrm>
            <a:off x="8580120" y="2936611"/>
            <a:ext cx="366909" cy="14292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4" name="Oval 9">
            <a:extLst>
              <a:ext uri="{FF2B5EF4-FFF2-40B4-BE49-F238E27FC236}">
                <a16:creationId xmlns:a16="http://schemas.microsoft.com/office/drawing/2014/main" id="{9246A399-5A66-4584-9B0B-159C8C3D2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2200" y="3032654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75" name="Oval 9">
            <a:extLst>
              <a:ext uri="{FF2B5EF4-FFF2-40B4-BE49-F238E27FC236}">
                <a16:creationId xmlns:a16="http://schemas.microsoft.com/office/drawing/2014/main" id="{4D22B57C-0381-46E2-82F0-61AEB5A44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1963" y="2776538"/>
            <a:ext cx="320675" cy="3206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>
              <a:latin typeface="Calibri"/>
              <a:ea typeface="+mn-ea"/>
              <a:cs typeface="Calibri"/>
            </a:endParaRPr>
          </a:p>
        </p:txBody>
      </p:sp>
      <p:sp>
        <p:nvSpPr>
          <p:cNvPr id="76" name="Oval 9">
            <a:extLst>
              <a:ext uri="{FF2B5EF4-FFF2-40B4-BE49-F238E27FC236}">
                <a16:creationId xmlns:a16="http://schemas.microsoft.com/office/drawing/2014/main" id="{11B93236-CF55-48B9-8FC1-1F220A5E4F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62360" y="3032654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77" name="AutoShape 10">
            <a:extLst>
              <a:ext uri="{FF2B5EF4-FFF2-40B4-BE49-F238E27FC236}">
                <a16:creationId xmlns:a16="http://schemas.microsoft.com/office/drawing/2014/main" id="{D5E40301-9F40-4F42-9A6A-F88977E608A9}"/>
              </a:ext>
            </a:extLst>
          </p:cNvPr>
          <p:cNvCxnSpPr>
            <a:cxnSpLocks noChangeShapeType="1"/>
            <a:stCxn id="75" idx="2"/>
            <a:endCxn id="74" idx="7"/>
          </p:cNvCxnSpPr>
          <p:nvPr/>
        </p:nvCxnSpPr>
        <p:spPr bwMode="auto">
          <a:xfrm rot="10800000" flipV="1">
            <a:off x="10255371" y="2936611"/>
            <a:ext cx="366909" cy="14292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" name="AutoShape 10">
            <a:extLst>
              <a:ext uri="{FF2B5EF4-FFF2-40B4-BE49-F238E27FC236}">
                <a16:creationId xmlns:a16="http://schemas.microsoft.com/office/drawing/2014/main" id="{A6259DD7-B0FB-4A00-9576-0126AAED30F4}"/>
              </a:ext>
            </a:extLst>
          </p:cNvPr>
          <p:cNvCxnSpPr>
            <a:cxnSpLocks noChangeShapeType="1"/>
            <a:stCxn id="75" idx="6"/>
            <a:endCxn id="76" idx="1"/>
          </p:cNvCxnSpPr>
          <p:nvPr/>
        </p:nvCxnSpPr>
        <p:spPr bwMode="auto">
          <a:xfrm>
            <a:off x="10942320" y="2936611"/>
            <a:ext cx="366909" cy="14292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9" name="Oval 9">
            <a:extLst>
              <a:ext uri="{FF2B5EF4-FFF2-40B4-BE49-F238E27FC236}">
                <a16:creationId xmlns:a16="http://schemas.microsoft.com/office/drawing/2014/main" id="{11DD27E4-96F9-41C4-B46F-90241F71A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2200" y="4084638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80" name="Oval 9">
            <a:extLst>
              <a:ext uri="{FF2B5EF4-FFF2-40B4-BE49-F238E27FC236}">
                <a16:creationId xmlns:a16="http://schemas.microsoft.com/office/drawing/2014/main" id="{622EA3FB-FC7F-40B9-8B04-9DF508D4B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2280" y="4404519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81" name="Oval 9">
            <a:extLst>
              <a:ext uri="{FF2B5EF4-FFF2-40B4-BE49-F238E27FC236}">
                <a16:creationId xmlns:a16="http://schemas.microsoft.com/office/drawing/2014/main" id="{1591E7CB-4E5F-4DE2-973D-FAECAF8487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62360" y="4084638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82" name="AutoShape 10">
            <a:extLst>
              <a:ext uri="{FF2B5EF4-FFF2-40B4-BE49-F238E27FC236}">
                <a16:creationId xmlns:a16="http://schemas.microsoft.com/office/drawing/2014/main" id="{A0F06AEB-0105-4D71-BD3E-11C4938493E9}"/>
              </a:ext>
            </a:extLst>
          </p:cNvPr>
          <p:cNvCxnSpPr>
            <a:cxnSpLocks noChangeShapeType="1"/>
            <a:stCxn id="79" idx="6"/>
            <a:endCxn id="80" idx="1"/>
          </p:cNvCxnSpPr>
          <p:nvPr/>
        </p:nvCxnSpPr>
        <p:spPr bwMode="auto">
          <a:xfrm>
            <a:off x="10302240" y="4244579"/>
            <a:ext cx="366909" cy="20678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3" name="AutoShape 10">
            <a:extLst>
              <a:ext uri="{FF2B5EF4-FFF2-40B4-BE49-F238E27FC236}">
                <a16:creationId xmlns:a16="http://schemas.microsoft.com/office/drawing/2014/main" id="{A655D038-DA38-45E3-B3CD-41A66E4FB92F}"/>
              </a:ext>
            </a:extLst>
          </p:cNvPr>
          <p:cNvCxnSpPr>
            <a:cxnSpLocks noChangeShapeType="1"/>
            <a:stCxn id="81" idx="2"/>
            <a:endCxn id="80" idx="7"/>
          </p:cNvCxnSpPr>
          <p:nvPr/>
        </p:nvCxnSpPr>
        <p:spPr bwMode="auto">
          <a:xfrm rot="10800000" flipV="1">
            <a:off x="10895451" y="4244579"/>
            <a:ext cx="366909" cy="20678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4" name="Oval 9">
            <a:extLst>
              <a:ext uri="{FF2B5EF4-FFF2-40B4-BE49-F238E27FC236}">
                <a16:creationId xmlns:a16="http://schemas.microsoft.com/office/drawing/2014/main" id="{5368E551-FA1B-416F-8B75-CB90B5E800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4084638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85" name="Oval 9">
            <a:extLst>
              <a:ext uri="{FF2B5EF4-FFF2-40B4-BE49-F238E27FC236}">
                <a16:creationId xmlns:a16="http://schemas.microsoft.com/office/drawing/2014/main" id="{B8D402B1-54B0-4F19-A729-CD34EBF249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9763" y="4405313"/>
            <a:ext cx="320675" cy="319087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>
              <a:latin typeface="Calibri"/>
              <a:ea typeface="+mn-ea"/>
              <a:cs typeface="Calibri"/>
            </a:endParaRPr>
          </a:p>
        </p:txBody>
      </p:sp>
      <p:sp>
        <p:nvSpPr>
          <p:cNvPr id="86" name="Oval 9">
            <a:extLst>
              <a:ext uri="{FF2B5EF4-FFF2-40B4-BE49-F238E27FC236}">
                <a16:creationId xmlns:a16="http://schemas.microsoft.com/office/drawing/2014/main" id="{0E19734E-99F0-4A23-A33F-8C124AB8A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0160" y="4084638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87" name="AutoShape 10">
            <a:extLst>
              <a:ext uri="{FF2B5EF4-FFF2-40B4-BE49-F238E27FC236}">
                <a16:creationId xmlns:a16="http://schemas.microsoft.com/office/drawing/2014/main" id="{D4067364-8496-4D6B-BD98-FBD9D2639D97}"/>
              </a:ext>
            </a:extLst>
          </p:cNvPr>
          <p:cNvCxnSpPr>
            <a:cxnSpLocks noChangeShapeType="1"/>
            <a:stCxn id="84" idx="6"/>
            <a:endCxn id="85" idx="1"/>
          </p:cNvCxnSpPr>
          <p:nvPr/>
        </p:nvCxnSpPr>
        <p:spPr bwMode="auto">
          <a:xfrm>
            <a:off x="7940040" y="4244579"/>
            <a:ext cx="366909" cy="20678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8" name="AutoShape 10">
            <a:extLst>
              <a:ext uri="{FF2B5EF4-FFF2-40B4-BE49-F238E27FC236}">
                <a16:creationId xmlns:a16="http://schemas.microsoft.com/office/drawing/2014/main" id="{C6BDA747-0B20-4340-BF3B-6F2B25E5F0CE}"/>
              </a:ext>
            </a:extLst>
          </p:cNvPr>
          <p:cNvCxnSpPr>
            <a:cxnSpLocks noChangeShapeType="1"/>
            <a:stCxn id="86" idx="2"/>
            <a:endCxn id="85" idx="7"/>
          </p:cNvCxnSpPr>
          <p:nvPr/>
        </p:nvCxnSpPr>
        <p:spPr bwMode="auto">
          <a:xfrm rot="10800000" flipV="1">
            <a:off x="8533251" y="4244579"/>
            <a:ext cx="366909" cy="20678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9" name="Oval 9">
            <a:extLst>
              <a:ext uri="{FF2B5EF4-FFF2-40B4-BE49-F238E27FC236}">
                <a16:creationId xmlns:a16="http://schemas.microsoft.com/office/drawing/2014/main" id="{15B08F1E-A509-4408-BAF0-A864FD31C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502920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90" name="Oval 9">
            <a:extLst>
              <a:ext uri="{FF2B5EF4-FFF2-40B4-BE49-F238E27FC236}">
                <a16:creationId xmlns:a16="http://schemas.microsoft.com/office/drawing/2014/main" id="{209C7218-B1DD-4AA1-9198-EBAE5B4DF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0160" y="502920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91" name="AutoShape 10">
            <a:extLst>
              <a:ext uri="{FF2B5EF4-FFF2-40B4-BE49-F238E27FC236}">
                <a16:creationId xmlns:a16="http://schemas.microsoft.com/office/drawing/2014/main" id="{FE43DC04-F254-458C-8F90-4E8D2213CB3F}"/>
              </a:ext>
            </a:extLst>
          </p:cNvPr>
          <p:cNvCxnSpPr>
            <a:cxnSpLocks noChangeShapeType="1"/>
            <a:stCxn id="89" idx="6"/>
            <a:endCxn id="95" idx="1"/>
          </p:cNvCxnSpPr>
          <p:nvPr/>
        </p:nvCxnSpPr>
        <p:spPr bwMode="auto">
          <a:xfrm>
            <a:off x="7940040" y="5189220"/>
            <a:ext cx="366909" cy="20688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" name="AutoShape 10">
            <a:extLst>
              <a:ext uri="{FF2B5EF4-FFF2-40B4-BE49-F238E27FC236}">
                <a16:creationId xmlns:a16="http://schemas.microsoft.com/office/drawing/2014/main" id="{9DDF0582-A470-4717-B696-62EF2F069320}"/>
              </a:ext>
            </a:extLst>
          </p:cNvPr>
          <p:cNvCxnSpPr>
            <a:cxnSpLocks noChangeShapeType="1"/>
            <a:stCxn id="90" idx="2"/>
            <a:endCxn id="95" idx="7"/>
          </p:cNvCxnSpPr>
          <p:nvPr/>
        </p:nvCxnSpPr>
        <p:spPr bwMode="auto">
          <a:xfrm rot="10800000" flipV="1">
            <a:off x="8533251" y="5189220"/>
            <a:ext cx="366909" cy="20688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4" name="Oval 9">
            <a:extLst>
              <a:ext uri="{FF2B5EF4-FFF2-40B4-BE49-F238E27FC236}">
                <a16:creationId xmlns:a16="http://schemas.microsoft.com/office/drawing/2014/main" id="{C22CF566-3FAB-4E95-BAE2-B8429071D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9763" y="6308725"/>
            <a:ext cx="320675" cy="3206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>
              <a:latin typeface="Calibri"/>
              <a:ea typeface="+mn-ea"/>
              <a:cs typeface="Calibri"/>
            </a:endParaRPr>
          </a:p>
        </p:txBody>
      </p:sp>
      <p:sp>
        <p:nvSpPr>
          <p:cNvPr id="95" name="Oval 9">
            <a:extLst>
              <a:ext uri="{FF2B5EF4-FFF2-40B4-BE49-F238E27FC236}">
                <a16:creationId xmlns:a16="http://schemas.microsoft.com/office/drawing/2014/main" id="{680B1F2C-6FEF-4E42-8DF4-BB80E7785B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0080" y="534924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96" name="Freeform 157">
            <a:extLst>
              <a:ext uri="{FF2B5EF4-FFF2-40B4-BE49-F238E27FC236}">
                <a16:creationId xmlns:a16="http://schemas.microsoft.com/office/drawing/2014/main" id="{728C4B38-DDC8-488E-A055-A295E152E7CB}"/>
              </a:ext>
            </a:extLst>
          </p:cNvPr>
          <p:cNvSpPr/>
          <p:nvPr/>
        </p:nvSpPr>
        <p:spPr bwMode="auto">
          <a:xfrm>
            <a:off x="8242300" y="5668963"/>
            <a:ext cx="393700" cy="631825"/>
          </a:xfrm>
          <a:custGeom>
            <a:avLst/>
            <a:gdLst>
              <a:gd name="connsiteX0" fmla="*/ 200186 w 467532"/>
              <a:gd name="connsiteY0" fmla="*/ 0 h 836909"/>
              <a:gd name="connsiteX1" fmla="*/ 440410 w 467532"/>
              <a:gd name="connsiteY1" fmla="*/ 294468 h 836909"/>
              <a:gd name="connsiteX2" fmla="*/ 37454 w 467532"/>
              <a:gd name="connsiteY2" fmla="*/ 503695 h 836909"/>
              <a:gd name="connsiteX3" fmla="*/ 215684 w 467532"/>
              <a:gd name="connsiteY3" fmla="*/ 836909 h 836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532" h="836909">
                <a:moveTo>
                  <a:pt x="200186" y="0"/>
                </a:moveTo>
                <a:cubicBezTo>
                  <a:pt x="333859" y="105259"/>
                  <a:pt x="467532" y="210519"/>
                  <a:pt x="440410" y="294468"/>
                </a:cubicBezTo>
                <a:cubicBezTo>
                  <a:pt x="413288" y="378417"/>
                  <a:pt x="74908" y="413288"/>
                  <a:pt x="37454" y="503695"/>
                </a:cubicBezTo>
                <a:cubicBezTo>
                  <a:pt x="0" y="594102"/>
                  <a:pt x="107842" y="715505"/>
                  <a:pt x="215684" y="836909"/>
                </a:cubicBezTo>
              </a:path>
            </a:pathLst>
          </a:custGeom>
          <a:ln w="285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/>
              <a:cs typeface="Calibri"/>
            </a:endParaRPr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639A57EB-3F90-44EC-BE75-9B575329F767}"/>
              </a:ext>
            </a:extLst>
          </p:cNvPr>
          <p:cNvCxnSpPr/>
          <p:nvPr/>
        </p:nvCxnSpPr>
        <p:spPr>
          <a:xfrm rot="5400000">
            <a:off x="7124700" y="4076700"/>
            <a:ext cx="4954588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190">
            <a:extLst>
              <a:ext uri="{FF2B5EF4-FFF2-40B4-BE49-F238E27FC236}">
                <a16:creationId xmlns:a16="http://schemas.microsoft.com/office/drawing/2014/main" id="{5C944A82-EB27-4865-9975-595A6D061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1371600"/>
            <a:ext cx="1600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00B050"/>
                </a:solidFill>
                <a:latin typeface="Calibri"/>
                <a:cs typeface="Calibri"/>
              </a:rPr>
              <a:t>Active Paths</a:t>
            </a:r>
          </a:p>
        </p:txBody>
      </p:sp>
      <p:sp>
        <p:nvSpPr>
          <p:cNvPr id="99" name="TextBox 191">
            <a:extLst>
              <a:ext uri="{FF2B5EF4-FFF2-40B4-BE49-F238E27FC236}">
                <a16:creationId xmlns:a16="http://schemas.microsoft.com/office/drawing/2014/main" id="{2A7B0C3E-F622-41F0-856B-73C53B6F9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2200" y="1371600"/>
            <a:ext cx="1752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C00000"/>
                </a:solidFill>
                <a:latin typeface="Calibri"/>
                <a:cs typeface="Calibri"/>
              </a:rPr>
              <a:t>Inactive Paths</a:t>
            </a:r>
          </a:p>
        </p:txBody>
      </p:sp>
      <p:sp>
        <p:nvSpPr>
          <p:cNvPr id="100" name="Oval 9">
            <a:extLst>
              <a:ext uri="{FF2B5EF4-FFF2-40B4-BE49-F238E27FC236}">
                <a16:creationId xmlns:a16="http://schemas.microsoft.com/office/drawing/2014/main" id="{93665FDB-B93B-41F5-9D7F-B20B91F471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2200" y="502920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101" name="Oval 9">
            <a:extLst>
              <a:ext uri="{FF2B5EF4-FFF2-40B4-BE49-F238E27FC236}">
                <a16:creationId xmlns:a16="http://schemas.microsoft.com/office/drawing/2014/main" id="{CE5419B9-6C15-4068-B745-B741FD6AFD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62360" y="502920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102" name="AutoShape 10">
            <a:extLst>
              <a:ext uri="{FF2B5EF4-FFF2-40B4-BE49-F238E27FC236}">
                <a16:creationId xmlns:a16="http://schemas.microsoft.com/office/drawing/2014/main" id="{5F23C9B5-BEC5-49AF-89E9-BD39F33E87A0}"/>
              </a:ext>
            </a:extLst>
          </p:cNvPr>
          <p:cNvCxnSpPr>
            <a:cxnSpLocks noChangeShapeType="1"/>
            <a:stCxn id="100" idx="6"/>
            <a:endCxn id="105" idx="1"/>
          </p:cNvCxnSpPr>
          <p:nvPr/>
        </p:nvCxnSpPr>
        <p:spPr bwMode="auto">
          <a:xfrm>
            <a:off x="10302240" y="5189220"/>
            <a:ext cx="366909" cy="20688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" name="AutoShape 10">
            <a:extLst>
              <a:ext uri="{FF2B5EF4-FFF2-40B4-BE49-F238E27FC236}">
                <a16:creationId xmlns:a16="http://schemas.microsoft.com/office/drawing/2014/main" id="{8AA79F85-DEEE-46A9-B4EC-AD343731AB40}"/>
              </a:ext>
            </a:extLst>
          </p:cNvPr>
          <p:cNvCxnSpPr>
            <a:cxnSpLocks noChangeShapeType="1"/>
            <a:stCxn id="101" idx="2"/>
            <a:endCxn id="105" idx="7"/>
          </p:cNvCxnSpPr>
          <p:nvPr/>
        </p:nvCxnSpPr>
        <p:spPr bwMode="auto">
          <a:xfrm rot="10800000" flipV="1">
            <a:off x="10895451" y="5189220"/>
            <a:ext cx="366909" cy="20688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4" name="Oval 9">
            <a:extLst>
              <a:ext uri="{FF2B5EF4-FFF2-40B4-BE49-F238E27FC236}">
                <a16:creationId xmlns:a16="http://schemas.microsoft.com/office/drawing/2014/main" id="{B108A017-224F-4BC5-985B-BC302B2D80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1963" y="6308725"/>
            <a:ext cx="320675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>
              <a:latin typeface="Calibri"/>
              <a:ea typeface="+mn-ea"/>
              <a:cs typeface="Calibri"/>
            </a:endParaRPr>
          </a:p>
        </p:txBody>
      </p:sp>
      <p:sp>
        <p:nvSpPr>
          <p:cNvPr id="105" name="Oval 9">
            <a:extLst>
              <a:ext uri="{FF2B5EF4-FFF2-40B4-BE49-F238E27FC236}">
                <a16:creationId xmlns:a16="http://schemas.microsoft.com/office/drawing/2014/main" id="{D1077C1B-5078-43D0-8DFA-3F7FD2297A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2280" y="534924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106" name="Freeform 157">
            <a:extLst>
              <a:ext uri="{FF2B5EF4-FFF2-40B4-BE49-F238E27FC236}">
                <a16:creationId xmlns:a16="http://schemas.microsoft.com/office/drawing/2014/main" id="{1CD67F74-28E3-4313-ABFB-08B507CF15CD}"/>
              </a:ext>
            </a:extLst>
          </p:cNvPr>
          <p:cNvSpPr/>
          <p:nvPr/>
        </p:nvSpPr>
        <p:spPr bwMode="auto">
          <a:xfrm>
            <a:off x="10604500" y="5668963"/>
            <a:ext cx="393700" cy="631825"/>
          </a:xfrm>
          <a:custGeom>
            <a:avLst/>
            <a:gdLst>
              <a:gd name="connsiteX0" fmla="*/ 200186 w 467532"/>
              <a:gd name="connsiteY0" fmla="*/ 0 h 836909"/>
              <a:gd name="connsiteX1" fmla="*/ 440410 w 467532"/>
              <a:gd name="connsiteY1" fmla="*/ 294468 h 836909"/>
              <a:gd name="connsiteX2" fmla="*/ 37454 w 467532"/>
              <a:gd name="connsiteY2" fmla="*/ 503695 h 836909"/>
              <a:gd name="connsiteX3" fmla="*/ 215684 w 467532"/>
              <a:gd name="connsiteY3" fmla="*/ 836909 h 836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532" h="836909">
                <a:moveTo>
                  <a:pt x="200186" y="0"/>
                </a:moveTo>
                <a:cubicBezTo>
                  <a:pt x="333859" y="105259"/>
                  <a:pt x="467532" y="210519"/>
                  <a:pt x="440410" y="294468"/>
                </a:cubicBezTo>
                <a:cubicBezTo>
                  <a:pt x="413288" y="378417"/>
                  <a:pt x="74908" y="413288"/>
                  <a:pt x="37454" y="503695"/>
                </a:cubicBezTo>
                <a:cubicBezTo>
                  <a:pt x="0" y="594102"/>
                  <a:pt x="107842" y="715505"/>
                  <a:pt x="215684" y="836909"/>
                </a:cubicBezTo>
              </a:path>
            </a:pathLst>
          </a:custGeom>
          <a:ln w="285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013619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Bayes Ball</a:t>
            </a:r>
          </a:p>
        </p:txBody>
      </p:sp>
      <p:sp>
        <p:nvSpPr>
          <p:cNvPr id="59437" name="Oval 9"/>
          <p:cNvSpPr>
            <a:spLocks noChangeArrowheads="1"/>
          </p:cNvSpPr>
          <p:nvPr/>
        </p:nvSpPr>
        <p:spPr bwMode="auto">
          <a:xfrm>
            <a:off x="1203325" y="2438400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59438" name="Oval 9"/>
          <p:cNvSpPr>
            <a:spLocks noChangeArrowheads="1"/>
          </p:cNvSpPr>
          <p:nvPr/>
        </p:nvSpPr>
        <p:spPr bwMode="auto">
          <a:xfrm>
            <a:off x="1843405" y="2438400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59439" name="Oval 9"/>
          <p:cNvSpPr>
            <a:spLocks noChangeArrowheads="1"/>
          </p:cNvSpPr>
          <p:nvPr/>
        </p:nvSpPr>
        <p:spPr bwMode="auto">
          <a:xfrm>
            <a:off x="2483485" y="2438400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59440" name="AutoShape 10"/>
          <p:cNvCxnSpPr>
            <a:cxnSpLocks noChangeShapeType="1"/>
            <a:stCxn id="59437" idx="6"/>
            <a:endCxn id="59438" idx="2"/>
          </p:cNvCxnSpPr>
          <p:nvPr/>
        </p:nvCxnSpPr>
        <p:spPr bwMode="auto">
          <a:xfrm>
            <a:off x="1523365" y="2598738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441" name="AutoShape 10"/>
          <p:cNvCxnSpPr>
            <a:cxnSpLocks noChangeShapeType="1"/>
            <a:stCxn id="59438" idx="6"/>
            <a:endCxn id="59439" idx="2"/>
          </p:cNvCxnSpPr>
          <p:nvPr/>
        </p:nvCxnSpPr>
        <p:spPr bwMode="auto">
          <a:xfrm>
            <a:off x="2163445" y="2598738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432" name="Oval 9"/>
          <p:cNvSpPr>
            <a:spLocks noChangeArrowheads="1"/>
          </p:cNvSpPr>
          <p:nvPr/>
        </p:nvSpPr>
        <p:spPr bwMode="auto">
          <a:xfrm>
            <a:off x="7119257" y="2438400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92" name="Oval 9"/>
          <p:cNvSpPr>
            <a:spLocks noChangeArrowheads="1"/>
          </p:cNvSpPr>
          <p:nvPr/>
        </p:nvSpPr>
        <p:spPr bwMode="auto">
          <a:xfrm>
            <a:off x="7759020" y="2438400"/>
            <a:ext cx="320675" cy="3206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>
              <a:latin typeface="Calibri"/>
              <a:ea typeface="+mn-ea"/>
              <a:cs typeface="Calibri"/>
            </a:endParaRPr>
          </a:p>
        </p:txBody>
      </p:sp>
      <p:sp>
        <p:nvSpPr>
          <p:cNvPr id="59434" name="Oval 9"/>
          <p:cNvSpPr>
            <a:spLocks noChangeArrowheads="1"/>
          </p:cNvSpPr>
          <p:nvPr/>
        </p:nvSpPr>
        <p:spPr bwMode="auto">
          <a:xfrm>
            <a:off x="8399417" y="2438400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59435" name="AutoShape 10"/>
          <p:cNvCxnSpPr>
            <a:cxnSpLocks noChangeShapeType="1"/>
            <a:stCxn id="59432" idx="6"/>
            <a:endCxn id="92" idx="2"/>
          </p:cNvCxnSpPr>
          <p:nvPr/>
        </p:nvCxnSpPr>
        <p:spPr bwMode="auto">
          <a:xfrm>
            <a:off x="7439297" y="2598738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436" name="AutoShape 10"/>
          <p:cNvCxnSpPr>
            <a:cxnSpLocks noChangeShapeType="1"/>
            <a:stCxn id="92" idx="6"/>
            <a:endCxn id="59434" idx="2"/>
          </p:cNvCxnSpPr>
          <p:nvPr/>
        </p:nvCxnSpPr>
        <p:spPr bwMode="auto">
          <a:xfrm>
            <a:off x="8079377" y="2598738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427" name="Oval 9"/>
          <p:cNvSpPr>
            <a:spLocks noChangeArrowheads="1"/>
          </p:cNvSpPr>
          <p:nvPr/>
        </p:nvSpPr>
        <p:spPr bwMode="auto">
          <a:xfrm>
            <a:off x="1279524" y="4175653"/>
            <a:ext cx="320040" cy="32014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59428" name="Oval 9"/>
          <p:cNvSpPr>
            <a:spLocks noChangeArrowheads="1"/>
          </p:cNvSpPr>
          <p:nvPr/>
        </p:nvSpPr>
        <p:spPr bwMode="auto">
          <a:xfrm>
            <a:off x="1812925" y="3538539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59429" name="Oval 9"/>
          <p:cNvSpPr>
            <a:spLocks noChangeArrowheads="1"/>
          </p:cNvSpPr>
          <p:nvPr/>
        </p:nvSpPr>
        <p:spPr bwMode="auto">
          <a:xfrm>
            <a:off x="2346324" y="4175654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59430" name="AutoShape 10"/>
          <p:cNvCxnSpPr>
            <a:cxnSpLocks noChangeShapeType="1"/>
            <a:stCxn id="59428" idx="3"/>
            <a:endCxn id="59427" idx="7"/>
          </p:cNvCxnSpPr>
          <p:nvPr/>
        </p:nvCxnSpPr>
        <p:spPr bwMode="auto">
          <a:xfrm flipH="1">
            <a:off x="1552695" y="3811801"/>
            <a:ext cx="307099" cy="41073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431" name="AutoShape 10"/>
          <p:cNvCxnSpPr>
            <a:cxnSpLocks noChangeShapeType="1"/>
            <a:stCxn id="59428" idx="5"/>
            <a:endCxn id="59429" idx="1"/>
          </p:cNvCxnSpPr>
          <p:nvPr/>
        </p:nvCxnSpPr>
        <p:spPr bwMode="auto">
          <a:xfrm>
            <a:off x="2086095" y="3811801"/>
            <a:ext cx="307098" cy="4107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412" name="Oval 9"/>
          <p:cNvSpPr>
            <a:spLocks noChangeArrowheads="1"/>
          </p:cNvSpPr>
          <p:nvPr/>
        </p:nvSpPr>
        <p:spPr bwMode="auto">
          <a:xfrm>
            <a:off x="1340485" y="5052004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134" name="Oval 9"/>
          <p:cNvSpPr>
            <a:spLocks noChangeArrowheads="1"/>
          </p:cNvSpPr>
          <p:nvPr/>
        </p:nvSpPr>
        <p:spPr bwMode="auto">
          <a:xfrm>
            <a:off x="1843088" y="5700713"/>
            <a:ext cx="320675" cy="319087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>
              <a:latin typeface="Calibri"/>
              <a:ea typeface="+mn-ea"/>
              <a:cs typeface="Calibri"/>
            </a:endParaRPr>
          </a:p>
        </p:txBody>
      </p:sp>
      <p:sp>
        <p:nvSpPr>
          <p:cNvPr id="59414" name="Oval 9"/>
          <p:cNvSpPr>
            <a:spLocks noChangeArrowheads="1"/>
          </p:cNvSpPr>
          <p:nvPr/>
        </p:nvSpPr>
        <p:spPr bwMode="auto">
          <a:xfrm>
            <a:off x="2346326" y="5052003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59415" name="AutoShape 10"/>
          <p:cNvCxnSpPr>
            <a:cxnSpLocks noChangeShapeType="1"/>
            <a:stCxn id="59412" idx="5"/>
            <a:endCxn id="134" idx="1"/>
          </p:cNvCxnSpPr>
          <p:nvPr/>
        </p:nvCxnSpPr>
        <p:spPr bwMode="auto">
          <a:xfrm>
            <a:off x="1613656" y="5325039"/>
            <a:ext cx="276394" cy="42240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416" name="AutoShape 10"/>
          <p:cNvCxnSpPr>
            <a:cxnSpLocks noChangeShapeType="1"/>
            <a:stCxn id="59414" idx="3"/>
            <a:endCxn id="134" idx="7"/>
          </p:cNvCxnSpPr>
          <p:nvPr/>
        </p:nvCxnSpPr>
        <p:spPr bwMode="auto">
          <a:xfrm flipH="1">
            <a:off x="2116801" y="5325039"/>
            <a:ext cx="276394" cy="42240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2" name="Straight Connector 181"/>
          <p:cNvCxnSpPr/>
          <p:nvPr/>
        </p:nvCxnSpPr>
        <p:spPr>
          <a:xfrm rot="5400000">
            <a:off x="3467100" y="4000500"/>
            <a:ext cx="4954588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403" name="TextBox 190"/>
          <p:cNvSpPr txBox="1">
            <a:spLocks noChangeArrowheads="1"/>
          </p:cNvSpPr>
          <p:nvPr/>
        </p:nvSpPr>
        <p:spPr bwMode="auto">
          <a:xfrm>
            <a:off x="593725" y="1371600"/>
            <a:ext cx="365760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Active Paths</a:t>
            </a:r>
          </a:p>
        </p:txBody>
      </p:sp>
      <p:sp>
        <p:nvSpPr>
          <p:cNvPr id="59404" name="TextBox 191"/>
          <p:cNvSpPr txBox="1">
            <a:spLocks noChangeArrowheads="1"/>
          </p:cNvSpPr>
          <p:nvPr/>
        </p:nvSpPr>
        <p:spPr bwMode="auto">
          <a:xfrm>
            <a:off x="6433457" y="1371600"/>
            <a:ext cx="4005943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3200" dirty="0">
                <a:solidFill>
                  <a:srgbClr val="AF0007"/>
                </a:solidFill>
                <a:latin typeface="Calibri"/>
                <a:cs typeface="Calibri"/>
              </a:rPr>
              <a:t>Inactive</a:t>
            </a:r>
            <a:r>
              <a:rPr lang="en-US" sz="3200" dirty="0">
                <a:solidFill>
                  <a:srgbClr val="C00000"/>
                </a:solidFill>
                <a:latin typeface="Calibri"/>
                <a:cs typeface="Calibri"/>
              </a:rPr>
              <a:t> Paths</a:t>
            </a:r>
          </a:p>
        </p:txBody>
      </p:sp>
      <p:sp>
        <p:nvSpPr>
          <p:cNvPr id="52" name="Oval 9"/>
          <p:cNvSpPr>
            <a:spLocks noChangeArrowheads="1"/>
          </p:cNvSpPr>
          <p:nvPr/>
        </p:nvSpPr>
        <p:spPr bwMode="auto">
          <a:xfrm>
            <a:off x="3946525" y="5776913"/>
            <a:ext cx="320675" cy="319087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>
              <a:latin typeface="Calibri"/>
              <a:ea typeface="+mn-ea"/>
              <a:cs typeface="Calibri"/>
            </a:endParaRPr>
          </a:p>
        </p:txBody>
      </p:sp>
      <p:sp>
        <p:nvSpPr>
          <p:cNvPr id="53" name="Oval 9"/>
          <p:cNvSpPr>
            <a:spLocks noChangeArrowheads="1"/>
          </p:cNvSpPr>
          <p:nvPr/>
        </p:nvSpPr>
        <p:spPr bwMode="auto">
          <a:xfrm>
            <a:off x="3946525" y="5014913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54" name="AutoShape 10"/>
          <p:cNvCxnSpPr>
            <a:cxnSpLocks noChangeShapeType="1"/>
            <a:stCxn id="53" idx="4"/>
            <a:endCxn id="52" idx="0"/>
          </p:cNvCxnSpPr>
          <p:nvPr/>
        </p:nvCxnSpPr>
        <p:spPr bwMode="auto">
          <a:xfrm>
            <a:off x="4106545" y="5334794"/>
            <a:ext cx="318" cy="44211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6" name="Oval 9"/>
          <p:cNvSpPr>
            <a:spLocks noChangeArrowheads="1"/>
          </p:cNvSpPr>
          <p:nvPr/>
        </p:nvSpPr>
        <p:spPr bwMode="auto">
          <a:xfrm>
            <a:off x="3946525" y="4191000"/>
            <a:ext cx="320675" cy="319087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>
              <a:latin typeface="Calibri"/>
              <a:ea typeface="+mn-ea"/>
              <a:cs typeface="Calibri"/>
            </a:endParaRPr>
          </a:p>
        </p:txBody>
      </p:sp>
      <p:sp>
        <p:nvSpPr>
          <p:cNvPr id="67" name="Oval 9"/>
          <p:cNvSpPr>
            <a:spLocks noChangeArrowheads="1"/>
          </p:cNvSpPr>
          <p:nvPr/>
        </p:nvSpPr>
        <p:spPr bwMode="auto">
          <a:xfrm>
            <a:off x="3946525" y="3429000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68" name="AutoShape 10"/>
          <p:cNvCxnSpPr>
            <a:cxnSpLocks noChangeShapeType="1"/>
            <a:stCxn id="67" idx="4"/>
            <a:endCxn id="66" idx="0"/>
          </p:cNvCxnSpPr>
          <p:nvPr/>
        </p:nvCxnSpPr>
        <p:spPr bwMode="auto">
          <a:xfrm>
            <a:off x="4106545" y="3748881"/>
            <a:ext cx="318" cy="44211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0" name="Oval 9"/>
          <p:cNvSpPr>
            <a:spLocks noChangeArrowheads="1"/>
          </p:cNvSpPr>
          <p:nvPr/>
        </p:nvSpPr>
        <p:spPr bwMode="auto">
          <a:xfrm>
            <a:off x="7256415" y="4066114"/>
            <a:ext cx="320040" cy="32014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71" name="Oval 9"/>
          <p:cNvSpPr>
            <a:spLocks noChangeArrowheads="1"/>
          </p:cNvSpPr>
          <p:nvPr/>
        </p:nvSpPr>
        <p:spPr bwMode="auto">
          <a:xfrm>
            <a:off x="7789816" y="3429000"/>
            <a:ext cx="320040" cy="320146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72" name="Oval 9"/>
          <p:cNvSpPr>
            <a:spLocks noChangeArrowheads="1"/>
          </p:cNvSpPr>
          <p:nvPr/>
        </p:nvSpPr>
        <p:spPr bwMode="auto">
          <a:xfrm>
            <a:off x="8323215" y="4066115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73" name="AutoShape 10"/>
          <p:cNvCxnSpPr>
            <a:cxnSpLocks noChangeShapeType="1"/>
            <a:stCxn id="71" idx="3"/>
            <a:endCxn id="70" idx="7"/>
          </p:cNvCxnSpPr>
          <p:nvPr/>
        </p:nvCxnSpPr>
        <p:spPr bwMode="auto">
          <a:xfrm flipH="1">
            <a:off x="7529586" y="3702262"/>
            <a:ext cx="307099" cy="41073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4" name="AutoShape 10"/>
          <p:cNvCxnSpPr>
            <a:cxnSpLocks noChangeShapeType="1"/>
            <a:stCxn id="71" idx="5"/>
            <a:endCxn id="72" idx="1"/>
          </p:cNvCxnSpPr>
          <p:nvPr/>
        </p:nvCxnSpPr>
        <p:spPr bwMode="auto">
          <a:xfrm>
            <a:off x="8062986" y="3702262"/>
            <a:ext cx="307098" cy="4107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6" name="Oval 9"/>
          <p:cNvSpPr>
            <a:spLocks noChangeArrowheads="1"/>
          </p:cNvSpPr>
          <p:nvPr/>
        </p:nvSpPr>
        <p:spPr bwMode="auto">
          <a:xfrm>
            <a:off x="7317376" y="4942465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77" name="Oval 9"/>
          <p:cNvSpPr>
            <a:spLocks noChangeArrowheads="1"/>
          </p:cNvSpPr>
          <p:nvPr/>
        </p:nvSpPr>
        <p:spPr bwMode="auto">
          <a:xfrm>
            <a:off x="7819979" y="5591174"/>
            <a:ext cx="320675" cy="319087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>
              <a:latin typeface="Calibri"/>
              <a:ea typeface="+mn-ea"/>
              <a:cs typeface="Calibri"/>
            </a:endParaRPr>
          </a:p>
        </p:txBody>
      </p:sp>
      <p:sp>
        <p:nvSpPr>
          <p:cNvPr id="78" name="Oval 9"/>
          <p:cNvSpPr>
            <a:spLocks noChangeArrowheads="1"/>
          </p:cNvSpPr>
          <p:nvPr/>
        </p:nvSpPr>
        <p:spPr bwMode="auto">
          <a:xfrm>
            <a:off x="8323217" y="4942464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79" name="AutoShape 10"/>
          <p:cNvCxnSpPr>
            <a:cxnSpLocks noChangeShapeType="1"/>
            <a:stCxn id="76" idx="5"/>
            <a:endCxn id="77" idx="1"/>
          </p:cNvCxnSpPr>
          <p:nvPr/>
        </p:nvCxnSpPr>
        <p:spPr bwMode="auto">
          <a:xfrm>
            <a:off x="7590547" y="5215500"/>
            <a:ext cx="276394" cy="42240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" name="AutoShape 10"/>
          <p:cNvCxnSpPr>
            <a:cxnSpLocks noChangeShapeType="1"/>
            <a:stCxn id="78" idx="3"/>
            <a:endCxn id="77" idx="7"/>
          </p:cNvCxnSpPr>
          <p:nvPr/>
        </p:nvCxnSpPr>
        <p:spPr bwMode="auto">
          <a:xfrm flipH="1">
            <a:off x="8093692" y="5215500"/>
            <a:ext cx="276394" cy="42240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" name="Oval 9"/>
          <p:cNvSpPr>
            <a:spLocks noChangeArrowheads="1"/>
          </p:cNvSpPr>
          <p:nvPr/>
        </p:nvSpPr>
        <p:spPr bwMode="auto">
          <a:xfrm>
            <a:off x="10014857" y="4114800"/>
            <a:ext cx="320675" cy="319087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>
              <a:latin typeface="Calibri"/>
              <a:ea typeface="+mn-ea"/>
              <a:cs typeface="Calibri"/>
            </a:endParaRPr>
          </a:p>
        </p:txBody>
      </p:sp>
      <p:sp>
        <p:nvSpPr>
          <p:cNvPr id="83" name="Oval 9"/>
          <p:cNvSpPr>
            <a:spLocks noChangeArrowheads="1"/>
          </p:cNvSpPr>
          <p:nvPr/>
        </p:nvSpPr>
        <p:spPr bwMode="auto">
          <a:xfrm>
            <a:off x="10014857" y="3352800"/>
            <a:ext cx="320040" cy="319881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 dirty="0">
              <a:latin typeface="Calibri"/>
              <a:cs typeface="Calibri"/>
            </a:endParaRPr>
          </a:p>
        </p:txBody>
      </p:sp>
      <p:cxnSp>
        <p:nvCxnSpPr>
          <p:cNvPr id="84" name="AutoShape 10"/>
          <p:cNvCxnSpPr>
            <a:cxnSpLocks noChangeShapeType="1"/>
            <a:stCxn id="83" idx="4"/>
            <a:endCxn id="82" idx="0"/>
          </p:cNvCxnSpPr>
          <p:nvPr/>
        </p:nvCxnSpPr>
        <p:spPr bwMode="auto">
          <a:xfrm>
            <a:off x="10174877" y="3672681"/>
            <a:ext cx="318" cy="44211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6" name="Oval 9"/>
          <p:cNvSpPr>
            <a:spLocks noChangeArrowheads="1"/>
          </p:cNvSpPr>
          <p:nvPr/>
        </p:nvSpPr>
        <p:spPr bwMode="auto">
          <a:xfrm>
            <a:off x="10014857" y="5715000"/>
            <a:ext cx="320675" cy="319087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>
              <a:latin typeface="Calibri"/>
              <a:ea typeface="+mn-ea"/>
              <a:cs typeface="Calibri"/>
            </a:endParaRPr>
          </a:p>
        </p:txBody>
      </p:sp>
      <p:sp>
        <p:nvSpPr>
          <p:cNvPr id="87" name="Oval 9"/>
          <p:cNvSpPr>
            <a:spLocks noChangeArrowheads="1"/>
          </p:cNvSpPr>
          <p:nvPr/>
        </p:nvSpPr>
        <p:spPr bwMode="auto">
          <a:xfrm>
            <a:off x="10014857" y="4953000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88" name="AutoShape 10"/>
          <p:cNvCxnSpPr>
            <a:cxnSpLocks noChangeShapeType="1"/>
            <a:stCxn id="87" idx="4"/>
            <a:endCxn id="86" idx="0"/>
          </p:cNvCxnSpPr>
          <p:nvPr/>
        </p:nvCxnSpPr>
        <p:spPr bwMode="auto">
          <a:xfrm>
            <a:off x="10174877" y="5272881"/>
            <a:ext cx="318" cy="44211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Arrow Connector 13"/>
          <p:cNvCxnSpPr/>
          <p:nvPr/>
        </p:nvCxnSpPr>
        <p:spPr>
          <a:xfrm>
            <a:off x="1676400" y="2286000"/>
            <a:ext cx="685800" cy="0"/>
          </a:xfrm>
          <a:prstGeom prst="straightConnector1">
            <a:avLst/>
          </a:prstGeom>
          <a:ln w="28575">
            <a:solidFill>
              <a:srgbClr val="3366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Freeform 17"/>
          <p:cNvSpPr/>
          <p:nvPr/>
        </p:nvSpPr>
        <p:spPr>
          <a:xfrm>
            <a:off x="1752600" y="3995228"/>
            <a:ext cx="435429" cy="313701"/>
          </a:xfrm>
          <a:custGeom>
            <a:avLst/>
            <a:gdLst>
              <a:gd name="connsiteX0" fmla="*/ 0 w 435429"/>
              <a:gd name="connsiteY0" fmla="*/ 313701 h 313701"/>
              <a:gd name="connsiteX1" fmla="*/ 163286 w 435429"/>
              <a:gd name="connsiteY1" fmla="*/ 23415 h 313701"/>
              <a:gd name="connsiteX2" fmla="*/ 317500 w 435429"/>
              <a:gd name="connsiteY2" fmla="*/ 50629 h 313701"/>
              <a:gd name="connsiteX3" fmla="*/ 435429 w 435429"/>
              <a:gd name="connsiteY3" fmla="*/ 313701 h 313701"/>
              <a:gd name="connsiteX4" fmla="*/ 435429 w 435429"/>
              <a:gd name="connsiteY4" fmla="*/ 313701 h 313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429" h="313701">
                <a:moveTo>
                  <a:pt x="0" y="313701"/>
                </a:moveTo>
                <a:cubicBezTo>
                  <a:pt x="55184" y="190480"/>
                  <a:pt x="110369" y="67260"/>
                  <a:pt x="163286" y="23415"/>
                </a:cubicBezTo>
                <a:cubicBezTo>
                  <a:pt x="216203" y="-20430"/>
                  <a:pt x="272143" y="2248"/>
                  <a:pt x="317500" y="50629"/>
                </a:cubicBezTo>
                <a:cubicBezTo>
                  <a:pt x="362857" y="99010"/>
                  <a:pt x="435429" y="313701"/>
                  <a:pt x="435429" y="313701"/>
                </a:cubicBezTo>
                <a:lnTo>
                  <a:pt x="435429" y="313701"/>
                </a:lnTo>
              </a:path>
            </a:pathLst>
          </a:custGeom>
          <a:ln w="28575">
            <a:solidFill>
              <a:srgbClr val="3366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Freeform 95"/>
          <p:cNvSpPr/>
          <p:nvPr/>
        </p:nvSpPr>
        <p:spPr>
          <a:xfrm flipV="1">
            <a:off x="1774371" y="5257800"/>
            <a:ext cx="435429" cy="339271"/>
          </a:xfrm>
          <a:custGeom>
            <a:avLst/>
            <a:gdLst>
              <a:gd name="connsiteX0" fmla="*/ 0 w 435429"/>
              <a:gd name="connsiteY0" fmla="*/ 313701 h 313701"/>
              <a:gd name="connsiteX1" fmla="*/ 163286 w 435429"/>
              <a:gd name="connsiteY1" fmla="*/ 23415 h 313701"/>
              <a:gd name="connsiteX2" fmla="*/ 317500 w 435429"/>
              <a:gd name="connsiteY2" fmla="*/ 50629 h 313701"/>
              <a:gd name="connsiteX3" fmla="*/ 435429 w 435429"/>
              <a:gd name="connsiteY3" fmla="*/ 313701 h 313701"/>
              <a:gd name="connsiteX4" fmla="*/ 435429 w 435429"/>
              <a:gd name="connsiteY4" fmla="*/ 313701 h 313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429" h="313701">
                <a:moveTo>
                  <a:pt x="0" y="313701"/>
                </a:moveTo>
                <a:cubicBezTo>
                  <a:pt x="55184" y="190480"/>
                  <a:pt x="110369" y="67260"/>
                  <a:pt x="163286" y="23415"/>
                </a:cubicBezTo>
                <a:cubicBezTo>
                  <a:pt x="216203" y="-20430"/>
                  <a:pt x="272143" y="2248"/>
                  <a:pt x="317500" y="50629"/>
                </a:cubicBezTo>
                <a:cubicBezTo>
                  <a:pt x="362857" y="99010"/>
                  <a:pt x="435429" y="313701"/>
                  <a:pt x="435429" y="313701"/>
                </a:cubicBezTo>
                <a:lnTo>
                  <a:pt x="435429" y="313701"/>
                </a:lnTo>
              </a:path>
            </a:pathLst>
          </a:custGeom>
          <a:ln w="28575">
            <a:solidFill>
              <a:srgbClr val="3366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Freeform 96"/>
          <p:cNvSpPr/>
          <p:nvPr/>
        </p:nvSpPr>
        <p:spPr>
          <a:xfrm>
            <a:off x="4267201" y="3733800"/>
            <a:ext cx="152399" cy="389901"/>
          </a:xfrm>
          <a:custGeom>
            <a:avLst/>
            <a:gdLst>
              <a:gd name="connsiteX0" fmla="*/ 0 w 435429"/>
              <a:gd name="connsiteY0" fmla="*/ 313701 h 313701"/>
              <a:gd name="connsiteX1" fmla="*/ 163286 w 435429"/>
              <a:gd name="connsiteY1" fmla="*/ 23415 h 313701"/>
              <a:gd name="connsiteX2" fmla="*/ 317500 w 435429"/>
              <a:gd name="connsiteY2" fmla="*/ 50629 h 313701"/>
              <a:gd name="connsiteX3" fmla="*/ 435429 w 435429"/>
              <a:gd name="connsiteY3" fmla="*/ 313701 h 313701"/>
              <a:gd name="connsiteX4" fmla="*/ 435429 w 435429"/>
              <a:gd name="connsiteY4" fmla="*/ 313701 h 313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429" h="313701">
                <a:moveTo>
                  <a:pt x="0" y="313701"/>
                </a:moveTo>
                <a:cubicBezTo>
                  <a:pt x="55184" y="190480"/>
                  <a:pt x="110369" y="67260"/>
                  <a:pt x="163286" y="23415"/>
                </a:cubicBezTo>
                <a:cubicBezTo>
                  <a:pt x="216203" y="-20430"/>
                  <a:pt x="272143" y="2248"/>
                  <a:pt x="317500" y="50629"/>
                </a:cubicBezTo>
                <a:cubicBezTo>
                  <a:pt x="362857" y="99010"/>
                  <a:pt x="435429" y="313701"/>
                  <a:pt x="435429" y="313701"/>
                </a:cubicBezTo>
                <a:lnTo>
                  <a:pt x="435429" y="313701"/>
                </a:lnTo>
              </a:path>
            </a:pathLst>
          </a:custGeom>
          <a:ln w="28575">
            <a:solidFill>
              <a:srgbClr val="3366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Freeform 97"/>
          <p:cNvSpPr/>
          <p:nvPr/>
        </p:nvSpPr>
        <p:spPr>
          <a:xfrm flipV="1">
            <a:off x="4267200" y="5334000"/>
            <a:ext cx="152400" cy="372099"/>
          </a:xfrm>
          <a:custGeom>
            <a:avLst/>
            <a:gdLst>
              <a:gd name="connsiteX0" fmla="*/ 0 w 435429"/>
              <a:gd name="connsiteY0" fmla="*/ 313701 h 313701"/>
              <a:gd name="connsiteX1" fmla="*/ 163286 w 435429"/>
              <a:gd name="connsiteY1" fmla="*/ 23415 h 313701"/>
              <a:gd name="connsiteX2" fmla="*/ 317500 w 435429"/>
              <a:gd name="connsiteY2" fmla="*/ 50629 h 313701"/>
              <a:gd name="connsiteX3" fmla="*/ 435429 w 435429"/>
              <a:gd name="connsiteY3" fmla="*/ 313701 h 313701"/>
              <a:gd name="connsiteX4" fmla="*/ 435429 w 435429"/>
              <a:gd name="connsiteY4" fmla="*/ 313701 h 313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429" h="313701">
                <a:moveTo>
                  <a:pt x="0" y="313701"/>
                </a:moveTo>
                <a:cubicBezTo>
                  <a:pt x="55184" y="190480"/>
                  <a:pt x="110369" y="67260"/>
                  <a:pt x="163286" y="23415"/>
                </a:cubicBezTo>
                <a:cubicBezTo>
                  <a:pt x="216203" y="-20430"/>
                  <a:pt x="272143" y="2248"/>
                  <a:pt x="317500" y="50629"/>
                </a:cubicBezTo>
                <a:cubicBezTo>
                  <a:pt x="362857" y="99010"/>
                  <a:pt x="435429" y="313701"/>
                  <a:pt x="435429" y="313701"/>
                </a:cubicBezTo>
                <a:lnTo>
                  <a:pt x="435429" y="313701"/>
                </a:lnTo>
              </a:path>
            </a:pathLst>
          </a:custGeom>
          <a:ln w="28575">
            <a:solidFill>
              <a:srgbClr val="3366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0" name="Straight Arrow Connector 99"/>
          <p:cNvCxnSpPr/>
          <p:nvPr/>
        </p:nvCxnSpPr>
        <p:spPr>
          <a:xfrm>
            <a:off x="8077200" y="2362200"/>
            <a:ext cx="381000" cy="0"/>
          </a:xfrm>
          <a:prstGeom prst="straightConnector1">
            <a:avLst/>
          </a:prstGeom>
          <a:ln w="28575">
            <a:solidFill>
              <a:srgbClr val="3366FF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3" name="Group 22"/>
          <p:cNvGrpSpPr/>
          <p:nvPr/>
        </p:nvGrpSpPr>
        <p:grpSpPr>
          <a:xfrm rot="18522905">
            <a:off x="7379505" y="3767521"/>
            <a:ext cx="381000" cy="152400"/>
            <a:chOff x="7391400" y="2286000"/>
            <a:chExt cx="381000" cy="152400"/>
          </a:xfrm>
        </p:grpSpPr>
        <p:cxnSp>
          <p:nvCxnSpPr>
            <p:cNvPr id="99" name="Straight Arrow Connector 98"/>
            <p:cNvCxnSpPr/>
            <p:nvPr/>
          </p:nvCxnSpPr>
          <p:spPr>
            <a:xfrm>
              <a:off x="7391400" y="2362200"/>
              <a:ext cx="381000" cy="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/>
            <p:cNvCxnSpPr/>
            <p:nvPr/>
          </p:nvCxnSpPr>
          <p:spPr>
            <a:xfrm flipV="1">
              <a:off x="7772400" y="2286000"/>
              <a:ext cx="0" cy="15240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6" name="Straight Arrow Connector 105"/>
          <p:cNvCxnSpPr/>
          <p:nvPr/>
        </p:nvCxnSpPr>
        <p:spPr>
          <a:xfrm flipV="1">
            <a:off x="8077200" y="2286000"/>
            <a:ext cx="0" cy="152400"/>
          </a:xfrm>
          <a:prstGeom prst="straightConnector1">
            <a:avLst/>
          </a:prstGeom>
          <a:ln w="28575">
            <a:solidFill>
              <a:srgbClr val="3366FF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8" name="Group 107"/>
          <p:cNvGrpSpPr/>
          <p:nvPr/>
        </p:nvGrpSpPr>
        <p:grpSpPr>
          <a:xfrm rot="14146535">
            <a:off x="8133050" y="3762029"/>
            <a:ext cx="381000" cy="152400"/>
            <a:chOff x="7391400" y="2286000"/>
            <a:chExt cx="381000" cy="152400"/>
          </a:xfrm>
        </p:grpSpPr>
        <p:cxnSp>
          <p:nvCxnSpPr>
            <p:cNvPr id="109" name="Straight Arrow Connector 108"/>
            <p:cNvCxnSpPr/>
            <p:nvPr/>
          </p:nvCxnSpPr>
          <p:spPr>
            <a:xfrm>
              <a:off x="7391400" y="2362200"/>
              <a:ext cx="381000" cy="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/>
            <p:cNvCxnSpPr/>
            <p:nvPr/>
          </p:nvCxnSpPr>
          <p:spPr>
            <a:xfrm flipV="1">
              <a:off x="7772400" y="2286000"/>
              <a:ext cx="0" cy="15240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oup 110"/>
          <p:cNvGrpSpPr/>
          <p:nvPr/>
        </p:nvGrpSpPr>
        <p:grpSpPr>
          <a:xfrm rot="7310280">
            <a:off x="8204328" y="5442500"/>
            <a:ext cx="381000" cy="152400"/>
            <a:chOff x="7391400" y="2286000"/>
            <a:chExt cx="381000" cy="152400"/>
          </a:xfrm>
        </p:grpSpPr>
        <p:cxnSp>
          <p:nvCxnSpPr>
            <p:cNvPr id="112" name="Straight Arrow Connector 111"/>
            <p:cNvCxnSpPr/>
            <p:nvPr/>
          </p:nvCxnSpPr>
          <p:spPr>
            <a:xfrm>
              <a:off x="7391400" y="2362200"/>
              <a:ext cx="381000" cy="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/>
            <p:cNvCxnSpPr/>
            <p:nvPr/>
          </p:nvCxnSpPr>
          <p:spPr>
            <a:xfrm flipV="1">
              <a:off x="7772400" y="2286000"/>
              <a:ext cx="0" cy="15240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4" name="Group 113"/>
          <p:cNvGrpSpPr/>
          <p:nvPr/>
        </p:nvGrpSpPr>
        <p:grpSpPr>
          <a:xfrm rot="3346535">
            <a:off x="7411750" y="5438429"/>
            <a:ext cx="381000" cy="152400"/>
            <a:chOff x="7391400" y="2286000"/>
            <a:chExt cx="381000" cy="152400"/>
          </a:xfrm>
        </p:grpSpPr>
        <p:cxnSp>
          <p:nvCxnSpPr>
            <p:cNvPr id="115" name="Straight Arrow Connector 114"/>
            <p:cNvCxnSpPr/>
            <p:nvPr/>
          </p:nvCxnSpPr>
          <p:spPr>
            <a:xfrm>
              <a:off x="7391400" y="2362200"/>
              <a:ext cx="381000" cy="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/>
            <p:cNvCxnSpPr/>
            <p:nvPr/>
          </p:nvCxnSpPr>
          <p:spPr>
            <a:xfrm flipV="1">
              <a:off x="7772400" y="2286000"/>
              <a:ext cx="0" cy="15240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Group 117"/>
          <p:cNvGrpSpPr/>
          <p:nvPr/>
        </p:nvGrpSpPr>
        <p:grpSpPr>
          <a:xfrm rot="5400000">
            <a:off x="10172700" y="5372100"/>
            <a:ext cx="381000" cy="152400"/>
            <a:chOff x="7391400" y="2286000"/>
            <a:chExt cx="381000" cy="152400"/>
          </a:xfrm>
        </p:grpSpPr>
        <p:cxnSp>
          <p:nvCxnSpPr>
            <p:cNvPr id="119" name="Straight Arrow Connector 118"/>
            <p:cNvCxnSpPr/>
            <p:nvPr/>
          </p:nvCxnSpPr>
          <p:spPr>
            <a:xfrm>
              <a:off x="7391400" y="2362200"/>
              <a:ext cx="381000" cy="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Arrow Connector 119"/>
            <p:cNvCxnSpPr/>
            <p:nvPr/>
          </p:nvCxnSpPr>
          <p:spPr>
            <a:xfrm flipV="1">
              <a:off x="7772400" y="2286000"/>
              <a:ext cx="0" cy="15240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/>
          <p:cNvGrpSpPr/>
          <p:nvPr/>
        </p:nvGrpSpPr>
        <p:grpSpPr>
          <a:xfrm rot="16200000">
            <a:off x="10172700" y="3848100"/>
            <a:ext cx="381000" cy="152400"/>
            <a:chOff x="7391400" y="2286000"/>
            <a:chExt cx="381000" cy="152400"/>
          </a:xfrm>
        </p:grpSpPr>
        <p:cxnSp>
          <p:nvCxnSpPr>
            <p:cNvPr id="122" name="Straight Arrow Connector 121"/>
            <p:cNvCxnSpPr/>
            <p:nvPr/>
          </p:nvCxnSpPr>
          <p:spPr>
            <a:xfrm>
              <a:off x="7391400" y="2362200"/>
              <a:ext cx="381000" cy="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Arrow Connector 122"/>
            <p:cNvCxnSpPr/>
            <p:nvPr/>
          </p:nvCxnSpPr>
          <p:spPr>
            <a:xfrm flipV="1">
              <a:off x="7772400" y="2286000"/>
              <a:ext cx="0" cy="15240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Group 123"/>
          <p:cNvGrpSpPr/>
          <p:nvPr/>
        </p:nvGrpSpPr>
        <p:grpSpPr>
          <a:xfrm>
            <a:off x="7391400" y="2286000"/>
            <a:ext cx="381000" cy="152400"/>
            <a:chOff x="7391400" y="2286000"/>
            <a:chExt cx="381000" cy="152400"/>
          </a:xfrm>
        </p:grpSpPr>
        <p:cxnSp>
          <p:nvCxnSpPr>
            <p:cNvPr id="125" name="Straight Arrow Connector 124"/>
            <p:cNvCxnSpPr/>
            <p:nvPr/>
          </p:nvCxnSpPr>
          <p:spPr>
            <a:xfrm>
              <a:off x="7391400" y="2362200"/>
              <a:ext cx="381000" cy="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/>
            <p:cNvCxnSpPr/>
            <p:nvPr/>
          </p:nvCxnSpPr>
          <p:spPr>
            <a:xfrm flipV="1">
              <a:off x="7772400" y="2286000"/>
              <a:ext cx="0" cy="15240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360383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DC9CD-F60E-433A-99C5-4E2E99AD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C880BF-88FB-4375-8DBE-D8DE721BA97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independent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dirty="0"/>
                  <a:t> given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C880BF-88FB-4375-8DBE-D8DE721BA9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B8713F7D-5697-459C-A9B5-9990649F5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3512" y="2386584"/>
            <a:ext cx="6293558" cy="427525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D5E8F55-0FAC-44E5-9CF7-E73F5A5C1210}"/>
              </a:ext>
            </a:extLst>
          </p:cNvPr>
          <p:cNvSpPr/>
          <p:nvPr/>
        </p:nvSpPr>
        <p:spPr>
          <a:xfrm rot="19864082">
            <a:off x="4088771" y="3663505"/>
            <a:ext cx="824096" cy="422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4DA09A-1DDA-4F10-BEB1-941B1272D3CA}"/>
              </a:ext>
            </a:extLst>
          </p:cNvPr>
          <p:cNvSpPr/>
          <p:nvPr/>
        </p:nvSpPr>
        <p:spPr>
          <a:xfrm rot="19455985">
            <a:off x="7647630" y="5077824"/>
            <a:ext cx="824096" cy="422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6903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DC9CD-F60E-433A-99C5-4E2E99AD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C880BF-88FB-4375-8DBE-D8DE721BA97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independent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dirty="0"/>
                  <a:t> given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No, the Bayes ball can travel through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C880BF-88FB-4375-8DBE-D8DE721BA9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3004C99F-167B-4587-B28A-B2B0DF4F3492}"/>
              </a:ext>
            </a:extLst>
          </p:cNvPr>
          <p:cNvGrpSpPr/>
          <p:nvPr/>
        </p:nvGrpSpPr>
        <p:grpSpPr>
          <a:xfrm>
            <a:off x="2953512" y="2386586"/>
            <a:ext cx="6293559" cy="4275252"/>
            <a:chOff x="148063" y="6788080"/>
            <a:chExt cx="3110168" cy="213300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8713F7D-5697-459C-A9B5-9990649F5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8063" y="6788080"/>
              <a:ext cx="3110168" cy="2133004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D5E8F55-0FAC-44E5-9CF7-E73F5A5C1210}"/>
                </a:ext>
              </a:extLst>
            </p:cNvPr>
            <p:cNvSpPr/>
            <p:nvPr/>
          </p:nvSpPr>
          <p:spPr>
            <a:xfrm rot="19864082">
              <a:off x="709088" y="7425161"/>
              <a:ext cx="407254" cy="2109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44DA09A-1DDA-4F10-BEB1-941B1272D3CA}"/>
                </a:ext>
              </a:extLst>
            </p:cNvPr>
            <p:cNvSpPr/>
            <p:nvPr/>
          </p:nvSpPr>
          <p:spPr>
            <a:xfrm rot="19455985">
              <a:off x="2467814" y="8130792"/>
              <a:ext cx="407254" cy="2109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17">
            <a:extLst>
              <a:ext uri="{FF2B5EF4-FFF2-40B4-BE49-F238E27FC236}">
                <a16:creationId xmlns:a16="http://schemas.microsoft.com/office/drawing/2014/main" id="{02EC8B1A-B7E1-4369-8A73-A174E45223A2}"/>
              </a:ext>
            </a:extLst>
          </p:cNvPr>
          <p:cNvSpPr/>
          <p:nvPr/>
        </p:nvSpPr>
        <p:spPr>
          <a:xfrm rot="11605591">
            <a:off x="4960911" y="5124406"/>
            <a:ext cx="915837" cy="83834"/>
          </a:xfrm>
          <a:custGeom>
            <a:avLst/>
            <a:gdLst>
              <a:gd name="connsiteX0" fmla="*/ 0 w 435429"/>
              <a:gd name="connsiteY0" fmla="*/ 313701 h 313701"/>
              <a:gd name="connsiteX1" fmla="*/ 163286 w 435429"/>
              <a:gd name="connsiteY1" fmla="*/ 23415 h 313701"/>
              <a:gd name="connsiteX2" fmla="*/ 317500 w 435429"/>
              <a:gd name="connsiteY2" fmla="*/ 50629 h 313701"/>
              <a:gd name="connsiteX3" fmla="*/ 435429 w 435429"/>
              <a:gd name="connsiteY3" fmla="*/ 313701 h 313701"/>
              <a:gd name="connsiteX4" fmla="*/ 435429 w 435429"/>
              <a:gd name="connsiteY4" fmla="*/ 313701 h 313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429" h="313701">
                <a:moveTo>
                  <a:pt x="0" y="313701"/>
                </a:moveTo>
                <a:cubicBezTo>
                  <a:pt x="55184" y="190480"/>
                  <a:pt x="110369" y="67260"/>
                  <a:pt x="163286" y="23415"/>
                </a:cubicBezTo>
                <a:cubicBezTo>
                  <a:pt x="216203" y="-20430"/>
                  <a:pt x="272143" y="2248"/>
                  <a:pt x="317500" y="50629"/>
                </a:cubicBezTo>
                <a:cubicBezTo>
                  <a:pt x="362857" y="99010"/>
                  <a:pt x="435429" y="313701"/>
                  <a:pt x="435429" y="313701"/>
                </a:cubicBezTo>
                <a:lnTo>
                  <a:pt x="435429" y="313701"/>
                </a:lnTo>
              </a:path>
            </a:pathLst>
          </a:custGeom>
          <a:ln w="28575">
            <a:solidFill>
              <a:srgbClr val="3366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7">
            <a:extLst>
              <a:ext uri="{FF2B5EF4-FFF2-40B4-BE49-F238E27FC236}">
                <a16:creationId xmlns:a16="http://schemas.microsoft.com/office/drawing/2014/main" id="{B1523053-BF9F-4F7F-A72C-71AD316CF3F8}"/>
              </a:ext>
            </a:extLst>
          </p:cNvPr>
          <p:cNvSpPr/>
          <p:nvPr/>
        </p:nvSpPr>
        <p:spPr>
          <a:xfrm rot="9735315">
            <a:off x="6473358" y="5163695"/>
            <a:ext cx="915837" cy="83834"/>
          </a:xfrm>
          <a:custGeom>
            <a:avLst/>
            <a:gdLst>
              <a:gd name="connsiteX0" fmla="*/ 0 w 435429"/>
              <a:gd name="connsiteY0" fmla="*/ 313701 h 313701"/>
              <a:gd name="connsiteX1" fmla="*/ 163286 w 435429"/>
              <a:gd name="connsiteY1" fmla="*/ 23415 h 313701"/>
              <a:gd name="connsiteX2" fmla="*/ 317500 w 435429"/>
              <a:gd name="connsiteY2" fmla="*/ 50629 h 313701"/>
              <a:gd name="connsiteX3" fmla="*/ 435429 w 435429"/>
              <a:gd name="connsiteY3" fmla="*/ 313701 h 313701"/>
              <a:gd name="connsiteX4" fmla="*/ 435429 w 435429"/>
              <a:gd name="connsiteY4" fmla="*/ 313701 h 313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429" h="313701">
                <a:moveTo>
                  <a:pt x="0" y="313701"/>
                </a:moveTo>
                <a:cubicBezTo>
                  <a:pt x="55184" y="190480"/>
                  <a:pt x="110369" y="67260"/>
                  <a:pt x="163286" y="23415"/>
                </a:cubicBezTo>
                <a:cubicBezTo>
                  <a:pt x="216203" y="-20430"/>
                  <a:pt x="272143" y="2248"/>
                  <a:pt x="317500" y="50629"/>
                </a:cubicBezTo>
                <a:cubicBezTo>
                  <a:pt x="362857" y="99010"/>
                  <a:pt x="435429" y="313701"/>
                  <a:pt x="435429" y="313701"/>
                </a:cubicBezTo>
                <a:lnTo>
                  <a:pt x="435429" y="313701"/>
                </a:lnTo>
              </a:path>
            </a:pathLst>
          </a:custGeom>
          <a:ln w="28575">
            <a:solidFill>
              <a:srgbClr val="3366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2C6243C-5E0D-4BC6-98D3-174D7C3B10FD}"/>
              </a:ext>
            </a:extLst>
          </p:cNvPr>
          <p:cNvGrpSpPr/>
          <p:nvPr/>
        </p:nvGrpSpPr>
        <p:grpSpPr>
          <a:xfrm rot="19698950">
            <a:off x="4708445" y="4204047"/>
            <a:ext cx="381000" cy="152400"/>
            <a:chOff x="7391400" y="2286000"/>
            <a:chExt cx="381000" cy="152400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78BA2DF7-4341-4D21-90D5-0C55D2DFD349}"/>
                </a:ext>
              </a:extLst>
            </p:cNvPr>
            <p:cNvCxnSpPr/>
            <p:nvPr/>
          </p:nvCxnSpPr>
          <p:spPr>
            <a:xfrm>
              <a:off x="7391400" y="2362200"/>
              <a:ext cx="381000" cy="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CBD4149D-33E1-4366-BC35-0872CCC775B1}"/>
                </a:ext>
              </a:extLst>
            </p:cNvPr>
            <p:cNvCxnSpPr/>
            <p:nvPr/>
          </p:nvCxnSpPr>
          <p:spPr>
            <a:xfrm flipV="1">
              <a:off x="7772400" y="2286000"/>
              <a:ext cx="0" cy="15240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34F0957-77ED-49A7-BCF3-E338EF863C9C}"/>
              </a:ext>
            </a:extLst>
          </p:cNvPr>
          <p:cNvGrpSpPr/>
          <p:nvPr/>
        </p:nvGrpSpPr>
        <p:grpSpPr>
          <a:xfrm rot="11720378">
            <a:off x="5701628" y="4101581"/>
            <a:ext cx="381000" cy="152400"/>
            <a:chOff x="7391400" y="2286000"/>
            <a:chExt cx="381000" cy="152400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E8CA26D6-6E78-4737-9434-7838011B6EBA}"/>
                </a:ext>
              </a:extLst>
            </p:cNvPr>
            <p:cNvCxnSpPr/>
            <p:nvPr/>
          </p:nvCxnSpPr>
          <p:spPr>
            <a:xfrm>
              <a:off x="7391400" y="2362200"/>
              <a:ext cx="381000" cy="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66A9EB6D-D814-43AC-9098-B3E9D7B0E0B1}"/>
                </a:ext>
              </a:extLst>
            </p:cNvPr>
            <p:cNvCxnSpPr/>
            <p:nvPr/>
          </p:nvCxnSpPr>
          <p:spPr>
            <a:xfrm flipV="1">
              <a:off x="7772400" y="2286000"/>
              <a:ext cx="0" cy="15240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871394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DC9CD-F60E-433A-99C5-4E2E99AD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C880BF-88FB-4375-8DBE-D8DE721BA97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independent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/>
                  <a:t> given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C880BF-88FB-4375-8DBE-D8DE721BA9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B11C65F9-66CB-4E2B-B9E8-FFBF24E7E490}"/>
              </a:ext>
            </a:extLst>
          </p:cNvPr>
          <p:cNvGrpSpPr/>
          <p:nvPr/>
        </p:nvGrpSpPr>
        <p:grpSpPr>
          <a:xfrm>
            <a:off x="2991621" y="2459736"/>
            <a:ext cx="6293558" cy="4177280"/>
            <a:chOff x="3579447" y="6801870"/>
            <a:chExt cx="3123334" cy="208036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F2C5AE0-2AD2-49CD-90BD-D146B9F44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9447" y="6801870"/>
              <a:ext cx="3123334" cy="2080363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38917C-162F-4742-9B86-8DBBAB901914}"/>
                </a:ext>
              </a:extLst>
            </p:cNvPr>
            <p:cNvSpPr/>
            <p:nvPr/>
          </p:nvSpPr>
          <p:spPr>
            <a:xfrm rot="20504957">
              <a:off x="5281899" y="8025095"/>
              <a:ext cx="407254" cy="2109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FB2F8D-48F0-45B3-AE79-83B0FDDD987C}"/>
                </a:ext>
              </a:extLst>
            </p:cNvPr>
            <p:cNvSpPr/>
            <p:nvPr/>
          </p:nvSpPr>
          <p:spPr>
            <a:xfrm rot="1377386">
              <a:off x="5827104" y="7810828"/>
              <a:ext cx="231025" cy="1916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CA37B3-07FD-4850-A2D2-7305BCD911A5}"/>
                </a:ext>
              </a:extLst>
            </p:cNvPr>
            <p:cNvSpPr/>
            <p:nvPr/>
          </p:nvSpPr>
          <p:spPr>
            <a:xfrm rot="19288375">
              <a:off x="5805645" y="7874469"/>
              <a:ext cx="273992" cy="1916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5136893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DC9CD-F60E-433A-99C5-4E2E99AD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C880BF-88FB-4375-8DBE-D8DE721BA97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independent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/>
                  <a:t> given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No, the Bayes ball can travel through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C880BF-88FB-4375-8DBE-D8DE721BA9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B11C65F9-66CB-4E2B-B9E8-FFBF24E7E490}"/>
              </a:ext>
            </a:extLst>
          </p:cNvPr>
          <p:cNvGrpSpPr/>
          <p:nvPr/>
        </p:nvGrpSpPr>
        <p:grpSpPr>
          <a:xfrm>
            <a:off x="2991621" y="2459736"/>
            <a:ext cx="6293558" cy="4177280"/>
            <a:chOff x="3579447" y="6801870"/>
            <a:chExt cx="3123334" cy="208036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F2C5AE0-2AD2-49CD-90BD-D146B9F44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9447" y="6801870"/>
              <a:ext cx="3123334" cy="2080363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38917C-162F-4742-9B86-8DBBAB901914}"/>
                </a:ext>
              </a:extLst>
            </p:cNvPr>
            <p:cNvSpPr/>
            <p:nvPr/>
          </p:nvSpPr>
          <p:spPr>
            <a:xfrm rot="20504957">
              <a:off x="5281899" y="8025095"/>
              <a:ext cx="407254" cy="2109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FB2F8D-48F0-45B3-AE79-83B0FDDD987C}"/>
                </a:ext>
              </a:extLst>
            </p:cNvPr>
            <p:cNvSpPr/>
            <p:nvPr/>
          </p:nvSpPr>
          <p:spPr>
            <a:xfrm rot="1377386">
              <a:off x="5827104" y="7810828"/>
              <a:ext cx="231025" cy="1916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CA37B3-07FD-4850-A2D2-7305BCD911A5}"/>
                </a:ext>
              </a:extLst>
            </p:cNvPr>
            <p:cNvSpPr/>
            <p:nvPr/>
          </p:nvSpPr>
          <p:spPr>
            <a:xfrm rot="19288375">
              <a:off x="5805645" y="7874469"/>
              <a:ext cx="273992" cy="1916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Freeform 17">
            <a:extLst>
              <a:ext uri="{FF2B5EF4-FFF2-40B4-BE49-F238E27FC236}">
                <a16:creationId xmlns:a16="http://schemas.microsoft.com/office/drawing/2014/main" id="{09DF1354-D96D-4AEA-905E-833F036C850C}"/>
              </a:ext>
            </a:extLst>
          </p:cNvPr>
          <p:cNvSpPr/>
          <p:nvPr/>
        </p:nvSpPr>
        <p:spPr>
          <a:xfrm rot="4786603">
            <a:off x="7715811" y="4520380"/>
            <a:ext cx="341052" cy="370446"/>
          </a:xfrm>
          <a:custGeom>
            <a:avLst/>
            <a:gdLst>
              <a:gd name="connsiteX0" fmla="*/ 0 w 435429"/>
              <a:gd name="connsiteY0" fmla="*/ 313701 h 313701"/>
              <a:gd name="connsiteX1" fmla="*/ 163286 w 435429"/>
              <a:gd name="connsiteY1" fmla="*/ 23415 h 313701"/>
              <a:gd name="connsiteX2" fmla="*/ 317500 w 435429"/>
              <a:gd name="connsiteY2" fmla="*/ 50629 h 313701"/>
              <a:gd name="connsiteX3" fmla="*/ 435429 w 435429"/>
              <a:gd name="connsiteY3" fmla="*/ 313701 h 313701"/>
              <a:gd name="connsiteX4" fmla="*/ 435429 w 435429"/>
              <a:gd name="connsiteY4" fmla="*/ 313701 h 313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429" h="313701">
                <a:moveTo>
                  <a:pt x="0" y="313701"/>
                </a:moveTo>
                <a:cubicBezTo>
                  <a:pt x="55184" y="190480"/>
                  <a:pt x="110369" y="67260"/>
                  <a:pt x="163286" y="23415"/>
                </a:cubicBezTo>
                <a:cubicBezTo>
                  <a:pt x="216203" y="-20430"/>
                  <a:pt x="272143" y="2248"/>
                  <a:pt x="317500" y="50629"/>
                </a:cubicBezTo>
                <a:cubicBezTo>
                  <a:pt x="362857" y="99010"/>
                  <a:pt x="435429" y="313701"/>
                  <a:pt x="435429" y="313701"/>
                </a:cubicBezTo>
                <a:lnTo>
                  <a:pt x="435429" y="313701"/>
                </a:lnTo>
              </a:path>
            </a:pathLst>
          </a:custGeom>
          <a:ln w="28575">
            <a:solidFill>
              <a:srgbClr val="3366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17">
            <a:extLst>
              <a:ext uri="{FF2B5EF4-FFF2-40B4-BE49-F238E27FC236}">
                <a16:creationId xmlns:a16="http://schemas.microsoft.com/office/drawing/2014/main" id="{2593A760-7229-4CE2-93CF-EBBF90F432F3}"/>
              </a:ext>
            </a:extLst>
          </p:cNvPr>
          <p:cNvSpPr/>
          <p:nvPr/>
        </p:nvSpPr>
        <p:spPr>
          <a:xfrm rot="9735315">
            <a:off x="6473358" y="5163695"/>
            <a:ext cx="915837" cy="83834"/>
          </a:xfrm>
          <a:custGeom>
            <a:avLst/>
            <a:gdLst>
              <a:gd name="connsiteX0" fmla="*/ 0 w 435429"/>
              <a:gd name="connsiteY0" fmla="*/ 313701 h 313701"/>
              <a:gd name="connsiteX1" fmla="*/ 163286 w 435429"/>
              <a:gd name="connsiteY1" fmla="*/ 23415 h 313701"/>
              <a:gd name="connsiteX2" fmla="*/ 317500 w 435429"/>
              <a:gd name="connsiteY2" fmla="*/ 50629 h 313701"/>
              <a:gd name="connsiteX3" fmla="*/ 435429 w 435429"/>
              <a:gd name="connsiteY3" fmla="*/ 313701 h 313701"/>
              <a:gd name="connsiteX4" fmla="*/ 435429 w 435429"/>
              <a:gd name="connsiteY4" fmla="*/ 313701 h 313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429" h="313701">
                <a:moveTo>
                  <a:pt x="0" y="313701"/>
                </a:moveTo>
                <a:cubicBezTo>
                  <a:pt x="55184" y="190480"/>
                  <a:pt x="110369" y="67260"/>
                  <a:pt x="163286" y="23415"/>
                </a:cubicBezTo>
                <a:cubicBezTo>
                  <a:pt x="216203" y="-20430"/>
                  <a:pt x="272143" y="2248"/>
                  <a:pt x="317500" y="50629"/>
                </a:cubicBezTo>
                <a:cubicBezTo>
                  <a:pt x="362857" y="99010"/>
                  <a:pt x="435429" y="313701"/>
                  <a:pt x="435429" y="313701"/>
                </a:cubicBezTo>
                <a:lnTo>
                  <a:pt x="435429" y="313701"/>
                </a:lnTo>
              </a:path>
            </a:pathLst>
          </a:custGeom>
          <a:ln w="28575">
            <a:solidFill>
              <a:srgbClr val="3366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FBE2C8D-7921-49C0-A2B3-0EEA5362DB07}"/>
              </a:ext>
            </a:extLst>
          </p:cNvPr>
          <p:cNvGrpSpPr/>
          <p:nvPr/>
        </p:nvGrpSpPr>
        <p:grpSpPr>
          <a:xfrm rot="12697986">
            <a:off x="4157590" y="4900997"/>
            <a:ext cx="381000" cy="152400"/>
            <a:chOff x="7391400" y="2286000"/>
            <a:chExt cx="381000" cy="152400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A1321AC-672F-410E-95E4-9EA9D1225D24}"/>
                </a:ext>
              </a:extLst>
            </p:cNvPr>
            <p:cNvCxnSpPr/>
            <p:nvPr/>
          </p:nvCxnSpPr>
          <p:spPr>
            <a:xfrm>
              <a:off x="7391400" y="2362200"/>
              <a:ext cx="381000" cy="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2E4B5B33-FA5F-4D4B-ACA2-16DFB25BB2E6}"/>
                </a:ext>
              </a:extLst>
            </p:cNvPr>
            <p:cNvCxnSpPr/>
            <p:nvPr/>
          </p:nvCxnSpPr>
          <p:spPr>
            <a:xfrm flipV="1">
              <a:off x="7772400" y="2286000"/>
              <a:ext cx="0" cy="15240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AF1E147-F4F9-4855-BD90-A56F162D5BD8}"/>
              </a:ext>
            </a:extLst>
          </p:cNvPr>
          <p:cNvGrpSpPr/>
          <p:nvPr/>
        </p:nvGrpSpPr>
        <p:grpSpPr>
          <a:xfrm rot="9148238">
            <a:off x="4178604" y="4456204"/>
            <a:ext cx="381000" cy="152400"/>
            <a:chOff x="7391400" y="2286000"/>
            <a:chExt cx="381000" cy="152400"/>
          </a:xfrm>
        </p:grpSpPr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EFAE3DE3-ABD8-441B-AD54-4F7E779B1CE3}"/>
                </a:ext>
              </a:extLst>
            </p:cNvPr>
            <p:cNvCxnSpPr/>
            <p:nvPr/>
          </p:nvCxnSpPr>
          <p:spPr>
            <a:xfrm>
              <a:off x="7391400" y="2362200"/>
              <a:ext cx="381000" cy="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5BB4FC08-170E-45D8-8341-ECDC5A6BF0AF}"/>
                </a:ext>
              </a:extLst>
            </p:cNvPr>
            <p:cNvCxnSpPr/>
            <p:nvPr/>
          </p:nvCxnSpPr>
          <p:spPr>
            <a:xfrm flipV="1">
              <a:off x="7772400" y="2286000"/>
              <a:ext cx="0" cy="15240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609067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4C98311-45D7-B85E-75B1-7C687722161E}"/>
              </a:ext>
            </a:extLst>
          </p:cNvPr>
          <p:cNvGrpSpPr/>
          <p:nvPr/>
        </p:nvGrpSpPr>
        <p:grpSpPr>
          <a:xfrm>
            <a:off x="3432978" y="2428096"/>
            <a:ext cx="4753841" cy="3873500"/>
            <a:chOff x="3432978" y="2428096"/>
            <a:chExt cx="4753841" cy="3873500"/>
          </a:xfrm>
        </p:grpSpPr>
        <p:pic>
          <p:nvPicPr>
            <p:cNvPr id="5" name="Picture 4" descr="nondescendants.eps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2978" y="2428096"/>
              <a:ext cx="4753841" cy="38735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Oval 11">
                  <a:extLst>
                    <a:ext uri="{FF2B5EF4-FFF2-40B4-BE49-F238E27FC236}">
                      <a16:creationId xmlns:a16="http://schemas.microsoft.com/office/drawing/2014/main" id="{B27BCE98-A9D8-D619-8032-7161E8B960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96880" y="2787120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𝑈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" name="Oval 11">
                  <a:extLst>
                    <a:ext uri="{FF2B5EF4-FFF2-40B4-BE49-F238E27FC236}">
                      <a16:creationId xmlns:a16="http://schemas.microsoft.com/office/drawing/2014/main" id="{B27BCE98-A9D8-D619-8032-7161E8B9601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96880" y="2787120"/>
                  <a:ext cx="710400" cy="493290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Oval 11">
                  <a:extLst>
                    <a:ext uri="{FF2B5EF4-FFF2-40B4-BE49-F238E27FC236}">
                      <a16:creationId xmlns:a16="http://schemas.microsoft.com/office/drawing/2014/main" id="{E621DA32-7D19-0B98-0EA2-C3AD340559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34320" y="2787120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𝑈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" name="Oval 11">
                  <a:extLst>
                    <a:ext uri="{FF2B5EF4-FFF2-40B4-BE49-F238E27FC236}">
                      <a16:creationId xmlns:a16="http://schemas.microsoft.com/office/drawing/2014/main" id="{E621DA32-7D19-0B98-0EA2-C3AD3405596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34320" y="2787120"/>
                  <a:ext cx="710400" cy="493290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Oval 11">
                  <a:extLst>
                    <a:ext uri="{FF2B5EF4-FFF2-40B4-BE49-F238E27FC236}">
                      <a16:creationId xmlns:a16="http://schemas.microsoft.com/office/drawing/2014/main" id="{D9869657-1CF9-54F7-D108-BBD40E78C2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4160" y="3852506"/>
                  <a:ext cx="710400" cy="49329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Calibri"/>
                          </a:rPr>
                          <m:t>𝑋</m:t>
                        </m:r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" name="Oval 11">
                  <a:extLst>
                    <a:ext uri="{FF2B5EF4-FFF2-40B4-BE49-F238E27FC236}">
                      <a16:creationId xmlns:a16="http://schemas.microsoft.com/office/drawing/2014/main" id="{D9869657-1CF9-54F7-D108-BBD40E78C22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54160" y="3852506"/>
                  <a:ext cx="710400" cy="493290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Independence Semantics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11379200" cy="1193799"/>
          </a:xfrm>
        </p:spPr>
        <p:txBody>
          <a:bodyPr/>
          <a:lstStyle/>
          <a:p>
            <a:r>
              <a:rPr lang="en-US" sz="2400" b="1" i="1" dirty="0">
                <a:solidFill>
                  <a:srgbClr val="0000FF"/>
                </a:solidFill>
              </a:rPr>
              <a:t>Every variable is conditionally independent of its non-descendants given its parents</a:t>
            </a:r>
          </a:p>
        </p:txBody>
      </p:sp>
    </p:spTree>
    <p:extLst>
      <p:ext uri="{BB962C8B-B14F-4D97-AF65-F5344CB8AC3E}">
        <p14:creationId xmlns:p14="http://schemas.microsoft.com/office/powerpoint/2010/main" val="13856221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D50FDB5B-F44A-69B5-DBFD-3C336EABAE86}"/>
              </a:ext>
            </a:extLst>
          </p:cNvPr>
          <p:cNvGrpSpPr/>
          <p:nvPr/>
        </p:nvGrpSpPr>
        <p:grpSpPr>
          <a:xfrm>
            <a:off x="3749499" y="2210138"/>
            <a:ext cx="4787964" cy="4474466"/>
            <a:chOff x="3749499" y="2210138"/>
            <a:chExt cx="4787964" cy="4474466"/>
          </a:xfrm>
        </p:grpSpPr>
        <p:pic>
          <p:nvPicPr>
            <p:cNvPr id="5" name="Picture 4" descr="markov-blanket.eps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9499" y="2210138"/>
              <a:ext cx="4787964" cy="447446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Oval 11">
                  <a:extLst>
                    <a:ext uri="{FF2B5EF4-FFF2-40B4-BE49-F238E27FC236}">
                      <a16:creationId xmlns:a16="http://schemas.microsoft.com/office/drawing/2014/main" id="{067D5007-28AA-47EC-3F28-A733508640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35970" y="2905230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𝑈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" name="Oval 11">
                  <a:extLst>
                    <a:ext uri="{FF2B5EF4-FFF2-40B4-BE49-F238E27FC236}">
                      <a16:creationId xmlns:a16="http://schemas.microsoft.com/office/drawing/2014/main" id="{067D5007-28AA-47EC-3F28-A7335086401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35970" y="2905230"/>
                  <a:ext cx="710400" cy="493290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Oval 11">
                  <a:extLst>
                    <a:ext uri="{FF2B5EF4-FFF2-40B4-BE49-F238E27FC236}">
                      <a16:creationId xmlns:a16="http://schemas.microsoft.com/office/drawing/2014/main" id="{93F7868B-C5F4-7369-E21F-A819F23297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973410" y="2905230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𝑈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" name="Oval 11">
                  <a:extLst>
                    <a:ext uri="{FF2B5EF4-FFF2-40B4-BE49-F238E27FC236}">
                      <a16:creationId xmlns:a16="http://schemas.microsoft.com/office/drawing/2014/main" id="{93F7868B-C5F4-7369-E21F-A819F232973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973410" y="2905230"/>
                  <a:ext cx="710400" cy="493290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Oval 11">
                  <a:extLst>
                    <a:ext uri="{FF2B5EF4-FFF2-40B4-BE49-F238E27FC236}">
                      <a16:creationId xmlns:a16="http://schemas.microsoft.com/office/drawing/2014/main" id="{41C18181-A8AF-1E0A-F906-76695F6EB6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87775" y="3976091"/>
                  <a:ext cx="710400" cy="49329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Calibri"/>
                          </a:rPr>
                          <m:t>𝑋</m:t>
                        </m:r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" name="Oval 11">
                  <a:extLst>
                    <a:ext uri="{FF2B5EF4-FFF2-40B4-BE49-F238E27FC236}">
                      <a16:creationId xmlns:a16="http://schemas.microsoft.com/office/drawing/2014/main" id="{41C18181-A8AF-1E0A-F906-76695F6EB6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687775" y="3976091"/>
                  <a:ext cx="710400" cy="493290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Oval 11">
                  <a:extLst>
                    <a:ext uri="{FF2B5EF4-FFF2-40B4-BE49-F238E27FC236}">
                      <a16:creationId xmlns:a16="http://schemas.microsoft.com/office/drawing/2014/main" id="{BD9DDE7E-39BB-029B-A84F-83AB1D7580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21453" y="5613399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" name="Oval 11">
                  <a:extLst>
                    <a:ext uri="{FF2B5EF4-FFF2-40B4-BE49-F238E27FC236}">
                      <a16:creationId xmlns:a16="http://schemas.microsoft.com/office/drawing/2014/main" id="{BD9DDE7E-39BB-029B-A84F-83AB1D75805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21453" y="5613399"/>
                  <a:ext cx="710400" cy="493290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Oval 11">
                  <a:extLst>
                    <a:ext uri="{FF2B5EF4-FFF2-40B4-BE49-F238E27FC236}">
                      <a16:creationId xmlns:a16="http://schemas.microsoft.com/office/drawing/2014/main" id="{C266EA48-CE36-C5A6-FD71-C2672AB3E5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96924" y="5630882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0" name="Oval 11">
                  <a:extLst>
                    <a:ext uri="{FF2B5EF4-FFF2-40B4-BE49-F238E27FC236}">
                      <a16:creationId xmlns:a16="http://schemas.microsoft.com/office/drawing/2014/main" id="{C266EA48-CE36-C5A6-FD71-C2672AB3E54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796924" y="5630882"/>
                  <a:ext cx="710400" cy="493290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Oval 11">
                  <a:extLst>
                    <a:ext uri="{FF2B5EF4-FFF2-40B4-BE49-F238E27FC236}">
                      <a16:creationId xmlns:a16="http://schemas.microsoft.com/office/drawing/2014/main" id="{5F265C67-B3F6-A3E7-6BD8-3E1652A8F0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44669" y="4182346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" name="Oval 11">
                  <a:extLst>
                    <a:ext uri="{FF2B5EF4-FFF2-40B4-BE49-F238E27FC236}">
                      <a16:creationId xmlns:a16="http://schemas.microsoft.com/office/drawing/2014/main" id="{5F265C67-B3F6-A3E7-6BD8-3E1652A8F01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44669" y="4182346"/>
                  <a:ext cx="710400" cy="493290"/>
                </a:xfrm>
                <a:prstGeom prst="ellipse">
                  <a:avLst/>
                </a:prstGeom>
                <a:blipFill>
                  <a:blip r:embed="rId8"/>
                  <a:stretch>
                    <a:fillRect b="-9639"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82D9E9BC-8835-AEE1-744F-417D574A9B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68545" y="4217245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𝑛𝑗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82D9E9BC-8835-AEE1-744F-417D574A9B4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68545" y="4217245"/>
                  <a:ext cx="710400" cy="493290"/>
                </a:xfrm>
                <a:prstGeom prst="ellipse">
                  <a:avLst/>
                </a:prstGeom>
                <a:blipFill>
                  <a:blip r:embed="rId9"/>
                  <a:stretch>
                    <a:fillRect b="-8434"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Markov blanket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10" y="1244601"/>
            <a:ext cx="12192000" cy="1117599"/>
          </a:xfrm>
        </p:spPr>
        <p:txBody>
          <a:bodyPr/>
          <a:lstStyle/>
          <a:p>
            <a:r>
              <a:rPr lang="en-US" sz="2400" dirty="0"/>
              <a:t>A variable’s Markov blanket consists of parents, children, children’s other parents</a:t>
            </a:r>
          </a:p>
          <a:p>
            <a:r>
              <a:rPr lang="en-US" sz="2400" b="1" i="1" dirty="0">
                <a:solidFill>
                  <a:srgbClr val="0000FF"/>
                </a:solidFill>
              </a:rPr>
              <a:t>Every variable is conditionally independent of all other variables given its Markov blanket</a:t>
            </a:r>
          </a:p>
        </p:txBody>
      </p:sp>
    </p:spTree>
    <p:extLst>
      <p:ext uri="{BB962C8B-B14F-4D97-AF65-F5344CB8AC3E}">
        <p14:creationId xmlns:p14="http://schemas.microsoft.com/office/powerpoint/2010/main" val="16545692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Any Query from Joint Distribution</a:t>
            </a:r>
            <a:endParaRPr lang="en-US" dirty="0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>
                <a:extLst>
                  <a:ext uri="{FF2B5EF4-FFF2-40B4-BE49-F238E27FC236}">
                    <a16:creationId xmlns:a16="http://schemas.microsoft.com/office/drawing/2014/main" id="{93D795E9-350E-4B38-8166-BFA3D3F1A1A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5543901" cy="4830422"/>
              </a:xfrm>
            </p:spPr>
            <p:txBody>
              <a:bodyPr/>
              <a:lstStyle/>
              <a:p>
                <a:r>
                  <a:rPr lang="en-US" dirty="0"/>
                  <a:t>Joint distributions are the best!</a:t>
                </a:r>
              </a:p>
              <a:p>
                <a:endParaRPr lang="en-US" dirty="0"/>
              </a:p>
              <a:p>
                <a:r>
                  <a:rPr lang="en-US" dirty="0"/>
                  <a:t>Problems with joints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We aren’t given the joint table</a:t>
                </a:r>
              </a:p>
              <a:p>
                <a:pPr marL="917575" lvl="2" indent="-457200"/>
                <a:r>
                  <a:rPr lang="en-US" sz="2800" dirty="0">
                    <a:solidFill>
                      <a:schemeClr val="tx1"/>
                    </a:solidFill>
                  </a:rPr>
                  <a:t>Usually some set of conditional probability tables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Huge</a:t>
                </a:r>
              </a:p>
              <a:p>
                <a:pPr marL="917575" lvl="2" indent="-457200"/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800" dirty="0"/>
                  <a:t> variables with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800" dirty="0"/>
                  <a:t> values</a:t>
                </a:r>
              </a:p>
              <a:p>
                <a:pPr marL="917575" lvl="2" indent="-457200"/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800" dirty="0"/>
                  <a:t> entries</a:t>
                </a:r>
                <a:endParaRPr lang="en-US" sz="2800" dirty="0">
                  <a:solidFill>
                    <a:schemeClr val="tx1"/>
                  </a:solidFill>
                </a:endParaRPr>
              </a:p>
              <a:p>
                <a:pPr marL="917575" lvl="2" indent="-457200"/>
                <a:endParaRPr lang="en-US" sz="2800" dirty="0">
                  <a:solidFill>
                    <a:schemeClr val="tx1"/>
                  </a:solidFill>
                </a:endParaRPr>
              </a:p>
              <a:p>
                <a:pPr marL="917575" lvl="2" indent="-457200"/>
                <a:endParaRPr lang="en-US" sz="2800" dirty="0"/>
              </a:p>
              <a:p>
                <a:pPr marL="917575" lvl="2" indent="-457200"/>
                <a:endParaRPr lang="en-US" sz="2800" dirty="0">
                  <a:solidFill>
                    <a:schemeClr val="tx1"/>
                  </a:solidFill>
                </a:endParaRPr>
              </a:p>
              <a:p>
                <a:pPr lvl="2" indent="0">
                  <a:buNone/>
                </a:pPr>
                <a:r>
                  <a:rPr lang="en-US" sz="3600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917575" lvl="2" indent="-457200"/>
                <a:endParaRPr lang="en-US" sz="2800" dirty="0">
                  <a:solidFill>
                    <a:schemeClr val="tx1"/>
                  </a:solidFill>
                </a:endParaRPr>
              </a:p>
              <a:p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Content Placeholder 2">
                <a:extLst>
                  <a:ext uri="{FF2B5EF4-FFF2-40B4-BE49-F238E27FC236}">
                    <a16:creationId xmlns:a16="http://schemas.microsoft.com/office/drawing/2014/main" id="{93D795E9-350E-4B38-8166-BFA3D3F1A1A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5543901" cy="4830422"/>
              </a:xfrm>
              <a:blipFill>
                <a:blip r:embed="rId2"/>
                <a:stretch>
                  <a:fillRect l="-2310" t="-2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EB4DD3B2-0609-4372-BBA3-D407529C87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5009545"/>
              </p:ext>
            </p:extLst>
          </p:nvPr>
        </p:nvGraphicFramePr>
        <p:xfrm>
          <a:off x="7489647" y="2082436"/>
          <a:ext cx="1676399" cy="297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2" name="Rectangle 31">
            <a:extLst>
              <a:ext uri="{FF2B5EF4-FFF2-40B4-BE49-F238E27FC236}">
                <a16:creationId xmlns:a16="http://schemas.microsoft.com/office/drawing/2014/main" id="{EE4E47A7-7F47-42DB-AAE0-D7E869A3DB47}"/>
              </a:ext>
            </a:extLst>
          </p:cNvPr>
          <p:cNvSpPr/>
          <p:nvPr/>
        </p:nvSpPr>
        <p:spPr>
          <a:xfrm>
            <a:off x="7513459" y="1372312"/>
            <a:ext cx="167639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Joint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6A2B06E-2BD2-48F5-A4C5-C1D50E5DAFD6}"/>
                  </a:ext>
                </a:extLst>
              </p:cNvPr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6A2B06E-2BD2-48F5-A4C5-C1D50E5DAF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3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ight Arrow 27">
            <a:extLst>
              <a:ext uri="{FF2B5EF4-FFF2-40B4-BE49-F238E27FC236}">
                <a16:creationId xmlns:a16="http://schemas.microsoft.com/office/drawing/2014/main" id="{47B957D3-3C04-440E-AAFE-6C4545916823}"/>
              </a:ext>
            </a:extLst>
          </p:cNvPr>
          <p:cNvSpPr/>
          <p:nvPr/>
        </p:nvSpPr>
        <p:spPr>
          <a:xfrm>
            <a:off x="9514313" y="2854965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28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11147322" cy="627812"/>
          </a:xfrm>
        </p:spPr>
        <p:txBody>
          <a:bodyPr/>
          <a:lstStyle/>
          <a:p>
            <a:r>
              <a:rPr lang="en-US" dirty="0"/>
              <a:t>Answer Any Query from Bayes Net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8" name="Right Arrow 27"/>
          <p:cNvSpPr/>
          <p:nvPr/>
        </p:nvSpPr>
        <p:spPr>
          <a:xfrm>
            <a:off x="5767930" y="2857782"/>
            <a:ext cx="1401908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7489647" y="2082436"/>
          <a:ext cx="1676399" cy="297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337" name="Rectangle 14336"/>
          <p:cNvSpPr/>
          <p:nvPr/>
        </p:nvSpPr>
        <p:spPr>
          <a:xfrm>
            <a:off x="552099" y="1372312"/>
            <a:ext cx="5175768" cy="496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Bayes Net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513459" y="1372312"/>
            <a:ext cx="167639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Joint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2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/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33CC3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D6009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D6009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  <a:blipFill>
                <a:blip r:embed="rId3"/>
                <a:stretch>
                  <a:fillRect t="-8219" b="-23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ight Arrow 27">
            <a:extLst>
              <a:ext uri="{FF2B5EF4-FFF2-40B4-BE49-F238E27FC236}">
                <a16:creationId xmlns:a16="http://schemas.microsoft.com/office/drawing/2014/main" id="{E11BA33A-9E66-435C-BF16-2504EE75134C}"/>
              </a:ext>
            </a:extLst>
          </p:cNvPr>
          <p:cNvSpPr/>
          <p:nvPr/>
        </p:nvSpPr>
        <p:spPr>
          <a:xfrm>
            <a:off x="9514313" y="2854965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5A81F87-B034-4329-9A8E-37235E59619E}"/>
              </a:ext>
            </a:extLst>
          </p:cNvPr>
          <p:cNvGrpSpPr/>
          <p:nvPr/>
        </p:nvGrpSpPr>
        <p:grpSpPr>
          <a:xfrm>
            <a:off x="2224886" y="1967637"/>
            <a:ext cx="2066925" cy="2286000"/>
            <a:chOff x="2047875" y="2667000"/>
            <a:chExt cx="1662112" cy="1920082"/>
          </a:xfrm>
        </p:grpSpPr>
        <p:sp>
          <p:nvSpPr>
            <p:cNvPr id="17" name="Oval 3">
              <a:extLst>
                <a:ext uri="{FF2B5EF4-FFF2-40B4-BE49-F238E27FC236}">
                  <a16:creationId xmlns:a16="http://schemas.microsoft.com/office/drawing/2014/main" id="{1CA2B715-A458-4F86-B744-0B7D87DEB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266700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8" name="Oval 3">
              <a:extLst>
                <a:ext uri="{FF2B5EF4-FFF2-40B4-BE49-F238E27FC236}">
                  <a16:creationId xmlns:a16="http://schemas.microsoft.com/office/drawing/2014/main" id="{3BF4349C-A629-4A2C-B8A1-1A6F3F6A1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875" y="3380583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33CC33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9" name="Oval 3">
              <a:extLst>
                <a:ext uri="{FF2B5EF4-FFF2-40B4-BE49-F238E27FC236}">
                  <a16:creationId xmlns:a16="http://schemas.microsoft.com/office/drawing/2014/main" id="{5981EEE0-2B44-476D-ADFC-B7DD33A004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700" y="337185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0" name="Oval 3">
              <a:extLst>
                <a:ext uri="{FF2B5EF4-FFF2-40B4-BE49-F238E27FC236}">
                  <a16:creationId xmlns:a16="http://schemas.microsoft.com/office/drawing/2014/main" id="{4C02642D-B1EF-495D-ADD3-DDFC0B33B2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1" name="Oval 3">
              <a:extLst>
                <a:ext uri="{FF2B5EF4-FFF2-40B4-BE49-F238E27FC236}">
                  <a16:creationId xmlns:a16="http://schemas.microsoft.com/office/drawing/2014/main" id="{4B16CB20-B9A0-40AC-992D-F4BDC6C58A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8987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E8851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cxnSp>
          <p:nvCxnSpPr>
            <p:cNvPr id="22" name="AutoShape 6">
              <a:extLst>
                <a:ext uri="{FF2B5EF4-FFF2-40B4-BE49-F238E27FC236}">
                  <a16:creationId xmlns:a16="http://schemas.microsoft.com/office/drawing/2014/main" id="{0C2C710D-F1EC-487D-8876-CE1138F6F560}"/>
                </a:ext>
              </a:extLst>
            </p:cNvPr>
            <p:cNvCxnSpPr>
              <a:cxnSpLocks noChangeShapeType="1"/>
              <a:stCxn id="17" idx="5"/>
              <a:endCxn id="19" idx="0"/>
            </p:cNvCxnSpPr>
            <p:nvPr/>
          </p:nvCxnSpPr>
          <p:spPr bwMode="auto">
            <a:xfrm>
              <a:off x="2839804" y="2992204"/>
              <a:ext cx="284396" cy="3796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" name="AutoShape 6">
              <a:extLst>
                <a:ext uri="{FF2B5EF4-FFF2-40B4-BE49-F238E27FC236}">
                  <a16:creationId xmlns:a16="http://schemas.microsoft.com/office/drawing/2014/main" id="{E5F598BB-FCD9-4C3E-9012-E99E773C39D8}"/>
                </a:ext>
              </a:extLst>
            </p:cNvPr>
            <p:cNvCxnSpPr>
              <a:cxnSpLocks noChangeShapeType="1"/>
              <a:stCxn id="19" idx="5"/>
              <a:endCxn id="21" idx="0"/>
            </p:cNvCxnSpPr>
            <p:nvPr/>
          </p:nvCxnSpPr>
          <p:spPr bwMode="auto">
            <a:xfrm>
              <a:off x="3258904" y="3697054"/>
              <a:ext cx="260583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" name="AutoShape 6">
              <a:extLst>
                <a:ext uri="{FF2B5EF4-FFF2-40B4-BE49-F238E27FC236}">
                  <a16:creationId xmlns:a16="http://schemas.microsoft.com/office/drawing/2014/main" id="{8C2EBF52-FBB5-4E19-A2AF-C7FDA714B7E5}"/>
                </a:ext>
              </a:extLst>
            </p:cNvPr>
            <p:cNvCxnSpPr>
              <a:cxnSpLocks noChangeShapeType="1"/>
              <a:stCxn id="19" idx="3"/>
              <a:endCxn id="20" idx="0"/>
            </p:cNvCxnSpPr>
            <p:nvPr/>
          </p:nvCxnSpPr>
          <p:spPr bwMode="auto">
            <a:xfrm flipH="1">
              <a:off x="2705100" y="3697054"/>
              <a:ext cx="284396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3" name="AutoShape 6">
              <a:extLst>
                <a:ext uri="{FF2B5EF4-FFF2-40B4-BE49-F238E27FC236}">
                  <a16:creationId xmlns:a16="http://schemas.microsoft.com/office/drawing/2014/main" id="{13E031DE-8F04-4019-AB72-174445282602}"/>
                </a:ext>
              </a:extLst>
            </p:cNvPr>
            <p:cNvCxnSpPr>
              <a:cxnSpLocks noChangeShapeType="1"/>
              <a:stCxn id="17" idx="3"/>
              <a:endCxn id="18" idx="0"/>
            </p:cNvCxnSpPr>
            <p:nvPr/>
          </p:nvCxnSpPr>
          <p:spPr bwMode="auto">
            <a:xfrm flipH="1">
              <a:off x="2238375" y="2992204"/>
              <a:ext cx="332021" cy="38837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DE5DCF0D-B6B8-4CAB-8118-BE45DBADFC93}"/>
              </a:ext>
            </a:extLst>
          </p:cNvPr>
          <p:cNvGraphicFramePr>
            <a:graphicFrameLocks noGrp="1"/>
          </p:cNvGraphicFramePr>
          <p:nvPr/>
        </p:nvGraphicFramePr>
        <p:xfrm>
          <a:off x="1869287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9CA42E71-FACD-457C-8597-9427FB202E95}"/>
              </a:ext>
            </a:extLst>
          </p:cNvPr>
          <p:cNvGraphicFramePr>
            <a:graphicFrameLocks noGrp="1"/>
          </p:cNvGraphicFramePr>
          <p:nvPr/>
        </p:nvGraphicFramePr>
        <p:xfrm>
          <a:off x="939012" y="4485410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708E7EF4-A839-4FB7-BFFE-D4C3744D59EF}"/>
              </a:ext>
            </a:extLst>
          </p:cNvPr>
          <p:cNvGraphicFramePr>
            <a:graphicFrameLocks noGrp="1"/>
          </p:cNvGraphicFramePr>
          <p:nvPr/>
        </p:nvGraphicFramePr>
        <p:xfrm>
          <a:off x="2790830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79C159E-CB8B-4FCE-B2A2-4A4C6279F46F}"/>
              </a:ext>
            </a:extLst>
          </p:cNvPr>
          <p:cNvGraphicFramePr>
            <a:graphicFrameLocks noGrp="1"/>
          </p:cNvGraphicFramePr>
          <p:nvPr/>
        </p:nvGraphicFramePr>
        <p:xfrm>
          <a:off x="4576766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E8851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7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C133CCC7-BF00-4D56-B023-7D53295500F9}"/>
              </a:ext>
            </a:extLst>
          </p:cNvPr>
          <p:cNvGraphicFramePr>
            <a:graphicFrameLocks noGrp="1"/>
          </p:cNvGraphicFramePr>
          <p:nvPr/>
        </p:nvGraphicFramePr>
        <p:xfrm>
          <a:off x="3683798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21003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11580030" cy="627812"/>
          </a:xfrm>
        </p:spPr>
        <p:txBody>
          <a:bodyPr/>
          <a:lstStyle/>
          <a:p>
            <a:r>
              <a:rPr lang="en-US" dirty="0"/>
              <a:t>Next: Answer Any Query from Bayes Net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8" name="Right Arrow 27"/>
          <p:cNvSpPr/>
          <p:nvPr/>
        </p:nvSpPr>
        <p:spPr>
          <a:xfrm>
            <a:off x="5767930" y="2857782"/>
            <a:ext cx="4331254" cy="754217"/>
          </a:xfrm>
          <a:prstGeom prst="rightArrow">
            <a:avLst>
              <a:gd name="adj1" fmla="val 43750"/>
              <a:gd name="adj2" fmla="val 38093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7" name="Rectangle 14336"/>
          <p:cNvSpPr/>
          <p:nvPr/>
        </p:nvSpPr>
        <p:spPr>
          <a:xfrm>
            <a:off x="552099" y="1372312"/>
            <a:ext cx="5175768" cy="496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Bayes Net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2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/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33CC3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D6009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D6009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  <a:blipFill>
                <a:blip r:embed="rId3"/>
                <a:stretch>
                  <a:fillRect t="-8219" b="-23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25A81F87-B034-4329-9A8E-37235E59619E}"/>
              </a:ext>
            </a:extLst>
          </p:cNvPr>
          <p:cNvGrpSpPr/>
          <p:nvPr/>
        </p:nvGrpSpPr>
        <p:grpSpPr>
          <a:xfrm>
            <a:off x="2224886" y="1967637"/>
            <a:ext cx="2066925" cy="2286000"/>
            <a:chOff x="2047875" y="2667000"/>
            <a:chExt cx="1662112" cy="1920082"/>
          </a:xfrm>
        </p:grpSpPr>
        <p:sp>
          <p:nvSpPr>
            <p:cNvPr id="17" name="Oval 3">
              <a:extLst>
                <a:ext uri="{FF2B5EF4-FFF2-40B4-BE49-F238E27FC236}">
                  <a16:creationId xmlns:a16="http://schemas.microsoft.com/office/drawing/2014/main" id="{1CA2B715-A458-4F86-B744-0B7D87DEB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266700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8" name="Oval 3">
              <a:extLst>
                <a:ext uri="{FF2B5EF4-FFF2-40B4-BE49-F238E27FC236}">
                  <a16:creationId xmlns:a16="http://schemas.microsoft.com/office/drawing/2014/main" id="{3BF4349C-A629-4A2C-B8A1-1A6F3F6A1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875" y="3380583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33CC33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9" name="Oval 3">
              <a:extLst>
                <a:ext uri="{FF2B5EF4-FFF2-40B4-BE49-F238E27FC236}">
                  <a16:creationId xmlns:a16="http://schemas.microsoft.com/office/drawing/2014/main" id="{5981EEE0-2B44-476D-ADFC-B7DD33A004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700" y="337185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0" name="Oval 3">
              <a:extLst>
                <a:ext uri="{FF2B5EF4-FFF2-40B4-BE49-F238E27FC236}">
                  <a16:creationId xmlns:a16="http://schemas.microsoft.com/office/drawing/2014/main" id="{4C02642D-B1EF-495D-ADD3-DDFC0B33B2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1" name="Oval 3">
              <a:extLst>
                <a:ext uri="{FF2B5EF4-FFF2-40B4-BE49-F238E27FC236}">
                  <a16:creationId xmlns:a16="http://schemas.microsoft.com/office/drawing/2014/main" id="{4B16CB20-B9A0-40AC-992D-F4BDC6C58A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8987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E8851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cxnSp>
          <p:nvCxnSpPr>
            <p:cNvPr id="22" name="AutoShape 6">
              <a:extLst>
                <a:ext uri="{FF2B5EF4-FFF2-40B4-BE49-F238E27FC236}">
                  <a16:creationId xmlns:a16="http://schemas.microsoft.com/office/drawing/2014/main" id="{0C2C710D-F1EC-487D-8876-CE1138F6F560}"/>
                </a:ext>
              </a:extLst>
            </p:cNvPr>
            <p:cNvCxnSpPr>
              <a:cxnSpLocks noChangeShapeType="1"/>
              <a:stCxn id="17" idx="5"/>
              <a:endCxn id="19" idx="0"/>
            </p:cNvCxnSpPr>
            <p:nvPr/>
          </p:nvCxnSpPr>
          <p:spPr bwMode="auto">
            <a:xfrm>
              <a:off x="2839804" y="2992204"/>
              <a:ext cx="284396" cy="3796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" name="AutoShape 6">
              <a:extLst>
                <a:ext uri="{FF2B5EF4-FFF2-40B4-BE49-F238E27FC236}">
                  <a16:creationId xmlns:a16="http://schemas.microsoft.com/office/drawing/2014/main" id="{E5F598BB-FCD9-4C3E-9012-E99E773C39D8}"/>
                </a:ext>
              </a:extLst>
            </p:cNvPr>
            <p:cNvCxnSpPr>
              <a:cxnSpLocks noChangeShapeType="1"/>
              <a:stCxn id="19" idx="5"/>
              <a:endCxn id="21" idx="0"/>
            </p:cNvCxnSpPr>
            <p:nvPr/>
          </p:nvCxnSpPr>
          <p:spPr bwMode="auto">
            <a:xfrm>
              <a:off x="3258904" y="3697054"/>
              <a:ext cx="260583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" name="AutoShape 6">
              <a:extLst>
                <a:ext uri="{FF2B5EF4-FFF2-40B4-BE49-F238E27FC236}">
                  <a16:creationId xmlns:a16="http://schemas.microsoft.com/office/drawing/2014/main" id="{8C2EBF52-FBB5-4E19-A2AF-C7FDA714B7E5}"/>
                </a:ext>
              </a:extLst>
            </p:cNvPr>
            <p:cNvCxnSpPr>
              <a:cxnSpLocks noChangeShapeType="1"/>
              <a:stCxn id="19" idx="3"/>
              <a:endCxn id="20" idx="0"/>
            </p:cNvCxnSpPr>
            <p:nvPr/>
          </p:nvCxnSpPr>
          <p:spPr bwMode="auto">
            <a:xfrm flipH="1">
              <a:off x="2705100" y="3697054"/>
              <a:ext cx="284396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3" name="AutoShape 6">
              <a:extLst>
                <a:ext uri="{FF2B5EF4-FFF2-40B4-BE49-F238E27FC236}">
                  <a16:creationId xmlns:a16="http://schemas.microsoft.com/office/drawing/2014/main" id="{13E031DE-8F04-4019-AB72-174445282602}"/>
                </a:ext>
              </a:extLst>
            </p:cNvPr>
            <p:cNvCxnSpPr>
              <a:cxnSpLocks noChangeShapeType="1"/>
              <a:stCxn id="17" idx="3"/>
              <a:endCxn id="18" idx="0"/>
            </p:cNvCxnSpPr>
            <p:nvPr/>
          </p:nvCxnSpPr>
          <p:spPr bwMode="auto">
            <a:xfrm flipH="1">
              <a:off x="2238375" y="2992204"/>
              <a:ext cx="332021" cy="38837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DE5DCF0D-B6B8-4CAB-8118-BE45DBADFC93}"/>
              </a:ext>
            </a:extLst>
          </p:cNvPr>
          <p:cNvGraphicFramePr>
            <a:graphicFrameLocks noGrp="1"/>
          </p:cNvGraphicFramePr>
          <p:nvPr/>
        </p:nvGraphicFramePr>
        <p:xfrm>
          <a:off x="1869287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9CA42E71-FACD-457C-8597-9427FB202E95}"/>
              </a:ext>
            </a:extLst>
          </p:cNvPr>
          <p:cNvGraphicFramePr>
            <a:graphicFrameLocks noGrp="1"/>
          </p:cNvGraphicFramePr>
          <p:nvPr/>
        </p:nvGraphicFramePr>
        <p:xfrm>
          <a:off x="939012" y="4485410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708E7EF4-A839-4FB7-BFFE-D4C3744D59EF}"/>
              </a:ext>
            </a:extLst>
          </p:cNvPr>
          <p:cNvGraphicFramePr>
            <a:graphicFrameLocks noGrp="1"/>
          </p:cNvGraphicFramePr>
          <p:nvPr/>
        </p:nvGraphicFramePr>
        <p:xfrm>
          <a:off x="2790830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79C159E-CB8B-4FCE-B2A2-4A4C6279F46F}"/>
              </a:ext>
            </a:extLst>
          </p:cNvPr>
          <p:cNvGraphicFramePr>
            <a:graphicFrameLocks noGrp="1"/>
          </p:cNvGraphicFramePr>
          <p:nvPr/>
        </p:nvGraphicFramePr>
        <p:xfrm>
          <a:off x="4576766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E8851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7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C133CCC7-BF00-4D56-B023-7D53295500F9}"/>
              </a:ext>
            </a:extLst>
          </p:cNvPr>
          <p:cNvGraphicFramePr>
            <a:graphicFrameLocks noGrp="1"/>
          </p:cNvGraphicFramePr>
          <p:nvPr/>
        </p:nvGraphicFramePr>
        <p:xfrm>
          <a:off x="3683798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86793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dots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2"/>
  <p:tag name="PICTUREFILESIZE" val="30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newcommand{\indep}{{\;\bot\!\!\!\!\!\!\bot\;}} &#10;\begin{document}&#10;\[&#10;P(x,y,z) = P(x)P(y|x)P(z|y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92"/>
  <p:tag name="PICTUREFILESIZE" val="1637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newcommand{\indep}{{\;\bot\!\!\!\!\!\!\bot\;}} &#10;\begin{document}&#10;\[&#10;P(x,y,z) = P(x)P(y|x)P(z|y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92"/>
  <p:tag name="PICTUREFILESIZE" val="1637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newcommand{\indep}{{\;\bot\!\!\!\!\!\!\bot\;}} &#10;\begin{document}&#10;\[&#10;P(z|x,y) = \frac{P(x,y,z)}{P(x,y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04"/>
  <p:tag name="PICTUREFILESIZE" val="1693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newcommand{\indep}{{\;\bot\!\!\!\!\!\!\bot\;}} &#10;\begin{document}&#10;\[&#10;= \frac{P(x)P(y|x)P(z|y)}{P(x)P(y|x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01"/>
  <p:tag name="PICTUREFILESIZE" val="1871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newcommand{\indep}{{\;\bot\!\!\!\!\!\!\bot\;}} &#10;\begin{document}&#10;\[&#10;= P(z|y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86"/>
  <p:tag name="PICTUREFILESIZE" val="453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newcommand{\indep}{{\;\bot\!\!\!\!\!\!\bot\;}} &#10;\begin{document}&#10;\[&#10;P(x,y,z) = P(y)P(x|y)P(z|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91"/>
  <p:tag name="PICTUREFILESIZE" val="1617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newcommand{\indep}{{\;\bot\!\!\!\!\!\!\bot\;}} &#10;\begin{document}&#10;\[&#10;P(z|x,y) = \frac{P(x,y,z)}{P(x,y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04"/>
  <p:tag name="PICTUREFILESIZE" val="1693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newcommand{\indep}{{\;\bot\!\!\!\!\!\!\bot\;}} &#10;\begin{document}&#10;\[&#10;= P(z|y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86"/>
  <p:tag name="PICTUREFILESIZE" val="453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newcommand{\indep}{{\;\bot\!\!\!\!\!\!\bot\;}} &#10;\begin{document}&#10;\[&#10;= \frac{P(y)P(x|y)P(z|y)}{P(y)P(x|y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00"/>
  <p:tag name="PICTUREFILESIZE" val="1959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newcommand{\indep}{{\;\bot\!\!\!\!\!\!\bot\;}} &#10;\begin{document}&#10;\[&#10;P(x,y,z) = P(y)P(x|y)P(z|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91"/>
  <p:tag name="PICTUREFILESIZE" val="16173"/>
</p:tagLst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17876</TotalTime>
  <Words>3499</Words>
  <Application>Microsoft Office PowerPoint</Application>
  <PresentationFormat>Widescreen</PresentationFormat>
  <Paragraphs>886</Paragraphs>
  <Slides>64</Slides>
  <Notes>6</Notes>
  <HiddenSlides>10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64</vt:i4>
      </vt:variant>
    </vt:vector>
  </HeadingPairs>
  <TitlesOfParts>
    <vt:vector size="72" baseType="lpstr">
      <vt:lpstr>Arial</vt:lpstr>
      <vt:lpstr>Symbol</vt:lpstr>
      <vt:lpstr>Calibri</vt:lpstr>
      <vt:lpstr>Cambria Math</vt:lpstr>
      <vt:lpstr>Wingdings</vt:lpstr>
      <vt:lpstr>AdvP40319B</vt:lpstr>
      <vt:lpstr>Office Theme</vt:lpstr>
      <vt:lpstr>1_Office Theme</vt:lpstr>
      <vt:lpstr>AI: Representation and Problem Solving </vt:lpstr>
      <vt:lpstr>Bayesian Networks</vt:lpstr>
      <vt:lpstr>Build Bayes Net Using Chain Rule</vt:lpstr>
      <vt:lpstr>Question</vt:lpstr>
      <vt:lpstr>Answer Any Query from Bayes Net</vt:lpstr>
      <vt:lpstr>Answer Any Query from Condition Probability Tables</vt:lpstr>
      <vt:lpstr>Answer Any Query from Condition Probability Tables</vt:lpstr>
      <vt:lpstr>Do We Need the Full Chain Rule?</vt:lpstr>
      <vt:lpstr>Answer Any Query from Condition Probability Tables</vt:lpstr>
      <vt:lpstr>Answer Any Query from Condition Probability Tables</vt:lpstr>
      <vt:lpstr>Bayesian Networks</vt:lpstr>
      <vt:lpstr>Bayesian Networks</vt:lpstr>
      <vt:lpstr>Bayesian Networks</vt:lpstr>
      <vt:lpstr>Bayes’ Nets: Big Picture</vt:lpstr>
      <vt:lpstr>Graphical Model Notation</vt:lpstr>
      <vt:lpstr>Maggie Makar, University of Michigan</vt:lpstr>
      <vt:lpstr>PowerPoint Presentation</vt:lpstr>
      <vt:lpstr>Danielle Belgrave, Microsoft Research</vt:lpstr>
      <vt:lpstr>PowerPoint Presentation</vt:lpstr>
      <vt:lpstr>PowerPoint Presentation</vt:lpstr>
      <vt:lpstr>PowerPoint Presentation</vt:lpstr>
      <vt:lpstr>Example: Liver Disorders</vt:lpstr>
      <vt:lpstr>Independence</vt:lpstr>
      <vt:lpstr>Independence</vt:lpstr>
      <vt:lpstr>Example: Independence</vt:lpstr>
      <vt:lpstr>Poll 1</vt:lpstr>
      <vt:lpstr>Poll 1</vt:lpstr>
      <vt:lpstr>Example: Traffic</vt:lpstr>
      <vt:lpstr>Conditional Independence</vt:lpstr>
      <vt:lpstr>Independence Rules</vt:lpstr>
      <vt:lpstr>Conditional Independence</vt:lpstr>
      <vt:lpstr>Poll 2</vt:lpstr>
      <vt:lpstr>Conditional Independence Semantics</vt:lpstr>
      <vt:lpstr>Causal Chain</vt:lpstr>
      <vt:lpstr>Common Cause</vt:lpstr>
      <vt:lpstr>Common Cause</vt:lpstr>
      <vt:lpstr>Common Effect</vt:lpstr>
      <vt:lpstr>Common Effect</vt:lpstr>
      <vt:lpstr>Example: Traffic II</vt:lpstr>
      <vt:lpstr>Example: Alarm Network</vt:lpstr>
      <vt:lpstr>Example: Alarm Network</vt:lpstr>
      <vt:lpstr>Example: Alarm Network</vt:lpstr>
      <vt:lpstr>Conditional Independence Semantics</vt:lpstr>
      <vt:lpstr>Causal Chains</vt:lpstr>
      <vt:lpstr>Causal Chains</vt:lpstr>
      <vt:lpstr>Common Cause</vt:lpstr>
      <vt:lpstr>Common Cause</vt:lpstr>
      <vt:lpstr>Common Effect</vt:lpstr>
      <vt:lpstr>Bayes Net Independence</vt:lpstr>
      <vt:lpstr>Answering Independence Questions</vt:lpstr>
      <vt:lpstr>Reachability</vt:lpstr>
      <vt:lpstr>Active / Inactive Paths</vt:lpstr>
      <vt:lpstr>Bayes Ball</vt:lpstr>
      <vt:lpstr>Bayes Ball</vt:lpstr>
      <vt:lpstr>Bayes Ball</vt:lpstr>
      <vt:lpstr>Poll 3</vt:lpstr>
      <vt:lpstr>Poll 3</vt:lpstr>
      <vt:lpstr>Poll 4</vt:lpstr>
      <vt:lpstr>Poll 4</vt:lpstr>
      <vt:lpstr>Conditional Independence Semantics</vt:lpstr>
      <vt:lpstr>Markov blanket</vt:lpstr>
      <vt:lpstr>Answer Any Query from Joint Distribution</vt:lpstr>
      <vt:lpstr>Answer Any Query from Bayes Net</vt:lpstr>
      <vt:lpstr>Next: Answer Any Query from Bayes Net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1102</cp:revision>
  <cp:lastPrinted>2018-11-27T13:42:27Z</cp:lastPrinted>
  <dcterms:created xsi:type="dcterms:W3CDTF">2018-10-11T11:39:27Z</dcterms:created>
  <dcterms:modified xsi:type="dcterms:W3CDTF">2025-10-30T14:32:30Z</dcterms:modified>
</cp:coreProperties>
</file>