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3"/>
  </p:notesMasterIdLst>
  <p:sldIdLst>
    <p:sldId id="663" r:id="rId2"/>
    <p:sldId id="788" r:id="rId3"/>
    <p:sldId id="789" r:id="rId4"/>
    <p:sldId id="790" r:id="rId5"/>
    <p:sldId id="793" r:id="rId6"/>
    <p:sldId id="909" r:id="rId7"/>
    <p:sldId id="794" r:id="rId8"/>
    <p:sldId id="795" r:id="rId9"/>
    <p:sldId id="798" r:id="rId10"/>
    <p:sldId id="796" r:id="rId11"/>
    <p:sldId id="910" r:id="rId12"/>
    <p:sldId id="800" r:id="rId13"/>
    <p:sldId id="799" r:id="rId14"/>
    <p:sldId id="802" r:id="rId15"/>
    <p:sldId id="803" r:id="rId16"/>
    <p:sldId id="797" r:id="rId17"/>
    <p:sldId id="804" r:id="rId18"/>
    <p:sldId id="801" r:id="rId19"/>
    <p:sldId id="805" r:id="rId20"/>
    <p:sldId id="516" r:id="rId21"/>
    <p:sldId id="911" r:id="rId22"/>
    <p:sldId id="807" r:id="rId23"/>
    <p:sldId id="527" r:id="rId24"/>
    <p:sldId id="809" r:id="rId25"/>
    <p:sldId id="808" r:id="rId26"/>
    <p:sldId id="834" r:id="rId27"/>
    <p:sldId id="905" r:id="rId28"/>
    <p:sldId id="866" r:id="rId29"/>
    <p:sldId id="867" r:id="rId30"/>
    <p:sldId id="894" r:id="rId31"/>
    <p:sldId id="897" r:id="rId32"/>
    <p:sldId id="895" r:id="rId33"/>
    <p:sldId id="898" r:id="rId34"/>
    <p:sldId id="896" r:id="rId35"/>
    <p:sldId id="901" r:id="rId36"/>
    <p:sldId id="914" r:id="rId37"/>
    <p:sldId id="915" r:id="rId38"/>
    <p:sldId id="903" r:id="rId39"/>
    <p:sldId id="904" r:id="rId40"/>
    <p:sldId id="863" r:id="rId41"/>
    <p:sldId id="856" r:id="rId42"/>
    <p:sldId id="864" r:id="rId43"/>
    <p:sldId id="916" r:id="rId44"/>
    <p:sldId id="917" r:id="rId45"/>
    <p:sldId id="859" r:id="rId46"/>
    <p:sldId id="889" r:id="rId47"/>
    <p:sldId id="893" r:id="rId48"/>
    <p:sldId id="868" r:id="rId49"/>
    <p:sldId id="869" r:id="rId50"/>
    <p:sldId id="870" r:id="rId51"/>
    <p:sldId id="853" r:id="rId52"/>
    <p:sldId id="850" r:id="rId53"/>
    <p:sldId id="852" r:id="rId54"/>
    <p:sldId id="562" r:id="rId55"/>
    <p:sldId id="602" r:id="rId56"/>
    <p:sldId id="603" r:id="rId57"/>
    <p:sldId id="605" r:id="rId58"/>
    <p:sldId id="606" r:id="rId59"/>
    <p:sldId id="607" r:id="rId60"/>
    <p:sldId id="609" r:id="rId61"/>
    <p:sldId id="611" r:id="rId62"/>
    <p:sldId id="614" r:id="rId63"/>
    <p:sldId id="615" r:id="rId64"/>
    <p:sldId id="616" r:id="rId65"/>
    <p:sldId id="618" r:id="rId66"/>
    <p:sldId id="620" r:id="rId67"/>
    <p:sldId id="621" r:id="rId68"/>
    <p:sldId id="622" r:id="rId69"/>
    <p:sldId id="623" r:id="rId70"/>
    <p:sldId id="624" r:id="rId71"/>
    <p:sldId id="625" r:id="rId72"/>
  </p:sldIdLst>
  <p:sldSz cx="12192000" cy="6858000"/>
  <p:notesSz cx="7010400" cy="9296400"/>
  <p:embeddedFontLst>
    <p:embeddedFont>
      <p:font typeface="Cambria Math" panose="02040503050406030204" pitchFamily="18" charset="0"/>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00FF"/>
    <a:srgbClr val="EA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23" autoAdjust="0"/>
    <p:restoredTop sz="95510" autoAdjust="0"/>
  </p:normalViewPr>
  <p:slideViewPr>
    <p:cSldViewPr snapToGrid="0">
      <p:cViewPr varScale="1">
        <p:scale>
          <a:sx n="89" d="100"/>
          <a:sy n="89" d="100"/>
        </p:scale>
        <p:origin x="87"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BF5E2F-2EA4-4BED-BDB7-3263066D10D9}" type="datetimeFigureOut">
              <a:rPr lang="en-US" smtClean="0"/>
              <a:t>10/5/2025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a:t>
            </a:fld>
            <a:endParaRPr lang="en-US"/>
          </a:p>
        </p:txBody>
      </p:sp>
    </p:spTree>
    <p:extLst>
      <p:ext uri="{BB962C8B-B14F-4D97-AF65-F5344CB8AC3E}">
        <p14:creationId xmlns:p14="http://schemas.microsoft.com/office/powerpoint/2010/main" val="291287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457200" y="720725"/>
            <a:ext cx="6400800" cy="3600450"/>
          </a:xfrm>
          <a:ln/>
        </p:spPr>
      </p:sp>
      <p:sp>
        <p:nvSpPr>
          <p:cNvPr id="46083" name="Notes Placeholder 2"/>
          <p:cNvSpPr>
            <a:spLocks noGrp="1"/>
          </p:cNvSpPr>
          <p:nvPr>
            <p:ph type="body" idx="1"/>
          </p:nvPr>
        </p:nvSpPr>
        <p:spPr>
          <a:noFill/>
          <a:ln/>
        </p:spPr>
        <p:txBody>
          <a:bodyPr/>
          <a:lstStyle/>
          <a:p>
            <a:r>
              <a:rPr lang="en-US">
                <a:latin typeface="Arial" charset="0"/>
              </a:rPr>
              <a:t>0=7, R=4, W=6, U=2, T=8, F=1; 867 + 867 = 1734</a:t>
            </a:r>
          </a:p>
        </p:txBody>
      </p:sp>
      <p:sp>
        <p:nvSpPr>
          <p:cNvPr id="60420" name="Slide Number Placeholder 3"/>
          <p:cNvSpPr>
            <a:spLocks noGrp="1"/>
          </p:cNvSpPr>
          <p:nvPr>
            <p:ph type="sldNum" sz="quarter" idx="5"/>
          </p:nvPr>
        </p:nvSpPr>
        <p:spPr/>
        <p:txBody>
          <a:bodyPr/>
          <a:lstStyle/>
          <a:p>
            <a:pPr>
              <a:defRPr/>
            </a:pPr>
            <a:fld id="{C5D9CA2C-7D38-4F9B-A2C1-D1432DE939B2}" type="slidenum">
              <a:rPr lang="en-US" smtClean="0">
                <a:latin typeface="Arial" charset="0"/>
              </a:rPr>
              <a:pPr>
                <a:defRPr/>
              </a:pPr>
              <a:t>2</a:t>
            </a:fld>
            <a:endParaRPr lang="en-US">
              <a:latin typeface="Arial" charset="0"/>
            </a:endParaRPr>
          </a:p>
        </p:txBody>
      </p:sp>
    </p:spTree>
    <p:extLst>
      <p:ext uri="{BB962C8B-B14F-4D97-AF65-F5344CB8AC3E}">
        <p14:creationId xmlns:p14="http://schemas.microsoft.com/office/powerpoint/2010/main" val="294852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457200" y="720725"/>
            <a:ext cx="6400800" cy="3600450"/>
          </a:xfrm>
          <a:ln/>
        </p:spPr>
      </p:sp>
      <p:sp>
        <p:nvSpPr>
          <p:cNvPr id="46083" name="Notes Placeholder 2"/>
          <p:cNvSpPr>
            <a:spLocks noGrp="1"/>
          </p:cNvSpPr>
          <p:nvPr>
            <p:ph type="body" idx="1"/>
          </p:nvPr>
        </p:nvSpPr>
        <p:spPr>
          <a:noFill/>
          <a:ln/>
        </p:spPr>
        <p:txBody>
          <a:bodyPr/>
          <a:lstStyle/>
          <a:p>
            <a:r>
              <a:rPr lang="en-US">
                <a:latin typeface="Arial" charset="0"/>
              </a:rPr>
              <a:t>0=7, R=4, W=6, U=2, T=8, F=1; 867 + 867 = 1734</a:t>
            </a:r>
          </a:p>
        </p:txBody>
      </p:sp>
      <p:sp>
        <p:nvSpPr>
          <p:cNvPr id="60420" name="Slide Number Placeholder 3"/>
          <p:cNvSpPr>
            <a:spLocks noGrp="1"/>
          </p:cNvSpPr>
          <p:nvPr>
            <p:ph type="sldNum" sz="quarter" idx="5"/>
          </p:nvPr>
        </p:nvSpPr>
        <p:spPr/>
        <p:txBody>
          <a:bodyPr/>
          <a:lstStyle/>
          <a:p>
            <a:pPr>
              <a:defRPr/>
            </a:pPr>
            <a:fld id="{C5D9CA2C-7D38-4F9B-A2C1-D1432DE939B2}" type="slidenum">
              <a:rPr lang="en-US" smtClean="0">
                <a:latin typeface="Arial" charset="0"/>
              </a:rPr>
              <a:pPr>
                <a:defRPr/>
              </a:pPr>
              <a:t>3</a:t>
            </a:fld>
            <a:endParaRPr lang="en-US">
              <a:latin typeface="Arial" charset="0"/>
            </a:endParaRPr>
          </a:p>
        </p:txBody>
      </p:sp>
    </p:spTree>
    <p:extLst>
      <p:ext uri="{BB962C8B-B14F-4D97-AF65-F5344CB8AC3E}">
        <p14:creationId xmlns:p14="http://schemas.microsoft.com/office/powerpoint/2010/main" val="2864369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17</a:t>
            </a:fld>
            <a:endParaRPr lang="en-US" dirty="0"/>
          </a:p>
        </p:txBody>
      </p:sp>
    </p:spTree>
    <p:extLst>
      <p:ext uri="{BB962C8B-B14F-4D97-AF65-F5344CB8AC3E}">
        <p14:creationId xmlns:p14="http://schemas.microsoft.com/office/powerpoint/2010/main" val="163928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23</a:t>
            </a:fld>
            <a:endParaRPr lang="en-US" dirty="0"/>
          </a:p>
        </p:txBody>
      </p:sp>
    </p:spTree>
    <p:extLst>
      <p:ext uri="{BB962C8B-B14F-4D97-AF65-F5344CB8AC3E}">
        <p14:creationId xmlns:p14="http://schemas.microsoft.com/office/powerpoint/2010/main" val="2686422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25</a:t>
            </a:fld>
            <a:endParaRPr lang="en-US" dirty="0"/>
          </a:p>
        </p:txBody>
      </p:sp>
    </p:spTree>
    <p:extLst>
      <p:ext uri="{BB962C8B-B14F-4D97-AF65-F5344CB8AC3E}">
        <p14:creationId xmlns:p14="http://schemas.microsoft.com/office/powerpoint/2010/main" val="1133498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Both Loaded</a:t>
            </a:r>
            <a:r>
              <a:rPr lang="en-US" baseline="0" dirty="0"/>
              <a:t> conflict with At(B)</a:t>
            </a:r>
          </a:p>
          <a:p>
            <a:r>
              <a:rPr lang="en-US" baseline="0" dirty="0"/>
              <a:t>Both Loaded conflict with Unloaded</a:t>
            </a:r>
            <a:endParaRPr lang="en-US" dirty="0"/>
          </a:p>
        </p:txBody>
      </p:sp>
      <p:sp>
        <p:nvSpPr>
          <p:cNvPr id="4" name="Slide Number Placeholder 3"/>
          <p:cNvSpPr>
            <a:spLocks noGrp="1"/>
          </p:cNvSpPr>
          <p:nvPr>
            <p:ph type="sldNum" sz="quarter" idx="10"/>
          </p:nvPr>
        </p:nvSpPr>
        <p:spPr/>
        <p:txBody>
          <a:bodyPr/>
          <a:lstStyle/>
          <a:p>
            <a:fld id="{0A87297D-1BAC-8B4E-92D3-9921758C420F}" type="slidenum">
              <a:rPr lang="en-US" smtClean="0"/>
              <a:t>69</a:t>
            </a:fld>
            <a:endParaRPr lang="en-US"/>
          </a:p>
        </p:txBody>
      </p:sp>
    </p:spTree>
    <p:extLst>
      <p:ext uri="{BB962C8B-B14F-4D97-AF65-F5344CB8AC3E}">
        <p14:creationId xmlns:p14="http://schemas.microsoft.com/office/powerpoint/2010/main" val="422529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3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3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0.png"/></Relationships>
</file>

<file path=ppt/slides/_rels/slide3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0.png"/></Relationships>
</file>

<file path=ppt/slides/_rels/slide3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0.png"/></Relationships>
</file>

<file path=ppt/slides/_rels/slide34.xml.rels><?xml version="1.0" encoding="UTF-8" standalone="yes"?>
<Relationships xmlns="http://schemas.openxmlformats.org/package/2006/relationships"><Relationship Id="rId3" Type="http://schemas.openxmlformats.org/officeDocument/2006/relationships/image" Target="../media/image230.png"/><Relationship Id="rId7" Type="http://schemas.openxmlformats.org/officeDocument/2006/relationships/image" Target="../media/image30.png"/><Relationship Id="rId2" Type="http://schemas.openxmlformats.org/officeDocument/2006/relationships/image" Target="../media/image28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240.png"/></Relationships>
</file>

<file path=ppt/slides/_rels/slide35.xml.rels><?xml version="1.0" encoding="UTF-8" standalone="yes"?>
<Relationships xmlns="http://schemas.openxmlformats.org/package/2006/relationships"><Relationship Id="rId3" Type="http://schemas.openxmlformats.org/officeDocument/2006/relationships/image" Target="../media/image230.png"/><Relationship Id="rId7" Type="http://schemas.openxmlformats.org/officeDocument/2006/relationships/image" Target="../media/image3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24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380.png"/><Relationship Id="rId3" Type="http://schemas.openxmlformats.org/officeDocument/2006/relationships/image" Target="../media/image331.png"/><Relationship Id="rId7" Type="http://schemas.openxmlformats.org/officeDocument/2006/relationships/image" Target="../media/image370.png"/><Relationship Id="rId2" Type="http://schemas.openxmlformats.org/officeDocument/2006/relationships/image" Target="../media/image320.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0.png"/><Relationship Id="rId4" Type="http://schemas.openxmlformats.org/officeDocument/2006/relationships/image" Target="../media/image340.png"/></Relationships>
</file>

<file path=ppt/slides/_rels/slide3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0.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normAutofit/>
          </a:bodyPr>
          <a:lstStyle/>
          <a:p>
            <a:r>
              <a:rPr lang="en-US" sz="4400" dirty="0"/>
              <a:t>AI: Representation and Problem Solving</a:t>
            </a:r>
            <a:br>
              <a:rPr lang="en-US" sz="4400" dirty="0"/>
            </a:br>
            <a:endParaRPr lang="en-US" sz="44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Classical Planning</a:t>
            </a:r>
          </a:p>
          <a:p>
            <a:pPr eaLnBrk="1" hangingPunct="1"/>
            <a:r>
              <a:rPr lang="en-US" sz="4267" dirty="0"/>
              <a:t>or Symbolic Planning</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 Pat Virtue</a:t>
            </a:r>
          </a:p>
          <a:p>
            <a:pPr algn="ctr">
              <a:spcBef>
                <a:spcPct val="50000"/>
              </a:spcBef>
            </a:pPr>
            <a:r>
              <a:rPr lang="en-US" sz="1867" dirty="0"/>
              <a:t>Slide credits: CMU AI</a:t>
            </a:r>
          </a:p>
        </p:txBody>
      </p:sp>
      <p:grpSp>
        <p:nvGrpSpPr>
          <p:cNvPr id="7" name="Group 6">
            <a:extLst>
              <a:ext uri="{FF2B5EF4-FFF2-40B4-BE49-F238E27FC236}">
                <a16:creationId xmlns:a16="http://schemas.microsoft.com/office/drawing/2014/main" id="{7CDBE588-2D97-C14A-8763-ED725E703709}"/>
              </a:ext>
            </a:extLst>
          </p:cNvPr>
          <p:cNvGrpSpPr/>
          <p:nvPr/>
        </p:nvGrpSpPr>
        <p:grpSpPr>
          <a:xfrm>
            <a:off x="5161695" y="2957418"/>
            <a:ext cx="1794665" cy="1323197"/>
            <a:chOff x="4032557" y="3312320"/>
            <a:chExt cx="1266670" cy="953582"/>
          </a:xfrm>
        </p:grpSpPr>
        <p:cxnSp>
          <p:nvCxnSpPr>
            <p:cNvPr id="8" name="Straight Connector 7">
              <a:extLst>
                <a:ext uri="{FF2B5EF4-FFF2-40B4-BE49-F238E27FC236}">
                  <a16:creationId xmlns:a16="http://schemas.microsoft.com/office/drawing/2014/main" id="{0CB17C6D-638B-BE4B-BF6F-AD4902B976E3}"/>
                </a:ext>
              </a:extLst>
            </p:cNvPr>
            <p:cNvCxnSpPr>
              <a:cxnSpLocks noChangeAspect="1"/>
            </p:cNvCxnSpPr>
            <p:nvPr/>
          </p:nvCxnSpPr>
          <p:spPr>
            <a:xfrm flipV="1">
              <a:off x="4032557" y="425198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B9D73A0A-0677-EB4E-85B5-5F143BFF864D}"/>
                </a:ext>
              </a:extLst>
            </p:cNvPr>
            <p:cNvSpPr>
              <a:spLocks noChangeAspect="1"/>
            </p:cNvSpPr>
            <p:nvPr/>
          </p:nvSpPr>
          <p:spPr>
            <a:xfrm>
              <a:off x="4679322" y="361943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DE8D33-5E99-8349-A64C-E3D3AAA31B65}"/>
                </a:ext>
              </a:extLst>
            </p:cNvPr>
            <p:cNvSpPr>
              <a:spLocks noChangeAspect="1"/>
            </p:cNvSpPr>
            <p:nvPr/>
          </p:nvSpPr>
          <p:spPr>
            <a:xfrm>
              <a:off x="4679322" y="331232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884AE22-9F4D-0948-B7AB-AD33CEC1EDD0}"/>
                </a:ext>
              </a:extLst>
            </p:cNvPr>
            <p:cNvSpPr>
              <a:spLocks noChangeAspect="1"/>
            </p:cNvSpPr>
            <p:nvPr/>
          </p:nvSpPr>
          <p:spPr>
            <a:xfrm>
              <a:off x="4679322" y="392655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EB62EB2-A03D-3A45-83B4-7C3DD483301F}"/>
                </a:ext>
              </a:extLst>
            </p:cNvPr>
            <p:cNvGrpSpPr/>
            <p:nvPr/>
          </p:nvGrpSpPr>
          <p:grpSpPr>
            <a:xfrm>
              <a:off x="4106448" y="3455101"/>
              <a:ext cx="468619" cy="394217"/>
              <a:chOff x="4399967" y="1188457"/>
              <a:chExt cx="468619" cy="394217"/>
            </a:xfrm>
          </p:grpSpPr>
          <p:sp>
            <p:nvSpPr>
              <p:cNvPr id="13" name="Rectangle 12">
                <a:extLst>
                  <a:ext uri="{FF2B5EF4-FFF2-40B4-BE49-F238E27FC236}">
                    <a16:creationId xmlns:a16="http://schemas.microsoft.com/office/drawing/2014/main" id="{DB1FAB59-995A-F147-9AEB-0D06D69C5F64}"/>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64BED01-B4BF-B941-AFF0-C1156F0C1AF5}"/>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40405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Represent this Blocks World </a:t>
            </a:r>
          </a:p>
        </p:txBody>
      </p:sp>
      <p:sp>
        <p:nvSpPr>
          <p:cNvPr id="4" name="Content Placeholder 3">
            <a:extLst>
              <a:ext uri="{FF2B5EF4-FFF2-40B4-BE49-F238E27FC236}">
                <a16:creationId xmlns:a16="http://schemas.microsoft.com/office/drawing/2014/main" id="{737BEE12-9F69-4091-A49A-312743233759}"/>
              </a:ext>
            </a:extLst>
          </p:cNvPr>
          <p:cNvSpPr>
            <a:spLocks noGrp="1"/>
          </p:cNvSpPr>
          <p:nvPr>
            <p:ph idx="1"/>
          </p:nvPr>
        </p:nvSpPr>
        <p:spPr>
          <a:xfrm>
            <a:off x="552099" y="1113178"/>
            <a:ext cx="10233132" cy="1579917"/>
          </a:xfrm>
        </p:spPr>
        <p:txBody>
          <a:bodyPr/>
          <a:lstStyle/>
          <a:p>
            <a:r>
              <a:rPr lang="en-US" dirty="0"/>
              <a:t>A robot arm (yellow) can </a:t>
            </a:r>
            <a:r>
              <a:rPr lang="en-US" dirty="0">
                <a:solidFill>
                  <a:srgbClr val="C00000"/>
                </a:solidFill>
              </a:rPr>
              <a:t>pick up </a:t>
            </a:r>
            <a:r>
              <a:rPr lang="en-US" dirty="0"/>
              <a:t>and </a:t>
            </a:r>
            <a:r>
              <a:rPr lang="en-US" dirty="0">
                <a:solidFill>
                  <a:srgbClr val="C00000"/>
                </a:solidFill>
              </a:rPr>
              <a:t>put down</a:t>
            </a:r>
            <a:r>
              <a:rPr lang="en-US" dirty="0"/>
              <a:t> blocks to form stacks. </a:t>
            </a:r>
          </a:p>
          <a:p>
            <a:r>
              <a:rPr lang="en-US" dirty="0"/>
              <a:t>It cannot pick up a block that has another block on top of it. </a:t>
            </a:r>
          </a:p>
          <a:p>
            <a:r>
              <a:rPr lang="en-US" dirty="0"/>
              <a:t>It cannot pick up more than one block at a time. </a:t>
            </a:r>
          </a:p>
          <a:p>
            <a:r>
              <a:rPr lang="en-US" dirty="0"/>
              <a:t>Any number of blocks can sit on the table.</a:t>
            </a:r>
          </a:p>
          <a:p>
            <a:endParaRPr lang="en-US" dirty="0"/>
          </a:p>
          <a:p>
            <a:r>
              <a:rPr lang="en-US" dirty="0">
                <a:solidFill>
                  <a:schemeClr val="tx1"/>
                </a:solidFill>
              </a:rPr>
              <a:t>How would solve Blocks World problems with search, e.g., </a:t>
            </a:r>
            <a:r>
              <a:rPr lang="en-US" dirty="0">
                <a:solidFill>
                  <a:srgbClr val="C00000"/>
                </a:solidFill>
              </a:rPr>
              <a:t>BFS</a:t>
            </a:r>
            <a:r>
              <a:rPr lang="en-US" dirty="0">
                <a:solidFill>
                  <a:schemeClr val="tx1"/>
                </a:solidFill>
              </a:rPr>
              <a:t>?</a:t>
            </a:r>
          </a:p>
        </p:txBody>
      </p:sp>
      <p:grpSp>
        <p:nvGrpSpPr>
          <p:cNvPr id="29" name="Group 28">
            <a:extLst>
              <a:ext uri="{FF2B5EF4-FFF2-40B4-BE49-F238E27FC236}">
                <a16:creationId xmlns:a16="http://schemas.microsoft.com/office/drawing/2014/main" id="{063653B5-5F6E-CB45-9EEF-8E2AD6DC24D8}"/>
              </a:ext>
            </a:extLst>
          </p:cNvPr>
          <p:cNvGrpSpPr/>
          <p:nvPr/>
        </p:nvGrpSpPr>
        <p:grpSpPr>
          <a:xfrm>
            <a:off x="9262997" y="2031496"/>
            <a:ext cx="1794665" cy="1323197"/>
            <a:chOff x="4032557" y="3312320"/>
            <a:chExt cx="1266670" cy="953582"/>
          </a:xfrm>
        </p:grpSpPr>
        <p:cxnSp>
          <p:nvCxnSpPr>
            <p:cNvPr id="30" name="Straight Connector 29">
              <a:extLst>
                <a:ext uri="{FF2B5EF4-FFF2-40B4-BE49-F238E27FC236}">
                  <a16:creationId xmlns:a16="http://schemas.microsoft.com/office/drawing/2014/main" id="{39ECAFEA-87E4-D549-83D8-C46F465FBCAD}"/>
                </a:ext>
              </a:extLst>
            </p:cNvPr>
            <p:cNvCxnSpPr>
              <a:cxnSpLocks noChangeAspect="1"/>
            </p:cNvCxnSpPr>
            <p:nvPr/>
          </p:nvCxnSpPr>
          <p:spPr>
            <a:xfrm flipV="1">
              <a:off x="4032557" y="425198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FAF71938-B6B2-6F4A-B7C1-3A6CA72F6284}"/>
                </a:ext>
              </a:extLst>
            </p:cNvPr>
            <p:cNvSpPr>
              <a:spLocks noChangeAspect="1"/>
            </p:cNvSpPr>
            <p:nvPr/>
          </p:nvSpPr>
          <p:spPr>
            <a:xfrm>
              <a:off x="4679322" y="361943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E63D9F4-CF7F-B041-A187-234565B7868A}"/>
                </a:ext>
              </a:extLst>
            </p:cNvPr>
            <p:cNvSpPr>
              <a:spLocks noChangeAspect="1"/>
            </p:cNvSpPr>
            <p:nvPr/>
          </p:nvSpPr>
          <p:spPr>
            <a:xfrm>
              <a:off x="4679322" y="331232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4385D3C-3888-8942-8A36-2AF83D8235B6}"/>
                </a:ext>
              </a:extLst>
            </p:cNvPr>
            <p:cNvSpPr>
              <a:spLocks noChangeAspect="1"/>
            </p:cNvSpPr>
            <p:nvPr/>
          </p:nvSpPr>
          <p:spPr>
            <a:xfrm>
              <a:off x="4679322" y="392655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1296D01-8115-1F43-8EE6-6072BAD75A0F}"/>
                </a:ext>
              </a:extLst>
            </p:cNvPr>
            <p:cNvGrpSpPr/>
            <p:nvPr/>
          </p:nvGrpSpPr>
          <p:grpSpPr>
            <a:xfrm>
              <a:off x="4106448" y="3455101"/>
              <a:ext cx="468619" cy="394217"/>
              <a:chOff x="4399967" y="1188457"/>
              <a:chExt cx="468619" cy="394217"/>
            </a:xfrm>
          </p:grpSpPr>
          <p:sp>
            <p:nvSpPr>
              <p:cNvPr id="35" name="Rectangle 34">
                <a:extLst>
                  <a:ext uri="{FF2B5EF4-FFF2-40B4-BE49-F238E27FC236}">
                    <a16:creationId xmlns:a16="http://schemas.microsoft.com/office/drawing/2014/main" id="{9D696893-779D-3540-B46F-80D9B62811E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B902D94-2D6B-9A4D-8AC7-180AFDEF84D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81170071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Represent this Blocks World </a:t>
            </a:r>
          </a:p>
        </p:txBody>
      </p:sp>
      <p:sp>
        <p:nvSpPr>
          <p:cNvPr id="4" name="Content Placeholder 3">
            <a:extLst>
              <a:ext uri="{FF2B5EF4-FFF2-40B4-BE49-F238E27FC236}">
                <a16:creationId xmlns:a16="http://schemas.microsoft.com/office/drawing/2014/main" id="{737BEE12-9F69-4091-A49A-312743233759}"/>
              </a:ext>
            </a:extLst>
          </p:cNvPr>
          <p:cNvSpPr>
            <a:spLocks noGrp="1"/>
          </p:cNvSpPr>
          <p:nvPr>
            <p:ph idx="1"/>
          </p:nvPr>
        </p:nvSpPr>
        <p:spPr>
          <a:xfrm>
            <a:off x="552098" y="1113178"/>
            <a:ext cx="11360153" cy="1579917"/>
          </a:xfrm>
        </p:spPr>
        <p:txBody>
          <a:bodyPr/>
          <a:lstStyle/>
          <a:p>
            <a:r>
              <a:rPr lang="en-US" dirty="0"/>
              <a:t>A robot arm (yellow) can </a:t>
            </a:r>
            <a:r>
              <a:rPr lang="en-US" dirty="0">
                <a:solidFill>
                  <a:srgbClr val="C00000"/>
                </a:solidFill>
              </a:rPr>
              <a:t>pick up </a:t>
            </a:r>
            <a:r>
              <a:rPr lang="en-US" dirty="0"/>
              <a:t>and </a:t>
            </a:r>
            <a:r>
              <a:rPr lang="en-US" dirty="0">
                <a:solidFill>
                  <a:srgbClr val="C00000"/>
                </a:solidFill>
              </a:rPr>
              <a:t>put down</a:t>
            </a:r>
            <a:r>
              <a:rPr lang="en-US" dirty="0"/>
              <a:t> blocks to form stacks. </a:t>
            </a:r>
          </a:p>
          <a:p>
            <a:r>
              <a:rPr lang="en-US" dirty="0"/>
              <a:t>It cannot pick up a block that has another block on top of it. </a:t>
            </a:r>
          </a:p>
          <a:p>
            <a:r>
              <a:rPr lang="en-US" dirty="0"/>
              <a:t>It cannot pick up more than one block at a time. </a:t>
            </a:r>
          </a:p>
          <a:p>
            <a:r>
              <a:rPr lang="en-US" dirty="0"/>
              <a:t>Any number of blocks can sit on the table.</a:t>
            </a:r>
          </a:p>
          <a:p>
            <a:endParaRPr lang="en-US" dirty="0"/>
          </a:p>
          <a:p>
            <a:r>
              <a:rPr lang="en-US" dirty="0">
                <a:solidFill>
                  <a:schemeClr val="tx1"/>
                </a:solidFill>
              </a:rPr>
              <a:t>How would solve Blocks World problems with </a:t>
            </a:r>
            <a:r>
              <a:rPr lang="en-US" dirty="0">
                <a:solidFill>
                  <a:srgbClr val="C00000"/>
                </a:solidFill>
              </a:rPr>
              <a:t>logical planning</a:t>
            </a:r>
            <a:r>
              <a:rPr lang="en-US" dirty="0">
                <a:solidFill>
                  <a:schemeClr val="tx1"/>
                </a:solidFill>
              </a:rPr>
              <a:t>?</a:t>
            </a:r>
          </a:p>
        </p:txBody>
      </p:sp>
      <p:grpSp>
        <p:nvGrpSpPr>
          <p:cNvPr id="29" name="Group 28">
            <a:extLst>
              <a:ext uri="{FF2B5EF4-FFF2-40B4-BE49-F238E27FC236}">
                <a16:creationId xmlns:a16="http://schemas.microsoft.com/office/drawing/2014/main" id="{063653B5-5F6E-CB45-9EEF-8E2AD6DC24D8}"/>
              </a:ext>
            </a:extLst>
          </p:cNvPr>
          <p:cNvGrpSpPr/>
          <p:nvPr/>
        </p:nvGrpSpPr>
        <p:grpSpPr>
          <a:xfrm>
            <a:off x="9262997" y="2031496"/>
            <a:ext cx="1794665" cy="1323197"/>
            <a:chOff x="4032557" y="3312320"/>
            <a:chExt cx="1266670" cy="953582"/>
          </a:xfrm>
        </p:grpSpPr>
        <p:cxnSp>
          <p:nvCxnSpPr>
            <p:cNvPr id="30" name="Straight Connector 29">
              <a:extLst>
                <a:ext uri="{FF2B5EF4-FFF2-40B4-BE49-F238E27FC236}">
                  <a16:creationId xmlns:a16="http://schemas.microsoft.com/office/drawing/2014/main" id="{39ECAFEA-87E4-D549-83D8-C46F465FBCAD}"/>
                </a:ext>
              </a:extLst>
            </p:cNvPr>
            <p:cNvCxnSpPr>
              <a:cxnSpLocks noChangeAspect="1"/>
            </p:cNvCxnSpPr>
            <p:nvPr/>
          </p:nvCxnSpPr>
          <p:spPr>
            <a:xfrm flipV="1">
              <a:off x="4032557" y="425198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FAF71938-B6B2-6F4A-B7C1-3A6CA72F6284}"/>
                </a:ext>
              </a:extLst>
            </p:cNvPr>
            <p:cNvSpPr>
              <a:spLocks noChangeAspect="1"/>
            </p:cNvSpPr>
            <p:nvPr/>
          </p:nvSpPr>
          <p:spPr>
            <a:xfrm>
              <a:off x="4679322" y="361943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E63D9F4-CF7F-B041-A187-234565B7868A}"/>
                </a:ext>
              </a:extLst>
            </p:cNvPr>
            <p:cNvSpPr>
              <a:spLocks noChangeAspect="1"/>
            </p:cNvSpPr>
            <p:nvPr/>
          </p:nvSpPr>
          <p:spPr>
            <a:xfrm>
              <a:off x="4679322" y="331232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4385D3C-3888-8942-8A36-2AF83D8235B6}"/>
                </a:ext>
              </a:extLst>
            </p:cNvPr>
            <p:cNvSpPr>
              <a:spLocks noChangeAspect="1"/>
            </p:cNvSpPr>
            <p:nvPr/>
          </p:nvSpPr>
          <p:spPr>
            <a:xfrm>
              <a:off x="4679322" y="392655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1296D01-8115-1F43-8EE6-6072BAD75A0F}"/>
                </a:ext>
              </a:extLst>
            </p:cNvPr>
            <p:cNvGrpSpPr/>
            <p:nvPr/>
          </p:nvGrpSpPr>
          <p:grpSpPr>
            <a:xfrm>
              <a:off x="4106448" y="3455101"/>
              <a:ext cx="468619" cy="394217"/>
              <a:chOff x="4399967" y="1188457"/>
              <a:chExt cx="468619" cy="394217"/>
            </a:xfrm>
          </p:grpSpPr>
          <p:sp>
            <p:nvSpPr>
              <p:cNvPr id="35" name="Rectangle 34">
                <a:extLst>
                  <a:ext uri="{FF2B5EF4-FFF2-40B4-BE49-F238E27FC236}">
                    <a16:creationId xmlns:a16="http://schemas.microsoft.com/office/drawing/2014/main" id="{9D696893-779D-3540-B46F-80D9B62811E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B902D94-2D6B-9A4D-8AC7-180AFDEF84D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579208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9D31-3903-3841-AD9B-44285D627DD3}"/>
              </a:ext>
            </a:extLst>
          </p:cNvPr>
          <p:cNvSpPr>
            <a:spLocks noGrp="1"/>
          </p:cNvSpPr>
          <p:nvPr>
            <p:ph type="title"/>
          </p:nvPr>
        </p:nvSpPr>
        <p:spPr/>
        <p:txBody>
          <a:bodyPr/>
          <a:lstStyle/>
          <a:p>
            <a:r>
              <a:rPr lang="en-US" dirty="0"/>
              <a:t>Search, Logic, and Classical Planning</a:t>
            </a:r>
          </a:p>
        </p:txBody>
      </p:sp>
      <p:sp>
        <p:nvSpPr>
          <p:cNvPr id="3" name="Content Placeholder 2">
            <a:extLst>
              <a:ext uri="{FF2B5EF4-FFF2-40B4-BE49-F238E27FC236}">
                <a16:creationId xmlns:a16="http://schemas.microsoft.com/office/drawing/2014/main" id="{91C9F4E2-1B8C-9640-87A7-1F295994F635}"/>
              </a:ext>
            </a:extLst>
          </p:cNvPr>
          <p:cNvSpPr>
            <a:spLocks noGrp="1"/>
          </p:cNvSpPr>
          <p:nvPr>
            <p:ph idx="1"/>
          </p:nvPr>
        </p:nvSpPr>
        <p:spPr>
          <a:xfrm>
            <a:off x="552098" y="1113178"/>
            <a:ext cx="11209841" cy="2039539"/>
          </a:xfrm>
        </p:spPr>
        <p:txBody>
          <a:bodyPr/>
          <a:lstStyle/>
          <a:p>
            <a:r>
              <a:rPr lang="en-US" dirty="0"/>
              <a:t>Search Planning</a:t>
            </a:r>
          </a:p>
          <a:p>
            <a:pPr marL="457200" indent="-457200">
              <a:buFont typeface="Wingdings" panose="05000000000000000000" pitchFamily="2" charset="2"/>
              <a:buChar char="§"/>
            </a:pPr>
            <a:r>
              <a:rPr lang="en-US" dirty="0">
                <a:solidFill>
                  <a:schemeClr val="tx1"/>
                </a:solidFill>
              </a:rPr>
              <a:t>Assumes actions and transitions are provided for you, s’ = result(s, a)</a:t>
            </a:r>
          </a:p>
          <a:p>
            <a:pPr marL="457200" indent="-457200">
              <a:buFont typeface="Wingdings" panose="05000000000000000000" pitchFamily="2" charset="2"/>
              <a:buChar char="§"/>
            </a:pPr>
            <a:r>
              <a:rPr lang="en-US" dirty="0">
                <a:solidFill>
                  <a:schemeClr val="tx1"/>
                </a:solidFill>
              </a:rPr>
              <a:t>State changes as you take actions</a:t>
            </a:r>
          </a:p>
          <a:p>
            <a:endParaRPr lang="en-US" sz="800" dirty="0"/>
          </a:p>
          <a:p>
            <a:r>
              <a:rPr lang="en-US" dirty="0"/>
              <a:t>Propositional Logic Planning</a:t>
            </a:r>
          </a:p>
          <a:p>
            <a:pPr marL="457200" indent="-457200">
              <a:buFont typeface="Wingdings" panose="05000000000000000000" pitchFamily="2" charset="2"/>
              <a:buChar char="§"/>
            </a:pPr>
            <a:r>
              <a:rPr lang="en-US" dirty="0">
                <a:solidFill>
                  <a:schemeClr val="tx1"/>
                </a:solidFill>
              </a:rPr>
              <a:t>Can reason about what actions are possible and their effects</a:t>
            </a:r>
          </a:p>
          <a:p>
            <a:pPr marL="457200" indent="-457200">
              <a:buFont typeface="Wingdings" panose="05000000000000000000" pitchFamily="2" charset="2"/>
              <a:buChar char="§"/>
            </a:pPr>
            <a:r>
              <a:rPr lang="en-US" dirty="0">
                <a:solidFill>
                  <a:schemeClr val="tx1"/>
                </a:solidFill>
              </a:rPr>
              <a:t>Represent world with only Boolean symbols</a:t>
            </a:r>
          </a:p>
          <a:p>
            <a:pPr marL="457200" indent="-457200">
              <a:buFont typeface="Wingdings" panose="05000000000000000000" pitchFamily="2" charset="2"/>
              <a:buChar char="§"/>
            </a:pPr>
            <a:r>
              <a:rPr lang="en-US" dirty="0">
                <a:solidFill>
                  <a:schemeClr val="tx1"/>
                </a:solidFill>
              </a:rPr>
              <a:t>Different symbols for different time points</a:t>
            </a:r>
          </a:p>
          <a:p>
            <a:endParaRPr lang="en-US" sz="800" dirty="0">
              <a:solidFill>
                <a:schemeClr val="tx1"/>
              </a:solidFill>
            </a:endParaRPr>
          </a:p>
          <a:p>
            <a:r>
              <a:rPr lang="en-US" dirty="0"/>
              <a:t>Classical Planning</a:t>
            </a:r>
          </a:p>
          <a:p>
            <a:pPr marL="457200" indent="-457200">
              <a:buFont typeface="Wingdings" panose="05000000000000000000" pitchFamily="2" charset="2"/>
              <a:buChar char="§"/>
            </a:pPr>
            <a:r>
              <a:rPr lang="en-US" dirty="0">
                <a:solidFill>
                  <a:schemeClr val="tx1"/>
                </a:solidFill>
              </a:rPr>
              <a:t>Can reason about what actions are possible and their effects</a:t>
            </a:r>
          </a:p>
          <a:p>
            <a:pPr marL="457200" indent="-457200">
              <a:buFont typeface="Wingdings" panose="05000000000000000000" pitchFamily="2" charset="2"/>
              <a:buChar char="§"/>
            </a:pPr>
            <a:r>
              <a:rPr lang="en-US" dirty="0">
                <a:solidFill>
                  <a:schemeClr val="tx1"/>
                </a:solidFill>
              </a:rPr>
              <a:t>State changes as you take actions</a:t>
            </a:r>
          </a:p>
          <a:p>
            <a:pPr marL="457200" indent="-457200">
              <a:buFont typeface="Wingdings" panose="05000000000000000000" pitchFamily="2" charset="2"/>
              <a:buChar char="§"/>
            </a:pPr>
            <a:endParaRPr lang="en-US" dirty="0">
              <a:solidFill>
                <a:schemeClr val="tx1"/>
              </a:solidFill>
            </a:endParaRPr>
          </a:p>
          <a:p>
            <a:endParaRPr lang="en-US" dirty="0"/>
          </a:p>
        </p:txBody>
      </p:sp>
    </p:spTree>
    <p:extLst>
      <p:ext uri="{BB962C8B-B14F-4D97-AF65-F5344CB8AC3E}">
        <p14:creationId xmlns:p14="http://schemas.microsoft.com/office/powerpoint/2010/main" val="3325802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BAB3-3B63-304E-B966-852DB7BF3D89}"/>
              </a:ext>
            </a:extLst>
          </p:cNvPr>
          <p:cNvSpPr>
            <a:spLocks noGrp="1"/>
          </p:cNvSpPr>
          <p:nvPr>
            <p:ph type="title"/>
          </p:nvPr>
        </p:nvSpPr>
        <p:spPr/>
        <p:txBody>
          <a:bodyPr/>
          <a:lstStyle/>
          <a:p>
            <a:r>
              <a:rPr lang="en-US" dirty="0"/>
              <a:t>Idea of Classical Planning</a:t>
            </a:r>
          </a:p>
        </p:txBody>
      </p:sp>
      <p:sp>
        <p:nvSpPr>
          <p:cNvPr id="3" name="Content Placeholder 2">
            <a:extLst>
              <a:ext uri="{FF2B5EF4-FFF2-40B4-BE49-F238E27FC236}">
                <a16:creationId xmlns:a16="http://schemas.microsoft.com/office/drawing/2014/main" id="{585DAFF5-5739-F24D-AD64-7EB217E6AA96}"/>
              </a:ext>
            </a:extLst>
          </p:cNvPr>
          <p:cNvSpPr>
            <a:spLocks noGrp="1"/>
          </p:cNvSpPr>
          <p:nvPr>
            <p:ph idx="1"/>
          </p:nvPr>
        </p:nvSpPr>
        <p:spPr>
          <a:xfrm>
            <a:off x="552099" y="1113178"/>
            <a:ext cx="11204472" cy="2039539"/>
          </a:xfrm>
        </p:spPr>
        <p:txBody>
          <a:bodyPr/>
          <a:lstStyle/>
          <a:p>
            <a:r>
              <a:rPr lang="en-US" dirty="0"/>
              <a:t>Represent objects/values separately from the state </a:t>
            </a:r>
            <a:r>
              <a:rPr lang="en-US" dirty="0">
                <a:solidFill>
                  <a:srgbClr val="7030A0"/>
                </a:solidFill>
              </a:rPr>
              <a:t>(instances)</a:t>
            </a:r>
          </a:p>
          <a:p>
            <a:r>
              <a:rPr lang="en-US" dirty="0"/>
              <a:t>	</a:t>
            </a:r>
          </a:p>
          <a:p>
            <a:r>
              <a:rPr lang="en-US" dirty="0"/>
              <a:t>Define </a:t>
            </a:r>
            <a:r>
              <a:rPr lang="en-US" dirty="0">
                <a:solidFill>
                  <a:srgbClr val="7030A0"/>
                </a:solidFill>
              </a:rPr>
              <a:t>predicates</a:t>
            </a:r>
            <a:r>
              <a:rPr lang="en-US" dirty="0"/>
              <a:t> as true/false functions over the objects </a:t>
            </a:r>
            <a:r>
              <a:rPr lang="en-US" dirty="0">
                <a:solidFill>
                  <a:srgbClr val="7030A0"/>
                </a:solidFill>
              </a:rPr>
              <a:t>(propositions)</a:t>
            </a:r>
          </a:p>
          <a:p>
            <a:endParaRPr lang="en-US" dirty="0"/>
          </a:p>
          <a:p>
            <a:r>
              <a:rPr lang="en-US" dirty="0"/>
              <a:t>States are conjunctions of predicates</a:t>
            </a:r>
          </a:p>
          <a:p>
            <a:endParaRPr lang="en-US" dirty="0"/>
          </a:p>
          <a:p>
            <a:r>
              <a:rPr lang="en-US" dirty="0"/>
              <a:t>Goals are conjunctions of predicates</a:t>
            </a:r>
          </a:p>
          <a:p>
            <a:endParaRPr lang="en-US" dirty="0"/>
          </a:p>
          <a:p>
            <a:r>
              <a:rPr lang="en-US" dirty="0"/>
              <a:t>Operators </a:t>
            </a:r>
            <a:r>
              <a:rPr lang="en-US" dirty="0">
                <a:solidFill>
                  <a:srgbClr val="7030A0"/>
                </a:solidFill>
              </a:rPr>
              <a:t>(actions)</a:t>
            </a:r>
          </a:p>
        </p:txBody>
      </p:sp>
      <p:cxnSp>
        <p:nvCxnSpPr>
          <p:cNvPr id="4" name="Straight Connector 3">
            <a:extLst>
              <a:ext uri="{FF2B5EF4-FFF2-40B4-BE49-F238E27FC236}">
                <a16:creationId xmlns:a16="http://schemas.microsoft.com/office/drawing/2014/main" id="{72BB2C7E-4848-FE46-8018-3DA3659A298C}"/>
              </a:ext>
            </a:extLst>
          </p:cNvPr>
          <p:cNvCxnSpPr>
            <a:cxnSpLocks noChangeAspect="1"/>
          </p:cNvCxnSpPr>
          <p:nvPr/>
        </p:nvCxnSpPr>
        <p:spPr>
          <a:xfrm flipH="1">
            <a:off x="7733114" y="6490869"/>
            <a:ext cx="388516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57FE54DC-BB47-DE4F-AD11-9E81A0957961}"/>
              </a:ext>
            </a:extLst>
          </p:cNvPr>
          <p:cNvSpPr>
            <a:spLocks noChangeAspect="1"/>
          </p:cNvSpPr>
          <p:nvPr/>
        </p:nvSpPr>
        <p:spPr>
          <a:xfrm>
            <a:off x="8126903" y="5524697"/>
            <a:ext cx="835945" cy="90267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7800228-564F-DA4F-A121-38E9F98307F7}"/>
              </a:ext>
            </a:extLst>
          </p:cNvPr>
          <p:cNvSpPr>
            <a:spLocks noChangeAspect="1"/>
          </p:cNvSpPr>
          <p:nvPr/>
        </p:nvSpPr>
        <p:spPr>
          <a:xfrm>
            <a:off x="9336217" y="5524697"/>
            <a:ext cx="835945" cy="902673"/>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2EAF80-CE2B-4041-881C-0654F1FAB90F}"/>
              </a:ext>
            </a:extLst>
          </p:cNvPr>
          <p:cNvSpPr>
            <a:spLocks noChangeAspect="1"/>
          </p:cNvSpPr>
          <p:nvPr/>
        </p:nvSpPr>
        <p:spPr>
          <a:xfrm>
            <a:off x="10547369" y="5526863"/>
            <a:ext cx="835945" cy="902673"/>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A3DE684-E0F2-F449-9C52-399C82531F53}"/>
              </a:ext>
            </a:extLst>
          </p:cNvPr>
          <p:cNvGrpSpPr/>
          <p:nvPr/>
        </p:nvGrpSpPr>
        <p:grpSpPr>
          <a:xfrm>
            <a:off x="9153825" y="4281549"/>
            <a:ext cx="1148083" cy="1158672"/>
            <a:chOff x="4399967" y="1188457"/>
            <a:chExt cx="468619" cy="394217"/>
          </a:xfrm>
        </p:grpSpPr>
        <p:sp>
          <p:nvSpPr>
            <p:cNvPr id="9" name="Rectangle 8">
              <a:extLst>
                <a:ext uri="{FF2B5EF4-FFF2-40B4-BE49-F238E27FC236}">
                  <a16:creationId xmlns:a16="http://schemas.microsoft.com/office/drawing/2014/main" id="{7E69B306-F4C4-004A-B143-60D96D11AF2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B57717C-C22D-EF4E-B143-4AFA86E9AE83}"/>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FBC2871F-0913-CD47-8836-4D9BE5899176}"/>
              </a:ext>
            </a:extLst>
          </p:cNvPr>
          <p:cNvSpPr txBox="1"/>
          <p:nvPr/>
        </p:nvSpPr>
        <p:spPr>
          <a:xfrm>
            <a:off x="8371219" y="5828704"/>
            <a:ext cx="317716" cy="369332"/>
          </a:xfrm>
          <a:prstGeom prst="rect">
            <a:avLst/>
          </a:prstGeom>
          <a:noFill/>
        </p:spPr>
        <p:txBody>
          <a:bodyPr wrap="none" rtlCol="0">
            <a:spAutoFit/>
          </a:bodyPr>
          <a:lstStyle/>
          <a:p>
            <a:r>
              <a:rPr lang="en-US" dirty="0"/>
              <a:t>A</a:t>
            </a:r>
          </a:p>
        </p:txBody>
      </p:sp>
      <p:sp>
        <p:nvSpPr>
          <p:cNvPr id="12" name="TextBox 11">
            <a:extLst>
              <a:ext uri="{FF2B5EF4-FFF2-40B4-BE49-F238E27FC236}">
                <a16:creationId xmlns:a16="http://schemas.microsoft.com/office/drawing/2014/main" id="{2CC15FE7-50A8-974D-8975-F65D4FB564DA}"/>
              </a:ext>
            </a:extLst>
          </p:cNvPr>
          <p:cNvSpPr txBox="1"/>
          <p:nvPr/>
        </p:nvSpPr>
        <p:spPr>
          <a:xfrm>
            <a:off x="9615819" y="5829736"/>
            <a:ext cx="309700" cy="369332"/>
          </a:xfrm>
          <a:prstGeom prst="rect">
            <a:avLst/>
          </a:prstGeom>
          <a:noFill/>
        </p:spPr>
        <p:txBody>
          <a:bodyPr wrap="none" rtlCol="0">
            <a:spAutoFit/>
          </a:bodyPr>
          <a:lstStyle/>
          <a:p>
            <a:r>
              <a:rPr lang="en-US" dirty="0"/>
              <a:t>B</a:t>
            </a:r>
          </a:p>
        </p:txBody>
      </p:sp>
      <p:sp>
        <p:nvSpPr>
          <p:cNvPr id="13" name="TextBox 12">
            <a:extLst>
              <a:ext uri="{FF2B5EF4-FFF2-40B4-BE49-F238E27FC236}">
                <a16:creationId xmlns:a16="http://schemas.microsoft.com/office/drawing/2014/main" id="{8B18CD57-51E1-3A41-BA3D-042414E99420}"/>
              </a:ext>
            </a:extLst>
          </p:cNvPr>
          <p:cNvSpPr txBox="1"/>
          <p:nvPr/>
        </p:nvSpPr>
        <p:spPr>
          <a:xfrm>
            <a:off x="10809619" y="5829736"/>
            <a:ext cx="308098" cy="369332"/>
          </a:xfrm>
          <a:prstGeom prst="rect">
            <a:avLst/>
          </a:prstGeom>
          <a:noFill/>
        </p:spPr>
        <p:txBody>
          <a:bodyPr wrap="none" rtlCol="0">
            <a:spAutoFit/>
          </a:bodyPr>
          <a:lstStyle/>
          <a:p>
            <a:r>
              <a:rPr lang="en-US" dirty="0"/>
              <a:t>C</a:t>
            </a:r>
          </a:p>
        </p:txBody>
      </p:sp>
      <p:sp>
        <p:nvSpPr>
          <p:cNvPr id="14" name="TextBox 13">
            <a:extLst>
              <a:ext uri="{FF2B5EF4-FFF2-40B4-BE49-F238E27FC236}">
                <a16:creationId xmlns:a16="http://schemas.microsoft.com/office/drawing/2014/main" id="{EEA0872A-ABCD-224C-A59B-D8E5CE1DB5D2}"/>
              </a:ext>
            </a:extLst>
          </p:cNvPr>
          <p:cNvSpPr txBox="1"/>
          <p:nvPr/>
        </p:nvSpPr>
        <p:spPr>
          <a:xfrm>
            <a:off x="10396541" y="4622204"/>
            <a:ext cx="1202673" cy="369332"/>
          </a:xfrm>
          <a:prstGeom prst="rect">
            <a:avLst/>
          </a:prstGeom>
          <a:noFill/>
        </p:spPr>
        <p:txBody>
          <a:bodyPr wrap="none" rtlCol="0">
            <a:spAutoFit/>
          </a:bodyPr>
          <a:lstStyle/>
          <a:p>
            <a:r>
              <a:rPr lang="en-US" dirty="0"/>
              <a:t>Robot Arm</a:t>
            </a:r>
          </a:p>
        </p:txBody>
      </p:sp>
    </p:spTree>
    <p:extLst>
      <p:ext uri="{BB962C8B-B14F-4D97-AF65-F5344CB8AC3E}">
        <p14:creationId xmlns:p14="http://schemas.microsoft.com/office/powerpoint/2010/main" val="82337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96B42-BF18-70C6-5517-99D0EF5F7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2FCD1E-0EC8-F57D-F5EF-C0325FB6273B}"/>
              </a:ext>
            </a:extLst>
          </p:cNvPr>
          <p:cNvSpPr>
            <a:spLocks noGrp="1"/>
          </p:cNvSpPr>
          <p:nvPr>
            <p:ph type="title"/>
          </p:nvPr>
        </p:nvSpPr>
        <p:spPr/>
        <p:txBody>
          <a:bodyPr/>
          <a:lstStyle/>
          <a:p>
            <a:r>
              <a:t>STRIPS Representation</a:t>
            </a:r>
          </a:p>
        </p:txBody>
      </p:sp>
      <p:sp>
        <p:nvSpPr>
          <p:cNvPr id="3" name="Content Placeholder 2">
            <a:extLst>
              <a:ext uri="{FF2B5EF4-FFF2-40B4-BE49-F238E27FC236}">
                <a16:creationId xmlns:a16="http://schemas.microsoft.com/office/drawing/2014/main" id="{E90B7582-4FDD-C13C-3354-DC81EE167ED5}"/>
              </a:ext>
            </a:extLst>
          </p:cNvPr>
          <p:cNvSpPr>
            <a:spLocks noGrp="1"/>
          </p:cNvSpPr>
          <p:nvPr>
            <p:ph idx="1"/>
          </p:nvPr>
        </p:nvSpPr>
        <p:spPr>
          <a:xfrm>
            <a:off x="552098" y="1113178"/>
            <a:ext cx="11426541" cy="2039539"/>
          </a:xfrm>
        </p:spPr>
        <p:txBody>
          <a:bodyPr/>
          <a:lstStyle/>
          <a:p>
            <a:pPr>
              <a:defRPr sz="2000"/>
            </a:pPr>
            <a:r>
              <a:rPr sz="2400" dirty="0"/>
              <a:t>STRIPS = Stanford Research Institute Problem Solver (1970s system)</a:t>
            </a:r>
          </a:p>
          <a:p>
            <a:pPr>
              <a:defRPr sz="2000"/>
            </a:pPr>
            <a:r>
              <a:rPr sz="2400" dirty="0"/>
              <a:t>Actions defined by:</a:t>
            </a:r>
            <a:endParaRPr lang="en-US" sz="2400" dirty="0"/>
          </a:p>
          <a:p>
            <a:pPr marL="342900" indent="-342900">
              <a:buFont typeface="Wingdings" panose="05000000000000000000" pitchFamily="2" charset="2"/>
              <a:buChar char="§"/>
              <a:defRPr sz="2000"/>
            </a:pPr>
            <a:r>
              <a:rPr sz="2400" dirty="0">
                <a:solidFill>
                  <a:schemeClr val="tx1"/>
                </a:solidFill>
              </a:rPr>
              <a:t>Preconditions</a:t>
            </a:r>
            <a:endParaRPr lang="en-US" sz="2400" dirty="0">
              <a:solidFill>
                <a:schemeClr val="tx1"/>
              </a:solidFill>
            </a:endParaRPr>
          </a:p>
          <a:p>
            <a:pPr marL="342900" indent="-342900">
              <a:buFont typeface="Wingdings" panose="05000000000000000000" pitchFamily="2" charset="2"/>
              <a:buChar char="§"/>
              <a:defRPr sz="2000"/>
            </a:pPr>
            <a:r>
              <a:rPr sz="2400" dirty="0">
                <a:solidFill>
                  <a:schemeClr val="tx1"/>
                </a:solidFill>
              </a:rPr>
              <a:t>Add effects</a:t>
            </a:r>
            <a:endParaRPr lang="en-US" sz="2400" dirty="0">
              <a:solidFill>
                <a:schemeClr val="tx1"/>
              </a:solidFill>
            </a:endParaRPr>
          </a:p>
          <a:p>
            <a:pPr marL="342900" indent="-342900">
              <a:buFont typeface="Wingdings" panose="05000000000000000000" pitchFamily="2" charset="2"/>
              <a:buChar char="§"/>
              <a:defRPr sz="2000"/>
            </a:pPr>
            <a:r>
              <a:rPr sz="2400" dirty="0">
                <a:solidFill>
                  <a:schemeClr val="tx1"/>
                </a:solidFill>
              </a:rPr>
              <a:t>Delete effects</a:t>
            </a:r>
          </a:p>
          <a:p>
            <a:pPr>
              <a:defRPr sz="2000"/>
            </a:pPr>
            <a:endParaRPr lang="en-US" sz="2400" dirty="0"/>
          </a:p>
          <a:p>
            <a:pPr>
              <a:defRPr sz="2000"/>
            </a:pPr>
            <a:r>
              <a:rPr sz="2400" dirty="0"/>
              <a:t>Convention: all other facts remain unchanged → avoids frame axioms</a:t>
            </a:r>
          </a:p>
          <a:p>
            <a:pPr>
              <a:defRPr sz="2000"/>
            </a:pPr>
            <a:endParaRPr sz="2400" dirty="0"/>
          </a:p>
        </p:txBody>
      </p:sp>
    </p:spTree>
    <p:extLst>
      <p:ext uri="{BB962C8B-B14F-4D97-AF65-F5344CB8AC3E}">
        <p14:creationId xmlns:p14="http://schemas.microsoft.com/office/powerpoint/2010/main" val="400074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solidFill>
                  <a:srgbClr val="C00000"/>
                </a:solidFill>
              </a:rPr>
              <a:t>Poll 1</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r>
              <a:rPr lang="en-US" dirty="0"/>
              <a:t>Which predicates apply to this state? (Select all that apply)</a:t>
            </a:r>
          </a:p>
          <a:p>
            <a:r>
              <a:rPr lang="en-US" sz="2400" dirty="0">
                <a:solidFill>
                  <a:srgbClr val="7030A0"/>
                </a:solidFill>
              </a:rPr>
              <a:t>Instances: A, B, C</a:t>
            </a:r>
          </a:p>
          <a:p>
            <a:r>
              <a:rPr lang="en-US" sz="2400" dirty="0">
                <a:solidFill>
                  <a:srgbClr val="7030A0"/>
                </a:solidFill>
              </a:rPr>
              <a:t>Predicates:</a:t>
            </a:r>
          </a:p>
          <a:p>
            <a:r>
              <a:rPr lang="en-US" sz="2400" dirty="0">
                <a:solidFill>
                  <a:srgbClr val="7030A0"/>
                </a:solidFill>
              </a:rPr>
              <a:t>     1) In-Hand(A)</a:t>
            </a:r>
          </a:p>
          <a:p>
            <a:r>
              <a:rPr lang="en-US" sz="2400" dirty="0">
                <a:solidFill>
                  <a:srgbClr val="7030A0"/>
                </a:solidFill>
              </a:rPr>
              <a:t>     2) In-Hand(B)</a:t>
            </a:r>
          </a:p>
          <a:p>
            <a:r>
              <a:rPr lang="en-US" sz="2400" dirty="0">
                <a:solidFill>
                  <a:srgbClr val="7030A0"/>
                </a:solidFill>
              </a:rPr>
              <a:t>     3) In-Hand(C)</a:t>
            </a:r>
          </a:p>
          <a:p>
            <a:r>
              <a:rPr lang="en-US" sz="2400" dirty="0">
                <a:solidFill>
                  <a:srgbClr val="7030A0"/>
                </a:solidFill>
              </a:rPr>
              <a:t>     4) On-Table(A)</a:t>
            </a:r>
          </a:p>
          <a:p>
            <a:r>
              <a:rPr lang="en-US" sz="2400" dirty="0">
                <a:solidFill>
                  <a:srgbClr val="7030A0"/>
                </a:solidFill>
              </a:rPr>
              <a:t>     5) On-Table(B)</a:t>
            </a:r>
          </a:p>
          <a:p>
            <a:r>
              <a:rPr lang="en-US" sz="2400" dirty="0">
                <a:solidFill>
                  <a:srgbClr val="7030A0"/>
                </a:solidFill>
              </a:rPr>
              <a:t>     6) On-Table(C)</a:t>
            </a:r>
          </a:p>
          <a:p>
            <a:r>
              <a:rPr lang="en-US" sz="2400" dirty="0">
                <a:solidFill>
                  <a:srgbClr val="7030A0"/>
                </a:solidFill>
              </a:rPr>
              <a:t>     7) On-Block(B,C) </a:t>
            </a:r>
          </a:p>
          <a:p>
            <a:r>
              <a:rPr lang="en-US" sz="2400" dirty="0">
                <a:solidFill>
                  <a:srgbClr val="7030A0"/>
                </a:solidFill>
              </a:rPr>
              <a:t>     8) On-Block(A,B)</a:t>
            </a:r>
          </a:p>
          <a:p>
            <a:r>
              <a:rPr lang="en-US" sz="2400" dirty="0">
                <a:solidFill>
                  <a:srgbClr val="7030A0"/>
                </a:solidFill>
              </a:rPr>
              <a:t>     9) </a:t>
            </a:r>
            <a:r>
              <a:rPr lang="en-US" sz="2400" dirty="0" err="1">
                <a:solidFill>
                  <a:srgbClr val="7030A0"/>
                </a:solidFill>
              </a:rPr>
              <a:t>HandEmpty</a:t>
            </a:r>
            <a:r>
              <a:rPr lang="en-US" sz="2400" dirty="0">
                <a:solidFill>
                  <a:srgbClr val="7030A0"/>
                </a:solidFill>
              </a:rPr>
              <a:t>()</a:t>
            </a: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2500677"/>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3162300"/>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4026932"/>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3074432"/>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3048553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solidFill>
                  <a:srgbClr val="C00000"/>
                </a:solidFill>
              </a:rPr>
              <a:t>Poll 1</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r>
              <a:rPr lang="en-US" dirty="0"/>
              <a:t>Which predicates apply to this state? (Select all that apply)</a:t>
            </a:r>
          </a:p>
          <a:p>
            <a:r>
              <a:rPr lang="en-US" sz="2400" dirty="0">
                <a:solidFill>
                  <a:srgbClr val="7030A0"/>
                </a:solidFill>
              </a:rPr>
              <a:t>Instances: A, B, C</a:t>
            </a:r>
          </a:p>
          <a:p>
            <a:r>
              <a:rPr lang="en-US" sz="2400" dirty="0">
                <a:solidFill>
                  <a:srgbClr val="7030A0"/>
                </a:solidFill>
              </a:rPr>
              <a:t>Predicates:</a:t>
            </a:r>
          </a:p>
          <a:p>
            <a:r>
              <a:rPr lang="en-US" sz="2400" dirty="0">
                <a:solidFill>
                  <a:srgbClr val="7030A0"/>
                </a:solidFill>
              </a:rPr>
              <a:t>     1) In-Hand(A)</a:t>
            </a:r>
          </a:p>
          <a:p>
            <a:r>
              <a:rPr lang="en-US" sz="2400" dirty="0">
                <a:solidFill>
                  <a:srgbClr val="7030A0"/>
                </a:solidFill>
              </a:rPr>
              <a:t>     2) In-Hand(B)</a:t>
            </a:r>
          </a:p>
          <a:p>
            <a:r>
              <a:rPr lang="en-US" sz="2400" dirty="0">
                <a:solidFill>
                  <a:srgbClr val="C00000"/>
                </a:solidFill>
              </a:rPr>
              <a:t>     3) In-Hand(C)</a:t>
            </a:r>
          </a:p>
          <a:p>
            <a:r>
              <a:rPr lang="en-US" sz="2400" dirty="0">
                <a:solidFill>
                  <a:srgbClr val="7030A0"/>
                </a:solidFill>
              </a:rPr>
              <a:t>     4) On-Table(A)</a:t>
            </a:r>
          </a:p>
          <a:p>
            <a:r>
              <a:rPr lang="en-US" sz="2400" dirty="0">
                <a:solidFill>
                  <a:srgbClr val="C00000"/>
                </a:solidFill>
              </a:rPr>
              <a:t>     5) On-Table(B)</a:t>
            </a:r>
          </a:p>
          <a:p>
            <a:r>
              <a:rPr lang="en-US" sz="2400" dirty="0">
                <a:solidFill>
                  <a:srgbClr val="7030A0"/>
                </a:solidFill>
              </a:rPr>
              <a:t>     6) On-Table(C)</a:t>
            </a:r>
          </a:p>
          <a:p>
            <a:r>
              <a:rPr lang="en-US" sz="2400" dirty="0">
                <a:solidFill>
                  <a:srgbClr val="7030A0"/>
                </a:solidFill>
              </a:rPr>
              <a:t>     7) On-Block(B,C) </a:t>
            </a:r>
          </a:p>
          <a:p>
            <a:r>
              <a:rPr lang="en-US" sz="2400" dirty="0">
                <a:solidFill>
                  <a:srgbClr val="C00000"/>
                </a:solidFill>
              </a:rPr>
              <a:t>     8) On-Block(A,B)</a:t>
            </a:r>
          </a:p>
          <a:p>
            <a:r>
              <a:rPr lang="en-US" sz="2400" dirty="0">
                <a:solidFill>
                  <a:srgbClr val="7030A0"/>
                </a:solidFill>
              </a:rPr>
              <a:t>     9) </a:t>
            </a:r>
            <a:r>
              <a:rPr lang="en-US" sz="2400" dirty="0" err="1">
                <a:solidFill>
                  <a:srgbClr val="7030A0"/>
                </a:solidFill>
              </a:rPr>
              <a:t>HandEmpty</a:t>
            </a:r>
            <a:r>
              <a:rPr lang="en-US" sz="2400" dirty="0">
                <a:solidFill>
                  <a:srgbClr val="7030A0"/>
                </a:solidFill>
              </a:rPr>
              <a:t>()</a:t>
            </a: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2500677"/>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3162300"/>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4026932"/>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3074432"/>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1385129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t>Full State Description</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endParaRPr lang="en-US" sz="2400" dirty="0">
              <a:solidFill>
                <a:srgbClr val="7030A0"/>
              </a:solidFill>
            </a:endParaRPr>
          </a:p>
          <a:p>
            <a:r>
              <a:rPr lang="en-US" sz="2400" dirty="0">
                <a:solidFill>
                  <a:schemeClr val="tx1"/>
                </a:solidFill>
              </a:rPr>
              <a:t>Instances: A, B, C</a:t>
            </a:r>
          </a:p>
          <a:p>
            <a:r>
              <a:rPr lang="en-US" sz="2400" dirty="0">
                <a:solidFill>
                  <a:schemeClr val="tx1"/>
                </a:solidFill>
              </a:rPr>
              <a:t>Predicates:</a:t>
            </a:r>
          </a:p>
          <a:p>
            <a:r>
              <a:rPr lang="en-US" sz="2400" dirty="0">
                <a:solidFill>
                  <a:srgbClr val="C00000"/>
                </a:solidFill>
              </a:rPr>
              <a:t>	In-Hand(C)</a:t>
            </a:r>
          </a:p>
          <a:p>
            <a:r>
              <a:rPr lang="en-US" sz="2400" dirty="0">
                <a:solidFill>
                  <a:srgbClr val="C00000"/>
                </a:solidFill>
              </a:rPr>
              <a:t>	On-Table(B)</a:t>
            </a:r>
          </a:p>
          <a:p>
            <a:r>
              <a:rPr lang="en-US" sz="2400" dirty="0">
                <a:solidFill>
                  <a:srgbClr val="C00000"/>
                </a:solidFill>
              </a:rPr>
              <a:t>	On-Block(A,B)</a:t>
            </a:r>
          </a:p>
          <a:p>
            <a:r>
              <a:rPr lang="en-US" sz="2400" dirty="0">
                <a:solidFill>
                  <a:srgbClr val="C00000"/>
                </a:solidFill>
              </a:rPr>
              <a:t>	Clear(A)</a:t>
            </a:r>
          </a:p>
          <a:p>
            <a:r>
              <a:rPr lang="en-US" sz="2400" dirty="0">
                <a:solidFill>
                  <a:srgbClr val="C00000"/>
                </a:solidFill>
              </a:rPr>
              <a:t>	Clear(C)</a:t>
            </a:r>
          </a:p>
          <a:p>
            <a:r>
              <a:rPr lang="en-US" sz="2400" dirty="0">
                <a:solidFill>
                  <a:srgbClr val="C00000"/>
                </a:solidFill>
              </a:rPr>
              <a:t>	</a:t>
            </a:r>
            <a:r>
              <a:rPr lang="en-US" sz="2400" dirty="0">
                <a:solidFill>
                  <a:schemeClr val="tx1"/>
                </a:solidFill>
              </a:rPr>
              <a:t>Optional: </a:t>
            </a:r>
            <a:r>
              <a:rPr lang="en-US" sz="2400" dirty="0">
                <a:solidFill>
                  <a:srgbClr val="C00000"/>
                </a:solidFill>
              </a:rPr>
              <a:t>~</a:t>
            </a:r>
            <a:r>
              <a:rPr lang="en-US" sz="2400" dirty="0" err="1">
                <a:solidFill>
                  <a:srgbClr val="C00000"/>
                </a:solidFill>
              </a:rPr>
              <a:t>HandEmpty</a:t>
            </a:r>
            <a:r>
              <a:rPr lang="en-US" sz="2400" dirty="0">
                <a:solidFill>
                  <a:srgbClr val="C00000"/>
                </a:solidFill>
              </a:rPr>
              <a:t>(), ~On-Table(C), ~On-Table(A), ~On-Block(B,A),    			    ~On-Block(C,A), ~On-Block(B,C), ~On-Block(C,B), ~On-Block(A,C), 		    ~Clear(B), ~In-Hand(A), ~In-Hand(B)</a:t>
            </a:r>
            <a:endParaRPr lang="en-US" sz="2400" dirty="0">
              <a:solidFill>
                <a:schemeClr val="tx1"/>
              </a:solidFill>
            </a:endParaRP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2500677"/>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3162300"/>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4026932"/>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3074432"/>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3116122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7520-ACEF-DE47-9507-E7E9AD61A4BD}"/>
              </a:ext>
            </a:extLst>
          </p:cNvPr>
          <p:cNvSpPr>
            <a:spLocks noGrp="1"/>
          </p:cNvSpPr>
          <p:nvPr>
            <p:ph type="title"/>
          </p:nvPr>
        </p:nvSpPr>
        <p:spPr/>
        <p:txBody>
          <a:bodyPr/>
          <a:lstStyle/>
          <a:p>
            <a:r>
              <a:rPr lang="en-US" dirty="0"/>
              <a:t>Operators </a:t>
            </a:r>
          </a:p>
        </p:txBody>
      </p:sp>
      <p:sp>
        <p:nvSpPr>
          <p:cNvPr id="3" name="Content Placeholder 2">
            <a:extLst>
              <a:ext uri="{FF2B5EF4-FFF2-40B4-BE49-F238E27FC236}">
                <a16:creationId xmlns:a16="http://schemas.microsoft.com/office/drawing/2014/main" id="{B5F141A9-77F2-2840-AD60-26BD9C8F798F}"/>
              </a:ext>
            </a:extLst>
          </p:cNvPr>
          <p:cNvSpPr>
            <a:spLocks noGrp="1"/>
          </p:cNvSpPr>
          <p:nvPr>
            <p:ph idx="1"/>
          </p:nvPr>
        </p:nvSpPr>
        <p:spPr>
          <a:xfrm>
            <a:off x="552098" y="1113178"/>
            <a:ext cx="10865201" cy="2039539"/>
          </a:xfrm>
        </p:spPr>
        <p:txBody>
          <a:bodyPr/>
          <a:lstStyle/>
          <a:p>
            <a:r>
              <a:rPr lang="en-US" dirty="0"/>
              <a:t>Operators </a:t>
            </a:r>
            <a:r>
              <a:rPr lang="en-US" dirty="0">
                <a:solidFill>
                  <a:srgbClr val="C00000"/>
                </a:solidFill>
              </a:rPr>
              <a:t>change</a:t>
            </a:r>
            <a:r>
              <a:rPr lang="en-US" dirty="0"/>
              <a:t> the state by adding/deleting predicates</a:t>
            </a:r>
          </a:p>
          <a:p>
            <a:r>
              <a:rPr lang="en-US" dirty="0"/>
              <a:t>Preconditions:</a:t>
            </a:r>
          </a:p>
          <a:p>
            <a:r>
              <a:rPr lang="en-US" dirty="0"/>
              <a:t>	</a:t>
            </a:r>
            <a:r>
              <a:rPr lang="en-US" dirty="0">
                <a:solidFill>
                  <a:schemeClr val="tx1"/>
                </a:solidFill>
              </a:rPr>
              <a:t>Actions can be applied only if all precondition predicates are true in 	the current state</a:t>
            </a:r>
          </a:p>
          <a:p>
            <a:r>
              <a:rPr lang="en-US" dirty="0"/>
              <a:t>Effects:</a:t>
            </a:r>
          </a:p>
          <a:p>
            <a:r>
              <a:rPr lang="en-US" dirty="0"/>
              <a:t>	</a:t>
            </a:r>
            <a:r>
              <a:rPr lang="en-US" dirty="0">
                <a:solidFill>
                  <a:schemeClr val="tx1"/>
                </a:solidFill>
              </a:rPr>
              <a:t>New state is a copy of the current predicates with the addition or 	deletion of specified predicates</a:t>
            </a:r>
          </a:p>
          <a:p>
            <a:endParaRPr lang="en-US" dirty="0"/>
          </a:p>
          <a:p>
            <a:r>
              <a:rPr lang="en-US" dirty="0"/>
              <a:t>Unlike the successor-state axioms, we do not explicitly represent time</a:t>
            </a:r>
          </a:p>
          <a:p>
            <a:endParaRPr lang="en-US" dirty="0"/>
          </a:p>
        </p:txBody>
      </p:sp>
    </p:spTree>
    <p:extLst>
      <p:ext uri="{BB962C8B-B14F-4D97-AF65-F5344CB8AC3E}">
        <p14:creationId xmlns:p14="http://schemas.microsoft.com/office/powerpoint/2010/main" val="95702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046B7-B604-3472-7B45-B3D1491AAB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21742-AE16-530F-1C96-521200AB2272}"/>
              </a:ext>
            </a:extLst>
          </p:cNvPr>
          <p:cNvSpPr>
            <a:spLocks noGrp="1"/>
          </p:cNvSpPr>
          <p:nvPr>
            <p:ph type="title"/>
          </p:nvPr>
        </p:nvSpPr>
        <p:spPr/>
        <p:txBody>
          <a:bodyPr/>
          <a:lstStyle/>
          <a:p>
            <a:r>
              <a:t>The Frame Problem</a:t>
            </a:r>
          </a:p>
        </p:txBody>
      </p:sp>
      <p:sp>
        <p:nvSpPr>
          <p:cNvPr id="3" name="Content Placeholder 2">
            <a:extLst>
              <a:ext uri="{FF2B5EF4-FFF2-40B4-BE49-F238E27FC236}">
                <a16:creationId xmlns:a16="http://schemas.microsoft.com/office/drawing/2014/main" id="{578F7842-E60D-AC96-128B-ED2FD96E2641}"/>
              </a:ext>
            </a:extLst>
          </p:cNvPr>
          <p:cNvSpPr>
            <a:spLocks noGrp="1"/>
          </p:cNvSpPr>
          <p:nvPr>
            <p:ph idx="1"/>
          </p:nvPr>
        </p:nvSpPr>
        <p:spPr/>
        <p:txBody>
          <a:bodyPr/>
          <a:lstStyle/>
          <a:p>
            <a:pPr>
              <a:defRPr sz="2000"/>
            </a:pPr>
            <a:r>
              <a:rPr sz="2400" dirty="0"/>
              <a:t>Frame problem: how to specify what remains unchanged after actions</a:t>
            </a:r>
          </a:p>
          <a:p>
            <a:pPr>
              <a:defRPr sz="2000"/>
            </a:pPr>
            <a:endParaRPr lang="en-US" sz="2400" dirty="0"/>
          </a:p>
          <a:p>
            <a:pPr marL="342900" indent="-342900">
              <a:buFont typeface="Wingdings" panose="05000000000000000000" pitchFamily="2" charset="2"/>
              <a:buChar char="§"/>
              <a:defRPr sz="2000"/>
            </a:pPr>
            <a:r>
              <a:rPr sz="2400" dirty="0">
                <a:solidFill>
                  <a:schemeClr val="tx1"/>
                </a:solidFill>
              </a:rPr>
              <a:t>Frame axioms (logic): one per unaffected predicate</a:t>
            </a:r>
          </a:p>
          <a:p>
            <a:pPr marL="342900" indent="-342900">
              <a:buFont typeface="Wingdings" panose="05000000000000000000" pitchFamily="2" charset="2"/>
              <a:buChar char="§"/>
              <a:defRPr sz="2000"/>
            </a:pPr>
            <a:endParaRPr lang="en-US" sz="2400" dirty="0">
              <a:solidFill>
                <a:schemeClr val="tx1"/>
              </a:solidFill>
            </a:endParaRPr>
          </a:p>
          <a:p>
            <a:pPr marL="342900" indent="-342900">
              <a:buFont typeface="Wingdings" panose="05000000000000000000" pitchFamily="2" charset="2"/>
              <a:buChar char="§"/>
              <a:defRPr sz="2000"/>
            </a:pPr>
            <a:r>
              <a:rPr lang="en-US" sz="2400" dirty="0">
                <a:solidFill>
                  <a:schemeClr val="tx1"/>
                </a:solidFill>
              </a:rPr>
              <a:t>S</a:t>
            </a:r>
            <a:r>
              <a:rPr sz="2400" dirty="0">
                <a:solidFill>
                  <a:schemeClr val="tx1"/>
                </a:solidFill>
              </a:rPr>
              <a:t>uccessor-State Axiom: combines persistence + change</a:t>
            </a:r>
          </a:p>
          <a:p>
            <a:pPr marL="342900" indent="-342900">
              <a:buFont typeface="Wingdings" panose="05000000000000000000" pitchFamily="2" charset="2"/>
              <a:buChar char="§"/>
              <a:defRPr sz="2000"/>
            </a:pPr>
            <a:endParaRPr lang="en-US" sz="2400" dirty="0">
              <a:solidFill>
                <a:schemeClr val="tx1"/>
              </a:solidFill>
            </a:endParaRPr>
          </a:p>
          <a:p>
            <a:pPr marL="342900" indent="-342900">
              <a:buFont typeface="Wingdings" panose="05000000000000000000" pitchFamily="2" charset="2"/>
              <a:buChar char="§"/>
              <a:defRPr sz="2000"/>
            </a:pPr>
            <a:r>
              <a:rPr sz="2400" dirty="0">
                <a:solidFill>
                  <a:schemeClr val="tx1"/>
                </a:solidFill>
              </a:rPr>
              <a:t>STRIPS convention: actions only list what changes (preconditions, add, delete)</a:t>
            </a:r>
          </a:p>
          <a:p>
            <a:pPr>
              <a:defRPr sz="2000"/>
            </a:pPr>
            <a:endParaRPr lang="en-US" sz="2400" dirty="0"/>
          </a:p>
        </p:txBody>
      </p:sp>
    </p:spTree>
    <p:extLst>
      <p:ext uri="{BB962C8B-B14F-4D97-AF65-F5344CB8AC3E}">
        <p14:creationId xmlns:p14="http://schemas.microsoft.com/office/powerpoint/2010/main" val="1133508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61915-5BE3-714C-A9BA-A278F5AA1E0E}"/>
              </a:ext>
            </a:extLst>
          </p:cNvPr>
          <p:cNvSpPr>
            <a:spLocks noGrp="1"/>
          </p:cNvSpPr>
          <p:nvPr>
            <p:ph type="title"/>
          </p:nvPr>
        </p:nvSpPr>
        <p:spPr/>
        <p:txBody>
          <a:bodyPr/>
          <a:lstStyle/>
          <a:p>
            <a:r>
              <a:rPr lang="en-US" dirty="0"/>
              <a:t>Rules of Blocks World</a:t>
            </a:r>
          </a:p>
        </p:txBody>
      </p:sp>
      <p:sp>
        <p:nvSpPr>
          <p:cNvPr id="3" name="Content Placeholder 2">
            <a:extLst>
              <a:ext uri="{FF2B5EF4-FFF2-40B4-BE49-F238E27FC236}">
                <a16:creationId xmlns:a16="http://schemas.microsoft.com/office/drawing/2014/main" id="{140F29B2-D7B1-A046-A80C-340436189E01}"/>
              </a:ext>
            </a:extLst>
          </p:cNvPr>
          <p:cNvSpPr>
            <a:spLocks noGrp="1"/>
          </p:cNvSpPr>
          <p:nvPr>
            <p:ph idx="1"/>
          </p:nvPr>
        </p:nvSpPr>
        <p:spPr/>
        <p:txBody>
          <a:bodyPr/>
          <a:lstStyle/>
          <a:p>
            <a:endParaRPr lang="en-US" dirty="0"/>
          </a:p>
          <a:p>
            <a:r>
              <a:rPr lang="en-US" dirty="0"/>
              <a:t>Blocks are picked up and put down by the hand</a:t>
            </a:r>
          </a:p>
          <a:p>
            <a:r>
              <a:rPr lang="en-US" dirty="0"/>
              <a:t>Blocks can be picked up only if they are clear</a:t>
            </a:r>
          </a:p>
          <a:p>
            <a:r>
              <a:rPr lang="en-US" dirty="0"/>
              <a:t>Hand can pick up a block only if the hand is empty</a:t>
            </a:r>
          </a:p>
          <a:p>
            <a:r>
              <a:rPr lang="en-US" dirty="0"/>
              <a:t>Hand can pick up and put down blocks on blocks or on the table </a:t>
            </a:r>
          </a:p>
        </p:txBody>
      </p:sp>
    </p:spTree>
    <p:extLst>
      <p:ext uri="{BB962C8B-B14F-4D97-AF65-F5344CB8AC3E}">
        <p14:creationId xmlns:p14="http://schemas.microsoft.com/office/powerpoint/2010/main" val="4013880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Pickup Block C from Table (State Transition)</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a:xfrm>
            <a:off x="1415699" y="1113178"/>
            <a:ext cx="10515600" cy="2039539"/>
          </a:xfrm>
        </p:spPr>
        <p:txBody>
          <a:bodyPr/>
          <a:lstStyle/>
          <a:p>
            <a:endParaRPr lang="en-US" dirty="0"/>
          </a:p>
          <a:p>
            <a:endParaRPr lang="en-US" dirty="0"/>
          </a:p>
          <a:p>
            <a:endParaRPr lang="en-US" dirty="0"/>
          </a:p>
          <a:p>
            <a:endParaRPr lang="en-US" dirty="0"/>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70808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43419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 name="Rectangle 17">
            <a:extLst>
              <a:ext uri="{FF2B5EF4-FFF2-40B4-BE49-F238E27FC236}">
                <a16:creationId xmlns:a16="http://schemas.microsoft.com/office/drawing/2014/main" id="{7A4D5136-24EA-4C4C-97EE-A4EF55717753}"/>
              </a:ext>
            </a:extLst>
          </p:cNvPr>
          <p:cNvSpPr/>
          <p:nvPr/>
        </p:nvSpPr>
        <p:spPr>
          <a:xfrm>
            <a:off x="655533" y="1886427"/>
            <a:ext cx="2640723" cy="3416320"/>
          </a:xfrm>
          <a:prstGeom prst="rect">
            <a:avLst/>
          </a:prstGeom>
        </p:spPr>
        <p:txBody>
          <a:bodyPr wrap="none">
            <a:spAutoFit/>
          </a:bodyPr>
          <a:lstStyle/>
          <a:p>
            <a:r>
              <a:rPr lang="en-US" sz="2400" dirty="0">
                <a:solidFill>
                  <a:srgbClr val="7030A0"/>
                </a:solidFill>
              </a:rPr>
              <a:t>Instances: </a:t>
            </a:r>
          </a:p>
          <a:p>
            <a:r>
              <a:rPr lang="en-US" sz="2400" dirty="0"/>
              <a:t>Blocks A, B, C</a:t>
            </a:r>
          </a:p>
          <a:p>
            <a:endParaRPr lang="en-US" sz="2400" dirty="0">
              <a:solidFill>
                <a:srgbClr val="7030A0"/>
              </a:solidFill>
            </a:endParaRPr>
          </a:p>
          <a:p>
            <a:r>
              <a:rPr lang="en-US" sz="2400" dirty="0">
                <a:solidFill>
                  <a:srgbClr val="7030A0"/>
                </a:solidFill>
              </a:rPr>
              <a:t>Possible Predicates:</a:t>
            </a:r>
          </a:p>
          <a:p>
            <a:r>
              <a:rPr lang="en-US" sz="2400" dirty="0" err="1"/>
              <a:t>HandEmpty</a:t>
            </a:r>
            <a:r>
              <a:rPr lang="en-US" sz="2400" dirty="0"/>
              <a:t>()</a:t>
            </a:r>
          </a:p>
          <a:p>
            <a:r>
              <a:rPr lang="en-US" sz="2400" dirty="0"/>
              <a:t>On-Table(block)</a:t>
            </a:r>
          </a:p>
          <a:p>
            <a:r>
              <a:rPr lang="en-US" sz="2400" dirty="0"/>
              <a:t>On-Block(b1,b2)</a:t>
            </a:r>
          </a:p>
          <a:p>
            <a:r>
              <a:rPr lang="en-US" sz="2400" dirty="0"/>
              <a:t>Clear(block)</a:t>
            </a:r>
          </a:p>
          <a:p>
            <a:r>
              <a:rPr lang="en-US" sz="2400" dirty="0"/>
              <a:t>In-Hand(block)</a:t>
            </a:r>
          </a:p>
        </p:txBody>
      </p:sp>
      <p:sp>
        <p:nvSpPr>
          <p:cNvPr id="19" name="Rectangle 18">
            <a:extLst>
              <a:ext uri="{FF2B5EF4-FFF2-40B4-BE49-F238E27FC236}">
                <a16:creationId xmlns:a16="http://schemas.microsoft.com/office/drawing/2014/main" id="{C0D0AEBC-FE4E-7241-B7C7-C8E369765E98}"/>
              </a:ext>
            </a:extLst>
          </p:cNvPr>
          <p:cNvSpPr/>
          <p:nvPr/>
        </p:nvSpPr>
        <p:spPr>
          <a:xfrm>
            <a:off x="4357546" y="3065435"/>
            <a:ext cx="1922962" cy="2677656"/>
          </a:xfrm>
          <a:prstGeom prst="rect">
            <a:avLst/>
          </a:prstGeom>
        </p:spPr>
        <p:txBody>
          <a:bodyPr wrap="none">
            <a:spAutoFit/>
          </a:bodyPr>
          <a:lstStyle/>
          <a:p>
            <a:r>
              <a:rPr lang="en-US" sz="2400" u="sng" dirty="0"/>
              <a:t>State:</a:t>
            </a:r>
          </a:p>
          <a:p>
            <a:r>
              <a:rPr lang="en-US" sz="2400" dirty="0" err="1"/>
              <a:t>HandEmpty</a:t>
            </a:r>
            <a:r>
              <a:rPr lang="en-US" sz="2400" dirty="0"/>
              <a:t>()</a:t>
            </a:r>
          </a:p>
          <a:p>
            <a:r>
              <a:rPr lang="en-US" sz="2400" dirty="0"/>
              <a:t>On-Table(B)</a:t>
            </a:r>
          </a:p>
          <a:p>
            <a:r>
              <a:rPr lang="en-US" sz="2400" dirty="0"/>
              <a:t>On-Table(C)</a:t>
            </a:r>
          </a:p>
          <a:p>
            <a:r>
              <a:rPr lang="en-US" sz="2400" dirty="0"/>
              <a:t>On-Block(A,B)</a:t>
            </a:r>
          </a:p>
          <a:p>
            <a:r>
              <a:rPr lang="en-US" sz="2400" dirty="0"/>
              <a:t>Clear(A)</a:t>
            </a:r>
          </a:p>
          <a:p>
            <a:r>
              <a:rPr lang="en-US" sz="2400" dirty="0"/>
              <a:t>Clear(C)</a:t>
            </a:r>
          </a:p>
        </p:txBody>
      </p:sp>
      <p:sp>
        <p:nvSpPr>
          <p:cNvPr id="20" name="Rectangle 19">
            <a:extLst>
              <a:ext uri="{FF2B5EF4-FFF2-40B4-BE49-F238E27FC236}">
                <a16:creationId xmlns:a16="http://schemas.microsoft.com/office/drawing/2014/main" id="{E86AA084-AB40-6A44-A31B-881DB62B50FC}"/>
              </a:ext>
            </a:extLst>
          </p:cNvPr>
          <p:cNvSpPr/>
          <p:nvPr/>
        </p:nvSpPr>
        <p:spPr>
          <a:xfrm>
            <a:off x="7037543" y="3065435"/>
            <a:ext cx="1922962" cy="2308324"/>
          </a:xfrm>
          <a:prstGeom prst="rect">
            <a:avLst/>
          </a:prstGeom>
        </p:spPr>
        <p:txBody>
          <a:bodyPr wrap="none">
            <a:spAutoFit/>
          </a:bodyPr>
          <a:lstStyle/>
          <a:p>
            <a:r>
              <a:rPr lang="en-US" sz="2400" u="sng" dirty="0"/>
              <a:t>State:</a:t>
            </a:r>
          </a:p>
          <a:p>
            <a:r>
              <a:rPr lang="en-US" sz="2400" dirty="0"/>
              <a:t>In-Hand(C)</a:t>
            </a:r>
          </a:p>
          <a:p>
            <a:r>
              <a:rPr lang="en-US" sz="2400" dirty="0"/>
              <a:t>On-Table(B)</a:t>
            </a:r>
          </a:p>
          <a:p>
            <a:r>
              <a:rPr lang="en-US" sz="2400" dirty="0"/>
              <a:t>On-Block(A,B)</a:t>
            </a:r>
          </a:p>
          <a:p>
            <a:r>
              <a:rPr lang="en-US" sz="2400" dirty="0"/>
              <a:t>Clear(A)</a:t>
            </a:r>
          </a:p>
          <a:p>
            <a:r>
              <a:rPr lang="en-US" sz="2400" dirty="0"/>
              <a:t>Clear(C)</a:t>
            </a:r>
          </a:p>
        </p:txBody>
      </p:sp>
      <p:sp>
        <p:nvSpPr>
          <p:cNvPr id="21" name="TextBox 20">
            <a:extLst>
              <a:ext uri="{FF2B5EF4-FFF2-40B4-BE49-F238E27FC236}">
                <a16:creationId xmlns:a16="http://schemas.microsoft.com/office/drawing/2014/main" id="{72147798-D689-F342-8BB5-9CA22315AFFF}"/>
              </a:ext>
            </a:extLst>
          </p:cNvPr>
          <p:cNvSpPr txBox="1"/>
          <p:nvPr/>
        </p:nvSpPr>
        <p:spPr>
          <a:xfrm>
            <a:off x="4689043" y="1924564"/>
            <a:ext cx="317716" cy="369332"/>
          </a:xfrm>
          <a:prstGeom prst="rect">
            <a:avLst/>
          </a:prstGeom>
          <a:noFill/>
        </p:spPr>
        <p:txBody>
          <a:bodyPr wrap="none" rtlCol="0">
            <a:spAutoFit/>
          </a:bodyPr>
          <a:lstStyle/>
          <a:p>
            <a:r>
              <a:rPr lang="en-US" dirty="0"/>
              <a:t>A</a:t>
            </a:r>
          </a:p>
        </p:txBody>
      </p:sp>
      <p:sp>
        <p:nvSpPr>
          <p:cNvPr id="22" name="TextBox 21">
            <a:extLst>
              <a:ext uri="{FF2B5EF4-FFF2-40B4-BE49-F238E27FC236}">
                <a16:creationId xmlns:a16="http://schemas.microsoft.com/office/drawing/2014/main" id="{E961523D-4135-1542-9D40-05856042FA41}"/>
              </a:ext>
            </a:extLst>
          </p:cNvPr>
          <p:cNvSpPr txBox="1"/>
          <p:nvPr/>
        </p:nvSpPr>
        <p:spPr>
          <a:xfrm>
            <a:off x="4689043" y="2380891"/>
            <a:ext cx="309700" cy="369332"/>
          </a:xfrm>
          <a:prstGeom prst="rect">
            <a:avLst/>
          </a:prstGeom>
          <a:noFill/>
        </p:spPr>
        <p:txBody>
          <a:bodyPr wrap="none" rtlCol="0">
            <a:spAutoFit/>
          </a:bodyPr>
          <a:lstStyle/>
          <a:p>
            <a:r>
              <a:rPr lang="en-US" dirty="0"/>
              <a:t>B</a:t>
            </a:r>
          </a:p>
        </p:txBody>
      </p:sp>
      <p:sp>
        <p:nvSpPr>
          <p:cNvPr id="23" name="TextBox 22">
            <a:extLst>
              <a:ext uri="{FF2B5EF4-FFF2-40B4-BE49-F238E27FC236}">
                <a16:creationId xmlns:a16="http://schemas.microsoft.com/office/drawing/2014/main" id="{236628D0-E1C2-6947-9043-472080484350}"/>
              </a:ext>
            </a:extLst>
          </p:cNvPr>
          <p:cNvSpPr txBox="1"/>
          <p:nvPr/>
        </p:nvSpPr>
        <p:spPr>
          <a:xfrm>
            <a:off x="5437796" y="2380891"/>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275314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Pickup Block C from Table (Preconditions, Effects)</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a:xfrm>
            <a:off x="1415699" y="1113178"/>
            <a:ext cx="10515600" cy="2039539"/>
          </a:xfrm>
        </p:spPr>
        <p:txBody>
          <a:bodyPr/>
          <a:lstStyle/>
          <a:p>
            <a:endParaRPr lang="en-US" dirty="0"/>
          </a:p>
          <a:p>
            <a:endParaRPr lang="en-US" dirty="0"/>
          </a:p>
          <a:p>
            <a:endParaRPr lang="en-US" dirty="0"/>
          </a:p>
          <a:p>
            <a:endParaRPr lang="en-US" dirty="0"/>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70808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43419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 name="Rectangle 17">
            <a:extLst>
              <a:ext uri="{FF2B5EF4-FFF2-40B4-BE49-F238E27FC236}">
                <a16:creationId xmlns:a16="http://schemas.microsoft.com/office/drawing/2014/main" id="{7A4D5136-24EA-4C4C-97EE-A4EF55717753}"/>
              </a:ext>
            </a:extLst>
          </p:cNvPr>
          <p:cNvSpPr/>
          <p:nvPr/>
        </p:nvSpPr>
        <p:spPr>
          <a:xfrm>
            <a:off x="655533" y="1886427"/>
            <a:ext cx="2640723" cy="3416320"/>
          </a:xfrm>
          <a:prstGeom prst="rect">
            <a:avLst/>
          </a:prstGeom>
        </p:spPr>
        <p:txBody>
          <a:bodyPr wrap="none">
            <a:spAutoFit/>
          </a:bodyPr>
          <a:lstStyle/>
          <a:p>
            <a:r>
              <a:rPr lang="en-US" sz="2400" dirty="0">
                <a:solidFill>
                  <a:srgbClr val="7030A0"/>
                </a:solidFill>
              </a:rPr>
              <a:t>Instances: </a:t>
            </a:r>
          </a:p>
          <a:p>
            <a:r>
              <a:rPr lang="en-US" sz="2400" dirty="0"/>
              <a:t>Blocks A, B, C</a:t>
            </a:r>
          </a:p>
          <a:p>
            <a:endParaRPr lang="en-US" sz="2400" dirty="0">
              <a:solidFill>
                <a:srgbClr val="7030A0"/>
              </a:solidFill>
            </a:endParaRPr>
          </a:p>
          <a:p>
            <a:r>
              <a:rPr lang="en-US" sz="2400" dirty="0">
                <a:solidFill>
                  <a:srgbClr val="7030A0"/>
                </a:solidFill>
              </a:rPr>
              <a:t>Possible Predicates:</a:t>
            </a:r>
          </a:p>
          <a:p>
            <a:r>
              <a:rPr lang="en-US" sz="2400" dirty="0" err="1"/>
              <a:t>HandEmpty</a:t>
            </a:r>
            <a:r>
              <a:rPr lang="en-US" sz="2400" dirty="0"/>
              <a:t>()</a:t>
            </a:r>
          </a:p>
          <a:p>
            <a:r>
              <a:rPr lang="en-US" sz="2400" dirty="0"/>
              <a:t>On-Table(block)</a:t>
            </a:r>
          </a:p>
          <a:p>
            <a:r>
              <a:rPr lang="en-US" sz="2400" dirty="0"/>
              <a:t>On-Block(b1,b2)</a:t>
            </a:r>
          </a:p>
          <a:p>
            <a:r>
              <a:rPr lang="en-US" sz="2400" dirty="0"/>
              <a:t>Clear(block)</a:t>
            </a:r>
          </a:p>
          <a:p>
            <a:r>
              <a:rPr lang="en-US" sz="2400" dirty="0"/>
              <a:t>In-Hand(block)</a:t>
            </a:r>
          </a:p>
        </p:txBody>
      </p:sp>
      <p:sp>
        <p:nvSpPr>
          <p:cNvPr id="19" name="Rectangle 18">
            <a:extLst>
              <a:ext uri="{FF2B5EF4-FFF2-40B4-BE49-F238E27FC236}">
                <a16:creationId xmlns:a16="http://schemas.microsoft.com/office/drawing/2014/main" id="{C0D0AEBC-FE4E-7241-B7C7-C8E369765E98}"/>
              </a:ext>
            </a:extLst>
          </p:cNvPr>
          <p:cNvSpPr/>
          <p:nvPr/>
        </p:nvSpPr>
        <p:spPr>
          <a:xfrm>
            <a:off x="4357546" y="3065435"/>
            <a:ext cx="1922962" cy="2677656"/>
          </a:xfrm>
          <a:prstGeom prst="rect">
            <a:avLst/>
          </a:prstGeom>
        </p:spPr>
        <p:txBody>
          <a:bodyPr wrap="none">
            <a:spAutoFit/>
          </a:bodyPr>
          <a:lstStyle/>
          <a:p>
            <a:r>
              <a:rPr lang="en-US" sz="2400" u="sng" dirty="0"/>
              <a:t>State:</a:t>
            </a:r>
          </a:p>
          <a:p>
            <a:r>
              <a:rPr lang="en-US" sz="2400" dirty="0" err="1"/>
              <a:t>HandEmpty</a:t>
            </a:r>
            <a:r>
              <a:rPr lang="en-US" sz="2400" dirty="0"/>
              <a:t>()</a:t>
            </a:r>
          </a:p>
          <a:p>
            <a:r>
              <a:rPr lang="en-US" sz="2400" dirty="0"/>
              <a:t>On-Table(B)</a:t>
            </a:r>
          </a:p>
          <a:p>
            <a:r>
              <a:rPr lang="en-US" sz="2400" dirty="0"/>
              <a:t>On-Table(C)</a:t>
            </a:r>
          </a:p>
          <a:p>
            <a:r>
              <a:rPr lang="en-US" sz="2400" dirty="0"/>
              <a:t>On-Block(A,B)</a:t>
            </a:r>
          </a:p>
          <a:p>
            <a:r>
              <a:rPr lang="en-US" sz="2400" dirty="0"/>
              <a:t>Clear(A)</a:t>
            </a:r>
          </a:p>
          <a:p>
            <a:r>
              <a:rPr lang="en-US" sz="2400" dirty="0"/>
              <a:t>Clear(C)</a:t>
            </a:r>
          </a:p>
        </p:txBody>
      </p:sp>
      <p:sp>
        <p:nvSpPr>
          <p:cNvPr id="20" name="Rectangle 19">
            <a:extLst>
              <a:ext uri="{FF2B5EF4-FFF2-40B4-BE49-F238E27FC236}">
                <a16:creationId xmlns:a16="http://schemas.microsoft.com/office/drawing/2014/main" id="{E86AA084-AB40-6A44-A31B-881DB62B50FC}"/>
              </a:ext>
            </a:extLst>
          </p:cNvPr>
          <p:cNvSpPr/>
          <p:nvPr/>
        </p:nvSpPr>
        <p:spPr>
          <a:xfrm>
            <a:off x="7037543" y="3065435"/>
            <a:ext cx="1922962" cy="2308324"/>
          </a:xfrm>
          <a:prstGeom prst="rect">
            <a:avLst/>
          </a:prstGeom>
        </p:spPr>
        <p:txBody>
          <a:bodyPr wrap="none">
            <a:spAutoFit/>
          </a:bodyPr>
          <a:lstStyle/>
          <a:p>
            <a:r>
              <a:rPr lang="en-US" sz="2400" u="sng" dirty="0"/>
              <a:t>State:</a:t>
            </a:r>
          </a:p>
          <a:p>
            <a:r>
              <a:rPr lang="en-US" sz="2400" dirty="0"/>
              <a:t>In-Hand(C)</a:t>
            </a:r>
          </a:p>
          <a:p>
            <a:r>
              <a:rPr lang="en-US" sz="2400" dirty="0"/>
              <a:t>On-Table(B)</a:t>
            </a:r>
          </a:p>
          <a:p>
            <a:r>
              <a:rPr lang="en-US" sz="2400" dirty="0"/>
              <a:t>On-Block(A,B)</a:t>
            </a:r>
          </a:p>
          <a:p>
            <a:r>
              <a:rPr lang="en-US" sz="2400" dirty="0"/>
              <a:t>Clear(A)</a:t>
            </a:r>
          </a:p>
          <a:p>
            <a:r>
              <a:rPr lang="en-US" sz="2400" dirty="0"/>
              <a:t>Clear(C)</a:t>
            </a:r>
          </a:p>
        </p:txBody>
      </p:sp>
      <p:sp>
        <p:nvSpPr>
          <p:cNvPr id="21" name="TextBox 20">
            <a:extLst>
              <a:ext uri="{FF2B5EF4-FFF2-40B4-BE49-F238E27FC236}">
                <a16:creationId xmlns:a16="http://schemas.microsoft.com/office/drawing/2014/main" id="{72147798-D689-F342-8BB5-9CA22315AFFF}"/>
              </a:ext>
            </a:extLst>
          </p:cNvPr>
          <p:cNvSpPr txBox="1"/>
          <p:nvPr/>
        </p:nvSpPr>
        <p:spPr>
          <a:xfrm>
            <a:off x="4689043" y="1924564"/>
            <a:ext cx="317716" cy="369332"/>
          </a:xfrm>
          <a:prstGeom prst="rect">
            <a:avLst/>
          </a:prstGeom>
          <a:noFill/>
        </p:spPr>
        <p:txBody>
          <a:bodyPr wrap="none" rtlCol="0">
            <a:spAutoFit/>
          </a:bodyPr>
          <a:lstStyle/>
          <a:p>
            <a:r>
              <a:rPr lang="en-US" dirty="0"/>
              <a:t>A</a:t>
            </a:r>
          </a:p>
        </p:txBody>
      </p:sp>
      <p:sp>
        <p:nvSpPr>
          <p:cNvPr id="22" name="TextBox 21">
            <a:extLst>
              <a:ext uri="{FF2B5EF4-FFF2-40B4-BE49-F238E27FC236}">
                <a16:creationId xmlns:a16="http://schemas.microsoft.com/office/drawing/2014/main" id="{E961523D-4135-1542-9D40-05856042FA41}"/>
              </a:ext>
            </a:extLst>
          </p:cNvPr>
          <p:cNvSpPr txBox="1"/>
          <p:nvPr/>
        </p:nvSpPr>
        <p:spPr>
          <a:xfrm>
            <a:off x="4689043" y="2380891"/>
            <a:ext cx="309700" cy="369332"/>
          </a:xfrm>
          <a:prstGeom prst="rect">
            <a:avLst/>
          </a:prstGeom>
          <a:noFill/>
        </p:spPr>
        <p:txBody>
          <a:bodyPr wrap="none" rtlCol="0">
            <a:spAutoFit/>
          </a:bodyPr>
          <a:lstStyle/>
          <a:p>
            <a:r>
              <a:rPr lang="en-US" dirty="0"/>
              <a:t>B</a:t>
            </a:r>
          </a:p>
        </p:txBody>
      </p:sp>
      <p:sp>
        <p:nvSpPr>
          <p:cNvPr id="23" name="TextBox 22">
            <a:extLst>
              <a:ext uri="{FF2B5EF4-FFF2-40B4-BE49-F238E27FC236}">
                <a16:creationId xmlns:a16="http://schemas.microsoft.com/office/drawing/2014/main" id="{236628D0-E1C2-6947-9043-472080484350}"/>
              </a:ext>
            </a:extLst>
          </p:cNvPr>
          <p:cNvSpPr txBox="1"/>
          <p:nvPr/>
        </p:nvSpPr>
        <p:spPr>
          <a:xfrm>
            <a:off x="5437796" y="2380891"/>
            <a:ext cx="308098" cy="369332"/>
          </a:xfrm>
          <a:prstGeom prst="rect">
            <a:avLst/>
          </a:prstGeom>
          <a:noFill/>
        </p:spPr>
        <p:txBody>
          <a:bodyPr wrap="none" rtlCol="0">
            <a:spAutoFit/>
          </a:bodyPr>
          <a:lstStyle/>
          <a:p>
            <a:r>
              <a:rPr lang="en-US" dirty="0"/>
              <a:t>C</a:t>
            </a:r>
          </a:p>
        </p:txBody>
      </p:sp>
      <p:sp>
        <p:nvSpPr>
          <p:cNvPr id="24" name="Rectangle 23">
            <a:extLst>
              <a:ext uri="{FF2B5EF4-FFF2-40B4-BE49-F238E27FC236}">
                <a16:creationId xmlns:a16="http://schemas.microsoft.com/office/drawing/2014/main" id="{3089A04D-ED35-1A4D-82A0-8DD2D6101DCE}"/>
              </a:ext>
            </a:extLst>
          </p:cNvPr>
          <p:cNvSpPr/>
          <p:nvPr/>
        </p:nvSpPr>
        <p:spPr>
          <a:xfrm>
            <a:off x="4357546" y="3065435"/>
            <a:ext cx="1922962" cy="2677656"/>
          </a:xfrm>
          <a:prstGeom prst="rect">
            <a:avLst/>
          </a:prstGeom>
        </p:spPr>
        <p:txBody>
          <a:bodyPr wrap="none">
            <a:spAutoFit/>
          </a:bodyPr>
          <a:lstStyle/>
          <a:p>
            <a:r>
              <a:rPr lang="en-US" sz="2400" u="sng" dirty="0"/>
              <a:t>State:</a:t>
            </a:r>
          </a:p>
          <a:p>
            <a:r>
              <a:rPr lang="en-US" sz="2400" dirty="0" err="1">
                <a:solidFill>
                  <a:schemeClr val="accent1">
                    <a:lumMod val="75000"/>
                  </a:schemeClr>
                </a:solidFill>
              </a:rPr>
              <a:t>HandEmpty</a:t>
            </a:r>
            <a:r>
              <a:rPr lang="en-US" sz="2400" dirty="0">
                <a:solidFill>
                  <a:schemeClr val="accent1">
                    <a:lumMod val="75000"/>
                  </a:schemeClr>
                </a:solidFill>
              </a:rPr>
              <a:t>()</a:t>
            </a:r>
          </a:p>
          <a:p>
            <a:r>
              <a:rPr lang="en-US" sz="2400" dirty="0"/>
              <a:t>On-Table(B)</a:t>
            </a:r>
          </a:p>
          <a:p>
            <a:r>
              <a:rPr lang="en-US" sz="2400" dirty="0">
                <a:solidFill>
                  <a:schemeClr val="accent1">
                    <a:lumMod val="75000"/>
                  </a:schemeClr>
                </a:solidFill>
              </a:rPr>
              <a:t>On-Table(C)</a:t>
            </a:r>
          </a:p>
          <a:p>
            <a:r>
              <a:rPr lang="en-US" sz="2400" dirty="0"/>
              <a:t>On-Block(A,B)</a:t>
            </a:r>
          </a:p>
          <a:p>
            <a:r>
              <a:rPr lang="en-US" sz="2400" dirty="0"/>
              <a:t>Clear(A)</a:t>
            </a:r>
          </a:p>
          <a:p>
            <a:r>
              <a:rPr lang="en-US" sz="2400" dirty="0">
                <a:solidFill>
                  <a:schemeClr val="accent1">
                    <a:lumMod val="75000"/>
                  </a:schemeClr>
                </a:solidFill>
              </a:rPr>
              <a:t>Clear(C)</a:t>
            </a:r>
          </a:p>
        </p:txBody>
      </p:sp>
      <p:sp>
        <p:nvSpPr>
          <p:cNvPr id="25" name="Rectangle 24">
            <a:extLst>
              <a:ext uri="{FF2B5EF4-FFF2-40B4-BE49-F238E27FC236}">
                <a16:creationId xmlns:a16="http://schemas.microsoft.com/office/drawing/2014/main" id="{E21BEC3F-3793-DF4A-8DCF-6E22DEDCE2CF}"/>
              </a:ext>
            </a:extLst>
          </p:cNvPr>
          <p:cNvSpPr/>
          <p:nvPr/>
        </p:nvSpPr>
        <p:spPr>
          <a:xfrm>
            <a:off x="7037543" y="3065435"/>
            <a:ext cx="2720681" cy="3046988"/>
          </a:xfrm>
          <a:prstGeom prst="rect">
            <a:avLst/>
          </a:prstGeom>
        </p:spPr>
        <p:txBody>
          <a:bodyPr wrap="none">
            <a:spAutoFit/>
          </a:bodyPr>
          <a:lstStyle/>
          <a:p>
            <a:r>
              <a:rPr lang="en-US" sz="2400" u="sng" dirty="0"/>
              <a:t>State:</a:t>
            </a:r>
          </a:p>
          <a:p>
            <a:r>
              <a:rPr lang="en-US" sz="2400" dirty="0">
                <a:solidFill>
                  <a:srgbClr val="00B050"/>
                </a:solidFill>
              </a:rPr>
              <a:t>In-Hand(C)</a:t>
            </a:r>
          </a:p>
          <a:p>
            <a:r>
              <a:rPr lang="en-US" sz="2400" dirty="0"/>
              <a:t>On-Table(B)</a:t>
            </a:r>
          </a:p>
          <a:p>
            <a:r>
              <a:rPr lang="en-US" sz="2400" dirty="0"/>
              <a:t>On-Block(A,B)</a:t>
            </a:r>
          </a:p>
          <a:p>
            <a:r>
              <a:rPr lang="en-US" sz="2400" dirty="0"/>
              <a:t>Clear(A)</a:t>
            </a:r>
          </a:p>
          <a:p>
            <a:r>
              <a:rPr lang="en-US" sz="2400" dirty="0"/>
              <a:t>Clear(C)</a:t>
            </a:r>
          </a:p>
          <a:p>
            <a:r>
              <a:rPr lang="en-US" sz="2400" dirty="0">
                <a:solidFill>
                  <a:srgbClr val="C00000"/>
                </a:solidFill>
              </a:rPr>
              <a:t>Delete </a:t>
            </a:r>
            <a:r>
              <a:rPr lang="en-US" sz="2400" dirty="0" err="1">
                <a:solidFill>
                  <a:srgbClr val="C00000"/>
                </a:solidFill>
              </a:rPr>
              <a:t>HandEmpty</a:t>
            </a:r>
            <a:r>
              <a:rPr lang="en-US" sz="2400" dirty="0">
                <a:solidFill>
                  <a:srgbClr val="C00000"/>
                </a:solidFill>
              </a:rPr>
              <a:t>()</a:t>
            </a:r>
          </a:p>
          <a:p>
            <a:r>
              <a:rPr lang="en-US" sz="2400" dirty="0">
                <a:solidFill>
                  <a:srgbClr val="C00000"/>
                </a:solidFill>
              </a:rPr>
              <a:t>Delete On-Table(C)</a:t>
            </a:r>
          </a:p>
        </p:txBody>
      </p:sp>
    </p:spTree>
    <p:extLst>
      <p:ext uri="{BB962C8B-B14F-4D97-AF65-F5344CB8AC3E}">
        <p14:creationId xmlns:p14="http://schemas.microsoft.com/office/powerpoint/2010/main" val="223147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Operator: Pickup-Block-C from Table</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			</a:t>
            </a:r>
            <a:r>
              <a:rPr lang="en-US" u="sng" dirty="0"/>
              <a:t>Preconditions</a:t>
            </a:r>
            <a:r>
              <a:rPr lang="en-US" dirty="0"/>
              <a:t>	</a:t>
            </a:r>
            <a:r>
              <a:rPr lang="en-US" u="sng" dirty="0"/>
              <a:t>Effects</a:t>
            </a:r>
          </a:p>
          <a:p>
            <a:r>
              <a:rPr lang="en-US" dirty="0"/>
              <a:t>			</a:t>
            </a:r>
            <a:r>
              <a:rPr lang="en-US" dirty="0" err="1"/>
              <a:t>HandEmpty</a:t>
            </a:r>
            <a:r>
              <a:rPr lang="en-US" dirty="0"/>
              <a:t>()	Add 	In-Hand(C)</a:t>
            </a:r>
          </a:p>
          <a:p>
            <a:r>
              <a:rPr lang="en-US" dirty="0"/>
              <a:t>			Clear(C)		Delete </a:t>
            </a:r>
            <a:r>
              <a:rPr lang="en-US" dirty="0" err="1"/>
              <a:t>HandEmpty</a:t>
            </a:r>
            <a:r>
              <a:rPr lang="en-US" dirty="0"/>
              <a:t>() 	</a:t>
            </a:r>
          </a:p>
          <a:p>
            <a:r>
              <a:rPr lang="en-US" dirty="0"/>
              <a:t>			On-Table(C)		 	On-Table(C)</a:t>
            </a:r>
          </a:p>
          <a:p>
            <a:r>
              <a:rPr lang="en-US" dirty="0"/>
              <a:t>							</a:t>
            </a:r>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62172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34783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 name="TextBox 17">
            <a:extLst>
              <a:ext uri="{FF2B5EF4-FFF2-40B4-BE49-F238E27FC236}">
                <a16:creationId xmlns:a16="http://schemas.microsoft.com/office/drawing/2014/main" id="{0ADB1F19-9293-F445-9E40-19904C5B0D5C}"/>
              </a:ext>
            </a:extLst>
          </p:cNvPr>
          <p:cNvSpPr txBox="1"/>
          <p:nvPr/>
        </p:nvSpPr>
        <p:spPr>
          <a:xfrm>
            <a:off x="3812743" y="1924564"/>
            <a:ext cx="317716" cy="369332"/>
          </a:xfrm>
          <a:prstGeom prst="rect">
            <a:avLst/>
          </a:prstGeom>
          <a:noFill/>
        </p:spPr>
        <p:txBody>
          <a:bodyPr wrap="none" rtlCol="0">
            <a:spAutoFit/>
          </a:bodyPr>
          <a:lstStyle/>
          <a:p>
            <a:r>
              <a:rPr lang="en-US" dirty="0"/>
              <a:t>A</a:t>
            </a:r>
          </a:p>
        </p:txBody>
      </p:sp>
      <p:sp>
        <p:nvSpPr>
          <p:cNvPr id="19" name="TextBox 18">
            <a:extLst>
              <a:ext uri="{FF2B5EF4-FFF2-40B4-BE49-F238E27FC236}">
                <a16:creationId xmlns:a16="http://schemas.microsoft.com/office/drawing/2014/main" id="{2D923704-0C97-2446-8211-6A20B7BF97C6}"/>
              </a:ext>
            </a:extLst>
          </p:cNvPr>
          <p:cNvSpPr txBox="1"/>
          <p:nvPr/>
        </p:nvSpPr>
        <p:spPr>
          <a:xfrm>
            <a:off x="3812743" y="2380891"/>
            <a:ext cx="309700" cy="369332"/>
          </a:xfrm>
          <a:prstGeom prst="rect">
            <a:avLst/>
          </a:prstGeom>
          <a:noFill/>
        </p:spPr>
        <p:txBody>
          <a:bodyPr wrap="none" rtlCol="0">
            <a:spAutoFit/>
          </a:bodyPr>
          <a:lstStyle/>
          <a:p>
            <a:r>
              <a:rPr lang="en-US" dirty="0"/>
              <a:t>B</a:t>
            </a:r>
          </a:p>
        </p:txBody>
      </p:sp>
      <p:sp>
        <p:nvSpPr>
          <p:cNvPr id="20" name="TextBox 19">
            <a:extLst>
              <a:ext uri="{FF2B5EF4-FFF2-40B4-BE49-F238E27FC236}">
                <a16:creationId xmlns:a16="http://schemas.microsoft.com/office/drawing/2014/main" id="{CD6A4E91-93BC-FB40-9100-882E045EA5CB}"/>
              </a:ext>
            </a:extLst>
          </p:cNvPr>
          <p:cNvSpPr txBox="1"/>
          <p:nvPr/>
        </p:nvSpPr>
        <p:spPr>
          <a:xfrm>
            <a:off x="4561496" y="2380891"/>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32479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Operator: Pickup-Block from Table</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			</a:t>
            </a:r>
            <a:r>
              <a:rPr lang="en-US" u="sng" dirty="0"/>
              <a:t>Preconditions</a:t>
            </a:r>
            <a:r>
              <a:rPr lang="en-US" dirty="0"/>
              <a:t>	</a:t>
            </a:r>
            <a:r>
              <a:rPr lang="en-US" u="sng" dirty="0"/>
              <a:t>Effects</a:t>
            </a:r>
          </a:p>
          <a:p>
            <a:r>
              <a:rPr lang="en-US" dirty="0"/>
              <a:t>			</a:t>
            </a:r>
            <a:r>
              <a:rPr lang="en-US" dirty="0" err="1"/>
              <a:t>HandEmpty</a:t>
            </a:r>
            <a:r>
              <a:rPr lang="en-US" dirty="0"/>
              <a:t>()	Add 	In-Hand(block)</a:t>
            </a:r>
          </a:p>
          <a:p>
            <a:r>
              <a:rPr lang="en-US" dirty="0"/>
              <a:t>			Clear(block)		Delete </a:t>
            </a:r>
            <a:r>
              <a:rPr lang="en-US" dirty="0" err="1"/>
              <a:t>HandEmpty</a:t>
            </a:r>
            <a:r>
              <a:rPr lang="en-US" dirty="0"/>
              <a:t>() 	</a:t>
            </a:r>
          </a:p>
          <a:p>
            <a:r>
              <a:rPr lang="en-US" dirty="0"/>
              <a:t>			On-Table(block)		 On-Table(block)</a:t>
            </a:r>
          </a:p>
          <a:p>
            <a:endParaRPr lang="en-US" dirty="0"/>
          </a:p>
          <a:p>
            <a:r>
              <a:rPr lang="en-US" dirty="0"/>
              <a:t>Create a </a:t>
            </a:r>
            <a:r>
              <a:rPr lang="en-US" dirty="0">
                <a:solidFill>
                  <a:srgbClr val="C00000"/>
                </a:solidFill>
              </a:rPr>
              <a:t>variable</a:t>
            </a:r>
            <a:r>
              <a:rPr lang="en-US" dirty="0"/>
              <a:t> that takes on the value of a particular instance for        </a:t>
            </a:r>
            <a:r>
              <a:rPr lang="en-US" dirty="0">
                <a:solidFill>
                  <a:srgbClr val="C00000"/>
                </a:solidFill>
              </a:rPr>
              <a:t>all times</a:t>
            </a:r>
            <a:r>
              <a:rPr lang="en-US" dirty="0"/>
              <a:t> it appears in an operator. 						</a:t>
            </a:r>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62172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34783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11324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Operator: </a:t>
            </a:r>
            <a:r>
              <a:rPr lang="en-US" dirty="0" err="1"/>
              <a:t>PutDown</a:t>
            </a:r>
            <a:r>
              <a:rPr lang="en-US" dirty="0"/>
              <a:t>-Block on Table</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			</a:t>
            </a:r>
            <a:r>
              <a:rPr lang="en-US" u="sng" dirty="0"/>
              <a:t>Preconditions</a:t>
            </a:r>
            <a:r>
              <a:rPr lang="en-US" dirty="0"/>
              <a:t>	</a:t>
            </a:r>
            <a:r>
              <a:rPr lang="en-US" u="sng" dirty="0"/>
              <a:t>Effects</a:t>
            </a:r>
          </a:p>
          <a:p>
            <a:r>
              <a:rPr lang="en-US" dirty="0"/>
              <a:t>			In-Hand(block)	Add 	</a:t>
            </a:r>
            <a:r>
              <a:rPr lang="en-US" dirty="0" err="1"/>
              <a:t>HandEmpty</a:t>
            </a:r>
            <a:r>
              <a:rPr lang="en-US" dirty="0"/>
              <a:t>()</a:t>
            </a:r>
          </a:p>
          <a:p>
            <a:r>
              <a:rPr lang="en-US" dirty="0"/>
              <a:t>							On-Table(block)</a:t>
            </a:r>
          </a:p>
          <a:p>
            <a:r>
              <a:rPr lang="en-US" dirty="0"/>
              <a:t>						Delete In-Hand(block) 	</a:t>
            </a:r>
          </a:p>
          <a:p>
            <a:endParaRPr lang="en-US" dirty="0"/>
          </a:p>
          <a:p>
            <a:r>
              <a:rPr lang="en-US" dirty="0">
                <a:solidFill>
                  <a:schemeClr val="tx1"/>
                </a:solidFill>
              </a:rPr>
              <a:t>Why don’t we need to check if ~</a:t>
            </a:r>
            <a:r>
              <a:rPr lang="en-US" dirty="0" err="1">
                <a:solidFill>
                  <a:schemeClr val="tx1"/>
                </a:solidFill>
              </a:rPr>
              <a:t>HandEmpty</a:t>
            </a:r>
            <a:r>
              <a:rPr lang="en-US" dirty="0">
                <a:solidFill>
                  <a:schemeClr val="tx1"/>
                </a:solidFill>
              </a:rPr>
              <a:t>() is true?</a:t>
            </a:r>
            <a:r>
              <a:rPr lang="en-US" dirty="0"/>
              <a:t>	</a:t>
            </a:r>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3446794" y="1585695"/>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5727491" y="1536142"/>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9965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t>Full State Description</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r>
              <a:rPr lang="en-US" sz="2400" dirty="0">
                <a:solidFill>
                  <a:schemeClr val="tx1"/>
                </a:solidFill>
              </a:rPr>
              <a:t>Instances: A, B, C</a:t>
            </a:r>
          </a:p>
          <a:p>
            <a:r>
              <a:rPr lang="en-US" sz="2400" dirty="0">
                <a:solidFill>
                  <a:schemeClr val="tx1"/>
                </a:solidFill>
              </a:rPr>
              <a:t>Predicates:</a:t>
            </a:r>
          </a:p>
          <a:p>
            <a:r>
              <a:rPr lang="en-US" sz="2400" dirty="0">
                <a:solidFill>
                  <a:srgbClr val="C00000"/>
                </a:solidFill>
              </a:rPr>
              <a:t>	In-Hand(C)</a:t>
            </a:r>
          </a:p>
          <a:p>
            <a:r>
              <a:rPr lang="en-US" sz="2400" dirty="0">
                <a:solidFill>
                  <a:srgbClr val="C00000"/>
                </a:solidFill>
              </a:rPr>
              <a:t>	On-Table(B)</a:t>
            </a:r>
          </a:p>
          <a:p>
            <a:r>
              <a:rPr lang="en-US" sz="2400" dirty="0">
                <a:solidFill>
                  <a:srgbClr val="C00000"/>
                </a:solidFill>
              </a:rPr>
              <a:t>	On-Block(A,B)</a:t>
            </a:r>
          </a:p>
          <a:p>
            <a:r>
              <a:rPr lang="en-US" sz="2400" dirty="0">
                <a:solidFill>
                  <a:srgbClr val="C00000"/>
                </a:solidFill>
              </a:rPr>
              <a:t>	Clear(A)</a:t>
            </a:r>
          </a:p>
          <a:p>
            <a:r>
              <a:rPr lang="en-US" sz="2400" dirty="0">
                <a:solidFill>
                  <a:srgbClr val="C00000"/>
                </a:solidFill>
              </a:rPr>
              <a:t>	Clear(C)</a:t>
            </a:r>
          </a:p>
          <a:p>
            <a:r>
              <a:rPr lang="en-US" sz="2400" dirty="0">
                <a:solidFill>
                  <a:srgbClr val="C00000"/>
                </a:solidFill>
              </a:rPr>
              <a:t>	</a:t>
            </a:r>
            <a:r>
              <a:rPr lang="en-US" sz="2400" dirty="0">
                <a:solidFill>
                  <a:schemeClr val="tx1"/>
                </a:solidFill>
              </a:rPr>
              <a:t>Optional: </a:t>
            </a:r>
            <a:r>
              <a:rPr lang="en-US" sz="2400" dirty="0">
                <a:solidFill>
                  <a:srgbClr val="C00000"/>
                </a:solidFill>
              </a:rPr>
              <a:t>~</a:t>
            </a:r>
            <a:r>
              <a:rPr lang="en-US" sz="2400" dirty="0" err="1">
                <a:solidFill>
                  <a:srgbClr val="C00000"/>
                </a:solidFill>
              </a:rPr>
              <a:t>HandEmpty</a:t>
            </a:r>
            <a:r>
              <a:rPr lang="en-US" sz="2400" dirty="0">
                <a:solidFill>
                  <a:srgbClr val="C00000"/>
                </a:solidFill>
              </a:rPr>
              <a:t>(), ~On-Table(C), ~On-Table(A), ~On-Block(B,A),    			    ~On-Block(C,A), ~On-Block(B,C), ~On-Block(C,B), ~On-Block(A,C), 		    ~Clear(B), ~In-Hand(A), ~In-Hand(B)</a:t>
            </a:r>
          </a:p>
          <a:p>
            <a:r>
              <a:rPr lang="en-US" sz="2400" dirty="0"/>
              <a:t>RULE OF THUMB: If you must match that Predicate is explicitly not true, you must include ~Predicate in the state description. </a:t>
            </a: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1839373"/>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2500996"/>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3365628"/>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2413128"/>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4130462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33D4C-4CF8-1141-BC90-195CC496B189}"/>
              </a:ext>
            </a:extLst>
          </p:cNvPr>
          <p:cNvSpPr>
            <a:spLocks noGrp="1"/>
          </p:cNvSpPr>
          <p:nvPr>
            <p:ph type="title"/>
          </p:nvPr>
        </p:nvSpPr>
        <p:spPr/>
        <p:txBody>
          <a:bodyPr/>
          <a:lstStyle/>
          <a:p>
            <a:r>
              <a:rPr lang="en-US" dirty="0"/>
              <a:t>Operators for Block Stacking</a:t>
            </a:r>
          </a:p>
        </p:txBody>
      </p:sp>
      <p:sp>
        <p:nvSpPr>
          <p:cNvPr id="3" name="Content Placeholder 2">
            <a:extLst>
              <a:ext uri="{FF2B5EF4-FFF2-40B4-BE49-F238E27FC236}">
                <a16:creationId xmlns:a16="http://schemas.microsoft.com/office/drawing/2014/main" id="{95CDE025-DB9D-6549-8082-EAB4554EA661}"/>
              </a:ext>
            </a:extLst>
          </p:cNvPr>
          <p:cNvSpPr>
            <a:spLocks noGrp="1"/>
          </p:cNvSpPr>
          <p:nvPr>
            <p:ph idx="1"/>
          </p:nvPr>
        </p:nvSpPr>
        <p:spPr/>
        <p:txBody>
          <a:bodyPr numCol="2"/>
          <a:lstStyle/>
          <a:p>
            <a:r>
              <a:rPr lang="en-US" sz="2000" dirty="0" err="1"/>
              <a:t>Pickup_Table</a:t>
            </a:r>
            <a:r>
              <a:rPr lang="en-US" sz="2000" dirty="0"/>
              <a:t>(b):</a:t>
            </a:r>
          </a:p>
          <a:p>
            <a:pPr marL="460375" indent="-460375"/>
            <a:r>
              <a:rPr lang="en-US" sz="2000" dirty="0"/>
              <a:t>		Pre: </a:t>
            </a:r>
            <a:r>
              <a:rPr lang="en-US" sz="2000" dirty="0" err="1"/>
              <a:t>HandEmpty</a:t>
            </a:r>
            <a:r>
              <a:rPr lang="en-US" sz="2000" dirty="0"/>
              <a:t>(), Clear(b), On-Table(b)</a:t>
            </a:r>
          </a:p>
          <a:p>
            <a:pPr marL="460375" indent="-460375"/>
            <a:r>
              <a:rPr lang="en-US" sz="2000" dirty="0"/>
              <a:t>		Add: In-Hand(b)</a:t>
            </a:r>
          </a:p>
          <a:p>
            <a:r>
              <a:rPr lang="en-US" sz="2000" dirty="0"/>
              <a:t>        	Delete: </a:t>
            </a:r>
            <a:r>
              <a:rPr lang="en-US" sz="2000" dirty="0" err="1"/>
              <a:t>HandEmpty</a:t>
            </a:r>
            <a:r>
              <a:rPr lang="en-US" sz="2000" dirty="0"/>
              <a:t>(), On-Table(b)</a:t>
            </a:r>
          </a:p>
          <a:p>
            <a:endParaRPr lang="en-US" sz="2000" dirty="0"/>
          </a:p>
          <a:p>
            <a:r>
              <a:rPr lang="en-US" sz="2000" dirty="0" err="1"/>
              <a:t>Putdown_Table</a:t>
            </a:r>
            <a:r>
              <a:rPr lang="en-US" sz="2000" dirty="0"/>
              <a:t>(b):</a:t>
            </a:r>
          </a:p>
          <a:p>
            <a:r>
              <a:rPr lang="en-US" sz="2000" dirty="0"/>
              <a:t>	Pre: In-Hand(b)</a:t>
            </a:r>
          </a:p>
          <a:p>
            <a:r>
              <a:rPr lang="en-US" sz="2000" dirty="0"/>
              <a:t>	Add: </a:t>
            </a:r>
            <a:r>
              <a:rPr lang="en-US" sz="2000" dirty="0" err="1"/>
              <a:t>HandEmpty</a:t>
            </a:r>
            <a:r>
              <a:rPr lang="en-US" sz="2000" dirty="0"/>
              <a:t>(), On-Table(b)	</a:t>
            </a:r>
          </a:p>
          <a:p>
            <a:r>
              <a:rPr lang="en-US" sz="2000" dirty="0"/>
              <a:t>	Delete: In-Hand(b)</a:t>
            </a:r>
          </a:p>
          <a:p>
            <a:endParaRPr lang="en-US" sz="2000" dirty="0"/>
          </a:p>
          <a:p>
            <a:endParaRPr lang="en-US" sz="2000" dirty="0"/>
          </a:p>
          <a:p>
            <a:r>
              <a:rPr lang="en-US" sz="2000" dirty="0" err="1"/>
              <a:t>Pickup_Block</a:t>
            </a:r>
            <a:r>
              <a:rPr lang="en-US" sz="2000" dirty="0"/>
              <a:t>(</a:t>
            </a:r>
            <a:r>
              <a:rPr lang="en-US" sz="2000" dirty="0" err="1"/>
              <a:t>b,c</a:t>
            </a:r>
            <a:r>
              <a:rPr lang="en-US" sz="2000" dirty="0"/>
              <a:t>):</a:t>
            </a:r>
          </a:p>
          <a:p>
            <a:r>
              <a:rPr lang="en-US" sz="2000" dirty="0"/>
              <a:t>	Pre: </a:t>
            </a:r>
            <a:r>
              <a:rPr lang="en-US" sz="2000" dirty="0" err="1"/>
              <a:t>HandEmpty</a:t>
            </a:r>
            <a:r>
              <a:rPr lang="en-US" sz="2000" dirty="0"/>
              <a:t>(), On-Block(</a:t>
            </a:r>
            <a:r>
              <a:rPr lang="en-US" sz="2000" dirty="0" err="1"/>
              <a:t>b,c</a:t>
            </a:r>
            <a:r>
              <a:rPr lang="en-US" sz="2000" dirty="0"/>
              <a:t>), b!=c</a:t>
            </a:r>
          </a:p>
          <a:p>
            <a:r>
              <a:rPr lang="en-US" sz="2000" dirty="0"/>
              <a:t>	Add: In-Hand(b), Clear(c)</a:t>
            </a:r>
          </a:p>
          <a:p>
            <a:r>
              <a:rPr lang="en-US" sz="2000" dirty="0"/>
              <a:t>	Delete: </a:t>
            </a:r>
            <a:r>
              <a:rPr lang="en-US" sz="2000" dirty="0" err="1"/>
              <a:t>HandEmpty</a:t>
            </a:r>
            <a:r>
              <a:rPr lang="en-US" sz="2000" dirty="0"/>
              <a:t>(), On-Block(</a:t>
            </a:r>
            <a:r>
              <a:rPr lang="en-US" sz="2000" dirty="0" err="1"/>
              <a:t>b,c</a:t>
            </a:r>
            <a:r>
              <a:rPr lang="en-US" sz="2000" dirty="0"/>
              <a:t>)         </a:t>
            </a:r>
          </a:p>
          <a:p>
            <a:endParaRPr lang="en-US" sz="2000" dirty="0"/>
          </a:p>
          <a:p>
            <a:r>
              <a:rPr lang="en-US" sz="2000" dirty="0" err="1"/>
              <a:t>Putdown_Block</a:t>
            </a:r>
            <a:r>
              <a:rPr lang="en-US" sz="2000" dirty="0"/>
              <a:t>(</a:t>
            </a:r>
            <a:r>
              <a:rPr lang="en-US" sz="2000" dirty="0" err="1"/>
              <a:t>b,c</a:t>
            </a:r>
            <a:r>
              <a:rPr lang="en-US" sz="2000" dirty="0"/>
              <a:t>):</a:t>
            </a:r>
          </a:p>
          <a:p>
            <a:r>
              <a:rPr lang="en-US" sz="2000" dirty="0"/>
              <a:t>	Pre: In-Hand(b), Clear(c)</a:t>
            </a:r>
          </a:p>
          <a:p>
            <a:r>
              <a:rPr lang="en-US" sz="2000" dirty="0"/>
              <a:t>	Add: </a:t>
            </a:r>
            <a:r>
              <a:rPr lang="en-US" sz="2000" dirty="0" err="1"/>
              <a:t>HandEmpty</a:t>
            </a:r>
            <a:r>
              <a:rPr lang="en-US" sz="2000" dirty="0"/>
              <a:t>(), On-Block(</a:t>
            </a:r>
            <a:r>
              <a:rPr lang="en-US" sz="2000" dirty="0" err="1"/>
              <a:t>b,c</a:t>
            </a:r>
            <a:r>
              <a:rPr lang="en-US" sz="2000" dirty="0"/>
              <a:t>)</a:t>
            </a:r>
          </a:p>
          <a:p>
            <a:r>
              <a:rPr lang="en-US" sz="2000" dirty="0"/>
              <a:t>	Delete: Clear(c), In-Hand(b)</a:t>
            </a:r>
          </a:p>
          <a:p>
            <a:endParaRPr lang="en-US" dirty="0"/>
          </a:p>
        </p:txBody>
      </p:sp>
      <p:sp>
        <p:nvSpPr>
          <p:cNvPr id="4" name="TextBox 3">
            <a:extLst>
              <a:ext uri="{FF2B5EF4-FFF2-40B4-BE49-F238E27FC236}">
                <a16:creationId xmlns:a16="http://schemas.microsoft.com/office/drawing/2014/main" id="{34E4A461-ABEC-E548-8CB3-C5CFF97C8509}"/>
              </a:ext>
            </a:extLst>
          </p:cNvPr>
          <p:cNvSpPr txBox="1"/>
          <p:nvPr/>
        </p:nvSpPr>
        <p:spPr>
          <a:xfrm>
            <a:off x="552099" y="5513989"/>
            <a:ext cx="7654403" cy="461665"/>
          </a:xfrm>
          <a:prstGeom prst="rect">
            <a:avLst/>
          </a:prstGeom>
          <a:noFill/>
        </p:spPr>
        <p:txBody>
          <a:bodyPr wrap="none" rtlCol="0">
            <a:spAutoFit/>
          </a:bodyPr>
          <a:lstStyle/>
          <a:p>
            <a:r>
              <a:rPr lang="en-US" sz="2400" dirty="0"/>
              <a:t>Why do we need separate operators for table vs on a block?</a:t>
            </a:r>
          </a:p>
        </p:txBody>
      </p:sp>
    </p:spTree>
    <p:extLst>
      <p:ext uri="{BB962C8B-B14F-4D97-AF65-F5344CB8AC3E}">
        <p14:creationId xmlns:p14="http://schemas.microsoft.com/office/powerpoint/2010/main" val="1201813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8300" y="1600201"/>
            <a:ext cx="8686801" cy="4525963"/>
          </a:xfrm>
        </p:spPr>
        <p:txBody>
          <a:bodyPr numCol="1">
            <a:normAutofit/>
          </a:bodyPr>
          <a:lstStyle/>
          <a:p>
            <a:pPr marL="0" indent="0">
              <a:buNone/>
            </a:pPr>
            <a:r>
              <a:rPr lang="en-US" sz="1800" dirty="0" err="1"/>
              <a:t>HandEmpty</a:t>
            </a:r>
            <a:r>
              <a:rPr lang="en-US" sz="1800" dirty="0"/>
              <a:t>() &amp; On-Table(O) &amp; On-Block(B,O) &amp; Clear(B) &amp; On-Table(G) &amp; Clear(G)</a:t>
            </a:r>
          </a:p>
        </p:txBody>
      </p:sp>
      <p:grpSp>
        <p:nvGrpSpPr>
          <p:cNvPr id="45" name="Group 44"/>
          <p:cNvGrpSpPr/>
          <p:nvPr/>
        </p:nvGrpSpPr>
        <p:grpSpPr>
          <a:xfrm>
            <a:off x="1981199" y="5399819"/>
            <a:ext cx="1266670" cy="761370"/>
            <a:chOff x="3166439" y="3350167"/>
            <a:chExt cx="1266670" cy="761370"/>
          </a:xfrm>
        </p:grpSpPr>
        <p:cxnSp>
          <p:nvCxnSpPr>
            <p:cNvPr id="46" name="Straight Connector 45"/>
            <p:cNvCxnSpPr>
              <a:cxnSpLocks noChangeAspect="1"/>
            </p:cNvCxnSpPr>
            <p:nvPr/>
          </p:nvCxnSpPr>
          <p:spPr>
            <a:xfrm flipV="1">
              <a:off x="3166439" y="4097616"/>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angle 46"/>
            <p:cNvSpPr>
              <a:spLocks noChangeAspect="1"/>
            </p:cNvSpPr>
            <p:nvPr/>
          </p:nvSpPr>
          <p:spPr>
            <a:xfrm>
              <a:off x="3318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a:spLocks noChangeAspect="1"/>
            </p:cNvSpPr>
            <p:nvPr/>
          </p:nvSpPr>
          <p:spPr>
            <a:xfrm>
              <a:off x="3318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a:spLocks noChangeAspect="1"/>
            </p:cNvSpPr>
            <p:nvPr/>
          </p:nvSpPr>
          <p:spPr>
            <a:xfrm>
              <a:off x="3811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49"/>
            <p:cNvGrpSpPr/>
            <p:nvPr/>
          </p:nvGrpSpPr>
          <p:grpSpPr>
            <a:xfrm>
              <a:off x="3764206" y="3350167"/>
              <a:ext cx="468619" cy="394217"/>
              <a:chOff x="4399967" y="1188457"/>
              <a:chExt cx="468619" cy="394217"/>
            </a:xfrm>
          </p:grpSpPr>
          <p:sp>
            <p:nvSpPr>
              <p:cNvPr id="51" name="Rectangle 50"/>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5" name="Title 4">
            <a:extLst>
              <a:ext uri="{FF2B5EF4-FFF2-40B4-BE49-F238E27FC236}">
                <a16:creationId xmlns:a16="http://schemas.microsoft.com/office/drawing/2014/main" id="{580B5C4B-779F-F741-B669-C37DE066D7F4}"/>
              </a:ext>
            </a:extLst>
          </p:cNvPr>
          <p:cNvSpPr>
            <a:spLocks noGrp="1"/>
          </p:cNvSpPr>
          <p:nvPr>
            <p:ph type="title"/>
          </p:nvPr>
        </p:nvSpPr>
        <p:spPr/>
        <p:txBody>
          <a:bodyPr/>
          <a:lstStyle/>
          <a:p>
            <a:r>
              <a:rPr lang="en-US" dirty="0"/>
              <a:t>Example Matching Operators</a:t>
            </a:r>
          </a:p>
        </p:txBody>
      </p:sp>
      <p:cxnSp>
        <p:nvCxnSpPr>
          <p:cNvPr id="60" name="Straight Arrow Connector 59">
            <a:extLst>
              <a:ext uri="{FF2B5EF4-FFF2-40B4-BE49-F238E27FC236}">
                <a16:creationId xmlns:a16="http://schemas.microsoft.com/office/drawing/2014/main" id="{39928E07-B026-442F-85F4-C3D3E488142D}"/>
              </a:ext>
            </a:extLst>
          </p:cNvPr>
          <p:cNvCxnSpPr/>
          <p:nvPr/>
        </p:nvCxnSpPr>
        <p:spPr>
          <a:xfrm flipH="1" flipV="1">
            <a:off x="3247869" y="5703876"/>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2678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8F98B-4273-5447-9044-7CC4399D327F}"/>
              </a:ext>
            </a:extLst>
          </p:cNvPr>
          <p:cNvSpPr>
            <a:spLocks noGrp="1"/>
          </p:cNvSpPr>
          <p:nvPr>
            <p:ph type="title"/>
          </p:nvPr>
        </p:nvSpPr>
        <p:spPr/>
        <p:txBody>
          <a:bodyPr/>
          <a:lstStyle/>
          <a:p>
            <a:r>
              <a:rPr lang="en-US" dirty="0"/>
              <a:t>Example Matching Operators</a:t>
            </a:r>
          </a:p>
        </p:txBody>
      </p:sp>
      <p:sp>
        <p:nvSpPr>
          <p:cNvPr id="4" name="Content Placeholder 2">
            <a:extLst>
              <a:ext uri="{FF2B5EF4-FFF2-40B4-BE49-F238E27FC236}">
                <a16:creationId xmlns:a16="http://schemas.microsoft.com/office/drawing/2014/main" id="{7C107496-A034-C66B-6D9B-3407C955B834}"/>
              </a:ext>
            </a:extLst>
          </p:cNvPr>
          <p:cNvSpPr txBox="1">
            <a:spLocks/>
          </p:cNvSpPr>
          <p:nvPr/>
        </p:nvSpPr>
        <p:spPr>
          <a:xfrm>
            <a:off x="1638300" y="1600201"/>
            <a:ext cx="8686801" cy="4525963"/>
          </a:xfrm>
          <a:prstGeom prst="rect">
            <a:avLst/>
          </a:prstGeom>
        </p:spPr>
        <p:txBody>
          <a:bodyPr numCol="1">
            <a:normAutofit/>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HandEmpty() &amp; On-Table(O) &amp; On-Block(B,O) &amp; Clear(B) &amp; On-Table(G) &amp; Clear(G)</a:t>
            </a:r>
            <a:endParaRPr lang="en-US" sz="1800" dirty="0"/>
          </a:p>
        </p:txBody>
      </p:sp>
      <p:grpSp>
        <p:nvGrpSpPr>
          <p:cNvPr id="5" name="Group 4">
            <a:extLst>
              <a:ext uri="{FF2B5EF4-FFF2-40B4-BE49-F238E27FC236}">
                <a16:creationId xmlns:a16="http://schemas.microsoft.com/office/drawing/2014/main" id="{97271C44-0261-6742-9CDA-1661245F89EC}"/>
              </a:ext>
            </a:extLst>
          </p:cNvPr>
          <p:cNvGrpSpPr/>
          <p:nvPr/>
        </p:nvGrpSpPr>
        <p:grpSpPr>
          <a:xfrm>
            <a:off x="1981199" y="5399819"/>
            <a:ext cx="1266670" cy="761370"/>
            <a:chOff x="3166439" y="3350167"/>
            <a:chExt cx="1266670" cy="761370"/>
          </a:xfrm>
        </p:grpSpPr>
        <p:cxnSp>
          <p:nvCxnSpPr>
            <p:cNvPr id="6" name="Straight Connector 5">
              <a:extLst>
                <a:ext uri="{FF2B5EF4-FFF2-40B4-BE49-F238E27FC236}">
                  <a16:creationId xmlns:a16="http://schemas.microsoft.com/office/drawing/2014/main" id="{789D0D8E-86E0-9D36-B27F-F3270CD57600}"/>
                </a:ext>
              </a:extLst>
            </p:cNvPr>
            <p:cNvCxnSpPr>
              <a:cxnSpLocks noChangeAspect="1"/>
            </p:cNvCxnSpPr>
            <p:nvPr/>
          </p:nvCxnSpPr>
          <p:spPr>
            <a:xfrm flipV="1">
              <a:off x="3166439" y="4097616"/>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8A98871D-365B-9DEE-B641-AEECC21B9C75}"/>
                </a:ext>
              </a:extLst>
            </p:cNvPr>
            <p:cNvSpPr>
              <a:spLocks noChangeAspect="1"/>
            </p:cNvSpPr>
            <p:nvPr/>
          </p:nvSpPr>
          <p:spPr>
            <a:xfrm>
              <a:off x="3318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B4F3A59-9014-6754-1EB3-BCE3A014F8D0}"/>
                </a:ext>
              </a:extLst>
            </p:cNvPr>
            <p:cNvSpPr>
              <a:spLocks noChangeAspect="1"/>
            </p:cNvSpPr>
            <p:nvPr/>
          </p:nvSpPr>
          <p:spPr>
            <a:xfrm>
              <a:off x="3318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C8EFC8-9482-F523-91A8-D38E9EBA634D}"/>
                </a:ext>
              </a:extLst>
            </p:cNvPr>
            <p:cNvSpPr>
              <a:spLocks noChangeAspect="1"/>
            </p:cNvSpPr>
            <p:nvPr/>
          </p:nvSpPr>
          <p:spPr>
            <a:xfrm>
              <a:off x="3811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3B4321D-D999-B580-A09E-769E4B53EAD8}"/>
                </a:ext>
              </a:extLst>
            </p:cNvPr>
            <p:cNvGrpSpPr/>
            <p:nvPr/>
          </p:nvGrpSpPr>
          <p:grpSpPr>
            <a:xfrm>
              <a:off x="3764206" y="3350167"/>
              <a:ext cx="468619" cy="394217"/>
              <a:chOff x="4399967" y="1188457"/>
              <a:chExt cx="468619" cy="394217"/>
            </a:xfrm>
          </p:grpSpPr>
          <p:sp>
            <p:nvSpPr>
              <p:cNvPr id="11" name="Rectangle 10">
                <a:extLst>
                  <a:ext uri="{FF2B5EF4-FFF2-40B4-BE49-F238E27FC236}">
                    <a16:creationId xmlns:a16="http://schemas.microsoft.com/office/drawing/2014/main" id="{236AE42C-41D0-C4CB-C06C-7DBB6D76F0A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EACC6C-7169-CD34-0510-696B9829B1D6}"/>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13" name="Straight Arrow Connector 12">
            <a:extLst>
              <a:ext uri="{FF2B5EF4-FFF2-40B4-BE49-F238E27FC236}">
                <a16:creationId xmlns:a16="http://schemas.microsoft.com/office/drawing/2014/main" id="{8518ADA3-157C-8C2A-954D-CE7AEA9A4B77}"/>
              </a:ext>
            </a:extLst>
          </p:cNvPr>
          <p:cNvCxnSpPr/>
          <p:nvPr/>
        </p:nvCxnSpPr>
        <p:spPr>
          <a:xfrm flipH="1" flipV="1">
            <a:off x="3247869" y="56920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2C767C2-FA44-BB85-2873-75EA8630F7D3}"/>
              </a:ext>
            </a:extLst>
          </p:cNvPr>
          <p:cNvCxnSpPr/>
          <p:nvPr/>
        </p:nvCxnSpPr>
        <p:spPr>
          <a:xfrm flipH="1" flipV="1">
            <a:off x="2578966" y="1993900"/>
            <a:ext cx="837334" cy="2235200"/>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BC14318-1730-F019-81A0-BB3D8694551B}"/>
              </a:ext>
            </a:extLst>
          </p:cNvPr>
          <p:cNvCxnSpPr/>
          <p:nvPr/>
        </p:nvCxnSpPr>
        <p:spPr>
          <a:xfrm flipV="1">
            <a:off x="4689683" y="1993900"/>
            <a:ext cx="412890" cy="2235200"/>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BF411A2-46AE-7A7A-41F4-ECB763F0DBF0}"/>
              </a:ext>
            </a:extLst>
          </p:cNvPr>
          <p:cNvCxnSpPr/>
          <p:nvPr/>
        </p:nvCxnSpPr>
        <p:spPr>
          <a:xfrm flipH="1" flipV="1">
            <a:off x="2664066" y="1992278"/>
            <a:ext cx="4612223" cy="2201435"/>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0703A14C-68BB-99C2-6F88-944F4E0F302B}"/>
              </a:ext>
            </a:extLst>
          </p:cNvPr>
          <p:cNvCxnSpPr>
            <a:cxnSpLocks/>
          </p:cNvCxnSpPr>
          <p:nvPr/>
        </p:nvCxnSpPr>
        <p:spPr>
          <a:xfrm flipV="1">
            <a:off x="8223266" y="1958512"/>
            <a:ext cx="94261" cy="2235201"/>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3F21FDF5-720F-9391-1C3D-BB74E7B8FBA4}"/>
              </a:ext>
            </a:extLst>
          </p:cNvPr>
          <p:cNvCxnSpPr>
            <a:cxnSpLocks/>
          </p:cNvCxnSpPr>
          <p:nvPr/>
        </p:nvCxnSpPr>
        <p:spPr>
          <a:xfrm flipH="1" flipV="1">
            <a:off x="7361389" y="1958512"/>
            <a:ext cx="1555961" cy="2235201"/>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1B7409F-5C6D-8A39-8AA0-90517299C381}"/>
              </a:ext>
            </a:extLst>
          </p:cNvPr>
          <p:cNvSpPr txBox="1"/>
          <p:nvPr/>
        </p:nvSpPr>
        <p:spPr>
          <a:xfrm>
            <a:off x="1968556" y="3874661"/>
            <a:ext cx="3745705" cy="1200329"/>
          </a:xfrm>
          <a:prstGeom prst="rect">
            <a:avLst/>
          </a:prstGeom>
          <a:noFill/>
        </p:spPr>
        <p:txBody>
          <a:bodyPr wrap="none" rtlCol="0">
            <a:spAutoFit/>
          </a:bodyPr>
          <a:lstStyle/>
          <a:p>
            <a:r>
              <a:rPr lang="en-US" dirty="0" err="1"/>
              <a:t>Pickup_Block</a:t>
            </a:r>
            <a:r>
              <a:rPr lang="en-US" dirty="0"/>
              <a:t>(</a:t>
            </a:r>
            <a:r>
              <a:rPr lang="en-US" dirty="0" err="1"/>
              <a:t>b,c</a:t>
            </a:r>
            <a:r>
              <a:rPr lang="en-US" dirty="0"/>
              <a:t>):</a:t>
            </a:r>
          </a:p>
          <a:p>
            <a:r>
              <a:rPr lang="en-US" dirty="0">
                <a:solidFill>
                  <a:srgbClr val="C00000"/>
                </a:solidFill>
              </a:rPr>
              <a:t>Pre: </a:t>
            </a:r>
            <a:r>
              <a:rPr lang="en-US" dirty="0" err="1">
                <a:solidFill>
                  <a:srgbClr val="C00000"/>
                </a:solidFill>
              </a:rPr>
              <a:t>HandEmpty</a:t>
            </a:r>
            <a:r>
              <a:rPr lang="en-US" dirty="0">
                <a:solidFill>
                  <a:srgbClr val="C00000"/>
                </a:solidFill>
              </a:rPr>
              <a:t>(), On-Block(</a:t>
            </a:r>
            <a:r>
              <a:rPr lang="en-US" dirty="0" err="1">
                <a:solidFill>
                  <a:srgbClr val="C00000"/>
                </a:solidFill>
              </a:rPr>
              <a:t>b,c</a:t>
            </a:r>
            <a:r>
              <a:rPr lang="en-US" dirty="0">
                <a:solidFill>
                  <a:srgbClr val="C00000"/>
                </a:solidFill>
              </a:rPr>
              <a:t>), b!=c</a:t>
            </a:r>
          </a:p>
          <a:p>
            <a:r>
              <a:rPr lang="en-US" dirty="0"/>
              <a:t>Add: In-Hand(b), Clear(c)</a:t>
            </a:r>
          </a:p>
          <a:p>
            <a:r>
              <a:rPr lang="en-US" dirty="0"/>
              <a:t>Delete: </a:t>
            </a:r>
            <a:r>
              <a:rPr lang="en-US" dirty="0" err="1"/>
              <a:t>HandEmpty</a:t>
            </a:r>
            <a:r>
              <a:rPr lang="en-US" dirty="0"/>
              <a:t>(), On(</a:t>
            </a:r>
            <a:r>
              <a:rPr lang="en-US" dirty="0" err="1"/>
              <a:t>b,c</a:t>
            </a:r>
            <a:r>
              <a:rPr lang="en-US" dirty="0"/>
              <a:t>) </a:t>
            </a:r>
          </a:p>
        </p:txBody>
      </p:sp>
      <p:sp>
        <p:nvSpPr>
          <p:cNvPr id="21" name="TextBox 20">
            <a:extLst>
              <a:ext uri="{FF2B5EF4-FFF2-40B4-BE49-F238E27FC236}">
                <a16:creationId xmlns:a16="http://schemas.microsoft.com/office/drawing/2014/main" id="{7FC42B0B-6CC4-A2C7-02F0-0821635BF57A}"/>
              </a:ext>
            </a:extLst>
          </p:cNvPr>
          <p:cNvSpPr txBox="1"/>
          <p:nvPr/>
        </p:nvSpPr>
        <p:spPr>
          <a:xfrm>
            <a:off x="6083867" y="3863182"/>
            <a:ext cx="3760901" cy="1200329"/>
          </a:xfrm>
          <a:prstGeom prst="rect">
            <a:avLst/>
          </a:prstGeom>
          <a:noFill/>
        </p:spPr>
        <p:txBody>
          <a:bodyPr wrap="none" rtlCol="0">
            <a:spAutoFit/>
          </a:bodyPr>
          <a:lstStyle/>
          <a:p>
            <a:r>
              <a:rPr lang="en-US" dirty="0" err="1"/>
              <a:t>Pickup_Table</a:t>
            </a:r>
            <a:r>
              <a:rPr lang="en-US" dirty="0"/>
              <a:t>(b):</a:t>
            </a:r>
          </a:p>
          <a:p>
            <a:r>
              <a:rPr lang="en-US" dirty="0">
                <a:solidFill>
                  <a:srgbClr val="C00000"/>
                </a:solidFill>
              </a:rPr>
              <a:t>Pre: </a:t>
            </a:r>
            <a:r>
              <a:rPr lang="en-US" dirty="0" err="1">
                <a:solidFill>
                  <a:srgbClr val="C00000"/>
                </a:solidFill>
              </a:rPr>
              <a:t>HandEmpty</a:t>
            </a:r>
            <a:r>
              <a:rPr lang="en-US" dirty="0">
                <a:solidFill>
                  <a:srgbClr val="C00000"/>
                </a:solidFill>
              </a:rPr>
              <a:t>, Clear(b), On-Table(b)</a:t>
            </a:r>
          </a:p>
          <a:p>
            <a:r>
              <a:rPr lang="en-US" dirty="0"/>
              <a:t>Add: In-Hand(b)</a:t>
            </a:r>
          </a:p>
          <a:p>
            <a:r>
              <a:rPr lang="en-US" dirty="0"/>
              <a:t>Delete: </a:t>
            </a:r>
            <a:r>
              <a:rPr lang="en-US" dirty="0" err="1"/>
              <a:t>HandEmpty</a:t>
            </a:r>
            <a:r>
              <a:rPr lang="en-US" dirty="0"/>
              <a:t>(), On-Table(b)</a:t>
            </a:r>
          </a:p>
        </p:txBody>
      </p:sp>
    </p:spTree>
    <p:extLst>
      <p:ext uri="{BB962C8B-B14F-4D97-AF65-F5344CB8AC3E}">
        <p14:creationId xmlns:p14="http://schemas.microsoft.com/office/powerpoint/2010/main" val="63650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3AB-C09E-3B42-9629-7E572931D13C}"/>
              </a:ext>
            </a:extLst>
          </p:cNvPr>
          <p:cNvSpPr>
            <a:spLocks noGrp="1"/>
          </p:cNvSpPr>
          <p:nvPr>
            <p:ph type="title"/>
          </p:nvPr>
        </p:nvSpPr>
        <p:spPr>
          <a:xfrm>
            <a:off x="552098" y="367131"/>
            <a:ext cx="11398579" cy="627812"/>
          </a:xfrm>
        </p:spPr>
        <p:txBody>
          <a:bodyPr/>
          <a:lstStyle/>
          <a:p>
            <a:r>
              <a:rPr lang="en-US" dirty="0"/>
              <a:t>State Space Graph (also called Reachability Graph)</a:t>
            </a:r>
          </a:p>
        </p:txBody>
      </p:sp>
      <p:sp>
        <p:nvSpPr>
          <p:cNvPr id="4" name="Rectangle 3">
            <a:extLst>
              <a:ext uri="{FF2B5EF4-FFF2-40B4-BE49-F238E27FC236}">
                <a16:creationId xmlns:a16="http://schemas.microsoft.com/office/drawing/2014/main" id="{7D8AC86E-5202-7B40-8A41-338A922F8D5F}"/>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AD65595-AAD1-1D47-98EE-B252A82F967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7C8FE6C-6C82-1940-9AB5-7ABEE943BDC6}"/>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F978FE-9DC6-5E41-88C7-DE4793E0E699}"/>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C1241C-DB37-8347-B848-8B4C7D499191}"/>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A5224A-910C-DE4E-962A-66E1DFAA0B01}"/>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13C3665B-46B2-FE4C-A39E-C97FC9147358}"/>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568799-4713-CA42-A931-9C82DD9E3809}"/>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62715D-37D7-4442-9B26-7A7D37D42DF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D57CFB-0F0E-9D43-A808-63D1FB2241D6}"/>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2F029DE-A50D-0C44-812E-9C0B6965F1D1}"/>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862B4E-C872-B441-9BF8-EFA2C5ED2C6D}"/>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3881072-88A4-C541-95CA-5E2B152649B4}"/>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D7D10C-29D1-ED40-AFAF-05C46061FB43}"/>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1C54854-D653-6544-8B84-B4B82AAEB133}"/>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A2D950B-1897-084E-BB00-D047F6D4CA51}"/>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2865096-410D-B348-A658-17763963CE80}"/>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F9C870-F1C1-AB4D-AA02-2B304F39BDE7}"/>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B45C117-C151-3F4F-8183-80D0456315B3}"/>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5E64D6E5-DD5A-F349-9D68-6D7D31A93DF1}"/>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1A9FDAA-16AF-D141-BBD0-67707E3E6553}"/>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2467E6-E29B-164E-BD94-1198B1DDA773}"/>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33075D88-26C8-4641-902B-BBBF20DB76A5}"/>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06E241-6A52-DA4E-9946-A10CA573D90F}"/>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72AAB1-3B69-6845-AAF5-F3567680BE2F}"/>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6E9145E-351D-FA4A-95EC-483DE1740239}"/>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FC265F0-3760-3A4D-8F21-084C16955CB1}"/>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27A21AF-8E30-4D42-B2C3-BD7666784400}"/>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FC8A9A95-607B-2843-AF03-CA899EEE4F13}"/>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0D0EBE-95E9-A046-A038-488F77D20BB5}"/>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0785C58-2A0E-8F4E-BFDE-9288641910FA}"/>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5F1D5F95-ABE0-8C49-A81D-F953F38C5BFA}"/>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A3B96A8-30D2-B246-AEBF-C22FEDE33277}"/>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E3D8B8-95DE-3549-8277-5BE8EFBAEDDC}"/>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5A059072-E629-5C44-B713-4360556589E1}"/>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2AAC2C-06F4-AB47-85F8-E52FB7C73FDF}"/>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F0244-E62D-9847-85AE-502EC4FB45CA}"/>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E08D8504-A711-234C-BBE6-978D129637CD}"/>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43A7977-AF0B-E943-9764-300EE5E3A39A}"/>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580C5DB-E226-D54F-ADD8-261B7039D167}"/>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23F9F22-48E6-E646-BBD5-7444ADD2B90D}"/>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8DC9CF5-4DFB-434E-8CEA-E851811EC162}"/>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C30777-5A32-B74A-9DB5-9515BF39D3E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7690969-4180-2347-9D5C-81336FB18313}"/>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398D9B4-4088-F342-99B3-01F1D829FA43}"/>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F8C063-86C0-3D44-B132-50E4662CEB9C}"/>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C35646-3211-3D4A-96B5-4B5D8C73DD9B}"/>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178BC9F7-B329-0643-869C-5AEC888C544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BBCD09F-C55F-2E42-8797-5833E7DDC8C4}"/>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64AD323-E6A7-FC4F-BF66-BF24A4E34933}"/>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B28D8CAC-3AA2-324F-8649-CE4EDAFEFB32}"/>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02D4258-5E24-4545-84F5-93C4D8DCA408}"/>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08105F-E660-454A-BA39-9BD7092EBADF}"/>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B46922A-B00D-D24F-9099-7BDC9F089878}"/>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4D9091B7-18B1-254B-B78E-F47896037E8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D7947AA7-A45D-DC4D-A9DE-C78F5EAE24A3}"/>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37083AE-F601-5D49-9C2F-087DE62E354F}"/>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8B2123C1-69B5-7D46-ACC4-678EAA265A68}"/>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3000D615-A804-C74F-87A8-0A0FEB1B5481}"/>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D2CB9D2-EDF0-4E46-AB74-EB39D6DD68C7}"/>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7050CD5-731E-CC40-B78C-254D4AAB3668}"/>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177F747-C7EB-CD44-822F-38A568E7D969}"/>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30D0822-8805-7C42-8418-9126F9EB5796}"/>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FBDE02-A699-714F-BC1C-71406A3E93B6}"/>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1F08FA1-B3BF-044E-BF1E-E5FE42414E09}"/>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5BA998A-3F8F-574F-918B-1586313E0357}"/>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19A046-D0B3-E94A-B480-FFD0F31735E1}"/>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F976FAF-EF86-2A46-88F4-5103302DC054}"/>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4281BC0-C7DD-8243-856B-A713CB50CEE0}"/>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D284F9D-102F-9E48-9311-42BD56F89007}"/>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9D85F3-FEF4-914A-85E7-A61B3F9668DB}"/>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38C542-1426-E24F-B7DD-B71231700EEC}"/>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7484109-33B0-B24F-87E2-DEE15A2E2FB2}"/>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D7EF107-5584-E34B-90F3-4EF461E6F1B5}"/>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0C80C27-F7AC-5943-9503-430191349196}"/>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A91FD5E-6A17-9741-9D40-2394CEDDC1FB}"/>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7118B3C-3259-3046-9D7D-28BACA4AA09B}"/>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D19B740-D98C-5241-A2F3-3AC46B51EECF}"/>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DB43EBF-BE9C-A542-A302-7C2FA39A59F2}"/>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C9C180C-8CF0-F143-87C1-11A9B3027BAB}"/>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22583A83-B380-B34E-B805-0437936F056C}"/>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D7FF4FF-B0C1-5A45-876F-9A3A0A766CD0}"/>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1027453-F683-0043-B6FB-0004204632A9}"/>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E0D5B54-69D3-A147-B630-B97A3303D8BC}"/>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D55EC-21C2-0049-96B5-24B899E16E28}"/>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EEC4943-4070-674E-B278-05DCF56F1F90}"/>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68789E77-AFFC-4C46-A9B5-033046382BF3}"/>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08B3F4B-2F47-CD41-BB2D-C0FF24AA81B8}"/>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652CEE4-9B70-444F-9BD7-B535230DDD77}"/>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691B3D6-DC9F-684D-AA35-3BF7F3891418}"/>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401E099-3F43-074B-9B2B-1A23B44368D4}"/>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75D5254-CAEE-9243-8F18-A6A4F2355E9C}"/>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CDE43FB-A8FB-F44B-844F-B86DFC8A5EEA}"/>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61CDCE-2053-8E45-8391-42CBA7CEB34C}"/>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FBCA46F-05CE-444F-8149-0715B7F77F3E}"/>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03225522-2C2B-8C4B-91C1-D614C45FFB1F}"/>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6F17223-7BF1-AF4A-B4C4-899222BC5E95}"/>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7CE2649-6C79-4947-A010-BFE1F061D82F}"/>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7E5DD368-70CB-8C40-B309-5CD541B80AC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72A3C3-5583-844C-AF7A-800379FDE31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A780768-956F-4D43-A349-AEC607A3EBF0}"/>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0CA4885B-C36A-AA43-AA24-D9A6F8590B1C}"/>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1273274-FD75-D641-893F-9857D0383A6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1BE0D31-82B1-EE4E-8293-C9C391944043}"/>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ACBB59FE-8777-4140-B4F3-D80F29E0E95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C0E514-5FCD-224E-8ED9-4F0FDAD344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1F6DC3F2-6089-6848-BD18-3EBFE96E62CA}"/>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C8B16BDB-7E7F-404E-939B-949681B5E98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4ADBDE7-CDEE-4A43-99BB-F6004353A18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BDB6C38B-7E86-0C43-9E4B-13FC6D50A14B}"/>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7FC8B199-5C5C-B74D-9E2A-6FD3099E3F2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36FCE2C9-2F57-B94C-9BA5-36DB36A1434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2D7EE93-3191-6542-B740-5BBC9C04BFE7}"/>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53E1E184-9BAA-F842-A14A-311346A2A95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D935BD88-BC10-9D43-9815-7FDFDFF785C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2F7C95C-692C-3849-9EC6-9B7237E08274}"/>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273FD37F-6C3D-BE4B-A7B6-68EE93B79DD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2F66A42-D046-6946-847C-9CD904A5AD9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AF7C0479-1019-6E47-9466-C770A7220F2A}"/>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982C1D2A-7930-BD46-98AC-ABD686D32C4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E886BA32-F166-124C-BC39-B4E48B28A34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1692E65A-710E-8740-AA8C-A0745657C637}"/>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B179B654-F0AA-3349-8A18-9ADF71241418}"/>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C2E1197-32F6-F84F-BF5D-A0B93184322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9C1EEB00-176A-0C40-BD8D-BEA2D8B92938}"/>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34534499-5E61-A14C-8E65-63AD7883F99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C09C4E8-AF03-564A-82A1-9835F1CC709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DB7895AF-AFB0-994E-AA03-AEBE53FC2111}"/>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BACA4350-E7C6-B047-9B7D-02C358F2533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DADCCA8-4EC7-1848-A819-A642E4439F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31042330-1261-BF43-9FBA-1D8841CE760B}"/>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84BEDD93-DB16-5245-85A8-B1EB0A239849}"/>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9F73D217-636F-8640-8577-FB173368F2FF}"/>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58278152-F8D4-3349-8756-AEDC5E00727D}"/>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665B8124-5BE3-7241-ABD7-078E33E7B1C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34F69F3-CEBF-884F-88CE-E481AA9AD75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BE073EDD-E63F-8E46-9345-968990354C85}"/>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65FF010-25FB-C14B-9FB7-7421913E4E68}"/>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77CA06DA-F9FA-4344-8A1B-5B55C65C05BF}"/>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3DBE43E3-93C7-654D-9DBA-E4A05AB9492D}"/>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5B6C0ACB-C679-7741-9D66-37079621C6E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1F4E8D40-980A-C442-AD84-E3102BB41B63}"/>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4D0502D5-BD36-2840-92D2-95E7AE6B6D37}"/>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4094C30B-F4EF-EE46-B6AC-FB99278D0D86}"/>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9BD3BC7D-CFB2-F648-A6F2-CDD834F19888}"/>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8D3B9E9F-9498-D347-8F5B-58E77093285E}"/>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2AB6C2CA-FE27-B640-B7AC-48F0DE11AFF7}"/>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351323F6-9353-714A-A83C-826A59F7E168}"/>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304336B6-B8C2-7446-B6E2-AD0BDCF99039}"/>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AF9D0F48-C260-D347-933C-219060372CE2}"/>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981E5161-5D6E-8E4E-BEC8-39E3582E7CC0}"/>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D0112DF3-188A-D44F-AF8B-3D76230DDCB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EE679E26-7B96-D34B-BA8D-608E2A943B2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448D7BE0-AA39-2D4E-B029-EDDB4FE5FD1A}"/>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FB23FCFF-EE62-9740-94EE-6A0F0D1584E9}"/>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3F0E5DC9-654E-9F48-8065-8777973971FF}"/>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CC2012B8-0EE2-5741-8842-4AC50C319FB8}"/>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597D2F92-F74F-784B-A1F3-6D94F29480D4}"/>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033390C-B554-A640-AF4B-05EE8AD7C2F7}"/>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D315502-8AE6-884A-9816-B8CC5E7F2B31}"/>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CD5913F-66F6-4A4A-B7FA-5D27CC357407}"/>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5D6AC3ED-9FE4-2442-A266-FCD84343921E}"/>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99130FE9-D70A-0C46-BC7F-55D50AE5267B}"/>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70A947F3-8050-B54E-9BD1-3B3244496DC8}"/>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CA505184-A94D-0D40-9C17-4B0BB2DB872A}"/>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1DC9C0A5-4BCC-0A46-AFAE-AFAC21945B33}"/>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A21E05CD-CA7A-2245-9410-FFED236F8676}"/>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D057076D-5D2A-C341-BCA6-81B2A42AA744}"/>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23688A8-286F-154D-8F7A-7FB501AC5477}"/>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74E7BF8-8CED-CD47-89BE-72BDCCBD800B}"/>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261FE53-E440-AF40-A1EC-DDE3191956D8}"/>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DC56CD90-A7A5-CE45-839E-35404DB3D704}"/>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1B73D5F9-F01C-E841-9DC7-25C8B91B3512}"/>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2BAC66E1-0808-6C4A-95CA-6B84F83244B1}"/>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08E71E60-D855-BB4F-9957-6612DD281B89}"/>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3CFD3958-3623-ED48-8C33-FAD8165B4759}"/>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662F624E-2258-304A-951F-057132F0B1ED}"/>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A5537C9-FFD1-114A-8A22-395A27343D36}"/>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3EAD316F-AF7E-B540-A70E-515E5F8E71A8}"/>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5A695F48-2942-AD4C-AE03-230FFC7C4D77}"/>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0A68B708-78A2-1340-9188-4B2E79915FD7}"/>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E1CA7B23-8EC4-C147-B4A7-ECD8C7B482B7}"/>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F30FB9A3-003F-A14F-9FA1-610EE2F1B49A}"/>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0DEABDE2-FAE8-BD47-9EFE-A7A2F7A092AE}"/>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505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2" grpId="0" animBg="1"/>
      <p:bldP spid="183" grpId="0"/>
      <p:bldP spid="1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764" y="1600201"/>
            <a:ext cx="9207501" cy="4525963"/>
          </a:xfrm>
        </p:spPr>
        <p:txBody>
          <a:bodyPr numCol="1">
            <a:normAutofit/>
          </a:bodyPr>
          <a:lstStyle/>
          <a:p>
            <a:r>
              <a:rPr lang="en-US" sz="1800" dirty="0" err="1"/>
              <a:t>HandEmpty</a:t>
            </a:r>
            <a:r>
              <a:rPr lang="en-US" sz="1800" dirty="0"/>
              <a:t>() &amp; On-Table(O) &amp; On-Block(B,O) &amp; Clear(B) &amp; On-Table(G) &amp; Clear(G)</a:t>
            </a:r>
          </a:p>
          <a:p>
            <a:pPr marL="0" indent="0">
              <a:buNone/>
            </a:pPr>
            <a:r>
              <a:rPr lang="en-US" sz="1800" dirty="0"/>
              <a:t>	</a:t>
            </a:r>
            <a:r>
              <a:rPr lang="en-US" sz="1800" i="1" dirty="0" err="1"/>
              <a:t>Pickup_Block</a:t>
            </a:r>
            <a:r>
              <a:rPr lang="en-US" sz="1800" i="1" dirty="0"/>
              <a:t>(B,O)</a:t>
            </a:r>
          </a:p>
          <a:p>
            <a:pPr marL="0" indent="0">
              <a:buNone/>
            </a:pPr>
            <a:r>
              <a:rPr lang="en-US" sz="1800" dirty="0"/>
              <a:t>On-Table(O) &amp; Clear(B) &amp; On-Table(G) &amp; Clear(G) &amp; In-Hand(B) &amp; Clear(O)</a:t>
            </a:r>
          </a:p>
          <a:p>
            <a:pPr marL="0" indent="0">
              <a:buNone/>
            </a:pPr>
            <a:r>
              <a:rPr lang="en-US" sz="1800" dirty="0"/>
              <a:t>	</a:t>
            </a:r>
            <a:r>
              <a:rPr lang="en-US" sz="1800" i="1" dirty="0" err="1"/>
              <a:t>Putdown_Table</a:t>
            </a:r>
            <a:r>
              <a:rPr lang="en-US" sz="1800" i="1" dirty="0"/>
              <a:t>(B)</a:t>
            </a:r>
          </a:p>
          <a:p>
            <a:r>
              <a:rPr lang="en-US" sz="1800" dirty="0"/>
              <a:t>On-Table(O) &amp; Clear(O) &amp; On-Table(G) &amp; Clear(G) &amp; Clear(B) &amp; On-Table(B) &amp; </a:t>
            </a:r>
            <a:r>
              <a:rPr lang="en-US" sz="1800" dirty="0" err="1"/>
              <a:t>HandEmpty</a:t>
            </a:r>
            <a:r>
              <a:rPr lang="en-US" sz="1800" dirty="0"/>
              <a:t>() </a:t>
            </a:r>
          </a:p>
          <a:p>
            <a:pPr marL="0" indent="0">
              <a:buNone/>
            </a:pPr>
            <a:r>
              <a:rPr lang="en-US" sz="1800" dirty="0"/>
              <a:t>	</a:t>
            </a:r>
            <a:r>
              <a:rPr lang="en-US" sz="1800" i="1" dirty="0" err="1"/>
              <a:t>Pickup_Table</a:t>
            </a:r>
            <a:r>
              <a:rPr lang="en-US" sz="1800" i="1" dirty="0"/>
              <a:t>(G)</a:t>
            </a:r>
          </a:p>
          <a:p>
            <a:pPr marL="0" indent="0">
              <a:buNone/>
            </a:pPr>
            <a:r>
              <a:rPr lang="en-US" sz="1800" dirty="0"/>
              <a:t>On-Table(O) &amp; Clear(B) &amp; Clear(G) &amp; Clear(O) &amp; On-Table(B) &amp; In-Hand(G)</a:t>
            </a:r>
          </a:p>
          <a:p>
            <a:pPr marL="0" indent="0">
              <a:buNone/>
            </a:pPr>
            <a:r>
              <a:rPr lang="en-US" sz="1800" dirty="0"/>
              <a:t>	</a:t>
            </a:r>
            <a:r>
              <a:rPr lang="en-US" sz="1800" i="1" dirty="0" err="1"/>
              <a:t>Putdown_Block</a:t>
            </a:r>
            <a:r>
              <a:rPr lang="en-US" sz="1800" i="1" dirty="0"/>
              <a:t>(G,O)</a:t>
            </a:r>
          </a:p>
          <a:p>
            <a:pPr marL="0" indent="0">
              <a:buNone/>
            </a:pPr>
            <a:r>
              <a:rPr lang="en-US" sz="1800" dirty="0"/>
              <a:t>On-Table(O) &amp; Clear(B) &amp; Clear(G) &amp; On-Table(B) &amp; On-Block(G,O) &amp; </a:t>
            </a:r>
            <a:r>
              <a:rPr lang="en-US" sz="1800" dirty="0" err="1"/>
              <a:t>HandEmpty</a:t>
            </a:r>
            <a:r>
              <a:rPr lang="en-US" sz="1800" dirty="0"/>
              <a:t>()</a:t>
            </a:r>
          </a:p>
        </p:txBody>
      </p:sp>
      <p:grpSp>
        <p:nvGrpSpPr>
          <p:cNvPr id="19" name="Group 18"/>
          <p:cNvGrpSpPr/>
          <p:nvPr/>
        </p:nvGrpSpPr>
        <p:grpSpPr>
          <a:xfrm>
            <a:off x="3550061" y="5594347"/>
            <a:ext cx="1552513" cy="566842"/>
            <a:chOff x="3817346" y="2365937"/>
            <a:chExt cx="1552513" cy="566842"/>
          </a:xfrm>
        </p:grpSpPr>
        <p:cxnSp>
          <p:nvCxnSpPr>
            <p:cNvPr id="20" name="Straight Connector 19"/>
            <p:cNvCxnSpPr>
              <a:cxnSpLocks noChangeAspect="1"/>
            </p:cNvCxnSpPr>
            <p:nvPr/>
          </p:nvCxnSpPr>
          <p:spPr>
            <a:xfrm flipV="1">
              <a:off x="3817346"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p:cNvSpPr>
              <a:spLocks noChangeAspect="1"/>
            </p:cNvSpPr>
            <p:nvPr/>
          </p:nvSpPr>
          <p:spPr>
            <a:xfrm>
              <a:off x="3968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a:spLocks noChangeAspect="1"/>
            </p:cNvSpPr>
            <p:nvPr/>
          </p:nvSpPr>
          <p:spPr>
            <a:xfrm>
              <a:off x="4956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399217" y="236593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a:spLocks noChangeAspect="1"/>
            </p:cNvSpPr>
            <p:nvPr/>
          </p:nvSpPr>
          <p:spPr>
            <a:xfrm>
              <a:off x="4462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7236793" y="5571451"/>
            <a:ext cx="1552513" cy="570211"/>
            <a:chOff x="6358228" y="2365937"/>
            <a:chExt cx="1552513" cy="570211"/>
          </a:xfrm>
        </p:grpSpPr>
        <p:cxnSp>
          <p:nvCxnSpPr>
            <p:cNvPr id="26" name="Straight Connector 25"/>
            <p:cNvCxnSpPr>
              <a:cxnSpLocks noChangeAspect="1"/>
            </p:cNvCxnSpPr>
            <p:nvPr/>
          </p:nvCxnSpPr>
          <p:spPr>
            <a:xfrm flipV="1">
              <a:off x="6358228"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a:spLocks noChangeAspect="1"/>
            </p:cNvSpPr>
            <p:nvPr/>
          </p:nvSpPr>
          <p:spPr>
            <a:xfrm>
              <a:off x="6509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a:spLocks noChangeAspect="1"/>
            </p:cNvSpPr>
            <p:nvPr/>
          </p:nvSpPr>
          <p:spPr>
            <a:xfrm>
              <a:off x="7003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7438963" y="236593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a:spLocks noChangeAspect="1"/>
            </p:cNvSpPr>
            <p:nvPr/>
          </p:nvSpPr>
          <p:spPr>
            <a:xfrm>
              <a:off x="7497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5429661" y="5394888"/>
            <a:ext cx="1552513" cy="762304"/>
            <a:chOff x="3829154" y="1188457"/>
            <a:chExt cx="1552513" cy="762304"/>
          </a:xfrm>
        </p:grpSpPr>
        <p:cxnSp>
          <p:nvCxnSpPr>
            <p:cNvPr id="38" name="Straight Connector 37"/>
            <p:cNvCxnSpPr>
              <a:cxnSpLocks noChangeAspect="1"/>
            </p:cNvCxnSpPr>
            <p:nvPr/>
          </p:nvCxnSpPr>
          <p:spPr>
            <a:xfrm flipV="1">
              <a:off x="3829154"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39" name="Rectangle 38"/>
            <p:cNvSpPr>
              <a:spLocks noChangeAspect="1"/>
            </p:cNvSpPr>
            <p:nvPr/>
          </p:nvSpPr>
          <p:spPr>
            <a:xfrm>
              <a:off x="3980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a:spLocks noChangeAspect="1"/>
            </p:cNvSpPr>
            <p:nvPr/>
          </p:nvSpPr>
          <p:spPr>
            <a:xfrm>
              <a:off x="4474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a:spLocks noChangeAspect="1"/>
            </p:cNvSpPr>
            <p:nvPr/>
          </p:nvSpPr>
          <p:spPr>
            <a:xfrm>
              <a:off x="4968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2" name="Group 41"/>
            <p:cNvGrpSpPr/>
            <p:nvPr/>
          </p:nvGrpSpPr>
          <p:grpSpPr>
            <a:xfrm>
              <a:off x="4399967" y="1188457"/>
              <a:ext cx="468619" cy="394217"/>
              <a:chOff x="4399967" y="1188457"/>
              <a:chExt cx="468619" cy="394217"/>
            </a:xfrm>
          </p:grpSpPr>
          <p:sp>
            <p:nvSpPr>
              <p:cNvPr id="43" name="Rectangle 42"/>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5" name="Group 44"/>
          <p:cNvGrpSpPr/>
          <p:nvPr/>
        </p:nvGrpSpPr>
        <p:grpSpPr>
          <a:xfrm>
            <a:off x="1981199" y="5399819"/>
            <a:ext cx="1266670" cy="761370"/>
            <a:chOff x="3166439" y="3350167"/>
            <a:chExt cx="1266670" cy="761370"/>
          </a:xfrm>
        </p:grpSpPr>
        <p:cxnSp>
          <p:nvCxnSpPr>
            <p:cNvPr id="46" name="Straight Connector 45"/>
            <p:cNvCxnSpPr>
              <a:cxnSpLocks noChangeAspect="1"/>
            </p:cNvCxnSpPr>
            <p:nvPr/>
          </p:nvCxnSpPr>
          <p:spPr>
            <a:xfrm flipV="1">
              <a:off x="3166439" y="4097616"/>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angle 46"/>
            <p:cNvSpPr>
              <a:spLocks noChangeAspect="1"/>
            </p:cNvSpPr>
            <p:nvPr/>
          </p:nvSpPr>
          <p:spPr>
            <a:xfrm>
              <a:off x="3318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a:spLocks noChangeAspect="1"/>
            </p:cNvSpPr>
            <p:nvPr/>
          </p:nvSpPr>
          <p:spPr>
            <a:xfrm>
              <a:off x="3318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a:spLocks noChangeAspect="1"/>
            </p:cNvSpPr>
            <p:nvPr/>
          </p:nvSpPr>
          <p:spPr>
            <a:xfrm>
              <a:off x="3811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49"/>
            <p:cNvGrpSpPr/>
            <p:nvPr/>
          </p:nvGrpSpPr>
          <p:grpSpPr>
            <a:xfrm>
              <a:off x="3764206" y="3350167"/>
              <a:ext cx="468619" cy="394217"/>
              <a:chOff x="4399967" y="1188457"/>
              <a:chExt cx="468619" cy="394217"/>
            </a:xfrm>
          </p:grpSpPr>
          <p:sp>
            <p:nvSpPr>
              <p:cNvPr id="51" name="Rectangle 50"/>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9" name="Group 68"/>
          <p:cNvGrpSpPr/>
          <p:nvPr/>
        </p:nvGrpSpPr>
        <p:grpSpPr>
          <a:xfrm>
            <a:off x="9097403" y="5373512"/>
            <a:ext cx="1266670" cy="749837"/>
            <a:chOff x="4791980" y="5658887"/>
            <a:chExt cx="1266670" cy="749837"/>
          </a:xfrm>
        </p:grpSpPr>
        <p:grpSp>
          <p:nvGrpSpPr>
            <p:cNvPr id="53" name="Group 52"/>
            <p:cNvGrpSpPr/>
            <p:nvPr/>
          </p:nvGrpSpPr>
          <p:grpSpPr>
            <a:xfrm>
              <a:off x="4968777" y="5658887"/>
              <a:ext cx="912457" cy="716555"/>
              <a:chOff x="6359337" y="3362754"/>
              <a:chExt cx="912457" cy="716555"/>
            </a:xfrm>
          </p:grpSpPr>
          <p:sp>
            <p:nvSpPr>
              <p:cNvPr id="54" name="Rectangle 53"/>
              <p:cNvSpPr>
                <a:spLocks noChangeAspect="1"/>
              </p:cNvSpPr>
              <p:nvPr/>
            </p:nvSpPr>
            <p:spPr>
              <a:xfrm>
                <a:off x="6359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a:spLocks noChangeAspect="1"/>
              </p:cNvSpPr>
              <p:nvPr/>
            </p:nvSpPr>
            <p:spPr>
              <a:xfrm>
                <a:off x="6852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a:spLocks noChangeAspect="1"/>
              </p:cNvSpPr>
              <p:nvPr/>
            </p:nvSpPr>
            <p:spPr>
              <a:xfrm>
                <a:off x="6359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7" name="Group 56"/>
              <p:cNvGrpSpPr/>
              <p:nvPr/>
            </p:nvGrpSpPr>
            <p:grpSpPr>
              <a:xfrm>
                <a:off x="6803175" y="3362754"/>
                <a:ext cx="468619" cy="394217"/>
                <a:chOff x="4399967" y="1188457"/>
                <a:chExt cx="468619" cy="394217"/>
              </a:xfrm>
            </p:grpSpPr>
            <p:sp>
              <p:nvSpPr>
                <p:cNvPr id="58" name="Rectangle 57"/>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68" name="Straight Connector 67"/>
            <p:cNvCxnSpPr>
              <a:cxnSpLocks noChangeAspect="1"/>
            </p:cNvCxnSpPr>
            <p:nvPr/>
          </p:nvCxnSpPr>
          <p:spPr>
            <a:xfrm flipV="1">
              <a:off x="4791980" y="6394803"/>
              <a:ext cx="1266670" cy="13921"/>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70" name="Straight Arrow Connector 69"/>
          <p:cNvCxnSpPr/>
          <p:nvPr/>
        </p:nvCxnSpPr>
        <p:spPr>
          <a:xfrm flipH="1" flipV="1">
            <a:off x="3247869" y="56920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H="1" flipV="1">
            <a:off x="5007229" y="56793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flipV="1">
            <a:off x="6870187" y="56920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H="1">
            <a:off x="8917350" y="5729628"/>
            <a:ext cx="311256" cy="0"/>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sp>
        <p:nvSpPr>
          <p:cNvPr id="5" name="Title 4">
            <a:extLst>
              <a:ext uri="{FF2B5EF4-FFF2-40B4-BE49-F238E27FC236}">
                <a16:creationId xmlns:a16="http://schemas.microsoft.com/office/drawing/2014/main" id="{19FDD100-9AF3-1A44-BE15-F4603B438CC4}"/>
              </a:ext>
            </a:extLst>
          </p:cNvPr>
          <p:cNvSpPr>
            <a:spLocks noGrp="1"/>
          </p:cNvSpPr>
          <p:nvPr>
            <p:ph type="title"/>
          </p:nvPr>
        </p:nvSpPr>
        <p:spPr/>
        <p:txBody>
          <a:bodyPr/>
          <a:lstStyle/>
          <a:p>
            <a:r>
              <a:rPr lang="en-US" dirty="0"/>
              <a:t>Example Matching Operators</a:t>
            </a:r>
          </a:p>
        </p:txBody>
      </p:sp>
    </p:spTree>
    <p:extLst>
      <p:ext uri="{BB962C8B-B14F-4D97-AF65-F5344CB8AC3E}">
        <p14:creationId xmlns:p14="http://schemas.microsoft.com/office/powerpoint/2010/main" val="1205096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3AB-C09E-3B42-9629-7E572931D13C}"/>
              </a:ext>
            </a:extLst>
          </p:cNvPr>
          <p:cNvSpPr>
            <a:spLocks noGrp="1"/>
          </p:cNvSpPr>
          <p:nvPr>
            <p:ph type="title"/>
          </p:nvPr>
        </p:nvSpPr>
        <p:spPr>
          <a:xfrm>
            <a:off x="552098" y="367131"/>
            <a:ext cx="11639902" cy="627812"/>
          </a:xfrm>
        </p:spPr>
        <p:txBody>
          <a:bodyPr/>
          <a:lstStyle/>
          <a:p>
            <a:r>
              <a:rPr lang="en-US" dirty="0"/>
              <a:t>Search with a State Space Graph</a:t>
            </a:r>
          </a:p>
        </p:txBody>
      </p:sp>
      <p:sp>
        <p:nvSpPr>
          <p:cNvPr id="4" name="Rectangle 3">
            <a:extLst>
              <a:ext uri="{FF2B5EF4-FFF2-40B4-BE49-F238E27FC236}">
                <a16:creationId xmlns:a16="http://schemas.microsoft.com/office/drawing/2014/main" id="{7D8AC86E-5202-7B40-8A41-338A922F8D5F}"/>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AD65595-AAD1-1D47-98EE-B252A82F967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7C8FE6C-6C82-1940-9AB5-7ABEE943BDC6}"/>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F978FE-9DC6-5E41-88C7-DE4793E0E699}"/>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C1241C-DB37-8347-B848-8B4C7D499191}"/>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A5224A-910C-DE4E-962A-66E1DFAA0B01}"/>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13C3665B-46B2-FE4C-A39E-C97FC9147358}"/>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568799-4713-CA42-A931-9C82DD9E3809}"/>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62715D-37D7-4442-9B26-7A7D37D42DF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D57CFB-0F0E-9D43-A808-63D1FB2241D6}"/>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2F029DE-A50D-0C44-812E-9C0B6965F1D1}"/>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862B4E-C872-B441-9BF8-EFA2C5ED2C6D}"/>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3881072-88A4-C541-95CA-5E2B152649B4}"/>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D7D10C-29D1-ED40-AFAF-05C46061FB43}"/>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1C54854-D653-6544-8B84-B4B82AAEB133}"/>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A2D950B-1897-084E-BB00-D047F6D4CA51}"/>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2865096-410D-B348-A658-17763963CE80}"/>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F9C870-F1C1-AB4D-AA02-2B304F39BDE7}"/>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B45C117-C151-3F4F-8183-80D0456315B3}"/>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5E64D6E5-DD5A-F349-9D68-6D7D31A93DF1}"/>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1A9FDAA-16AF-D141-BBD0-67707E3E6553}"/>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2467E6-E29B-164E-BD94-1198B1DDA773}"/>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33075D88-26C8-4641-902B-BBBF20DB76A5}"/>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06E241-6A52-DA4E-9946-A10CA573D90F}"/>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72AAB1-3B69-6845-AAF5-F3567680BE2F}"/>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6E9145E-351D-FA4A-95EC-483DE1740239}"/>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FC265F0-3760-3A4D-8F21-084C16955CB1}"/>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27A21AF-8E30-4D42-B2C3-BD7666784400}"/>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FC8A9A95-607B-2843-AF03-CA899EEE4F13}"/>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0D0EBE-95E9-A046-A038-488F77D20BB5}"/>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0785C58-2A0E-8F4E-BFDE-9288641910FA}"/>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5F1D5F95-ABE0-8C49-A81D-F953F38C5BFA}"/>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A3B96A8-30D2-B246-AEBF-C22FEDE33277}"/>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E3D8B8-95DE-3549-8277-5BE8EFBAEDDC}"/>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5A059072-E629-5C44-B713-4360556589E1}"/>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2AAC2C-06F4-AB47-85F8-E52FB7C73FDF}"/>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F0244-E62D-9847-85AE-502EC4FB45CA}"/>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E08D8504-A711-234C-BBE6-978D129637CD}"/>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43A7977-AF0B-E943-9764-300EE5E3A39A}"/>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580C5DB-E226-D54F-ADD8-261B7039D167}"/>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23F9F22-48E6-E646-BBD5-7444ADD2B90D}"/>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8DC9CF5-4DFB-434E-8CEA-E851811EC162}"/>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C30777-5A32-B74A-9DB5-9515BF39D3E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7690969-4180-2347-9D5C-81336FB18313}"/>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398D9B4-4088-F342-99B3-01F1D829FA43}"/>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F8C063-86C0-3D44-B132-50E4662CEB9C}"/>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C35646-3211-3D4A-96B5-4B5D8C73DD9B}"/>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178BC9F7-B329-0643-869C-5AEC888C544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BBCD09F-C55F-2E42-8797-5833E7DDC8C4}"/>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64AD323-E6A7-FC4F-BF66-BF24A4E34933}"/>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B28D8CAC-3AA2-324F-8649-CE4EDAFEFB32}"/>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02D4258-5E24-4545-84F5-93C4D8DCA408}"/>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08105F-E660-454A-BA39-9BD7092EBADF}"/>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B46922A-B00D-D24F-9099-7BDC9F089878}"/>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4D9091B7-18B1-254B-B78E-F47896037E8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D7947AA7-A45D-DC4D-A9DE-C78F5EAE24A3}"/>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37083AE-F601-5D49-9C2F-087DE62E354F}"/>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8B2123C1-69B5-7D46-ACC4-678EAA265A68}"/>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3000D615-A804-C74F-87A8-0A0FEB1B5481}"/>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D2CB9D2-EDF0-4E46-AB74-EB39D6DD68C7}"/>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7050CD5-731E-CC40-B78C-254D4AAB3668}"/>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177F747-C7EB-CD44-822F-38A568E7D969}"/>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30D0822-8805-7C42-8418-9126F9EB5796}"/>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FBDE02-A699-714F-BC1C-71406A3E93B6}"/>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1F08FA1-B3BF-044E-BF1E-E5FE42414E09}"/>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5BA998A-3F8F-574F-918B-1586313E0357}"/>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19A046-D0B3-E94A-B480-FFD0F31735E1}"/>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F976FAF-EF86-2A46-88F4-5103302DC054}"/>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4281BC0-C7DD-8243-856B-A713CB50CEE0}"/>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D284F9D-102F-9E48-9311-42BD56F89007}"/>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9D85F3-FEF4-914A-85E7-A61B3F9668DB}"/>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38C542-1426-E24F-B7DD-B71231700EEC}"/>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7484109-33B0-B24F-87E2-DEE15A2E2FB2}"/>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D7EF107-5584-E34B-90F3-4EF461E6F1B5}"/>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0C80C27-F7AC-5943-9503-430191349196}"/>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A91FD5E-6A17-9741-9D40-2394CEDDC1FB}"/>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7118B3C-3259-3046-9D7D-28BACA4AA09B}"/>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D19B740-D98C-5241-A2F3-3AC46B51EECF}"/>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DB43EBF-BE9C-A542-A302-7C2FA39A59F2}"/>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C9C180C-8CF0-F143-87C1-11A9B3027BAB}"/>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22583A83-B380-B34E-B805-0437936F056C}"/>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D7FF4FF-B0C1-5A45-876F-9A3A0A766CD0}"/>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1027453-F683-0043-B6FB-0004204632A9}"/>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E0D5B54-69D3-A147-B630-B97A3303D8BC}"/>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D55EC-21C2-0049-96B5-24B899E16E28}"/>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EEC4943-4070-674E-B278-05DCF56F1F90}"/>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68789E77-AFFC-4C46-A9B5-033046382BF3}"/>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08B3F4B-2F47-CD41-BB2D-C0FF24AA81B8}"/>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652CEE4-9B70-444F-9BD7-B535230DDD77}"/>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691B3D6-DC9F-684D-AA35-3BF7F3891418}"/>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401E099-3F43-074B-9B2B-1A23B44368D4}"/>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75D5254-CAEE-9243-8F18-A6A4F2355E9C}"/>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CDE43FB-A8FB-F44B-844F-B86DFC8A5EEA}"/>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61CDCE-2053-8E45-8391-42CBA7CEB34C}"/>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FBCA46F-05CE-444F-8149-0715B7F77F3E}"/>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03225522-2C2B-8C4B-91C1-D614C45FFB1F}"/>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6F17223-7BF1-AF4A-B4C4-899222BC5E95}"/>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7CE2649-6C79-4947-A010-BFE1F061D82F}"/>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7E5DD368-70CB-8C40-B309-5CD541B80AC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72A3C3-5583-844C-AF7A-800379FDE31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A780768-956F-4D43-A349-AEC607A3EBF0}"/>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0CA4885B-C36A-AA43-AA24-D9A6F8590B1C}"/>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1273274-FD75-D641-893F-9857D0383A6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1BE0D31-82B1-EE4E-8293-C9C391944043}"/>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ACBB59FE-8777-4140-B4F3-D80F29E0E95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C0E514-5FCD-224E-8ED9-4F0FDAD344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1F6DC3F2-6089-6848-BD18-3EBFE96E62CA}"/>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C8B16BDB-7E7F-404E-939B-949681B5E98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4ADBDE7-CDEE-4A43-99BB-F6004353A18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BDB6C38B-7E86-0C43-9E4B-13FC6D50A14B}"/>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7FC8B199-5C5C-B74D-9E2A-6FD3099E3F2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36FCE2C9-2F57-B94C-9BA5-36DB36A1434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2D7EE93-3191-6542-B740-5BBC9C04BFE7}"/>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53E1E184-9BAA-F842-A14A-311346A2A95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D935BD88-BC10-9D43-9815-7FDFDFF785C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2F7C95C-692C-3849-9EC6-9B7237E08274}"/>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273FD37F-6C3D-BE4B-A7B6-68EE93B79DD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2F66A42-D046-6946-847C-9CD904A5AD9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AF7C0479-1019-6E47-9466-C770A7220F2A}"/>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982C1D2A-7930-BD46-98AC-ABD686D32C4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E886BA32-F166-124C-BC39-B4E48B28A34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1692E65A-710E-8740-AA8C-A0745657C637}"/>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B179B654-F0AA-3349-8A18-9ADF71241418}"/>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C2E1197-32F6-F84F-BF5D-A0B93184322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9C1EEB00-176A-0C40-BD8D-BEA2D8B92938}"/>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34534499-5E61-A14C-8E65-63AD7883F99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C09C4E8-AF03-564A-82A1-9835F1CC709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DB7895AF-AFB0-994E-AA03-AEBE53FC2111}"/>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BACA4350-E7C6-B047-9B7D-02C358F2533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DADCCA8-4EC7-1848-A819-A642E4439F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31042330-1261-BF43-9FBA-1D8841CE760B}"/>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84BEDD93-DB16-5245-85A8-B1EB0A239849}"/>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9F73D217-636F-8640-8577-FB173368F2FF}"/>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58278152-F8D4-3349-8756-AEDC5E00727D}"/>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665B8124-5BE3-7241-ABD7-078E33E7B1C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34F69F3-CEBF-884F-88CE-E481AA9AD75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BE073EDD-E63F-8E46-9345-968990354C85}"/>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65FF010-25FB-C14B-9FB7-7421913E4E68}"/>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77CA06DA-F9FA-4344-8A1B-5B55C65C05BF}"/>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3DBE43E3-93C7-654D-9DBA-E4A05AB9492D}"/>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5B6C0ACB-C679-7741-9D66-37079621C6E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1F4E8D40-980A-C442-AD84-E3102BB41B63}"/>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4D0502D5-BD36-2840-92D2-95E7AE6B6D37}"/>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4094C30B-F4EF-EE46-B6AC-FB99278D0D86}"/>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9BD3BC7D-CFB2-F648-A6F2-CDD834F19888}"/>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8D3B9E9F-9498-D347-8F5B-58E77093285E}"/>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2AB6C2CA-FE27-B640-B7AC-48F0DE11AFF7}"/>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351323F6-9353-714A-A83C-826A59F7E168}"/>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304336B6-B8C2-7446-B6E2-AD0BDCF99039}"/>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AF9D0F48-C260-D347-933C-219060372CE2}"/>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981E5161-5D6E-8E4E-BEC8-39E3582E7CC0}"/>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D0112DF3-188A-D44F-AF8B-3D76230DDCB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EE679E26-7B96-D34B-BA8D-608E2A943B2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448D7BE0-AA39-2D4E-B029-EDDB4FE5FD1A}"/>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FB23FCFF-EE62-9740-94EE-6A0F0D1584E9}"/>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3F0E5DC9-654E-9F48-8065-8777973971FF}"/>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CC2012B8-0EE2-5741-8842-4AC50C319FB8}"/>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597D2F92-F74F-784B-A1F3-6D94F29480D4}"/>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033390C-B554-A640-AF4B-05EE8AD7C2F7}"/>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D315502-8AE6-884A-9816-B8CC5E7F2B31}"/>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CD5913F-66F6-4A4A-B7FA-5D27CC357407}"/>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5D6AC3ED-9FE4-2442-A266-FCD84343921E}"/>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99130FE9-D70A-0C46-BC7F-55D50AE5267B}"/>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70A947F3-8050-B54E-9BD1-3B3244496DC8}"/>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CA505184-A94D-0D40-9C17-4B0BB2DB872A}"/>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1DC9C0A5-4BCC-0A46-AFAE-AFAC21945B33}"/>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A21E05CD-CA7A-2245-9410-FFED236F8676}"/>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D057076D-5D2A-C341-BCA6-81B2A42AA744}"/>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23688A8-286F-154D-8F7A-7FB501AC5477}"/>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74E7BF8-8CED-CD47-89BE-72BDCCBD800B}"/>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261FE53-E440-AF40-A1EC-DDE3191956D8}"/>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DC56CD90-A7A5-CE45-839E-35404DB3D704}"/>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1B73D5F9-F01C-E841-9DC7-25C8B91B3512}"/>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2BAC66E1-0808-6C4A-95CA-6B84F83244B1}"/>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08E71E60-D855-BB4F-9957-6612DD281B89}"/>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3CFD3958-3623-ED48-8C33-FAD8165B4759}"/>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662F624E-2258-304A-951F-057132F0B1ED}"/>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A5537C9-FFD1-114A-8A22-395A27343D36}"/>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3EAD316F-AF7E-B540-A70E-515E5F8E71A8}"/>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5A695F48-2942-AD4C-AE03-230FFC7C4D77}"/>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0A68B708-78A2-1340-9188-4B2E79915FD7}"/>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E1CA7B23-8EC4-C147-B4A7-ECD8C7B482B7}"/>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F30FB9A3-003F-A14F-9FA1-610EE2F1B49A}"/>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0DEABDE2-FAE8-BD47-9EFE-A7A2F7A092AE}"/>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5082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56C16-C8D0-C74D-AFA5-E34D4D847222}"/>
              </a:ext>
            </a:extLst>
          </p:cNvPr>
          <p:cNvSpPr>
            <a:spLocks noGrp="1"/>
          </p:cNvSpPr>
          <p:nvPr>
            <p:ph type="title"/>
          </p:nvPr>
        </p:nvSpPr>
        <p:spPr/>
        <p:txBody>
          <a:bodyPr/>
          <a:lstStyle/>
          <a:p>
            <a:r>
              <a:rPr lang="en-US" dirty="0"/>
              <a:t>Finding Plans with Symbolic Representations</a:t>
            </a:r>
          </a:p>
        </p:txBody>
      </p:sp>
      <p:sp>
        <p:nvSpPr>
          <p:cNvPr id="3" name="Content Placeholder 2">
            <a:extLst>
              <a:ext uri="{FF2B5EF4-FFF2-40B4-BE49-F238E27FC236}">
                <a16:creationId xmlns:a16="http://schemas.microsoft.com/office/drawing/2014/main" id="{E958D887-E0B8-FA40-A874-72592B0413F7}"/>
              </a:ext>
            </a:extLst>
          </p:cNvPr>
          <p:cNvSpPr>
            <a:spLocks noGrp="1"/>
          </p:cNvSpPr>
          <p:nvPr>
            <p:ph idx="1"/>
          </p:nvPr>
        </p:nvSpPr>
        <p:spPr/>
        <p:txBody>
          <a:bodyPr/>
          <a:lstStyle/>
          <a:p>
            <a:r>
              <a:rPr lang="en-US" dirty="0"/>
              <a:t>Breadth-First Search</a:t>
            </a:r>
          </a:p>
          <a:p>
            <a:r>
              <a:rPr lang="en-US" dirty="0"/>
              <a:t>	</a:t>
            </a:r>
            <a:r>
              <a:rPr lang="en-US" sz="2400" dirty="0">
                <a:solidFill>
                  <a:schemeClr val="tx1"/>
                </a:solidFill>
              </a:rPr>
              <a:t>Sound? </a:t>
            </a:r>
            <a:endParaRPr lang="en-US" sz="2400" dirty="0">
              <a:solidFill>
                <a:srgbClr val="C00000"/>
              </a:solidFill>
            </a:endParaRPr>
          </a:p>
          <a:p>
            <a:r>
              <a:rPr lang="en-US" sz="2400" dirty="0">
                <a:solidFill>
                  <a:schemeClr val="tx1"/>
                </a:solidFill>
              </a:rPr>
              <a:t>	Complete? </a:t>
            </a:r>
          </a:p>
          <a:p>
            <a:r>
              <a:rPr lang="en-US" sz="2400" dirty="0">
                <a:solidFill>
                  <a:schemeClr val="tx1"/>
                </a:solidFill>
              </a:rPr>
              <a:t>	Optimal?</a:t>
            </a:r>
          </a:p>
        </p:txBody>
      </p:sp>
      <p:sp>
        <p:nvSpPr>
          <p:cNvPr id="4" name="Rectangle 3">
            <a:extLst>
              <a:ext uri="{FF2B5EF4-FFF2-40B4-BE49-F238E27FC236}">
                <a16:creationId xmlns:a16="http://schemas.microsoft.com/office/drawing/2014/main" id="{3B864F2D-6325-9845-8FB0-90623F929949}"/>
              </a:ext>
            </a:extLst>
          </p:cNvPr>
          <p:cNvSpPr/>
          <p:nvPr/>
        </p:nvSpPr>
        <p:spPr>
          <a:xfrm>
            <a:off x="1339988" y="5569344"/>
            <a:ext cx="9512023" cy="1067343"/>
          </a:xfrm>
          <a:prstGeom prst="rect">
            <a:avLst/>
          </a:prstGeom>
        </p:spPr>
        <p:txBody>
          <a:bodyPr wrap="square">
            <a:spAutoFit/>
          </a:bodyPr>
          <a:lstStyle/>
          <a:p>
            <a:pPr>
              <a:lnSpc>
                <a:spcPct val="120000"/>
              </a:lnSpc>
            </a:pPr>
            <a:r>
              <a:rPr lang="en-US" altLang="en-US" b="1" dirty="0"/>
              <a:t>Soundness - </a:t>
            </a:r>
            <a:r>
              <a:rPr lang="en-US" altLang="en-US" dirty="0"/>
              <a:t>all solutions found are legal plans </a:t>
            </a:r>
          </a:p>
          <a:p>
            <a:pPr>
              <a:lnSpc>
                <a:spcPct val="120000"/>
              </a:lnSpc>
            </a:pPr>
            <a:r>
              <a:rPr lang="en-US" altLang="en-US" b="1" dirty="0"/>
              <a:t>Completeness - </a:t>
            </a:r>
            <a:r>
              <a:rPr lang="en-US" altLang="en-US" dirty="0"/>
              <a:t>a solution can be found whenever one actually exists</a:t>
            </a:r>
          </a:p>
          <a:p>
            <a:pPr>
              <a:lnSpc>
                <a:spcPct val="120000"/>
              </a:lnSpc>
            </a:pPr>
            <a:r>
              <a:rPr lang="en-US" altLang="en-US" b="1" dirty="0"/>
              <a:t>Optimality - </a:t>
            </a:r>
            <a:r>
              <a:rPr lang="en-US" altLang="en-US" dirty="0"/>
              <a:t>the order in which solutions are found is consistent with some measure of plan quality</a:t>
            </a:r>
          </a:p>
        </p:txBody>
      </p:sp>
      <p:sp>
        <p:nvSpPr>
          <p:cNvPr id="5" name="TextBox 4">
            <a:extLst>
              <a:ext uri="{FF2B5EF4-FFF2-40B4-BE49-F238E27FC236}">
                <a16:creationId xmlns:a16="http://schemas.microsoft.com/office/drawing/2014/main" id="{E2EBDF30-8C27-2C43-B723-0C6AAE402A33}"/>
              </a:ext>
            </a:extLst>
          </p:cNvPr>
          <p:cNvSpPr txBox="1"/>
          <p:nvPr/>
        </p:nvSpPr>
        <p:spPr>
          <a:xfrm>
            <a:off x="2552700" y="1633182"/>
            <a:ext cx="587340" cy="461665"/>
          </a:xfrm>
          <a:prstGeom prst="rect">
            <a:avLst/>
          </a:prstGeom>
          <a:noFill/>
        </p:spPr>
        <p:txBody>
          <a:bodyPr wrap="none" rtlCol="0">
            <a:spAutoFit/>
          </a:bodyPr>
          <a:lstStyle/>
          <a:p>
            <a:r>
              <a:rPr lang="en-US" sz="2400" dirty="0">
                <a:solidFill>
                  <a:srgbClr val="C00000"/>
                </a:solidFill>
              </a:rPr>
              <a:t>Yes</a:t>
            </a:r>
          </a:p>
        </p:txBody>
      </p:sp>
      <p:sp>
        <p:nvSpPr>
          <p:cNvPr id="6" name="TextBox 5">
            <a:extLst>
              <a:ext uri="{FF2B5EF4-FFF2-40B4-BE49-F238E27FC236}">
                <a16:creationId xmlns:a16="http://schemas.microsoft.com/office/drawing/2014/main" id="{2ECB3947-FD96-024F-B3FD-5172D8881C26}"/>
              </a:ext>
            </a:extLst>
          </p:cNvPr>
          <p:cNvSpPr txBox="1"/>
          <p:nvPr/>
        </p:nvSpPr>
        <p:spPr>
          <a:xfrm>
            <a:off x="2959100" y="2107547"/>
            <a:ext cx="587340" cy="461665"/>
          </a:xfrm>
          <a:prstGeom prst="rect">
            <a:avLst/>
          </a:prstGeom>
          <a:noFill/>
        </p:spPr>
        <p:txBody>
          <a:bodyPr wrap="none" rtlCol="0">
            <a:spAutoFit/>
          </a:bodyPr>
          <a:lstStyle/>
          <a:p>
            <a:r>
              <a:rPr lang="en-US" sz="2400" dirty="0">
                <a:solidFill>
                  <a:srgbClr val="C00000"/>
                </a:solidFill>
              </a:rPr>
              <a:t>Yes</a:t>
            </a:r>
          </a:p>
        </p:txBody>
      </p:sp>
      <p:sp>
        <p:nvSpPr>
          <p:cNvPr id="7" name="TextBox 6">
            <a:extLst>
              <a:ext uri="{FF2B5EF4-FFF2-40B4-BE49-F238E27FC236}">
                <a16:creationId xmlns:a16="http://schemas.microsoft.com/office/drawing/2014/main" id="{E1AAEB19-507F-9549-B317-8ABD2ECE1F82}"/>
              </a:ext>
            </a:extLst>
          </p:cNvPr>
          <p:cNvSpPr txBox="1"/>
          <p:nvPr/>
        </p:nvSpPr>
        <p:spPr>
          <a:xfrm>
            <a:off x="2755900" y="2556512"/>
            <a:ext cx="587340" cy="461665"/>
          </a:xfrm>
          <a:prstGeom prst="rect">
            <a:avLst/>
          </a:prstGeom>
          <a:noFill/>
        </p:spPr>
        <p:txBody>
          <a:bodyPr wrap="none" rtlCol="0">
            <a:spAutoFit/>
          </a:bodyPr>
          <a:lstStyle/>
          <a:p>
            <a:r>
              <a:rPr lang="en-US" sz="2400" dirty="0">
                <a:solidFill>
                  <a:srgbClr val="C00000"/>
                </a:solidFill>
              </a:rPr>
              <a:t>Yes</a:t>
            </a:r>
          </a:p>
        </p:txBody>
      </p:sp>
    </p:spTree>
    <p:extLst>
      <p:ext uri="{BB962C8B-B14F-4D97-AF65-F5344CB8AC3E}">
        <p14:creationId xmlns:p14="http://schemas.microsoft.com/office/powerpoint/2010/main" val="89536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3DB8-CF67-404A-9671-84D907819068}"/>
              </a:ext>
            </a:extLst>
          </p:cNvPr>
          <p:cNvSpPr>
            <a:spLocks noGrp="1"/>
          </p:cNvSpPr>
          <p:nvPr>
            <p:ph type="title"/>
          </p:nvPr>
        </p:nvSpPr>
        <p:spPr/>
        <p:txBody>
          <a:bodyPr/>
          <a:lstStyle/>
          <a:p>
            <a:r>
              <a:rPr lang="en-US" dirty="0"/>
              <a:t>Size of the Search Tree</a:t>
            </a:r>
          </a:p>
        </p:txBody>
      </p:sp>
      <p:sp>
        <p:nvSpPr>
          <p:cNvPr id="3" name="Content Placeholder 2">
            <a:extLst>
              <a:ext uri="{FF2B5EF4-FFF2-40B4-BE49-F238E27FC236}">
                <a16:creationId xmlns:a16="http://schemas.microsoft.com/office/drawing/2014/main" id="{80692FA4-20A4-7A48-B736-73A218170D79}"/>
              </a:ext>
            </a:extLst>
          </p:cNvPr>
          <p:cNvSpPr>
            <a:spLocks noGrp="1"/>
          </p:cNvSpPr>
          <p:nvPr>
            <p:ph idx="1"/>
          </p:nvPr>
        </p:nvSpPr>
        <p:spPr/>
        <p:txBody>
          <a:bodyPr/>
          <a:lstStyle/>
          <a:p>
            <a:r>
              <a:rPr lang="en-US" dirty="0"/>
              <a:t>A planning tree’s size is exponential in the number of predicates</a:t>
            </a:r>
          </a:p>
          <a:p>
            <a:r>
              <a:rPr lang="en-US" dirty="0"/>
              <a:t>Even if we use linear or non-linear planning, they use this graph</a:t>
            </a:r>
          </a:p>
          <a:p>
            <a:endParaRPr lang="en-US" dirty="0"/>
          </a:p>
          <a:p>
            <a:endParaRPr lang="en-US" dirty="0"/>
          </a:p>
          <a:p>
            <a:endParaRPr lang="en-US" dirty="0"/>
          </a:p>
          <a:p>
            <a:endParaRPr lang="en-US" dirty="0"/>
          </a:p>
          <a:p>
            <a:endParaRPr lang="en-US" dirty="0"/>
          </a:p>
          <a:p>
            <a:r>
              <a:rPr lang="en-US" dirty="0"/>
              <a:t>Can we reduce the size of the planning graph?</a:t>
            </a:r>
          </a:p>
        </p:txBody>
      </p:sp>
      <p:sp>
        <p:nvSpPr>
          <p:cNvPr id="4" name="Rectangle 3">
            <a:extLst>
              <a:ext uri="{FF2B5EF4-FFF2-40B4-BE49-F238E27FC236}">
                <a16:creationId xmlns:a16="http://schemas.microsoft.com/office/drawing/2014/main" id="{C6BE285B-F5EC-CD44-8069-4BCFBF7BA5BF}"/>
              </a:ext>
            </a:extLst>
          </p:cNvPr>
          <p:cNvSpPr/>
          <p:nvPr/>
        </p:nvSpPr>
        <p:spPr>
          <a:xfrm>
            <a:off x="2366627"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BDAAE9E-4169-5546-84B2-C1A81CA9BF27}"/>
              </a:ext>
            </a:extLst>
          </p:cNvPr>
          <p:cNvCxnSpPr>
            <a:cxnSpLocks noChangeAspect="1"/>
          </p:cNvCxnSpPr>
          <p:nvPr/>
        </p:nvCxnSpPr>
        <p:spPr>
          <a:xfrm flipV="1">
            <a:off x="4934055" y="287236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85AF30F6-313F-4846-8F01-67E7A02B7972}"/>
              </a:ext>
            </a:extLst>
          </p:cNvPr>
          <p:cNvSpPr>
            <a:spLocks noChangeAspect="1"/>
          </p:cNvSpPr>
          <p:nvPr/>
        </p:nvSpPr>
        <p:spPr>
          <a:xfrm>
            <a:off x="5085703" y="2550084"/>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7012E2-9B14-FC47-B169-E7CC87D8CE62}"/>
              </a:ext>
            </a:extLst>
          </p:cNvPr>
          <p:cNvSpPr>
            <a:spLocks noChangeAspect="1"/>
          </p:cNvSpPr>
          <p:nvPr/>
        </p:nvSpPr>
        <p:spPr>
          <a:xfrm>
            <a:off x="5579315" y="255008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EE044A-0178-D040-B13D-2823C1E6774E}"/>
              </a:ext>
            </a:extLst>
          </p:cNvPr>
          <p:cNvSpPr>
            <a:spLocks noChangeAspect="1"/>
          </p:cNvSpPr>
          <p:nvPr/>
        </p:nvSpPr>
        <p:spPr>
          <a:xfrm>
            <a:off x="6073677" y="25508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807C5F4-8C73-084B-B453-BACC5D19CA08}"/>
              </a:ext>
            </a:extLst>
          </p:cNvPr>
          <p:cNvCxnSpPr>
            <a:cxnSpLocks noChangeAspect="1"/>
          </p:cNvCxnSpPr>
          <p:nvPr/>
        </p:nvCxnSpPr>
        <p:spPr>
          <a:xfrm flipV="1">
            <a:off x="2278684" y="385701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79365E19-E9FC-214C-8950-6F8B02A2DCB3}"/>
              </a:ext>
            </a:extLst>
          </p:cNvPr>
          <p:cNvSpPr>
            <a:spLocks noChangeAspect="1"/>
          </p:cNvSpPr>
          <p:nvPr/>
        </p:nvSpPr>
        <p:spPr>
          <a:xfrm>
            <a:off x="2430332" y="338307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655F33-8C47-9F4C-BF2A-BDC4CB0CC437}"/>
              </a:ext>
            </a:extLst>
          </p:cNvPr>
          <p:cNvSpPr>
            <a:spLocks noChangeAspect="1"/>
          </p:cNvSpPr>
          <p:nvPr/>
        </p:nvSpPr>
        <p:spPr>
          <a:xfrm>
            <a:off x="2923944" y="353473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EE2CAE8-7B53-5843-90D5-40D9EBA060D8}"/>
              </a:ext>
            </a:extLst>
          </p:cNvPr>
          <p:cNvSpPr>
            <a:spLocks noChangeAspect="1"/>
          </p:cNvSpPr>
          <p:nvPr/>
        </p:nvSpPr>
        <p:spPr>
          <a:xfrm>
            <a:off x="3418306" y="353547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B4493617-256A-0B46-87A7-D9D37C393C4D}"/>
              </a:ext>
            </a:extLst>
          </p:cNvPr>
          <p:cNvCxnSpPr>
            <a:cxnSpLocks noChangeAspect="1"/>
          </p:cNvCxnSpPr>
          <p:nvPr/>
        </p:nvCxnSpPr>
        <p:spPr>
          <a:xfrm flipV="1">
            <a:off x="4922247" y="38543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2270D73-43F8-694D-AA18-140B43904A1E}"/>
              </a:ext>
            </a:extLst>
          </p:cNvPr>
          <p:cNvSpPr>
            <a:spLocks noChangeAspect="1"/>
          </p:cNvSpPr>
          <p:nvPr/>
        </p:nvSpPr>
        <p:spPr>
          <a:xfrm>
            <a:off x="5073895" y="35321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7A4DD2-5C35-7D43-AAC1-387CCE47EDC6}"/>
              </a:ext>
            </a:extLst>
          </p:cNvPr>
          <p:cNvSpPr>
            <a:spLocks noChangeAspect="1"/>
          </p:cNvSpPr>
          <p:nvPr/>
        </p:nvSpPr>
        <p:spPr>
          <a:xfrm>
            <a:off x="6061869" y="35328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1A03450-EA57-A94C-B922-56BBCE9B5A2F}"/>
              </a:ext>
            </a:extLst>
          </p:cNvPr>
          <p:cNvCxnSpPr>
            <a:cxnSpLocks noChangeAspect="1"/>
          </p:cNvCxnSpPr>
          <p:nvPr/>
        </p:nvCxnSpPr>
        <p:spPr>
          <a:xfrm flipV="1">
            <a:off x="7463129" y="3857755"/>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5D551C7-C99F-D943-BA57-C9A076138CF2}"/>
              </a:ext>
            </a:extLst>
          </p:cNvPr>
          <p:cNvSpPr>
            <a:spLocks noChangeAspect="1"/>
          </p:cNvSpPr>
          <p:nvPr/>
        </p:nvSpPr>
        <p:spPr>
          <a:xfrm>
            <a:off x="7614777" y="353547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E58229-52F4-3F4D-9681-BD7D4E810C2D}"/>
              </a:ext>
            </a:extLst>
          </p:cNvPr>
          <p:cNvSpPr>
            <a:spLocks noChangeAspect="1"/>
          </p:cNvSpPr>
          <p:nvPr/>
        </p:nvSpPr>
        <p:spPr>
          <a:xfrm>
            <a:off x="8108389" y="353547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923EF2F-9E71-CA4D-BA37-3845D9E1DD7B}"/>
              </a:ext>
            </a:extLst>
          </p:cNvPr>
          <p:cNvSpPr/>
          <p:nvPr/>
        </p:nvSpPr>
        <p:spPr>
          <a:xfrm>
            <a:off x="5504118"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B278247-A829-1A42-9BE6-2E3C52DB1F07}"/>
              </a:ext>
            </a:extLst>
          </p:cNvPr>
          <p:cNvSpPr/>
          <p:nvPr/>
        </p:nvSpPr>
        <p:spPr>
          <a:xfrm>
            <a:off x="8543864"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40C4D31-953E-0B41-8D9C-0246BF716AAD}"/>
              </a:ext>
            </a:extLst>
          </p:cNvPr>
          <p:cNvSpPr>
            <a:spLocks noChangeAspect="1"/>
          </p:cNvSpPr>
          <p:nvPr/>
        </p:nvSpPr>
        <p:spPr>
          <a:xfrm>
            <a:off x="5567507" y="338307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04B26B4-EF02-4F47-989A-EC3734E34429}"/>
              </a:ext>
            </a:extLst>
          </p:cNvPr>
          <p:cNvSpPr>
            <a:spLocks noChangeAspect="1"/>
          </p:cNvSpPr>
          <p:nvPr/>
        </p:nvSpPr>
        <p:spPr>
          <a:xfrm>
            <a:off x="8602751" y="33830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B23013B-090E-B748-ACBC-E130359B7A22}"/>
              </a:ext>
            </a:extLst>
          </p:cNvPr>
          <p:cNvGrpSpPr/>
          <p:nvPr/>
        </p:nvGrpSpPr>
        <p:grpSpPr>
          <a:xfrm>
            <a:off x="5504868" y="2127127"/>
            <a:ext cx="468619" cy="394217"/>
            <a:chOff x="4399967" y="1188457"/>
            <a:chExt cx="468619" cy="394217"/>
          </a:xfrm>
        </p:grpSpPr>
        <p:sp>
          <p:nvSpPr>
            <p:cNvPr id="24" name="Rectangle 23">
              <a:extLst>
                <a:ext uri="{FF2B5EF4-FFF2-40B4-BE49-F238E27FC236}">
                  <a16:creationId xmlns:a16="http://schemas.microsoft.com/office/drawing/2014/main" id="{60E3686A-09F8-984B-B911-EB6DF93AB1B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0C1BC2F-87E3-3A40-AEC8-B7877439E16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6" name="Straight Arrow Connector 25">
            <a:extLst>
              <a:ext uri="{FF2B5EF4-FFF2-40B4-BE49-F238E27FC236}">
                <a16:creationId xmlns:a16="http://schemas.microsoft.com/office/drawing/2014/main" id="{A65681D5-2EFF-2D47-A592-108131E99924}"/>
              </a:ext>
            </a:extLst>
          </p:cNvPr>
          <p:cNvCxnSpPr/>
          <p:nvPr/>
        </p:nvCxnSpPr>
        <p:spPr>
          <a:xfrm flipV="1">
            <a:off x="5625357" y="2832247"/>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5A592593-D717-864B-A69F-C3FCA5CA6DCA}"/>
              </a:ext>
            </a:extLst>
          </p:cNvPr>
          <p:cNvCxnSpPr/>
          <p:nvPr/>
        </p:nvCxnSpPr>
        <p:spPr>
          <a:xfrm>
            <a:off x="5853952" y="2832248"/>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59EE285D-8F2B-6049-8CE0-D25E0E7FE870}"/>
              </a:ext>
            </a:extLst>
          </p:cNvPr>
          <p:cNvCxnSpPr/>
          <p:nvPr/>
        </p:nvCxnSpPr>
        <p:spPr>
          <a:xfrm flipH="1" flipV="1">
            <a:off x="8761149" y="391126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77C5676-C223-7440-8F94-03B8D40F7C5A}"/>
              </a:ext>
            </a:extLst>
          </p:cNvPr>
          <p:cNvCxnSpPr/>
          <p:nvPr/>
        </p:nvCxnSpPr>
        <p:spPr>
          <a:xfrm>
            <a:off x="9044588" y="3854387"/>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B04D403-5889-3947-B3F7-ECC3AE3D7566}"/>
              </a:ext>
            </a:extLst>
          </p:cNvPr>
          <p:cNvCxnSpPr/>
          <p:nvPr/>
        </p:nvCxnSpPr>
        <p:spPr>
          <a:xfrm flipH="1" flipV="1">
            <a:off x="5902258" y="387408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13AFDBD-4C74-D346-9CFE-AAA41486BBF5}"/>
              </a:ext>
            </a:extLst>
          </p:cNvPr>
          <p:cNvCxnSpPr/>
          <p:nvPr/>
        </p:nvCxnSpPr>
        <p:spPr>
          <a:xfrm>
            <a:off x="6185697" y="3874081"/>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E45E25A-BD4C-A046-883E-79113755450F}"/>
              </a:ext>
            </a:extLst>
          </p:cNvPr>
          <p:cNvCxnSpPr/>
          <p:nvPr/>
        </p:nvCxnSpPr>
        <p:spPr>
          <a:xfrm flipH="1" flipV="1">
            <a:off x="3104980" y="3874818"/>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79AEE98-9240-8148-9BB6-11BF0533E6B1}"/>
              </a:ext>
            </a:extLst>
          </p:cNvPr>
          <p:cNvCxnSpPr/>
          <p:nvPr/>
        </p:nvCxnSpPr>
        <p:spPr>
          <a:xfrm>
            <a:off x="3388419" y="38748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656175C5-A46B-7841-9AC9-6FF6BE07AC35}"/>
              </a:ext>
            </a:extLst>
          </p:cNvPr>
          <p:cNvCxnSpPr/>
          <p:nvPr/>
        </p:nvCxnSpPr>
        <p:spPr>
          <a:xfrm flipV="1">
            <a:off x="3305301" y="3014140"/>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1A54C5BC-907E-014B-8A8F-73C4D83557B0}"/>
              </a:ext>
            </a:extLst>
          </p:cNvPr>
          <p:cNvCxnSpPr/>
          <p:nvPr/>
        </p:nvCxnSpPr>
        <p:spPr>
          <a:xfrm flipH="1">
            <a:off x="3617799" y="3014140"/>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8C0D277B-62E1-E44A-BCAA-D273751C368B}"/>
              </a:ext>
            </a:extLst>
          </p:cNvPr>
          <p:cNvCxnSpPr/>
          <p:nvPr/>
        </p:nvCxnSpPr>
        <p:spPr>
          <a:xfrm flipV="1">
            <a:off x="5029655" y="3900123"/>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7B6C5BD8-ABBC-AA40-968D-361CFB926585}"/>
              </a:ext>
            </a:extLst>
          </p:cNvPr>
          <p:cNvCxnSpPr/>
          <p:nvPr/>
        </p:nvCxnSpPr>
        <p:spPr>
          <a:xfrm flipH="1">
            <a:off x="5342153" y="3900123"/>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18E43F5F-FAEB-A949-A870-860D0B925300}"/>
              </a:ext>
            </a:extLst>
          </p:cNvPr>
          <p:cNvCxnSpPr/>
          <p:nvPr/>
        </p:nvCxnSpPr>
        <p:spPr>
          <a:xfrm flipV="1">
            <a:off x="7595577" y="3900861"/>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C91E9EA-CEBE-AC4F-AB1C-0852D2994558}"/>
              </a:ext>
            </a:extLst>
          </p:cNvPr>
          <p:cNvCxnSpPr/>
          <p:nvPr/>
        </p:nvCxnSpPr>
        <p:spPr>
          <a:xfrm flipH="1">
            <a:off x="7908075" y="3900861"/>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80049AA5-325B-874C-9301-FFF7675F1631}"/>
              </a:ext>
            </a:extLst>
          </p:cNvPr>
          <p:cNvCxnSpPr/>
          <p:nvPr/>
        </p:nvCxnSpPr>
        <p:spPr>
          <a:xfrm flipH="1" flipV="1">
            <a:off x="6541399" y="2919352"/>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6AAEADB9-5CF8-C944-8EA6-EF567979256D}"/>
              </a:ext>
            </a:extLst>
          </p:cNvPr>
          <p:cNvCxnSpPr/>
          <p:nvPr/>
        </p:nvCxnSpPr>
        <p:spPr>
          <a:xfrm>
            <a:off x="6486567" y="3014140"/>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7F285C00-A76B-B94B-B8EF-99B0141B701B}"/>
              </a:ext>
            </a:extLst>
          </p:cNvPr>
          <p:cNvCxnSpPr/>
          <p:nvPr/>
        </p:nvCxnSpPr>
        <p:spPr>
          <a:xfrm flipV="1">
            <a:off x="2054128" y="3874819"/>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841578CE-BA85-4F49-BA6D-244A0134E69F}"/>
              </a:ext>
            </a:extLst>
          </p:cNvPr>
          <p:cNvCxnSpPr/>
          <p:nvPr/>
        </p:nvCxnSpPr>
        <p:spPr>
          <a:xfrm flipH="1">
            <a:off x="2366626" y="3874819"/>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7045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227D-5959-57AF-3770-3E22A5C6DC07}"/>
              </a:ext>
            </a:extLst>
          </p:cNvPr>
          <p:cNvSpPr>
            <a:spLocks noGrp="1"/>
          </p:cNvSpPr>
          <p:nvPr>
            <p:ph type="title"/>
          </p:nvPr>
        </p:nvSpPr>
        <p:spPr/>
        <p:txBody>
          <a:bodyPr/>
          <a:lstStyle/>
          <a:p>
            <a:r>
              <a:rPr lang="en-US" dirty="0" err="1"/>
              <a:t>GraphPlan</a:t>
            </a:r>
            <a:endParaRPr lang="en-US" dirty="0"/>
          </a:p>
        </p:txBody>
      </p:sp>
      <p:sp>
        <p:nvSpPr>
          <p:cNvPr id="3" name="Text Placeholder 2">
            <a:extLst>
              <a:ext uri="{FF2B5EF4-FFF2-40B4-BE49-F238E27FC236}">
                <a16:creationId xmlns:a16="http://schemas.microsoft.com/office/drawing/2014/main" id="{48FE2CC7-C052-0C1C-E3B8-38EB860F1D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1443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sp>
        <p:nvSpPr>
          <p:cNvPr id="6" name="CuadroTexto 87">
            <a:extLst>
              <a:ext uri="{FF2B5EF4-FFF2-40B4-BE49-F238E27FC236}">
                <a16:creationId xmlns:a16="http://schemas.microsoft.com/office/drawing/2014/main" id="{F9B7361A-0841-0F2C-D200-392E939FC304}"/>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p:cxnSp>
        <p:nvCxnSpPr>
          <p:cNvPr id="7" name="Straight Connector 6">
            <a:extLst>
              <a:ext uri="{FF2B5EF4-FFF2-40B4-BE49-F238E27FC236}">
                <a16:creationId xmlns:a16="http://schemas.microsoft.com/office/drawing/2014/main" id="{BA6449AF-10FA-7C9E-D6DB-AFEFE9C79E07}"/>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C9A68D5-82C7-934C-985A-CC678AC7005F}"/>
              </a:ext>
            </a:extLst>
          </p:cNvPr>
          <p:cNvCxnSpPr>
            <a:stCxn id="13"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43491A-1685-D3FE-C3F1-392CBF0EF85A}"/>
              </a:ext>
            </a:extLst>
          </p:cNvPr>
          <p:cNvCxnSpPr>
            <a:cxnSpLocks/>
            <a:stCxn id="16"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93F0B0-06F3-EA38-DAB0-805E382A9789}"/>
              </a:ext>
            </a:extLst>
          </p:cNvPr>
          <p:cNvCxnSpPr>
            <a:cxnSpLocks/>
            <a:stCxn id="14" idx="7"/>
            <a:endCxn id="16"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CuadroTexto 361">
            <a:extLst>
              <a:ext uri="{FF2B5EF4-FFF2-40B4-BE49-F238E27FC236}">
                <a16:creationId xmlns:a16="http://schemas.microsoft.com/office/drawing/2014/main" id="{E37B2DE6-2407-0DF7-D0D9-7633F17227A1}"/>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12" name="CuadroTexto 347">
            <a:extLst>
              <a:ext uri="{FF2B5EF4-FFF2-40B4-BE49-F238E27FC236}">
                <a16:creationId xmlns:a16="http://schemas.microsoft.com/office/drawing/2014/main" id="{AE98F80F-55DA-0404-5A89-B2C177073037}"/>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13" name="Elipse 305">
            <a:extLst>
              <a:ext uri="{FF2B5EF4-FFF2-40B4-BE49-F238E27FC236}">
                <a16:creationId xmlns:a16="http://schemas.microsoft.com/office/drawing/2014/main" id="{E6B54A83-B3C6-BF37-2A14-A9C42A26DCCA}"/>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14" name="Elipse 289">
            <a:extLst>
              <a:ext uri="{FF2B5EF4-FFF2-40B4-BE49-F238E27FC236}">
                <a16:creationId xmlns:a16="http://schemas.microsoft.com/office/drawing/2014/main" id="{A6CA4586-B3C4-D4B5-341E-9B7F2E49AF63}"/>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5" name="CuadroTexto 179">
            <a:extLst>
              <a:ext uri="{FF2B5EF4-FFF2-40B4-BE49-F238E27FC236}">
                <a16:creationId xmlns:a16="http://schemas.microsoft.com/office/drawing/2014/main" id="{58A6BBEA-A1CD-40A5-ECB7-C01EC491A9C6}"/>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6" name="Elipse 151">
            <a:extLst>
              <a:ext uri="{FF2B5EF4-FFF2-40B4-BE49-F238E27FC236}">
                <a16:creationId xmlns:a16="http://schemas.microsoft.com/office/drawing/2014/main" id="{8DC25FCD-E056-7B55-63DB-3BE7876FB7E1}"/>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7" name="CuadroTexto 135">
            <a:extLst>
              <a:ext uri="{FF2B5EF4-FFF2-40B4-BE49-F238E27FC236}">
                <a16:creationId xmlns:a16="http://schemas.microsoft.com/office/drawing/2014/main" id="{9A8443A6-B17A-9239-55CA-AF8528DBA494}"/>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cxnSp>
        <p:nvCxnSpPr>
          <p:cNvPr id="18" name="Straight Connector 17">
            <a:extLst>
              <a:ext uri="{FF2B5EF4-FFF2-40B4-BE49-F238E27FC236}">
                <a16:creationId xmlns:a16="http://schemas.microsoft.com/office/drawing/2014/main" id="{F6A5C876-D50C-9228-F0ED-193F7E0B9F0B}"/>
              </a:ext>
            </a:extLst>
          </p:cNvPr>
          <p:cNvCxnSpPr>
            <a:cxnSpLocks/>
            <a:stCxn id="16"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FAD7BB-B4F4-459F-46F2-9DCF029747A7}"/>
              </a:ext>
            </a:extLst>
          </p:cNvPr>
          <p:cNvCxnSpPr>
            <a:cxnSpLocks/>
            <a:stCxn id="14" idx="5"/>
            <a:endCxn id="13"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F7376C-F5EC-AB0C-B792-834C522BF159}"/>
              </a:ext>
            </a:extLst>
          </p:cNvPr>
          <p:cNvCxnSpPr>
            <a:cxnSpLocks/>
            <a:stCxn id="13"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ABA3305B-289D-8CAE-DC01-B27DEA9F9997}"/>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1EC37651-9B1B-F384-98FB-FE3DDED13A5C}"/>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23" name="CuadroTexto 135">
            <a:extLst>
              <a:ext uri="{FF2B5EF4-FFF2-40B4-BE49-F238E27FC236}">
                <a16:creationId xmlns:a16="http://schemas.microsoft.com/office/drawing/2014/main" id="{B8458770-677B-0E03-E1A1-0D574D6B7813}"/>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Tree>
    <p:extLst>
      <p:ext uri="{BB962C8B-B14F-4D97-AF65-F5344CB8AC3E}">
        <p14:creationId xmlns:p14="http://schemas.microsoft.com/office/powerpoint/2010/main" val="4174327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cxnSp>
        <p:nvCxnSpPr>
          <p:cNvPr id="420" name="Straight Connector 419">
            <a:extLst>
              <a:ext uri="{FF2B5EF4-FFF2-40B4-BE49-F238E27FC236}">
                <a16:creationId xmlns:a16="http://schemas.microsoft.com/office/drawing/2014/main" id="{92E6B0E7-95CA-4189-8B99-A600676865B7}"/>
              </a:ext>
            </a:extLst>
          </p:cNvPr>
          <p:cNvCxnSpPr>
            <a:stCxn id="306"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7691D19-A228-4B86-962B-9EA66D624D26}"/>
              </a:ext>
            </a:extLst>
          </p:cNvPr>
          <p:cNvCxnSpPr>
            <a:cxnSpLocks/>
            <a:stCxn id="152"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1596553-ECE8-49B7-98AC-43F29E64298E}"/>
              </a:ext>
            </a:extLst>
          </p:cNvPr>
          <p:cNvCxnSpPr>
            <a:cxnSpLocks/>
            <a:stCxn id="290" idx="7"/>
            <a:endCxn id="152"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2" name="CuadroTexto 401">
                <a:extLst>
                  <a:ext uri="{FF2B5EF4-FFF2-40B4-BE49-F238E27FC236}">
                    <a16:creationId xmlns:a16="http://schemas.microsoft.com/office/drawing/2014/main" id="{2725D3B5-9CEB-4308-A4E7-D90CA0C85257}"/>
                  </a:ext>
                </a:extLst>
              </p:cNvPr>
              <p:cNvSpPr txBox="1"/>
              <p:nvPr/>
            </p:nvSpPr>
            <p:spPr>
              <a:xfrm>
                <a:off x="5731222" y="5906633"/>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02" name="CuadroTexto 401">
                <a:extLst>
                  <a:ext uri="{FF2B5EF4-FFF2-40B4-BE49-F238E27FC236}">
                    <a16:creationId xmlns:a16="http://schemas.microsoft.com/office/drawing/2014/main" id="{2725D3B5-9CEB-4308-A4E7-D90CA0C85257}"/>
                  </a:ext>
                </a:extLst>
              </p:cNvPr>
              <p:cNvSpPr txBox="1">
                <a:spLocks noRot="1" noChangeAspect="1" noMove="1" noResize="1" noEditPoints="1" noAdjustHandles="1" noChangeArrowheads="1" noChangeShapeType="1" noTextEdit="1"/>
              </p:cNvSpPr>
              <p:nvPr/>
            </p:nvSpPr>
            <p:spPr>
              <a:xfrm>
                <a:off x="5731222" y="5906633"/>
                <a:ext cx="667812" cy="584775"/>
              </a:xfrm>
              <a:prstGeom prst="rect">
                <a:avLst/>
              </a:prstGeom>
              <a:blipFill>
                <a:blip r:embed="rId2"/>
                <a:stretch>
                  <a:fillRect/>
                </a:stretch>
              </a:blipFill>
            </p:spPr>
            <p:txBody>
              <a:bodyPr/>
              <a:lstStyle/>
              <a:p>
                <a:r>
                  <a:rPr lang="en-US">
                    <a:noFill/>
                  </a:rPr>
                  <a:t> </a:t>
                </a:r>
              </a:p>
            </p:txBody>
          </p:sp>
        </mc:Fallback>
      </mc:AlternateContent>
      <p:sp>
        <p:nvSpPr>
          <p:cNvPr id="362" name="CuadroTexto 361">
            <a:extLst>
              <a:ext uri="{FF2B5EF4-FFF2-40B4-BE49-F238E27FC236}">
                <a16:creationId xmlns:a16="http://schemas.microsoft.com/office/drawing/2014/main" id="{A558C151-D233-4132-9AD3-EB3C3779A993}"/>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348" name="CuadroTexto 347">
            <a:extLst>
              <a:ext uri="{FF2B5EF4-FFF2-40B4-BE49-F238E27FC236}">
                <a16:creationId xmlns:a16="http://schemas.microsoft.com/office/drawing/2014/main" id="{77B1704C-C78E-4F7D-8975-62E03FD47411}"/>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320" name="CuadroTexto 319">
            <a:extLst>
              <a:ext uri="{FF2B5EF4-FFF2-40B4-BE49-F238E27FC236}">
                <a16:creationId xmlns:a16="http://schemas.microsoft.com/office/drawing/2014/main" id="{054C5965-1400-4566-B27A-B5AC987ADB2F}"/>
              </a:ext>
            </a:extLst>
          </p:cNvPr>
          <p:cNvSpPr txBox="1"/>
          <p:nvPr/>
        </p:nvSpPr>
        <p:spPr>
          <a:xfrm>
            <a:off x="7486049" y="3956115"/>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06" name="Elipse 305">
            <a:extLst>
              <a:ext uri="{FF2B5EF4-FFF2-40B4-BE49-F238E27FC236}">
                <a16:creationId xmlns:a16="http://schemas.microsoft.com/office/drawing/2014/main" id="{04DDB757-6F3E-413F-8754-B7255509305E}"/>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290" name="Elipse 289">
            <a:extLst>
              <a:ext uri="{FF2B5EF4-FFF2-40B4-BE49-F238E27FC236}">
                <a16:creationId xmlns:a16="http://schemas.microsoft.com/office/drawing/2014/main" id="{4D5F9B3F-65E1-4FBB-9297-F1E0CCE22AA8}"/>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274" name="CuadroTexto 273">
            <a:extLst>
              <a:ext uri="{FF2B5EF4-FFF2-40B4-BE49-F238E27FC236}">
                <a16:creationId xmlns:a16="http://schemas.microsoft.com/office/drawing/2014/main" id="{E4F6D0DE-F839-4F04-8E35-068C1313561E}"/>
              </a:ext>
            </a:extLst>
          </p:cNvPr>
          <p:cNvSpPr txBox="1"/>
          <p:nvPr/>
        </p:nvSpPr>
        <p:spPr>
          <a:xfrm>
            <a:off x="7266552" y="4819612"/>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260" name="CuadroTexto 259">
            <a:extLst>
              <a:ext uri="{FF2B5EF4-FFF2-40B4-BE49-F238E27FC236}">
                <a16:creationId xmlns:a16="http://schemas.microsoft.com/office/drawing/2014/main" id="{3DDAA74C-95BC-40F1-A929-137136536F0C}"/>
              </a:ext>
            </a:extLst>
          </p:cNvPr>
          <p:cNvSpPr txBox="1"/>
          <p:nvPr/>
        </p:nvSpPr>
        <p:spPr>
          <a:xfrm>
            <a:off x="7280175" y="3148180"/>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sp>
        <p:nvSpPr>
          <p:cNvPr id="206" name="Rectángulo 205">
            <a:extLst>
              <a:ext uri="{FF2B5EF4-FFF2-40B4-BE49-F238E27FC236}">
                <a16:creationId xmlns:a16="http://schemas.microsoft.com/office/drawing/2014/main" id="{68FEF4CF-BDD1-410F-8213-690600A9BCAB}"/>
              </a:ext>
            </a:extLst>
          </p:cNvPr>
          <p:cNvSpPr/>
          <p:nvPr/>
        </p:nvSpPr>
        <p:spPr>
          <a:xfrm>
            <a:off x="9035308"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96" name="Rectángulo 195">
            <a:extLst>
              <a:ext uri="{FF2B5EF4-FFF2-40B4-BE49-F238E27FC236}">
                <a16:creationId xmlns:a16="http://schemas.microsoft.com/office/drawing/2014/main" id="{D29F1582-0961-45FB-9082-D775DC0DCFD4}"/>
              </a:ext>
            </a:extLst>
          </p:cNvPr>
          <p:cNvSpPr/>
          <p:nvPr/>
        </p:nvSpPr>
        <p:spPr>
          <a:xfrm>
            <a:off x="5661672"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p:txBody>
      </p:sp>
      <p:sp>
        <p:nvSpPr>
          <p:cNvPr id="180" name="CuadroTexto 179">
            <a:extLst>
              <a:ext uri="{FF2B5EF4-FFF2-40B4-BE49-F238E27FC236}">
                <a16:creationId xmlns:a16="http://schemas.microsoft.com/office/drawing/2014/main" id="{EBE2EC4A-F9CD-4456-B30D-9737FE0A635F}"/>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52" name="Elipse 151">
            <a:extLst>
              <a:ext uri="{FF2B5EF4-FFF2-40B4-BE49-F238E27FC236}">
                <a16:creationId xmlns:a16="http://schemas.microsoft.com/office/drawing/2014/main" id="{5D38989B-C4DB-41DB-8520-F7FDBB685863}"/>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36" name="CuadroTexto 135">
            <a:extLst>
              <a:ext uri="{FF2B5EF4-FFF2-40B4-BE49-F238E27FC236}">
                <a16:creationId xmlns:a16="http://schemas.microsoft.com/office/drawing/2014/main" id="{C0B65CE9-08C8-4280-85F0-9F1AF915DC9E}"/>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88" name="CuadroTexto 87">
            <a:extLst>
              <a:ext uri="{FF2B5EF4-FFF2-40B4-BE49-F238E27FC236}">
                <a16:creationId xmlns:a16="http://schemas.microsoft.com/office/drawing/2014/main" id="{B25CD818-AA6B-473C-9EB2-C058F90281CC}"/>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8A263A1-0C9A-9459-43B8-399B5FBB2699}"/>
                  </a:ext>
                </a:extLst>
              </p:cNvPr>
              <p:cNvSpPr txBox="1"/>
              <p:nvPr/>
            </p:nvSpPr>
            <p:spPr>
              <a:xfrm>
                <a:off x="9338270" y="596045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8A263A1-0C9A-9459-43B8-399B5FBB2699}"/>
                  </a:ext>
                </a:extLst>
              </p:cNvPr>
              <p:cNvSpPr txBox="1">
                <a:spLocks noRot="1" noChangeAspect="1" noMove="1" noResize="1" noEditPoints="1" noAdjustHandles="1" noChangeArrowheads="1" noChangeShapeType="1" noTextEdit="1"/>
              </p:cNvSpPr>
              <p:nvPr/>
            </p:nvSpPr>
            <p:spPr>
              <a:xfrm>
                <a:off x="9338270" y="596045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9080F702-9A78-95B1-900D-10FDDD0D32CB}"/>
                  </a:ext>
                </a:extLst>
              </p:cNvPr>
              <p:cNvSpPr txBox="1"/>
              <p:nvPr/>
            </p:nvSpPr>
            <p:spPr>
              <a:xfrm>
                <a:off x="10877825" y="5941058"/>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9080F702-9A78-95B1-900D-10FDDD0D32CB}"/>
                  </a:ext>
                </a:extLst>
              </p:cNvPr>
              <p:cNvSpPr txBox="1">
                <a:spLocks noRot="1" noChangeAspect="1" noMove="1" noResize="1" noEditPoints="1" noAdjustHandles="1" noChangeArrowheads="1" noChangeShapeType="1" noTextEdit="1"/>
              </p:cNvSpPr>
              <p:nvPr/>
            </p:nvSpPr>
            <p:spPr>
              <a:xfrm>
                <a:off x="10877825" y="5941058"/>
                <a:ext cx="727507" cy="584775"/>
              </a:xfrm>
              <a:prstGeom prst="rect">
                <a:avLst/>
              </a:prstGeom>
              <a:blipFill>
                <a:blip r:embed="rId4"/>
                <a:stretch>
                  <a:fillRect/>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224F6EA2-36F6-8A06-BCEC-9FAA94E611E7}"/>
              </a:ext>
            </a:extLst>
          </p:cNvPr>
          <p:cNvGrpSpPr/>
          <p:nvPr/>
        </p:nvGrpSpPr>
        <p:grpSpPr>
          <a:xfrm>
            <a:off x="6766543" y="3716493"/>
            <a:ext cx="2377457" cy="311829"/>
            <a:chOff x="7567844" y="3751663"/>
            <a:chExt cx="2184916" cy="292647"/>
          </a:xfrm>
        </p:grpSpPr>
        <p:cxnSp>
          <p:nvCxnSpPr>
            <p:cNvPr id="8" name="Straight Connector 7">
              <a:extLst>
                <a:ext uri="{FF2B5EF4-FFF2-40B4-BE49-F238E27FC236}">
                  <a16:creationId xmlns:a16="http://schemas.microsoft.com/office/drawing/2014/main" id="{3F9DA353-03E5-E74D-2D00-CF537089B13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C72FEEE-5363-4D61-F2FB-4D2AC6FADDD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F6BD7415-C71F-0032-145C-2B8856CEF028}"/>
              </a:ext>
            </a:extLst>
          </p:cNvPr>
          <p:cNvCxnSpPr>
            <a:cxnSpLocks/>
            <a:stCxn id="152"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79DC1F-C099-1193-1896-9EAF2EA38E2A}"/>
              </a:ext>
            </a:extLst>
          </p:cNvPr>
          <p:cNvCxnSpPr>
            <a:cxnSpLocks/>
            <a:stCxn id="290" idx="5"/>
            <a:endCxn id="306"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350CE8-B24F-0E9F-04E5-42B1CE304A4E}"/>
              </a:ext>
            </a:extLst>
          </p:cNvPr>
          <p:cNvCxnSpPr>
            <a:cxnSpLocks/>
            <a:stCxn id="306"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67573C09-BB19-997B-7625-875680DE8353}"/>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2CB6C281-71BC-173F-DCE6-36AC9BFEE8DE}"/>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cxnSp>
        <p:nvCxnSpPr>
          <p:cNvPr id="34" name="Straight Connector 33">
            <a:extLst>
              <a:ext uri="{FF2B5EF4-FFF2-40B4-BE49-F238E27FC236}">
                <a16:creationId xmlns:a16="http://schemas.microsoft.com/office/drawing/2014/main" id="{F0D9800B-5D6D-C6E4-5213-47909587600E}"/>
              </a:ext>
            </a:extLst>
          </p:cNvPr>
          <p:cNvCxnSpPr>
            <a:cxnSpLocks/>
          </p:cNvCxnSpPr>
          <p:nvPr/>
        </p:nvCxnSpPr>
        <p:spPr>
          <a:xfrm flipV="1">
            <a:off x="6766543" y="3423927"/>
            <a:ext cx="557067" cy="400928"/>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9750BD5-DC2E-EA00-134B-4515A87715BA}"/>
              </a:ext>
            </a:extLst>
          </p:cNvPr>
          <p:cNvCxnSpPr>
            <a:cxnSpLocks/>
          </p:cNvCxnSpPr>
          <p:nvPr/>
        </p:nvCxnSpPr>
        <p:spPr>
          <a:xfrm flipV="1">
            <a:off x="8505872" y="3187598"/>
            <a:ext cx="638128" cy="7988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88DC390-FD35-6957-5306-376BD8451FA2}"/>
              </a:ext>
            </a:extLst>
          </p:cNvPr>
          <p:cNvGrpSpPr/>
          <p:nvPr/>
        </p:nvGrpSpPr>
        <p:grpSpPr>
          <a:xfrm>
            <a:off x="6766543" y="4441237"/>
            <a:ext cx="2377457" cy="311829"/>
            <a:chOff x="7567844" y="3751663"/>
            <a:chExt cx="2184916" cy="292647"/>
          </a:xfrm>
        </p:grpSpPr>
        <p:cxnSp>
          <p:nvCxnSpPr>
            <p:cNvPr id="40" name="Straight Connector 39">
              <a:extLst>
                <a:ext uri="{FF2B5EF4-FFF2-40B4-BE49-F238E27FC236}">
                  <a16:creationId xmlns:a16="http://schemas.microsoft.com/office/drawing/2014/main" id="{CCE2903D-724E-B662-3AC5-24D3BD2136B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026FE63-873F-CA3A-CF3F-6DA52A0BA2B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772BB6-CA8C-F230-B308-E653985A79DE}"/>
              </a:ext>
            </a:extLst>
          </p:cNvPr>
          <p:cNvCxnSpPr>
            <a:cxnSpLocks/>
            <a:endCxn id="274" idx="1"/>
          </p:cNvCxnSpPr>
          <p:nvPr/>
        </p:nvCxnSpPr>
        <p:spPr>
          <a:xfrm>
            <a:off x="6766543" y="4661502"/>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34022E5-C35C-363C-F4CA-7851F37300D9}"/>
              </a:ext>
            </a:extLst>
          </p:cNvPr>
          <p:cNvCxnSpPr>
            <a:cxnSpLocks/>
            <a:stCxn id="274" idx="3"/>
          </p:cNvCxnSpPr>
          <p:nvPr/>
        </p:nvCxnSpPr>
        <p:spPr>
          <a:xfrm>
            <a:off x="8616601" y="5050445"/>
            <a:ext cx="531638" cy="176824"/>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CuadroTexto 273">
            <a:extLst>
              <a:ext uri="{FF2B5EF4-FFF2-40B4-BE49-F238E27FC236}">
                <a16:creationId xmlns:a16="http://schemas.microsoft.com/office/drawing/2014/main" id="{833733A1-94AB-1D8A-B257-D94B8D57B02E}"/>
              </a:ext>
            </a:extLst>
          </p:cNvPr>
          <p:cNvSpPr txBox="1"/>
          <p:nvPr/>
        </p:nvSpPr>
        <p:spPr>
          <a:xfrm>
            <a:off x="10617580" y="5441462"/>
            <a:ext cx="1396536" cy="461665"/>
          </a:xfrm>
          <a:prstGeom prst="rect">
            <a:avLst/>
          </a:prstGeom>
          <a:noFill/>
        </p:spPr>
        <p:txBody>
          <a:bodyPr wrap="none" rtlCol="0" anchor="ctr" anchorCtr="1">
            <a:spAutoFit/>
          </a:bodyPr>
          <a:lstStyle/>
          <a:p>
            <a:pPr algn="ctr"/>
            <a:r>
              <a:rPr lang="en-US" sz="2400" dirty="0" err="1">
                <a:solidFill>
                  <a:srgbClr val="7030A0"/>
                </a:solidFill>
              </a:rPr>
              <a:t>putShoeR</a:t>
            </a:r>
            <a:endParaRPr lang="en-US" sz="2400" dirty="0">
              <a:solidFill>
                <a:srgbClr val="7030A0"/>
              </a:solidFill>
            </a:endParaRPr>
          </a:p>
        </p:txBody>
      </p:sp>
      <p:sp>
        <p:nvSpPr>
          <p:cNvPr id="56" name="CuadroTexto 259">
            <a:extLst>
              <a:ext uri="{FF2B5EF4-FFF2-40B4-BE49-F238E27FC236}">
                <a16:creationId xmlns:a16="http://schemas.microsoft.com/office/drawing/2014/main" id="{091A30C6-96F5-0920-4784-17203CE54349}"/>
              </a:ext>
            </a:extLst>
          </p:cNvPr>
          <p:cNvSpPr txBox="1"/>
          <p:nvPr/>
        </p:nvSpPr>
        <p:spPr>
          <a:xfrm>
            <a:off x="10607959" y="2608468"/>
            <a:ext cx="1359668" cy="461665"/>
          </a:xfrm>
          <a:prstGeom prst="rect">
            <a:avLst/>
          </a:prstGeom>
          <a:noFill/>
        </p:spPr>
        <p:txBody>
          <a:bodyPr wrap="none" rtlCol="0" anchor="ctr" anchorCtr="1">
            <a:spAutoFit/>
          </a:bodyPr>
          <a:lstStyle/>
          <a:p>
            <a:pPr algn="ctr"/>
            <a:r>
              <a:rPr lang="en-US" sz="2400" dirty="0" err="1">
                <a:solidFill>
                  <a:srgbClr val="7030A0"/>
                </a:solidFill>
              </a:rPr>
              <a:t>putShoeL</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59" name="CuadroTexto 401">
                <a:extLst>
                  <a:ext uri="{FF2B5EF4-FFF2-40B4-BE49-F238E27FC236}">
                    <a16:creationId xmlns:a16="http://schemas.microsoft.com/office/drawing/2014/main" id="{6CC4A33D-EB08-F4AE-CE7D-09BF5690C2E5}"/>
                  </a:ext>
                </a:extLst>
              </p:cNvPr>
              <p:cNvSpPr txBox="1"/>
              <p:nvPr/>
            </p:nvSpPr>
            <p:spPr>
              <a:xfrm>
                <a:off x="7669064" y="596045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9" name="CuadroTexto 401">
                <a:extLst>
                  <a:ext uri="{FF2B5EF4-FFF2-40B4-BE49-F238E27FC236}">
                    <a16:creationId xmlns:a16="http://schemas.microsoft.com/office/drawing/2014/main" id="{6CC4A33D-EB08-F4AE-CE7D-09BF5690C2E5}"/>
                  </a:ext>
                </a:extLst>
              </p:cNvPr>
              <p:cNvSpPr txBox="1">
                <a:spLocks noRot="1" noChangeAspect="1" noMove="1" noResize="1" noEditPoints="1" noAdjustHandles="1" noChangeArrowheads="1" noChangeShapeType="1" noTextEdit="1"/>
              </p:cNvSpPr>
              <p:nvPr/>
            </p:nvSpPr>
            <p:spPr>
              <a:xfrm>
                <a:off x="7669064" y="5960457"/>
                <a:ext cx="727507" cy="584775"/>
              </a:xfrm>
              <a:prstGeom prst="rect">
                <a:avLst/>
              </a:prstGeom>
              <a:blipFill>
                <a:blip r:embed="rId5"/>
                <a:stretch>
                  <a:fillRect/>
                </a:stretch>
              </a:blipFill>
            </p:spPr>
            <p:txBody>
              <a:bodyPr/>
              <a:lstStyle/>
              <a:p>
                <a:r>
                  <a:rPr lang="en-US">
                    <a:noFill/>
                  </a:rPr>
                  <a:t> </a:t>
                </a:r>
              </a:p>
            </p:txBody>
          </p:sp>
        </mc:Fallback>
      </mc:AlternateContent>
      <p:sp>
        <p:nvSpPr>
          <p:cNvPr id="61" name="CuadroTexto 273">
            <a:extLst>
              <a:ext uri="{FF2B5EF4-FFF2-40B4-BE49-F238E27FC236}">
                <a16:creationId xmlns:a16="http://schemas.microsoft.com/office/drawing/2014/main" id="{0265E49B-A9F8-ABE9-7FF4-E3796A65D8B1}"/>
              </a:ext>
            </a:extLst>
          </p:cNvPr>
          <p:cNvSpPr txBox="1"/>
          <p:nvPr/>
        </p:nvSpPr>
        <p:spPr>
          <a:xfrm>
            <a:off x="10617580" y="4861846"/>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62" name="CuadroTexto 259">
            <a:extLst>
              <a:ext uri="{FF2B5EF4-FFF2-40B4-BE49-F238E27FC236}">
                <a16:creationId xmlns:a16="http://schemas.microsoft.com/office/drawing/2014/main" id="{2EE2FA6C-A5DD-5E94-666E-6C4E8C389E3D}"/>
              </a:ext>
            </a:extLst>
          </p:cNvPr>
          <p:cNvSpPr txBox="1"/>
          <p:nvPr/>
        </p:nvSpPr>
        <p:spPr>
          <a:xfrm>
            <a:off x="10631203" y="3190414"/>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cxnSp>
        <p:nvCxnSpPr>
          <p:cNvPr id="63" name="Straight Connector 62">
            <a:extLst>
              <a:ext uri="{FF2B5EF4-FFF2-40B4-BE49-F238E27FC236}">
                <a16:creationId xmlns:a16="http://schemas.microsoft.com/office/drawing/2014/main" id="{BDFEFD76-96E1-F9D0-6B46-323DD99A069C}"/>
              </a:ext>
            </a:extLst>
          </p:cNvPr>
          <p:cNvCxnSpPr>
            <a:cxnSpLocks/>
          </p:cNvCxnSpPr>
          <p:nvPr/>
        </p:nvCxnSpPr>
        <p:spPr>
          <a:xfrm flipV="1">
            <a:off x="10117571" y="3466161"/>
            <a:ext cx="557067" cy="371942"/>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67D714-DAA3-5474-E8BC-4E750DEE678D}"/>
              </a:ext>
            </a:extLst>
          </p:cNvPr>
          <p:cNvCxnSpPr>
            <a:cxnSpLocks/>
            <a:endCxn id="61" idx="1"/>
          </p:cNvCxnSpPr>
          <p:nvPr/>
        </p:nvCxnSpPr>
        <p:spPr>
          <a:xfrm>
            <a:off x="10117571" y="4703736"/>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7966E8-AB1D-6D7D-BD0A-EF4B4876290C}"/>
              </a:ext>
            </a:extLst>
          </p:cNvPr>
          <p:cNvCxnSpPr>
            <a:cxnSpLocks/>
          </p:cNvCxnSpPr>
          <p:nvPr/>
        </p:nvCxnSpPr>
        <p:spPr>
          <a:xfrm>
            <a:off x="10149413" y="5374241"/>
            <a:ext cx="496695" cy="339727"/>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D6994F-5FEA-75ED-B38A-B56F45617FEE}"/>
              </a:ext>
            </a:extLst>
          </p:cNvPr>
          <p:cNvCxnSpPr>
            <a:cxnSpLocks/>
            <a:endCxn id="56" idx="1"/>
          </p:cNvCxnSpPr>
          <p:nvPr/>
        </p:nvCxnSpPr>
        <p:spPr>
          <a:xfrm flipV="1">
            <a:off x="10108913" y="2839301"/>
            <a:ext cx="499046" cy="32994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CBC7E9-15B1-777B-7155-BD2946A8AB68}"/>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Elipse 289">
            <a:extLst>
              <a:ext uri="{FF2B5EF4-FFF2-40B4-BE49-F238E27FC236}">
                <a16:creationId xmlns:a16="http://schemas.microsoft.com/office/drawing/2014/main" id="{585D12DB-C18E-1A5A-74C5-23D7B1722C11}"/>
              </a:ext>
            </a:extLst>
          </p:cNvPr>
          <p:cNvSpPr/>
          <p:nvPr/>
        </p:nvSpPr>
        <p:spPr>
          <a:xfrm>
            <a:off x="2507552" y="37357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79" name="CuadroTexto 319">
            <a:extLst>
              <a:ext uri="{FF2B5EF4-FFF2-40B4-BE49-F238E27FC236}">
                <a16:creationId xmlns:a16="http://schemas.microsoft.com/office/drawing/2014/main" id="{C2E165FC-B060-1DA5-F413-DA10303C5DAA}"/>
              </a:ext>
            </a:extLst>
          </p:cNvPr>
          <p:cNvSpPr txBox="1"/>
          <p:nvPr/>
        </p:nvSpPr>
        <p:spPr>
          <a:xfrm>
            <a:off x="1624461" y="4494799"/>
            <a:ext cx="832279" cy="461665"/>
          </a:xfrm>
          <a:prstGeom prst="rect">
            <a:avLst/>
          </a:prstGeom>
          <a:noFill/>
        </p:spPr>
        <p:txBody>
          <a:bodyPr wrap="square" rtlCol="0" anchor="ctr" anchorCtr="1">
            <a:spAutoFit/>
          </a:bodyPr>
          <a:lstStyle/>
          <a:p>
            <a:pPr algn="ctr"/>
            <a:r>
              <a:rPr lang="en-US" sz="2400">
                <a:solidFill>
                  <a:schemeClr val="bg1">
                    <a:lumMod val="65000"/>
                  </a:schemeClr>
                </a:solidFill>
              </a:rPr>
              <a:t>noop</a:t>
            </a:r>
          </a:p>
        </p:txBody>
      </p:sp>
      <p:grpSp>
        <p:nvGrpSpPr>
          <p:cNvPr id="80" name="Group 79">
            <a:extLst>
              <a:ext uri="{FF2B5EF4-FFF2-40B4-BE49-F238E27FC236}">
                <a16:creationId xmlns:a16="http://schemas.microsoft.com/office/drawing/2014/main" id="{E9CCB13C-0EB1-2EA0-C411-8EC58D543EA2}"/>
              </a:ext>
            </a:extLst>
          </p:cNvPr>
          <p:cNvGrpSpPr/>
          <p:nvPr/>
        </p:nvGrpSpPr>
        <p:grpSpPr>
          <a:xfrm>
            <a:off x="1607853" y="4256264"/>
            <a:ext cx="899695" cy="311829"/>
            <a:chOff x="7578761" y="3731166"/>
            <a:chExt cx="826832" cy="292647"/>
          </a:xfrm>
        </p:grpSpPr>
        <p:cxnSp>
          <p:nvCxnSpPr>
            <p:cNvPr id="81" name="Straight Connector 80">
              <a:extLst>
                <a:ext uri="{FF2B5EF4-FFF2-40B4-BE49-F238E27FC236}">
                  <a16:creationId xmlns:a16="http://schemas.microsoft.com/office/drawing/2014/main" id="{377D0DE0-2BE3-ED03-277A-DB3C255083FC}"/>
                </a:ext>
              </a:extLst>
            </p:cNvPr>
            <p:cNvCxnSpPr>
              <a:cxnSpLocks/>
              <a:stCxn id="290" idx="6"/>
              <a:endCxn id="77" idx="2"/>
            </p:cNvCxnSpPr>
            <p:nvPr/>
          </p:nvCxnSpPr>
          <p:spPr>
            <a:xfrm>
              <a:off x="7578761" y="3877489"/>
              <a:ext cx="826832" cy="8792"/>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59638AE6-43C8-3718-B005-A43B5D10437B}"/>
                </a:ext>
              </a:extLst>
            </p:cNvPr>
            <p:cNvSpPr/>
            <p:nvPr/>
          </p:nvSpPr>
          <p:spPr>
            <a:xfrm>
              <a:off x="7841149" y="3731166"/>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CuadroTexto 319">
            <a:extLst>
              <a:ext uri="{FF2B5EF4-FFF2-40B4-BE49-F238E27FC236}">
                <a16:creationId xmlns:a16="http://schemas.microsoft.com/office/drawing/2014/main" id="{59EA644D-EEAA-1CAA-B434-9BAEE6FDC5D1}"/>
              </a:ext>
            </a:extLst>
          </p:cNvPr>
          <p:cNvSpPr txBox="1"/>
          <p:nvPr/>
        </p:nvSpPr>
        <p:spPr>
          <a:xfrm>
            <a:off x="10168007" y="3991918"/>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grpSp>
        <p:nvGrpSpPr>
          <p:cNvPr id="90" name="Group 89">
            <a:extLst>
              <a:ext uri="{FF2B5EF4-FFF2-40B4-BE49-F238E27FC236}">
                <a16:creationId xmlns:a16="http://schemas.microsoft.com/office/drawing/2014/main" id="{145CA23E-533C-4CF7-9CC3-4192AE946A24}"/>
              </a:ext>
            </a:extLst>
          </p:cNvPr>
          <p:cNvGrpSpPr/>
          <p:nvPr/>
        </p:nvGrpSpPr>
        <p:grpSpPr>
          <a:xfrm>
            <a:off x="10108428" y="3747523"/>
            <a:ext cx="959269" cy="311829"/>
            <a:chOff x="7567844" y="3762880"/>
            <a:chExt cx="881581" cy="292647"/>
          </a:xfrm>
        </p:grpSpPr>
        <p:cxnSp>
          <p:nvCxnSpPr>
            <p:cNvPr id="91" name="Straight Connector 90">
              <a:extLst>
                <a:ext uri="{FF2B5EF4-FFF2-40B4-BE49-F238E27FC236}">
                  <a16:creationId xmlns:a16="http://schemas.microsoft.com/office/drawing/2014/main" id="{613B0C1D-BE5E-E31D-229B-E27D9049FB8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521310E-DEE3-AF92-559B-E13D8CA3364E}"/>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3BE4E59-1E04-DB38-7277-7AD67DEFEBD2}"/>
              </a:ext>
            </a:extLst>
          </p:cNvPr>
          <p:cNvGrpSpPr/>
          <p:nvPr/>
        </p:nvGrpSpPr>
        <p:grpSpPr>
          <a:xfrm>
            <a:off x="10108428" y="4472904"/>
            <a:ext cx="959269" cy="311829"/>
            <a:chOff x="7567844" y="3762880"/>
            <a:chExt cx="881581" cy="292647"/>
          </a:xfrm>
        </p:grpSpPr>
        <p:cxnSp>
          <p:nvCxnSpPr>
            <p:cNvPr id="102" name="Straight Connector 101">
              <a:extLst>
                <a:ext uri="{FF2B5EF4-FFF2-40B4-BE49-F238E27FC236}">
                  <a16:creationId xmlns:a16="http://schemas.microsoft.com/office/drawing/2014/main" id="{43B7EB0D-55CB-798C-4A4F-50015CF6472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9B952289-33E1-D188-4B82-764A7FE247E4}"/>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B44F989B-EA86-B511-7DF7-743775E64268}"/>
              </a:ext>
            </a:extLst>
          </p:cNvPr>
          <p:cNvGrpSpPr/>
          <p:nvPr/>
        </p:nvGrpSpPr>
        <p:grpSpPr>
          <a:xfrm>
            <a:off x="10117571" y="3052918"/>
            <a:ext cx="959269" cy="311829"/>
            <a:chOff x="7567844" y="3762880"/>
            <a:chExt cx="881581" cy="292647"/>
          </a:xfrm>
        </p:grpSpPr>
        <p:cxnSp>
          <p:nvCxnSpPr>
            <p:cNvPr id="105" name="Straight Connector 104">
              <a:extLst>
                <a:ext uri="{FF2B5EF4-FFF2-40B4-BE49-F238E27FC236}">
                  <a16:creationId xmlns:a16="http://schemas.microsoft.com/office/drawing/2014/main" id="{0BE9FB5F-8452-05E1-510F-E0AAA788AC11}"/>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781C017A-2FAB-0D98-CEBD-CABE6FAFDF4A}"/>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E90198F7-CC19-D218-E222-4B77992F0395}"/>
              </a:ext>
            </a:extLst>
          </p:cNvPr>
          <p:cNvGrpSpPr/>
          <p:nvPr/>
        </p:nvGrpSpPr>
        <p:grpSpPr>
          <a:xfrm>
            <a:off x="10117571" y="5191895"/>
            <a:ext cx="959269" cy="311829"/>
            <a:chOff x="7567844" y="3762880"/>
            <a:chExt cx="881581" cy="292647"/>
          </a:xfrm>
        </p:grpSpPr>
        <p:cxnSp>
          <p:nvCxnSpPr>
            <p:cNvPr id="109" name="Straight Connector 108">
              <a:extLst>
                <a:ext uri="{FF2B5EF4-FFF2-40B4-BE49-F238E27FC236}">
                  <a16:creationId xmlns:a16="http://schemas.microsoft.com/office/drawing/2014/main" id="{1F9C826A-7534-A16B-DAA8-AE2DA10EFF7F}"/>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BA733906-A737-30AE-7D4E-0E1BC26D682F}"/>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CuadroTexto 135">
            <a:extLst>
              <a:ext uri="{FF2B5EF4-FFF2-40B4-BE49-F238E27FC236}">
                <a16:creationId xmlns:a16="http://schemas.microsoft.com/office/drawing/2014/main" id="{7BA97FB6-25B1-DBF5-949F-4FE1BBFE3E24}"/>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
        <p:nvSpPr>
          <p:cNvPr id="9" name="CuadroTexto 135">
            <a:extLst>
              <a:ext uri="{FF2B5EF4-FFF2-40B4-BE49-F238E27FC236}">
                <a16:creationId xmlns:a16="http://schemas.microsoft.com/office/drawing/2014/main" id="{4E60EA86-7F35-33FD-740C-80A0B1A4C284}"/>
              </a:ext>
            </a:extLst>
          </p:cNvPr>
          <p:cNvSpPr txBox="1"/>
          <p:nvPr/>
        </p:nvSpPr>
        <p:spPr>
          <a:xfrm>
            <a:off x="5590804" y="2106861"/>
            <a:ext cx="2624116" cy="523220"/>
          </a:xfrm>
          <a:prstGeom prst="rect">
            <a:avLst/>
          </a:prstGeom>
          <a:noFill/>
        </p:spPr>
        <p:txBody>
          <a:bodyPr wrap="none" rtlCol="0" anchor="ctr" anchorCtr="1">
            <a:spAutoFit/>
          </a:bodyPr>
          <a:lstStyle/>
          <a:p>
            <a:pPr algn="ctr"/>
            <a:r>
              <a:rPr lang="en-US" sz="2800" u="sng" dirty="0" err="1">
                <a:solidFill>
                  <a:srgbClr val="7030A0"/>
                </a:solidFill>
              </a:rPr>
              <a:t>GraphPlan</a:t>
            </a:r>
            <a:r>
              <a:rPr lang="en-US" sz="2800" u="sng" dirty="0">
                <a:solidFill>
                  <a:srgbClr val="7030A0"/>
                </a:solidFill>
              </a:rPr>
              <a:t> graph</a:t>
            </a:r>
          </a:p>
        </p:txBody>
      </p:sp>
    </p:spTree>
    <p:extLst>
      <p:ext uri="{BB962C8B-B14F-4D97-AF65-F5344CB8AC3E}">
        <p14:creationId xmlns:p14="http://schemas.microsoft.com/office/powerpoint/2010/main" val="121569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0"/>
                                        </p:tgtEl>
                                        <p:attrNameLst>
                                          <p:attrName>style.visibility</p:attrName>
                                        </p:attrNameLst>
                                      </p:cBhvr>
                                      <p:to>
                                        <p:strVal val="visible"/>
                                      </p:to>
                                    </p:set>
                                    <p:animEffect transition="in" filter="fade">
                                      <p:cBhvr>
                                        <p:cTn id="19" dur="500"/>
                                        <p:tgtEl>
                                          <p:spTgt spid="32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p:bldP spid="77" grpId="0" animBg="1"/>
      <p:bldP spid="79"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cxnSp>
        <p:nvCxnSpPr>
          <p:cNvPr id="420" name="Straight Connector 419">
            <a:extLst>
              <a:ext uri="{FF2B5EF4-FFF2-40B4-BE49-F238E27FC236}">
                <a16:creationId xmlns:a16="http://schemas.microsoft.com/office/drawing/2014/main" id="{92E6B0E7-95CA-4189-8B99-A600676865B7}"/>
              </a:ext>
            </a:extLst>
          </p:cNvPr>
          <p:cNvCxnSpPr>
            <a:stCxn id="306"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7691D19-A228-4B86-962B-9EA66D624D26}"/>
              </a:ext>
            </a:extLst>
          </p:cNvPr>
          <p:cNvCxnSpPr>
            <a:cxnSpLocks/>
            <a:stCxn id="152"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1596553-ECE8-49B7-98AC-43F29E64298E}"/>
              </a:ext>
            </a:extLst>
          </p:cNvPr>
          <p:cNvCxnSpPr>
            <a:cxnSpLocks/>
            <a:stCxn id="290" idx="7"/>
            <a:endCxn id="152"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2" name="CuadroTexto 401">
                <a:extLst>
                  <a:ext uri="{FF2B5EF4-FFF2-40B4-BE49-F238E27FC236}">
                    <a16:creationId xmlns:a16="http://schemas.microsoft.com/office/drawing/2014/main" id="{2725D3B5-9CEB-4308-A4E7-D90CA0C85257}"/>
                  </a:ext>
                </a:extLst>
              </p:cNvPr>
              <p:cNvSpPr txBox="1"/>
              <p:nvPr/>
            </p:nvSpPr>
            <p:spPr>
              <a:xfrm>
                <a:off x="5731222" y="5906633"/>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02" name="CuadroTexto 401">
                <a:extLst>
                  <a:ext uri="{FF2B5EF4-FFF2-40B4-BE49-F238E27FC236}">
                    <a16:creationId xmlns:a16="http://schemas.microsoft.com/office/drawing/2014/main" id="{2725D3B5-9CEB-4308-A4E7-D90CA0C85257}"/>
                  </a:ext>
                </a:extLst>
              </p:cNvPr>
              <p:cNvSpPr txBox="1">
                <a:spLocks noRot="1" noChangeAspect="1" noMove="1" noResize="1" noEditPoints="1" noAdjustHandles="1" noChangeArrowheads="1" noChangeShapeType="1" noTextEdit="1"/>
              </p:cNvSpPr>
              <p:nvPr/>
            </p:nvSpPr>
            <p:spPr>
              <a:xfrm>
                <a:off x="5731222" y="5906633"/>
                <a:ext cx="667812" cy="584775"/>
              </a:xfrm>
              <a:prstGeom prst="rect">
                <a:avLst/>
              </a:prstGeom>
              <a:blipFill>
                <a:blip r:embed="rId2"/>
                <a:stretch>
                  <a:fillRect/>
                </a:stretch>
              </a:blipFill>
            </p:spPr>
            <p:txBody>
              <a:bodyPr/>
              <a:lstStyle/>
              <a:p>
                <a:r>
                  <a:rPr lang="en-US">
                    <a:noFill/>
                  </a:rPr>
                  <a:t> </a:t>
                </a:r>
              </a:p>
            </p:txBody>
          </p:sp>
        </mc:Fallback>
      </mc:AlternateContent>
      <p:sp>
        <p:nvSpPr>
          <p:cNvPr id="362" name="CuadroTexto 361">
            <a:extLst>
              <a:ext uri="{FF2B5EF4-FFF2-40B4-BE49-F238E27FC236}">
                <a16:creationId xmlns:a16="http://schemas.microsoft.com/office/drawing/2014/main" id="{A558C151-D233-4132-9AD3-EB3C3779A993}"/>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348" name="CuadroTexto 347">
            <a:extLst>
              <a:ext uri="{FF2B5EF4-FFF2-40B4-BE49-F238E27FC236}">
                <a16:creationId xmlns:a16="http://schemas.microsoft.com/office/drawing/2014/main" id="{77B1704C-C78E-4F7D-8975-62E03FD47411}"/>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320" name="CuadroTexto 319">
            <a:extLst>
              <a:ext uri="{FF2B5EF4-FFF2-40B4-BE49-F238E27FC236}">
                <a16:creationId xmlns:a16="http://schemas.microsoft.com/office/drawing/2014/main" id="{054C5965-1400-4566-B27A-B5AC987ADB2F}"/>
              </a:ext>
            </a:extLst>
          </p:cNvPr>
          <p:cNvSpPr txBox="1"/>
          <p:nvPr/>
        </p:nvSpPr>
        <p:spPr>
          <a:xfrm>
            <a:off x="7486049" y="3956115"/>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06" name="Elipse 305">
            <a:extLst>
              <a:ext uri="{FF2B5EF4-FFF2-40B4-BE49-F238E27FC236}">
                <a16:creationId xmlns:a16="http://schemas.microsoft.com/office/drawing/2014/main" id="{04DDB757-6F3E-413F-8754-B7255509305E}"/>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290" name="Elipse 289">
            <a:extLst>
              <a:ext uri="{FF2B5EF4-FFF2-40B4-BE49-F238E27FC236}">
                <a16:creationId xmlns:a16="http://schemas.microsoft.com/office/drawing/2014/main" id="{4D5F9B3F-65E1-4FBB-9297-F1E0CCE22AA8}"/>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274" name="CuadroTexto 273">
            <a:extLst>
              <a:ext uri="{FF2B5EF4-FFF2-40B4-BE49-F238E27FC236}">
                <a16:creationId xmlns:a16="http://schemas.microsoft.com/office/drawing/2014/main" id="{E4F6D0DE-F839-4F04-8E35-068C1313561E}"/>
              </a:ext>
            </a:extLst>
          </p:cNvPr>
          <p:cNvSpPr txBox="1"/>
          <p:nvPr/>
        </p:nvSpPr>
        <p:spPr>
          <a:xfrm>
            <a:off x="7266552" y="4819612"/>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260" name="CuadroTexto 259">
            <a:extLst>
              <a:ext uri="{FF2B5EF4-FFF2-40B4-BE49-F238E27FC236}">
                <a16:creationId xmlns:a16="http://schemas.microsoft.com/office/drawing/2014/main" id="{3DDAA74C-95BC-40F1-A929-137136536F0C}"/>
              </a:ext>
            </a:extLst>
          </p:cNvPr>
          <p:cNvSpPr txBox="1"/>
          <p:nvPr/>
        </p:nvSpPr>
        <p:spPr>
          <a:xfrm>
            <a:off x="7280175" y="3148180"/>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sp>
        <p:nvSpPr>
          <p:cNvPr id="206" name="Rectángulo 205">
            <a:extLst>
              <a:ext uri="{FF2B5EF4-FFF2-40B4-BE49-F238E27FC236}">
                <a16:creationId xmlns:a16="http://schemas.microsoft.com/office/drawing/2014/main" id="{68FEF4CF-BDD1-410F-8213-690600A9BCAB}"/>
              </a:ext>
            </a:extLst>
          </p:cNvPr>
          <p:cNvSpPr/>
          <p:nvPr/>
        </p:nvSpPr>
        <p:spPr>
          <a:xfrm>
            <a:off x="9035308"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96" name="Rectángulo 195">
            <a:extLst>
              <a:ext uri="{FF2B5EF4-FFF2-40B4-BE49-F238E27FC236}">
                <a16:creationId xmlns:a16="http://schemas.microsoft.com/office/drawing/2014/main" id="{D29F1582-0961-45FB-9082-D775DC0DCFD4}"/>
              </a:ext>
            </a:extLst>
          </p:cNvPr>
          <p:cNvSpPr/>
          <p:nvPr/>
        </p:nvSpPr>
        <p:spPr>
          <a:xfrm>
            <a:off x="5661672"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p:txBody>
      </p:sp>
      <p:sp>
        <p:nvSpPr>
          <p:cNvPr id="180" name="CuadroTexto 179">
            <a:extLst>
              <a:ext uri="{FF2B5EF4-FFF2-40B4-BE49-F238E27FC236}">
                <a16:creationId xmlns:a16="http://schemas.microsoft.com/office/drawing/2014/main" id="{EBE2EC4A-F9CD-4456-B30D-9737FE0A635F}"/>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52" name="Elipse 151">
            <a:extLst>
              <a:ext uri="{FF2B5EF4-FFF2-40B4-BE49-F238E27FC236}">
                <a16:creationId xmlns:a16="http://schemas.microsoft.com/office/drawing/2014/main" id="{5D38989B-C4DB-41DB-8520-F7FDBB685863}"/>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36" name="CuadroTexto 135">
            <a:extLst>
              <a:ext uri="{FF2B5EF4-FFF2-40B4-BE49-F238E27FC236}">
                <a16:creationId xmlns:a16="http://schemas.microsoft.com/office/drawing/2014/main" id="{C0B65CE9-08C8-4280-85F0-9F1AF915DC9E}"/>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88" name="CuadroTexto 87">
            <a:extLst>
              <a:ext uri="{FF2B5EF4-FFF2-40B4-BE49-F238E27FC236}">
                <a16:creationId xmlns:a16="http://schemas.microsoft.com/office/drawing/2014/main" id="{B25CD818-AA6B-473C-9EB2-C058F90281CC}"/>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8A263A1-0C9A-9459-43B8-399B5FBB2699}"/>
                  </a:ext>
                </a:extLst>
              </p:cNvPr>
              <p:cNvSpPr txBox="1"/>
              <p:nvPr/>
            </p:nvSpPr>
            <p:spPr>
              <a:xfrm>
                <a:off x="9338270" y="596045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8A263A1-0C9A-9459-43B8-399B5FBB2699}"/>
                  </a:ext>
                </a:extLst>
              </p:cNvPr>
              <p:cNvSpPr txBox="1">
                <a:spLocks noRot="1" noChangeAspect="1" noMove="1" noResize="1" noEditPoints="1" noAdjustHandles="1" noChangeArrowheads="1" noChangeShapeType="1" noTextEdit="1"/>
              </p:cNvSpPr>
              <p:nvPr/>
            </p:nvSpPr>
            <p:spPr>
              <a:xfrm>
                <a:off x="9338270" y="596045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9080F702-9A78-95B1-900D-10FDDD0D32CB}"/>
                  </a:ext>
                </a:extLst>
              </p:cNvPr>
              <p:cNvSpPr txBox="1"/>
              <p:nvPr/>
            </p:nvSpPr>
            <p:spPr>
              <a:xfrm>
                <a:off x="10877825" y="5941058"/>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9080F702-9A78-95B1-900D-10FDDD0D32CB}"/>
                  </a:ext>
                </a:extLst>
              </p:cNvPr>
              <p:cNvSpPr txBox="1">
                <a:spLocks noRot="1" noChangeAspect="1" noMove="1" noResize="1" noEditPoints="1" noAdjustHandles="1" noChangeArrowheads="1" noChangeShapeType="1" noTextEdit="1"/>
              </p:cNvSpPr>
              <p:nvPr/>
            </p:nvSpPr>
            <p:spPr>
              <a:xfrm>
                <a:off x="10877825" y="5941058"/>
                <a:ext cx="727507" cy="584775"/>
              </a:xfrm>
              <a:prstGeom prst="rect">
                <a:avLst/>
              </a:prstGeom>
              <a:blipFill>
                <a:blip r:embed="rId4"/>
                <a:stretch>
                  <a:fillRect/>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224F6EA2-36F6-8A06-BCEC-9FAA94E611E7}"/>
              </a:ext>
            </a:extLst>
          </p:cNvPr>
          <p:cNvGrpSpPr/>
          <p:nvPr/>
        </p:nvGrpSpPr>
        <p:grpSpPr>
          <a:xfrm>
            <a:off x="6766543" y="3716493"/>
            <a:ext cx="2377457" cy="311829"/>
            <a:chOff x="7567844" y="3751663"/>
            <a:chExt cx="2184916" cy="292647"/>
          </a:xfrm>
        </p:grpSpPr>
        <p:cxnSp>
          <p:nvCxnSpPr>
            <p:cNvPr id="8" name="Straight Connector 7">
              <a:extLst>
                <a:ext uri="{FF2B5EF4-FFF2-40B4-BE49-F238E27FC236}">
                  <a16:creationId xmlns:a16="http://schemas.microsoft.com/office/drawing/2014/main" id="{3F9DA353-03E5-E74D-2D00-CF537089B13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C72FEEE-5363-4D61-F2FB-4D2AC6FADDD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F6BD7415-C71F-0032-145C-2B8856CEF028}"/>
              </a:ext>
            </a:extLst>
          </p:cNvPr>
          <p:cNvCxnSpPr>
            <a:cxnSpLocks/>
            <a:stCxn id="152"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79DC1F-C099-1193-1896-9EAF2EA38E2A}"/>
              </a:ext>
            </a:extLst>
          </p:cNvPr>
          <p:cNvCxnSpPr>
            <a:cxnSpLocks/>
            <a:stCxn id="290" idx="5"/>
            <a:endCxn id="306"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350CE8-B24F-0E9F-04E5-42B1CE304A4E}"/>
              </a:ext>
            </a:extLst>
          </p:cNvPr>
          <p:cNvCxnSpPr>
            <a:cxnSpLocks/>
            <a:stCxn id="306"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67573C09-BB19-997B-7625-875680DE8353}"/>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2CB6C281-71BC-173F-DCE6-36AC9BFEE8DE}"/>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cxnSp>
        <p:nvCxnSpPr>
          <p:cNvPr id="34" name="Straight Connector 33">
            <a:extLst>
              <a:ext uri="{FF2B5EF4-FFF2-40B4-BE49-F238E27FC236}">
                <a16:creationId xmlns:a16="http://schemas.microsoft.com/office/drawing/2014/main" id="{F0D9800B-5D6D-C6E4-5213-47909587600E}"/>
              </a:ext>
            </a:extLst>
          </p:cNvPr>
          <p:cNvCxnSpPr>
            <a:cxnSpLocks/>
          </p:cNvCxnSpPr>
          <p:nvPr/>
        </p:nvCxnSpPr>
        <p:spPr>
          <a:xfrm flipV="1">
            <a:off x="6766543" y="3423927"/>
            <a:ext cx="557067" cy="400928"/>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9750BD5-DC2E-EA00-134B-4515A87715BA}"/>
              </a:ext>
            </a:extLst>
          </p:cNvPr>
          <p:cNvCxnSpPr>
            <a:cxnSpLocks/>
          </p:cNvCxnSpPr>
          <p:nvPr/>
        </p:nvCxnSpPr>
        <p:spPr>
          <a:xfrm flipV="1">
            <a:off x="8505872" y="3187598"/>
            <a:ext cx="638128" cy="7988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88DC390-FD35-6957-5306-376BD8451FA2}"/>
              </a:ext>
            </a:extLst>
          </p:cNvPr>
          <p:cNvGrpSpPr/>
          <p:nvPr/>
        </p:nvGrpSpPr>
        <p:grpSpPr>
          <a:xfrm>
            <a:off x="6766543" y="4441237"/>
            <a:ext cx="2377457" cy="311829"/>
            <a:chOff x="7567844" y="3751663"/>
            <a:chExt cx="2184916" cy="292647"/>
          </a:xfrm>
        </p:grpSpPr>
        <p:cxnSp>
          <p:nvCxnSpPr>
            <p:cNvPr id="40" name="Straight Connector 39">
              <a:extLst>
                <a:ext uri="{FF2B5EF4-FFF2-40B4-BE49-F238E27FC236}">
                  <a16:creationId xmlns:a16="http://schemas.microsoft.com/office/drawing/2014/main" id="{CCE2903D-724E-B662-3AC5-24D3BD2136B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026FE63-873F-CA3A-CF3F-6DA52A0BA2B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772BB6-CA8C-F230-B308-E653985A79DE}"/>
              </a:ext>
            </a:extLst>
          </p:cNvPr>
          <p:cNvCxnSpPr>
            <a:cxnSpLocks/>
            <a:endCxn id="274" idx="1"/>
          </p:cNvCxnSpPr>
          <p:nvPr/>
        </p:nvCxnSpPr>
        <p:spPr>
          <a:xfrm>
            <a:off x="6766543" y="4661502"/>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34022E5-C35C-363C-F4CA-7851F37300D9}"/>
              </a:ext>
            </a:extLst>
          </p:cNvPr>
          <p:cNvCxnSpPr>
            <a:cxnSpLocks/>
            <a:stCxn id="274" idx="3"/>
          </p:cNvCxnSpPr>
          <p:nvPr/>
        </p:nvCxnSpPr>
        <p:spPr>
          <a:xfrm>
            <a:off x="8616601" y="5050445"/>
            <a:ext cx="531638" cy="176824"/>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CuadroTexto 273">
            <a:extLst>
              <a:ext uri="{FF2B5EF4-FFF2-40B4-BE49-F238E27FC236}">
                <a16:creationId xmlns:a16="http://schemas.microsoft.com/office/drawing/2014/main" id="{833733A1-94AB-1D8A-B257-D94B8D57B02E}"/>
              </a:ext>
            </a:extLst>
          </p:cNvPr>
          <p:cNvSpPr txBox="1"/>
          <p:nvPr/>
        </p:nvSpPr>
        <p:spPr>
          <a:xfrm>
            <a:off x="10617580" y="5441462"/>
            <a:ext cx="1396536" cy="461665"/>
          </a:xfrm>
          <a:prstGeom prst="rect">
            <a:avLst/>
          </a:prstGeom>
          <a:noFill/>
        </p:spPr>
        <p:txBody>
          <a:bodyPr wrap="none" rtlCol="0" anchor="ctr" anchorCtr="1">
            <a:spAutoFit/>
          </a:bodyPr>
          <a:lstStyle/>
          <a:p>
            <a:pPr algn="ctr"/>
            <a:r>
              <a:rPr lang="en-US" sz="2400" dirty="0" err="1">
                <a:solidFill>
                  <a:srgbClr val="7030A0"/>
                </a:solidFill>
              </a:rPr>
              <a:t>putShoeR</a:t>
            </a:r>
            <a:endParaRPr lang="en-US" sz="2400" dirty="0">
              <a:solidFill>
                <a:srgbClr val="7030A0"/>
              </a:solidFill>
            </a:endParaRPr>
          </a:p>
        </p:txBody>
      </p:sp>
      <p:sp>
        <p:nvSpPr>
          <p:cNvPr id="56" name="CuadroTexto 259">
            <a:extLst>
              <a:ext uri="{FF2B5EF4-FFF2-40B4-BE49-F238E27FC236}">
                <a16:creationId xmlns:a16="http://schemas.microsoft.com/office/drawing/2014/main" id="{091A30C6-96F5-0920-4784-17203CE54349}"/>
              </a:ext>
            </a:extLst>
          </p:cNvPr>
          <p:cNvSpPr txBox="1"/>
          <p:nvPr/>
        </p:nvSpPr>
        <p:spPr>
          <a:xfrm>
            <a:off x="10607959" y="2608468"/>
            <a:ext cx="1359668" cy="461665"/>
          </a:xfrm>
          <a:prstGeom prst="rect">
            <a:avLst/>
          </a:prstGeom>
          <a:noFill/>
        </p:spPr>
        <p:txBody>
          <a:bodyPr wrap="none" rtlCol="0" anchor="ctr" anchorCtr="1">
            <a:spAutoFit/>
          </a:bodyPr>
          <a:lstStyle/>
          <a:p>
            <a:pPr algn="ctr"/>
            <a:r>
              <a:rPr lang="en-US" sz="2400" dirty="0" err="1">
                <a:solidFill>
                  <a:srgbClr val="7030A0"/>
                </a:solidFill>
              </a:rPr>
              <a:t>putShoeL</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59" name="CuadroTexto 401">
                <a:extLst>
                  <a:ext uri="{FF2B5EF4-FFF2-40B4-BE49-F238E27FC236}">
                    <a16:creationId xmlns:a16="http://schemas.microsoft.com/office/drawing/2014/main" id="{6CC4A33D-EB08-F4AE-CE7D-09BF5690C2E5}"/>
                  </a:ext>
                </a:extLst>
              </p:cNvPr>
              <p:cNvSpPr txBox="1"/>
              <p:nvPr/>
            </p:nvSpPr>
            <p:spPr>
              <a:xfrm>
                <a:off x="7669064" y="596045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9" name="CuadroTexto 401">
                <a:extLst>
                  <a:ext uri="{FF2B5EF4-FFF2-40B4-BE49-F238E27FC236}">
                    <a16:creationId xmlns:a16="http://schemas.microsoft.com/office/drawing/2014/main" id="{6CC4A33D-EB08-F4AE-CE7D-09BF5690C2E5}"/>
                  </a:ext>
                </a:extLst>
              </p:cNvPr>
              <p:cNvSpPr txBox="1">
                <a:spLocks noRot="1" noChangeAspect="1" noMove="1" noResize="1" noEditPoints="1" noAdjustHandles="1" noChangeArrowheads="1" noChangeShapeType="1" noTextEdit="1"/>
              </p:cNvSpPr>
              <p:nvPr/>
            </p:nvSpPr>
            <p:spPr>
              <a:xfrm>
                <a:off x="7669064" y="5960457"/>
                <a:ext cx="727507" cy="584775"/>
              </a:xfrm>
              <a:prstGeom prst="rect">
                <a:avLst/>
              </a:prstGeom>
              <a:blipFill>
                <a:blip r:embed="rId5"/>
                <a:stretch>
                  <a:fillRect/>
                </a:stretch>
              </a:blipFill>
            </p:spPr>
            <p:txBody>
              <a:bodyPr/>
              <a:lstStyle/>
              <a:p>
                <a:r>
                  <a:rPr lang="en-US">
                    <a:noFill/>
                  </a:rPr>
                  <a:t> </a:t>
                </a:r>
              </a:p>
            </p:txBody>
          </p:sp>
        </mc:Fallback>
      </mc:AlternateContent>
      <p:sp>
        <p:nvSpPr>
          <p:cNvPr id="61" name="CuadroTexto 273">
            <a:extLst>
              <a:ext uri="{FF2B5EF4-FFF2-40B4-BE49-F238E27FC236}">
                <a16:creationId xmlns:a16="http://schemas.microsoft.com/office/drawing/2014/main" id="{0265E49B-A9F8-ABE9-7FF4-E3796A65D8B1}"/>
              </a:ext>
            </a:extLst>
          </p:cNvPr>
          <p:cNvSpPr txBox="1"/>
          <p:nvPr/>
        </p:nvSpPr>
        <p:spPr>
          <a:xfrm>
            <a:off x="10617580" y="4861846"/>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62" name="CuadroTexto 259">
            <a:extLst>
              <a:ext uri="{FF2B5EF4-FFF2-40B4-BE49-F238E27FC236}">
                <a16:creationId xmlns:a16="http://schemas.microsoft.com/office/drawing/2014/main" id="{2EE2FA6C-A5DD-5E94-666E-6C4E8C389E3D}"/>
              </a:ext>
            </a:extLst>
          </p:cNvPr>
          <p:cNvSpPr txBox="1"/>
          <p:nvPr/>
        </p:nvSpPr>
        <p:spPr>
          <a:xfrm>
            <a:off x="10631203" y="3190414"/>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cxnSp>
        <p:nvCxnSpPr>
          <p:cNvPr id="63" name="Straight Connector 62">
            <a:extLst>
              <a:ext uri="{FF2B5EF4-FFF2-40B4-BE49-F238E27FC236}">
                <a16:creationId xmlns:a16="http://schemas.microsoft.com/office/drawing/2014/main" id="{BDFEFD76-96E1-F9D0-6B46-323DD99A069C}"/>
              </a:ext>
            </a:extLst>
          </p:cNvPr>
          <p:cNvCxnSpPr>
            <a:cxnSpLocks/>
          </p:cNvCxnSpPr>
          <p:nvPr/>
        </p:nvCxnSpPr>
        <p:spPr>
          <a:xfrm flipV="1">
            <a:off x="10117571" y="3466161"/>
            <a:ext cx="557067" cy="371942"/>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67D714-DAA3-5474-E8BC-4E750DEE678D}"/>
              </a:ext>
            </a:extLst>
          </p:cNvPr>
          <p:cNvCxnSpPr>
            <a:cxnSpLocks/>
            <a:endCxn id="61" idx="1"/>
          </p:cNvCxnSpPr>
          <p:nvPr/>
        </p:nvCxnSpPr>
        <p:spPr>
          <a:xfrm>
            <a:off x="10117571" y="4703736"/>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7966E8-AB1D-6D7D-BD0A-EF4B4876290C}"/>
              </a:ext>
            </a:extLst>
          </p:cNvPr>
          <p:cNvCxnSpPr>
            <a:cxnSpLocks/>
          </p:cNvCxnSpPr>
          <p:nvPr/>
        </p:nvCxnSpPr>
        <p:spPr>
          <a:xfrm>
            <a:off x="10149413" y="5374241"/>
            <a:ext cx="496695" cy="339727"/>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D6994F-5FEA-75ED-B38A-B56F45617FEE}"/>
              </a:ext>
            </a:extLst>
          </p:cNvPr>
          <p:cNvCxnSpPr>
            <a:cxnSpLocks/>
            <a:endCxn id="56" idx="1"/>
          </p:cNvCxnSpPr>
          <p:nvPr/>
        </p:nvCxnSpPr>
        <p:spPr>
          <a:xfrm flipV="1">
            <a:off x="10108913" y="2839301"/>
            <a:ext cx="499046" cy="32994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CBC7E9-15B1-777B-7155-BD2946A8AB68}"/>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Elipse 289">
            <a:extLst>
              <a:ext uri="{FF2B5EF4-FFF2-40B4-BE49-F238E27FC236}">
                <a16:creationId xmlns:a16="http://schemas.microsoft.com/office/drawing/2014/main" id="{585D12DB-C18E-1A5A-74C5-23D7B1722C11}"/>
              </a:ext>
            </a:extLst>
          </p:cNvPr>
          <p:cNvSpPr/>
          <p:nvPr/>
        </p:nvSpPr>
        <p:spPr>
          <a:xfrm>
            <a:off x="2507552" y="37357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79" name="CuadroTexto 319">
            <a:extLst>
              <a:ext uri="{FF2B5EF4-FFF2-40B4-BE49-F238E27FC236}">
                <a16:creationId xmlns:a16="http://schemas.microsoft.com/office/drawing/2014/main" id="{C2E165FC-B060-1DA5-F413-DA10303C5DAA}"/>
              </a:ext>
            </a:extLst>
          </p:cNvPr>
          <p:cNvSpPr txBox="1"/>
          <p:nvPr/>
        </p:nvSpPr>
        <p:spPr>
          <a:xfrm>
            <a:off x="1624461" y="4494799"/>
            <a:ext cx="832279" cy="461665"/>
          </a:xfrm>
          <a:prstGeom prst="rect">
            <a:avLst/>
          </a:prstGeom>
          <a:noFill/>
        </p:spPr>
        <p:txBody>
          <a:bodyPr wrap="square" rtlCol="0" anchor="ctr" anchorCtr="1">
            <a:spAutoFit/>
          </a:bodyPr>
          <a:lstStyle/>
          <a:p>
            <a:pPr algn="ctr"/>
            <a:r>
              <a:rPr lang="en-US" sz="2400">
                <a:solidFill>
                  <a:schemeClr val="bg1">
                    <a:lumMod val="65000"/>
                  </a:schemeClr>
                </a:solidFill>
              </a:rPr>
              <a:t>noop</a:t>
            </a:r>
          </a:p>
        </p:txBody>
      </p:sp>
      <p:grpSp>
        <p:nvGrpSpPr>
          <p:cNvPr id="80" name="Group 79">
            <a:extLst>
              <a:ext uri="{FF2B5EF4-FFF2-40B4-BE49-F238E27FC236}">
                <a16:creationId xmlns:a16="http://schemas.microsoft.com/office/drawing/2014/main" id="{E9CCB13C-0EB1-2EA0-C411-8EC58D543EA2}"/>
              </a:ext>
            </a:extLst>
          </p:cNvPr>
          <p:cNvGrpSpPr/>
          <p:nvPr/>
        </p:nvGrpSpPr>
        <p:grpSpPr>
          <a:xfrm>
            <a:off x="1607853" y="4256264"/>
            <a:ext cx="899695" cy="311829"/>
            <a:chOff x="7578761" y="3731166"/>
            <a:chExt cx="826832" cy="292647"/>
          </a:xfrm>
        </p:grpSpPr>
        <p:cxnSp>
          <p:nvCxnSpPr>
            <p:cNvPr id="81" name="Straight Connector 80">
              <a:extLst>
                <a:ext uri="{FF2B5EF4-FFF2-40B4-BE49-F238E27FC236}">
                  <a16:creationId xmlns:a16="http://schemas.microsoft.com/office/drawing/2014/main" id="{377D0DE0-2BE3-ED03-277A-DB3C255083FC}"/>
                </a:ext>
              </a:extLst>
            </p:cNvPr>
            <p:cNvCxnSpPr>
              <a:cxnSpLocks/>
              <a:stCxn id="290" idx="6"/>
              <a:endCxn id="77" idx="2"/>
            </p:cNvCxnSpPr>
            <p:nvPr/>
          </p:nvCxnSpPr>
          <p:spPr>
            <a:xfrm>
              <a:off x="7578761" y="3877489"/>
              <a:ext cx="826832" cy="8792"/>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59638AE6-43C8-3718-B005-A43B5D10437B}"/>
                </a:ext>
              </a:extLst>
            </p:cNvPr>
            <p:cNvSpPr/>
            <p:nvPr/>
          </p:nvSpPr>
          <p:spPr>
            <a:xfrm>
              <a:off x="7841149" y="3731166"/>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CuadroTexto 319">
            <a:extLst>
              <a:ext uri="{FF2B5EF4-FFF2-40B4-BE49-F238E27FC236}">
                <a16:creationId xmlns:a16="http://schemas.microsoft.com/office/drawing/2014/main" id="{59EA644D-EEAA-1CAA-B434-9BAEE6FDC5D1}"/>
              </a:ext>
            </a:extLst>
          </p:cNvPr>
          <p:cNvSpPr txBox="1"/>
          <p:nvPr/>
        </p:nvSpPr>
        <p:spPr>
          <a:xfrm>
            <a:off x="10168007" y="3991918"/>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grpSp>
        <p:nvGrpSpPr>
          <p:cNvPr id="90" name="Group 89">
            <a:extLst>
              <a:ext uri="{FF2B5EF4-FFF2-40B4-BE49-F238E27FC236}">
                <a16:creationId xmlns:a16="http://schemas.microsoft.com/office/drawing/2014/main" id="{145CA23E-533C-4CF7-9CC3-4192AE946A24}"/>
              </a:ext>
            </a:extLst>
          </p:cNvPr>
          <p:cNvGrpSpPr/>
          <p:nvPr/>
        </p:nvGrpSpPr>
        <p:grpSpPr>
          <a:xfrm>
            <a:off x="10108428" y="3747523"/>
            <a:ext cx="959269" cy="311829"/>
            <a:chOff x="7567844" y="3762880"/>
            <a:chExt cx="881581" cy="292647"/>
          </a:xfrm>
        </p:grpSpPr>
        <p:cxnSp>
          <p:nvCxnSpPr>
            <p:cNvPr id="91" name="Straight Connector 90">
              <a:extLst>
                <a:ext uri="{FF2B5EF4-FFF2-40B4-BE49-F238E27FC236}">
                  <a16:creationId xmlns:a16="http://schemas.microsoft.com/office/drawing/2014/main" id="{613B0C1D-BE5E-E31D-229B-E27D9049FB8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521310E-DEE3-AF92-559B-E13D8CA3364E}"/>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3BE4E59-1E04-DB38-7277-7AD67DEFEBD2}"/>
              </a:ext>
            </a:extLst>
          </p:cNvPr>
          <p:cNvGrpSpPr/>
          <p:nvPr/>
        </p:nvGrpSpPr>
        <p:grpSpPr>
          <a:xfrm>
            <a:off x="10108428" y="4472904"/>
            <a:ext cx="959269" cy="311829"/>
            <a:chOff x="7567844" y="3762880"/>
            <a:chExt cx="881581" cy="292647"/>
          </a:xfrm>
        </p:grpSpPr>
        <p:cxnSp>
          <p:nvCxnSpPr>
            <p:cNvPr id="102" name="Straight Connector 101">
              <a:extLst>
                <a:ext uri="{FF2B5EF4-FFF2-40B4-BE49-F238E27FC236}">
                  <a16:creationId xmlns:a16="http://schemas.microsoft.com/office/drawing/2014/main" id="{43B7EB0D-55CB-798C-4A4F-50015CF6472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9B952289-33E1-D188-4B82-764A7FE247E4}"/>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B44F989B-EA86-B511-7DF7-743775E64268}"/>
              </a:ext>
            </a:extLst>
          </p:cNvPr>
          <p:cNvGrpSpPr/>
          <p:nvPr/>
        </p:nvGrpSpPr>
        <p:grpSpPr>
          <a:xfrm>
            <a:off x="10117571" y="3052918"/>
            <a:ext cx="959269" cy="311829"/>
            <a:chOff x="7567844" y="3762880"/>
            <a:chExt cx="881581" cy="292647"/>
          </a:xfrm>
        </p:grpSpPr>
        <p:cxnSp>
          <p:nvCxnSpPr>
            <p:cNvPr id="105" name="Straight Connector 104">
              <a:extLst>
                <a:ext uri="{FF2B5EF4-FFF2-40B4-BE49-F238E27FC236}">
                  <a16:creationId xmlns:a16="http://schemas.microsoft.com/office/drawing/2014/main" id="{0BE9FB5F-8452-05E1-510F-E0AAA788AC11}"/>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781C017A-2FAB-0D98-CEBD-CABE6FAFDF4A}"/>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E90198F7-CC19-D218-E222-4B77992F0395}"/>
              </a:ext>
            </a:extLst>
          </p:cNvPr>
          <p:cNvGrpSpPr/>
          <p:nvPr/>
        </p:nvGrpSpPr>
        <p:grpSpPr>
          <a:xfrm>
            <a:off x="10117571" y="5191895"/>
            <a:ext cx="959269" cy="311829"/>
            <a:chOff x="7567844" y="3762880"/>
            <a:chExt cx="881581" cy="292647"/>
          </a:xfrm>
        </p:grpSpPr>
        <p:cxnSp>
          <p:nvCxnSpPr>
            <p:cNvPr id="109" name="Straight Connector 108">
              <a:extLst>
                <a:ext uri="{FF2B5EF4-FFF2-40B4-BE49-F238E27FC236}">
                  <a16:creationId xmlns:a16="http://schemas.microsoft.com/office/drawing/2014/main" id="{1F9C826A-7534-A16B-DAA8-AE2DA10EFF7F}"/>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BA733906-A737-30AE-7D4E-0E1BC26D682F}"/>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5850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0"/>
                                        </p:tgtEl>
                                        <p:attrNameLst>
                                          <p:attrName>style.visibility</p:attrName>
                                        </p:attrNameLst>
                                      </p:cBhvr>
                                      <p:to>
                                        <p:strVal val="visible"/>
                                      </p:to>
                                    </p:set>
                                    <p:animEffect transition="in" filter="fade">
                                      <p:cBhvr>
                                        <p:cTn id="19" dur="500"/>
                                        <p:tgtEl>
                                          <p:spTgt spid="32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p:bldP spid="77" grpId="0" animBg="1"/>
      <p:bldP spid="79" grpId="0"/>
      <p:bldP spid="8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Initialize</a:t>
                </a:r>
                <a:r>
                  <a:rPr lang="en-US" dirty="0"/>
                  <a:t>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r>
                  <a:rPr lang="en-US" dirty="0"/>
                  <a:t> with all predicates in the start state</a:t>
                </a:r>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73106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with all actions in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0</m:t>
                        </m:r>
                      </m:sub>
                    </m:sSub>
                  </m:oMath>
                </a14:m>
                <a:r>
                  <a:rPr lang="en-US" dirty="0"/>
                  <a:t> that can be </a:t>
                </a:r>
                <a:r>
                  <a:rPr lang="en-US" dirty="0" err="1"/>
                  <a:t>taked</a:t>
                </a:r>
                <a:r>
                  <a:rPr lang="en-US" dirty="0"/>
                  <a:t> from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p:sp>
        <p:nvSpPr>
          <p:cNvPr id="6"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 name="CuadroTexto 273">
            <a:extLst>
              <a:ext uri="{FF2B5EF4-FFF2-40B4-BE49-F238E27FC236}">
                <a16:creationId xmlns:a16="http://schemas.microsoft.com/office/drawing/2014/main" id="{93F6017B-07E8-765D-3A0C-C965E117C882}"/>
              </a:ext>
            </a:extLst>
          </p:cNvPr>
          <p:cNvSpPr txBox="1"/>
          <p:nvPr/>
        </p:nvSpPr>
        <p:spPr>
          <a:xfrm>
            <a:off x="2307475" y="4429250"/>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 name="CuadroTexto 259">
            <a:extLst>
              <a:ext uri="{FF2B5EF4-FFF2-40B4-BE49-F238E27FC236}">
                <a16:creationId xmlns:a16="http://schemas.microsoft.com/office/drawing/2014/main" id="{A680B518-1980-1A48-2EDA-96F9DDA6172E}"/>
              </a:ext>
            </a:extLst>
          </p:cNvPr>
          <p:cNvSpPr txBox="1"/>
          <p:nvPr/>
        </p:nvSpPr>
        <p:spPr>
          <a:xfrm>
            <a:off x="2321098" y="2757818"/>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9"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4" name="Straight Connector 13">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35786A5-67C9-4073-9D27-0500C2965942}"/>
              </a:ext>
            </a:extLst>
          </p:cNvPr>
          <p:cNvCxnSpPr>
            <a:cxnSpLocks/>
          </p:cNvCxnSpPr>
          <p:nvPr/>
        </p:nvCxnSpPr>
        <p:spPr>
          <a:xfrm flipV="1">
            <a:off x="1807466" y="3033565"/>
            <a:ext cx="557067" cy="40092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59805-2F15-CA31-35A4-8A0720D1AB33}"/>
              </a:ext>
            </a:extLst>
          </p:cNvPr>
          <p:cNvCxnSpPr>
            <a:cxnSpLocks/>
            <a:stCxn id="8" idx="3"/>
          </p:cNvCxnSpPr>
          <p:nvPr/>
        </p:nvCxnSpPr>
        <p:spPr>
          <a:xfrm flipV="1">
            <a:off x="3634279" y="2797236"/>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19" name="Straight Connector 1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1" name="Straight Connector 20">
            <a:extLst>
              <a:ext uri="{FF2B5EF4-FFF2-40B4-BE49-F238E27FC236}">
                <a16:creationId xmlns:a16="http://schemas.microsoft.com/office/drawing/2014/main" id="{3A57D947-212B-9520-8B39-6E42E575A85B}"/>
              </a:ext>
            </a:extLst>
          </p:cNvPr>
          <p:cNvCxnSpPr>
            <a:cxnSpLocks/>
            <a:endCxn id="7" idx="1"/>
          </p:cNvCxnSpPr>
          <p:nvPr/>
        </p:nvCxnSpPr>
        <p:spPr>
          <a:xfrm>
            <a:off x="1807466" y="427114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D27D95-E142-F9F3-DCD6-1428DAB0A70C}"/>
              </a:ext>
            </a:extLst>
          </p:cNvPr>
          <p:cNvCxnSpPr>
            <a:cxnSpLocks/>
            <a:stCxn id="7" idx="3"/>
          </p:cNvCxnSpPr>
          <p:nvPr/>
        </p:nvCxnSpPr>
        <p:spPr>
          <a:xfrm>
            <a:off x="3657524" y="4660083"/>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6A894D79-564B-AA35-29AF-DFD849498ACF}"/>
              </a:ext>
            </a:extLst>
          </p:cNvPr>
          <p:cNvCxnSpPr>
            <a:cxnSpLocks/>
            <a:stCxn id="8" idx="3"/>
          </p:cNvCxnSpPr>
          <p:nvPr/>
        </p:nvCxnSpPr>
        <p:spPr>
          <a:xfrm>
            <a:off x="3634279" y="2988651"/>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E3E9321-9FC0-9C11-96D0-65464DF03D82}"/>
              </a:ext>
            </a:extLst>
          </p:cNvPr>
          <p:cNvCxnSpPr>
            <a:cxnSpLocks/>
            <a:stCxn id="7" idx="3"/>
          </p:cNvCxnSpPr>
          <p:nvPr/>
        </p:nvCxnSpPr>
        <p:spPr>
          <a:xfrm flipV="1">
            <a:off x="3657524" y="4213442"/>
            <a:ext cx="527399" cy="446641"/>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4DA90116-5445-7FA0-DB89-F81E94974711}"/>
              </a:ext>
            </a:extLst>
          </p:cNvPr>
          <p:cNvSpPr txBox="1"/>
          <p:nvPr/>
        </p:nvSpPr>
        <p:spPr>
          <a:xfrm>
            <a:off x="6513492" y="1613118"/>
            <a:ext cx="5189080" cy="3785652"/>
          </a:xfrm>
          <a:prstGeom prst="rect">
            <a:avLst/>
          </a:prstGeom>
          <a:noFill/>
        </p:spPr>
        <p:txBody>
          <a:bodyPr wrap="square" rtlCol="0">
            <a:spAutoFit/>
          </a:bodyPr>
          <a:lstStyle/>
          <a:p>
            <a:r>
              <a:rPr lang="en-US" sz="2800" dirty="0"/>
              <a:t>For now, we are just assuming that any actions (including no-ops) can be taken individually in any order to get us to the next state</a:t>
            </a:r>
          </a:p>
          <a:p>
            <a:pPr marL="457200" indent="-457200">
              <a:buFont typeface="Wingdings" panose="05000000000000000000" pitchFamily="2" charset="2"/>
              <a:buChar char="à"/>
            </a:pPr>
            <a:r>
              <a:rPr lang="en-US" sz="2800" dirty="0">
                <a:solidFill>
                  <a:srgbClr val="C00000"/>
                </a:solidFill>
                <a:sym typeface="Wingdings" panose="05000000000000000000" pitchFamily="2" charset="2"/>
              </a:rPr>
              <a:t>This certainly isn't always true</a:t>
            </a:r>
          </a:p>
          <a:p>
            <a:r>
              <a:rPr lang="en-US" sz="2800" dirty="0">
                <a:solidFill>
                  <a:srgbClr val="C00000"/>
                </a:solidFill>
                <a:sym typeface="Wingdings" panose="05000000000000000000" pitchFamily="2" charset="2"/>
              </a:rPr>
              <a:t>	</a:t>
            </a:r>
            <a:r>
              <a:rPr lang="en-US" sz="2400" dirty="0">
                <a:sym typeface="Wingdings" panose="05000000000000000000" pitchFamily="2" charset="2"/>
              </a:rPr>
              <a:t>E.g., we can't put our socks</a:t>
            </a:r>
          </a:p>
          <a:p>
            <a:r>
              <a:rPr lang="en-US" sz="2400" dirty="0">
                <a:sym typeface="Wingdings" panose="05000000000000000000" pitchFamily="2" charset="2"/>
              </a:rPr>
              <a:t>	on and then take the no-ops 	that require bare feet</a:t>
            </a:r>
          </a:p>
          <a:p>
            <a:r>
              <a:rPr lang="en-US" sz="2400" dirty="0">
                <a:sym typeface="Wingdings" panose="05000000000000000000" pitchFamily="2" charset="2"/>
              </a:rPr>
              <a:t>(More on these exclusion checks later)</a:t>
            </a:r>
            <a:endParaRPr lang="en-US" sz="2400" dirty="0"/>
          </a:p>
        </p:txBody>
      </p:sp>
    </p:spTree>
    <p:extLst>
      <p:ext uri="{BB962C8B-B14F-4D97-AF65-F5344CB8AC3E}">
        <p14:creationId xmlns:p14="http://schemas.microsoft.com/office/powerpoint/2010/main" val="3966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351930"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contain all goal propositions, </a:t>
                </a:r>
                <a:r>
                  <a:rPr lang="en-US" dirty="0" err="1">
                    <a:solidFill>
                      <a:srgbClr val="7030A0"/>
                    </a:solidFill>
                  </a:rPr>
                  <a:t>shoeL</a:t>
                </a:r>
                <a:r>
                  <a:rPr lang="en-US" dirty="0">
                    <a:solidFill>
                      <a:srgbClr val="7030A0"/>
                    </a:solidFill>
                  </a:rPr>
                  <a:t>()</a:t>
                </a:r>
                <a:r>
                  <a:rPr lang="en-US" dirty="0"/>
                  <a:t>, </a:t>
                </a:r>
                <a:r>
                  <a:rPr lang="en-US" dirty="0" err="1">
                    <a:solidFill>
                      <a:srgbClr val="7030A0"/>
                    </a:solidFill>
                  </a:rPr>
                  <a:t>shoeR</a:t>
                </a:r>
                <a:r>
                  <a:rPr lang="en-US" dirty="0">
                    <a:solidFill>
                      <a:srgbClr val="7030A0"/>
                    </a:solidFill>
                  </a:rPr>
                  <a:t>()</a:t>
                </a:r>
                <a:r>
                  <a:rPr lang="en-US" dirty="0"/>
                  <a:t>?</a:t>
                </a:r>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351930" cy="2039539"/>
              </a:xfrm>
              <a:blipFill>
                <a:blip r:embed="rId2"/>
                <a:stretch>
                  <a:fillRect l="-1128"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p:sp>
        <p:nvSpPr>
          <p:cNvPr id="6"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 name="CuadroTexto 273">
            <a:extLst>
              <a:ext uri="{FF2B5EF4-FFF2-40B4-BE49-F238E27FC236}">
                <a16:creationId xmlns:a16="http://schemas.microsoft.com/office/drawing/2014/main" id="{93F6017B-07E8-765D-3A0C-C965E117C882}"/>
              </a:ext>
            </a:extLst>
          </p:cNvPr>
          <p:cNvSpPr txBox="1"/>
          <p:nvPr/>
        </p:nvSpPr>
        <p:spPr>
          <a:xfrm>
            <a:off x="2307475" y="4429250"/>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 name="CuadroTexto 259">
            <a:extLst>
              <a:ext uri="{FF2B5EF4-FFF2-40B4-BE49-F238E27FC236}">
                <a16:creationId xmlns:a16="http://schemas.microsoft.com/office/drawing/2014/main" id="{A680B518-1980-1A48-2EDA-96F9DDA6172E}"/>
              </a:ext>
            </a:extLst>
          </p:cNvPr>
          <p:cNvSpPr txBox="1"/>
          <p:nvPr/>
        </p:nvSpPr>
        <p:spPr>
          <a:xfrm>
            <a:off x="2321098" y="2757818"/>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9"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4" name="Straight Connector 13">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35786A5-67C9-4073-9D27-0500C2965942}"/>
              </a:ext>
            </a:extLst>
          </p:cNvPr>
          <p:cNvCxnSpPr>
            <a:cxnSpLocks/>
          </p:cNvCxnSpPr>
          <p:nvPr/>
        </p:nvCxnSpPr>
        <p:spPr>
          <a:xfrm flipV="1">
            <a:off x="1807466" y="3033565"/>
            <a:ext cx="557067" cy="40092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59805-2F15-CA31-35A4-8A0720D1AB33}"/>
              </a:ext>
            </a:extLst>
          </p:cNvPr>
          <p:cNvCxnSpPr>
            <a:cxnSpLocks/>
            <a:stCxn id="8" idx="3"/>
          </p:cNvCxnSpPr>
          <p:nvPr/>
        </p:nvCxnSpPr>
        <p:spPr>
          <a:xfrm flipV="1">
            <a:off x="3634279" y="2797236"/>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19" name="Straight Connector 1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1" name="Straight Connector 20">
            <a:extLst>
              <a:ext uri="{FF2B5EF4-FFF2-40B4-BE49-F238E27FC236}">
                <a16:creationId xmlns:a16="http://schemas.microsoft.com/office/drawing/2014/main" id="{3A57D947-212B-9520-8B39-6E42E575A85B}"/>
              </a:ext>
            </a:extLst>
          </p:cNvPr>
          <p:cNvCxnSpPr>
            <a:cxnSpLocks/>
            <a:endCxn id="7" idx="1"/>
          </p:cNvCxnSpPr>
          <p:nvPr/>
        </p:nvCxnSpPr>
        <p:spPr>
          <a:xfrm>
            <a:off x="1807466" y="427114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D27D95-E142-F9F3-DCD6-1428DAB0A70C}"/>
              </a:ext>
            </a:extLst>
          </p:cNvPr>
          <p:cNvCxnSpPr>
            <a:cxnSpLocks/>
            <a:stCxn id="7" idx="3"/>
          </p:cNvCxnSpPr>
          <p:nvPr/>
        </p:nvCxnSpPr>
        <p:spPr>
          <a:xfrm>
            <a:off x="3657524" y="4660083"/>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6A894D79-564B-AA35-29AF-DFD849498ACF}"/>
              </a:ext>
            </a:extLst>
          </p:cNvPr>
          <p:cNvCxnSpPr>
            <a:cxnSpLocks/>
            <a:stCxn id="8" idx="3"/>
          </p:cNvCxnSpPr>
          <p:nvPr/>
        </p:nvCxnSpPr>
        <p:spPr>
          <a:xfrm>
            <a:off x="3634279" y="2988651"/>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E3E9321-9FC0-9C11-96D0-65464DF03D82}"/>
              </a:ext>
            </a:extLst>
          </p:cNvPr>
          <p:cNvCxnSpPr>
            <a:cxnSpLocks/>
            <a:stCxn id="7" idx="3"/>
          </p:cNvCxnSpPr>
          <p:nvPr/>
        </p:nvCxnSpPr>
        <p:spPr>
          <a:xfrm flipV="1">
            <a:off x="3657524" y="4213442"/>
            <a:ext cx="527399" cy="446641"/>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381A47B-A0DA-05C3-C3AF-37A531EB291B}"/>
              </a:ext>
            </a:extLst>
          </p:cNvPr>
          <p:cNvSpPr txBox="1"/>
          <p:nvPr/>
        </p:nvSpPr>
        <p:spPr>
          <a:xfrm>
            <a:off x="6513492" y="1613118"/>
            <a:ext cx="5189080" cy="523220"/>
          </a:xfrm>
          <a:prstGeom prst="rect">
            <a:avLst/>
          </a:prstGeom>
          <a:noFill/>
        </p:spPr>
        <p:txBody>
          <a:bodyPr wrap="square" rtlCol="0">
            <a:spAutoFit/>
          </a:bodyPr>
          <a:lstStyle/>
          <a:p>
            <a:r>
              <a:rPr lang="en-US" sz="2800" dirty="0"/>
              <a:t>Nope, not yet</a:t>
            </a:r>
            <a:endParaRPr lang="en-US" sz="2400" dirty="0"/>
          </a:p>
        </p:txBody>
      </p:sp>
    </p:spTree>
    <p:extLst>
      <p:ext uri="{BB962C8B-B14F-4D97-AF65-F5344CB8AC3E}">
        <p14:creationId xmlns:p14="http://schemas.microsoft.com/office/powerpoint/2010/main" val="754392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with all actions in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b="0" i="1" dirty="0" smtClean="0">
                            <a:latin typeface="Cambria Math" panose="02040503050406030204" pitchFamily="18" charset="0"/>
                          </a:rPr>
                          <m:t>1</m:t>
                        </m:r>
                      </m:sub>
                    </m:sSub>
                  </m:oMath>
                </a14:m>
                <a:r>
                  <a:rPr lang="en-US" dirty="0"/>
                  <a:t> that can be </a:t>
                </a:r>
                <a:r>
                  <a:rPr lang="en-US" dirty="0" err="1"/>
                  <a:t>taked</a:t>
                </a:r>
                <a:r>
                  <a:rPr lang="en-US" dirty="0"/>
                  <a:t> from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1</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p:grpSp>
        <p:nvGrpSpPr>
          <p:cNvPr id="84" name="Group 83">
            <a:extLst>
              <a:ext uri="{FF2B5EF4-FFF2-40B4-BE49-F238E27FC236}">
                <a16:creationId xmlns:a16="http://schemas.microsoft.com/office/drawing/2014/main" id="{FA468CA2-31AF-E740-DA6C-4C8057AB5644}"/>
              </a:ext>
            </a:extLst>
          </p:cNvPr>
          <p:cNvGrpSpPr/>
          <p:nvPr/>
        </p:nvGrpSpPr>
        <p:grpSpPr>
          <a:xfrm>
            <a:off x="702595" y="1694164"/>
            <a:ext cx="7935992" cy="5021689"/>
            <a:chOff x="702595" y="1694164"/>
            <a:chExt cx="7935992" cy="5021689"/>
          </a:xfrm>
        </p:grpSpPr>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CuadroTexto 401">
                  <a:extLst>
                    <a:ext uri="{FF2B5EF4-FFF2-40B4-BE49-F238E27FC236}">
                      <a16:creationId xmlns:a16="http://schemas.microsoft.com/office/drawing/2014/main" id="{33A455BD-9FFC-4863-1F8A-F96FD0EB9FB2}"/>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35" name="CuadroTexto 401">
                  <a:extLst>
                    <a:ext uri="{FF2B5EF4-FFF2-40B4-BE49-F238E27FC236}">
                      <a16:creationId xmlns:a16="http://schemas.microsoft.com/office/drawing/2014/main" id="{33A455BD-9FFC-4863-1F8A-F96FD0EB9FB2}"/>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CuadroTexto 401">
                  <a:extLst>
                    <a:ext uri="{FF2B5EF4-FFF2-40B4-BE49-F238E27FC236}">
                      <a16:creationId xmlns:a16="http://schemas.microsoft.com/office/drawing/2014/main" id="{B1E5C583-107C-41FF-770F-A4FFA6F25997}"/>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8" name="CuadroTexto 401">
                  <a:extLst>
                    <a:ext uri="{FF2B5EF4-FFF2-40B4-BE49-F238E27FC236}">
                      <a16:creationId xmlns:a16="http://schemas.microsoft.com/office/drawing/2014/main" id="{B1E5C583-107C-41FF-770F-A4FFA6F25997}"/>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82" name="Group 81">
              <a:extLst>
                <a:ext uri="{FF2B5EF4-FFF2-40B4-BE49-F238E27FC236}">
                  <a16:creationId xmlns:a16="http://schemas.microsoft.com/office/drawing/2014/main" id="{D745ECD0-838B-6EA5-4BB7-14C192C533C3}"/>
                </a:ext>
              </a:extLst>
            </p:cNvPr>
            <p:cNvGrpSpPr/>
            <p:nvPr/>
          </p:nvGrpSpPr>
          <p:grpSpPr>
            <a:xfrm>
              <a:off x="702595" y="1694164"/>
              <a:ext cx="7935992" cy="4306937"/>
              <a:chOff x="702595" y="1694164"/>
              <a:chExt cx="7935992" cy="4306937"/>
            </a:xfrm>
          </p:grpSpPr>
          <p:grpSp>
            <p:nvGrpSpPr>
              <p:cNvPr id="65" name="Group 64">
                <a:extLst>
                  <a:ext uri="{FF2B5EF4-FFF2-40B4-BE49-F238E27FC236}">
                    <a16:creationId xmlns:a16="http://schemas.microsoft.com/office/drawing/2014/main" id="{823A21C3-2331-BCF2-DB11-92587337C25E}"/>
                  </a:ext>
                </a:extLst>
              </p:cNvPr>
              <p:cNvGrpSpPr/>
              <p:nvPr/>
            </p:nvGrpSpPr>
            <p:grpSpPr>
              <a:xfrm>
                <a:off x="5149836" y="2584583"/>
                <a:ext cx="2377457" cy="311829"/>
                <a:chOff x="7567844" y="3751663"/>
                <a:chExt cx="2184916" cy="292647"/>
              </a:xfrm>
            </p:grpSpPr>
            <p:cxnSp>
              <p:nvCxnSpPr>
                <p:cNvPr id="66" name="Straight Connector 65">
                  <a:extLst>
                    <a:ext uri="{FF2B5EF4-FFF2-40B4-BE49-F238E27FC236}">
                      <a16:creationId xmlns:a16="http://schemas.microsoft.com/office/drawing/2014/main" id="{0DD98AF0-2202-E7E4-BE79-DF358FF2095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C742461A-18BD-E368-0598-8B56B5B4B9CA}"/>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 name="CuadroTexto 273">
                <a:extLst>
                  <a:ext uri="{FF2B5EF4-FFF2-40B4-BE49-F238E27FC236}">
                    <a16:creationId xmlns:a16="http://schemas.microsoft.com/office/drawing/2014/main" id="{93F6017B-07E8-765D-3A0C-C965E117C882}"/>
                  </a:ext>
                </a:extLst>
              </p:cNvPr>
              <p:cNvSpPr txBox="1"/>
              <p:nvPr/>
            </p:nvSpPr>
            <p:spPr>
              <a:xfrm>
                <a:off x="2307475" y="4397407"/>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 name="CuadroTexto 259">
                <a:extLst>
                  <a:ext uri="{FF2B5EF4-FFF2-40B4-BE49-F238E27FC236}">
                    <a16:creationId xmlns:a16="http://schemas.microsoft.com/office/drawing/2014/main" id="{A680B518-1980-1A48-2EDA-96F9DDA6172E}"/>
                  </a:ext>
                </a:extLst>
              </p:cNvPr>
              <p:cNvSpPr txBox="1"/>
              <p:nvPr/>
            </p:nvSpPr>
            <p:spPr>
              <a:xfrm>
                <a:off x="2321098" y="2794210"/>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9"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3" name="Group 12">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4" name="Straight Connector 13">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35786A5-67C9-4073-9D27-0500C2965942}"/>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59805-2F15-CA31-35A4-8A0720D1AB33}"/>
                  </a:ext>
                </a:extLst>
              </p:cNvPr>
              <p:cNvCxnSpPr>
                <a:cxnSpLocks/>
                <a:stCxn id="8"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19" name="Straight Connector 1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1" name="Straight Connector 20">
                <a:extLst>
                  <a:ext uri="{FF2B5EF4-FFF2-40B4-BE49-F238E27FC236}">
                    <a16:creationId xmlns:a16="http://schemas.microsoft.com/office/drawing/2014/main" id="{3A57D947-212B-9520-8B39-6E42E575A85B}"/>
                  </a:ext>
                </a:extLst>
              </p:cNvPr>
              <p:cNvCxnSpPr>
                <a:cxnSpLocks/>
                <a:endCxn id="7"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D27D95-E142-F9F3-DCD6-1428DAB0A70C}"/>
                  </a:ext>
                </a:extLst>
              </p:cNvPr>
              <p:cNvCxnSpPr>
                <a:cxnSpLocks/>
                <a:stCxn id="7" idx="3"/>
              </p:cNvCxnSpPr>
              <p:nvPr/>
            </p:nvCxnSpPr>
            <p:spPr>
              <a:xfrm>
                <a:off x="3657524" y="4628240"/>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3" name="CuadroTexto 273">
                <a:extLst>
                  <a:ext uri="{FF2B5EF4-FFF2-40B4-BE49-F238E27FC236}">
                    <a16:creationId xmlns:a16="http://schemas.microsoft.com/office/drawing/2014/main" id="{EF4A54DE-5335-C800-ED47-982973AC3A23}"/>
                  </a:ext>
                </a:extLst>
              </p:cNvPr>
              <p:cNvSpPr txBox="1"/>
              <p:nvPr/>
            </p:nvSpPr>
            <p:spPr>
              <a:xfrm>
                <a:off x="5645594" y="5164116"/>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24" name="CuadroTexto 259">
                <a:extLst>
                  <a:ext uri="{FF2B5EF4-FFF2-40B4-BE49-F238E27FC236}">
                    <a16:creationId xmlns:a16="http://schemas.microsoft.com/office/drawing/2014/main" id="{51697FE7-3225-D821-AEAD-4BC13B5D82A6}"/>
                  </a:ext>
                </a:extLst>
              </p:cNvPr>
              <p:cNvSpPr txBox="1"/>
              <p:nvPr/>
            </p:nvSpPr>
            <p:spPr>
              <a:xfrm>
                <a:off x="5648882" y="2150303"/>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30" name="Straight Connector 29">
                <a:extLst>
                  <a:ext uri="{FF2B5EF4-FFF2-40B4-BE49-F238E27FC236}">
                    <a16:creationId xmlns:a16="http://schemas.microsoft.com/office/drawing/2014/main" id="{E46B3D8B-2910-D32F-A923-C1F2D575CA7E}"/>
                  </a:ext>
                </a:extLst>
              </p:cNvPr>
              <p:cNvCxnSpPr>
                <a:cxnSpLocks/>
                <a:endCxn id="23" idx="1"/>
              </p:cNvCxnSpPr>
              <p:nvPr/>
            </p:nvCxnSpPr>
            <p:spPr>
              <a:xfrm>
                <a:off x="5175122" y="5034139"/>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7C7E279-4E02-C63B-AB40-B15F3EDB9D27}"/>
                  </a:ext>
                </a:extLst>
              </p:cNvPr>
              <p:cNvCxnSpPr>
                <a:cxnSpLocks/>
                <a:endCxn id="24" idx="1"/>
              </p:cNvCxnSpPr>
              <p:nvPr/>
            </p:nvCxnSpPr>
            <p:spPr>
              <a:xfrm flipV="1">
                <a:off x="5149836" y="2381136"/>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A894D79-564B-AA35-29AF-DFD849498ACF}"/>
                  </a:ext>
                </a:extLst>
              </p:cNvPr>
              <p:cNvCxnSpPr>
                <a:cxnSpLocks/>
                <a:stCxn id="8"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E3E9321-9FC0-9C11-96D0-65464DF03D82}"/>
                  </a:ext>
                </a:extLst>
              </p:cNvPr>
              <p:cNvCxnSpPr>
                <a:cxnSpLocks/>
                <a:stCxn id="7" idx="3"/>
              </p:cNvCxnSpPr>
              <p:nvPr/>
            </p:nvCxnSpPr>
            <p:spPr>
              <a:xfrm flipV="1">
                <a:off x="3657524" y="4292181"/>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4" name="CuadroTexto 319">
                <a:extLst>
                  <a:ext uri="{FF2B5EF4-FFF2-40B4-BE49-F238E27FC236}">
                    <a16:creationId xmlns:a16="http://schemas.microsoft.com/office/drawing/2014/main" id="{A103DAE0-8902-5120-24A6-740C94D26647}"/>
                  </a:ext>
                </a:extLst>
              </p:cNvPr>
              <p:cNvSpPr txBox="1"/>
              <p:nvPr/>
            </p:nvSpPr>
            <p:spPr>
              <a:xfrm>
                <a:off x="5900608"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2" name="CuadroTexto 273">
                <a:extLst>
                  <a:ext uri="{FF2B5EF4-FFF2-40B4-BE49-F238E27FC236}">
                    <a16:creationId xmlns:a16="http://schemas.microsoft.com/office/drawing/2014/main" id="{1024556E-715C-732F-659E-E8859961B66A}"/>
                  </a:ext>
                </a:extLst>
              </p:cNvPr>
              <p:cNvSpPr txBox="1"/>
              <p:nvPr/>
            </p:nvSpPr>
            <p:spPr>
              <a:xfrm>
                <a:off x="5681111" y="4379208"/>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3" name="CuadroTexto 259">
                <a:extLst>
                  <a:ext uri="{FF2B5EF4-FFF2-40B4-BE49-F238E27FC236}">
                    <a16:creationId xmlns:a16="http://schemas.microsoft.com/office/drawing/2014/main" id="{BFDC6315-9D0D-256F-F90D-565F2A221348}"/>
                  </a:ext>
                </a:extLst>
              </p:cNvPr>
              <p:cNvSpPr txBox="1"/>
              <p:nvPr/>
            </p:nvSpPr>
            <p:spPr>
              <a:xfrm>
                <a:off x="5694734" y="2798759"/>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34" name="Rectángulo 205">
                <a:extLst>
                  <a:ext uri="{FF2B5EF4-FFF2-40B4-BE49-F238E27FC236}">
                    <a16:creationId xmlns:a16="http://schemas.microsoft.com/office/drawing/2014/main" id="{1EF72D4E-431B-126A-3620-25E0010A681C}"/>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36" name="Group 35">
                <a:extLst>
                  <a:ext uri="{FF2B5EF4-FFF2-40B4-BE49-F238E27FC236}">
                    <a16:creationId xmlns:a16="http://schemas.microsoft.com/office/drawing/2014/main" id="{70B6AC71-E404-F448-8009-FB5F18E73E76}"/>
                  </a:ext>
                </a:extLst>
              </p:cNvPr>
              <p:cNvGrpSpPr/>
              <p:nvPr/>
            </p:nvGrpSpPr>
            <p:grpSpPr>
              <a:xfrm>
                <a:off x="5181102" y="3326131"/>
                <a:ext cx="2377457" cy="311829"/>
                <a:chOff x="7567844" y="3751663"/>
                <a:chExt cx="2184916" cy="292647"/>
              </a:xfrm>
            </p:grpSpPr>
            <p:cxnSp>
              <p:nvCxnSpPr>
                <p:cNvPr id="37" name="Straight Connector 36">
                  <a:extLst>
                    <a:ext uri="{FF2B5EF4-FFF2-40B4-BE49-F238E27FC236}">
                      <a16:creationId xmlns:a16="http://schemas.microsoft.com/office/drawing/2014/main" id="{A12265DC-4A6A-457D-FE75-F35EA2A4F9CA}"/>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4EB002ED-452E-1271-BDA5-FD822D33082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9" name="Straight Connector 38">
                <a:extLst>
                  <a:ext uri="{FF2B5EF4-FFF2-40B4-BE49-F238E27FC236}">
                    <a16:creationId xmlns:a16="http://schemas.microsoft.com/office/drawing/2014/main" id="{F6708795-71E2-C7F7-10F1-3A994E2A9DCB}"/>
                  </a:ext>
                </a:extLst>
              </p:cNvPr>
              <p:cNvCxnSpPr>
                <a:cxnSpLocks/>
                <a:endCxn id="33" idx="1"/>
              </p:cNvCxnSpPr>
              <p:nvPr/>
            </p:nvCxnSpPr>
            <p:spPr>
              <a:xfrm flipV="1">
                <a:off x="5181102" y="3029592"/>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0DA9EE9-EE68-0B9F-2BE5-6F24D3F79154}"/>
                  </a:ext>
                </a:extLst>
              </p:cNvPr>
              <p:cNvCxnSpPr>
                <a:cxnSpLocks/>
                <a:stCxn id="33"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AA83C231-729C-700C-2710-514F15B45AEA}"/>
                  </a:ext>
                </a:extLst>
              </p:cNvPr>
              <p:cNvGrpSpPr/>
              <p:nvPr/>
            </p:nvGrpSpPr>
            <p:grpSpPr>
              <a:xfrm>
                <a:off x="5181102" y="4050875"/>
                <a:ext cx="2377457" cy="311829"/>
                <a:chOff x="7567844" y="3751663"/>
                <a:chExt cx="2184916" cy="292647"/>
              </a:xfrm>
            </p:grpSpPr>
            <p:cxnSp>
              <p:nvCxnSpPr>
                <p:cNvPr id="42" name="Straight Connector 41">
                  <a:extLst>
                    <a:ext uri="{FF2B5EF4-FFF2-40B4-BE49-F238E27FC236}">
                      <a16:creationId xmlns:a16="http://schemas.microsoft.com/office/drawing/2014/main" id="{2E982839-5F74-F832-C385-F78D96FCBD0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59E07E65-1128-91FC-9D1F-FF7AE204BD4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4" name="Straight Connector 43">
                <a:extLst>
                  <a:ext uri="{FF2B5EF4-FFF2-40B4-BE49-F238E27FC236}">
                    <a16:creationId xmlns:a16="http://schemas.microsoft.com/office/drawing/2014/main" id="{905AB756-7DC7-2525-61CA-A167B1A48BF6}"/>
                  </a:ext>
                </a:extLst>
              </p:cNvPr>
              <p:cNvCxnSpPr>
                <a:cxnSpLocks/>
                <a:endCxn id="32"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45070A4-DA6F-EAE2-21BF-3B0DD3410529}"/>
                  </a:ext>
                </a:extLst>
              </p:cNvPr>
              <p:cNvCxnSpPr>
                <a:cxnSpLocks/>
                <a:stCxn id="32" idx="3"/>
              </p:cNvCxnSpPr>
              <p:nvPr/>
            </p:nvCxnSpPr>
            <p:spPr>
              <a:xfrm>
                <a:off x="7031160" y="4610041"/>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A613003-B5F1-11C5-CD7E-8BB2A1E13908}"/>
                  </a:ext>
                </a:extLst>
              </p:cNvPr>
              <p:cNvCxnSpPr>
                <a:cxnSpLocks/>
                <a:stCxn id="33"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1E9739C-93EE-4B67-BA67-6EE2D71B9B49}"/>
                  </a:ext>
                </a:extLst>
              </p:cNvPr>
              <p:cNvCxnSpPr>
                <a:cxnSpLocks/>
                <a:stCxn id="32" idx="3"/>
              </p:cNvCxnSpPr>
              <p:nvPr/>
            </p:nvCxnSpPr>
            <p:spPr>
              <a:xfrm flipV="1">
                <a:off x="7031160" y="4260481"/>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03BF4CA-1CE4-6BFA-E7A6-51B6D8C3933F}"/>
                  </a:ext>
                </a:extLst>
              </p:cNvPr>
              <p:cNvCxnSpPr>
                <a:cxnSpLocks/>
                <a:stCxn id="24"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D68C13D-1AC0-CB85-AA8E-7B1F945646FB}"/>
                  </a:ext>
                </a:extLst>
              </p:cNvPr>
              <p:cNvCxnSpPr>
                <a:cxnSpLocks/>
                <a:stCxn id="24"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4A1693E-557F-D29D-36E7-F203745D414B}"/>
                  </a:ext>
                </a:extLst>
              </p:cNvPr>
              <p:cNvCxnSpPr>
                <a:cxnSpLocks/>
                <a:stCxn id="23" idx="3"/>
              </p:cNvCxnSpPr>
              <p:nvPr/>
            </p:nvCxnSpPr>
            <p:spPr>
              <a:xfrm>
                <a:off x="7042130" y="5394949"/>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E272E27-A276-1576-9741-6447C72D6881}"/>
                  </a:ext>
                </a:extLst>
              </p:cNvPr>
              <p:cNvCxnSpPr>
                <a:cxnSpLocks/>
                <a:stCxn id="23" idx="3"/>
              </p:cNvCxnSpPr>
              <p:nvPr/>
            </p:nvCxnSpPr>
            <p:spPr>
              <a:xfrm flipV="1">
                <a:off x="7042130" y="5034139"/>
                <a:ext cx="485163"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7C9908B2-F733-9D7F-E294-BC4C90A27806}"/>
                  </a:ext>
                </a:extLst>
              </p:cNvPr>
              <p:cNvGrpSpPr/>
              <p:nvPr/>
            </p:nvGrpSpPr>
            <p:grpSpPr>
              <a:xfrm>
                <a:off x="5175122" y="4826197"/>
                <a:ext cx="2377457" cy="311829"/>
                <a:chOff x="7567844" y="3751663"/>
                <a:chExt cx="2184916" cy="292647"/>
              </a:xfrm>
            </p:grpSpPr>
            <p:cxnSp>
              <p:nvCxnSpPr>
                <p:cNvPr id="69" name="Straight Connector 68">
                  <a:extLst>
                    <a:ext uri="{FF2B5EF4-FFF2-40B4-BE49-F238E27FC236}">
                      <a16:creationId xmlns:a16="http://schemas.microsoft.com/office/drawing/2014/main" id="{D5AFB1EE-CB1F-F374-6B37-6DFDB902EF0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446F9F79-F194-94AE-F48D-B6BB4E7098D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876143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2"/>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BEA90527-F5A4-BB97-F57C-5BA714E873BF}"/>
              </a:ext>
            </a:extLst>
          </p:cNvPr>
          <p:cNvSpPr txBox="1"/>
          <p:nvPr/>
        </p:nvSpPr>
        <p:spPr>
          <a:xfrm>
            <a:off x="9057294" y="1591372"/>
            <a:ext cx="2953323" cy="4832092"/>
          </a:xfrm>
          <a:prstGeom prst="rect">
            <a:avLst/>
          </a:prstGeom>
          <a:noFill/>
        </p:spPr>
        <p:txBody>
          <a:bodyPr wrap="square" rtlCol="0">
            <a:spAutoFit/>
          </a:bodyPr>
          <a:lstStyle/>
          <a:p>
            <a:r>
              <a:rPr lang="en-US" sz="2800" dirty="0"/>
              <a:t>Yes, but</a:t>
            </a:r>
          </a:p>
          <a:p>
            <a:r>
              <a:rPr lang="en-US" sz="2800" dirty="0"/>
              <a:t>....is this ok??</a:t>
            </a:r>
          </a:p>
          <a:p>
            <a:endParaRPr lang="en-US" sz="2800" dirty="0"/>
          </a:p>
          <a:p>
            <a:r>
              <a:rPr lang="en-US" sz="2800" dirty="0"/>
              <a:t>Maybe </a:t>
            </a:r>
            <a:r>
              <a:rPr lang="en-US" sz="2800" dirty="0">
                <a:sym typeface="Wingdings" panose="05000000000000000000" pitchFamily="2" charset="2"/>
              </a:rPr>
              <a:t></a:t>
            </a:r>
          </a:p>
          <a:p>
            <a:endParaRPr lang="en-US" sz="2800" dirty="0">
              <a:sym typeface="Wingdings" panose="05000000000000000000" pitchFamily="2" charset="2"/>
            </a:endParaRPr>
          </a:p>
          <a:p>
            <a:r>
              <a:rPr lang="en-US" sz="2800" dirty="0">
                <a:sym typeface="Wingdings" panose="05000000000000000000" pitchFamily="2" charset="2"/>
              </a:rPr>
              <a:t>We need to check that we can actually take the subset of actions that lead us the goal proposition</a:t>
            </a:r>
            <a:endParaRPr lang="en-US" sz="2800" dirty="0"/>
          </a:p>
        </p:txBody>
      </p:sp>
      <p:grpSp>
        <p:nvGrpSpPr>
          <p:cNvPr id="84" name="Group 83">
            <a:extLst>
              <a:ext uri="{FF2B5EF4-FFF2-40B4-BE49-F238E27FC236}">
                <a16:creationId xmlns:a16="http://schemas.microsoft.com/office/drawing/2014/main" id="{FA468CA2-31AF-E740-DA6C-4C8057AB5644}"/>
              </a:ext>
            </a:extLst>
          </p:cNvPr>
          <p:cNvGrpSpPr/>
          <p:nvPr/>
        </p:nvGrpSpPr>
        <p:grpSpPr>
          <a:xfrm>
            <a:off x="702595" y="1694164"/>
            <a:ext cx="7935992" cy="5021689"/>
            <a:chOff x="702595" y="1694164"/>
            <a:chExt cx="7935992" cy="5021689"/>
          </a:xfrm>
        </p:grpSpPr>
        <mc:AlternateContent xmlns:mc="http://schemas.openxmlformats.org/markup-compatibility/2006" xmlns:a14="http://schemas.microsoft.com/office/drawing/2010/main">
          <mc:Choice Requires="a14">
            <p:sp>
              <p:nvSpPr>
                <p:cNvPr id="26"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6"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7"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8"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33A455BD-9FFC-4863-1F8A-F96FD0EB9FB2}"/>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33A455BD-9FFC-4863-1F8A-F96FD0EB9FB2}"/>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CuadroTexto 401">
                  <a:extLst>
                    <a:ext uri="{FF2B5EF4-FFF2-40B4-BE49-F238E27FC236}">
                      <a16:creationId xmlns:a16="http://schemas.microsoft.com/office/drawing/2014/main" id="{B1E5C583-107C-41FF-770F-A4FFA6F25997}"/>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6" name="CuadroTexto 401">
                  <a:extLst>
                    <a:ext uri="{FF2B5EF4-FFF2-40B4-BE49-F238E27FC236}">
                      <a16:creationId xmlns:a16="http://schemas.microsoft.com/office/drawing/2014/main" id="{B1E5C583-107C-41FF-770F-A4FFA6F25997}"/>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82" name="Group 81">
              <a:extLst>
                <a:ext uri="{FF2B5EF4-FFF2-40B4-BE49-F238E27FC236}">
                  <a16:creationId xmlns:a16="http://schemas.microsoft.com/office/drawing/2014/main" id="{D745ECD0-838B-6EA5-4BB7-14C192C533C3}"/>
                </a:ext>
              </a:extLst>
            </p:cNvPr>
            <p:cNvGrpSpPr/>
            <p:nvPr/>
          </p:nvGrpSpPr>
          <p:grpSpPr>
            <a:xfrm>
              <a:off x="702595" y="1694164"/>
              <a:ext cx="7935992" cy="4306937"/>
              <a:chOff x="702595" y="1694164"/>
              <a:chExt cx="7935992" cy="4306937"/>
            </a:xfrm>
          </p:grpSpPr>
          <p:grpSp>
            <p:nvGrpSpPr>
              <p:cNvPr id="65" name="Group 64">
                <a:extLst>
                  <a:ext uri="{FF2B5EF4-FFF2-40B4-BE49-F238E27FC236}">
                    <a16:creationId xmlns:a16="http://schemas.microsoft.com/office/drawing/2014/main" id="{823A21C3-2331-BCF2-DB11-92587337C25E}"/>
                  </a:ext>
                </a:extLst>
              </p:cNvPr>
              <p:cNvGrpSpPr/>
              <p:nvPr/>
            </p:nvGrpSpPr>
            <p:grpSpPr>
              <a:xfrm>
                <a:off x="5149836" y="2584583"/>
                <a:ext cx="2377457" cy="311829"/>
                <a:chOff x="7567844" y="3751663"/>
                <a:chExt cx="2184916" cy="292647"/>
              </a:xfrm>
            </p:grpSpPr>
            <p:cxnSp>
              <p:nvCxnSpPr>
                <p:cNvPr id="103" name="Straight Connector 102">
                  <a:extLst>
                    <a:ext uri="{FF2B5EF4-FFF2-40B4-BE49-F238E27FC236}">
                      <a16:creationId xmlns:a16="http://schemas.microsoft.com/office/drawing/2014/main" id="{0DD98AF0-2202-E7E4-BE79-DF358FF2095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C742461A-18BD-E368-0598-8B56B5B4B9CA}"/>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49" name="CuadroTexto 273">
                <a:extLst>
                  <a:ext uri="{FF2B5EF4-FFF2-40B4-BE49-F238E27FC236}">
                    <a16:creationId xmlns:a16="http://schemas.microsoft.com/office/drawing/2014/main" id="{93F6017B-07E8-765D-3A0C-C965E117C882}"/>
                  </a:ext>
                </a:extLst>
              </p:cNvPr>
              <p:cNvSpPr txBox="1"/>
              <p:nvPr/>
            </p:nvSpPr>
            <p:spPr>
              <a:xfrm>
                <a:off x="2307475" y="4397407"/>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50" name="CuadroTexto 259">
                <a:extLst>
                  <a:ext uri="{FF2B5EF4-FFF2-40B4-BE49-F238E27FC236}">
                    <a16:creationId xmlns:a16="http://schemas.microsoft.com/office/drawing/2014/main" id="{A680B518-1980-1A48-2EDA-96F9DDA6172E}"/>
                  </a:ext>
                </a:extLst>
              </p:cNvPr>
              <p:cNvSpPr txBox="1"/>
              <p:nvPr/>
            </p:nvSpPr>
            <p:spPr>
              <a:xfrm>
                <a:off x="2321098" y="2794210"/>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57"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58"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1" name="Group 60">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01" name="Straight Connector 100">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 name="Straight Connector 61">
                <a:extLst>
                  <a:ext uri="{FF2B5EF4-FFF2-40B4-BE49-F238E27FC236}">
                    <a16:creationId xmlns:a16="http://schemas.microsoft.com/office/drawing/2014/main" id="{735786A5-67C9-4073-9D27-0500C2965942}"/>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159805-2F15-CA31-35A4-8A0720D1AB33}"/>
                  </a:ext>
                </a:extLst>
              </p:cNvPr>
              <p:cNvCxnSpPr>
                <a:cxnSpLocks/>
                <a:stCxn id="50"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99" name="Straight Connector 9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6" name="Straight Connector 65">
                <a:extLst>
                  <a:ext uri="{FF2B5EF4-FFF2-40B4-BE49-F238E27FC236}">
                    <a16:creationId xmlns:a16="http://schemas.microsoft.com/office/drawing/2014/main" id="{3A57D947-212B-9520-8B39-6E42E575A85B}"/>
                  </a:ext>
                </a:extLst>
              </p:cNvPr>
              <p:cNvCxnSpPr>
                <a:cxnSpLocks/>
                <a:endCxn id="49"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BD27D95-E142-F9F3-DCD6-1428DAB0A70C}"/>
                  </a:ext>
                </a:extLst>
              </p:cNvPr>
              <p:cNvCxnSpPr>
                <a:cxnSpLocks/>
                <a:stCxn id="49" idx="3"/>
              </p:cNvCxnSpPr>
              <p:nvPr/>
            </p:nvCxnSpPr>
            <p:spPr>
              <a:xfrm>
                <a:off x="3657524" y="4628240"/>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68" name="CuadroTexto 273">
                <a:extLst>
                  <a:ext uri="{FF2B5EF4-FFF2-40B4-BE49-F238E27FC236}">
                    <a16:creationId xmlns:a16="http://schemas.microsoft.com/office/drawing/2014/main" id="{EF4A54DE-5335-C800-ED47-982973AC3A23}"/>
                  </a:ext>
                </a:extLst>
              </p:cNvPr>
              <p:cNvSpPr txBox="1"/>
              <p:nvPr/>
            </p:nvSpPr>
            <p:spPr>
              <a:xfrm>
                <a:off x="5645594" y="5164116"/>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69" name="CuadroTexto 259">
                <a:extLst>
                  <a:ext uri="{FF2B5EF4-FFF2-40B4-BE49-F238E27FC236}">
                    <a16:creationId xmlns:a16="http://schemas.microsoft.com/office/drawing/2014/main" id="{51697FE7-3225-D821-AEAD-4BC13B5D82A6}"/>
                  </a:ext>
                </a:extLst>
              </p:cNvPr>
              <p:cNvSpPr txBox="1"/>
              <p:nvPr/>
            </p:nvSpPr>
            <p:spPr>
              <a:xfrm>
                <a:off x="5648882" y="2150303"/>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0" name="Straight Connector 69">
                <a:extLst>
                  <a:ext uri="{FF2B5EF4-FFF2-40B4-BE49-F238E27FC236}">
                    <a16:creationId xmlns:a16="http://schemas.microsoft.com/office/drawing/2014/main" id="{E46B3D8B-2910-D32F-A923-C1F2D575CA7E}"/>
                  </a:ext>
                </a:extLst>
              </p:cNvPr>
              <p:cNvCxnSpPr>
                <a:cxnSpLocks/>
                <a:endCxn id="68" idx="1"/>
              </p:cNvCxnSpPr>
              <p:nvPr/>
            </p:nvCxnSpPr>
            <p:spPr>
              <a:xfrm>
                <a:off x="5175122" y="5034139"/>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7C7E279-4E02-C63B-AB40-B15F3EDB9D27}"/>
                  </a:ext>
                </a:extLst>
              </p:cNvPr>
              <p:cNvCxnSpPr>
                <a:cxnSpLocks/>
                <a:endCxn id="69" idx="1"/>
              </p:cNvCxnSpPr>
              <p:nvPr/>
            </p:nvCxnSpPr>
            <p:spPr>
              <a:xfrm flipV="1">
                <a:off x="5149836" y="2381136"/>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A894D79-564B-AA35-29AF-DFD849498ACF}"/>
                  </a:ext>
                </a:extLst>
              </p:cNvPr>
              <p:cNvCxnSpPr>
                <a:cxnSpLocks/>
                <a:stCxn id="50"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E3E9321-9FC0-9C11-96D0-65464DF03D82}"/>
                  </a:ext>
                </a:extLst>
              </p:cNvPr>
              <p:cNvCxnSpPr>
                <a:cxnSpLocks/>
                <a:stCxn id="49" idx="3"/>
              </p:cNvCxnSpPr>
              <p:nvPr/>
            </p:nvCxnSpPr>
            <p:spPr>
              <a:xfrm flipV="1">
                <a:off x="3657524" y="4292181"/>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4" name="CuadroTexto 319">
                <a:extLst>
                  <a:ext uri="{FF2B5EF4-FFF2-40B4-BE49-F238E27FC236}">
                    <a16:creationId xmlns:a16="http://schemas.microsoft.com/office/drawing/2014/main" id="{A103DAE0-8902-5120-24A6-740C94D26647}"/>
                  </a:ext>
                </a:extLst>
              </p:cNvPr>
              <p:cNvSpPr txBox="1"/>
              <p:nvPr/>
            </p:nvSpPr>
            <p:spPr>
              <a:xfrm>
                <a:off x="5900608"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5" name="CuadroTexto 273">
                <a:extLst>
                  <a:ext uri="{FF2B5EF4-FFF2-40B4-BE49-F238E27FC236}">
                    <a16:creationId xmlns:a16="http://schemas.microsoft.com/office/drawing/2014/main" id="{1024556E-715C-732F-659E-E8859961B66A}"/>
                  </a:ext>
                </a:extLst>
              </p:cNvPr>
              <p:cNvSpPr txBox="1"/>
              <p:nvPr/>
            </p:nvSpPr>
            <p:spPr>
              <a:xfrm>
                <a:off x="5681111" y="4379208"/>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76" name="CuadroTexto 259">
                <a:extLst>
                  <a:ext uri="{FF2B5EF4-FFF2-40B4-BE49-F238E27FC236}">
                    <a16:creationId xmlns:a16="http://schemas.microsoft.com/office/drawing/2014/main" id="{BFDC6315-9D0D-256F-F90D-565F2A221348}"/>
                  </a:ext>
                </a:extLst>
              </p:cNvPr>
              <p:cNvSpPr txBox="1"/>
              <p:nvPr/>
            </p:nvSpPr>
            <p:spPr>
              <a:xfrm>
                <a:off x="5694734" y="2798759"/>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77" name="Rectángulo 205">
                <a:extLst>
                  <a:ext uri="{FF2B5EF4-FFF2-40B4-BE49-F238E27FC236}">
                    <a16:creationId xmlns:a16="http://schemas.microsoft.com/office/drawing/2014/main" id="{1EF72D4E-431B-126A-3620-25E0010A681C}"/>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78" name="Group 77">
                <a:extLst>
                  <a:ext uri="{FF2B5EF4-FFF2-40B4-BE49-F238E27FC236}">
                    <a16:creationId xmlns:a16="http://schemas.microsoft.com/office/drawing/2014/main" id="{70B6AC71-E404-F448-8009-FB5F18E73E76}"/>
                  </a:ext>
                </a:extLst>
              </p:cNvPr>
              <p:cNvGrpSpPr/>
              <p:nvPr/>
            </p:nvGrpSpPr>
            <p:grpSpPr>
              <a:xfrm>
                <a:off x="5181102" y="3326131"/>
                <a:ext cx="2377457" cy="311829"/>
                <a:chOff x="7567844" y="3751663"/>
                <a:chExt cx="2184916" cy="292647"/>
              </a:xfrm>
            </p:grpSpPr>
            <p:cxnSp>
              <p:nvCxnSpPr>
                <p:cNvPr id="97" name="Straight Connector 96">
                  <a:extLst>
                    <a:ext uri="{FF2B5EF4-FFF2-40B4-BE49-F238E27FC236}">
                      <a16:creationId xmlns:a16="http://schemas.microsoft.com/office/drawing/2014/main" id="{A12265DC-4A6A-457D-FE75-F35EA2A4F9CA}"/>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4EB002ED-452E-1271-BDA5-FD822D33082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9" name="Straight Connector 78">
                <a:extLst>
                  <a:ext uri="{FF2B5EF4-FFF2-40B4-BE49-F238E27FC236}">
                    <a16:creationId xmlns:a16="http://schemas.microsoft.com/office/drawing/2014/main" id="{F6708795-71E2-C7F7-10F1-3A994E2A9DCB}"/>
                  </a:ext>
                </a:extLst>
              </p:cNvPr>
              <p:cNvCxnSpPr>
                <a:cxnSpLocks/>
                <a:endCxn id="76" idx="1"/>
              </p:cNvCxnSpPr>
              <p:nvPr/>
            </p:nvCxnSpPr>
            <p:spPr>
              <a:xfrm flipV="1">
                <a:off x="5181102" y="3029592"/>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0DA9EE9-EE68-0B9F-2BE5-6F24D3F79154}"/>
                  </a:ext>
                </a:extLst>
              </p:cNvPr>
              <p:cNvCxnSpPr>
                <a:cxnSpLocks/>
                <a:stCxn id="76"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AA83C231-729C-700C-2710-514F15B45AEA}"/>
                  </a:ext>
                </a:extLst>
              </p:cNvPr>
              <p:cNvGrpSpPr/>
              <p:nvPr/>
            </p:nvGrpSpPr>
            <p:grpSpPr>
              <a:xfrm>
                <a:off x="5181102" y="4050875"/>
                <a:ext cx="2377457" cy="311829"/>
                <a:chOff x="7567844" y="3751663"/>
                <a:chExt cx="2184916" cy="292647"/>
              </a:xfrm>
            </p:grpSpPr>
            <p:cxnSp>
              <p:nvCxnSpPr>
                <p:cNvPr id="95" name="Straight Connector 94">
                  <a:extLst>
                    <a:ext uri="{FF2B5EF4-FFF2-40B4-BE49-F238E27FC236}">
                      <a16:creationId xmlns:a16="http://schemas.microsoft.com/office/drawing/2014/main" id="{2E982839-5F74-F832-C385-F78D96FCBD0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59E07E65-1128-91FC-9D1F-FF7AE204BD4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905AB756-7DC7-2525-61CA-A167B1A48BF6}"/>
                  </a:ext>
                </a:extLst>
              </p:cNvPr>
              <p:cNvCxnSpPr>
                <a:cxnSpLocks/>
                <a:endCxn id="75"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45070A4-DA6F-EAE2-21BF-3B0DD3410529}"/>
                  </a:ext>
                </a:extLst>
              </p:cNvPr>
              <p:cNvCxnSpPr>
                <a:cxnSpLocks/>
                <a:stCxn id="75" idx="3"/>
              </p:cNvCxnSpPr>
              <p:nvPr/>
            </p:nvCxnSpPr>
            <p:spPr>
              <a:xfrm>
                <a:off x="7031160" y="4610041"/>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A613003-B5F1-11C5-CD7E-8BB2A1E13908}"/>
                  </a:ext>
                </a:extLst>
              </p:cNvPr>
              <p:cNvCxnSpPr>
                <a:cxnSpLocks/>
                <a:stCxn id="76"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1E9739C-93EE-4B67-BA67-6EE2D71B9B49}"/>
                  </a:ext>
                </a:extLst>
              </p:cNvPr>
              <p:cNvCxnSpPr>
                <a:cxnSpLocks/>
                <a:stCxn id="75" idx="3"/>
              </p:cNvCxnSpPr>
              <p:nvPr/>
            </p:nvCxnSpPr>
            <p:spPr>
              <a:xfrm flipV="1">
                <a:off x="7031160" y="4260481"/>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03BF4CA-1CE4-6BFA-E7A6-51B6D8C3933F}"/>
                  </a:ext>
                </a:extLst>
              </p:cNvPr>
              <p:cNvCxnSpPr>
                <a:cxnSpLocks/>
                <a:stCxn id="69"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D68C13D-1AC0-CB85-AA8E-7B1F945646FB}"/>
                  </a:ext>
                </a:extLst>
              </p:cNvPr>
              <p:cNvCxnSpPr>
                <a:cxnSpLocks/>
                <a:stCxn id="69"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4A1693E-557F-D29D-36E7-F203745D414B}"/>
                  </a:ext>
                </a:extLst>
              </p:cNvPr>
              <p:cNvCxnSpPr>
                <a:cxnSpLocks/>
                <a:stCxn id="68" idx="3"/>
              </p:cNvCxnSpPr>
              <p:nvPr/>
            </p:nvCxnSpPr>
            <p:spPr>
              <a:xfrm>
                <a:off x="7042130" y="5394949"/>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E272E27-A276-1576-9741-6447C72D6881}"/>
                  </a:ext>
                </a:extLst>
              </p:cNvPr>
              <p:cNvCxnSpPr>
                <a:cxnSpLocks/>
                <a:stCxn id="68" idx="3"/>
              </p:cNvCxnSpPr>
              <p:nvPr/>
            </p:nvCxnSpPr>
            <p:spPr>
              <a:xfrm flipV="1">
                <a:off x="7042130" y="5034139"/>
                <a:ext cx="485163"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7C9908B2-F733-9D7F-E294-BC4C90A27806}"/>
                  </a:ext>
                </a:extLst>
              </p:cNvPr>
              <p:cNvGrpSpPr/>
              <p:nvPr/>
            </p:nvGrpSpPr>
            <p:grpSpPr>
              <a:xfrm>
                <a:off x="5175122" y="4826197"/>
                <a:ext cx="2377457" cy="311829"/>
                <a:chOff x="7567844" y="3751663"/>
                <a:chExt cx="2184916" cy="292647"/>
              </a:xfrm>
            </p:grpSpPr>
            <p:cxnSp>
              <p:nvCxnSpPr>
                <p:cNvPr id="93" name="Straight Connector 92">
                  <a:extLst>
                    <a:ext uri="{FF2B5EF4-FFF2-40B4-BE49-F238E27FC236}">
                      <a16:creationId xmlns:a16="http://schemas.microsoft.com/office/drawing/2014/main" id="{D5AFB1EE-CB1F-F374-6B37-6DFDB902EF0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446F9F79-F194-94AE-F48D-B6BB4E7098D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4946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2.91667E-6 -2.96296E-6 L -0.30807 0.00093 " pathEditMode="relative" rAng="0" ptsTypes="AA">
                                      <p:cBhvr>
                                        <p:cTn id="18" dur="2000" fill="hold"/>
                                        <p:tgtEl>
                                          <p:spTgt spid="84"/>
                                        </p:tgtEl>
                                        <p:attrNameLst>
                                          <p:attrName>ppt_x</p:attrName>
                                          <p:attrName>ppt_y</p:attrName>
                                        </p:attrNameLst>
                                      </p:cBhvr>
                                      <p:rCtr x="-15404"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69FE-B8BB-55C9-AEE9-BB995FA81F9C}"/>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0ACDFBFC-DA57-E4A9-DA9E-869148CA72FD}"/>
              </a:ext>
            </a:extLst>
          </p:cNvPr>
          <p:cNvGrpSpPr/>
          <p:nvPr/>
        </p:nvGrpSpPr>
        <p:grpSpPr>
          <a:xfrm>
            <a:off x="-3044761" y="1696987"/>
            <a:ext cx="7935992" cy="5021689"/>
            <a:chOff x="702595" y="1694164"/>
            <a:chExt cx="7935992" cy="5021689"/>
          </a:xfrm>
        </p:grpSpPr>
        <mc:AlternateContent xmlns:mc="http://schemas.openxmlformats.org/markup-compatibility/2006">
          <mc:Choice xmlns:a14="http://schemas.microsoft.com/office/drawing/2010/main" Requires="a14">
            <p:sp>
              <p:nvSpPr>
                <p:cNvPr id="29" name="CuadroTexto 401">
                  <a:extLst>
                    <a:ext uri="{FF2B5EF4-FFF2-40B4-BE49-F238E27FC236}">
                      <a16:creationId xmlns:a16="http://schemas.microsoft.com/office/drawing/2014/main" id="{161DB26E-57C9-A399-FDCB-B6440132CA62}"/>
                    </a:ext>
                  </a:extLst>
                </p:cNvPr>
                <p:cNvSpPr txBox="1"/>
                <p:nvPr/>
              </p:nvSpPr>
              <p:spPr>
                <a:xfrm>
                  <a:off x="967057" y="6131077"/>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29" name="CuadroTexto 401">
                  <a:extLst>
                    <a:ext uri="{FF2B5EF4-FFF2-40B4-BE49-F238E27FC236}">
                      <a16:creationId xmlns:a16="http://schemas.microsoft.com/office/drawing/2014/main" id="{161DB26E-57C9-A399-FDCB-B6440132CA62}"/>
                    </a:ext>
                  </a:extLst>
                </p:cNvPr>
                <p:cNvSpPr txBox="1">
                  <a:spLocks noRot="1" noChangeAspect="1" noMove="1" noResize="1" noEditPoints="1" noAdjustHandles="1" noChangeArrowheads="1" noChangeShapeType="1" noTextEdit="1"/>
                </p:cNvSpPr>
                <p:nvPr/>
              </p:nvSpPr>
              <p:spPr>
                <a:xfrm>
                  <a:off x="967057" y="6131077"/>
                  <a:ext cx="659796"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6" name="CuadroTexto 401">
                  <a:extLst>
                    <a:ext uri="{FF2B5EF4-FFF2-40B4-BE49-F238E27FC236}">
                      <a16:creationId xmlns:a16="http://schemas.microsoft.com/office/drawing/2014/main" id="{397A26CF-992F-73BA-CD10-40CDBF34FE28}"/>
                    </a:ext>
                  </a:extLst>
                </p:cNvPr>
                <p:cNvSpPr txBox="1"/>
                <p:nvPr/>
              </p:nvSpPr>
              <p:spPr>
                <a:xfrm>
                  <a:off x="4383201" y="6131078"/>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46" name="CuadroTexto 401">
                  <a:extLst>
                    <a:ext uri="{FF2B5EF4-FFF2-40B4-BE49-F238E27FC236}">
                      <a16:creationId xmlns:a16="http://schemas.microsoft.com/office/drawing/2014/main" id="{397A26CF-992F-73BA-CD10-40CDBF34FE28}"/>
                    </a:ext>
                  </a:extLst>
                </p:cNvPr>
                <p:cNvSpPr txBox="1">
                  <a:spLocks noRot="1" noChangeAspect="1" noMove="1" noResize="1" noEditPoints="1" noAdjustHandles="1" noChangeArrowheads="1" noChangeShapeType="1" noTextEdit="1"/>
                </p:cNvSpPr>
                <p:nvPr/>
              </p:nvSpPr>
              <p:spPr>
                <a:xfrm>
                  <a:off x="4383201" y="6131078"/>
                  <a:ext cx="659796"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 name="CuadroTexto 401">
                  <a:extLst>
                    <a:ext uri="{FF2B5EF4-FFF2-40B4-BE49-F238E27FC236}">
                      <a16:creationId xmlns:a16="http://schemas.microsoft.com/office/drawing/2014/main" id="{2147C29B-B537-206B-3B82-AE4B255457D1}"/>
                    </a:ext>
                  </a:extLst>
                </p:cNvPr>
                <p:cNvSpPr txBox="1"/>
                <p:nvPr/>
              </p:nvSpPr>
              <p:spPr>
                <a:xfrm>
                  <a:off x="2713995" y="6131077"/>
                  <a:ext cx="719491"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47" name="CuadroTexto 401">
                  <a:extLst>
                    <a:ext uri="{FF2B5EF4-FFF2-40B4-BE49-F238E27FC236}">
                      <a16:creationId xmlns:a16="http://schemas.microsoft.com/office/drawing/2014/main" id="{2147C29B-B537-206B-3B82-AE4B255457D1}"/>
                    </a:ext>
                  </a:extLst>
                </p:cNvPr>
                <p:cNvSpPr txBox="1">
                  <a:spLocks noRot="1" noChangeAspect="1" noMove="1" noResize="1" noEditPoints="1" noAdjustHandles="1" noChangeArrowheads="1" noChangeShapeType="1" noTextEdit="1"/>
                </p:cNvSpPr>
                <p:nvPr/>
              </p:nvSpPr>
              <p:spPr>
                <a:xfrm>
                  <a:off x="2713995" y="6131077"/>
                  <a:ext cx="719491"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9" name="CuadroTexto 401">
                  <a:extLst>
                    <a:ext uri="{FF2B5EF4-FFF2-40B4-BE49-F238E27FC236}">
                      <a16:creationId xmlns:a16="http://schemas.microsoft.com/office/drawing/2014/main" id="{5B941BBA-2685-64F2-527C-DF2C3C263A70}"/>
                    </a:ext>
                  </a:extLst>
                </p:cNvPr>
                <p:cNvSpPr txBox="1"/>
                <p:nvPr/>
              </p:nvSpPr>
              <p:spPr>
                <a:xfrm>
                  <a:off x="7756837" y="6131078"/>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2</m:t>
                            </m:r>
                          </m:sub>
                        </m:sSub>
                      </m:oMath>
                    </m:oMathPara>
                  </a14:m>
                  <a:endParaRPr lang="en-US" sz="3200" dirty="0">
                    <a:solidFill>
                      <a:srgbClr val="7030A0"/>
                    </a:solidFill>
                  </a:endParaRPr>
                </a:p>
              </p:txBody>
            </p:sp>
          </mc:Choice>
          <mc:Fallback>
            <p:sp>
              <p:nvSpPr>
                <p:cNvPr id="49" name="CuadroTexto 401">
                  <a:extLst>
                    <a:ext uri="{FF2B5EF4-FFF2-40B4-BE49-F238E27FC236}">
                      <a16:creationId xmlns:a16="http://schemas.microsoft.com/office/drawing/2014/main" id="{5B941BBA-2685-64F2-527C-DF2C3C263A70}"/>
                    </a:ext>
                  </a:extLst>
                </p:cNvPr>
                <p:cNvSpPr txBox="1">
                  <a:spLocks noRot="1" noChangeAspect="1" noMove="1" noResize="1" noEditPoints="1" noAdjustHandles="1" noChangeArrowheads="1" noChangeShapeType="1" noTextEdit="1"/>
                </p:cNvSpPr>
                <p:nvPr/>
              </p:nvSpPr>
              <p:spPr>
                <a:xfrm>
                  <a:off x="7756837" y="6131078"/>
                  <a:ext cx="659796"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CuadroTexto 401">
                  <a:extLst>
                    <a:ext uri="{FF2B5EF4-FFF2-40B4-BE49-F238E27FC236}">
                      <a16:creationId xmlns:a16="http://schemas.microsoft.com/office/drawing/2014/main" id="{5ABAC818-D8A9-D0AD-5E7E-609662A18C15}"/>
                    </a:ext>
                  </a:extLst>
                </p:cNvPr>
                <p:cNvSpPr txBox="1"/>
                <p:nvPr/>
              </p:nvSpPr>
              <p:spPr>
                <a:xfrm>
                  <a:off x="6087631" y="6131077"/>
                  <a:ext cx="71949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50" name="CuadroTexto 401">
                  <a:extLst>
                    <a:ext uri="{FF2B5EF4-FFF2-40B4-BE49-F238E27FC236}">
                      <a16:creationId xmlns:a16="http://schemas.microsoft.com/office/drawing/2014/main" id="{5ABAC818-D8A9-D0AD-5E7E-609662A18C15}"/>
                    </a:ext>
                  </a:extLst>
                </p:cNvPr>
                <p:cNvSpPr txBox="1">
                  <a:spLocks noRot="1" noChangeAspect="1" noMove="1" noResize="1" noEditPoints="1" noAdjustHandles="1" noChangeArrowheads="1" noChangeShapeType="1" noTextEdit="1"/>
                </p:cNvSpPr>
                <p:nvPr/>
              </p:nvSpPr>
              <p:spPr>
                <a:xfrm>
                  <a:off x="6087631" y="6131077"/>
                  <a:ext cx="719492" cy="584775"/>
                </a:xfrm>
                <a:prstGeom prst="rect">
                  <a:avLst/>
                </a:prstGeom>
                <a:blipFill>
                  <a:blip r:embed="rId6"/>
                  <a:stretch>
                    <a:fillRect/>
                  </a:stretch>
                </a:blipFill>
              </p:spPr>
              <p:txBody>
                <a:bodyPr/>
                <a:lstStyle/>
                <a:p>
                  <a:r>
                    <a:rPr lang="en-US">
                      <a:noFill/>
                    </a:rPr>
                    <a:t> </a:t>
                  </a:r>
                </a:p>
              </p:txBody>
            </p:sp>
          </mc:Fallback>
        </mc:AlternateContent>
        <p:grpSp>
          <p:nvGrpSpPr>
            <p:cNvPr id="57" name="Group 56">
              <a:extLst>
                <a:ext uri="{FF2B5EF4-FFF2-40B4-BE49-F238E27FC236}">
                  <a16:creationId xmlns:a16="http://schemas.microsoft.com/office/drawing/2014/main" id="{5DF2F47A-83CB-1320-A277-B3FE0B7939A1}"/>
                </a:ext>
              </a:extLst>
            </p:cNvPr>
            <p:cNvGrpSpPr/>
            <p:nvPr/>
          </p:nvGrpSpPr>
          <p:grpSpPr>
            <a:xfrm>
              <a:off x="702595" y="1694164"/>
              <a:ext cx="7935992" cy="4306937"/>
              <a:chOff x="702595" y="1694164"/>
              <a:chExt cx="7935992" cy="4306937"/>
            </a:xfrm>
          </p:grpSpPr>
          <p:grpSp>
            <p:nvGrpSpPr>
              <p:cNvPr id="58" name="Group 57">
                <a:extLst>
                  <a:ext uri="{FF2B5EF4-FFF2-40B4-BE49-F238E27FC236}">
                    <a16:creationId xmlns:a16="http://schemas.microsoft.com/office/drawing/2014/main" id="{AB57E5A3-A8CD-AE99-602C-D432E043E77F}"/>
                  </a:ext>
                </a:extLst>
              </p:cNvPr>
              <p:cNvGrpSpPr/>
              <p:nvPr/>
            </p:nvGrpSpPr>
            <p:grpSpPr>
              <a:xfrm>
                <a:off x="5149836" y="2584583"/>
                <a:ext cx="2377457" cy="311829"/>
                <a:chOff x="7567844" y="3751663"/>
                <a:chExt cx="2184916" cy="292647"/>
              </a:xfrm>
            </p:grpSpPr>
            <p:cxnSp>
              <p:nvCxnSpPr>
                <p:cNvPr id="105" name="Straight Connector 104">
                  <a:extLst>
                    <a:ext uri="{FF2B5EF4-FFF2-40B4-BE49-F238E27FC236}">
                      <a16:creationId xmlns:a16="http://schemas.microsoft.com/office/drawing/2014/main" id="{F7D510D5-1CEA-BA98-4557-86E3C7463A30}"/>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E3CE997F-B5F1-0470-6D28-0AE39F7E22EB}"/>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CuadroTexto 319">
                <a:extLst>
                  <a:ext uri="{FF2B5EF4-FFF2-40B4-BE49-F238E27FC236}">
                    <a16:creationId xmlns:a16="http://schemas.microsoft.com/office/drawing/2014/main" id="{682B6D36-BE3C-CFD8-6028-F9E489BC1B5B}"/>
                  </a:ext>
                </a:extLst>
              </p:cNvPr>
              <p:cNvSpPr txBox="1"/>
              <p:nvPr/>
            </p:nvSpPr>
            <p:spPr>
              <a:xfrm>
                <a:off x="2512545" y="3565753"/>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62" name="CuadroTexto 273">
                <a:extLst>
                  <a:ext uri="{FF2B5EF4-FFF2-40B4-BE49-F238E27FC236}">
                    <a16:creationId xmlns:a16="http://schemas.microsoft.com/office/drawing/2014/main" id="{BDC0BCCF-BCBE-185D-235F-92C5CF09C63F}"/>
                  </a:ext>
                </a:extLst>
              </p:cNvPr>
              <p:cNvSpPr txBox="1"/>
              <p:nvPr/>
            </p:nvSpPr>
            <p:spPr>
              <a:xfrm>
                <a:off x="2307475" y="4397407"/>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63" name="CuadroTexto 259">
                <a:extLst>
                  <a:ext uri="{FF2B5EF4-FFF2-40B4-BE49-F238E27FC236}">
                    <a16:creationId xmlns:a16="http://schemas.microsoft.com/office/drawing/2014/main" id="{A85937D0-9C4E-95FB-EEF8-300C893E7C06}"/>
                  </a:ext>
                </a:extLst>
              </p:cNvPr>
              <p:cNvSpPr txBox="1"/>
              <p:nvPr/>
            </p:nvSpPr>
            <p:spPr>
              <a:xfrm>
                <a:off x="2321099" y="2794210"/>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64" name="Rectángulo 205">
                <a:extLst>
                  <a:ext uri="{FF2B5EF4-FFF2-40B4-BE49-F238E27FC236}">
                    <a16:creationId xmlns:a16="http://schemas.microsoft.com/office/drawing/2014/main" id="{F1C80EC0-4AAC-A22A-EDB8-B418F6254569}"/>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65" name="Rectángulo 195">
                <a:extLst>
                  <a:ext uri="{FF2B5EF4-FFF2-40B4-BE49-F238E27FC236}">
                    <a16:creationId xmlns:a16="http://schemas.microsoft.com/office/drawing/2014/main" id="{63EA07FC-5905-AA6A-2BA2-A253915F911C}"/>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6" name="Group 65">
                <a:extLst>
                  <a:ext uri="{FF2B5EF4-FFF2-40B4-BE49-F238E27FC236}">
                    <a16:creationId xmlns:a16="http://schemas.microsoft.com/office/drawing/2014/main" id="{405EB133-FE67-7ABE-2BEE-4F6FD3999C95}"/>
                  </a:ext>
                </a:extLst>
              </p:cNvPr>
              <p:cNvGrpSpPr/>
              <p:nvPr/>
            </p:nvGrpSpPr>
            <p:grpSpPr>
              <a:xfrm>
                <a:off x="1807466" y="3326131"/>
                <a:ext cx="2377457" cy="311829"/>
                <a:chOff x="7567844" y="3751663"/>
                <a:chExt cx="2184916" cy="292647"/>
              </a:xfrm>
            </p:grpSpPr>
            <p:cxnSp>
              <p:nvCxnSpPr>
                <p:cNvPr id="103" name="Straight Connector 102">
                  <a:extLst>
                    <a:ext uri="{FF2B5EF4-FFF2-40B4-BE49-F238E27FC236}">
                      <a16:creationId xmlns:a16="http://schemas.microsoft.com/office/drawing/2014/main" id="{71B95052-85D3-6D5B-C379-0531BA732CB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65431C42-48CA-A8BE-34D7-A2213522A358}"/>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a16="http://schemas.microsoft.com/office/drawing/2014/main" id="{4951EAB9-A457-21DE-6F8B-C11ED5DB9715}"/>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7F81FCF-E621-F825-5050-FE10A1371F8A}"/>
                  </a:ext>
                </a:extLst>
              </p:cNvPr>
              <p:cNvCxnSpPr>
                <a:cxnSpLocks/>
                <a:stCxn id="63"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9C97553C-C698-4B9D-3BF0-2310BDE9BB0E}"/>
                  </a:ext>
                </a:extLst>
              </p:cNvPr>
              <p:cNvGrpSpPr/>
              <p:nvPr/>
            </p:nvGrpSpPr>
            <p:grpSpPr>
              <a:xfrm>
                <a:off x="1807466" y="4050875"/>
                <a:ext cx="2377457" cy="311829"/>
                <a:chOff x="7567844" y="3751663"/>
                <a:chExt cx="2184916" cy="292647"/>
              </a:xfrm>
            </p:grpSpPr>
            <p:cxnSp>
              <p:nvCxnSpPr>
                <p:cNvPr id="101" name="Straight Connector 100">
                  <a:extLst>
                    <a:ext uri="{FF2B5EF4-FFF2-40B4-BE49-F238E27FC236}">
                      <a16:creationId xmlns:a16="http://schemas.microsoft.com/office/drawing/2014/main" id="{D1C8D3CA-6DCF-66A0-7746-184F04E7BE4C}"/>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E4287798-A8A8-CF21-D651-DC0C7FCFD507}"/>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55A32821-0189-0C5A-317C-8368596B62FF}"/>
                  </a:ext>
                </a:extLst>
              </p:cNvPr>
              <p:cNvCxnSpPr>
                <a:cxnSpLocks/>
                <a:endCxn id="62"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D673779-368C-DF8F-E61A-ACEB20573CA8}"/>
                  </a:ext>
                </a:extLst>
              </p:cNvPr>
              <p:cNvCxnSpPr>
                <a:cxnSpLocks/>
                <a:stCxn id="62" idx="3"/>
              </p:cNvCxnSpPr>
              <p:nvPr/>
            </p:nvCxnSpPr>
            <p:spPr>
              <a:xfrm>
                <a:off x="3657525" y="4628240"/>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2" name="CuadroTexto 273">
                <a:extLst>
                  <a:ext uri="{FF2B5EF4-FFF2-40B4-BE49-F238E27FC236}">
                    <a16:creationId xmlns:a16="http://schemas.microsoft.com/office/drawing/2014/main" id="{29DC14FB-D7BE-A417-B29A-47CC54AF015E}"/>
                  </a:ext>
                </a:extLst>
              </p:cNvPr>
              <p:cNvSpPr txBox="1"/>
              <p:nvPr/>
            </p:nvSpPr>
            <p:spPr>
              <a:xfrm>
                <a:off x="5619946" y="5164116"/>
                <a:ext cx="1447832"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3" name="CuadroTexto 259">
                <a:extLst>
                  <a:ext uri="{FF2B5EF4-FFF2-40B4-BE49-F238E27FC236}">
                    <a16:creationId xmlns:a16="http://schemas.microsoft.com/office/drawing/2014/main" id="{25484847-B1E2-CB44-B35E-1240CB802F79}"/>
                  </a:ext>
                </a:extLst>
              </p:cNvPr>
              <p:cNvSpPr txBox="1"/>
              <p:nvPr/>
            </p:nvSpPr>
            <p:spPr>
              <a:xfrm>
                <a:off x="5648883" y="2150303"/>
                <a:ext cx="1359667"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4" name="Straight Connector 73">
                <a:extLst>
                  <a:ext uri="{FF2B5EF4-FFF2-40B4-BE49-F238E27FC236}">
                    <a16:creationId xmlns:a16="http://schemas.microsoft.com/office/drawing/2014/main" id="{D1A92900-92AE-F4E8-EBBB-D3A38DDC7C3E}"/>
                  </a:ext>
                </a:extLst>
              </p:cNvPr>
              <p:cNvCxnSpPr>
                <a:cxnSpLocks/>
                <a:endCxn id="72" idx="1"/>
              </p:cNvCxnSpPr>
              <p:nvPr/>
            </p:nvCxnSpPr>
            <p:spPr>
              <a:xfrm>
                <a:off x="5175122" y="5034139"/>
                <a:ext cx="444824"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05D44F2-DA84-4910-B8E9-54A65CAD0F2D}"/>
                  </a:ext>
                </a:extLst>
              </p:cNvPr>
              <p:cNvCxnSpPr>
                <a:cxnSpLocks/>
                <a:endCxn id="73" idx="1"/>
              </p:cNvCxnSpPr>
              <p:nvPr/>
            </p:nvCxnSpPr>
            <p:spPr>
              <a:xfrm flipV="1">
                <a:off x="5149836" y="2381136"/>
                <a:ext cx="499047"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1181DE4-7509-5321-E57E-05060DE04B05}"/>
                  </a:ext>
                </a:extLst>
              </p:cNvPr>
              <p:cNvCxnSpPr>
                <a:cxnSpLocks/>
                <a:stCxn id="63"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709F29E-E479-E18C-603F-683282445DBA}"/>
                  </a:ext>
                </a:extLst>
              </p:cNvPr>
              <p:cNvCxnSpPr>
                <a:cxnSpLocks/>
                <a:stCxn id="62" idx="3"/>
              </p:cNvCxnSpPr>
              <p:nvPr/>
            </p:nvCxnSpPr>
            <p:spPr>
              <a:xfrm flipV="1">
                <a:off x="3657525" y="4292181"/>
                <a:ext cx="478590"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8" name="CuadroTexto 319">
                <a:extLst>
                  <a:ext uri="{FF2B5EF4-FFF2-40B4-BE49-F238E27FC236}">
                    <a16:creationId xmlns:a16="http://schemas.microsoft.com/office/drawing/2014/main" id="{F41060CE-5F6C-5496-4974-8FF71B03317A}"/>
                  </a:ext>
                </a:extLst>
              </p:cNvPr>
              <p:cNvSpPr txBox="1"/>
              <p:nvPr/>
            </p:nvSpPr>
            <p:spPr>
              <a:xfrm>
                <a:off x="5886181" y="3565753"/>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9" name="CuadroTexto 273">
                <a:extLst>
                  <a:ext uri="{FF2B5EF4-FFF2-40B4-BE49-F238E27FC236}">
                    <a16:creationId xmlns:a16="http://schemas.microsoft.com/office/drawing/2014/main" id="{A9D3DE34-889A-D395-696F-B02889099DB2}"/>
                  </a:ext>
                </a:extLst>
              </p:cNvPr>
              <p:cNvSpPr txBox="1"/>
              <p:nvPr/>
            </p:nvSpPr>
            <p:spPr>
              <a:xfrm>
                <a:off x="5681111" y="4379208"/>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0" name="CuadroTexto 259">
                <a:extLst>
                  <a:ext uri="{FF2B5EF4-FFF2-40B4-BE49-F238E27FC236}">
                    <a16:creationId xmlns:a16="http://schemas.microsoft.com/office/drawing/2014/main" id="{3A3E8801-9ED5-7FA7-B564-5442D184F3B8}"/>
                  </a:ext>
                </a:extLst>
              </p:cNvPr>
              <p:cNvSpPr txBox="1"/>
              <p:nvPr/>
            </p:nvSpPr>
            <p:spPr>
              <a:xfrm>
                <a:off x="5694735" y="2798759"/>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81" name="Rectángulo 205">
                <a:extLst>
                  <a:ext uri="{FF2B5EF4-FFF2-40B4-BE49-F238E27FC236}">
                    <a16:creationId xmlns:a16="http://schemas.microsoft.com/office/drawing/2014/main" id="{E1E76A25-A1DB-41CF-AF54-C5F6519284D8}"/>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82" name="Group 81">
                <a:extLst>
                  <a:ext uri="{FF2B5EF4-FFF2-40B4-BE49-F238E27FC236}">
                    <a16:creationId xmlns:a16="http://schemas.microsoft.com/office/drawing/2014/main" id="{39271702-1CE2-6395-79CF-A839B18863F9}"/>
                  </a:ext>
                </a:extLst>
              </p:cNvPr>
              <p:cNvGrpSpPr/>
              <p:nvPr/>
            </p:nvGrpSpPr>
            <p:grpSpPr>
              <a:xfrm>
                <a:off x="5181102" y="3326131"/>
                <a:ext cx="2377457" cy="311829"/>
                <a:chOff x="7567844" y="3751663"/>
                <a:chExt cx="2184916" cy="292647"/>
              </a:xfrm>
            </p:grpSpPr>
            <p:cxnSp>
              <p:nvCxnSpPr>
                <p:cNvPr id="99" name="Straight Connector 98">
                  <a:extLst>
                    <a:ext uri="{FF2B5EF4-FFF2-40B4-BE49-F238E27FC236}">
                      <a16:creationId xmlns:a16="http://schemas.microsoft.com/office/drawing/2014/main" id="{FB4356C9-26B9-19AD-6238-E2A4D886C5CC}"/>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71F24BFD-1A57-E8F2-3F02-D6E8B1608985}"/>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066AF8E9-62BB-F03B-09EA-BA482302E83B}"/>
                  </a:ext>
                </a:extLst>
              </p:cNvPr>
              <p:cNvCxnSpPr>
                <a:cxnSpLocks/>
                <a:endCxn id="80" idx="1"/>
              </p:cNvCxnSpPr>
              <p:nvPr/>
            </p:nvCxnSpPr>
            <p:spPr>
              <a:xfrm flipV="1">
                <a:off x="5181102" y="3029592"/>
                <a:ext cx="513633"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99752E6-0EF8-3599-2FD2-471AF18FCEC2}"/>
                  </a:ext>
                </a:extLst>
              </p:cNvPr>
              <p:cNvCxnSpPr>
                <a:cxnSpLocks/>
                <a:stCxn id="80"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0A72D70E-8710-B48E-F4A2-AEC7429CDD59}"/>
                  </a:ext>
                </a:extLst>
              </p:cNvPr>
              <p:cNvGrpSpPr/>
              <p:nvPr/>
            </p:nvGrpSpPr>
            <p:grpSpPr>
              <a:xfrm>
                <a:off x="5181102" y="4050875"/>
                <a:ext cx="2377457" cy="311829"/>
                <a:chOff x="7567844" y="3751663"/>
                <a:chExt cx="2184916" cy="292647"/>
              </a:xfrm>
            </p:grpSpPr>
            <p:cxnSp>
              <p:nvCxnSpPr>
                <p:cNvPr id="97" name="Straight Connector 96">
                  <a:extLst>
                    <a:ext uri="{FF2B5EF4-FFF2-40B4-BE49-F238E27FC236}">
                      <a16:creationId xmlns:a16="http://schemas.microsoft.com/office/drawing/2014/main" id="{1B3FDD31-F6F4-688D-78EF-58C7C101ED24}"/>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ED22DDA0-9F12-1BDC-0276-7C4E1F61DFA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a:extLst>
                  <a:ext uri="{FF2B5EF4-FFF2-40B4-BE49-F238E27FC236}">
                    <a16:creationId xmlns:a16="http://schemas.microsoft.com/office/drawing/2014/main" id="{FE3EEA1D-D420-E316-12A4-2F0FD72921E8}"/>
                  </a:ext>
                </a:extLst>
              </p:cNvPr>
              <p:cNvCxnSpPr>
                <a:cxnSpLocks/>
                <a:endCxn id="79"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9990F2C-C23B-14AB-BC4D-70EB73E9643F}"/>
                  </a:ext>
                </a:extLst>
              </p:cNvPr>
              <p:cNvCxnSpPr>
                <a:cxnSpLocks/>
                <a:stCxn id="79" idx="3"/>
              </p:cNvCxnSpPr>
              <p:nvPr/>
            </p:nvCxnSpPr>
            <p:spPr>
              <a:xfrm>
                <a:off x="7031161" y="4610041"/>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3B92E32C-222C-67DB-87BB-F534E7B1D88E}"/>
                  </a:ext>
                </a:extLst>
              </p:cNvPr>
              <p:cNvCxnSpPr>
                <a:cxnSpLocks/>
                <a:stCxn id="80"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8D34EC1-15DE-56AE-83EC-BCDE193BBA1F}"/>
                  </a:ext>
                </a:extLst>
              </p:cNvPr>
              <p:cNvCxnSpPr>
                <a:cxnSpLocks/>
                <a:stCxn id="79" idx="3"/>
              </p:cNvCxnSpPr>
              <p:nvPr/>
            </p:nvCxnSpPr>
            <p:spPr>
              <a:xfrm flipV="1">
                <a:off x="7031161" y="4260481"/>
                <a:ext cx="482519"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93576E6-8AC5-6ACA-63F5-26343FAD2FAA}"/>
                  </a:ext>
                </a:extLst>
              </p:cNvPr>
              <p:cNvCxnSpPr>
                <a:cxnSpLocks/>
                <a:stCxn id="73"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32E8111-219C-0EA7-CE2C-837F9B3943D1}"/>
                  </a:ext>
                </a:extLst>
              </p:cNvPr>
              <p:cNvCxnSpPr>
                <a:cxnSpLocks/>
                <a:stCxn id="73"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4948417-668D-24E5-5A0F-C062776E824B}"/>
                  </a:ext>
                </a:extLst>
              </p:cNvPr>
              <p:cNvCxnSpPr>
                <a:cxnSpLocks/>
                <a:stCxn id="72" idx="3"/>
              </p:cNvCxnSpPr>
              <p:nvPr/>
            </p:nvCxnSpPr>
            <p:spPr>
              <a:xfrm>
                <a:off x="7067778" y="5394949"/>
                <a:ext cx="427603"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B5CDACD7-8065-BA7C-BA7E-35D5F36D5790}"/>
                  </a:ext>
                </a:extLst>
              </p:cNvPr>
              <p:cNvCxnSpPr>
                <a:cxnSpLocks/>
                <a:stCxn id="72" idx="3"/>
              </p:cNvCxnSpPr>
              <p:nvPr/>
            </p:nvCxnSpPr>
            <p:spPr>
              <a:xfrm flipV="1">
                <a:off x="7067778" y="5034139"/>
                <a:ext cx="459515"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A7CAE8DA-8E36-6859-114B-0B2C36F99B46}"/>
                  </a:ext>
                </a:extLst>
              </p:cNvPr>
              <p:cNvGrpSpPr/>
              <p:nvPr/>
            </p:nvGrpSpPr>
            <p:grpSpPr>
              <a:xfrm>
                <a:off x="5175122" y="4826197"/>
                <a:ext cx="2377457" cy="311829"/>
                <a:chOff x="7567844" y="3751663"/>
                <a:chExt cx="2184916" cy="292647"/>
              </a:xfrm>
            </p:grpSpPr>
            <p:cxnSp>
              <p:nvCxnSpPr>
                <p:cNvPr id="95" name="Straight Connector 94">
                  <a:extLst>
                    <a:ext uri="{FF2B5EF4-FFF2-40B4-BE49-F238E27FC236}">
                      <a16:creationId xmlns:a16="http://schemas.microsoft.com/office/drawing/2014/main" id="{C2B46CD9-C63B-AF61-37ED-E7B2251845F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EB48E4A9-CB7D-B028-015E-679283FFB0F5}"/>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2" name="Title 1">
            <a:extLst>
              <a:ext uri="{FF2B5EF4-FFF2-40B4-BE49-F238E27FC236}">
                <a16:creationId xmlns:a16="http://schemas.microsoft.com/office/drawing/2014/main" id="{31042ECF-CE5E-7E99-AF92-A7D0B4518138}"/>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8A6B92A-A6A8-7FD5-0E10-0B2FF7FD8E20}"/>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m:ctrlPr>
                      </m:sSubPr>
                      <m:e>
                        <m:r>
                          <a:rPr lang="en-US" i="1" dirty="0"/>
                          <m:t>𝑆</m:t>
                        </m:r>
                      </m:e>
                      <m:sub>
                        <m:r>
                          <a:rPr lang="en-US" b="0" i="1" dirty="0" smtClean="0"/>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8A6B92A-A6A8-7FD5-0E10-0B2FF7FD8E20}"/>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7"/>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D7FC557-E11D-4335-8030-A5DE58FBF38B}"/>
              </a:ext>
            </a:extLst>
          </p:cNvPr>
          <p:cNvSpPr txBox="1"/>
          <p:nvPr/>
        </p:nvSpPr>
        <p:spPr>
          <a:xfrm>
            <a:off x="5794941" y="1591372"/>
            <a:ext cx="5722011" cy="3970318"/>
          </a:xfrm>
          <a:prstGeom prst="rect">
            <a:avLst/>
          </a:prstGeom>
          <a:noFill/>
        </p:spPr>
        <p:txBody>
          <a:bodyPr wrap="square" rtlCol="0">
            <a:spAutoFit/>
          </a:bodyPr>
          <a:lstStyle/>
          <a:p>
            <a:r>
              <a:rPr lang="en-US" sz="2800" dirty="0"/>
              <a:t>Are the goal propositions ok?</a:t>
            </a:r>
          </a:p>
          <a:p>
            <a:pPr marL="457200" indent="-457200">
              <a:buFont typeface="Wingdings" panose="05000000000000000000" pitchFamily="2" charset="2"/>
              <a:buChar char="§"/>
            </a:pPr>
            <a:r>
              <a:rPr lang="en-US" sz="2800" dirty="0"/>
              <a:t>Do they directly contradict each other (</a:t>
            </a:r>
            <a:r>
              <a:rPr lang="en-US" sz="2800" dirty="0">
                <a:solidFill>
                  <a:schemeClr val="accent6">
                    <a:lumMod val="75000"/>
                  </a:schemeClr>
                </a:solidFill>
              </a:rPr>
              <a:t>negation</a:t>
            </a:r>
            <a:r>
              <a:rPr lang="en-US" sz="2800" dirty="0"/>
              <a:t>)?</a:t>
            </a:r>
          </a:p>
          <a:p>
            <a:pPr marL="457200" indent="-457200">
              <a:buFont typeface="Wingdings" panose="05000000000000000000" pitchFamily="2" charset="2"/>
              <a:buChar char="§"/>
            </a:pPr>
            <a:r>
              <a:rPr lang="en-US" sz="2800" dirty="0"/>
              <a:t>Are the actions that produced them ok (</a:t>
            </a:r>
            <a:r>
              <a:rPr lang="en-US" altLang="en-US" sz="2800" dirty="0">
                <a:solidFill>
                  <a:srgbClr val="00B0F0"/>
                </a:solidFill>
                <a:ea typeface="Avenir Book" charset="0"/>
                <a:cs typeface="Avenir Book" charset="0"/>
              </a:rPr>
              <a:t>consistent support</a:t>
            </a:r>
            <a:r>
              <a:rPr lang="en-US" sz="2800" dirty="0"/>
              <a:t>)?</a:t>
            </a:r>
          </a:p>
          <a:p>
            <a:pPr marL="914400" lvl="1" indent="-457200">
              <a:buFont typeface="Wingdings" panose="05000000000000000000" pitchFamily="2" charset="2"/>
              <a:buChar char="§"/>
            </a:pPr>
            <a:r>
              <a:rPr lang="en-US" sz="2800" dirty="0"/>
              <a:t>We'll need to check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pPr marL="914400" lvl="1" indent="-457200">
              <a:buFont typeface="Wingdings" panose="05000000000000000000" pitchFamily="2" charset="2"/>
              <a:buChar char="§"/>
            </a:pPr>
            <a:r>
              <a:rPr lang="en-US" sz="2800" dirty="0"/>
              <a:t>Can we really do both of these actions in either order?</a:t>
            </a:r>
          </a:p>
        </p:txBody>
      </p:sp>
    </p:spTree>
    <p:extLst>
      <p:ext uri="{BB962C8B-B14F-4D97-AF65-F5344CB8AC3E}">
        <p14:creationId xmlns:p14="http://schemas.microsoft.com/office/powerpoint/2010/main" val="4070704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E2A5C-8D22-C283-D1A1-F1AD9BEE1385}"/>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9" name="CuadroTexto 401">
                <a:extLst>
                  <a:ext uri="{FF2B5EF4-FFF2-40B4-BE49-F238E27FC236}">
                    <a16:creationId xmlns:a16="http://schemas.microsoft.com/office/drawing/2014/main" id="{EF49ABC8-B47F-45E8-2E08-21F5BED01758}"/>
                  </a:ext>
                </a:extLst>
              </p:cNvPr>
              <p:cNvSpPr txBox="1"/>
              <p:nvPr/>
            </p:nvSpPr>
            <p:spPr>
              <a:xfrm>
                <a:off x="-2780299" y="6133900"/>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29" name="CuadroTexto 401">
                <a:extLst>
                  <a:ext uri="{FF2B5EF4-FFF2-40B4-BE49-F238E27FC236}">
                    <a16:creationId xmlns:a16="http://schemas.microsoft.com/office/drawing/2014/main" id="{EF49ABC8-B47F-45E8-2E08-21F5BED01758}"/>
                  </a:ext>
                </a:extLst>
              </p:cNvPr>
              <p:cNvSpPr txBox="1">
                <a:spLocks noRot="1" noChangeAspect="1" noMove="1" noResize="1" noEditPoints="1" noAdjustHandles="1" noChangeArrowheads="1" noChangeShapeType="1" noTextEdit="1"/>
              </p:cNvSpPr>
              <p:nvPr/>
            </p:nvSpPr>
            <p:spPr>
              <a:xfrm>
                <a:off x="-2780299" y="6133900"/>
                <a:ext cx="659796"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6" name="CuadroTexto 401">
                <a:extLst>
                  <a:ext uri="{FF2B5EF4-FFF2-40B4-BE49-F238E27FC236}">
                    <a16:creationId xmlns:a16="http://schemas.microsoft.com/office/drawing/2014/main" id="{2618825B-3ABF-DB89-41C7-C15B17F4EE0D}"/>
                  </a:ext>
                </a:extLst>
              </p:cNvPr>
              <p:cNvSpPr txBox="1"/>
              <p:nvPr/>
            </p:nvSpPr>
            <p:spPr>
              <a:xfrm>
                <a:off x="635845" y="6133901"/>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46" name="CuadroTexto 401">
                <a:extLst>
                  <a:ext uri="{FF2B5EF4-FFF2-40B4-BE49-F238E27FC236}">
                    <a16:creationId xmlns:a16="http://schemas.microsoft.com/office/drawing/2014/main" id="{2618825B-3ABF-DB89-41C7-C15B17F4EE0D}"/>
                  </a:ext>
                </a:extLst>
              </p:cNvPr>
              <p:cNvSpPr txBox="1">
                <a:spLocks noRot="1" noChangeAspect="1" noMove="1" noResize="1" noEditPoints="1" noAdjustHandles="1" noChangeArrowheads="1" noChangeShapeType="1" noTextEdit="1"/>
              </p:cNvSpPr>
              <p:nvPr/>
            </p:nvSpPr>
            <p:spPr>
              <a:xfrm>
                <a:off x="635845" y="6133901"/>
                <a:ext cx="659796"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 name="CuadroTexto 401">
                <a:extLst>
                  <a:ext uri="{FF2B5EF4-FFF2-40B4-BE49-F238E27FC236}">
                    <a16:creationId xmlns:a16="http://schemas.microsoft.com/office/drawing/2014/main" id="{961873CF-96C4-ACDC-95F9-684828921C51}"/>
                  </a:ext>
                </a:extLst>
              </p:cNvPr>
              <p:cNvSpPr txBox="1"/>
              <p:nvPr/>
            </p:nvSpPr>
            <p:spPr>
              <a:xfrm>
                <a:off x="-1033361" y="6133900"/>
                <a:ext cx="719491"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47" name="CuadroTexto 401">
                <a:extLst>
                  <a:ext uri="{FF2B5EF4-FFF2-40B4-BE49-F238E27FC236}">
                    <a16:creationId xmlns:a16="http://schemas.microsoft.com/office/drawing/2014/main" id="{961873CF-96C4-ACDC-95F9-684828921C51}"/>
                  </a:ext>
                </a:extLst>
              </p:cNvPr>
              <p:cNvSpPr txBox="1">
                <a:spLocks noRot="1" noChangeAspect="1" noMove="1" noResize="1" noEditPoints="1" noAdjustHandles="1" noChangeArrowheads="1" noChangeShapeType="1" noTextEdit="1"/>
              </p:cNvSpPr>
              <p:nvPr/>
            </p:nvSpPr>
            <p:spPr>
              <a:xfrm>
                <a:off x="-1033361" y="6133900"/>
                <a:ext cx="719491"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9" name="CuadroTexto 401">
                <a:extLst>
                  <a:ext uri="{FF2B5EF4-FFF2-40B4-BE49-F238E27FC236}">
                    <a16:creationId xmlns:a16="http://schemas.microsoft.com/office/drawing/2014/main" id="{43D526FD-AD3B-B33A-F607-FF50507BA7BB}"/>
                  </a:ext>
                </a:extLst>
              </p:cNvPr>
              <p:cNvSpPr txBox="1"/>
              <p:nvPr/>
            </p:nvSpPr>
            <p:spPr>
              <a:xfrm>
                <a:off x="4009481" y="6133901"/>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2</m:t>
                          </m:r>
                        </m:sub>
                      </m:sSub>
                    </m:oMath>
                  </m:oMathPara>
                </a14:m>
                <a:endParaRPr lang="en-US" sz="3200" dirty="0">
                  <a:solidFill>
                    <a:srgbClr val="7030A0"/>
                  </a:solidFill>
                </a:endParaRPr>
              </a:p>
            </p:txBody>
          </p:sp>
        </mc:Choice>
        <mc:Fallback>
          <p:sp>
            <p:nvSpPr>
              <p:cNvPr id="49" name="CuadroTexto 401">
                <a:extLst>
                  <a:ext uri="{FF2B5EF4-FFF2-40B4-BE49-F238E27FC236}">
                    <a16:creationId xmlns:a16="http://schemas.microsoft.com/office/drawing/2014/main" id="{43D526FD-AD3B-B33A-F607-FF50507BA7BB}"/>
                  </a:ext>
                </a:extLst>
              </p:cNvPr>
              <p:cNvSpPr txBox="1">
                <a:spLocks noRot="1" noChangeAspect="1" noMove="1" noResize="1" noEditPoints="1" noAdjustHandles="1" noChangeArrowheads="1" noChangeShapeType="1" noTextEdit="1"/>
              </p:cNvSpPr>
              <p:nvPr/>
            </p:nvSpPr>
            <p:spPr>
              <a:xfrm>
                <a:off x="4009481" y="6133901"/>
                <a:ext cx="659796"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CuadroTexto 401">
                <a:extLst>
                  <a:ext uri="{FF2B5EF4-FFF2-40B4-BE49-F238E27FC236}">
                    <a16:creationId xmlns:a16="http://schemas.microsoft.com/office/drawing/2014/main" id="{AE2CA5E1-BD72-B6B2-A70F-FAC8B000F68B}"/>
                  </a:ext>
                </a:extLst>
              </p:cNvPr>
              <p:cNvSpPr txBox="1"/>
              <p:nvPr/>
            </p:nvSpPr>
            <p:spPr>
              <a:xfrm>
                <a:off x="2340275" y="6133900"/>
                <a:ext cx="71949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50" name="CuadroTexto 401">
                <a:extLst>
                  <a:ext uri="{FF2B5EF4-FFF2-40B4-BE49-F238E27FC236}">
                    <a16:creationId xmlns:a16="http://schemas.microsoft.com/office/drawing/2014/main" id="{AE2CA5E1-BD72-B6B2-A70F-FAC8B000F68B}"/>
                  </a:ext>
                </a:extLst>
              </p:cNvPr>
              <p:cNvSpPr txBox="1">
                <a:spLocks noRot="1" noChangeAspect="1" noMove="1" noResize="1" noEditPoints="1" noAdjustHandles="1" noChangeArrowheads="1" noChangeShapeType="1" noTextEdit="1"/>
              </p:cNvSpPr>
              <p:nvPr/>
            </p:nvSpPr>
            <p:spPr>
              <a:xfrm>
                <a:off x="2340275" y="6133900"/>
                <a:ext cx="719492" cy="584775"/>
              </a:xfrm>
              <a:prstGeom prst="rect">
                <a:avLst/>
              </a:prstGeom>
              <a:blipFill>
                <a:blip r:embed="rId6"/>
                <a:stretch>
                  <a:fillRect/>
                </a:stretch>
              </a:blipFill>
            </p:spPr>
            <p:txBody>
              <a:bodyPr/>
              <a:lstStyle/>
              <a:p>
                <a:r>
                  <a:rPr lang="en-US">
                    <a:noFill/>
                  </a:rPr>
                  <a:t> </a:t>
                </a:r>
              </a:p>
            </p:txBody>
          </p:sp>
        </mc:Fallback>
      </mc:AlternateContent>
      <p:grpSp>
        <p:nvGrpSpPr>
          <p:cNvPr id="58" name="Group 57">
            <a:extLst>
              <a:ext uri="{FF2B5EF4-FFF2-40B4-BE49-F238E27FC236}">
                <a16:creationId xmlns:a16="http://schemas.microsoft.com/office/drawing/2014/main" id="{156E4702-2DB8-B043-6F8B-2F26EF916F3B}"/>
              </a:ext>
            </a:extLst>
          </p:cNvPr>
          <p:cNvGrpSpPr/>
          <p:nvPr/>
        </p:nvGrpSpPr>
        <p:grpSpPr>
          <a:xfrm>
            <a:off x="1402480" y="2587406"/>
            <a:ext cx="2377457" cy="311829"/>
            <a:chOff x="7567844" y="3751663"/>
            <a:chExt cx="2184916" cy="292647"/>
          </a:xfrm>
        </p:grpSpPr>
        <p:cxnSp>
          <p:nvCxnSpPr>
            <p:cNvPr id="105" name="Straight Connector 104">
              <a:extLst>
                <a:ext uri="{FF2B5EF4-FFF2-40B4-BE49-F238E27FC236}">
                  <a16:creationId xmlns:a16="http://schemas.microsoft.com/office/drawing/2014/main" id="{71A2ECDC-4541-7487-617C-7297D036017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BCD77955-EA18-9244-683E-0637A6B7716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CuadroTexto 319">
            <a:extLst>
              <a:ext uri="{FF2B5EF4-FFF2-40B4-BE49-F238E27FC236}">
                <a16:creationId xmlns:a16="http://schemas.microsoft.com/office/drawing/2014/main" id="{5D012B9F-10CE-2A9E-3F1A-A116359C4E37}"/>
              </a:ext>
            </a:extLst>
          </p:cNvPr>
          <p:cNvSpPr txBox="1"/>
          <p:nvPr/>
        </p:nvSpPr>
        <p:spPr>
          <a:xfrm>
            <a:off x="-1234811" y="3568576"/>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62" name="CuadroTexto 273">
            <a:extLst>
              <a:ext uri="{FF2B5EF4-FFF2-40B4-BE49-F238E27FC236}">
                <a16:creationId xmlns:a16="http://schemas.microsoft.com/office/drawing/2014/main" id="{0DACCAEE-C666-8A20-FFBD-07E5789ABB30}"/>
              </a:ext>
            </a:extLst>
          </p:cNvPr>
          <p:cNvSpPr txBox="1"/>
          <p:nvPr/>
        </p:nvSpPr>
        <p:spPr>
          <a:xfrm>
            <a:off x="-1439881" y="4400230"/>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63" name="CuadroTexto 259">
            <a:extLst>
              <a:ext uri="{FF2B5EF4-FFF2-40B4-BE49-F238E27FC236}">
                <a16:creationId xmlns:a16="http://schemas.microsoft.com/office/drawing/2014/main" id="{243D7F2E-04EE-1A20-F61C-7FEA686D89EB}"/>
              </a:ext>
            </a:extLst>
          </p:cNvPr>
          <p:cNvSpPr txBox="1"/>
          <p:nvPr/>
        </p:nvSpPr>
        <p:spPr>
          <a:xfrm>
            <a:off x="-1426257" y="2797033"/>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64" name="Rectángulo 205">
            <a:extLst>
              <a:ext uri="{FF2B5EF4-FFF2-40B4-BE49-F238E27FC236}">
                <a16:creationId xmlns:a16="http://schemas.microsoft.com/office/drawing/2014/main" id="{8FE9C1DB-86DD-D292-411C-D70CA0FF311D}"/>
              </a:ext>
            </a:extLst>
          </p:cNvPr>
          <p:cNvSpPr/>
          <p:nvPr/>
        </p:nvSpPr>
        <p:spPr>
          <a:xfrm>
            <a:off x="328875"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65" name="Rectángulo 195">
            <a:extLst>
              <a:ext uri="{FF2B5EF4-FFF2-40B4-BE49-F238E27FC236}">
                <a16:creationId xmlns:a16="http://schemas.microsoft.com/office/drawing/2014/main" id="{0F20FAD6-2319-3989-1783-1AA23DC33F5B}"/>
              </a:ext>
            </a:extLst>
          </p:cNvPr>
          <p:cNvSpPr/>
          <p:nvPr/>
        </p:nvSpPr>
        <p:spPr>
          <a:xfrm>
            <a:off x="-304476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6" name="Group 65">
            <a:extLst>
              <a:ext uri="{FF2B5EF4-FFF2-40B4-BE49-F238E27FC236}">
                <a16:creationId xmlns:a16="http://schemas.microsoft.com/office/drawing/2014/main" id="{D817F764-9DB9-DE9C-6FD2-74D35201D1B6}"/>
              </a:ext>
            </a:extLst>
          </p:cNvPr>
          <p:cNvGrpSpPr/>
          <p:nvPr/>
        </p:nvGrpSpPr>
        <p:grpSpPr>
          <a:xfrm>
            <a:off x="-1939890" y="3328954"/>
            <a:ext cx="2377457" cy="311829"/>
            <a:chOff x="7567844" y="3751663"/>
            <a:chExt cx="2184916" cy="292647"/>
          </a:xfrm>
        </p:grpSpPr>
        <p:cxnSp>
          <p:nvCxnSpPr>
            <p:cNvPr id="103" name="Straight Connector 102">
              <a:extLst>
                <a:ext uri="{FF2B5EF4-FFF2-40B4-BE49-F238E27FC236}">
                  <a16:creationId xmlns:a16="http://schemas.microsoft.com/office/drawing/2014/main" id="{A4F76E80-7F2F-A263-C1F3-5DD259E13500}"/>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68ADADCE-CA6F-E220-4E6A-22E1F0B45F7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a16="http://schemas.microsoft.com/office/drawing/2014/main" id="{F0E3B880-CE8E-624C-AC76-A50ED195EF66}"/>
              </a:ext>
            </a:extLst>
          </p:cNvPr>
          <p:cNvCxnSpPr>
            <a:cxnSpLocks/>
          </p:cNvCxnSpPr>
          <p:nvPr/>
        </p:nvCxnSpPr>
        <p:spPr>
          <a:xfrm flipV="1">
            <a:off x="-1939890" y="3086357"/>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6FF26D4-3F21-5CEB-34F0-C38985DA9B13}"/>
              </a:ext>
            </a:extLst>
          </p:cNvPr>
          <p:cNvCxnSpPr>
            <a:cxnSpLocks/>
            <a:stCxn id="63" idx="3"/>
          </p:cNvCxnSpPr>
          <p:nvPr/>
        </p:nvCxnSpPr>
        <p:spPr>
          <a:xfrm flipV="1">
            <a:off x="-113077" y="2836451"/>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A4C43ED0-CEDF-97C7-6ABF-94B6707A67A6}"/>
              </a:ext>
            </a:extLst>
          </p:cNvPr>
          <p:cNvGrpSpPr/>
          <p:nvPr/>
        </p:nvGrpSpPr>
        <p:grpSpPr>
          <a:xfrm>
            <a:off x="-1939890" y="4053698"/>
            <a:ext cx="2377457" cy="311829"/>
            <a:chOff x="7567844" y="3751663"/>
            <a:chExt cx="2184916" cy="292647"/>
          </a:xfrm>
        </p:grpSpPr>
        <p:cxnSp>
          <p:nvCxnSpPr>
            <p:cNvPr id="101" name="Straight Connector 100">
              <a:extLst>
                <a:ext uri="{FF2B5EF4-FFF2-40B4-BE49-F238E27FC236}">
                  <a16:creationId xmlns:a16="http://schemas.microsoft.com/office/drawing/2014/main" id="{200B363A-CA27-A701-5430-A69C53263E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92BA348-01BB-EA39-158C-83DA237534B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3BD12179-25F8-8753-DAEE-68D0ED1DB9F1}"/>
              </a:ext>
            </a:extLst>
          </p:cNvPr>
          <p:cNvCxnSpPr>
            <a:cxnSpLocks/>
            <a:endCxn id="62" idx="1"/>
          </p:cNvCxnSpPr>
          <p:nvPr/>
        </p:nvCxnSpPr>
        <p:spPr>
          <a:xfrm>
            <a:off x="-1939890" y="424212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51477CE-93BE-AD0D-3B91-669D22B9040F}"/>
              </a:ext>
            </a:extLst>
          </p:cNvPr>
          <p:cNvCxnSpPr>
            <a:cxnSpLocks/>
            <a:stCxn id="62" idx="3"/>
          </p:cNvCxnSpPr>
          <p:nvPr/>
        </p:nvCxnSpPr>
        <p:spPr>
          <a:xfrm>
            <a:off x="-89831" y="4631063"/>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2" name="CuadroTexto 273">
            <a:extLst>
              <a:ext uri="{FF2B5EF4-FFF2-40B4-BE49-F238E27FC236}">
                <a16:creationId xmlns:a16="http://schemas.microsoft.com/office/drawing/2014/main" id="{75535FCC-2EED-2CE9-B7FE-D4FAB24CB0E8}"/>
              </a:ext>
            </a:extLst>
          </p:cNvPr>
          <p:cNvSpPr txBox="1"/>
          <p:nvPr/>
        </p:nvSpPr>
        <p:spPr>
          <a:xfrm>
            <a:off x="1872590" y="5166939"/>
            <a:ext cx="1447832"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3" name="CuadroTexto 259">
            <a:extLst>
              <a:ext uri="{FF2B5EF4-FFF2-40B4-BE49-F238E27FC236}">
                <a16:creationId xmlns:a16="http://schemas.microsoft.com/office/drawing/2014/main" id="{0B4EFEDF-A859-655F-F68A-5974339C36C1}"/>
              </a:ext>
            </a:extLst>
          </p:cNvPr>
          <p:cNvSpPr txBox="1"/>
          <p:nvPr/>
        </p:nvSpPr>
        <p:spPr>
          <a:xfrm>
            <a:off x="1901527" y="2153126"/>
            <a:ext cx="1359667" cy="461665"/>
          </a:xfrm>
          <a:prstGeom prst="rect">
            <a:avLst/>
          </a:prstGeom>
          <a:noFill/>
          <a:ln w="28575">
            <a:solidFill>
              <a:srgbClr val="D60093"/>
            </a:solidFill>
          </a:ln>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4" name="Straight Connector 73">
            <a:extLst>
              <a:ext uri="{FF2B5EF4-FFF2-40B4-BE49-F238E27FC236}">
                <a16:creationId xmlns:a16="http://schemas.microsoft.com/office/drawing/2014/main" id="{FEB0B166-EBB3-88DE-77BA-7A14AB70A484}"/>
              </a:ext>
            </a:extLst>
          </p:cNvPr>
          <p:cNvCxnSpPr>
            <a:cxnSpLocks/>
            <a:endCxn id="72" idx="1"/>
          </p:cNvCxnSpPr>
          <p:nvPr/>
        </p:nvCxnSpPr>
        <p:spPr>
          <a:xfrm>
            <a:off x="1427766" y="5036962"/>
            <a:ext cx="444824"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608F1FE-35B1-86F4-5D45-028BB7F63B2B}"/>
              </a:ext>
            </a:extLst>
          </p:cNvPr>
          <p:cNvCxnSpPr>
            <a:cxnSpLocks/>
            <a:endCxn id="73" idx="1"/>
          </p:cNvCxnSpPr>
          <p:nvPr/>
        </p:nvCxnSpPr>
        <p:spPr>
          <a:xfrm flipV="1">
            <a:off x="1402480" y="2383959"/>
            <a:ext cx="499047"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5CD9585-B389-246F-09B5-AD75F2906DE6}"/>
              </a:ext>
            </a:extLst>
          </p:cNvPr>
          <p:cNvCxnSpPr>
            <a:cxnSpLocks/>
            <a:stCxn id="63" idx="3"/>
          </p:cNvCxnSpPr>
          <p:nvPr/>
        </p:nvCxnSpPr>
        <p:spPr>
          <a:xfrm>
            <a:off x="-113077" y="3027866"/>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B1EB7F5-9507-DD2A-6C3A-75F7A291DD48}"/>
              </a:ext>
            </a:extLst>
          </p:cNvPr>
          <p:cNvCxnSpPr>
            <a:cxnSpLocks/>
            <a:stCxn id="62" idx="3"/>
          </p:cNvCxnSpPr>
          <p:nvPr/>
        </p:nvCxnSpPr>
        <p:spPr>
          <a:xfrm flipV="1">
            <a:off x="-89831" y="4295004"/>
            <a:ext cx="478590"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8" name="CuadroTexto 319">
            <a:extLst>
              <a:ext uri="{FF2B5EF4-FFF2-40B4-BE49-F238E27FC236}">
                <a16:creationId xmlns:a16="http://schemas.microsoft.com/office/drawing/2014/main" id="{6CC9E7FB-904F-A98E-63D2-F940E29606C0}"/>
              </a:ext>
            </a:extLst>
          </p:cNvPr>
          <p:cNvSpPr txBox="1"/>
          <p:nvPr/>
        </p:nvSpPr>
        <p:spPr>
          <a:xfrm>
            <a:off x="2138825" y="3568576"/>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9" name="CuadroTexto 273">
            <a:extLst>
              <a:ext uri="{FF2B5EF4-FFF2-40B4-BE49-F238E27FC236}">
                <a16:creationId xmlns:a16="http://schemas.microsoft.com/office/drawing/2014/main" id="{AA6666A8-8A2E-4B03-90D5-6834F97157E6}"/>
              </a:ext>
            </a:extLst>
          </p:cNvPr>
          <p:cNvSpPr txBox="1"/>
          <p:nvPr/>
        </p:nvSpPr>
        <p:spPr>
          <a:xfrm>
            <a:off x="1933755" y="4382031"/>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0" name="CuadroTexto 259">
            <a:extLst>
              <a:ext uri="{FF2B5EF4-FFF2-40B4-BE49-F238E27FC236}">
                <a16:creationId xmlns:a16="http://schemas.microsoft.com/office/drawing/2014/main" id="{208CCBE9-0882-8C67-B825-D2DED12D5E86}"/>
              </a:ext>
            </a:extLst>
          </p:cNvPr>
          <p:cNvSpPr txBox="1"/>
          <p:nvPr/>
        </p:nvSpPr>
        <p:spPr>
          <a:xfrm>
            <a:off x="1947379" y="2801582"/>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81" name="Rectángulo 205">
            <a:extLst>
              <a:ext uri="{FF2B5EF4-FFF2-40B4-BE49-F238E27FC236}">
                <a16:creationId xmlns:a16="http://schemas.microsoft.com/office/drawing/2014/main" id="{34FFF170-3693-84C2-2E9F-2398E973A5EE}"/>
              </a:ext>
            </a:extLst>
          </p:cNvPr>
          <p:cNvSpPr/>
          <p:nvPr/>
        </p:nvSpPr>
        <p:spPr>
          <a:xfrm>
            <a:off x="370251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82" name="Group 81">
            <a:extLst>
              <a:ext uri="{FF2B5EF4-FFF2-40B4-BE49-F238E27FC236}">
                <a16:creationId xmlns:a16="http://schemas.microsoft.com/office/drawing/2014/main" id="{D76BB067-25FD-85E2-CEC8-435AB0869258}"/>
              </a:ext>
            </a:extLst>
          </p:cNvPr>
          <p:cNvGrpSpPr/>
          <p:nvPr/>
        </p:nvGrpSpPr>
        <p:grpSpPr>
          <a:xfrm>
            <a:off x="1433746" y="3328954"/>
            <a:ext cx="2377457" cy="311829"/>
            <a:chOff x="7567844" y="3751663"/>
            <a:chExt cx="2184916" cy="292647"/>
          </a:xfrm>
        </p:grpSpPr>
        <p:cxnSp>
          <p:nvCxnSpPr>
            <p:cNvPr id="99" name="Straight Connector 98">
              <a:extLst>
                <a:ext uri="{FF2B5EF4-FFF2-40B4-BE49-F238E27FC236}">
                  <a16:creationId xmlns:a16="http://schemas.microsoft.com/office/drawing/2014/main" id="{09FC5F58-8E85-36C3-F74B-B5AA98206022}"/>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1B8891ED-B406-185C-9637-78F54102C42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EF374D85-018A-2812-D6A4-77C7C7048F03}"/>
              </a:ext>
            </a:extLst>
          </p:cNvPr>
          <p:cNvCxnSpPr>
            <a:cxnSpLocks/>
            <a:endCxn id="80" idx="1"/>
          </p:cNvCxnSpPr>
          <p:nvPr/>
        </p:nvCxnSpPr>
        <p:spPr>
          <a:xfrm flipV="1">
            <a:off x="1433746" y="3032415"/>
            <a:ext cx="513633"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A6675F4-9B0B-AAA1-6946-0AAA2647FF5E}"/>
              </a:ext>
            </a:extLst>
          </p:cNvPr>
          <p:cNvCxnSpPr>
            <a:cxnSpLocks/>
            <a:stCxn id="80" idx="3"/>
          </p:cNvCxnSpPr>
          <p:nvPr/>
        </p:nvCxnSpPr>
        <p:spPr>
          <a:xfrm flipV="1">
            <a:off x="3260559" y="2841000"/>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5F2C546C-7B2E-5E6A-5F2A-87032EBECB58}"/>
              </a:ext>
            </a:extLst>
          </p:cNvPr>
          <p:cNvGrpSpPr/>
          <p:nvPr/>
        </p:nvGrpSpPr>
        <p:grpSpPr>
          <a:xfrm>
            <a:off x="1433746" y="4053698"/>
            <a:ext cx="2377457" cy="311829"/>
            <a:chOff x="7567844" y="3751663"/>
            <a:chExt cx="2184916" cy="292647"/>
          </a:xfrm>
        </p:grpSpPr>
        <p:cxnSp>
          <p:nvCxnSpPr>
            <p:cNvPr id="97" name="Straight Connector 96">
              <a:extLst>
                <a:ext uri="{FF2B5EF4-FFF2-40B4-BE49-F238E27FC236}">
                  <a16:creationId xmlns:a16="http://schemas.microsoft.com/office/drawing/2014/main" id="{730092CD-9432-6287-D5CE-149D9136B509}"/>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DD718EAA-8CD6-108B-E6AA-8AC5E8F4A4F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a:extLst>
              <a:ext uri="{FF2B5EF4-FFF2-40B4-BE49-F238E27FC236}">
                <a16:creationId xmlns:a16="http://schemas.microsoft.com/office/drawing/2014/main" id="{73A2B1AE-08E5-013A-B9EB-529B6FBAB28F}"/>
              </a:ext>
            </a:extLst>
          </p:cNvPr>
          <p:cNvCxnSpPr>
            <a:cxnSpLocks/>
            <a:endCxn id="79" idx="1"/>
          </p:cNvCxnSpPr>
          <p:nvPr/>
        </p:nvCxnSpPr>
        <p:spPr>
          <a:xfrm>
            <a:off x="1433746" y="4223921"/>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72804BA-D69D-6F19-3C7D-9904DE28F55E}"/>
              </a:ext>
            </a:extLst>
          </p:cNvPr>
          <p:cNvCxnSpPr>
            <a:cxnSpLocks/>
            <a:stCxn id="79" idx="3"/>
          </p:cNvCxnSpPr>
          <p:nvPr/>
        </p:nvCxnSpPr>
        <p:spPr>
          <a:xfrm>
            <a:off x="3283805" y="4612864"/>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E2D53B9-3295-76AF-A82A-D3D9B5422808}"/>
              </a:ext>
            </a:extLst>
          </p:cNvPr>
          <p:cNvCxnSpPr>
            <a:cxnSpLocks/>
            <a:stCxn id="80" idx="3"/>
          </p:cNvCxnSpPr>
          <p:nvPr/>
        </p:nvCxnSpPr>
        <p:spPr>
          <a:xfrm>
            <a:off x="3260559" y="3032415"/>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D3BDA78-2FC5-E5F8-0143-567AAADA2206}"/>
              </a:ext>
            </a:extLst>
          </p:cNvPr>
          <p:cNvCxnSpPr>
            <a:cxnSpLocks/>
            <a:stCxn id="79" idx="3"/>
          </p:cNvCxnSpPr>
          <p:nvPr/>
        </p:nvCxnSpPr>
        <p:spPr>
          <a:xfrm flipV="1">
            <a:off x="3283805" y="4263304"/>
            <a:ext cx="482519"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3BA5D7A-9D87-852E-0304-B9134ED10859}"/>
              </a:ext>
            </a:extLst>
          </p:cNvPr>
          <p:cNvCxnSpPr>
            <a:cxnSpLocks/>
            <a:stCxn id="73" idx="3"/>
          </p:cNvCxnSpPr>
          <p:nvPr/>
        </p:nvCxnSpPr>
        <p:spPr>
          <a:xfrm flipV="1">
            <a:off x="3261194" y="2098119"/>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0226447-6E57-0E60-7D19-C7B00EA169B7}"/>
              </a:ext>
            </a:extLst>
          </p:cNvPr>
          <p:cNvCxnSpPr>
            <a:cxnSpLocks/>
            <a:stCxn id="73" idx="3"/>
          </p:cNvCxnSpPr>
          <p:nvPr/>
        </p:nvCxnSpPr>
        <p:spPr>
          <a:xfrm>
            <a:off x="3261194" y="2383959"/>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075BAB5-0894-2BA9-355B-FCE03C0DDEC3}"/>
              </a:ext>
            </a:extLst>
          </p:cNvPr>
          <p:cNvCxnSpPr>
            <a:cxnSpLocks/>
            <a:stCxn id="72" idx="3"/>
          </p:cNvCxnSpPr>
          <p:nvPr/>
        </p:nvCxnSpPr>
        <p:spPr>
          <a:xfrm>
            <a:off x="3320422" y="5397772"/>
            <a:ext cx="427603"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8E50C07-4391-F67F-9FF9-FBBC542951A6}"/>
              </a:ext>
            </a:extLst>
          </p:cNvPr>
          <p:cNvCxnSpPr>
            <a:cxnSpLocks/>
            <a:stCxn id="72" idx="3"/>
          </p:cNvCxnSpPr>
          <p:nvPr/>
        </p:nvCxnSpPr>
        <p:spPr>
          <a:xfrm flipV="1">
            <a:off x="3320422" y="5036962"/>
            <a:ext cx="459515"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4D5B4906-2E65-3620-99DD-A972A9578589}"/>
              </a:ext>
            </a:extLst>
          </p:cNvPr>
          <p:cNvGrpSpPr/>
          <p:nvPr/>
        </p:nvGrpSpPr>
        <p:grpSpPr>
          <a:xfrm>
            <a:off x="1427766" y="4829020"/>
            <a:ext cx="2377457" cy="311829"/>
            <a:chOff x="7567844" y="3751663"/>
            <a:chExt cx="2184916" cy="292647"/>
          </a:xfrm>
        </p:grpSpPr>
        <p:cxnSp>
          <p:nvCxnSpPr>
            <p:cNvPr id="95" name="Straight Connector 94">
              <a:extLst>
                <a:ext uri="{FF2B5EF4-FFF2-40B4-BE49-F238E27FC236}">
                  <a16:creationId xmlns:a16="http://schemas.microsoft.com/office/drawing/2014/main" id="{09CB34A7-B023-4A62-B519-19E756E18B95}"/>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20547BE8-FFCE-F2C4-508E-1D545FB7C409}"/>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A48ADD8-8BD6-5D8F-C506-E0588508D8F9}"/>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77742B2-2E87-DBB7-5C3B-BD1D706B5A0B}"/>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m:ctrlPr>
                      </m:sSubPr>
                      <m:e>
                        <m:r>
                          <a:rPr lang="en-US" i="1" dirty="0"/>
                          <m:t>𝑆</m:t>
                        </m:r>
                      </m:e>
                      <m:sub>
                        <m:r>
                          <a:rPr lang="en-US" b="0" i="1" dirty="0" smtClean="0"/>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B77742B2-2E87-DBB7-5C3B-BD1D706B5A0B}"/>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7"/>
                <a:stretch>
                  <a:fillRect l="-1104" t="-22973" b="-4459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2C0A41B4-831A-A32B-674B-F3812DDE517B}"/>
              </a:ext>
            </a:extLst>
          </p:cNvPr>
          <p:cNvSpPr txBox="1"/>
          <p:nvPr/>
        </p:nvSpPr>
        <p:spPr>
          <a:xfrm>
            <a:off x="5794941" y="1591372"/>
            <a:ext cx="5722011" cy="1384995"/>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p:txBody>
      </p:sp>
      <p:sp>
        <p:nvSpPr>
          <p:cNvPr id="4" name="TextBox 3">
            <a:extLst>
              <a:ext uri="{FF2B5EF4-FFF2-40B4-BE49-F238E27FC236}">
                <a16:creationId xmlns:a16="http://schemas.microsoft.com/office/drawing/2014/main" id="{704A8316-0275-975D-7658-6A6D2477878C}"/>
              </a:ext>
            </a:extLst>
          </p:cNvPr>
          <p:cNvSpPr txBox="1"/>
          <p:nvPr/>
        </p:nvSpPr>
        <p:spPr>
          <a:xfrm>
            <a:off x="5832930" y="2749973"/>
            <a:ext cx="5765222" cy="3647152"/>
          </a:xfrm>
          <a:prstGeom prst="rect">
            <a:avLst/>
          </a:prstGeom>
          <a:noFill/>
          <a:ln w="28575">
            <a:solidFill>
              <a:srgbClr val="C00000"/>
            </a:solidFill>
          </a:ln>
        </p:spPr>
        <p:txBody>
          <a:bodyPr wrap="square" rtlCol="0">
            <a:spAutoFit/>
          </a:bodyPr>
          <a:lstStyle/>
          <a:p>
            <a:pPr>
              <a:spcBef>
                <a:spcPct val="40000"/>
              </a:spcBef>
            </a:pPr>
            <a:r>
              <a:rPr lang="en-US" altLang="en-US" sz="2400" dirty="0">
                <a:ea typeface="Avenir Book" charset="0"/>
                <a:cs typeface="Avenir Book" charset="0"/>
              </a:rPr>
              <a:t>Actions A and B are </a:t>
            </a:r>
            <a:r>
              <a:rPr lang="en-US" altLang="en-US" sz="2400" b="1" i="1" dirty="0">
                <a:solidFill>
                  <a:srgbClr val="C00000"/>
                </a:solidFill>
                <a:ea typeface="Avenir Book" charset="0"/>
                <a:cs typeface="Avenir Book" charset="0"/>
              </a:rPr>
              <a:t>exclusive (</a:t>
            </a:r>
            <a:r>
              <a:rPr lang="en-US" altLang="en-US" sz="2400" b="1" i="1" dirty="0" err="1">
                <a:solidFill>
                  <a:srgbClr val="C00000"/>
                </a:solidFill>
                <a:ea typeface="Avenir Book" charset="0"/>
                <a:cs typeface="Avenir Book" charset="0"/>
              </a:rPr>
              <a:t>mutex</a:t>
            </a:r>
            <a:r>
              <a:rPr lang="en-US" altLang="en-US" sz="2400" b="1" i="1" dirty="0">
                <a:solidFill>
                  <a:srgbClr val="C00000"/>
                </a:solidFill>
                <a:ea typeface="Avenir Book" charset="0"/>
                <a:cs typeface="Avenir Book" charset="0"/>
              </a:rPr>
              <a:t>) </a:t>
            </a:r>
            <a:r>
              <a:rPr lang="en-US" altLang="en-US" sz="2400" dirty="0">
                <a:ea typeface="Avenir Book" charset="0"/>
                <a:cs typeface="Avenir Book" charset="0"/>
              </a:rPr>
              <a:t>at action-level </a:t>
            </a:r>
            <a:r>
              <a:rPr lang="en-US" altLang="en-US" sz="2400" i="1" dirty="0" err="1">
                <a:ea typeface="Avenir Book" charset="0"/>
                <a:cs typeface="Avenir Book" charset="0"/>
              </a:rPr>
              <a:t>i</a:t>
            </a:r>
            <a:r>
              <a:rPr lang="en-US" altLang="en-US" sz="2400" dirty="0">
                <a:ea typeface="Avenir Book" charset="0"/>
                <a:cs typeface="Avenir Book" charset="0"/>
              </a:rPr>
              <a:t>, if:</a:t>
            </a:r>
          </a:p>
          <a:p>
            <a:pPr lvl="1">
              <a:spcBef>
                <a:spcPts val="600"/>
              </a:spcBef>
            </a:pPr>
            <a:r>
              <a:rPr lang="en-US" altLang="en-US" sz="2400" b="1" dirty="0">
                <a:solidFill>
                  <a:srgbClr val="C00000"/>
                </a:solidFill>
                <a:ea typeface="Avenir Book" charset="0"/>
                <a:cs typeface="Avenir Book" charset="0"/>
              </a:rPr>
              <a:t>Interference</a:t>
            </a:r>
            <a:r>
              <a:rPr lang="en-US" altLang="en-US" sz="2400" dirty="0">
                <a:solidFill>
                  <a:srgbClr val="3333FF"/>
                </a:solidFill>
                <a:ea typeface="Avenir Book" charset="0"/>
                <a:cs typeface="Avenir Book" charset="0"/>
              </a:rPr>
              <a:t>:</a:t>
            </a:r>
            <a:r>
              <a:rPr lang="en-US" altLang="en-US" sz="2400" dirty="0">
                <a:ea typeface="Avenir Book" charset="0"/>
                <a:cs typeface="Avenir Book" charset="0"/>
              </a:rPr>
              <a:t> one action effect deletes or negates a </a:t>
            </a:r>
            <a:r>
              <a:rPr lang="en-US" altLang="en-US" sz="2400" b="1" dirty="0">
                <a:ea typeface="Avenir Book" charset="0"/>
                <a:cs typeface="Avenir Book" charset="0"/>
              </a:rPr>
              <a:t>precondition</a:t>
            </a:r>
            <a:r>
              <a:rPr lang="en-US" altLang="en-US" sz="2400" dirty="0">
                <a:ea typeface="Avenir Book" charset="0"/>
                <a:cs typeface="Avenir Book" charset="0"/>
              </a:rPr>
              <a:t> of the other</a:t>
            </a:r>
          </a:p>
          <a:p>
            <a:pPr lvl="1">
              <a:spcBef>
                <a:spcPts val="600"/>
              </a:spcBef>
            </a:pPr>
            <a:r>
              <a:rPr lang="en-US" altLang="en-US" sz="2400" b="1" dirty="0">
                <a:solidFill>
                  <a:srgbClr val="C00000"/>
                </a:solidFill>
                <a:ea typeface="Avenir Book" charset="0"/>
                <a:cs typeface="Avenir Book" charset="0"/>
              </a:rPr>
              <a:t>Inconsistency</a:t>
            </a:r>
            <a:r>
              <a:rPr lang="en-US" altLang="en-US" sz="2400" b="1" dirty="0">
                <a:ea typeface="Avenir Book" charset="0"/>
                <a:cs typeface="Avenir Book" charset="0"/>
              </a:rPr>
              <a:t>:</a:t>
            </a:r>
            <a:r>
              <a:rPr lang="en-US" altLang="en-US" sz="2400" dirty="0">
                <a:ea typeface="Avenir Book" charset="0"/>
                <a:cs typeface="Avenir Book" charset="0"/>
              </a:rPr>
              <a:t> one action effect deletes or negates the </a:t>
            </a:r>
            <a:r>
              <a:rPr lang="en-US" altLang="en-US" sz="2400" b="1" dirty="0">
                <a:ea typeface="Avenir Book" charset="0"/>
                <a:cs typeface="Avenir Book" charset="0"/>
              </a:rPr>
              <a:t>effect</a:t>
            </a:r>
            <a:r>
              <a:rPr lang="en-US" altLang="en-US" sz="2400" dirty="0">
                <a:ea typeface="Avenir Book" charset="0"/>
                <a:cs typeface="Avenir Book" charset="0"/>
              </a:rPr>
              <a:t> of the other</a:t>
            </a:r>
            <a:endParaRPr lang="en-US" altLang="en-US" sz="2400" b="1" dirty="0">
              <a:solidFill>
                <a:srgbClr val="C00000"/>
              </a:solidFill>
              <a:ea typeface="Avenir Book" charset="0"/>
              <a:cs typeface="Avenir Book" charset="0"/>
            </a:endParaRPr>
          </a:p>
          <a:p>
            <a:pPr lvl="1">
              <a:spcBef>
                <a:spcPts val="600"/>
              </a:spcBef>
            </a:pPr>
            <a:r>
              <a:rPr lang="en-US" altLang="en-US" sz="2400" b="1" dirty="0">
                <a:solidFill>
                  <a:srgbClr val="C00000"/>
                </a:solidFill>
                <a:ea typeface="Avenir Book" charset="0"/>
                <a:cs typeface="Avenir Book" charset="0"/>
              </a:rPr>
              <a:t>Competing Needs</a:t>
            </a:r>
            <a:r>
              <a:rPr lang="en-US" altLang="en-US" sz="2400" dirty="0">
                <a:solidFill>
                  <a:srgbClr val="3333FF"/>
                </a:solidFill>
                <a:ea typeface="Avenir Book" charset="0"/>
                <a:cs typeface="Avenir Book" charset="0"/>
              </a:rPr>
              <a:t>:</a:t>
            </a:r>
            <a:r>
              <a:rPr lang="en-US" altLang="en-US" sz="2400" dirty="0">
                <a:ea typeface="Avenir Book" charset="0"/>
                <a:cs typeface="Avenir Book" charset="0"/>
              </a:rPr>
              <a:t> the actions have preconditions that are</a:t>
            </a:r>
            <a:r>
              <a:rPr lang="en-US" altLang="en-US" sz="2400" i="1" dirty="0">
                <a:ea typeface="Avenir Book" charset="0"/>
                <a:cs typeface="Avenir Book" charset="0"/>
              </a:rPr>
              <a:t> </a:t>
            </a:r>
            <a:r>
              <a:rPr lang="en-US" altLang="en-US" sz="2400" dirty="0">
                <a:ea typeface="Avenir Book" charset="0"/>
                <a:cs typeface="Avenir Book" charset="0"/>
              </a:rPr>
              <a:t>mutex</a:t>
            </a:r>
            <a:r>
              <a:rPr lang="en-US" altLang="en-US" sz="2400" i="1" dirty="0">
                <a:ea typeface="Avenir Book" charset="0"/>
                <a:cs typeface="Avenir Book" charset="0"/>
              </a:rPr>
              <a:t> </a:t>
            </a:r>
            <a:r>
              <a:rPr lang="en-US" altLang="en-US" sz="2400" dirty="0">
                <a:ea typeface="Avenir Book" charset="0"/>
                <a:cs typeface="Avenir Book" charset="0"/>
              </a:rPr>
              <a:t>in prev. proposition-level </a:t>
            </a:r>
          </a:p>
        </p:txBody>
      </p:sp>
    </p:spTree>
    <p:extLst>
      <p:ext uri="{BB962C8B-B14F-4D97-AF65-F5344CB8AC3E}">
        <p14:creationId xmlns:p14="http://schemas.microsoft.com/office/powerpoint/2010/main" val="269401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0DF05D95-D38F-6728-8894-0AB8AED6B494}"/>
                  </a:ext>
                </a:extLst>
              </p:cNvPr>
              <p:cNvSpPr txBox="1"/>
              <p:nvPr/>
            </p:nvSpPr>
            <p:spPr>
              <a:xfrm>
                <a:off x="-2784307" y="6133900"/>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0DF05D95-D38F-6728-8894-0AB8AED6B494}"/>
                  </a:ext>
                </a:extLst>
              </p:cNvPr>
              <p:cNvSpPr txBox="1">
                <a:spLocks noRot="1" noChangeAspect="1" noMove="1" noResize="1" noEditPoints="1" noAdjustHandles="1" noChangeArrowheads="1" noChangeShapeType="1" noTextEdit="1"/>
              </p:cNvSpPr>
              <p:nvPr/>
            </p:nvSpPr>
            <p:spPr>
              <a:xfrm>
                <a:off x="-2784307" y="6133900"/>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CuadroTexto 401">
                <a:extLst>
                  <a:ext uri="{FF2B5EF4-FFF2-40B4-BE49-F238E27FC236}">
                    <a16:creationId xmlns:a16="http://schemas.microsoft.com/office/drawing/2014/main" id="{07411FEF-403D-AB0C-6954-D959FB990E3B}"/>
                  </a:ext>
                </a:extLst>
              </p:cNvPr>
              <p:cNvSpPr txBox="1"/>
              <p:nvPr/>
            </p:nvSpPr>
            <p:spPr>
              <a:xfrm>
                <a:off x="631837" y="6133901"/>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6" name="CuadroTexto 401">
                <a:extLst>
                  <a:ext uri="{FF2B5EF4-FFF2-40B4-BE49-F238E27FC236}">
                    <a16:creationId xmlns:a16="http://schemas.microsoft.com/office/drawing/2014/main" id="{07411FEF-403D-AB0C-6954-D959FB990E3B}"/>
                  </a:ext>
                </a:extLst>
              </p:cNvPr>
              <p:cNvSpPr txBox="1">
                <a:spLocks noRot="1" noChangeAspect="1" noMove="1" noResize="1" noEditPoints="1" noAdjustHandles="1" noChangeArrowheads="1" noChangeShapeType="1" noTextEdit="1"/>
              </p:cNvSpPr>
              <p:nvPr/>
            </p:nvSpPr>
            <p:spPr>
              <a:xfrm>
                <a:off x="631837" y="6133901"/>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CuadroTexto 401">
                <a:extLst>
                  <a:ext uri="{FF2B5EF4-FFF2-40B4-BE49-F238E27FC236}">
                    <a16:creationId xmlns:a16="http://schemas.microsoft.com/office/drawing/2014/main" id="{46925C30-E98A-25FC-EB8A-AFD541B89ED7}"/>
                  </a:ext>
                </a:extLst>
              </p:cNvPr>
              <p:cNvSpPr txBox="1"/>
              <p:nvPr/>
            </p:nvSpPr>
            <p:spPr>
              <a:xfrm>
                <a:off x="-1037369" y="6133900"/>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7" name="CuadroTexto 401">
                <a:extLst>
                  <a:ext uri="{FF2B5EF4-FFF2-40B4-BE49-F238E27FC236}">
                    <a16:creationId xmlns:a16="http://schemas.microsoft.com/office/drawing/2014/main" id="{46925C30-E98A-25FC-EB8A-AFD541B89ED7}"/>
                  </a:ext>
                </a:extLst>
              </p:cNvPr>
              <p:cNvSpPr txBox="1">
                <a:spLocks noRot="1" noChangeAspect="1" noMove="1" noResize="1" noEditPoints="1" noAdjustHandles="1" noChangeArrowheads="1" noChangeShapeType="1" noTextEdit="1"/>
              </p:cNvSpPr>
              <p:nvPr/>
            </p:nvSpPr>
            <p:spPr>
              <a:xfrm>
                <a:off x="-1037369" y="6133900"/>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uadroTexto 401">
                <a:extLst>
                  <a:ext uri="{FF2B5EF4-FFF2-40B4-BE49-F238E27FC236}">
                    <a16:creationId xmlns:a16="http://schemas.microsoft.com/office/drawing/2014/main" id="{19550A95-B2BB-4772-8A38-41AD0D3CDBD8}"/>
                  </a:ext>
                </a:extLst>
              </p:cNvPr>
              <p:cNvSpPr txBox="1"/>
              <p:nvPr/>
            </p:nvSpPr>
            <p:spPr>
              <a:xfrm>
                <a:off x="4005473" y="6133901"/>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49" name="CuadroTexto 401">
                <a:extLst>
                  <a:ext uri="{FF2B5EF4-FFF2-40B4-BE49-F238E27FC236}">
                    <a16:creationId xmlns:a16="http://schemas.microsoft.com/office/drawing/2014/main" id="{19550A95-B2BB-4772-8A38-41AD0D3CDBD8}"/>
                  </a:ext>
                </a:extLst>
              </p:cNvPr>
              <p:cNvSpPr txBox="1">
                <a:spLocks noRot="1" noChangeAspect="1" noMove="1" noResize="1" noEditPoints="1" noAdjustHandles="1" noChangeArrowheads="1" noChangeShapeType="1" noTextEdit="1"/>
              </p:cNvSpPr>
              <p:nvPr/>
            </p:nvSpPr>
            <p:spPr>
              <a:xfrm>
                <a:off x="4005473" y="6133901"/>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CuadroTexto 401">
                <a:extLst>
                  <a:ext uri="{FF2B5EF4-FFF2-40B4-BE49-F238E27FC236}">
                    <a16:creationId xmlns:a16="http://schemas.microsoft.com/office/drawing/2014/main" id="{28CE43EC-1696-B676-AB03-2E3EE87A40DC}"/>
                  </a:ext>
                </a:extLst>
              </p:cNvPr>
              <p:cNvSpPr txBox="1"/>
              <p:nvPr/>
            </p:nvSpPr>
            <p:spPr>
              <a:xfrm>
                <a:off x="2336267" y="6133900"/>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50" name="CuadroTexto 401">
                <a:extLst>
                  <a:ext uri="{FF2B5EF4-FFF2-40B4-BE49-F238E27FC236}">
                    <a16:creationId xmlns:a16="http://schemas.microsoft.com/office/drawing/2014/main" id="{28CE43EC-1696-B676-AB03-2E3EE87A40DC}"/>
                  </a:ext>
                </a:extLst>
              </p:cNvPr>
              <p:cNvSpPr txBox="1">
                <a:spLocks noRot="1" noChangeAspect="1" noMove="1" noResize="1" noEditPoints="1" noAdjustHandles="1" noChangeArrowheads="1" noChangeShapeType="1" noTextEdit="1"/>
              </p:cNvSpPr>
              <p:nvPr/>
            </p:nvSpPr>
            <p:spPr>
              <a:xfrm>
                <a:off x="2336267" y="6133900"/>
                <a:ext cx="727507" cy="584775"/>
              </a:xfrm>
              <a:prstGeom prst="rect">
                <a:avLst/>
              </a:prstGeom>
              <a:blipFill>
                <a:blip r:embed="rId6"/>
                <a:stretch>
                  <a:fillRect/>
                </a:stretch>
              </a:blipFill>
            </p:spPr>
            <p:txBody>
              <a:bodyPr/>
              <a:lstStyle/>
              <a:p>
                <a:r>
                  <a:rPr lang="en-US">
                    <a:noFill/>
                  </a:rPr>
                  <a:t> </a:t>
                </a:r>
              </a:p>
            </p:txBody>
          </p:sp>
        </mc:Fallback>
      </mc:AlternateContent>
      <p:grpSp>
        <p:nvGrpSpPr>
          <p:cNvPr id="58" name="Group 57">
            <a:extLst>
              <a:ext uri="{FF2B5EF4-FFF2-40B4-BE49-F238E27FC236}">
                <a16:creationId xmlns:a16="http://schemas.microsoft.com/office/drawing/2014/main" id="{5F931DAC-1954-A298-5A7D-58162FC9F29C}"/>
              </a:ext>
            </a:extLst>
          </p:cNvPr>
          <p:cNvGrpSpPr/>
          <p:nvPr/>
        </p:nvGrpSpPr>
        <p:grpSpPr>
          <a:xfrm>
            <a:off x="1402480" y="2587406"/>
            <a:ext cx="2377457" cy="311829"/>
            <a:chOff x="7567844" y="3751663"/>
            <a:chExt cx="2184916" cy="292647"/>
          </a:xfrm>
        </p:grpSpPr>
        <p:cxnSp>
          <p:nvCxnSpPr>
            <p:cNvPr id="105" name="Straight Connector 104">
              <a:extLst>
                <a:ext uri="{FF2B5EF4-FFF2-40B4-BE49-F238E27FC236}">
                  <a16:creationId xmlns:a16="http://schemas.microsoft.com/office/drawing/2014/main" id="{482598CC-0F57-3A50-5B4D-8582817A9A8F}"/>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AB6F61DD-382D-7930-40B2-ACA3F104932B}"/>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CuadroTexto 319">
            <a:extLst>
              <a:ext uri="{FF2B5EF4-FFF2-40B4-BE49-F238E27FC236}">
                <a16:creationId xmlns:a16="http://schemas.microsoft.com/office/drawing/2014/main" id="{E9F646EA-3E49-9437-476E-86D1E8ED1E17}"/>
              </a:ext>
            </a:extLst>
          </p:cNvPr>
          <p:cNvSpPr txBox="1"/>
          <p:nvPr/>
        </p:nvSpPr>
        <p:spPr>
          <a:xfrm>
            <a:off x="-1220384" y="3568576"/>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62" name="CuadroTexto 273">
            <a:extLst>
              <a:ext uri="{FF2B5EF4-FFF2-40B4-BE49-F238E27FC236}">
                <a16:creationId xmlns:a16="http://schemas.microsoft.com/office/drawing/2014/main" id="{243A13B8-547C-7FBD-3AAF-BCA26B881886}"/>
              </a:ext>
            </a:extLst>
          </p:cNvPr>
          <p:cNvSpPr txBox="1"/>
          <p:nvPr/>
        </p:nvSpPr>
        <p:spPr>
          <a:xfrm>
            <a:off x="-1439881" y="4400230"/>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63" name="CuadroTexto 259">
            <a:extLst>
              <a:ext uri="{FF2B5EF4-FFF2-40B4-BE49-F238E27FC236}">
                <a16:creationId xmlns:a16="http://schemas.microsoft.com/office/drawing/2014/main" id="{75DCF7D7-B69C-92CC-E1DF-F936B37F8582}"/>
              </a:ext>
            </a:extLst>
          </p:cNvPr>
          <p:cNvSpPr txBox="1"/>
          <p:nvPr/>
        </p:nvSpPr>
        <p:spPr>
          <a:xfrm>
            <a:off x="-1426258" y="2797033"/>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64" name="Rectángulo 205">
            <a:extLst>
              <a:ext uri="{FF2B5EF4-FFF2-40B4-BE49-F238E27FC236}">
                <a16:creationId xmlns:a16="http://schemas.microsoft.com/office/drawing/2014/main" id="{63DBC5E6-C7CE-7C5A-2914-927FD83968F0}"/>
              </a:ext>
            </a:extLst>
          </p:cNvPr>
          <p:cNvSpPr/>
          <p:nvPr/>
        </p:nvSpPr>
        <p:spPr>
          <a:xfrm>
            <a:off x="328875"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p:sp>
        <p:nvSpPr>
          <p:cNvPr id="65" name="Rectángulo 195">
            <a:extLst>
              <a:ext uri="{FF2B5EF4-FFF2-40B4-BE49-F238E27FC236}">
                <a16:creationId xmlns:a16="http://schemas.microsoft.com/office/drawing/2014/main" id="{CFFB4A73-AE6F-E7DD-7D31-682A05DDA8B8}"/>
              </a:ext>
            </a:extLst>
          </p:cNvPr>
          <p:cNvSpPr/>
          <p:nvPr/>
        </p:nvSpPr>
        <p:spPr>
          <a:xfrm>
            <a:off x="-304476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6" name="Group 65">
            <a:extLst>
              <a:ext uri="{FF2B5EF4-FFF2-40B4-BE49-F238E27FC236}">
                <a16:creationId xmlns:a16="http://schemas.microsoft.com/office/drawing/2014/main" id="{4DA9E27E-2554-1380-C654-56B4419B40B2}"/>
              </a:ext>
            </a:extLst>
          </p:cNvPr>
          <p:cNvGrpSpPr/>
          <p:nvPr/>
        </p:nvGrpSpPr>
        <p:grpSpPr>
          <a:xfrm>
            <a:off x="-1939890" y="3328954"/>
            <a:ext cx="2377457" cy="311829"/>
            <a:chOff x="7567844" y="3751663"/>
            <a:chExt cx="2184916" cy="292647"/>
          </a:xfrm>
        </p:grpSpPr>
        <p:cxnSp>
          <p:nvCxnSpPr>
            <p:cNvPr id="103" name="Straight Connector 102">
              <a:extLst>
                <a:ext uri="{FF2B5EF4-FFF2-40B4-BE49-F238E27FC236}">
                  <a16:creationId xmlns:a16="http://schemas.microsoft.com/office/drawing/2014/main" id="{48411C42-3254-0168-2DC6-20EEE9DEE385}"/>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D0D565CD-5D28-50DB-3551-BE878A5D7BD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a16="http://schemas.microsoft.com/office/drawing/2014/main" id="{8FA851D8-881C-A6A0-BBCA-94EA75D68E21}"/>
              </a:ext>
            </a:extLst>
          </p:cNvPr>
          <p:cNvCxnSpPr>
            <a:cxnSpLocks/>
          </p:cNvCxnSpPr>
          <p:nvPr/>
        </p:nvCxnSpPr>
        <p:spPr>
          <a:xfrm flipV="1">
            <a:off x="-1939890" y="3086357"/>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D96BBDE-C7BF-A293-CF90-2061E515121C}"/>
              </a:ext>
            </a:extLst>
          </p:cNvPr>
          <p:cNvCxnSpPr>
            <a:cxnSpLocks/>
            <a:stCxn id="63" idx="3"/>
          </p:cNvCxnSpPr>
          <p:nvPr/>
        </p:nvCxnSpPr>
        <p:spPr>
          <a:xfrm flipV="1">
            <a:off x="-113077" y="2836451"/>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C4CC5ACA-320C-255F-C2FA-59332547A6D4}"/>
              </a:ext>
            </a:extLst>
          </p:cNvPr>
          <p:cNvGrpSpPr/>
          <p:nvPr/>
        </p:nvGrpSpPr>
        <p:grpSpPr>
          <a:xfrm>
            <a:off x="-1939890" y="4053698"/>
            <a:ext cx="2377457" cy="311829"/>
            <a:chOff x="7567844" y="3751663"/>
            <a:chExt cx="2184916" cy="292647"/>
          </a:xfrm>
        </p:grpSpPr>
        <p:cxnSp>
          <p:nvCxnSpPr>
            <p:cNvPr id="101" name="Straight Connector 100">
              <a:extLst>
                <a:ext uri="{FF2B5EF4-FFF2-40B4-BE49-F238E27FC236}">
                  <a16:creationId xmlns:a16="http://schemas.microsoft.com/office/drawing/2014/main" id="{5543136D-69B4-1D48-931A-222AADBE587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201C1AAD-A178-AEC6-447F-FFF7DF8F119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D04D0FB3-D5E0-477E-895C-CB89DC51F8E5}"/>
              </a:ext>
            </a:extLst>
          </p:cNvPr>
          <p:cNvCxnSpPr>
            <a:cxnSpLocks/>
            <a:endCxn id="62" idx="1"/>
          </p:cNvCxnSpPr>
          <p:nvPr/>
        </p:nvCxnSpPr>
        <p:spPr>
          <a:xfrm>
            <a:off x="-1939890" y="424212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FB1E3F5-B773-ACC9-3E0F-5424BEB7266A}"/>
              </a:ext>
            </a:extLst>
          </p:cNvPr>
          <p:cNvCxnSpPr>
            <a:cxnSpLocks/>
            <a:stCxn id="62" idx="3"/>
          </p:cNvCxnSpPr>
          <p:nvPr/>
        </p:nvCxnSpPr>
        <p:spPr>
          <a:xfrm>
            <a:off x="-89832" y="4631063"/>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2" name="CuadroTexto 273">
            <a:extLst>
              <a:ext uri="{FF2B5EF4-FFF2-40B4-BE49-F238E27FC236}">
                <a16:creationId xmlns:a16="http://schemas.microsoft.com/office/drawing/2014/main" id="{EE00CE6C-5D14-07EB-8D61-4B626B48B10F}"/>
              </a:ext>
            </a:extLst>
          </p:cNvPr>
          <p:cNvSpPr txBox="1"/>
          <p:nvPr/>
        </p:nvSpPr>
        <p:spPr>
          <a:xfrm>
            <a:off x="1883009" y="5166939"/>
            <a:ext cx="1426994"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3" name="CuadroTexto 259">
            <a:extLst>
              <a:ext uri="{FF2B5EF4-FFF2-40B4-BE49-F238E27FC236}">
                <a16:creationId xmlns:a16="http://schemas.microsoft.com/office/drawing/2014/main" id="{28C7CFFE-9DAA-DE65-7058-5AD26598C00F}"/>
              </a:ext>
            </a:extLst>
          </p:cNvPr>
          <p:cNvSpPr txBox="1"/>
          <p:nvPr/>
        </p:nvSpPr>
        <p:spPr>
          <a:xfrm>
            <a:off x="1889504" y="2153126"/>
            <a:ext cx="1383713" cy="461665"/>
          </a:xfrm>
          <a:prstGeom prst="rect">
            <a:avLst/>
          </a:prstGeom>
          <a:noFill/>
          <a:ln w="28575">
            <a:solidFill>
              <a:srgbClr val="D60093"/>
            </a:solidFill>
          </a:ln>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4" name="Straight Connector 73">
            <a:extLst>
              <a:ext uri="{FF2B5EF4-FFF2-40B4-BE49-F238E27FC236}">
                <a16:creationId xmlns:a16="http://schemas.microsoft.com/office/drawing/2014/main" id="{71F963E4-3F52-5BD2-4CE3-08CB9FC3AA61}"/>
              </a:ext>
            </a:extLst>
          </p:cNvPr>
          <p:cNvCxnSpPr>
            <a:cxnSpLocks/>
            <a:endCxn id="72" idx="1"/>
          </p:cNvCxnSpPr>
          <p:nvPr/>
        </p:nvCxnSpPr>
        <p:spPr>
          <a:xfrm>
            <a:off x="1427766" y="5036962"/>
            <a:ext cx="455243"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0CA3ECD-1C24-5C13-DA51-F902D8C763B0}"/>
              </a:ext>
            </a:extLst>
          </p:cNvPr>
          <p:cNvCxnSpPr>
            <a:cxnSpLocks/>
            <a:endCxn id="73" idx="1"/>
          </p:cNvCxnSpPr>
          <p:nvPr/>
        </p:nvCxnSpPr>
        <p:spPr>
          <a:xfrm flipV="1">
            <a:off x="1402480" y="2383959"/>
            <a:ext cx="487024"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30E451D-09FA-239F-149F-D5042CCE255F}"/>
              </a:ext>
            </a:extLst>
          </p:cNvPr>
          <p:cNvCxnSpPr>
            <a:cxnSpLocks/>
            <a:stCxn id="63" idx="3"/>
          </p:cNvCxnSpPr>
          <p:nvPr/>
        </p:nvCxnSpPr>
        <p:spPr>
          <a:xfrm>
            <a:off x="-113077" y="3027866"/>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00A8B9B-B6E4-51F7-4CF9-4E5D788C9513}"/>
              </a:ext>
            </a:extLst>
          </p:cNvPr>
          <p:cNvCxnSpPr>
            <a:cxnSpLocks/>
            <a:stCxn id="62" idx="3"/>
          </p:cNvCxnSpPr>
          <p:nvPr/>
        </p:nvCxnSpPr>
        <p:spPr>
          <a:xfrm flipV="1">
            <a:off x="-89832" y="4295004"/>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8" name="CuadroTexto 319">
            <a:extLst>
              <a:ext uri="{FF2B5EF4-FFF2-40B4-BE49-F238E27FC236}">
                <a16:creationId xmlns:a16="http://schemas.microsoft.com/office/drawing/2014/main" id="{1A275226-373B-BABC-5795-1693461A09EC}"/>
              </a:ext>
            </a:extLst>
          </p:cNvPr>
          <p:cNvSpPr txBox="1"/>
          <p:nvPr/>
        </p:nvSpPr>
        <p:spPr>
          <a:xfrm>
            <a:off x="2153252" y="3568576"/>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9" name="CuadroTexto 273">
            <a:extLst>
              <a:ext uri="{FF2B5EF4-FFF2-40B4-BE49-F238E27FC236}">
                <a16:creationId xmlns:a16="http://schemas.microsoft.com/office/drawing/2014/main" id="{5DC11975-6ED3-A823-B3EB-E0E9954D93EE}"/>
              </a:ext>
            </a:extLst>
          </p:cNvPr>
          <p:cNvSpPr txBox="1"/>
          <p:nvPr/>
        </p:nvSpPr>
        <p:spPr>
          <a:xfrm>
            <a:off x="1933755" y="4382031"/>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0" name="CuadroTexto 259">
            <a:extLst>
              <a:ext uri="{FF2B5EF4-FFF2-40B4-BE49-F238E27FC236}">
                <a16:creationId xmlns:a16="http://schemas.microsoft.com/office/drawing/2014/main" id="{606EB88A-9740-2020-F67E-E899C00D2F02}"/>
              </a:ext>
            </a:extLst>
          </p:cNvPr>
          <p:cNvSpPr txBox="1"/>
          <p:nvPr/>
        </p:nvSpPr>
        <p:spPr>
          <a:xfrm>
            <a:off x="1947378" y="2801582"/>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81" name="Rectángulo 205">
            <a:extLst>
              <a:ext uri="{FF2B5EF4-FFF2-40B4-BE49-F238E27FC236}">
                <a16:creationId xmlns:a16="http://schemas.microsoft.com/office/drawing/2014/main" id="{9EC03ED1-5406-EBE0-A56E-3F7ABDC0E5DF}"/>
              </a:ext>
            </a:extLst>
          </p:cNvPr>
          <p:cNvSpPr/>
          <p:nvPr/>
        </p:nvSpPr>
        <p:spPr>
          <a:xfrm>
            <a:off x="370251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82" name="Group 81">
            <a:extLst>
              <a:ext uri="{FF2B5EF4-FFF2-40B4-BE49-F238E27FC236}">
                <a16:creationId xmlns:a16="http://schemas.microsoft.com/office/drawing/2014/main" id="{BED3381A-8372-40FF-8C02-0B6219F9D917}"/>
              </a:ext>
            </a:extLst>
          </p:cNvPr>
          <p:cNvGrpSpPr/>
          <p:nvPr/>
        </p:nvGrpSpPr>
        <p:grpSpPr>
          <a:xfrm>
            <a:off x="1433746" y="3328954"/>
            <a:ext cx="2377457" cy="311829"/>
            <a:chOff x="7567844" y="3751663"/>
            <a:chExt cx="2184916" cy="292647"/>
          </a:xfrm>
        </p:grpSpPr>
        <p:cxnSp>
          <p:nvCxnSpPr>
            <p:cNvPr id="99" name="Straight Connector 98">
              <a:extLst>
                <a:ext uri="{FF2B5EF4-FFF2-40B4-BE49-F238E27FC236}">
                  <a16:creationId xmlns:a16="http://schemas.microsoft.com/office/drawing/2014/main" id="{0C4DF946-B8A3-EECB-4805-FCDB5CCE0D1F}"/>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D049728-1DC0-51DC-2B20-D8AB2347965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9AACFAF8-D02E-81CE-8C0E-7EDDCC0D5218}"/>
              </a:ext>
            </a:extLst>
          </p:cNvPr>
          <p:cNvCxnSpPr>
            <a:cxnSpLocks/>
            <a:endCxn id="80" idx="1"/>
          </p:cNvCxnSpPr>
          <p:nvPr/>
        </p:nvCxnSpPr>
        <p:spPr>
          <a:xfrm flipV="1">
            <a:off x="1433746" y="3032415"/>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A8CC020-B0A0-125D-A57E-79254AAE7D9C}"/>
              </a:ext>
            </a:extLst>
          </p:cNvPr>
          <p:cNvCxnSpPr>
            <a:cxnSpLocks/>
            <a:stCxn id="80" idx="3"/>
          </p:cNvCxnSpPr>
          <p:nvPr/>
        </p:nvCxnSpPr>
        <p:spPr>
          <a:xfrm flipV="1">
            <a:off x="3260559" y="2841000"/>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E7237642-E15C-24FF-9DF6-33FC49C83E13}"/>
              </a:ext>
            </a:extLst>
          </p:cNvPr>
          <p:cNvGrpSpPr/>
          <p:nvPr/>
        </p:nvGrpSpPr>
        <p:grpSpPr>
          <a:xfrm>
            <a:off x="1433746" y="4053698"/>
            <a:ext cx="2377457" cy="311829"/>
            <a:chOff x="7567844" y="3751663"/>
            <a:chExt cx="2184916" cy="292647"/>
          </a:xfrm>
        </p:grpSpPr>
        <p:cxnSp>
          <p:nvCxnSpPr>
            <p:cNvPr id="97" name="Straight Connector 96">
              <a:extLst>
                <a:ext uri="{FF2B5EF4-FFF2-40B4-BE49-F238E27FC236}">
                  <a16:creationId xmlns:a16="http://schemas.microsoft.com/office/drawing/2014/main" id="{1B981EC5-5A27-DEDF-F56D-A25556C701D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E5C5C0B5-E42D-6DEB-9338-C8DECDE5AFB8}"/>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a:extLst>
              <a:ext uri="{FF2B5EF4-FFF2-40B4-BE49-F238E27FC236}">
                <a16:creationId xmlns:a16="http://schemas.microsoft.com/office/drawing/2014/main" id="{CFE48282-7282-8703-F433-010A2DE08E2F}"/>
              </a:ext>
            </a:extLst>
          </p:cNvPr>
          <p:cNvCxnSpPr>
            <a:cxnSpLocks/>
            <a:endCxn id="79" idx="1"/>
          </p:cNvCxnSpPr>
          <p:nvPr/>
        </p:nvCxnSpPr>
        <p:spPr>
          <a:xfrm>
            <a:off x="1433746" y="4223921"/>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2237BD7-49DE-7886-F5BA-08D1EBB8A9A1}"/>
              </a:ext>
            </a:extLst>
          </p:cNvPr>
          <p:cNvCxnSpPr>
            <a:cxnSpLocks/>
            <a:stCxn id="79" idx="3"/>
          </p:cNvCxnSpPr>
          <p:nvPr/>
        </p:nvCxnSpPr>
        <p:spPr>
          <a:xfrm>
            <a:off x="3283804" y="4612864"/>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30DE726-D8E8-B8DC-2F07-E0930B17B374}"/>
              </a:ext>
            </a:extLst>
          </p:cNvPr>
          <p:cNvCxnSpPr>
            <a:cxnSpLocks/>
            <a:stCxn id="80" idx="3"/>
          </p:cNvCxnSpPr>
          <p:nvPr/>
        </p:nvCxnSpPr>
        <p:spPr>
          <a:xfrm>
            <a:off x="3260559" y="3032415"/>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86AA69E-9FB8-35A2-E7AC-F4A3D1EAAD01}"/>
              </a:ext>
            </a:extLst>
          </p:cNvPr>
          <p:cNvCxnSpPr>
            <a:cxnSpLocks/>
            <a:stCxn id="79" idx="3"/>
          </p:cNvCxnSpPr>
          <p:nvPr/>
        </p:nvCxnSpPr>
        <p:spPr>
          <a:xfrm flipV="1">
            <a:off x="3283804" y="4263304"/>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770E8B8-BE04-9301-EF87-DFAE75E302BB}"/>
              </a:ext>
            </a:extLst>
          </p:cNvPr>
          <p:cNvCxnSpPr>
            <a:cxnSpLocks/>
            <a:stCxn id="73" idx="3"/>
          </p:cNvCxnSpPr>
          <p:nvPr/>
        </p:nvCxnSpPr>
        <p:spPr>
          <a:xfrm flipV="1">
            <a:off x="3273217" y="2098119"/>
            <a:ext cx="474808"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9743DC3-313B-FE24-CEAB-7450262D2D0D}"/>
              </a:ext>
            </a:extLst>
          </p:cNvPr>
          <p:cNvCxnSpPr>
            <a:cxnSpLocks/>
            <a:stCxn id="73" idx="3"/>
          </p:cNvCxnSpPr>
          <p:nvPr/>
        </p:nvCxnSpPr>
        <p:spPr>
          <a:xfrm>
            <a:off x="3273217" y="2383959"/>
            <a:ext cx="537986"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3FC67E7-29C7-96D8-B414-DF9ECADDE79F}"/>
              </a:ext>
            </a:extLst>
          </p:cNvPr>
          <p:cNvCxnSpPr>
            <a:cxnSpLocks/>
            <a:stCxn id="72" idx="3"/>
          </p:cNvCxnSpPr>
          <p:nvPr/>
        </p:nvCxnSpPr>
        <p:spPr>
          <a:xfrm>
            <a:off x="3310003" y="5397772"/>
            <a:ext cx="438022"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07EEEFD-4AD4-4A88-47EA-C0B70E6E61AA}"/>
              </a:ext>
            </a:extLst>
          </p:cNvPr>
          <p:cNvCxnSpPr>
            <a:cxnSpLocks/>
            <a:stCxn id="72" idx="3"/>
          </p:cNvCxnSpPr>
          <p:nvPr/>
        </p:nvCxnSpPr>
        <p:spPr>
          <a:xfrm flipV="1">
            <a:off x="3310003" y="5036962"/>
            <a:ext cx="469934"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CA440D9F-A135-3F10-1433-DA52A457DA01}"/>
              </a:ext>
            </a:extLst>
          </p:cNvPr>
          <p:cNvGrpSpPr/>
          <p:nvPr/>
        </p:nvGrpSpPr>
        <p:grpSpPr>
          <a:xfrm>
            <a:off x="1427766" y="4829020"/>
            <a:ext cx="2377457" cy="311829"/>
            <a:chOff x="7567844" y="3751663"/>
            <a:chExt cx="2184916" cy="292647"/>
          </a:xfrm>
        </p:grpSpPr>
        <p:cxnSp>
          <p:nvCxnSpPr>
            <p:cNvPr id="95" name="Straight Connector 94">
              <a:extLst>
                <a:ext uri="{FF2B5EF4-FFF2-40B4-BE49-F238E27FC236}">
                  <a16:creationId xmlns:a16="http://schemas.microsoft.com/office/drawing/2014/main" id="{31508F40-1DE1-E57B-4860-ED65FC03A68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D0B816D8-EC49-BCF9-2DE5-537B79FCC893}"/>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7"/>
                <a:stretch>
                  <a:fillRect l="-1104" t="-22973" b="-44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EA90527-F5A4-BB97-F57C-5BA714E873BF}"/>
                  </a:ext>
                </a:extLst>
              </p:cNvPr>
              <p:cNvSpPr txBox="1"/>
              <p:nvPr/>
            </p:nvSpPr>
            <p:spPr>
              <a:xfrm>
                <a:off x="5794941" y="1591372"/>
                <a:ext cx="5722011" cy="4832092"/>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a:p>
                <a:r>
                  <a:rPr lang="en-US" sz="2800" dirty="0"/>
                  <a:t>If yes, we need to check the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𝑆</m:t>
                        </m:r>
                      </m:e>
                      <m:sub>
                        <m:r>
                          <a:rPr lang="en-US" sz="2800" i="1" dirty="0" smtClean="0">
                            <a:latin typeface="Cambria Math" panose="02040503050406030204" pitchFamily="18" charset="0"/>
                          </a:rPr>
                          <m:t>1</m:t>
                        </m:r>
                      </m:sub>
                    </m:sSub>
                  </m:oMath>
                </a14:m>
                <a:r>
                  <a:rPr lang="en-US" sz="2800" dirty="0"/>
                  <a:t> pre-condition propositions of those actions: </a:t>
                </a:r>
                <a:r>
                  <a:rPr lang="en-US" sz="2800" b="1" dirty="0" err="1">
                    <a:solidFill>
                      <a:srgbClr val="7030A0"/>
                    </a:solidFill>
                  </a:rPr>
                  <a:t>sockL</a:t>
                </a:r>
                <a:r>
                  <a:rPr lang="en-US" sz="2800" b="1" dirty="0">
                    <a:solidFill>
                      <a:srgbClr val="7030A0"/>
                    </a:solidFill>
                  </a:rPr>
                  <a:t>()</a:t>
                </a:r>
                <a:r>
                  <a:rPr lang="en-US" sz="2800" dirty="0"/>
                  <a:t> and </a:t>
                </a:r>
                <a:r>
                  <a:rPr lang="en-US" sz="2800" b="1" dirty="0" err="1">
                    <a:solidFill>
                      <a:srgbClr val="7030A0"/>
                    </a:solidFill>
                  </a:rPr>
                  <a:t>sockR</a:t>
                </a:r>
                <a:r>
                  <a:rPr lang="en-US" sz="2800" b="1" dirty="0">
                    <a:solidFill>
                      <a:srgbClr val="7030A0"/>
                    </a:solidFill>
                  </a:rPr>
                  <a:t>()</a:t>
                </a:r>
              </a:p>
              <a:p>
                <a:endParaRPr lang="en-US" sz="2800" b="1" dirty="0">
                  <a:solidFill>
                    <a:srgbClr val="7030A0"/>
                  </a:solidFill>
                </a:endParaRPr>
              </a:p>
              <a:p>
                <a:r>
                  <a:rPr lang="en-US" sz="2800" dirty="0"/>
                  <a:t>... and, then check the actions in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0</m:t>
                        </m:r>
                      </m:sub>
                    </m:sSub>
                  </m:oMath>
                </a14:m>
                <a:r>
                  <a:rPr lang="en-US" sz="2800" dirty="0"/>
                  <a:t>  that led us to that set of propositions...</a:t>
                </a:r>
                <a:endParaRPr lang="en-US" sz="2800" b="1" dirty="0">
                  <a:solidFill>
                    <a:srgbClr val="7030A0"/>
                  </a:solidFill>
                </a:endParaRPr>
              </a:p>
              <a:p>
                <a:endParaRPr lang="en-US" sz="2800" dirty="0"/>
              </a:p>
            </p:txBody>
          </p:sp>
        </mc:Choice>
        <mc:Fallback xmlns="">
          <p:sp>
            <p:nvSpPr>
              <p:cNvPr id="12" name="TextBox 11">
                <a:extLst>
                  <a:ext uri="{FF2B5EF4-FFF2-40B4-BE49-F238E27FC236}">
                    <a16:creationId xmlns:a16="http://schemas.microsoft.com/office/drawing/2014/main" id="{BEA90527-F5A4-BB97-F57C-5BA714E873BF}"/>
                  </a:ext>
                </a:extLst>
              </p:cNvPr>
              <p:cNvSpPr txBox="1">
                <a:spLocks noRot="1" noChangeAspect="1" noMove="1" noResize="1" noEditPoints="1" noAdjustHandles="1" noChangeArrowheads="1" noChangeShapeType="1" noTextEdit="1"/>
              </p:cNvSpPr>
              <p:nvPr/>
            </p:nvSpPr>
            <p:spPr>
              <a:xfrm>
                <a:off x="5794941" y="1591372"/>
                <a:ext cx="5722011" cy="4832092"/>
              </a:xfrm>
              <a:prstGeom prst="rect">
                <a:avLst/>
              </a:prstGeom>
              <a:blipFill>
                <a:blip r:embed="rId8"/>
                <a:stretch>
                  <a:fillRect l="-2239" t="-1135"/>
                </a:stretch>
              </a:blipFill>
            </p:spPr>
            <p:txBody>
              <a:bodyPr/>
              <a:lstStyle/>
              <a:p>
                <a:r>
                  <a:rPr lang="en-US">
                    <a:noFill/>
                  </a:rPr>
                  <a:t> </a:t>
                </a:r>
              </a:p>
            </p:txBody>
          </p:sp>
        </mc:Fallback>
      </mc:AlternateContent>
    </p:spTree>
    <p:extLst>
      <p:ext uri="{BB962C8B-B14F-4D97-AF65-F5344CB8AC3E}">
        <p14:creationId xmlns:p14="http://schemas.microsoft.com/office/powerpoint/2010/main" val="1569473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backwards for solution of non-exclusive propositions and actions</a:t>
            </a:r>
          </a:p>
          <a:p>
            <a:endParaRPr lang="en-US" dirty="0"/>
          </a:p>
        </p:txBody>
      </p:sp>
      <p:sp>
        <p:nvSpPr>
          <p:cNvPr id="12" name="TextBox 11">
            <a:extLst>
              <a:ext uri="{FF2B5EF4-FFF2-40B4-BE49-F238E27FC236}">
                <a16:creationId xmlns:a16="http://schemas.microsoft.com/office/drawing/2014/main" id="{BEA90527-F5A4-BB97-F57C-5BA714E873BF}"/>
              </a:ext>
            </a:extLst>
          </p:cNvPr>
          <p:cNvSpPr txBox="1"/>
          <p:nvPr/>
        </p:nvSpPr>
        <p:spPr>
          <a:xfrm>
            <a:off x="9227046" y="1640047"/>
            <a:ext cx="2818904" cy="4832092"/>
          </a:xfrm>
          <a:prstGeom prst="rect">
            <a:avLst/>
          </a:prstGeom>
          <a:noFill/>
        </p:spPr>
        <p:txBody>
          <a:bodyPr wrap="square" rtlCol="0">
            <a:spAutoFit/>
          </a:bodyPr>
          <a:lstStyle/>
          <a:p>
            <a:r>
              <a:rPr lang="en-US" sz="2800" b="1" dirty="0"/>
              <a:t>Solution found!</a:t>
            </a:r>
          </a:p>
          <a:p>
            <a:endParaRPr lang="en-US" sz="2800" dirty="0"/>
          </a:p>
          <a:p>
            <a:r>
              <a:rPr lang="en-US" sz="2800" dirty="0"/>
              <a:t>We can do </a:t>
            </a:r>
            <a:r>
              <a:rPr lang="en-US" sz="2800" dirty="0" err="1">
                <a:solidFill>
                  <a:srgbClr val="00B0F0"/>
                </a:solidFill>
              </a:rPr>
              <a:t>putSockL</a:t>
            </a:r>
            <a:r>
              <a:rPr lang="en-US" sz="2800" dirty="0"/>
              <a:t> and </a:t>
            </a:r>
            <a:r>
              <a:rPr lang="en-US" sz="2800" dirty="0" err="1">
                <a:solidFill>
                  <a:schemeClr val="accent2"/>
                </a:solidFill>
              </a:rPr>
              <a:t>putSockR</a:t>
            </a:r>
            <a:endParaRPr lang="en-US" sz="2800" dirty="0">
              <a:solidFill>
                <a:schemeClr val="accent2"/>
              </a:solidFill>
            </a:endParaRPr>
          </a:p>
          <a:p>
            <a:r>
              <a:rPr lang="en-US" sz="2800" dirty="0"/>
              <a:t>in any order, then</a:t>
            </a:r>
          </a:p>
          <a:p>
            <a:endParaRPr lang="en-US" sz="2800" dirty="0"/>
          </a:p>
          <a:p>
            <a:r>
              <a:rPr lang="en-US" sz="2800" dirty="0"/>
              <a:t>We can do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r>
              <a:rPr lang="en-US" sz="2800" dirty="0"/>
              <a:t>in any order</a:t>
            </a:r>
          </a:p>
        </p:txBody>
      </p:sp>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31DD0583-7E06-FCBD-0339-FB9E30CE511B}"/>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31DD0583-7E06-FCBD-0339-FB9E30CE511B}"/>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B01388E2-C0CB-1BBE-F185-558E228CE75B}"/>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B01388E2-C0CB-1BBE-F185-558E228CE75B}"/>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77FFDD6C-50F0-F73B-D50B-1A7424DE90D3}"/>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77FFDD6C-50F0-F73B-D50B-1A7424DE90D3}"/>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uadroTexto 401">
                <a:extLst>
                  <a:ext uri="{FF2B5EF4-FFF2-40B4-BE49-F238E27FC236}">
                    <a16:creationId xmlns:a16="http://schemas.microsoft.com/office/drawing/2014/main" id="{4B6A954E-23E3-BD62-F894-42C79131C0CA}"/>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8" name="CuadroTexto 401">
                <a:extLst>
                  <a:ext uri="{FF2B5EF4-FFF2-40B4-BE49-F238E27FC236}">
                    <a16:creationId xmlns:a16="http://schemas.microsoft.com/office/drawing/2014/main" id="{4B6A954E-23E3-BD62-F894-42C79131C0CA}"/>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uadroTexto 401">
                <a:extLst>
                  <a:ext uri="{FF2B5EF4-FFF2-40B4-BE49-F238E27FC236}">
                    <a16:creationId xmlns:a16="http://schemas.microsoft.com/office/drawing/2014/main" id="{3C2BBE9E-BD93-D495-4C40-027D20484F9F}"/>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9" name="CuadroTexto 401">
                <a:extLst>
                  <a:ext uri="{FF2B5EF4-FFF2-40B4-BE49-F238E27FC236}">
                    <a16:creationId xmlns:a16="http://schemas.microsoft.com/office/drawing/2014/main" id="{3C2BBE9E-BD93-D495-4C40-027D20484F9F}"/>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6"/>
                <a:stretch>
                  <a:fillRect/>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AEA8CBF5-B1C5-B4CE-C198-66744C6A75C9}"/>
              </a:ext>
            </a:extLst>
          </p:cNvPr>
          <p:cNvGrpSpPr/>
          <p:nvPr/>
        </p:nvGrpSpPr>
        <p:grpSpPr>
          <a:xfrm>
            <a:off x="5149836" y="2584583"/>
            <a:ext cx="2377457" cy="311829"/>
            <a:chOff x="7567844" y="3751663"/>
            <a:chExt cx="2184916" cy="292647"/>
          </a:xfrm>
        </p:grpSpPr>
        <p:cxnSp>
          <p:nvCxnSpPr>
            <p:cNvPr id="109" name="Straight Connector 108">
              <a:extLst>
                <a:ext uri="{FF2B5EF4-FFF2-40B4-BE49-F238E27FC236}">
                  <a16:creationId xmlns:a16="http://schemas.microsoft.com/office/drawing/2014/main" id="{1D6FC135-08D6-C820-D51D-D39494A56704}"/>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A2BB46E8-CD4E-5796-1C89-F2FF0B1E464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CuadroTexto 319">
            <a:extLst>
              <a:ext uri="{FF2B5EF4-FFF2-40B4-BE49-F238E27FC236}">
                <a16:creationId xmlns:a16="http://schemas.microsoft.com/office/drawing/2014/main" id="{22F76486-D040-97D4-BA50-E8740A2EFC31}"/>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14" name="CuadroTexto 273">
            <a:extLst>
              <a:ext uri="{FF2B5EF4-FFF2-40B4-BE49-F238E27FC236}">
                <a16:creationId xmlns:a16="http://schemas.microsoft.com/office/drawing/2014/main" id="{34517829-6526-2669-0064-5F25643E1293}"/>
              </a:ext>
            </a:extLst>
          </p:cNvPr>
          <p:cNvSpPr txBox="1"/>
          <p:nvPr/>
        </p:nvSpPr>
        <p:spPr>
          <a:xfrm>
            <a:off x="2307475" y="4397407"/>
            <a:ext cx="1350049" cy="461665"/>
          </a:xfrm>
          <a:prstGeom prst="rect">
            <a:avLst/>
          </a:prstGeom>
          <a:no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5" name="CuadroTexto 259">
            <a:extLst>
              <a:ext uri="{FF2B5EF4-FFF2-40B4-BE49-F238E27FC236}">
                <a16:creationId xmlns:a16="http://schemas.microsoft.com/office/drawing/2014/main" id="{F5406DD1-0461-D08F-D5FF-AA462C223EFC}"/>
              </a:ext>
            </a:extLst>
          </p:cNvPr>
          <p:cNvSpPr txBox="1"/>
          <p:nvPr/>
        </p:nvSpPr>
        <p:spPr>
          <a:xfrm>
            <a:off x="2321098" y="2794210"/>
            <a:ext cx="1313181" cy="461665"/>
          </a:xfrm>
          <a:prstGeom prst="rect">
            <a:avLst/>
          </a:prstGeom>
          <a:no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16" name="Rectángulo 205">
            <a:extLst>
              <a:ext uri="{FF2B5EF4-FFF2-40B4-BE49-F238E27FC236}">
                <a16:creationId xmlns:a16="http://schemas.microsoft.com/office/drawing/2014/main" id="{E2521028-EA83-51F5-1F11-1807136784A0}"/>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p:sp>
        <p:nvSpPr>
          <p:cNvPr id="17" name="Rectángulo 195">
            <a:extLst>
              <a:ext uri="{FF2B5EF4-FFF2-40B4-BE49-F238E27FC236}">
                <a16:creationId xmlns:a16="http://schemas.microsoft.com/office/drawing/2014/main" id="{A5683D45-1C47-6BDD-AD1D-680439312B72}"/>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endParaRPr lang="en-US" sz="2400" dirty="0">
              <a:solidFill>
                <a:srgbClr val="7030A0"/>
              </a:solidFill>
            </a:endParaRP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18" name="Group 17">
            <a:extLst>
              <a:ext uri="{FF2B5EF4-FFF2-40B4-BE49-F238E27FC236}">
                <a16:creationId xmlns:a16="http://schemas.microsoft.com/office/drawing/2014/main" id="{C7567369-24C3-9D3C-F775-D14D65CD9CAF}"/>
              </a:ext>
            </a:extLst>
          </p:cNvPr>
          <p:cNvGrpSpPr/>
          <p:nvPr/>
        </p:nvGrpSpPr>
        <p:grpSpPr>
          <a:xfrm>
            <a:off x="1807466" y="3326131"/>
            <a:ext cx="2377457" cy="311829"/>
            <a:chOff x="7567844" y="3751663"/>
            <a:chExt cx="2184916" cy="292647"/>
          </a:xfrm>
        </p:grpSpPr>
        <p:cxnSp>
          <p:nvCxnSpPr>
            <p:cNvPr id="107" name="Straight Connector 106">
              <a:extLst>
                <a:ext uri="{FF2B5EF4-FFF2-40B4-BE49-F238E27FC236}">
                  <a16:creationId xmlns:a16="http://schemas.microsoft.com/office/drawing/2014/main" id="{3BD8D366-42E5-51BA-1DE8-81DDC399890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58B9EB80-57AA-567B-4B51-AD5A3AE374A8}"/>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9" name="Straight Connector 18">
            <a:extLst>
              <a:ext uri="{FF2B5EF4-FFF2-40B4-BE49-F238E27FC236}">
                <a16:creationId xmlns:a16="http://schemas.microsoft.com/office/drawing/2014/main" id="{607D3590-9FA9-019D-68EC-0630E0AEA5BE}"/>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B1E252A-0586-2233-34F2-F424F5334C97}"/>
              </a:ext>
            </a:extLst>
          </p:cNvPr>
          <p:cNvCxnSpPr>
            <a:cxnSpLocks/>
            <a:stCxn id="15"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99B4A688-7735-D2A2-A77E-31246F53C1EC}"/>
              </a:ext>
            </a:extLst>
          </p:cNvPr>
          <p:cNvGrpSpPr/>
          <p:nvPr/>
        </p:nvGrpSpPr>
        <p:grpSpPr>
          <a:xfrm>
            <a:off x="1807466" y="4050875"/>
            <a:ext cx="2377457" cy="311829"/>
            <a:chOff x="7567844" y="3751663"/>
            <a:chExt cx="2184916" cy="292647"/>
          </a:xfrm>
        </p:grpSpPr>
        <p:cxnSp>
          <p:nvCxnSpPr>
            <p:cNvPr id="59" name="Straight Connector 58">
              <a:extLst>
                <a:ext uri="{FF2B5EF4-FFF2-40B4-BE49-F238E27FC236}">
                  <a16:creationId xmlns:a16="http://schemas.microsoft.com/office/drawing/2014/main" id="{4C585F31-50A3-8B0B-C812-D124FEE19FE9}"/>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872E5030-CD48-0443-E111-A6C003CC20A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2" name="Straight Connector 21">
            <a:extLst>
              <a:ext uri="{FF2B5EF4-FFF2-40B4-BE49-F238E27FC236}">
                <a16:creationId xmlns:a16="http://schemas.microsoft.com/office/drawing/2014/main" id="{D93DE2F3-A5FA-F93F-5CCB-495873E3E679}"/>
              </a:ext>
            </a:extLst>
          </p:cNvPr>
          <p:cNvCxnSpPr>
            <a:cxnSpLocks/>
            <a:endCxn id="14"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48503FC-2091-9247-54B5-0E1D427B01F5}"/>
              </a:ext>
            </a:extLst>
          </p:cNvPr>
          <p:cNvCxnSpPr>
            <a:cxnSpLocks/>
            <a:stCxn id="14" idx="3"/>
          </p:cNvCxnSpPr>
          <p:nvPr/>
        </p:nvCxnSpPr>
        <p:spPr>
          <a:xfrm>
            <a:off x="3657524" y="4628240"/>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4" name="CuadroTexto 273">
            <a:extLst>
              <a:ext uri="{FF2B5EF4-FFF2-40B4-BE49-F238E27FC236}">
                <a16:creationId xmlns:a16="http://schemas.microsoft.com/office/drawing/2014/main" id="{A07C7E50-BB42-B33E-B730-FC53350DAA47}"/>
              </a:ext>
            </a:extLst>
          </p:cNvPr>
          <p:cNvSpPr txBox="1"/>
          <p:nvPr/>
        </p:nvSpPr>
        <p:spPr>
          <a:xfrm>
            <a:off x="5645594" y="5164116"/>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25" name="CuadroTexto 259">
            <a:extLst>
              <a:ext uri="{FF2B5EF4-FFF2-40B4-BE49-F238E27FC236}">
                <a16:creationId xmlns:a16="http://schemas.microsoft.com/office/drawing/2014/main" id="{01182A88-0DFA-DE08-E7C1-42A53814E9EE}"/>
              </a:ext>
            </a:extLst>
          </p:cNvPr>
          <p:cNvSpPr txBox="1"/>
          <p:nvPr/>
        </p:nvSpPr>
        <p:spPr>
          <a:xfrm>
            <a:off x="5648882" y="2150303"/>
            <a:ext cx="1359668" cy="461665"/>
          </a:xfrm>
          <a:prstGeom prst="rect">
            <a:avLst/>
          </a:prstGeom>
          <a:noFill/>
          <a:ln w="28575">
            <a:solidFill>
              <a:srgbClr val="D60093"/>
            </a:solidFill>
          </a:ln>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26" name="Straight Connector 25">
            <a:extLst>
              <a:ext uri="{FF2B5EF4-FFF2-40B4-BE49-F238E27FC236}">
                <a16:creationId xmlns:a16="http://schemas.microsoft.com/office/drawing/2014/main" id="{82523F3A-630D-37E9-9156-B2C609FBA34F}"/>
              </a:ext>
            </a:extLst>
          </p:cNvPr>
          <p:cNvCxnSpPr>
            <a:cxnSpLocks/>
            <a:endCxn id="24" idx="1"/>
          </p:cNvCxnSpPr>
          <p:nvPr/>
        </p:nvCxnSpPr>
        <p:spPr>
          <a:xfrm>
            <a:off x="5175122" y="5034139"/>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9BC04C3-E20C-B172-7481-0A10F1177C69}"/>
              </a:ext>
            </a:extLst>
          </p:cNvPr>
          <p:cNvCxnSpPr>
            <a:cxnSpLocks/>
            <a:endCxn id="25" idx="1"/>
          </p:cNvCxnSpPr>
          <p:nvPr/>
        </p:nvCxnSpPr>
        <p:spPr>
          <a:xfrm flipV="1">
            <a:off x="5149836" y="2381136"/>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51745E0-A59F-55B7-DC70-A3910D498413}"/>
              </a:ext>
            </a:extLst>
          </p:cNvPr>
          <p:cNvCxnSpPr>
            <a:cxnSpLocks/>
            <a:stCxn id="15"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FE67C66-8FA1-4CCD-F05E-0FCCCFFC8AB2}"/>
              </a:ext>
            </a:extLst>
          </p:cNvPr>
          <p:cNvCxnSpPr>
            <a:cxnSpLocks/>
            <a:stCxn id="14" idx="3"/>
          </p:cNvCxnSpPr>
          <p:nvPr/>
        </p:nvCxnSpPr>
        <p:spPr>
          <a:xfrm flipV="1">
            <a:off x="3657524" y="4292181"/>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31" name="CuadroTexto 319">
            <a:extLst>
              <a:ext uri="{FF2B5EF4-FFF2-40B4-BE49-F238E27FC236}">
                <a16:creationId xmlns:a16="http://schemas.microsoft.com/office/drawing/2014/main" id="{8E698FDE-6203-84E7-DAC8-8EFAD8ECD4EA}"/>
              </a:ext>
            </a:extLst>
          </p:cNvPr>
          <p:cNvSpPr txBox="1"/>
          <p:nvPr/>
        </p:nvSpPr>
        <p:spPr>
          <a:xfrm>
            <a:off x="5900608"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2" name="CuadroTexto 273">
            <a:extLst>
              <a:ext uri="{FF2B5EF4-FFF2-40B4-BE49-F238E27FC236}">
                <a16:creationId xmlns:a16="http://schemas.microsoft.com/office/drawing/2014/main" id="{72FFEAD0-D6CC-55F2-8A5B-D2D8FE5F3D9A}"/>
              </a:ext>
            </a:extLst>
          </p:cNvPr>
          <p:cNvSpPr txBox="1"/>
          <p:nvPr/>
        </p:nvSpPr>
        <p:spPr>
          <a:xfrm>
            <a:off x="5681111" y="4379208"/>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3" name="CuadroTexto 259">
            <a:extLst>
              <a:ext uri="{FF2B5EF4-FFF2-40B4-BE49-F238E27FC236}">
                <a16:creationId xmlns:a16="http://schemas.microsoft.com/office/drawing/2014/main" id="{654CB459-285F-37CA-2F50-6369276716F4}"/>
              </a:ext>
            </a:extLst>
          </p:cNvPr>
          <p:cNvSpPr txBox="1"/>
          <p:nvPr/>
        </p:nvSpPr>
        <p:spPr>
          <a:xfrm>
            <a:off x="5694734" y="2798759"/>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34" name="Rectángulo 205">
            <a:extLst>
              <a:ext uri="{FF2B5EF4-FFF2-40B4-BE49-F238E27FC236}">
                <a16:creationId xmlns:a16="http://schemas.microsoft.com/office/drawing/2014/main" id="{E92878B7-7DBA-9ADC-B3AF-8CFCEFF96120}"/>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35" name="Group 34">
            <a:extLst>
              <a:ext uri="{FF2B5EF4-FFF2-40B4-BE49-F238E27FC236}">
                <a16:creationId xmlns:a16="http://schemas.microsoft.com/office/drawing/2014/main" id="{09B8ADFC-B02E-74A9-7F0E-FEBB1225BA8C}"/>
              </a:ext>
            </a:extLst>
          </p:cNvPr>
          <p:cNvGrpSpPr/>
          <p:nvPr/>
        </p:nvGrpSpPr>
        <p:grpSpPr>
          <a:xfrm>
            <a:off x="5181102" y="3326131"/>
            <a:ext cx="2377457" cy="311829"/>
            <a:chOff x="7567844" y="3751663"/>
            <a:chExt cx="2184916" cy="292647"/>
          </a:xfrm>
        </p:grpSpPr>
        <p:cxnSp>
          <p:nvCxnSpPr>
            <p:cNvPr id="56" name="Straight Connector 55">
              <a:extLst>
                <a:ext uri="{FF2B5EF4-FFF2-40B4-BE49-F238E27FC236}">
                  <a16:creationId xmlns:a16="http://schemas.microsoft.com/office/drawing/2014/main" id="{4484074B-909D-F989-3307-60E747199A59}"/>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6DC7B788-3638-71ED-FA54-2D2907B0232D}"/>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6" name="Straight Connector 35">
            <a:extLst>
              <a:ext uri="{FF2B5EF4-FFF2-40B4-BE49-F238E27FC236}">
                <a16:creationId xmlns:a16="http://schemas.microsoft.com/office/drawing/2014/main" id="{5F3B7B5E-4A3A-B874-5D6C-C92B72C8AFA5}"/>
              </a:ext>
            </a:extLst>
          </p:cNvPr>
          <p:cNvCxnSpPr>
            <a:cxnSpLocks/>
            <a:endCxn id="33" idx="1"/>
          </p:cNvCxnSpPr>
          <p:nvPr/>
        </p:nvCxnSpPr>
        <p:spPr>
          <a:xfrm flipV="1">
            <a:off x="5181102" y="3029592"/>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7D90D9-C3EA-39DB-66B1-DF532D5EBFF0}"/>
              </a:ext>
            </a:extLst>
          </p:cNvPr>
          <p:cNvCxnSpPr>
            <a:cxnSpLocks/>
            <a:stCxn id="33"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D2FFBE1B-B03A-3667-64BA-5969E9CF0460}"/>
              </a:ext>
            </a:extLst>
          </p:cNvPr>
          <p:cNvGrpSpPr/>
          <p:nvPr/>
        </p:nvGrpSpPr>
        <p:grpSpPr>
          <a:xfrm>
            <a:off x="5181102" y="4050875"/>
            <a:ext cx="2377457" cy="311829"/>
            <a:chOff x="7567844" y="3751663"/>
            <a:chExt cx="2184916" cy="292647"/>
          </a:xfrm>
        </p:grpSpPr>
        <p:cxnSp>
          <p:nvCxnSpPr>
            <p:cNvPr id="54" name="Straight Connector 53">
              <a:extLst>
                <a:ext uri="{FF2B5EF4-FFF2-40B4-BE49-F238E27FC236}">
                  <a16:creationId xmlns:a16="http://schemas.microsoft.com/office/drawing/2014/main" id="{3615ADBE-EE52-1A6E-D62F-A63D3B403AD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5839F098-8836-4A13-6022-7851E3136BD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9" name="Straight Connector 38">
            <a:extLst>
              <a:ext uri="{FF2B5EF4-FFF2-40B4-BE49-F238E27FC236}">
                <a16:creationId xmlns:a16="http://schemas.microsoft.com/office/drawing/2014/main" id="{88B4E4BD-C866-503C-6AF8-A73E9F3FAAFA}"/>
              </a:ext>
            </a:extLst>
          </p:cNvPr>
          <p:cNvCxnSpPr>
            <a:cxnSpLocks/>
            <a:endCxn id="32"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070F7E-EFEA-04A3-DF33-22E975AAF3A8}"/>
              </a:ext>
            </a:extLst>
          </p:cNvPr>
          <p:cNvCxnSpPr>
            <a:cxnSpLocks/>
            <a:stCxn id="32" idx="3"/>
          </p:cNvCxnSpPr>
          <p:nvPr/>
        </p:nvCxnSpPr>
        <p:spPr>
          <a:xfrm>
            <a:off x="7031160" y="4610041"/>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9ABCAD7-F31E-F81F-B187-1193D0348DB5}"/>
              </a:ext>
            </a:extLst>
          </p:cNvPr>
          <p:cNvCxnSpPr>
            <a:cxnSpLocks/>
            <a:stCxn id="33"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3424316-B44C-A9A2-FB64-AEE4F4CB6AEA}"/>
              </a:ext>
            </a:extLst>
          </p:cNvPr>
          <p:cNvCxnSpPr>
            <a:cxnSpLocks/>
            <a:stCxn id="32" idx="3"/>
          </p:cNvCxnSpPr>
          <p:nvPr/>
        </p:nvCxnSpPr>
        <p:spPr>
          <a:xfrm flipV="1">
            <a:off x="7031160" y="4260481"/>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B3774AB-2612-3CE1-2AB8-A4107DCFD006}"/>
              </a:ext>
            </a:extLst>
          </p:cNvPr>
          <p:cNvCxnSpPr>
            <a:cxnSpLocks/>
            <a:stCxn id="25"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C3B44B3-1B39-1B09-6584-049504CA68AE}"/>
              </a:ext>
            </a:extLst>
          </p:cNvPr>
          <p:cNvCxnSpPr>
            <a:cxnSpLocks/>
            <a:stCxn id="25"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27D4B9B-8152-CA8B-9778-3740E963C803}"/>
              </a:ext>
            </a:extLst>
          </p:cNvPr>
          <p:cNvCxnSpPr>
            <a:cxnSpLocks/>
            <a:stCxn id="24" idx="3"/>
          </p:cNvCxnSpPr>
          <p:nvPr/>
        </p:nvCxnSpPr>
        <p:spPr>
          <a:xfrm>
            <a:off x="7042130" y="5394949"/>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E22D0EA-988E-803A-2981-36EA29762D2A}"/>
              </a:ext>
            </a:extLst>
          </p:cNvPr>
          <p:cNvCxnSpPr>
            <a:cxnSpLocks/>
            <a:stCxn id="24" idx="3"/>
          </p:cNvCxnSpPr>
          <p:nvPr/>
        </p:nvCxnSpPr>
        <p:spPr>
          <a:xfrm flipV="1">
            <a:off x="7042130" y="5034139"/>
            <a:ext cx="485163"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2E1F7BA6-56AA-5887-B228-433D5BF37F3A}"/>
              </a:ext>
            </a:extLst>
          </p:cNvPr>
          <p:cNvGrpSpPr/>
          <p:nvPr/>
        </p:nvGrpSpPr>
        <p:grpSpPr>
          <a:xfrm>
            <a:off x="5175122" y="4826197"/>
            <a:ext cx="2377457" cy="311829"/>
            <a:chOff x="7567844" y="3751663"/>
            <a:chExt cx="2184916" cy="292647"/>
          </a:xfrm>
        </p:grpSpPr>
        <p:cxnSp>
          <p:nvCxnSpPr>
            <p:cNvPr id="52" name="Straight Connector 51">
              <a:extLst>
                <a:ext uri="{FF2B5EF4-FFF2-40B4-BE49-F238E27FC236}">
                  <a16:creationId xmlns:a16="http://schemas.microsoft.com/office/drawing/2014/main" id="{2FDEBC95-11F4-26EE-81DC-10B158A14CE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F218AA87-8932-15D9-76D1-3646615727C7}"/>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18790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err="1"/>
              <a:t>GraphPlan</a:t>
            </a:r>
            <a:r>
              <a:rPr lang="en-US" dirty="0"/>
              <a:t> High Level Algorithm</a:t>
            </a:r>
          </a:p>
        </p:txBody>
      </p:sp>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2039539"/>
          </a:xfrm>
        </p:spPr>
        <p:txBody>
          <a:bodyPr/>
          <a:lstStyle/>
          <a:p>
            <a:pPr>
              <a:lnSpc>
                <a:spcPct val="100000"/>
              </a:lnSpc>
              <a:spcBef>
                <a:spcPts val="0"/>
              </a:spcBef>
            </a:pPr>
            <a:r>
              <a:rPr lang="en-US" altLang="en-US" sz="2400" dirty="0">
                <a:solidFill>
                  <a:srgbClr val="C00000"/>
                </a:solidFill>
              </a:rPr>
              <a:t>Initialize</a:t>
            </a:r>
            <a:r>
              <a:rPr lang="en-US" altLang="en-US" sz="2400" dirty="0">
                <a:solidFill>
                  <a:schemeClr val="tx1"/>
                </a:solidFill>
              </a:rPr>
              <a:t> first proposition layer with proposition from</a:t>
            </a:r>
            <a:r>
              <a:rPr lang="en-US" altLang="en-US" sz="2400" dirty="0"/>
              <a:t> initial state</a:t>
            </a:r>
          </a:p>
          <a:p>
            <a:pPr>
              <a:lnSpc>
                <a:spcPct val="100000"/>
              </a:lnSpc>
              <a:spcBef>
                <a:spcPts val="0"/>
              </a:spcBef>
            </a:pPr>
            <a:r>
              <a:rPr lang="en-US" altLang="en-US" sz="2400" dirty="0"/>
              <a:t>Loop</a:t>
            </a:r>
          </a:p>
          <a:p>
            <a:pPr>
              <a:lnSpc>
                <a:spcPct val="100000"/>
              </a:lnSpc>
              <a:spcBef>
                <a:spcPts val="0"/>
              </a:spcBef>
            </a:pPr>
            <a:r>
              <a:rPr lang="en-US" altLang="en-US" sz="2400" dirty="0"/>
              <a:t>	</a:t>
            </a:r>
            <a:r>
              <a:rPr lang="en-US" altLang="en-US" sz="2400" dirty="0">
                <a:solidFill>
                  <a:srgbClr val="C00000"/>
                </a:solidFill>
              </a:rPr>
              <a:t>Extend</a:t>
            </a:r>
            <a:r>
              <a:rPr lang="en-US" altLang="en-US" sz="2400" dirty="0">
                <a:solidFill>
                  <a:schemeClr val="tx1"/>
                </a:solidFill>
              </a:rPr>
              <a:t> the </a:t>
            </a:r>
            <a:r>
              <a:rPr lang="en-US" altLang="en-US" sz="2400" dirty="0" err="1">
                <a:solidFill>
                  <a:schemeClr val="tx1"/>
                </a:solidFill>
              </a:rPr>
              <a:t>GraphPlan</a:t>
            </a:r>
            <a:r>
              <a:rPr lang="en-US" altLang="en-US" sz="2400" dirty="0">
                <a:solidFill>
                  <a:schemeClr val="tx1"/>
                </a:solidFill>
              </a:rPr>
              <a:t> graph by adding an action level and</a:t>
            </a:r>
          </a:p>
          <a:p>
            <a:pPr>
              <a:lnSpc>
                <a:spcPct val="100000"/>
              </a:lnSpc>
              <a:spcBef>
                <a:spcPts val="0"/>
              </a:spcBef>
            </a:pPr>
            <a:r>
              <a:rPr lang="en-US" altLang="en-US" sz="2400" dirty="0">
                <a:solidFill>
                  <a:schemeClr val="tx1"/>
                </a:solidFill>
              </a:rPr>
              <a:t>		then a proposition level</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graph has </a:t>
            </a:r>
            <a:r>
              <a:rPr lang="en-US" altLang="en-US" sz="2400" dirty="0"/>
              <a:t>leveled off </a:t>
            </a:r>
            <a:r>
              <a:rPr lang="en-US" altLang="en-US" sz="2400" dirty="0">
                <a:solidFill>
                  <a:schemeClr val="tx1"/>
                </a:solidFill>
              </a:rPr>
              <a:t>(no new propositions added from previous level):</a:t>
            </a:r>
          </a:p>
          <a:p>
            <a:pPr>
              <a:lnSpc>
                <a:spcPct val="100000"/>
              </a:lnSpc>
              <a:spcBef>
                <a:spcPts val="0"/>
              </a:spcBef>
            </a:pPr>
            <a:r>
              <a:rPr lang="en-US" altLang="en-US" sz="2400" dirty="0">
                <a:solidFill>
                  <a:schemeClr val="tx1"/>
                </a:solidFill>
              </a:rPr>
              <a:t>		Return NO SOLUTION</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a:t>
            </a:r>
            <a:r>
              <a:rPr lang="en-US" altLang="en-US" sz="2400" dirty="0"/>
              <a:t>all propositions in the goal are present </a:t>
            </a:r>
            <a:r>
              <a:rPr lang="en-US" altLang="en-US" sz="2400" dirty="0">
                <a:solidFill>
                  <a:schemeClr val="tx1"/>
                </a:solidFill>
              </a:rPr>
              <a:t>in the added proposition level:         		</a:t>
            </a:r>
            <a:r>
              <a:rPr lang="en-US" altLang="en-US" sz="2400" dirty="0">
                <a:solidFill>
                  <a:srgbClr val="C00000"/>
                </a:solidFill>
              </a:rPr>
              <a:t>Search</a:t>
            </a:r>
            <a:r>
              <a:rPr lang="en-US" altLang="en-US" sz="2400" dirty="0">
                <a:solidFill>
                  <a:schemeClr val="tx1"/>
                </a:solidFill>
              </a:rPr>
              <a:t> for a possible plan in the planning graph</a:t>
            </a:r>
          </a:p>
          <a:p>
            <a:pPr>
              <a:lnSpc>
                <a:spcPct val="100000"/>
              </a:lnSpc>
              <a:spcBef>
                <a:spcPts val="0"/>
              </a:spcBef>
            </a:pPr>
            <a:r>
              <a:rPr lang="en-US" altLang="en-US" sz="2400" dirty="0">
                <a:solidFill>
                  <a:schemeClr val="tx1"/>
                </a:solidFill>
              </a:rPr>
              <a:t>			(see solution algorithm)</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plan found, return with that plan</a:t>
            </a:r>
            <a:endParaRPr lang="en-US" sz="2400" dirty="0">
              <a:solidFill>
                <a:schemeClr val="tx1"/>
              </a:solidFill>
            </a:endParaRPr>
          </a:p>
        </p:txBody>
      </p:sp>
    </p:spTree>
    <p:extLst>
      <p:ext uri="{BB962C8B-B14F-4D97-AF65-F5344CB8AC3E}">
        <p14:creationId xmlns:p14="http://schemas.microsoft.com/office/powerpoint/2010/main" val="1284369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and </a:t>
            </a:r>
            <a:r>
              <a:rPr lang="en-US" dirty="0" err="1"/>
              <a:t>GraphPlan</a:t>
            </a:r>
            <a:r>
              <a:rPr lang="en-US" dirty="0"/>
              <a:t> Graph Representation</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p:txBody>
          <a:bodyPr/>
          <a:lstStyle/>
          <a:p>
            <a:r>
              <a:rPr lang="en-US" dirty="0" err="1"/>
              <a:t>Graphplan</a:t>
            </a:r>
            <a:r>
              <a:rPr lang="en-US" dirty="0"/>
              <a:t> graphs contain two types of layers</a:t>
            </a:r>
          </a:p>
          <a:p>
            <a:pPr lvl="1"/>
            <a:r>
              <a:rPr lang="en-US" dirty="0"/>
              <a:t>Proposition layers </a:t>
            </a:r>
            <a:r>
              <a:rPr lang="mr-IN" dirty="0"/>
              <a:t>–</a:t>
            </a:r>
            <a:r>
              <a:rPr lang="en-US" dirty="0"/>
              <a:t> all reachable predicates</a:t>
            </a:r>
          </a:p>
          <a:p>
            <a:pPr lvl="1"/>
            <a:r>
              <a:rPr lang="en-US" dirty="0"/>
              <a:t>Action layers </a:t>
            </a:r>
            <a:r>
              <a:rPr lang="mr-IN" dirty="0"/>
              <a:t>–</a:t>
            </a:r>
            <a:r>
              <a:rPr lang="en-US" dirty="0"/>
              <a:t> actions that could be taken</a:t>
            </a:r>
          </a:p>
          <a:p>
            <a:pPr lvl="1"/>
            <a:r>
              <a:rPr lang="en-US" dirty="0"/>
              <a:t>Both layers represent one time step</a:t>
            </a:r>
          </a:p>
          <a:p>
            <a:pPr lvl="1"/>
            <a:endParaRPr lang="en-US" dirty="0"/>
          </a:p>
          <a:p>
            <a:pPr marL="0" lvl="1" indent="0">
              <a:buNone/>
            </a:pPr>
            <a:r>
              <a:rPr lang="en-US" sz="2800" dirty="0" err="1">
                <a:solidFill>
                  <a:schemeClr val="accent1">
                    <a:lumMod val="75000"/>
                  </a:schemeClr>
                </a:solidFill>
              </a:rPr>
              <a:t>GraphPlan</a:t>
            </a:r>
            <a:r>
              <a:rPr lang="en-US" sz="2800" dirty="0">
                <a:solidFill>
                  <a:schemeClr val="accent1">
                    <a:lumMod val="75000"/>
                  </a:schemeClr>
                </a:solidFill>
              </a:rPr>
              <a:t> algorithm includes two subtasks</a:t>
            </a:r>
          </a:p>
          <a:p>
            <a:pPr lvl="1">
              <a:spcBef>
                <a:spcPct val="25000"/>
              </a:spcBef>
            </a:pPr>
            <a:r>
              <a:rPr lang="en-US" altLang="en-US" b="1" dirty="0">
                <a:ea typeface="Arial" charset="0"/>
                <a:cs typeface="Arial" charset="0"/>
              </a:rPr>
              <a:t>Extend</a:t>
            </a:r>
            <a:r>
              <a:rPr lang="en-US" altLang="en-US" dirty="0">
                <a:ea typeface="Arial" charset="0"/>
                <a:cs typeface="Arial" charset="0"/>
              </a:rPr>
              <a:t>: One time step (two layers) in the </a:t>
            </a:r>
            <a:r>
              <a:rPr lang="en-US" altLang="en-US" dirty="0" err="1">
                <a:ea typeface="Arial" charset="0"/>
                <a:cs typeface="Arial" charset="0"/>
              </a:rPr>
              <a:t>graphplan</a:t>
            </a:r>
            <a:r>
              <a:rPr lang="en-US" altLang="en-US" dirty="0">
                <a:ea typeface="Arial" charset="0"/>
                <a:cs typeface="Arial" charset="0"/>
              </a:rPr>
              <a:t> graph</a:t>
            </a:r>
          </a:p>
          <a:p>
            <a:pPr lvl="1">
              <a:spcBef>
                <a:spcPct val="10000"/>
              </a:spcBef>
            </a:pPr>
            <a:r>
              <a:rPr lang="en-US" altLang="en-US" b="1" dirty="0">
                <a:ea typeface="Arial" charset="0"/>
                <a:cs typeface="Arial" charset="0"/>
              </a:rPr>
              <a:t>Search</a:t>
            </a:r>
            <a:r>
              <a:rPr lang="en-US" altLang="en-US" dirty="0">
                <a:ea typeface="Arial" charset="0"/>
                <a:cs typeface="Arial" charset="0"/>
              </a:rPr>
              <a:t>: Find a valid plan in the </a:t>
            </a:r>
            <a:r>
              <a:rPr lang="en-US" altLang="en-US" dirty="0" err="1">
                <a:ea typeface="Arial" charset="0"/>
                <a:cs typeface="Arial" charset="0"/>
              </a:rPr>
              <a:t>graphplan</a:t>
            </a:r>
            <a:r>
              <a:rPr lang="en-US" altLang="en-US" dirty="0">
                <a:ea typeface="Arial" charset="0"/>
                <a:cs typeface="Arial" charset="0"/>
              </a:rPr>
              <a:t> graph</a:t>
            </a:r>
          </a:p>
          <a:p>
            <a:pPr>
              <a:spcBef>
                <a:spcPct val="10000"/>
              </a:spcBef>
            </a:pPr>
            <a:endParaRPr lang="en-US" altLang="en-US" dirty="0"/>
          </a:p>
          <a:p>
            <a:pPr>
              <a:spcBef>
                <a:spcPct val="10000"/>
              </a:spcBef>
            </a:pPr>
            <a:r>
              <a:rPr lang="en-US" altLang="en-US" dirty="0" err="1"/>
              <a:t>GraphPlan</a:t>
            </a:r>
            <a:r>
              <a:rPr lang="en-US" altLang="en-US" dirty="0"/>
              <a:t> finds a plan or proves that no plan has fewer </a:t>
            </a:r>
            <a:r>
              <a:rPr lang="en-US" altLang="ja-JP" dirty="0"/>
              <a:t>time steps</a:t>
            </a:r>
          </a:p>
          <a:p>
            <a:pPr lvl="1">
              <a:spcBef>
                <a:spcPts val="200"/>
              </a:spcBef>
            </a:pPr>
            <a:r>
              <a:rPr lang="en-US" altLang="en-US" dirty="0"/>
              <a:t>Each time step can contain multiple actions</a:t>
            </a:r>
            <a:endParaRPr lang="en-US" dirty="0"/>
          </a:p>
          <a:p>
            <a:pPr marL="0" lvl="1" indent="0">
              <a:spcBef>
                <a:spcPct val="10000"/>
              </a:spcBef>
              <a:buNone/>
            </a:pPr>
            <a:endParaRPr lang="en-US" altLang="en-US" dirty="0">
              <a:ea typeface="Arial" charset="0"/>
              <a:cs typeface="Arial" charset="0"/>
            </a:endParaRPr>
          </a:p>
          <a:p>
            <a:pPr marL="0" lvl="1" indent="0">
              <a:buNone/>
            </a:pPr>
            <a:endParaRPr lang="en-US" dirty="0"/>
          </a:p>
          <a:p>
            <a:pPr marL="0" lvl="1" indent="0">
              <a:buNone/>
            </a:pPr>
            <a:endParaRPr lang="en-US" dirty="0"/>
          </a:p>
          <a:p>
            <a:endParaRPr lang="en-US" dirty="0"/>
          </a:p>
        </p:txBody>
      </p:sp>
    </p:spTree>
    <p:extLst>
      <p:ext uri="{BB962C8B-B14F-4D97-AF65-F5344CB8AC3E}">
        <p14:creationId xmlns:p14="http://schemas.microsoft.com/office/powerpoint/2010/main" val="304122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a:t>Details: Searching the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5541294"/>
              </a:xfrm>
            </p:spPr>
            <p:txBody>
              <a:bodyPr/>
              <a:lstStyle/>
              <a:p>
                <a:pPr marL="342900" indent="-342900">
                  <a:buFont typeface="Wingdings" panose="05000000000000000000" pitchFamily="2" charset="2"/>
                  <a:buChar char="§"/>
                </a:pPr>
                <a:r>
                  <a:rPr lang="en-US" sz="2400" dirty="0"/>
                  <a:t>Search states:</a:t>
                </a:r>
                <a:r>
                  <a:rPr lang="en-US" sz="2400" dirty="0">
                    <a:solidFill>
                      <a:schemeClr val="tx1"/>
                    </a:solidFill>
                  </a:rPr>
                  <a:t> set of propositions in a proposition layer BUT it also includes an </a:t>
                </a:r>
                <a:r>
                  <a:rPr lang="en-US" sz="2400" dirty="0">
                    <a:solidFill>
                      <a:srgbClr val="C00000"/>
                    </a:solidFill>
                  </a:rPr>
                  <a:t>additional list of "goals" for that state</a:t>
                </a:r>
                <a:r>
                  <a:rPr lang="en-US" sz="2400" dirty="0">
                    <a:solidFill>
                      <a:schemeClr val="tx1"/>
                    </a:solidFill>
                  </a:rPr>
                  <a:t>. The "goals" for this initial state will be the set of planning goals propositions, but as you'll see below that will change as we search backwards.</a:t>
                </a:r>
              </a:p>
              <a:p>
                <a:pPr marL="342900" indent="-342900">
                  <a:buFont typeface="Wingdings" panose="05000000000000000000" pitchFamily="2" charset="2"/>
                  <a:buChar char="§"/>
                </a:pPr>
                <a:r>
                  <a:rPr lang="en-US" sz="2400" dirty="0"/>
                  <a:t>Initial search state: </a:t>
                </a:r>
                <a:r>
                  <a:rPr lang="en-US" sz="2400" dirty="0">
                    <a:solidFill>
                      <a:schemeClr val="tx1"/>
                    </a:solidFill>
                  </a:rPr>
                  <a:t>the set of propositions from the last level of the planning graph. We also keep track of the goals for this state, which are the goal propositions for the planning problem. Call this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r>
                  <a:rPr lang="en-US" sz="2400" dirty="0">
                    <a:solidFill>
                      <a:schemeClr val="tx1"/>
                    </a:solidFill>
                  </a:rPr>
                  <a:t> for now.</a:t>
                </a:r>
              </a:p>
              <a:p>
                <a:pPr marL="342900" indent="-342900">
                  <a:buFont typeface="Wingdings" panose="05000000000000000000" pitchFamily="2" charset="2"/>
                  <a:buChar char="§"/>
                </a:pPr>
                <a:r>
                  <a:rPr lang="en-US" sz="2400" dirty="0"/>
                  <a:t>Search actions: </a:t>
                </a:r>
                <a:r>
                  <a:rPr lang="en-US" sz="2400" dirty="0">
                    <a:solidFill>
                      <a:srgbClr val="C00000"/>
                    </a:solidFill>
                  </a:rPr>
                  <a:t>any subset of operators </a:t>
                </a:r>
                <a:r>
                  <a:rPr lang="en-US" sz="2400" dirty="0">
                    <a:solidFill>
                      <a:schemeClr val="tx1"/>
                    </a:solidFill>
                  </a:rPr>
                  <a:t>in the preceding action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𝐴</m:t>
                        </m:r>
                      </m:e>
                      <m:sub>
                        <m:r>
                          <a:rPr lang="en-US" sz="2400" i="1" dirty="0" smtClean="0">
                            <a:solidFill>
                              <a:schemeClr val="tx1"/>
                            </a:solidFill>
                            <a:latin typeface="Cambria Math" panose="02040503050406030204" pitchFamily="18" charset="0"/>
                          </a:rPr>
                          <m:t>𝑖</m:t>
                        </m:r>
                        <m:r>
                          <a:rPr lang="en-US" sz="2400" i="1" dirty="0">
                            <a:solidFill>
                              <a:schemeClr val="tx1"/>
                            </a:solidFill>
                            <a:latin typeface="Cambria Math" panose="02040503050406030204" pitchFamily="18" charset="0"/>
                          </a:rPr>
                          <m:t>−1</m:t>
                        </m:r>
                      </m:sub>
                    </m:sSub>
                  </m:oMath>
                </a14:m>
                <a:r>
                  <a:rPr lang="en-US" sz="2400" dirty="0">
                    <a:solidFill>
                      <a:schemeClr val="tx1"/>
                    </a:solidFill>
                  </a:rPr>
                  <a:t>, where none of these actions are conflicting at that level and their collective effects include the full set of goals we are considering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endParaRPr lang="en-US" sz="2400" dirty="0">
                  <a:solidFill>
                    <a:schemeClr val="tx1"/>
                  </a:solidFill>
                </a:endParaRPr>
              </a:p>
              <a:p>
                <a:pPr marL="342900" indent="-342900">
                  <a:buFont typeface="Wingdings" panose="05000000000000000000" pitchFamily="2" charset="2"/>
                  <a:buChar char="§"/>
                </a:pPr>
                <a:r>
                  <a:rPr lang="en-US" sz="2400" dirty="0"/>
                  <a:t>Search transitions:</a:t>
                </a:r>
                <a:r>
                  <a:rPr lang="en-US" sz="2400" dirty="0">
                    <a:solidFill>
                      <a:schemeClr val="tx1"/>
                    </a:solidFill>
                  </a:rPr>
                  <a:t> lead to a next search state with the set of propositions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b="0" i="1" dirty="0" smtClean="0">
                            <a:solidFill>
                              <a:schemeClr val="tx1"/>
                            </a:solidFill>
                            <a:latin typeface="Cambria Math" panose="02040503050406030204" pitchFamily="18" charset="0"/>
                          </a:rPr>
                          <m:t>𝑖</m:t>
                        </m:r>
                        <m:r>
                          <a:rPr lang="en-US" sz="2400" b="0" i="1" dirty="0" smtClean="0">
                            <a:solidFill>
                              <a:schemeClr val="tx1"/>
                            </a:solidFill>
                            <a:latin typeface="Cambria Math" panose="02040503050406030204" pitchFamily="18" charset="0"/>
                          </a:rPr>
                          <m:t>−1</m:t>
                        </m:r>
                      </m:sub>
                    </m:sSub>
                  </m:oMath>
                </a14:m>
                <a:r>
                  <a:rPr lang="en-US" sz="2400" dirty="0">
                    <a:solidFill>
                      <a:schemeClr val="tx1"/>
                    </a:solidFill>
                  </a:rPr>
                  <a:t> and the </a:t>
                </a:r>
                <a:r>
                  <a:rPr lang="en-US" sz="2400" dirty="0">
                    <a:solidFill>
                      <a:srgbClr val="C00000"/>
                    </a:solidFill>
                  </a:rPr>
                  <a:t>"goals" for this state are the preconditions for all of the operators </a:t>
                </a:r>
                <a:r>
                  <a:rPr lang="en-US" sz="2400" dirty="0">
                    <a:solidFill>
                      <a:schemeClr val="tx1"/>
                    </a:solidFill>
                  </a:rPr>
                  <a:t>in the search action that was selected.</a:t>
                </a:r>
              </a:p>
              <a:p>
                <a:pPr marL="342900" indent="-342900">
                  <a:buFont typeface="Wingdings" panose="05000000000000000000" pitchFamily="2" charset="2"/>
                  <a:buChar char="§"/>
                </a:pPr>
                <a:r>
                  <a:rPr lang="en-US" sz="2400" dirty="0"/>
                  <a:t>Search goal:</a:t>
                </a:r>
                <a:r>
                  <a:rPr lang="en-US" sz="2400" dirty="0">
                    <a:solidFill>
                      <a:schemeClr val="tx1"/>
                    </a:solidFill>
                  </a:rPr>
                  <a:t> We keep searching to try to get to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 where the "goals" of that search state are all satisfied by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a:t>
                </a:r>
              </a:p>
            </p:txBody>
          </p:sp>
        </mc:Choice>
        <mc:Fallback xmlns="">
          <p:sp>
            <p:nvSpPr>
              <p:cNvPr id="3" name="Content Placeholder 2">
                <a:extLst>
                  <a:ext uri="{FF2B5EF4-FFF2-40B4-BE49-F238E27FC236}">
                    <a16:creationId xmlns:a16="http://schemas.microsoft.com/office/drawing/2014/main" id="{71BD28F4-1609-F346-84A0-FDEC29AD061D}"/>
                  </a:ext>
                </a:extLst>
              </p:cNvPr>
              <p:cNvSpPr>
                <a:spLocks noGrp="1" noRot="1" noChangeAspect="1" noMove="1" noResize="1" noEditPoints="1" noAdjustHandles="1" noChangeArrowheads="1" noChangeShapeType="1" noTextEdit="1"/>
              </p:cNvSpPr>
              <p:nvPr>
                <p:ph idx="1"/>
              </p:nvPr>
            </p:nvSpPr>
            <p:spPr>
              <a:xfrm>
                <a:off x="552098" y="1113178"/>
                <a:ext cx="10928701" cy="5541294"/>
              </a:xfrm>
              <a:blipFill>
                <a:blip r:embed="rId2"/>
                <a:stretch>
                  <a:fillRect l="-781" t="-1540" r="-1283" b="-2420"/>
                </a:stretch>
              </a:blipFill>
            </p:spPr>
            <p:txBody>
              <a:bodyPr/>
              <a:lstStyle/>
              <a:p>
                <a:r>
                  <a:rPr lang="en-US">
                    <a:noFill/>
                  </a:rPr>
                  <a:t> </a:t>
                </a:r>
              </a:p>
            </p:txBody>
          </p:sp>
        </mc:Fallback>
      </mc:AlternateContent>
    </p:spTree>
    <p:extLst>
      <p:ext uri="{BB962C8B-B14F-4D97-AF65-F5344CB8AC3E}">
        <p14:creationId xmlns:p14="http://schemas.microsoft.com/office/powerpoint/2010/main" val="3382739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DC82-E71C-7918-2B11-637D47E10106}"/>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9430A539-E218-E5D8-7B6C-959F9D0BB625}"/>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17469897-9205-FA2D-6DCE-B784494A8599}"/>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432158D2-EC7A-0CAD-F83C-25B784A6D3D1}"/>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BB449BE0-FF94-4C33-2CF0-B789E78FA823}"/>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FC67CAA7-8536-6C8B-11A5-481FACB71BC5}"/>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133FAECF-ED4E-7DC1-F99B-261566FDE91D}"/>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9DB833A-8FA6-2245-6378-602635FB2F74}"/>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1BDC8ADF-EA49-542A-4F4E-15880DE8FC9D}"/>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9FE4FCDF-0F4F-3C1E-2457-F2126E19E6B7}"/>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5F6F6CA9-5E83-D3AC-5585-E34B8FEE6230}"/>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1AB76F23-7604-8F91-B479-BB304531628B}"/>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FC2489D3-B5BE-4FEE-6553-20BB56EF8AB9}"/>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B663A2ED-0719-E088-20EC-53AC56378C77}"/>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355DF41C-A4C0-64E5-9395-982A5A86265B}"/>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5F9D7233-A95F-0D3B-F6E4-490154F7FB97}"/>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CBEAAD5E-70F1-468A-50A8-77AB2952C6B9}"/>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8125088B-9A33-07F6-F407-95B39486020B}"/>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7FB09413-29CA-FDDA-5A64-A779D144AB0A}"/>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B8C8442D-5864-2E9D-F8C4-3ACC370237F9}"/>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CA038AA2-D020-E52F-D54E-E8FA5111F400}"/>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483E1758-26F6-2DDD-F2A4-7EE359ADFAC8}"/>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88E35828-E660-E67A-0BF9-76DCA9051F23}"/>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CE12ADF8-EE01-819B-4D07-6E8FD39343B3}"/>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CE4E4DD-4AC0-1844-37E1-39BB53A86035}"/>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CDCC8606-E4A0-6F0D-AC48-7B2DFE9F6F4C}"/>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DDB7F0D8-1E34-D323-61A8-9158E1B7C5F2}"/>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8DC80C8F-7A34-3E92-F8AF-29E6B6B314A2}"/>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2D6AEB6-3C2A-8362-0146-FB8C47515EAF}"/>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D0DA9010-E13B-AEC3-22F9-2F459690982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6C42FCE9-BAFF-2403-1A59-C83CF3F6CBA3}"/>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2C81DBDF-EE59-7139-C241-A768064A2C96}"/>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7A57C41C-6A26-393C-6634-F14780F9DB5C}"/>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5DF2856D-74A4-73E4-919A-739FD185D03F}"/>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CDF06433-5C33-7B39-D5A4-B9E4E01FEB74}"/>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918F3AF7-06BC-F115-3114-FF502DFDFC9C}"/>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438516BA-8AED-301C-FE2B-152A5BE6BF80}"/>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F49E13C-467F-F536-48BB-40C8A6C949A3}"/>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F41579BB-7CD4-4F7C-3D44-1E7A56771E33}"/>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5968969C-3B3E-8B4F-EF3B-43839D4E7F3F}"/>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868AC890-B19B-4ADF-D3A9-472ABAB30893}"/>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C938EAE0-61AA-4551-1835-BE6FC7F563E1}"/>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93228DC4-62E1-9F7C-3527-14F4C8AA3FB6}"/>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023B1F0-32AC-4619-B883-96F2A6B6F58B}"/>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ED3BCB54-B16E-EC99-ACE3-18A674D5512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FBAD7577-1107-4E7F-76B8-6AB3E19812DC}"/>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9E756C0B-4290-E7E2-C74B-D78AA9B8EDAC}"/>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1EBC37EA-101C-C079-8172-79571875A064}"/>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94F62790-475F-A535-7320-04A888FB779B}"/>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17525F8A-6A26-95D6-2225-F6B72AB5135D}"/>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A406294C-3D00-FAC6-1B8C-F6EE1DDF78DA}"/>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E56D1544-5D72-19CD-C5D5-5FD4680DEA6E}"/>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F5EF4176-DF4F-A197-F96A-FC373AAC157C}"/>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CABDAAF0-B3B1-E1FB-6B75-FC370E59FE0A}"/>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274B03CE-2DB0-228F-8768-1A0C067FC6E0}"/>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74DED41C-D401-9F13-BB5D-A5AB2306E4B6}"/>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53B0DF9F-11A7-89CC-1831-B339EA167AB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8887D46C-8267-58D6-5CDB-A2C7E2F848D5}"/>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7763C557-A74A-E835-72F2-EF68DFBB9DB8}"/>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9EBB2832-4D6C-DAEB-E598-4F0F5D44D387}"/>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C622355-CB2D-C4DE-98F6-BA14BB8729FD}"/>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Avenir Book" charset="0"/>
                <a:cs typeface="Avenir Book" charset="0"/>
              </a:rPr>
              <a:t>Actions A and B are </a:t>
            </a:r>
            <a:r>
              <a:rPr lang="en-US" altLang="en-US" b="1" i="1" dirty="0">
                <a:solidFill>
                  <a:srgbClr val="C00000"/>
                </a:solidFill>
                <a:ea typeface="Avenir Book" charset="0"/>
                <a:cs typeface="Avenir Book" charset="0"/>
              </a:rPr>
              <a:t>exclusive (</a:t>
            </a:r>
            <a:r>
              <a:rPr lang="en-US" altLang="en-US" b="1" i="1" dirty="0" err="1">
                <a:solidFill>
                  <a:srgbClr val="C00000"/>
                </a:solidFill>
                <a:ea typeface="Avenir Book" charset="0"/>
                <a:cs typeface="Avenir Book" charset="0"/>
              </a:rPr>
              <a:t>mutex</a:t>
            </a:r>
            <a:r>
              <a:rPr lang="en-US" altLang="en-US" b="1" i="1" dirty="0">
                <a:solidFill>
                  <a:srgbClr val="C00000"/>
                </a:solidFill>
                <a:ea typeface="Avenir Book" charset="0"/>
                <a:cs typeface="Avenir Book" charset="0"/>
              </a:rPr>
              <a:t>) </a:t>
            </a:r>
            <a:r>
              <a:rPr lang="en-US" altLang="en-US" dirty="0">
                <a:ea typeface="Avenir Book" charset="0"/>
                <a:cs typeface="Avenir Book" charset="0"/>
              </a:rPr>
              <a:t>at action-level </a:t>
            </a:r>
            <a:r>
              <a:rPr lang="en-US" altLang="en-US" i="1" dirty="0" err="1">
                <a:ea typeface="Avenir Book" charset="0"/>
                <a:cs typeface="Avenir Book" charset="0"/>
              </a:rPr>
              <a:t>i</a:t>
            </a:r>
            <a:r>
              <a:rPr lang="en-US" altLang="en-US" dirty="0">
                <a:ea typeface="Avenir Book" charset="0"/>
                <a:cs typeface="Avenir Book" charset="0"/>
              </a:rPr>
              <a:t>, if:</a:t>
            </a:r>
          </a:p>
          <a:p>
            <a:pPr lvl="1">
              <a:spcBef>
                <a:spcPts val="600"/>
              </a:spcBef>
            </a:pPr>
            <a:r>
              <a:rPr lang="en-US" altLang="en-US" b="1" dirty="0">
                <a:solidFill>
                  <a:srgbClr val="C00000"/>
                </a:solidFill>
                <a:ea typeface="Avenir Book" charset="0"/>
                <a:cs typeface="Avenir Book" charset="0"/>
              </a:rPr>
              <a:t>Interference</a:t>
            </a:r>
            <a:r>
              <a:rPr lang="en-US" altLang="en-US" dirty="0">
                <a:solidFill>
                  <a:srgbClr val="3333FF"/>
                </a:solidFill>
                <a:ea typeface="Avenir Book" charset="0"/>
                <a:cs typeface="Avenir Book" charset="0"/>
              </a:rPr>
              <a:t>:</a:t>
            </a:r>
            <a:r>
              <a:rPr lang="en-US" altLang="en-US" dirty="0">
                <a:ea typeface="Avenir Book" charset="0"/>
                <a:cs typeface="Avenir Book" charset="0"/>
              </a:rPr>
              <a:t> one action effect deletes or negates a </a:t>
            </a:r>
            <a:r>
              <a:rPr lang="en-US" altLang="en-US" b="1" dirty="0">
                <a:ea typeface="Avenir Book" charset="0"/>
                <a:cs typeface="Avenir Book" charset="0"/>
              </a:rPr>
              <a:t>precondition</a:t>
            </a:r>
            <a:r>
              <a:rPr lang="en-US" altLang="en-US" dirty="0">
                <a:ea typeface="Avenir Book" charset="0"/>
                <a:cs typeface="Avenir Book" charset="0"/>
              </a:rPr>
              <a:t> of the other</a:t>
            </a:r>
          </a:p>
          <a:p>
            <a:pPr lvl="1">
              <a:spcBef>
                <a:spcPts val="600"/>
              </a:spcBef>
            </a:pPr>
            <a:r>
              <a:rPr lang="en-US" altLang="en-US" b="1" dirty="0">
                <a:solidFill>
                  <a:srgbClr val="C00000"/>
                </a:solidFill>
                <a:ea typeface="Avenir Book" charset="0"/>
                <a:cs typeface="Avenir Book" charset="0"/>
              </a:rPr>
              <a:t>Inconsistency</a:t>
            </a:r>
            <a:r>
              <a:rPr lang="en-US" altLang="en-US" b="1" dirty="0">
                <a:ea typeface="Avenir Book" charset="0"/>
                <a:cs typeface="Avenir Book" charset="0"/>
              </a:rPr>
              <a:t>:</a:t>
            </a:r>
            <a:r>
              <a:rPr lang="en-US" altLang="en-US" dirty="0">
                <a:ea typeface="Avenir Book" charset="0"/>
                <a:cs typeface="Avenir Book" charset="0"/>
              </a:rPr>
              <a:t> one action effect deletes or negates the </a:t>
            </a:r>
            <a:r>
              <a:rPr lang="en-US" altLang="en-US" b="1" dirty="0">
                <a:ea typeface="Avenir Book" charset="0"/>
                <a:cs typeface="Avenir Book" charset="0"/>
              </a:rPr>
              <a:t>effect</a:t>
            </a:r>
            <a:r>
              <a:rPr lang="en-US" altLang="en-US" dirty="0">
                <a:ea typeface="Avenir Book" charset="0"/>
                <a:cs typeface="Avenir Book" charset="0"/>
              </a:rPr>
              <a:t> of the other</a:t>
            </a:r>
            <a:endParaRPr lang="en-US" altLang="en-US" b="1" dirty="0">
              <a:solidFill>
                <a:srgbClr val="C00000"/>
              </a:solidFill>
              <a:ea typeface="Avenir Book" charset="0"/>
              <a:cs typeface="Avenir Book" charset="0"/>
            </a:endParaRPr>
          </a:p>
          <a:p>
            <a:pPr lvl="1">
              <a:spcBef>
                <a:spcPts val="600"/>
              </a:spcBef>
            </a:pPr>
            <a:r>
              <a:rPr lang="en-US" altLang="en-US" b="1" dirty="0">
                <a:solidFill>
                  <a:srgbClr val="C00000"/>
                </a:solidFill>
                <a:ea typeface="Avenir Book" charset="0"/>
                <a:cs typeface="Avenir Book" charset="0"/>
              </a:rPr>
              <a:t>Competing Needs</a:t>
            </a:r>
            <a:r>
              <a:rPr lang="en-US" altLang="en-US" dirty="0">
                <a:solidFill>
                  <a:srgbClr val="3333FF"/>
                </a:solidFill>
                <a:ea typeface="Avenir Book" charset="0"/>
                <a:cs typeface="Avenir Book" charset="0"/>
              </a:rPr>
              <a:t>:</a:t>
            </a:r>
            <a:r>
              <a:rPr lang="en-US" altLang="en-US" dirty="0">
                <a:ea typeface="Avenir Book" charset="0"/>
                <a:cs typeface="Avenir Book" charset="0"/>
              </a:rPr>
              <a:t> the actions have preconditions that are</a:t>
            </a:r>
            <a:r>
              <a:rPr lang="en-US" altLang="en-US" i="1" dirty="0">
                <a:ea typeface="Avenir Book" charset="0"/>
                <a:cs typeface="Avenir Book" charset="0"/>
              </a:rPr>
              <a:t> </a:t>
            </a:r>
            <a:r>
              <a:rPr lang="en-US" altLang="en-US" dirty="0">
                <a:ea typeface="Avenir Book" charset="0"/>
                <a:cs typeface="Avenir Book" charset="0"/>
              </a:rPr>
              <a:t>mutex</a:t>
            </a:r>
            <a:r>
              <a:rPr lang="en-US" altLang="en-US" i="1" dirty="0">
                <a:ea typeface="Avenir Book" charset="0"/>
                <a:cs typeface="Avenir Book" charset="0"/>
              </a:rPr>
              <a:t> </a:t>
            </a:r>
            <a:r>
              <a:rPr lang="en-US" altLang="en-US" dirty="0">
                <a:ea typeface="Avenir Book" charset="0"/>
                <a:cs typeface="Avenir Book" charset="0"/>
              </a:rPr>
              <a:t>in previous proposition-level </a:t>
            </a:r>
          </a:p>
        </p:txBody>
      </p:sp>
      <p:sp>
        <p:nvSpPr>
          <p:cNvPr id="158" name="TextBox 157">
            <a:extLst>
              <a:ext uri="{FF2B5EF4-FFF2-40B4-BE49-F238E27FC236}">
                <a16:creationId xmlns:a16="http://schemas.microsoft.com/office/drawing/2014/main" id="{706E95BB-9048-7473-CA6B-060F7D598C8C}"/>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EB11FFF1-AF8A-DBBD-6F7A-81EDC6909EE5}"/>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6C03C3B0-20D8-6D85-2CA3-3F4B9D24D4EB}"/>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2EAC568F-A856-6770-A1D1-9B78ECEAA1D9}"/>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783EA586-FFEA-1C1A-61E3-ED5FB36FD134}"/>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E8DEE191-384E-7066-E4B2-C19F15F290F0}"/>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684948C7-6CB5-23F2-D5EC-DA0AD4E79B68}"/>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27BEB039-1B56-DB5D-7796-EA609E2FA1D5}"/>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68E3CE2-B623-B186-BEC7-28219231B068}"/>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6EF6A55-D010-8257-53BA-C6921404AC85}"/>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2294795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CFD90-99E6-2480-A665-39F2DFC2C035}"/>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1684572A-31C4-CD95-E798-B4D1F6DB36B7}"/>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solidFill>
                  <a:srgbClr val="FF0000"/>
                </a:solidFill>
              </a:rPr>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solidFill>
                  <a:srgbClr val="FF0000"/>
                </a:solidFill>
              </a:rPr>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3958FD14-037C-DC1C-8689-A4E83FE32461}"/>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8AB2046F-4B64-13B3-1714-314B3B341242}"/>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4D22CD11-52B7-7BDC-469D-720178AF9094}"/>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13F0A145-0A18-6E2B-9F3E-402A543024B6}"/>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F585C624-257E-C27F-DF32-4C9041464551}"/>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3D5CEC1-3E06-A430-6742-D9D40F360D76}"/>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583E5E89-AD0E-935A-BE02-D22204636CBB}"/>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324ECA5E-B81A-FD3B-72F4-8BD1ACA72F2A}"/>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CE5C30A5-FF4B-F82E-64C4-48DAC2B759E2}"/>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41631E8B-82F8-DC70-B3E7-AC8FA4305DED}"/>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36DCC6D7-53DA-7265-A14E-85E14A01745C}"/>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213AA467-D40E-8A3F-94CF-D58D53910268}"/>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F1CF2CA8-E973-9FA8-7A9A-5E3F41F6F426}"/>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D40FAE5D-62F9-8227-65D2-F8774A1D147F}"/>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FAA1D637-A6E4-E139-1930-2A72910239F6}"/>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E0D16199-70C0-3E7F-0176-EFE0819D5F4E}"/>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0C58957B-BB68-F5F6-5ABA-E82A125D7CBD}"/>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819A065E-EB75-987D-90A2-7BE0EBC529D5}"/>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08B5D85C-25D6-3F85-F4C6-AE4C94023D8F}"/>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618172BA-8549-93C4-9222-E3158232CB4B}"/>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6ACF5E39-666F-E7BA-4C97-2259971E24F9}"/>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E4CD456E-FFD5-9B08-60F9-90E38F29D905}"/>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BA67A3D1-E9BF-3D18-F0ED-C5BCC901453B}"/>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F930BF50-4CDF-A32C-0269-3ACFD593E68F}"/>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B381B186-5502-0155-358D-81D8A263FB70}"/>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77B0E666-F35C-823D-DB3A-218C7C401818}"/>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7354DEE-16F3-31EA-35B4-CBA0BBFDF22B}"/>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3A1F9FD8-2BD2-4286-3196-6205E2465F6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F1A4BDF7-8AC5-6710-6A8C-53A572F82C32}"/>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CBA48EA4-39EA-E90B-67E8-B18A7ADEE78F}"/>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B1CAEAA0-B19D-3C1A-3035-030E914A7B6B}"/>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19CEF1E0-99F3-1DE2-A120-4E4047091BA3}"/>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8CBDB2C0-8A70-6308-4ADE-6E0CF3F932EC}"/>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1434ECED-F9FF-DC32-BF8C-F7ADB13FBBB2}"/>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797D2FB9-CD39-7F45-F92F-5CAF13A38A4A}"/>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D0EE753-B77D-685C-D47E-C1A310CEEB1C}"/>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60FCD2B7-6811-094E-616D-34CEA2622C5E}"/>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69E10390-DFB0-5D3A-17AD-2FEDC5E2A0CD}"/>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07077E97-4A68-62C2-6400-95A15983C672}"/>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4CAB4556-92D5-9274-CDE1-33A5721B7DC5}"/>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2BD67906-C9FB-A57A-3EAF-F0099851F123}"/>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6BD01D0-32C6-953F-0231-0F025FB0CCF3}"/>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802A3127-9A03-68E0-443F-564E692D3FC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10062D51-1632-2BFB-26E2-659146D6515E}"/>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DEFE2991-E468-32B6-6F8A-28C96610E706}"/>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B86D61C-59B3-E12B-4DBA-C28E0E2F53E3}"/>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AD334BFF-38CB-B2F7-F443-4EE652E9AA0D}"/>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51720BA4-CB32-A1C3-E368-03CD8395554E}"/>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CB2A5038-28F6-4B2D-31D3-7A0734576162}"/>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5FF7C411-D880-0B9F-4B10-21458749E272}"/>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64D0E31F-035B-2515-50A4-E3720D224397}"/>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3B93C100-F35C-AE82-51D5-A54A62583000}"/>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C455A486-7FE4-C37A-1B97-D815AF779082}"/>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251DA3A1-5532-94F8-F900-0684AB4E5957}"/>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8E7B5883-ABA6-882C-87A3-75CDDE4AA57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351201CF-5594-4B93-30AA-C4047BC27626}"/>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294C075E-CF4E-0C18-2D18-37F0A783B99C}"/>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3B51D100-43B2-BFA6-E39B-452AB540E313}"/>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D62691A-6CEE-04C2-FFED-EE5FCE7ACF32}"/>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Avenir Book" charset="0"/>
                <a:cs typeface="Avenir Book" charset="0"/>
              </a:rPr>
              <a:t>Actions A and B are </a:t>
            </a:r>
            <a:r>
              <a:rPr lang="en-US" altLang="en-US" b="1" i="1" dirty="0">
                <a:solidFill>
                  <a:srgbClr val="C00000"/>
                </a:solidFill>
                <a:ea typeface="Avenir Book" charset="0"/>
                <a:cs typeface="Avenir Book" charset="0"/>
              </a:rPr>
              <a:t>exclusive (</a:t>
            </a:r>
            <a:r>
              <a:rPr lang="en-US" altLang="en-US" b="1" i="1" dirty="0" err="1">
                <a:solidFill>
                  <a:srgbClr val="C00000"/>
                </a:solidFill>
                <a:ea typeface="Avenir Book" charset="0"/>
                <a:cs typeface="Avenir Book" charset="0"/>
              </a:rPr>
              <a:t>mutex</a:t>
            </a:r>
            <a:r>
              <a:rPr lang="en-US" altLang="en-US" b="1" i="1" dirty="0">
                <a:solidFill>
                  <a:srgbClr val="C00000"/>
                </a:solidFill>
                <a:ea typeface="Avenir Book" charset="0"/>
                <a:cs typeface="Avenir Book" charset="0"/>
              </a:rPr>
              <a:t>) </a:t>
            </a:r>
            <a:r>
              <a:rPr lang="en-US" altLang="en-US" dirty="0">
                <a:ea typeface="Avenir Book" charset="0"/>
                <a:cs typeface="Avenir Book" charset="0"/>
              </a:rPr>
              <a:t>at action-level </a:t>
            </a:r>
            <a:r>
              <a:rPr lang="en-US" altLang="en-US" i="1" dirty="0" err="1">
                <a:ea typeface="Avenir Book" charset="0"/>
                <a:cs typeface="Avenir Book" charset="0"/>
              </a:rPr>
              <a:t>i</a:t>
            </a:r>
            <a:r>
              <a:rPr lang="en-US" altLang="en-US" dirty="0">
                <a:ea typeface="Avenir Book" charset="0"/>
                <a:cs typeface="Avenir Book" charset="0"/>
              </a:rPr>
              <a:t>, if:</a:t>
            </a:r>
          </a:p>
          <a:p>
            <a:pPr lvl="1">
              <a:spcBef>
                <a:spcPts val="600"/>
              </a:spcBef>
            </a:pPr>
            <a:r>
              <a:rPr lang="en-US" altLang="en-US" b="1" dirty="0">
                <a:solidFill>
                  <a:srgbClr val="C00000"/>
                </a:solidFill>
                <a:ea typeface="Avenir Book" charset="0"/>
                <a:cs typeface="Avenir Book" charset="0"/>
              </a:rPr>
              <a:t>Interference</a:t>
            </a:r>
            <a:r>
              <a:rPr lang="en-US" altLang="en-US" dirty="0">
                <a:solidFill>
                  <a:srgbClr val="3333FF"/>
                </a:solidFill>
                <a:ea typeface="Avenir Book" charset="0"/>
                <a:cs typeface="Avenir Book" charset="0"/>
              </a:rPr>
              <a:t>:</a:t>
            </a:r>
            <a:r>
              <a:rPr lang="en-US" altLang="en-US" dirty="0">
                <a:ea typeface="Avenir Book" charset="0"/>
                <a:cs typeface="Avenir Book" charset="0"/>
              </a:rPr>
              <a:t> one action effect deletes or negates a </a:t>
            </a:r>
            <a:r>
              <a:rPr lang="en-US" altLang="en-US" b="1" dirty="0">
                <a:ea typeface="Avenir Book" charset="0"/>
                <a:cs typeface="Avenir Book" charset="0"/>
              </a:rPr>
              <a:t>precondition</a:t>
            </a:r>
            <a:r>
              <a:rPr lang="en-US" altLang="en-US" dirty="0">
                <a:ea typeface="Avenir Book" charset="0"/>
                <a:cs typeface="Avenir Book" charset="0"/>
              </a:rPr>
              <a:t> of the other</a:t>
            </a:r>
          </a:p>
          <a:p>
            <a:pPr lvl="1">
              <a:spcBef>
                <a:spcPts val="600"/>
              </a:spcBef>
            </a:pPr>
            <a:r>
              <a:rPr lang="en-US" altLang="en-US" b="1" dirty="0">
                <a:solidFill>
                  <a:srgbClr val="C00000"/>
                </a:solidFill>
                <a:ea typeface="Avenir Book" charset="0"/>
                <a:cs typeface="Avenir Book" charset="0"/>
              </a:rPr>
              <a:t>Inconsistency</a:t>
            </a:r>
            <a:r>
              <a:rPr lang="en-US" altLang="en-US" b="1" dirty="0">
                <a:ea typeface="Avenir Book" charset="0"/>
                <a:cs typeface="Avenir Book" charset="0"/>
              </a:rPr>
              <a:t>:</a:t>
            </a:r>
            <a:r>
              <a:rPr lang="en-US" altLang="en-US" dirty="0">
                <a:ea typeface="Avenir Book" charset="0"/>
                <a:cs typeface="Avenir Book" charset="0"/>
              </a:rPr>
              <a:t> one action effect deletes or negates the </a:t>
            </a:r>
            <a:r>
              <a:rPr lang="en-US" altLang="en-US" b="1" dirty="0">
                <a:ea typeface="Avenir Book" charset="0"/>
                <a:cs typeface="Avenir Book" charset="0"/>
              </a:rPr>
              <a:t>effect</a:t>
            </a:r>
            <a:r>
              <a:rPr lang="en-US" altLang="en-US" dirty="0">
                <a:ea typeface="Avenir Book" charset="0"/>
                <a:cs typeface="Avenir Book" charset="0"/>
              </a:rPr>
              <a:t> of the other</a:t>
            </a:r>
            <a:endParaRPr lang="en-US" altLang="en-US" b="1" dirty="0">
              <a:solidFill>
                <a:srgbClr val="C00000"/>
              </a:solidFill>
              <a:ea typeface="Avenir Book" charset="0"/>
              <a:cs typeface="Avenir Book" charset="0"/>
            </a:endParaRPr>
          </a:p>
          <a:p>
            <a:pPr lvl="1">
              <a:spcBef>
                <a:spcPts val="600"/>
              </a:spcBef>
            </a:pPr>
            <a:r>
              <a:rPr lang="en-US" altLang="en-US" b="1" dirty="0">
                <a:solidFill>
                  <a:srgbClr val="C00000"/>
                </a:solidFill>
                <a:ea typeface="Avenir Book" charset="0"/>
                <a:cs typeface="Avenir Book" charset="0"/>
              </a:rPr>
              <a:t>Competing Needs</a:t>
            </a:r>
            <a:r>
              <a:rPr lang="en-US" altLang="en-US" dirty="0">
                <a:solidFill>
                  <a:srgbClr val="3333FF"/>
                </a:solidFill>
                <a:ea typeface="Avenir Book" charset="0"/>
                <a:cs typeface="Avenir Book" charset="0"/>
              </a:rPr>
              <a:t>:</a:t>
            </a:r>
            <a:r>
              <a:rPr lang="en-US" altLang="en-US" dirty="0">
                <a:ea typeface="Avenir Book" charset="0"/>
                <a:cs typeface="Avenir Book" charset="0"/>
              </a:rPr>
              <a:t> the actions have preconditions that are</a:t>
            </a:r>
            <a:r>
              <a:rPr lang="en-US" altLang="en-US" i="1" dirty="0">
                <a:ea typeface="Avenir Book" charset="0"/>
                <a:cs typeface="Avenir Book" charset="0"/>
              </a:rPr>
              <a:t> </a:t>
            </a:r>
            <a:r>
              <a:rPr lang="en-US" altLang="en-US" dirty="0">
                <a:ea typeface="Avenir Book" charset="0"/>
                <a:cs typeface="Avenir Book" charset="0"/>
              </a:rPr>
              <a:t>mutex</a:t>
            </a:r>
            <a:r>
              <a:rPr lang="en-US" altLang="en-US" i="1" dirty="0">
                <a:ea typeface="Avenir Book" charset="0"/>
                <a:cs typeface="Avenir Book" charset="0"/>
              </a:rPr>
              <a:t> </a:t>
            </a:r>
            <a:r>
              <a:rPr lang="en-US" altLang="en-US" dirty="0">
                <a:ea typeface="Avenir Book" charset="0"/>
                <a:cs typeface="Avenir Book" charset="0"/>
              </a:rPr>
              <a:t>in previous proposition-level </a:t>
            </a:r>
          </a:p>
        </p:txBody>
      </p:sp>
      <p:sp>
        <p:nvSpPr>
          <p:cNvPr id="158" name="TextBox 157">
            <a:extLst>
              <a:ext uri="{FF2B5EF4-FFF2-40B4-BE49-F238E27FC236}">
                <a16:creationId xmlns:a16="http://schemas.microsoft.com/office/drawing/2014/main" id="{54B03B84-A9FB-BECD-60C1-ED5C6266D02E}"/>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B8400023-7862-8D5D-ADFE-3D1B0453F33F}"/>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F3CDBCD3-AF3E-C418-4E57-DCF1C501DDA8}"/>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146D9B6A-AD4B-0240-3238-D9D805998C0F}"/>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0B79601C-D3E6-3FC6-858A-7B7243C90861}"/>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02A3D4F7-6A55-70D5-89F7-35032F576BD3}"/>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C30B2662-DCF0-F843-2B03-95B53BD858BD}"/>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A77B1DB7-44A4-9E66-2BC6-E97C3379E538}"/>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FBD541F-ECEB-5F12-E674-6465B865FD69}"/>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88D939F-19CE-090C-B890-B433491F8ED0}"/>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903948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Big Picture </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a:xfrm>
            <a:off x="552274" y="1086530"/>
            <a:ext cx="11087451" cy="2039539"/>
          </a:xfrm>
        </p:spPr>
        <p:txBody>
          <a:bodyPr/>
          <a:lstStyle/>
          <a:p>
            <a:r>
              <a:rPr lang="en-US" dirty="0"/>
              <a:t>Construct a </a:t>
            </a:r>
            <a:r>
              <a:rPr lang="en-US" dirty="0" err="1"/>
              <a:t>Graphplan</a:t>
            </a:r>
            <a:r>
              <a:rPr lang="en-US" dirty="0"/>
              <a:t> graph as an </a:t>
            </a:r>
            <a:r>
              <a:rPr lang="en-US" u="sng" dirty="0"/>
              <a:t>approximation of the planning graph </a:t>
            </a:r>
            <a:r>
              <a:rPr lang="en-US" dirty="0"/>
              <a:t>in polynomial space</a:t>
            </a:r>
          </a:p>
          <a:p>
            <a:pPr marL="0" lvl="1" indent="0">
              <a:spcBef>
                <a:spcPct val="10000"/>
              </a:spcBef>
              <a:buNone/>
            </a:pPr>
            <a:endParaRPr lang="en-US" altLang="en-US" dirty="0">
              <a:ea typeface="Arial" charset="0"/>
              <a:cs typeface="Arial" charset="0"/>
            </a:endParaRPr>
          </a:p>
          <a:p>
            <a:pPr marL="0" lvl="1" indent="0">
              <a:spcBef>
                <a:spcPct val="10000"/>
              </a:spcBef>
              <a:buNone/>
            </a:pPr>
            <a:r>
              <a:rPr lang="en-US" altLang="en-US" sz="2800" dirty="0">
                <a:ea typeface="Arial" charset="0"/>
                <a:cs typeface="Arial" charset="0"/>
              </a:rPr>
              <a:t>The approximation: we do not delete any predicates that were EVER true since the start of the search. </a:t>
            </a:r>
            <a:r>
              <a:rPr lang="en-US" sz="2800" dirty="0"/>
              <a:t>The </a:t>
            </a:r>
            <a:r>
              <a:rPr lang="en-US" sz="2800" dirty="0" err="1">
                <a:solidFill>
                  <a:srgbClr val="C00000"/>
                </a:solidFill>
              </a:rPr>
              <a:t>GraphPlan</a:t>
            </a:r>
            <a:r>
              <a:rPr lang="en-US" sz="2800" dirty="0">
                <a:solidFill>
                  <a:srgbClr val="C00000"/>
                </a:solidFill>
              </a:rPr>
              <a:t> graph</a:t>
            </a:r>
            <a:r>
              <a:rPr lang="en-US" sz="2800" dirty="0"/>
              <a:t> computes the </a:t>
            </a:r>
            <a:r>
              <a:rPr lang="en-US" sz="2800" b="1" dirty="0"/>
              <a:t>possibly reachable</a:t>
            </a:r>
            <a:r>
              <a:rPr lang="en-US" sz="2800" dirty="0"/>
              <a:t> states although they aren’t necessarily </a:t>
            </a:r>
            <a:r>
              <a:rPr lang="en-US" sz="2800" b="1" dirty="0"/>
              <a:t>feasible </a:t>
            </a:r>
            <a:endParaRPr lang="en-US" altLang="en-US" sz="2800" dirty="0">
              <a:ea typeface="Arial" charset="0"/>
              <a:cs typeface="Arial" charset="0"/>
            </a:endParaRPr>
          </a:p>
          <a:p>
            <a:pPr marL="0" lvl="1" indent="0">
              <a:spcBef>
                <a:spcPct val="10000"/>
              </a:spcBef>
              <a:buNone/>
            </a:pPr>
            <a:endParaRPr lang="en-US" altLang="en-US" sz="2800" dirty="0">
              <a:ea typeface="Arial" charset="0"/>
              <a:cs typeface="Arial" charset="0"/>
            </a:endParaRPr>
          </a:p>
          <a:p>
            <a:pPr marL="0" lvl="1" indent="0">
              <a:spcBef>
                <a:spcPct val="10000"/>
              </a:spcBef>
              <a:buNone/>
            </a:pPr>
            <a:r>
              <a:rPr lang="en-US" altLang="en-US" sz="2800" dirty="0">
                <a:ea typeface="Arial" charset="0"/>
                <a:cs typeface="Arial" charset="0"/>
              </a:rPr>
              <a:t>-&gt; We can match multiple actions in one timestep if preconditions all match </a:t>
            </a:r>
          </a:p>
          <a:p>
            <a:pPr marL="0" lvl="1" indent="0">
              <a:spcBef>
                <a:spcPct val="10000"/>
              </a:spcBef>
              <a:buNone/>
            </a:pPr>
            <a:r>
              <a:rPr lang="en-US" altLang="en-US" sz="2800" dirty="0">
                <a:ea typeface="Arial" charset="0"/>
                <a:cs typeface="Arial" charset="0"/>
              </a:rPr>
              <a:t>	Finds shorter than optimal plans if actions are sequential</a:t>
            </a:r>
          </a:p>
          <a:p>
            <a:pPr marL="0" lvl="1" indent="0">
              <a:spcBef>
                <a:spcPct val="10000"/>
              </a:spcBef>
              <a:buNone/>
            </a:pPr>
            <a:r>
              <a:rPr lang="en-US" altLang="en-US" sz="2800" dirty="0">
                <a:ea typeface="Arial" charset="0"/>
                <a:cs typeface="Arial" charset="0"/>
              </a:rPr>
              <a:t>	How do we fix this?</a:t>
            </a:r>
          </a:p>
          <a:p>
            <a:pPr marL="0" lvl="1" indent="0">
              <a:buNone/>
            </a:pPr>
            <a:r>
              <a:rPr lang="en-US" altLang="en-US" sz="2800" dirty="0"/>
              <a:t>-&gt; We have to handle the case that plans that c</a:t>
            </a:r>
            <a:r>
              <a:rPr lang="en-US" altLang="en-US" sz="2800" dirty="0">
                <a:ea typeface="Arial" charset="0"/>
                <a:cs typeface="Arial" charset="0"/>
              </a:rPr>
              <a:t>ouldn’t be actually executed 	because one action negates another </a:t>
            </a:r>
            <a:endParaRPr lang="en-US" sz="2800" b="1" dirty="0"/>
          </a:p>
          <a:p>
            <a:pPr marL="0" lvl="1" indent="0">
              <a:buNone/>
            </a:pPr>
            <a:endParaRPr lang="en-US" dirty="0"/>
          </a:p>
          <a:p>
            <a:endParaRPr lang="en-US" dirty="0"/>
          </a:p>
        </p:txBody>
      </p:sp>
    </p:spTree>
    <p:extLst>
      <p:ext uri="{BB962C8B-B14F-4D97-AF65-F5344CB8AC3E}">
        <p14:creationId xmlns:p14="http://schemas.microsoft.com/office/powerpoint/2010/main" val="2694966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a:xfrm>
            <a:off x="552099" y="1113178"/>
            <a:ext cx="10515600" cy="2727302"/>
          </a:xfrm>
        </p:spPr>
        <p:txBody>
          <a:bodyPr/>
          <a:lstStyle/>
          <a:p>
            <a:r>
              <a:rPr lang="en-US" dirty="0"/>
              <a:t>In the programming assignment, you will create the representation, which will be passed into our </a:t>
            </a:r>
            <a:r>
              <a:rPr lang="en-US" dirty="0" err="1"/>
              <a:t>GraphPlan</a:t>
            </a:r>
            <a:r>
              <a:rPr lang="en-US" dirty="0"/>
              <a:t> implementation</a:t>
            </a:r>
          </a:p>
          <a:p>
            <a:endParaRPr lang="en-US" dirty="0"/>
          </a:p>
          <a:p>
            <a:r>
              <a:rPr lang="en-US" dirty="0"/>
              <a:t>In written assignments, you’ll be asked to build graph plan graphs and assess the graph plan graph for mutexes, goals, leveling off, and solutions.</a:t>
            </a:r>
          </a:p>
        </p:txBody>
      </p:sp>
    </p:spTree>
    <p:extLst>
      <p:ext uri="{BB962C8B-B14F-4D97-AF65-F5344CB8AC3E}">
        <p14:creationId xmlns:p14="http://schemas.microsoft.com/office/powerpoint/2010/main" val="894031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29563-5C47-9F29-D5C0-FCEBB05BD09A}"/>
              </a:ext>
            </a:extLst>
          </p:cNvPr>
          <p:cNvSpPr>
            <a:spLocks noGrp="1"/>
          </p:cNvSpPr>
          <p:nvPr>
            <p:ph type="title"/>
          </p:nvPr>
        </p:nvSpPr>
        <p:spPr/>
        <p:txBody>
          <a:bodyPr/>
          <a:lstStyle/>
          <a:p>
            <a:r>
              <a:rPr lang="en-US" dirty="0"/>
              <a:t>Implementation</a:t>
            </a:r>
          </a:p>
        </p:txBody>
      </p:sp>
      <p:sp>
        <p:nvSpPr>
          <p:cNvPr id="3" name="Text Placeholder 2">
            <a:extLst>
              <a:ext uri="{FF2B5EF4-FFF2-40B4-BE49-F238E27FC236}">
                <a16:creationId xmlns:a16="http://schemas.microsoft.com/office/drawing/2014/main" id="{A6553A04-840E-28E0-239B-D3A301548E9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4713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p:txBody>
          <a:bodyPr/>
          <a:lstStyle/>
          <a:p>
            <a:r>
              <a:rPr lang="en-US" dirty="0"/>
              <a:t>Literals: Each thing/object in our model</a:t>
            </a:r>
          </a:p>
          <a:p>
            <a:r>
              <a:rPr lang="en-US" dirty="0"/>
              <a:t>		</a:t>
            </a:r>
            <a:r>
              <a:rPr lang="en-US" dirty="0" err="1">
                <a:solidFill>
                  <a:schemeClr val="accent5">
                    <a:lumMod val="75000"/>
                  </a:schemeClr>
                </a:solidFill>
              </a:rPr>
              <a:t>i</a:t>
            </a:r>
            <a:r>
              <a:rPr lang="en-US" dirty="0">
                <a:solidFill>
                  <a:schemeClr val="accent5">
                    <a:lumMod val="75000"/>
                  </a:schemeClr>
                </a:solidFill>
              </a:rPr>
              <a:t> = Instance(“</a:t>
            </a:r>
            <a:r>
              <a:rPr lang="en-US" dirty="0" err="1">
                <a:solidFill>
                  <a:schemeClr val="accent5">
                    <a:lumMod val="75000"/>
                  </a:schemeClr>
                </a:solidFill>
              </a:rPr>
              <a:t>name”,TYPE</a:t>
            </a:r>
            <a:r>
              <a:rPr lang="en-US" dirty="0">
                <a:solidFill>
                  <a:schemeClr val="accent5">
                    <a:lumMod val="75000"/>
                  </a:schemeClr>
                </a:solidFill>
              </a:rPr>
              <a:t>)</a:t>
            </a:r>
          </a:p>
          <a:p>
            <a:r>
              <a:rPr lang="en-US" dirty="0"/>
              <a:t>Variables: Can take on any TYPE thing </a:t>
            </a:r>
          </a:p>
          <a:p>
            <a:r>
              <a:rPr lang="en-US" dirty="0"/>
              <a:t>		</a:t>
            </a:r>
            <a:r>
              <a:rPr lang="en-US" dirty="0">
                <a:solidFill>
                  <a:schemeClr val="accent5">
                    <a:lumMod val="75000"/>
                  </a:schemeClr>
                </a:solidFill>
              </a:rPr>
              <a:t>v = Variable(“</a:t>
            </a:r>
            <a:r>
              <a:rPr lang="en-US" dirty="0" err="1">
                <a:solidFill>
                  <a:schemeClr val="accent5">
                    <a:lumMod val="75000"/>
                  </a:schemeClr>
                </a:solidFill>
              </a:rPr>
              <a:t>v_name”,TYPE</a:t>
            </a:r>
            <a:r>
              <a:rPr lang="en-US" dirty="0">
                <a:solidFill>
                  <a:schemeClr val="accent5">
                    <a:lumMod val="75000"/>
                  </a:schemeClr>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4" name="TextBox 3">
            <a:extLst>
              <a:ext uri="{FF2B5EF4-FFF2-40B4-BE49-F238E27FC236}">
                <a16:creationId xmlns:a16="http://schemas.microsoft.com/office/drawing/2014/main" id="{1BE3A84C-53DC-3847-8735-B89EF468F0F1}"/>
              </a:ext>
            </a:extLst>
          </p:cNvPr>
          <p:cNvSpPr txBox="1"/>
          <p:nvPr/>
        </p:nvSpPr>
        <p:spPr>
          <a:xfrm>
            <a:off x="6316653" y="4204558"/>
            <a:ext cx="5677134" cy="2246769"/>
          </a:xfrm>
          <a:prstGeom prst="rect">
            <a:avLst/>
          </a:prstGeom>
          <a:noFill/>
        </p:spPr>
        <p:txBody>
          <a:bodyPr wrap="square" rtlCol="0">
            <a:spAutoFit/>
          </a:bodyPr>
          <a:lstStyle/>
          <a:p>
            <a:r>
              <a:rPr lang="en-US" sz="2800" dirty="0">
                <a:solidFill>
                  <a:srgbClr val="C00000"/>
                </a:solidFill>
              </a:rPr>
              <a:t>Instances: “A”, “B”, “C” of type BLOCK</a:t>
            </a:r>
          </a:p>
          <a:p>
            <a:r>
              <a:rPr lang="en-US" sz="2800" dirty="0">
                <a:solidFill>
                  <a:srgbClr val="C00000"/>
                </a:solidFill>
              </a:rPr>
              <a:t>Variable: “b” of type BLOCK</a:t>
            </a:r>
          </a:p>
          <a:p>
            <a:endParaRPr lang="en-US" sz="2800" dirty="0">
              <a:solidFill>
                <a:srgbClr val="C00000"/>
              </a:solidFill>
            </a:endParaRPr>
          </a:p>
          <a:p>
            <a:r>
              <a:rPr lang="en-US" sz="2800" dirty="0">
                <a:solidFill>
                  <a:srgbClr val="C00000"/>
                </a:solidFill>
              </a:rPr>
              <a:t>In this operator, b can take on the value of any block instance</a:t>
            </a:r>
          </a:p>
        </p:txBody>
      </p:sp>
    </p:spTree>
    <p:extLst>
      <p:ext uri="{BB962C8B-B14F-4D97-AF65-F5344CB8AC3E}">
        <p14:creationId xmlns:p14="http://schemas.microsoft.com/office/powerpoint/2010/main" val="378183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8" y="1113178"/>
            <a:ext cx="11421365"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5" name="TextBox 4">
            <a:extLst>
              <a:ext uri="{FF2B5EF4-FFF2-40B4-BE49-F238E27FC236}">
                <a16:creationId xmlns:a16="http://schemas.microsoft.com/office/drawing/2014/main" id="{3867AC21-CD60-1A4B-BF6C-0B961ED44677}"/>
              </a:ext>
            </a:extLst>
          </p:cNvPr>
          <p:cNvSpPr txBox="1"/>
          <p:nvPr/>
        </p:nvSpPr>
        <p:spPr>
          <a:xfrm>
            <a:off x="7266326" y="2321720"/>
            <a:ext cx="4917056" cy="830997"/>
          </a:xfrm>
          <a:prstGeom prst="rect">
            <a:avLst/>
          </a:prstGeom>
          <a:noFill/>
        </p:spPr>
        <p:txBody>
          <a:bodyPr wrap="square" rtlCol="0">
            <a:spAutoFit/>
          </a:bodyPr>
          <a:lstStyle/>
          <a:p>
            <a:r>
              <a:rPr lang="en-US" sz="2400" dirty="0">
                <a:solidFill>
                  <a:srgbClr val="7030A0"/>
                </a:solidFill>
              </a:rPr>
              <a:t>ALERT: no two literals nor variables can have the same string name!!</a:t>
            </a:r>
          </a:p>
        </p:txBody>
      </p:sp>
    </p:spTree>
    <p:extLst>
      <p:ext uri="{BB962C8B-B14F-4D97-AF65-F5344CB8AC3E}">
        <p14:creationId xmlns:p14="http://schemas.microsoft.com/office/powerpoint/2010/main" val="422494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9" y="1113178"/>
            <a:ext cx="11073844"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r>
              <a:rPr lang="en-US" dirty="0"/>
              <a:t>Propositions: Predicate Relationships</a:t>
            </a:r>
          </a:p>
          <a:p>
            <a:r>
              <a:rPr lang="en-US" dirty="0"/>
              <a:t>		</a:t>
            </a:r>
            <a:r>
              <a:rPr lang="en-US" dirty="0">
                <a:solidFill>
                  <a:srgbClr val="C00000"/>
                </a:solidFill>
              </a:rPr>
              <a:t>p1 = proposition(“relation”, </a:t>
            </a:r>
            <a:r>
              <a:rPr lang="en-US" dirty="0" err="1">
                <a:solidFill>
                  <a:srgbClr val="C00000"/>
                </a:solidFill>
              </a:rPr>
              <a:t>v_a</a:t>
            </a:r>
            <a:r>
              <a:rPr lang="en-US" dirty="0">
                <a:solidFill>
                  <a:srgbClr val="C00000"/>
                </a:solidFill>
              </a:rPr>
              <a:t>, </a:t>
            </a:r>
            <a:r>
              <a:rPr lang="en-US" dirty="0" err="1">
                <a:solidFill>
                  <a:srgbClr val="C00000"/>
                </a:solidFill>
              </a:rPr>
              <a:t>i</a:t>
            </a:r>
            <a:r>
              <a:rPr lang="en-US" dirty="0">
                <a:solidFill>
                  <a:srgbClr val="C00000"/>
                </a:solidFill>
              </a:rPr>
              <a:t>, …)</a:t>
            </a:r>
          </a:p>
          <a:p>
            <a:endParaRPr lang="en-US" dirty="0">
              <a:solidFill>
                <a:schemeClr val="accent5">
                  <a:lumMod val="75000"/>
                </a:schemeClr>
              </a:solidFill>
            </a:endParaRPr>
          </a:p>
          <a:p>
            <a:r>
              <a:rPr lang="en-US" dirty="0">
                <a:solidFill>
                  <a:schemeClr val="tx1"/>
                </a:solidFill>
              </a:rPr>
              <a:t>Block World Example:</a:t>
            </a:r>
          </a:p>
          <a:p>
            <a:r>
              <a:rPr lang="en-US" dirty="0" err="1">
                <a:solidFill>
                  <a:schemeClr val="tx1"/>
                </a:solidFill>
              </a:rPr>
              <a:t>HandEmpty</a:t>
            </a:r>
            <a:r>
              <a:rPr lang="en-US" dirty="0">
                <a:solidFill>
                  <a:schemeClr val="tx1"/>
                </a:solidFill>
              </a:rPr>
              <a:t>(), Clear(</a:t>
            </a:r>
            <a:r>
              <a:rPr lang="en-US" dirty="0">
                <a:solidFill>
                  <a:srgbClr val="C00000"/>
                </a:solidFill>
              </a:rPr>
              <a:t>b</a:t>
            </a:r>
            <a:r>
              <a:rPr lang="en-US" dirty="0">
                <a:solidFill>
                  <a:schemeClr val="tx1"/>
                </a:solidFill>
              </a:rPr>
              <a:t>), On-Table(</a:t>
            </a:r>
            <a:r>
              <a:rPr lang="en-US" dirty="0">
                <a:solidFill>
                  <a:srgbClr val="C00000"/>
                </a:solidFill>
              </a:rPr>
              <a:t>b</a:t>
            </a:r>
            <a:r>
              <a:rPr lang="en-US" dirty="0">
                <a:solidFill>
                  <a:schemeClr val="tx1"/>
                </a:solidFill>
              </a:rPr>
              <a:t>), On-Block(b1,b2)</a:t>
            </a:r>
          </a:p>
          <a:p>
            <a:pPr marL="460375" indent="-460375"/>
            <a:r>
              <a:rPr lang="en-US" dirty="0">
                <a:solidFill>
                  <a:srgbClr val="C00000"/>
                </a:solidFill>
              </a:rPr>
              <a:t>Proposition(“</a:t>
            </a:r>
            <a:r>
              <a:rPr lang="en-US" dirty="0" err="1">
                <a:solidFill>
                  <a:srgbClr val="C00000"/>
                </a:solidFill>
              </a:rPr>
              <a:t>handempty</a:t>
            </a:r>
            <a:r>
              <a:rPr lang="en-US" dirty="0">
                <a:solidFill>
                  <a:srgbClr val="C00000"/>
                </a:solidFill>
              </a:rPr>
              <a:t>”), Proposition(“clear”,</a:t>
            </a:r>
            <a:r>
              <a:rPr lang="en-US" dirty="0" err="1">
                <a:solidFill>
                  <a:srgbClr val="C00000"/>
                </a:solidFill>
              </a:rPr>
              <a:t>v_block</a:t>
            </a:r>
            <a:r>
              <a:rPr lang="en-US" dirty="0">
                <a:solidFill>
                  <a:srgbClr val="C00000"/>
                </a:solidFill>
              </a:rPr>
              <a:t>), 		       Proposition(“on-table”,</a:t>
            </a:r>
            <a:r>
              <a:rPr lang="en-US" dirty="0" err="1">
                <a:solidFill>
                  <a:srgbClr val="C00000"/>
                </a:solidFill>
              </a:rPr>
              <a:t>v_block</a:t>
            </a:r>
            <a:r>
              <a:rPr lang="en-US" dirty="0">
                <a:solidFill>
                  <a:srgbClr val="C00000"/>
                </a:solidFill>
              </a:rPr>
              <a:t>), Proposition(“on-block”,</a:t>
            </a:r>
            <a:r>
              <a:rPr lang="en-US" dirty="0" err="1">
                <a:solidFill>
                  <a:srgbClr val="C00000"/>
                </a:solidFill>
              </a:rPr>
              <a:t>v_block</a:t>
            </a:r>
            <a:r>
              <a:rPr lang="en-US" dirty="0">
                <a:solidFill>
                  <a:srgbClr val="C00000"/>
                </a:solidFill>
              </a:rPr>
              <a:t>, </a:t>
            </a:r>
            <a:r>
              <a:rPr lang="en-US" dirty="0" err="1">
                <a:solidFill>
                  <a:srgbClr val="C00000"/>
                </a:solidFill>
              </a:rPr>
              <a:t>i_a</a:t>
            </a:r>
            <a:r>
              <a:rPr lang="en-US" dirty="0">
                <a:solidFill>
                  <a:srgbClr val="C00000"/>
                </a:solidFill>
              </a:rPr>
              <a:t>)</a:t>
            </a:r>
          </a:p>
          <a:p>
            <a:endParaRPr lang="en-US" dirty="0">
              <a:solidFill>
                <a:schemeClr val="accent5">
                  <a:lumMod val="75000"/>
                </a:schemeClr>
              </a:solidFill>
            </a:endParaRPr>
          </a:p>
          <a:p>
            <a:endParaRPr lang="en-US" dirty="0"/>
          </a:p>
        </p:txBody>
      </p:sp>
      <p:sp>
        <p:nvSpPr>
          <p:cNvPr id="5" name="TextBox 4">
            <a:extLst>
              <a:ext uri="{FF2B5EF4-FFF2-40B4-BE49-F238E27FC236}">
                <a16:creationId xmlns:a16="http://schemas.microsoft.com/office/drawing/2014/main" id="{7937526C-ABAA-3C4C-A901-7AB813503385}"/>
              </a:ext>
            </a:extLst>
          </p:cNvPr>
          <p:cNvSpPr txBox="1"/>
          <p:nvPr/>
        </p:nvSpPr>
        <p:spPr>
          <a:xfrm>
            <a:off x="6979456" y="4222237"/>
            <a:ext cx="4917056" cy="830997"/>
          </a:xfrm>
          <a:prstGeom prst="rect">
            <a:avLst/>
          </a:prstGeom>
          <a:noFill/>
        </p:spPr>
        <p:txBody>
          <a:bodyPr wrap="square" rtlCol="0">
            <a:spAutoFit/>
          </a:bodyPr>
          <a:lstStyle/>
          <a:p>
            <a:r>
              <a:rPr lang="en-US" sz="2400" dirty="0">
                <a:solidFill>
                  <a:srgbClr val="7030A0"/>
                </a:solidFill>
              </a:rPr>
              <a:t>NOTE: variables and instances do not have to start with </a:t>
            </a:r>
            <a:r>
              <a:rPr lang="en-US" sz="2400" dirty="0" err="1">
                <a:solidFill>
                  <a:srgbClr val="7030A0"/>
                </a:solidFill>
              </a:rPr>
              <a:t>i</a:t>
            </a:r>
            <a:r>
              <a:rPr lang="en-US" sz="2400" dirty="0">
                <a:solidFill>
                  <a:srgbClr val="7030A0"/>
                </a:solidFill>
              </a:rPr>
              <a:t>_ and v_</a:t>
            </a:r>
          </a:p>
        </p:txBody>
      </p:sp>
    </p:spTree>
    <p:extLst>
      <p:ext uri="{BB962C8B-B14F-4D97-AF65-F5344CB8AC3E}">
        <p14:creationId xmlns:p14="http://schemas.microsoft.com/office/powerpoint/2010/main" val="293748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FDA3-8C38-E043-A547-C86DCBB301BF}"/>
              </a:ext>
            </a:extLst>
          </p:cNvPr>
          <p:cNvSpPr>
            <a:spLocks noGrp="1"/>
          </p:cNvSpPr>
          <p:nvPr>
            <p:ph type="title"/>
          </p:nvPr>
        </p:nvSpPr>
        <p:spPr/>
        <p:txBody>
          <a:bodyPr/>
          <a:lstStyle/>
          <a:p>
            <a:r>
              <a:rPr lang="en-US" dirty="0"/>
              <a:t>Initial State and Goal State</a:t>
            </a:r>
          </a:p>
        </p:txBody>
      </p:sp>
      <p:sp>
        <p:nvSpPr>
          <p:cNvPr id="3" name="Content Placeholder 2">
            <a:extLst>
              <a:ext uri="{FF2B5EF4-FFF2-40B4-BE49-F238E27FC236}">
                <a16:creationId xmlns:a16="http://schemas.microsoft.com/office/drawing/2014/main" id="{2281F861-74A1-7E46-A44E-77712826C82F}"/>
              </a:ext>
            </a:extLst>
          </p:cNvPr>
          <p:cNvSpPr>
            <a:spLocks noGrp="1"/>
          </p:cNvSpPr>
          <p:nvPr>
            <p:ph idx="1"/>
          </p:nvPr>
        </p:nvSpPr>
        <p:spPr>
          <a:xfrm>
            <a:off x="552099" y="1113178"/>
            <a:ext cx="10355388" cy="4389551"/>
          </a:xfrm>
        </p:spPr>
        <p:txBody>
          <a:bodyPr/>
          <a:lstStyle/>
          <a:p>
            <a:r>
              <a:rPr lang="en-US" dirty="0"/>
              <a:t>Create lists of Propositions as the initial state and goal state</a:t>
            </a:r>
          </a:p>
          <a:p>
            <a:endParaRPr lang="en-US" dirty="0"/>
          </a:p>
          <a:p>
            <a:r>
              <a:rPr lang="en-US" dirty="0">
                <a:solidFill>
                  <a:schemeClr val="tx1"/>
                </a:solidFill>
              </a:rPr>
              <a:t>initial = [ Proposition(“</a:t>
            </a:r>
            <a:r>
              <a:rPr lang="en-US" dirty="0" err="1">
                <a:solidFill>
                  <a:schemeClr val="tx1"/>
                </a:solidFill>
              </a:rPr>
              <a:t>handempty</a:t>
            </a:r>
            <a:r>
              <a:rPr lang="en-US" dirty="0">
                <a:solidFill>
                  <a:schemeClr val="tx1"/>
                </a:solidFill>
              </a:rPr>
              <a:t>”), Proposition(“on-table”, </a:t>
            </a:r>
            <a:r>
              <a:rPr lang="en-US" dirty="0" err="1">
                <a:solidFill>
                  <a:schemeClr val="tx1"/>
                </a:solidFill>
              </a:rPr>
              <a:t>i_c</a:t>
            </a:r>
            <a:r>
              <a:rPr lang="en-US" dirty="0">
                <a:solidFill>
                  <a:schemeClr val="tx1"/>
                </a:solidFill>
              </a:rPr>
              <a:t>),	  	     Proposition(“on-table”, </a:t>
            </a:r>
            <a:r>
              <a:rPr lang="en-US" dirty="0" err="1">
                <a:solidFill>
                  <a:schemeClr val="tx1"/>
                </a:solidFill>
              </a:rPr>
              <a:t>i_b</a:t>
            </a:r>
            <a:r>
              <a:rPr lang="en-US" dirty="0">
                <a:solidFill>
                  <a:schemeClr val="tx1"/>
                </a:solidFill>
              </a:rPr>
              <a:t>), Proposition(“on-block”, </a:t>
            </a:r>
            <a:r>
              <a:rPr lang="en-US" dirty="0" err="1">
                <a:solidFill>
                  <a:schemeClr val="tx1"/>
                </a:solidFill>
              </a:rPr>
              <a:t>i_a</a:t>
            </a:r>
            <a:r>
              <a:rPr lang="en-US" dirty="0">
                <a:solidFill>
                  <a:schemeClr val="tx1"/>
                </a:solidFill>
              </a:rPr>
              <a:t>, </a:t>
            </a:r>
            <a:r>
              <a:rPr lang="en-US" dirty="0" err="1">
                <a:solidFill>
                  <a:schemeClr val="tx1"/>
                </a:solidFill>
              </a:rPr>
              <a:t>i_b</a:t>
            </a:r>
            <a:r>
              <a:rPr lang="en-US" dirty="0">
                <a:solidFill>
                  <a:schemeClr val="tx1"/>
                </a:solidFill>
              </a:rPr>
              <a:t>), 	     Proposition(“clear”, </a:t>
            </a:r>
            <a:r>
              <a:rPr lang="en-US" dirty="0" err="1">
                <a:solidFill>
                  <a:schemeClr val="tx1"/>
                </a:solidFill>
              </a:rPr>
              <a:t>i_a</a:t>
            </a:r>
            <a:r>
              <a:rPr lang="en-US" dirty="0">
                <a:solidFill>
                  <a:schemeClr val="tx1"/>
                </a:solidFill>
              </a:rPr>
              <a:t>), Proposition(“clear”, </a:t>
            </a:r>
            <a:r>
              <a:rPr lang="en-US" dirty="0" err="1">
                <a:solidFill>
                  <a:schemeClr val="tx1"/>
                </a:solidFill>
              </a:rPr>
              <a:t>i_c</a:t>
            </a:r>
            <a:r>
              <a:rPr lang="en-US" dirty="0">
                <a:solidFill>
                  <a:schemeClr val="tx1"/>
                </a:solidFill>
              </a:rPr>
              <a:t>)]</a:t>
            </a:r>
          </a:p>
          <a:p>
            <a:endParaRPr lang="en-US" dirty="0">
              <a:solidFill>
                <a:schemeClr val="tx1"/>
              </a:solidFill>
            </a:endParaRPr>
          </a:p>
          <a:p>
            <a:pPr>
              <a:spcBef>
                <a:spcPts val="0"/>
              </a:spcBef>
              <a:defRPr/>
            </a:pPr>
            <a:r>
              <a:rPr lang="en-US" dirty="0">
                <a:solidFill>
                  <a:schemeClr val="tx1"/>
                </a:solidFill>
              </a:rPr>
              <a:t>Goal = [Proposition(“on-table”,</a:t>
            </a:r>
            <a:r>
              <a:rPr lang="en-US" dirty="0" err="1">
                <a:solidFill>
                  <a:schemeClr val="tx1"/>
                </a:solidFill>
              </a:rPr>
              <a:t>i_b</a:t>
            </a:r>
            <a:r>
              <a:rPr lang="en-US" dirty="0">
                <a:solidFill>
                  <a:schemeClr val="tx1"/>
                </a:solidFill>
              </a:rPr>
              <a:t>), Proposition(“on-table”,</a:t>
            </a:r>
            <a:r>
              <a:rPr lang="en-US" dirty="0" err="1">
                <a:solidFill>
                  <a:schemeClr val="tx1"/>
                </a:solidFill>
              </a:rPr>
              <a:t>i_c</a:t>
            </a:r>
            <a:r>
              <a:rPr lang="en-US" dirty="0">
                <a:solidFill>
                  <a:schemeClr val="tx1"/>
                </a:solidFill>
              </a:rPr>
              <a:t>),			  Proposition(“on-block”,</a:t>
            </a:r>
            <a:r>
              <a:rPr lang="en-US" dirty="0" err="1">
                <a:solidFill>
                  <a:schemeClr val="tx1"/>
                </a:solidFill>
              </a:rPr>
              <a:t>i_a</a:t>
            </a:r>
            <a:r>
              <a:rPr lang="en-US" dirty="0">
                <a:solidFill>
                  <a:schemeClr val="tx1"/>
                </a:solidFill>
              </a:rPr>
              <a:t>, </a:t>
            </a:r>
            <a:r>
              <a:rPr lang="en-US" dirty="0" err="1">
                <a:solidFill>
                  <a:schemeClr val="tx1"/>
                </a:solidFill>
              </a:rPr>
              <a:t>i_c</a:t>
            </a:r>
            <a:r>
              <a:rPr lang="en-US" dirty="0">
                <a:solidFill>
                  <a:schemeClr val="tx1"/>
                </a:solidFill>
              </a:rPr>
              <a:t>), Proposition(“clear”,</a:t>
            </a:r>
            <a:r>
              <a:rPr lang="en-US" dirty="0" err="1">
                <a:solidFill>
                  <a:schemeClr val="tx1"/>
                </a:solidFill>
              </a:rPr>
              <a:t>i_a</a:t>
            </a:r>
            <a:r>
              <a:rPr lang="en-US" dirty="0">
                <a:solidFill>
                  <a:schemeClr val="tx1"/>
                </a:solidFill>
              </a:rPr>
              <a:t>),		Proposition(“</a:t>
            </a:r>
            <a:r>
              <a:rPr lang="en-US" dirty="0" err="1">
                <a:solidFill>
                  <a:schemeClr val="tx1"/>
                </a:solidFill>
              </a:rPr>
              <a:t>clear”,”c</a:t>
            </a:r>
            <a:r>
              <a:rPr lang="en-US" dirty="0">
                <a:solidFill>
                  <a:schemeClr val="tx1"/>
                </a:solidFill>
              </a:rPr>
              <a:t>”)]</a:t>
            </a:r>
          </a:p>
        </p:txBody>
      </p:sp>
    </p:spTree>
    <p:extLst>
      <p:ext uri="{BB962C8B-B14F-4D97-AF65-F5344CB8AC3E}">
        <p14:creationId xmlns:p14="http://schemas.microsoft.com/office/powerpoint/2010/main" val="33633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7F59-223C-4647-9F82-7BD75DC369E9}"/>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F7BE5782-7EA5-7D40-B4E1-99550734D5A5}"/>
              </a:ext>
            </a:extLst>
          </p:cNvPr>
          <p:cNvSpPr>
            <a:spLocks noGrp="1"/>
          </p:cNvSpPr>
          <p:nvPr>
            <p:ph idx="1"/>
          </p:nvPr>
        </p:nvSpPr>
        <p:spPr>
          <a:xfrm>
            <a:off x="552098" y="1113178"/>
            <a:ext cx="11388889" cy="2039539"/>
          </a:xfrm>
        </p:spPr>
        <p:txBody>
          <a:bodyPr/>
          <a:lstStyle/>
          <a:p>
            <a:r>
              <a:rPr lang="en-US" dirty="0"/>
              <a:t>Operators: the actions we take change state</a:t>
            </a:r>
          </a:p>
          <a:p>
            <a:r>
              <a:rPr lang="en-US" dirty="0"/>
              <a:t>	</a:t>
            </a:r>
            <a:r>
              <a:rPr lang="en-US" dirty="0" err="1">
                <a:solidFill>
                  <a:schemeClr val="accent5">
                    <a:lumMod val="75000"/>
                  </a:schemeClr>
                </a:solidFill>
              </a:rPr>
              <a:t>pickup_table</a:t>
            </a:r>
            <a:r>
              <a:rPr lang="en-US" dirty="0">
                <a:solidFill>
                  <a:schemeClr val="accent5">
                    <a:lumMod val="75000"/>
                  </a:schemeClr>
                </a:solidFill>
              </a:rPr>
              <a:t> = Operator(“</a:t>
            </a:r>
            <a:r>
              <a:rPr lang="en-US" dirty="0" err="1">
                <a:solidFill>
                  <a:schemeClr val="accent5">
                    <a:lumMod val="75000"/>
                  </a:schemeClr>
                </a:solidFill>
              </a:rPr>
              <a:t>pick_table</a:t>
            </a:r>
            <a:r>
              <a:rPr lang="en-US" dirty="0">
                <a:solidFill>
                  <a:schemeClr val="accent5">
                    <a:lumMod val="75000"/>
                  </a:schemeClr>
                </a:solidFill>
              </a:rPr>
              <a:t>”, </a:t>
            </a:r>
            <a:r>
              <a:rPr lang="en-US" dirty="0">
                <a:solidFill>
                  <a:schemeClr val="accent6">
                    <a:lumMod val="75000"/>
                  </a:schemeClr>
                </a:solidFill>
              </a:rPr>
              <a:t>#name</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#preconditions</a:t>
            </a:r>
          </a:p>
          <a:p>
            <a:r>
              <a:rPr lang="en-US" dirty="0">
                <a:solidFill>
                  <a:schemeClr val="accent5">
                    <a:lumMod val="75000"/>
                  </a:schemeClr>
                </a:solidFill>
              </a:rPr>
              <a:t>				  Proposition(“clear”, </a:t>
            </a:r>
            <a:r>
              <a:rPr lang="en-US" dirty="0" err="1">
                <a:solidFill>
                  <a:schemeClr val="accent5">
                    <a:lumMod val="75000"/>
                  </a:schemeClr>
                </a:solidFill>
              </a:rPr>
              <a:t>v_block</a:t>
            </a:r>
            <a:r>
              <a:rPr lang="en-US" dirty="0">
                <a:solidFill>
                  <a:schemeClr val="accent5">
                    <a:lumMod val="75000"/>
                  </a:schemeClr>
                </a:solidFill>
              </a:rPr>
              <a:t>),</a:t>
            </a: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 	</a:t>
            </a:r>
          </a:p>
          <a:p>
            <a:r>
              <a:rPr lang="en-US" dirty="0">
                <a:solidFill>
                  <a:schemeClr val="accent5">
                    <a:lumMod val="75000"/>
                  </a:schemeClr>
                </a:solidFill>
              </a:rPr>
              <a:t>				[ Proposition(“in-hand”, </a:t>
            </a:r>
            <a:r>
              <a:rPr lang="en-US" dirty="0" err="1">
                <a:solidFill>
                  <a:schemeClr val="accent5">
                    <a:lumMod val="75000"/>
                  </a:schemeClr>
                </a:solidFill>
              </a:rPr>
              <a:t>v_block</a:t>
            </a:r>
            <a:r>
              <a:rPr lang="en-US" dirty="0">
                <a:solidFill>
                  <a:schemeClr val="accent5">
                    <a:lumMod val="75000"/>
                  </a:schemeClr>
                </a:solidFill>
              </a:rPr>
              <a:t>) ], </a:t>
            </a:r>
            <a:r>
              <a:rPr lang="en-US" dirty="0">
                <a:solidFill>
                  <a:schemeClr val="accent6">
                    <a:lumMod val="75000"/>
                  </a:schemeClr>
                </a:solidFill>
              </a:rPr>
              <a:t>#add effects</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#delete effects</a:t>
            </a:r>
            <a:endParaRPr lang="en-US" dirty="0">
              <a:solidFill>
                <a:schemeClr val="accent5">
                  <a:lumMod val="75000"/>
                </a:schemeClr>
              </a:solidFill>
            </a:endParaRP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a:t>
            </a:r>
          </a:p>
          <a:p>
            <a:r>
              <a:rPr lang="en-US" dirty="0">
                <a:solidFill>
                  <a:schemeClr val="accent5">
                    <a:lumMod val="75000"/>
                  </a:schemeClr>
                </a:solidFill>
              </a:rPr>
              <a:t>			)</a:t>
            </a:r>
          </a:p>
          <a:p>
            <a:endParaRPr lang="en-US" dirty="0"/>
          </a:p>
        </p:txBody>
      </p:sp>
      <p:sp>
        <p:nvSpPr>
          <p:cNvPr id="4" name="TextBox 3">
            <a:extLst>
              <a:ext uri="{FF2B5EF4-FFF2-40B4-BE49-F238E27FC236}">
                <a16:creationId xmlns:a16="http://schemas.microsoft.com/office/drawing/2014/main" id="{CA86E63E-24C2-1447-8009-942ECD919549}"/>
              </a:ext>
            </a:extLst>
          </p:cNvPr>
          <p:cNvSpPr txBox="1"/>
          <p:nvPr/>
        </p:nvSpPr>
        <p:spPr>
          <a:xfrm>
            <a:off x="152050" y="2516827"/>
            <a:ext cx="2963825" cy="461665"/>
          </a:xfrm>
          <a:prstGeom prst="rect">
            <a:avLst/>
          </a:prstGeom>
          <a:noFill/>
        </p:spPr>
        <p:txBody>
          <a:bodyPr wrap="none" rtlCol="0">
            <a:spAutoFit/>
          </a:bodyPr>
          <a:lstStyle/>
          <a:p>
            <a:r>
              <a:rPr lang="en-US" sz="2400" dirty="0">
                <a:solidFill>
                  <a:srgbClr val="7030A0"/>
                </a:solidFill>
              </a:rPr>
              <a:t>Lists are conjunctions!</a:t>
            </a:r>
          </a:p>
        </p:txBody>
      </p:sp>
      <p:sp>
        <p:nvSpPr>
          <p:cNvPr id="5" name="TextBox 4">
            <a:extLst>
              <a:ext uri="{FF2B5EF4-FFF2-40B4-BE49-F238E27FC236}">
                <a16:creationId xmlns:a16="http://schemas.microsoft.com/office/drawing/2014/main" id="{BA4A943B-B6E5-8E46-8816-BEAFA94F9AD5}"/>
              </a:ext>
            </a:extLst>
          </p:cNvPr>
          <p:cNvSpPr txBox="1"/>
          <p:nvPr/>
        </p:nvSpPr>
        <p:spPr>
          <a:xfrm>
            <a:off x="152049" y="3161328"/>
            <a:ext cx="3285565" cy="1200329"/>
          </a:xfrm>
          <a:prstGeom prst="rect">
            <a:avLst/>
          </a:prstGeom>
          <a:noFill/>
        </p:spPr>
        <p:txBody>
          <a:bodyPr wrap="square" rtlCol="0">
            <a:spAutoFit/>
          </a:bodyPr>
          <a:lstStyle/>
          <a:p>
            <a:r>
              <a:rPr lang="en-US" sz="2400" dirty="0">
                <a:solidFill>
                  <a:srgbClr val="7030A0"/>
                </a:solidFill>
              </a:rPr>
              <a:t>All propositions with a variable must take on the same instance!</a:t>
            </a:r>
          </a:p>
        </p:txBody>
      </p:sp>
      <p:sp>
        <p:nvSpPr>
          <p:cNvPr id="6" name="TextBox 5">
            <a:extLst>
              <a:ext uri="{FF2B5EF4-FFF2-40B4-BE49-F238E27FC236}">
                <a16:creationId xmlns:a16="http://schemas.microsoft.com/office/drawing/2014/main" id="{9CB2FEEA-032B-A149-B572-7C3F32D4C920}"/>
              </a:ext>
            </a:extLst>
          </p:cNvPr>
          <p:cNvSpPr txBox="1"/>
          <p:nvPr/>
        </p:nvSpPr>
        <p:spPr>
          <a:xfrm>
            <a:off x="152048" y="4544493"/>
            <a:ext cx="2729753" cy="1938992"/>
          </a:xfrm>
          <a:prstGeom prst="rect">
            <a:avLst/>
          </a:prstGeom>
          <a:noFill/>
        </p:spPr>
        <p:txBody>
          <a:bodyPr wrap="square" rtlCol="0">
            <a:spAutoFit/>
          </a:bodyPr>
          <a:lstStyle/>
          <a:p>
            <a:r>
              <a:rPr lang="en-US" sz="2400" dirty="0">
                <a:solidFill>
                  <a:srgbClr val="7030A0"/>
                </a:solidFill>
              </a:rPr>
              <a:t>Variables that don’t match name don’t have to be the same but can be unless otherwise specified!</a:t>
            </a:r>
          </a:p>
        </p:txBody>
      </p:sp>
    </p:spTree>
    <p:extLst>
      <p:ext uri="{BB962C8B-B14F-4D97-AF65-F5344CB8AC3E}">
        <p14:creationId xmlns:p14="http://schemas.microsoft.com/office/powerpoint/2010/main" val="30163044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p:txBody>
          <a:bodyPr/>
          <a:lstStyle/>
          <a:p>
            <a:r>
              <a:rPr lang="en-US" dirty="0"/>
              <a:t>You will create the representation, which will be passed into our </a:t>
            </a:r>
            <a:r>
              <a:rPr lang="en-US" dirty="0" err="1"/>
              <a:t>GraphPlan</a:t>
            </a:r>
            <a:r>
              <a:rPr lang="en-US" dirty="0"/>
              <a:t> implementation</a:t>
            </a:r>
          </a:p>
        </p:txBody>
      </p:sp>
    </p:spTree>
    <p:extLst>
      <p:ext uri="{BB962C8B-B14F-4D97-AF65-F5344CB8AC3E}">
        <p14:creationId xmlns:p14="http://schemas.microsoft.com/office/powerpoint/2010/main" val="19263644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7876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a:t>
            </a:r>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9460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endParaRPr lang="en-US" sz="2400"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126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48386" y="1147018"/>
            <a:ext cx="8686800" cy="4525963"/>
          </a:xfrm>
        </p:spPr>
        <p:txBody>
          <a:bodyPr/>
          <a:lstStyle/>
          <a:p>
            <a:pPr marL="0" indent="0" defTabSz="914400">
              <a:spcBef>
                <a:spcPts val="0"/>
              </a:spcBef>
              <a:buNone/>
              <a:defRPr/>
            </a:pPr>
            <a:r>
              <a:rPr lang="en-US" dirty="0"/>
              <a:t>Suppose we have a rocket ship that can only be used once. It has to carry two payloads.</a:t>
            </a:r>
          </a:p>
          <a:p>
            <a:pPr marL="0" indent="0" defTabSz="914400">
              <a:spcBef>
                <a:spcPts val="0"/>
              </a:spcBef>
              <a:buNone/>
              <a:defRPr/>
            </a:pPr>
            <a:endParaRPr lang="en-US" dirty="0"/>
          </a:p>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932BC2A-2342-DD4F-97A8-17261664ED5A}"/>
              </a:ext>
            </a:extLst>
          </p:cNvPr>
          <p:cNvSpPr txBox="1"/>
          <p:nvPr/>
        </p:nvSpPr>
        <p:spPr>
          <a:xfrm>
            <a:off x="7356909" y="2098331"/>
            <a:ext cx="4286705" cy="1323439"/>
          </a:xfrm>
          <a:prstGeom prst="rect">
            <a:avLst/>
          </a:prstGeom>
          <a:noFill/>
        </p:spPr>
        <p:txBody>
          <a:bodyPr wrap="square" rtlCol="0">
            <a:spAutoFit/>
          </a:bodyPr>
          <a:lstStyle/>
          <a:p>
            <a:r>
              <a:rPr lang="en-US" sz="2000" dirty="0">
                <a:solidFill>
                  <a:srgbClr val="C00000"/>
                </a:solidFill>
              </a:rPr>
              <a:t>I create literals and variables as I go through the problem. In order to create the start state and the goal state, I need the literals defined.</a:t>
            </a:r>
          </a:p>
        </p:txBody>
      </p:sp>
    </p:spTree>
    <p:extLst>
      <p:ext uri="{BB962C8B-B14F-4D97-AF65-F5344CB8AC3E}">
        <p14:creationId xmlns:p14="http://schemas.microsoft.com/office/powerpoint/2010/main" val="2682299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Load:			Unload:</a:t>
            </a:r>
          </a:p>
        </p:txBody>
      </p:sp>
      <p:sp>
        <p:nvSpPr>
          <p:cNvPr id="4" name="TextBox 3">
            <a:extLst>
              <a:ext uri="{FF2B5EF4-FFF2-40B4-BE49-F238E27FC236}">
                <a16:creationId xmlns:a16="http://schemas.microsoft.com/office/drawing/2014/main" id="{32BF6E9A-8415-2D4E-831D-AABB7E8111FB}"/>
              </a:ext>
            </a:extLst>
          </p:cNvPr>
          <p:cNvSpPr txBox="1"/>
          <p:nvPr/>
        </p:nvSpPr>
        <p:spPr>
          <a:xfrm>
            <a:off x="7353196" y="1363226"/>
            <a:ext cx="4286705" cy="707886"/>
          </a:xfrm>
          <a:prstGeom prst="rect">
            <a:avLst/>
          </a:prstGeom>
          <a:noFill/>
        </p:spPr>
        <p:txBody>
          <a:bodyPr wrap="square" rtlCol="0">
            <a:spAutoFit/>
          </a:bodyPr>
          <a:lstStyle/>
          <a:p>
            <a:r>
              <a:rPr lang="en-US" sz="2000" dirty="0">
                <a:solidFill>
                  <a:srgbClr val="C00000"/>
                </a:solidFill>
              </a:rPr>
              <a:t>As I create my operators, I will add variables.</a:t>
            </a:r>
          </a:p>
        </p:txBody>
      </p:sp>
    </p:spTree>
    <p:extLst>
      <p:ext uri="{BB962C8B-B14F-4D97-AF65-F5344CB8AC3E}">
        <p14:creationId xmlns:p14="http://schemas.microsoft.com/office/powerpoint/2010/main" val="38406476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2471561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solidFill>
                  <a:srgbClr val="C00000"/>
                </a:solidFill>
              </a:rPr>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a:t>
            </a:r>
            <a:r>
              <a:rPr lang="en-US" sz="2400" dirty="0" err="1">
                <a:solidFill>
                  <a:srgbClr val="FF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7CE79E4-2345-AC47-8B59-C541EC2B076D}"/>
              </a:ext>
            </a:extLst>
          </p:cNvPr>
          <p:cNvSpPr txBox="1"/>
          <p:nvPr/>
        </p:nvSpPr>
        <p:spPr>
          <a:xfrm>
            <a:off x="7353196" y="1363226"/>
            <a:ext cx="4286705" cy="1015663"/>
          </a:xfrm>
          <a:prstGeom prst="rect">
            <a:avLst/>
          </a:prstGeom>
          <a:noFill/>
        </p:spPr>
        <p:txBody>
          <a:bodyPr wrap="square" rtlCol="0">
            <a:spAutoFit/>
          </a:bodyPr>
          <a:lstStyle/>
          <a:p>
            <a:r>
              <a:rPr lang="en-US" sz="2000" dirty="0">
                <a:solidFill>
                  <a:srgbClr val="C00000"/>
                </a:solidFill>
              </a:rPr>
              <a:t>The rocket starts at a location, and it could be either location. I need to add a location variable</a:t>
            </a:r>
          </a:p>
        </p:txBody>
      </p:sp>
    </p:spTree>
    <p:extLst>
      <p:ext uri="{BB962C8B-B14F-4D97-AF65-F5344CB8AC3E}">
        <p14:creationId xmlns:p14="http://schemas.microsoft.com/office/powerpoint/2010/main" val="26635478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9608232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solidFill>
                  <a:srgbClr val="C00000"/>
                </a:solidFill>
              </a:rPr>
              <a:t>Dest</a:t>
            </a:r>
            <a:endParaRPr lang="en-US" sz="2400" dirty="0">
              <a:solidFill>
                <a:srgbClr val="C00000"/>
              </a:solidFill>
            </a:endParaRP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solidFill>
                  <a:srgbClr val="C00000"/>
                </a:solidFill>
              </a:rPr>
              <a:t>Dest</a:t>
            </a:r>
            <a:endParaRPr lang="en-US" sz="2400" dirty="0">
              <a:solidFill>
                <a:srgbClr val="C00000"/>
              </a:solidFill>
            </a:endParaRPr>
          </a:p>
          <a:p>
            <a:pPr marL="0" indent="0" defTabSz="914400">
              <a:spcBef>
                <a:spcPts val="0"/>
              </a:spcBef>
              <a:buNone/>
              <a:defRPr/>
            </a:pPr>
            <a:r>
              <a:rPr lang="en-US" sz="2400" dirty="0"/>
              <a:t>A: At(</a:t>
            </a:r>
            <a:r>
              <a:rPr lang="en-US" sz="2400" dirty="0" err="1"/>
              <a:t>Rocket,</a:t>
            </a:r>
            <a:r>
              <a:rPr lang="en-US" sz="2400" dirty="0" err="1">
                <a:solidFill>
                  <a:srgbClr val="C00000"/>
                </a:solidFill>
              </a:rPr>
              <a:t>Dest</a:t>
            </a:r>
            <a:r>
              <a:rPr lang="en-US" sz="2400" dirty="0"/>
              <a:t>)</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0220F8C-2C1D-A74E-8A54-55D64B602C19}"/>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go to a destination, which needs to be different from the start location. We need to define a </a:t>
            </a:r>
            <a:r>
              <a:rPr lang="en-US" sz="2000" dirty="0" err="1">
                <a:solidFill>
                  <a:srgbClr val="C00000"/>
                </a:solidFill>
              </a:rPr>
              <a:t>dest</a:t>
            </a:r>
            <a:r>
              <a:rPr lang="en-US" sz="2000" dirty="0">
                <a:solidFill>
                  <a:srgbClr val="C00000"/>
                </a:solidFill>
              </a:rPr>
              <a:t> variable. </a:t>
            </a:r>
          </a:p>
        </p:txBody>
      </p:sp>
    </p:spTree>
    <p:extLst>
      <p:ext uri="{BB962C8B-B14F-4D97-AF65-F5344CB8AC3E}">
        <p14:creationId xmlns:p14="http://schemas.microsoft.com/office/powerpoint/2010/main" val="5414143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t>Dest</a:t>
            </a:r>
            <a:endParaRPr lang="en-US" sz="2400" dirty="0"/>
          </a:p>
          <a:p>
            <a:pPr marL="0" indent="0" defTabSz="914400">
              <a:spcBef>
                <a:spcPts val="0"/>
              </a:spcBef>
              <a:buNone/>
              <a:defRPr/>
            </a:pPr>
            <a:r>
              <a:rPr lang="en-US" sz="2400" dirty="0"/>
              <a:t>A: At(</a:t>
            </a:r>
            <a:r>
              <a:rPr lang="en-US" sz="2400" dirty="0" err="1"/>
              <a:t>Rocket,Dest</a:t>
            </a:r>
            <a:r>
              <a:rPr lang="en-US" sz="2400" dirty="0"/>
              <a:t>)</a:t>
            </a:r>
          </a:p>
          <a:p>
            <a:pPr marL="0" indent="0" defTabSz="914400">
              <a:spcBef>
                <a:spcPts val="0"/>
              </a:spcBef>
              <a:buNone/>
              <a:defRPr/>
            </a:pPr>
            <a:r>
              <a:rPr lang="en-US" sz="2400" dirty="0"/>
              <a:t>D: Has-Fuel(),At(</a:t>
            </a:r>
            <a:r>
              <a:rPr lang="en-US" sz="2400" dirty="0" err="1"/>
              <a:t>Rocket,L</a:t>
            </a:r>
            <a:r>
              <a:rPr lang="en-US" sz="2400" dirty="0"/>
              <a:t>)</a:t>
            </a:r>
          </a:p>
        </p:txBody>
      </p:sp>
    </p:spTree>
    <p:extLst>
      <p:ext uri="{BB962C8B-B14F-4D97-AF65-F5344CB8AC3E}">
        <p14:creationId xmlns:p14="http://schemas.microsoft.com/office/powerpoint/2010/main" val="27091734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34095559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a:solidFill>
                  <a:srgbClr val="C00000"/>
                </a:solidFill>
              </a:rPr>
              <a:t>Pkg</a:t>
            </a:r>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a:t>
            </a:r>
            <a:r>
              <a:rPr lang="en-US" sz="2400" dirty="0" err="1">
                <a:solidFill>
                  <a:srgbClr val="C00000"/>
                </a:solidFill>
              </a:rPr>
              <a:t>L</a:t>
            </a:r>
            <a:r>
              <a:rPr lang="en-US" sz="2400" dirty="0"/>
              <a:t>), Unloaded(</a:t>
            </a:r>
            <a:r>
              <a:rPr lang="en-US" sz="2400" dirty="0" err="1">
                <a:solidFill>
                  <a:srgbClr val="C00000"/>
                </a:solidFill>
              </a:rPr>
              <a:t>Pkg</a:t>
            </a:r>
            <a:r>
              <a:rPr lang="en-US" sz="2400" dirty="0" err="1"/>
              <a:t>,</a:t>
            </a:r>
            <a:r>
              <a:rPr lang="en-US" sz="2400" dirty="0" err="1">
                <a:solidFill>
                  <a:srgbClr val="C0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C30846E5-D35A-BE40-8F86-190092558ABB}"/>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load a specific package G or O. The load action doesn’t care which package it is. We need a variable pkg to use.</a:t>
            </a:r>
          </a:p>
        </p:txBody>
      </p:sp>
    </p:spTree>
    <p:extLst>
      <p:ext uri="{BB962C8B-B14F-4D97-AF65-F5344CB8AC3E}">
        <p14:creationId xmlns:p14="http://schemas.microsoft.com/office/powerpoint/2010/main" val="6099030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Rocket,L</a:t>
            </a:r>
            <a:r>
              <a:rPr lang="en-US" sz="2400" dirty="0"/>
              <a:t>), Unloaded(</a:t>
            </a:r>
            <a:r>
              <a:rPr lang="en-US" sz="2400" dirty="0" err="1"/>
              <a:t>Pkg,L</a:t>
            </a:r>
            <a:r>
              <a:rPr lang="en-US" sz="2400" dirty="0"/>
              <a:t>)</a:t>
            </a:r>
          </a:p>
          <a:p>
            <a:pPr marL="0" indent="0" defTabSz="914400">
              <a:spcBef>
                <a:spcPts val="0"/>
              </a:spcBef>
              <a:buNone/>
              <a:defRPr/>
            </a:pPr>
            <a:r>
              <a:rPr lang="en-US" sz="2400" dirty="0"/>
              <a:t>A: Loaded(</a:t>
            </a:r>
            <a:r>
              <a:rPr lang="en-US" sz="2400" dirty="0" err="1"/>
              <a:t>Pkg,Rocket</a:t>
            </a:r>
            <a:r>
              <a:rPr lang="en-US" sz="2400" dirty="0"/>
              <a:t>)</a:t>
            </a:r>
          </a:p>
          <a:p>
            <a:pPr marL="0" indent="0" defTabSz="914400">
              <a:spcBef>
                <a:spcPts val="0"/>
              </a:spcBef>
              <a:buNone/>
              <a:defRPr/>
            </a:pPr>
            <a:r>
              <a:rPr lang="en-US" sz="2400" dirty="0"/>
              <a:t>D: Unloaded(</a:t>
            </a:r>
            <a:r>
              <a:rPr lang="en-US" sz="2400" dirty="0" err="1"/>
              <a:t>Pkg,L</a:t>
            </a:r>
            <a:r>
              <a:rPr lang="en-US" sz="2400" dirty="0"/>
              <a:t>)</a:t>
            </a:r>
          </a:p>
        </p:txBody>
      </p:sp>
    </p:spTree>
    <p:extLst>
      <p:ext uri="{BB962C8B-B14F-4D97-AF65-F5344CB8AC3E}">
        <p14:creationId xmlns:p14="http://schemas.microsoft.com/office/powerpoint/2010/main" val="19786520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 </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Unload:</a:t>
            </a:r>
          </a:p>
          <a:p>
            <a:pPr marL="0" indent="0" defTabSz="914400">
              <a:spcBef>
                <a:spcPts val="0"/>
              </a:spcBef>
              <a:buNone/>
              <a:defRPr/>
            </a:pPr>
            <a:r>
              <a:rPr lang="en-US" sz="2400" dirty="0"/>
              <a:t>P: At(</a:t>
            </a:r>
            <a:r>
              <a:rPr lang="en-US" sz="2400" dirty="0" err="1"/>
              <a:t>Rocket,Dest</a:t>
            </a:r>
            <a:r>
              <a:rPr lang="en-US" sz="2400" dirty="0"/>
              <a:t>), Loaded(</a:t>
            </a:r>
            <a:r>
              <a:rPr lang="en-US" sz="2400" dirty="0" err="1"/>
              <a:t>Pkg,Rocket</a:t>
            </a:r>
            <a:r>
              <a:rPr lang="en-US" sz="2400" dirty="0"/>
              <a:t>)</a:t>
            </a:r>
          </a:p>
          <a:p>
            <a:pPr marL="0" indent="0" defTabSz="914400">
              <a:spcBef>
                <a:spcPts val="0"/>
              </a:spcBef>
              <a:buNone/>
              <a:defRPr/>
            </a:pPr>
            <a:r>
              <a:rPr lang="en-US" sz="2400" dirty="0"/>
              <a:t>A: Unloaded(</a:t>
            </a:r>
            <a:r>
              <a:rPr lang="en-US" sz="2400" dirty="0" err="1"/>
              <a:t>Pkg,Dest</a:t>
            </a:r>
            <a:r>
              <a:rPr lang="en-US" sz="2400" dirty="0"/>
              <a:t>)</a:t>
            </a:r>
          </a:p>
          <a:p>
            <a:pPr marL="0" indent="0" defTabSz="914400">
              <a:spcBef>
                <a:spcPts val="0"/>
              </a:spcBef>
              <a:buNone/>
              <a:defRPr/>
            </a:pPr>
            <a:r>
              <a:rPr lang="en-US" sz="2400" dirty="0"/>
              <a:t>D: Loaded(</a:t>
            </a:r>
            <a:r>
              <a:rPr lang="en-US" sz="2400" dirty="0" err="1"/>
              <a:t>Pkg,Rocket</a:t>
            </a:r>
            <a:r>
              <a:rPr lang="en-US" sz="2400" dirty="0"/>
              <a:t>)</a:t>
            </a:r>
          </a:p>
        </p:txBody>
      </p:sp>
      <p:sp>
        <p:nvSpPr>
          <p:cNvPr id="4" name="TextBox 3">
            <a:extLst>
              <a:ext uri="{FF2B5EF4-FFF2-40B4-BE49-F238E27FC236}">
                <a16:creationId xmlns:a16="http://schemas.microsoft.com/office/drawing/2014/main" id="{53AA9321-A08B-6446-ADAE-43C15264BF78}"/>
              </a:ext>
            </a:extLst>
          </p:cNvPr>
          <p:cNvSpPr txBox="1"/>
          <p:nvPr/>
        </p:nvSpPr>
        <p:spPr>
          <a:xfrm>
            <a:off x="7353196" y="1363226"/>
            <a:ext cx="4286705" cy="400110"/>
          </a:xfrm>
          <a:prstGeom prst="rect">
            <a:avLst/>
          </a:prstGeom>
          <a:noFill/>
        </p:spPr>
        <p:txBody>
          <a:bodyPr wrap="square" rtlCol="0">
            <a:spAutoFit/>
          </a:bodyPr>
          <a:lstStyle/>
          <a:p>
            <a:r>
              <a:rPr lang="en-US" sz="2000" dirty="0">
                <a:solidFill>
                  <a:srgbClr val="C00000"/>
                </a:solidFill>
              </a:rPr>
              <a:t>No new variables needed for unload.</a:t>
            </a:r>
          </a:p>
        </p:txBody>
      </p:sp>
    </p:spTree>
    <p:extLst>
      <p:ext uri="{BB962C8B-B14F-4D97-AF65-F5344CB8AC3E}">
        <p14:creationId xmlns:p14="http://schemas.microsoft.com/office/powerpoint/2010/main" val="29072789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3C67ABC4-1CFC-7949-A902-D6085C33D96A}"/>
              </a:ext>
            </a:extLst>
          </p:cNvPr>
          <p:cNvSpPr txBox="1"/>
          <p:nvPr/>
        </p:nvSpPr>
        <p:spPr>
          <a:xfrm>
            <a:off x="1981200" y="1291229"/>
            <a:ext cx="1144865" cy="369332"/>
          </a:xfrm>
          <a:prstGeom prst="rect">
            <a:avLst/>
          </a:prstGeom>
          <a:noFill/>
        </p:spPr>
        <p:txBody>
          <a:bodyPr wrap="none" rtlCol="0">
            <a:spAutoFit/>
          </a:bodyPr>
          <a:lstStyle/>
          <a:p>
            <a:r>
              <a:rPr lang="en-US" dirty="0">
                <a:solidFill>
                  <a:srgbClr val="C00000"/>
                </a:solidFill>
              </a:rPr>
              <a:t>Start state</a:t>
            </a:r>
          </a:p>
        </p:txBody>
      </p:sp>
      <p:sp>
        <p:nvSpPr>
          <p:cNvPr id="23" name="TextBox 22">
            <a:extLst>
              <a:ext uri="{FF2B5EF4-FFF2-40B4-BE49-F238E27FC236}">
                <a16:creationId xmlns:a16="http://schemas.microsoft.com/office/drawing/2014/main" id="{7DEBFE46-69B4-5543-9063-AA9848025F26}"/>
              </a:ext>
            </a:extLst>
          </p:cNvPr>
          <p:cNvSpPr txBox="1"/>
          <p:nvPr/>
        </p:nvSpPr>
        <p:spPr>
          <a:xfrm>
            <a:off x="3917960" y="1260457"/>
            <a:ext cx="1512850" cy="369332"/>
          </a:xfrm>
          <a:prstGeom prst="rect">
            <a:avLst/>
          </a:prstGeom>
          <a:noFill/>
        </p:spPr>
        <p:txBody>
          <a:bodyPr wrap="none" rtlCol="0">
            <a:spAutoFit/>
          </a:bodyPr>
          <a:lstStyle/>
          <a:p>
            <a:r>
              <a:rPr lang="en-US" dirty="0">
                <a:solidFill>
                  <a:srgbClr val="C00000"/>
                </a:solidFill>
              </a:rPr>
              <a:t>Action Layer 1</a:t>
            </a:r>
          </a:p>
        </p:txBody>
      </p:sp>
      <p:sp>
        <p:nvSpPr>
          <p:cNvPr id="24" name="TextBox 23">
            <a:extLst>
              <a:ext uri="{FF2B5EF4-FFF2-40B4-BE49-F238E27FC236}">
                <a16:creationId xmlns:a16="http://schemas.microsoft.com/office/drawing/2014/main" id="{4B28EE79-2FD6-714F-868C-11BA6E54C370}"/>
              </a:ext>
            </a:extLst>
          </p:cNvPr>
          <p:cNvSpPr txBox="1"/>
          <p:nvPr/>
        </p:nvSpPr>
        <p:spPr>
          <a:xfrm>
            <a:off x="5764377" y="1260457"/>
            <a:ext cx="1788631" cy="369332"/>
          </a:xfrm>
          <a:prstGeom prst="rect">
            <a:avLst/>
          </a:prstGeom>
          <a:noFill/>
        </p:spPr>
        <p:txBody>
          <a:bodyPr wrap="none" rtlCol="0">
            <a:spAutoFit/>
          </a:bodyPr>
          <a:lstStyle/>
          <a:p>
            <a:r>
              <a:rPr lang="en-US" dirty="0">
                <a:solidFill>
                  <a:srgbClr val="C00000"/>
                </a:solidFill>
              </a:rPr>
              <a:t>Predicate Layer 1</a:t>
            </a:r>
          </a:p>
        </p:txBody>
      </p:sp>
    </p:spTree>
    <p:extLst>
      <p:ext uri="{BB962C8B-B14F-4D97-AF65-F5344CB8AC3E}">
        <p14:creationId xmlns:p14="http://schemas.microsoft.com/office/powerpoint/2010/main" val="15376370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71381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44531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70820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43970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70820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43970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70259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43409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435585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435585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50599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49396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67353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59683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2230550" y="4620748"/>
            <a:ext cx="5613909" cy="1754326"/>
          </a:xfrm>
          <a:prstGeom prst="rect">
            <a:avLst/>
          </a:prstGeom>
          <a:noFill/>
        </p:spPr>
        <p:txBody>
          <a:bodyPr wrap="none" rtlCol="0">
            <a:spAutoFit/>
          </a:bodyPr>
          <a:lstStyle/>
          <a:p>
            <a:r>
              <a:rPr lang="en-US" dirty="0" err="1">
                <a:solidFill>
                  <a:srgbClr val="C00000"/>
                </a:solidFill>
                <a:ea typeface="Avenir Book" charset="0"/>
                <a:cs typeface="Avenir Book" charset="0"/>
              </a:rPr>
              <a:t>Mutex</a:t>
            </a:r>
            <a:r>
              <a:rPr lang="en-US" dirty="0">
                <a:solidFill>
                  <a:srgbClr val="C00000"/>
                </a:solidFill>
                <a:ea typeface="Avenir Book" charset="0"/>
                <a:cs typeface="Avenir Book" charset="0"/>
              </a:rPr>
              <a:t> Actions</a:t>
            </a:r>
          </a:p>
          <a:p>
            <a:r>
              <a:rPr lang="en-US" dirty="0">
                <a:solidFill>
                  <a:srgbClr val="C00000"/>
                </a:solidFill>
                <a:ea typeface="Avenir Book" charset="0"/>
                <a:cs typeface="Avenir Book" charset="0"/>
              </a:rPr>
              <a:t>Interference: </a:t>
            </a:r>
          </a:p>
          <a:p>
            <a:r>
              <a:rPr lang="en-US" dirty="0">
                <a:solidFill>
                  <a:srgbClr val="C00000"/>
                </a:solidFill>
                <a:ea typeface="Avenir Book" charset="0"/>
                <a:cs typeface="Avenir Book" charset="0"/>
              </a:rPr>
              <a:t>	Move deletes At which is a precondition of Load</a:t>
            </a:r>
          </a:p>
          <a:p>
            <a:r>
              <a:rPr lang="en-US" dirty="0">
                <a:solidFill>
                  <a:srgbClr val="C00000"/>
                </a:solidFill>
                <a:ea typeface="Avenir Book" charset="0"/>
                <a:cs typeface="Avenir Book" charset="0"/>
              </a:rPr>
              <a:t>Inconsistent:</a:t>
            </a:r>
          </a:p>
          <a:p>
            <a:r>
              <a:rPr lang="en-US" dirty="0">
                <a:solidFill>
                  <a:srgbClr val="C00000"/>
                </a:solidFill>
                <a:ea typeface="Avenir Book" charset="0"/>
                <a:cs typeface="Avenir Book" charset="0"/>
              </a:rPr>
              <a:t>	Move deletes At but </a:t>
            </a:r>
            <a:r>
              <a:rPr lang="en-US" dirty="0" err="1">
                <a:solidFill>
                  <a:srgbClr val="C00000"/>
                </a:solidFill>
                <a:ea typeface="Avenir Book" charset="0"/>
                <a:cs typeface="Avenir Book" charset="0"/>
              </a:rPr>
              <a:t>noop</a:t>
            </a:r>
            <a:r>
              <a:rPr lang="en-US" dirty="0">
                <a:solidFill>
                  <a:srgbClr val="C00000"/>
                </a:solidFill>
                <a:ea typeface="Avenir Book" charset="0"/>
                <a:cs typeface="Avenir Book" charset="0"/>
              </a:rPr>
              <a:t> adds it</a:t>
            </a:r>
          </a:p>
          <a:p>
            <a:r>
              <a:rPr lang="en-US" dirty="0">
                <a:solidFill>
                  <a:srgbClr val="C00000"/>
                </a:solidFill>
                <a:ea typeface="Avenir Book" charset="0"/>
                <a:cs typeface="Avenir Book" charset="0"/>
              </a:rPr>
              <a:t>	Move deletes Has-Fuel but </a:t>
            </a:r>
            <a:r>
              <a:rPr lang="en-US" dirty="0" err="1">
                <a:solidFill>
                  <a:srgbClr val="C00000"/>
                </a:solidFill>
                <a:ea typeface="Avenir Book" charset="0"/>
                <a:cs typeface="Avenir Book" charset="0"/>
              </a:rPr>
              <a:t>noop</a:t>
            </a:r>
            <a:r>
              <a:rPr lang="en-US" dirty="0">
                <a:solidFill>
                  <a:srgbClr val="C00000"/>
                </a:solidFill>
                <a:ea typeface="Avenir Book" charset="0"/>
                <a:cs typeface="Avenir Book" charset="0"/>
              </a:rPr>
              <a:t> adds it </a:t>
            </a:r>
          </a:p>
        </p:txBody>
      </p:sp>
      <p:cxnSp>
        <p:nvCxnSpPr>
          <p:cNvPr id="53" name="Curved Connector 52"/>
          <p:cNvCxnSpPr/>
          <p:nvPr/>
        </p:nvCxnSpPr>
        <p:spPr>
          <a:xfrm rot="5400000">
            <a:off x="6374644" y="1991872"/>
            <a:ext cx="440465" cy="2"/>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8523203" y="4620748"/>
            <a:ext cx="3101375" cy="1754326"/>
          </a:xfrm>
          <a:prstGeom prst="rect">
            <a:avLst/>
          </a:prstGeom>
          <a:noFill/>
        </p:spPr>
        <p:txBody>
          <a:bodyPr wrap="square" rtlCol="0">
            <a:spAutoFit/>
          </a:bodyPr>
          <a:lstStyle/>
          <a:p>
            <a:r>
              <a:rPr lang="en-US" dirty="0" err="1">
                <a:solidFill>
                  <a:srgbClr val="C00000"/>
                </a:solidFill>
                <a:ea typeface="Avenir Book" charset="0"/>
                <a:cs typeface="Avenir Book" charset="0"/>
              </a:rPr>
              <a:t>Mutex</a:t>
            </a:r>
            <a:r>
              <a:rPr lang="en-US" dirty="0">
                <a:solidFill>
                  <a:srgbClr val="C00000"/>
                </a:solidFill>
                <a:ea typeface="Avenir Book" charset="0"/>
                <a:cs typeface="Avenir Book" charset="0"/>
              </a:rPr>
              <a:t> Propositions:</a:t>
            </a:r>
          </a:p>
          <a:p>
            <a:r>
              <a:rPr lang="en-US" dirty="0">
                <a:solidFill>
                  <a:srgbClr val="C00000"/>
                </a:solidFill>
                <a:ea typeface="Avenir Book" charset="0"/>
                <a:cs typeface="Avenir Book" charset="0"/>
              </a:rPr>
              <a:t>- At(</a:t>
            </a:r>
            <a:r>
              <a:rPr lang="en-US" dirty="0" err="1">
                <a:solidFill>
                  <a:srgbClr val="C00000"/>
                </a:solidFill>
                <a:ea typeface="Avenir Book" charset="0"/>
                <a:cs typeface="Avenir Book" charset="0"/>
              </a:rPr>
              <a:t>Rocket,LocB</a:t>
            </a:r>
            <a:r>
              <a:rPr lang="en-US" dirty="0">
                <a:solidFill>
                  <a:srgbClr val="C00000"/>
                </a:solidFill>
                <a:ea typeface="Avenir Book" charset="0"/>
                <a:cs typeface="Avenir Book" charset="0"/>
              </a:rPr>
              <a:t>) and </a:t>
            </a:r>
          </a:p>
          <a:p>
            <a:r>
              <a:rPr lang="en-US" dirty="0">
                <a:solidFill>
                  <a:srgbClr val="C00000"/>
                </a:solidFill>
                <a:ea typeface="Avenir Book" charset="0"/>
                <a:cs typeface="Avenir Book" charset="0"/>
              </a:rPr>
              <a:t>At(</a:t>
            </a:r>
            <a:r>
              <a:rPr lang="en-US" dirty="0" err="1">
                <a:solidFill>
                  <a:srgbClr val="C00000"/>
                </a:solidFill>
                <a:ea typeface="Avenir Book" charset="0"/>
                <a:cs typeface="Avenir Book" charset="0"/>
              </a:rPr>
              <a:t>Rocket,LocA</a:t>
            </a:r>
            <a:r>
              <a:rPr lang="en-US" dirty="0">
                <a:solidFill>
                  <a:srgbClr val="C00000"/>
                </a:solidFill>
                <a:ea typeface="Avenir Book" charset="0"/>
                <a:cs typeface="Avenir Book" charset="0"/>
              </a:rPr>
              <a:t>) because </a:t>
            </a:r>
          </a:p>
          <a:p>
            <a:r>
              <a:rPr lang="en-US" dirty="0">
                <a:solidFill>
                  <a:srgbClr val="C00000"/>
                </a:solidFill>
                <a:ea typeface="Avenir Book" charset="0"/>
                <a:cs typeface="Avenir Book" charset="0"/>
              </a:rPr>
              <a:t>Move and </a:t>
            </a:r>
            <a:r>
              <a:rPr lang="en-US" dirty="0" err="1">
                <a:solidFill>
                  <a:srgbClr val="C00000"/>
                </a:solidFill>
                <a:ea typeface="Avenir Book" charset="0"/>
                <a:cs typeface="Avenir Book" charset="0"/>
              </a:rPr>
              <a:t>noop</a:t>
            </a:r>
            <a:r>
              <a:rPr lang="en-US" dirty="0">
                <a:solidFill>
                  <a:srgbClr val="C00000"/>
                </a:solidFill>
                <a:ea typeface="Avenir Book" charset="0"/>
                <a:cs typeface="Avenir Book" charset="0"/>
              </a:rPr>
              <a:t> are </a:t>
            </a:r>
            <a:r>
              <a:rPr lang="en-US" dirty="0" err="1">
                <a:solidFill>
                  <a:srgbClr val="C00000"/>
                </a:solidFill>
                <a:ea typeface="Avenir Book" charset="0"/>
                <a:cs typeface="Avenir Book" charset="0"/>
              </a:rPr>
              <a:t>mutex</a:t>
            </a:r>
            <a:r>
              <a:rPr lang="en-US" dirty="0">
                <a:solidFill>
                  <a:srgbClr val="C00000"/>
                </a:solidFill>
                <a:ea typeface="Avenir Book" charset="0"/>
                <a:cs typeface="Avenir Book" charset="0"/>
              </a:rPr>
              <a:t> actions</a:t>
            </a:r>
          </a:p>
          <a:p>
            <a:r>
              <a:rPr lang="en-US" dirty="0">
                <a:solidFill>
                  <a:srgbClr val="C00000"/>
                </a:solidFill>
                <a:ea typeface="Avenir Book" charset="0"/>
                <a:cs typeface="Avenir Book" charset="0"/>
              </a:rPr>
              <a:t>- What else?</a:t>
            </a:r>
          </a:p>
        </p:txBody>
      </p:sp>
      <p:cxnSp>
        <p:nvCxnSpPr>
          <p:cNvPr id="64" name="Curved Connector 63"/>
          <p:cNvCxnSpPr/>
          <p:nvPr/>
        </p:nvCxnSpPr>
        <p:spPr>
          <a:xfrm rot="5400000">
            <a:off x="6230999" y="2135521"/>
            <a:ext cx="846101" cy="118345"/>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85616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6" name="TextBox 85">
            <a:extLst>
              <a:ext uri="{FF2B5EF4-FFF2-40B4-BE49-F238E27FC236}">
                <a16:creationId xmlns:a16="http://schemas.microsoft.com/office/drawing/2014/main" id="{CC3E1E9F-082D-F140-83EF-2278E1FBB2EE}"/>
              </a:ext>
            </a:extLst>
          </p:cNvPr>
          <p:cNvSpPr txBox="1"/>
          <p:nvPr/>
        </p:nvSpPr>
        <p:spPr>
          <a:xfrm>
            <a:off x="1550611" y="1219523"/>
            <a:ext cx="1144865" cy="369332"/>
          </a:xfrm>
          <a:prstGeom prst="rect">
            <a:avLst/>
          </a:prstGeom>
          <a:noFill/>
        </p:spPr>
        <p:txBody>
          <a:bodyPr wrap="none" rtlCol="0">
            <a:spAutoFit/>
          </a:bodyPr>
          <a:lstStyle/>
          <a:p>
            <a:r>
              <a:rPr lang="en-US" dirty="0">
                <a:solidFill>
                  <a:srgbClr val="C00000"/>
                </a:solidFill>
              </a:rPr>
              <a:t>Start state</a:t>
            </a:r>
          </a:p>
        </p:txBody>
      </p:sp>
      <p:sp>
        <p:nvSpPr>
          <p:cNvPr id="87" name="TextBox 86">
            <a:extLst>
              <a:ext uri="{FF2B5EF4-FFF2-40B4-BE49-F238E27FC236}">
                <a16:creationId xmlns:a16="http://schemas.microsoft.com/office/drawing/2014/main" id="{1D7A4722-0756-9542-935F-A13319A6870F}"/>
              </a:ext>
            </a:extLst>
          </p:cNvPr>
          <p:cNvSpPr txBox="1"/>
          <p:nvPr/>
        </p:nvSpPr>
        <p:spPr>
          <a:xfrm>
            <a:off x="3487371" y="1188751"/>
            <a:ext cx="1512850" cy="369332"/>
          </a:xfrm>
          <a:prstGeom prst="rect">
            <a:avLst/>
          </a:prstGeom>
          <a:noFill/>
        </p:spPr>
        <p:txBody>
          <a:bodyPr wrap="none" rtlCol="0">
            <a:spAutoFit/>
          </a:bodyPr>
          <a:lstStyle/>
          <a:p>
            <a:r>
              <a:rPr lang="en-US" dirty="0">
                <a:solidFill>
                  <a:srgbClr val="C00000"/>
                </a:solidFill>
              </a:rPr>
              <a:t>Action Layer 1</a:t>
            </a:r>
          </a:p>
        </p:txBody>
      </p:sp>
      <p:sp>
        <p:nvSpPr>
          <p:cNvPr id="88" name="TextBox 87">
            <a:extLst>
              <a:ext uri="{FF2B5EF4-FFF2-40B4-BE49-F238E27FC236}">
                <a16:creationId xmlns:a16="http://schemas.microsoft.com/office/drawing/2014/main" id="{91CDE1DA-9A25-DA4F-8AD0-84D41D118D9C}"/>
              </a:ext>
            </a:extLst>
          </p:cNvPr>
          <p:cNvSpPr txBox="1"/>
          <p:nvPr/>
        </p:nvSpPr>
        <p:spPr>
          <a:xfrm>
            <a:off x="5333788" y="1188751"/>
            <a:ext cx="1788631" cy="369332"/>
          </a:xfrm>
          <a:prstGeom prst="rect">
            <a:avLst/>
          </a:prstGeom>
          <a:noFill/>
        </p:spPr>
        <p:txBody>
          <a:bodyPr wrap="none" rtlCol="0">
            <a:spAutoFit/>
          </a:bodyPr>
          <a:lstStyle/>
          <a:p>
            <a:r>
              <a:rPr lang="en-US" dirty="0">
                <a:solidFill>
                  <a:srgbClr val="C00000"/>
                </a:solidFill>
              </a:rPr>
              <a:t>Predicate Layer 1</a:t>
            </a:r>
          </a:p>
        </p:txBody>
      </p:sp>
      <p:sp>
        <p:nvSpPr>
          <p:cNvPr id="89" name="TextBox 88">
            <a:extLst>
              <a:ext uri="{FF2B5EF4-FFF2-40B4-BE49-F238E27FC236}">
                <a16:creationId xmlns:a16="http://schemas.microsoft.com/office/drawing/2014/main" id="{71132F11-F9EC-EF4D-972A-F5FBB7910B11}"/>
              </a:ext>
            </a:extLst>
          </p:cNvPr>
          <p:cNvSpPr txBox="1"/>
          <p:nvPr/>
        </p:nvSpPr>
        <p:spPr>
          <a:xfrm>
            <a:off x="7432651" y="1197817"/>
            <a:ext cx="1512850" cy="369332"/>
          </a:xfrm>
          <a:prstGeom prst="rect">
            <a:avLst/>
          </a:prstGeom>
          <a:noFill/>
        </p:spPr>
        <p:txBody>
          <a:bodyPr wrap="none" rtlCol="0">
            <a:spAutoFit/>
          </a:bodyPr>
          <a:lstStyle/>
          <a:p>
            <a:r>
              <a:rPr lang="en-US" dirty="0">
                <a:solidFill>
                  <a:srgbClr val="C00000"/>
                </a:solidFill>
              </a:rPr>
              <a:t>Action Layer 2</a:t>
            </a:r>
          </a:p>
        </p:txBody>
      </p:sp>
      <p:sp>
        <p:nvSpPr>
          <p:cNvPr id="90" name="TextBox 89">
            <a:extLst>
              <a:ext uri="{FF2B5EF4-FFF2-40B4-BE49-F238E27FC236}">
                <a16:creationId xmlns:a16="http://schemas.microsoft.com/office/drawing/2014/main" id="{15642125-95F8-1F4A-9A9A-CD447B73B0BF}"/>
              </a:ext>
            </a:extLst>
          </p:cNvPr>
          <p:cNvSpPr txBox="1"/>
          <p:nvPr/>
        </p:nvSpPr>
        <p:spPr>
          <a:xfrm>
            <a:off x="9279068" y="1197817"/>
            <a:ext cx="1788631" cy="369332"/>
          </a:xfrm>
          <a:prstGeom prst="rect">
            <a:avLst/>
          </a:prstGeom>
          <a:noFill/>
        </p:spPr>
        <p:txBody>
          <a:bodyPr wrap="none" rtlCol="0">
            <a:spAutoFit/>
          </a:bodyPr>
          <a:lstStyle/>
          <a:p>
            <a:r>
              <a:rPr lang="en-US" dirty="0">
                <a:solidFill>
                  <a:srgbClr val="C00000"/>
                </a:solidFill>
              </a:rPr>
              <a:t>Predicate Layer 2</a:t>
            </a:r>
          </a:p>
        </p:txBody>
      </p:sp>
    </p:spTree>
    <p:extLst>
      <p:ext uri="{BB962C8B-B14F-4D97-AF65-F5344CB8AC3E}">
        <p14:creationId xmlns:p14="http://schemas.microsoft.com/office/powerpoint/2010/main" val="12023186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42833" y="5257389"/>
            <a:ext cx="11719731" cy="1477328"/>
          </a:xfrm>
          <a:prstGeom prst="rect">
            <a:avLst/>
          </a:prstGeom>
          <a:noFill/>
        </p:spPr>
        <p:txBody>
          <a:bodyPr wrap="square" rtlCol="0">
            <a:spAutoFit/>
          </a:bodyPr>
          <a:lstStyle/>
          <a:p>
            <a:r>
              <a:rPr lang="en-US" dirty="0">
                <a:solidFill>
                  <a:srgbClr val="C00000"/>
                </a:solidFill>
                <a:ea typeface="Avenir Book" charset="0"/>
                <a:cs typeface="Avenir Book" charset="0"/>
              </a:rPr>
              <a:t>At time 1: Move can be performed OR both Load actions </a:t>
            </a:r>
          </a:p>
          <a:p>
            <a:r>
              <a:rPr lang="en-US" dirty="0">
                <a:solidFill>
                  <a:srgbClr val="C00000"/>
                </a:solidFill>
                <a:ea typeface="Avenir Book" charset="0"/>
                <a:cs typeface="Avenir Book" charset="0"/>
              </a:rPr>
              <a:t>At time 2: Possible plans include:</a:t>
            </a:r>
          </a:p>
          <a:p>
            <a:r>
              <a:rPr lang="en-US" dirty="0">
                <a:solidFill>
                  <a:srgbClr val="C00000"/>
                </a:solidFill>
                <a:ea typeface="Avenir Book" charset="0"/>
                <a:cs typeface="Avenir Book" charset="0"/>
              </a:rPr>
              <a:t>			Load(G), Load(O), Move(</a:t>
            </a:r>
            <a:r>
              <a:rPr lang="en-US" dirty="0" err="1">
                <a:solidFill>
                  <a:srgbClr val="C00000"/>
                </a:solidFill>
                <a:ea typeface="Avenir Book" charset="0"/>
                <a:cs typeface="Avenir Book" charset="0"/>
              </a:rPr>
              <a:t>LocB</a:t>
            </a:r>
            <a:r>
              <a:rPr lang="en-US" dirty="0">
                <a:solidFill>
                  <a:srgbClr val="C00000"/>
                </a:solidFill>
                <a:ea typeface="Avenir Book" charset="0"/>
                <a:cs typeface="Avenir Book" charset="0"/>
              </a:rPr>
              <a:t>) </a:t>
            </a:r>
            <a:r>
              <a:rPr lang="en-US" dirty="0">
                <a:solidFill>
                  <a:srgbClr val="C00000"/>
                </a:solidFill>
                <a:ea typeface="Avenir Book" charset="0"/>
                <a:cs typeface="Avenir Book" charset="0"/>
                <a:sym typeface="Wingdings" pitchFamily="2" charset="2"/>
              </a:rPr>
              <a:t> reachable goal in two steps but feasible in three</a:t>
            </a:r>
            <a:endParaRPr lang="en-US" dirty="0">
              <a:solidFill>
                <a:srgbClr val="C00000"/>
              </a:solidFill>
              <a:ea typeface="Avenir Book" charset="0"/>
              <a:cs typeface="Avenir Book" charset="0"/>
            </a:endParaRPr>
          </a:p>
          <a:p>
            <a:r>
              <a:rPr lang="en-US" dirty="0">
                <a:solidFill>
                  <a:srgbClr val="C00000"/>
                </a:solidFill>
                <a:ea typeface="Avenir Book" charset="0"/>
                <a:cs typeface="Avenir Book" charset="0"/>
              </a:rPr>
              <a:t>			Load(G), Move(</a:t>
            </a:r>
            <a:r>
              <a:rPr lang="en-US" dirty="0" err="1">
                <a:solidFill>
                  <a:srgbClr val="C00000"/>
                </a:solidFill>
                <a:ea typeface="Avenir Book" charset="0"/>
                <a:cs typeface="Avenir Book" charset="0"/>
              </a:rPr>
              <a:t>LocB</a:t>
            </a:r>
            <a:r>
              <a:rPr lang="en-US" dirty="0">
                <a:solidFill>
                  <a:srgbClr val="C00000"/>
                </a:solidFill>
                <a:ea typeface="Avenir Book" charset="0"/>
                <a:cs typeface="Avenir Book" charset="0"/>
              </a:rPr>
              <a:t>)</a:t>
            </a:r>
          </a:p>
          <a:p>
            <a:r>
              <a:rPr lang="en-US" dirty="0">
                <a:solidFill>
                  <a:srgbClr val="C00000"/>
                </a:solidFill>
                <a:ea typeface="Avenir Book" charset="0"/>
                <a:cs typeface="Avenir Book" charset="0"/>
              </a:rPr>
              <a:t>			Load(O), Move(</a:t>
            </a:r>
            <a:r>
              <a:rPr lang="en-US" dirty="0" err="1">
                <a:solidFill>
                  <a:srgbClr val="C00000"/>
                </a:solidFill>
                <a:ea typeface="Avenir Book" charset="0"/>
                <a:cs typeface="Avenir Book" charset="0"/>
              </a:rPr>
              <a:t>LocB</a:t>
            </a:r>
            <a:r>
              <a:rPr lang="en-US" dirty="0">
                <a:solidFill>
                  <a:srgbClr val="C00000"/>
                </a:solidFill>
                <a:ea typeface="Avenir Book" charset="0"/>
                <a:cs typeface="Avenir Book" charset="0"/>
              </a:rPr>
              <a:t>)</a:t>
            </a:r>
          </a:p>
        </p:txBody>
      </p: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816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46892</TotalTime>
  <Words>6313</Words>
  <Application>Microsoft Office PowerPoint</Application>
  <PresentationFormat>Widescreen</PresentationFormat>
  <Paragraphs>1269</Paragraphs>
  <Slides>71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Calibri</vt:lpstr>
      <vt:lpstr>Cambria Math</vt:lpstr>
      <vt:lpstr>Wingdings</vt:lpstr>
      <vt:lpstr>Avenir Book</vt:lpstr>
      <vt:lpstr>Arial</vt:lpstr>
      <vt:lpstr>Office Theme</vt:lpstr>
      <vt:lpstr>AI: Representation and Problem Solving </vt:lpstr>
      <vt:lpstr>Represent this Blocks World </vt:lpstr>
      <vt:lpstr>Represent this Blocks World </vt:lpstr>
      <vt:lpstr>Search, Logic, and Classical Planning</vt:lpstr>
      <vt:lpstr>Idea of Classical Planning</vt:lpstr>
      <vt:lpstr>STRIPS Representation</vt:lpstr>
      <vt:lpstr>Poll 1</vt:lpstr>
      <vt:lpstr>Poll 1</vt:lpstr>
      <vt:lpstr>Full State Description</vt:lpstr>
      <vt:lpstr>Operators </vt:lpstr>
      <vt:lpstr>The Frame Problem</vt:lpstr>
      <vt:lpstr>Rules of Blocks World</vt:lpstr>
      <vt:lpstr>Pickup Block C from Table (State Transition)</vt:lpstr>
      <vt:lpstr>Pickup Block C from Table (Preconditions, Effects)</vt:lpstr>
      <vt:lpstr>Operator: Pickup-Block-C from Table</vt:lpstr>
      <vt:lpstr>Operator: Pickup-Block from Table</vt:lpstr>
      <vt:lpstr>Operator: PutDown-Block on Table</vt:lpstr>
      <vt:lpstr>Full State Description</vt:lpstr>
      <vt:lpstr>Operators for Block Stacking</vt:lpstr>
      <vt:lpstr>Example Matching Operators</vt:lpstr>
      <vt:lpstr>Example Matching Operators</vt:lpstr>
      <vt:lpstr>State Space Graph (also called Reachability Graph)</vt:lpstr>
      <vt:lpstr>Example Matching Operators</vt:lpstr>
      <vt:lpstr>Search with a State Space Graph</vt:lpstr>
      <vt:lpstr>Finding Plans with Symbolic Representations</vt:lpstr>
      <vt:lpstr>Size of the Search Tree</vt:lpstr>
      <vt:lpstr>GraphPlan</vt:lpstr>
      <vt:lpstr>GraphPlan</vt:lpstr>
      <vt:lpstr>GraphPlan</vt:lpstr>
      <vt:lpstr>GraphPlan</vt:lpstr>
      <vt:lpstr>Building a GraphPlan Graph</vt:lpstr>
      <vt:lpstr>Building a GraphPlan Graph</vt:lpstr>
      <vt:lpstr>Building a GraphPlan Graph</vt:lpstr>
      <vt:lpstr>Building a GraphPlan Graph</vt:lpstr>
      <vt:lpstr>Building a GraphPlan Graph</vt:lpstr>
      <vt:lpstr>Building a GraphPlan Graph</vt:lpstr>
      <vt:lpstr>Building a GraphPlan Graph</vt:lpstr>
      <vt:lpstr>Building a GraphPlan Graph</vt:lpstr>
      <vt:lpstr>Building a GraphPlan Graph</vt:lpstr>
      <vt:lpstr>GraphPlan High Level Algorithm</vt:lpstr>
      <vt:lpstr>GraphPlan and GraphPlan Graph Representation</vt:lpstr>
      <vt:lpstr>Details: Searching the GraphPlan Graph</vt:lpstr>
      <vt:lpstr>Poll</vt:lpstr>
      <vt:lpstr>Poll</vt:lpstr>
      <vt:lpstr>GraphPlan Big Picture </vt:lpstr>
      <vt:lpstr>We provide the GraphPlan implementation</vt:lpstr>
      <vt:lpstr>Implementation</vt:lpstr>
      <vt:lpstr>Implementing Symbolic Representations</vt:lpstr>
      <vt:lpstr>Implementing Symbolic Representations</vt:lpstr>
      <vt:lpstr>Implementing Symbolic Representations</vt:lpstr>
      <vt:lpstr>Initial State and Goal State</vt:lpstr>
      <vt:lpstr>Implementing Symbolic Representations</vt:lpstr>
      <vt:lpstr>We provide the GraphPlan implementation</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Rocket Ship GraphPlan Graph</vt:lpstr>
      <vt:lpstr>Rocket Ship GraphPlan Graph</vt:lpstr>
      <vt:lpstr>Rocket Ship GraphPlan Graph</vt:lpstr>
      <vt:lpstr>Rocket Ship GraphPlan Graph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 Virtue</cp:lastModifiedBy>
  <cp:revision>993</cp:revision>
  <cp:lastPrinted>2018-11-27T13:42:27Z</cp:lastPrinted>
  <dcterms:created xsi:type="dcterms:W3CDTF">2018-10-11T11:39:27Z</dcterms:created>
  <dcterms:modified xsi:type="dcterms:W3CDTF">2025-10-05T21:40:05Z</dcterms:modified>
</cp:coreProperties>
</file>