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72" r:id="rId2"/>
  </p:sldMasterIdLst>
  <p:notesMasterIdLst>
    <p:notesMasterId r:id="rId57"/>
  </p:notesMasterIdLst>
  <p:sldIdLst>
    <p:sldId id="663" r:id="rId3"/>
    <p:sldId id="2019" r:id="rId4"/>
    <p:sldId id="2008" r:id="rId5"/>
    <p:sldId id="261" r:id="rId6"/>
    <p:sldId id="266" r:id="rId7"/>
    <p:sldId id="262" r:id="rId8"/>
    <p:sldId id="270" r:id="rId9"/>
    <p:sldId id="264" r:id="rId10"/>
    <p:sldId id="1204" r:id="rId11"/>
    <p:sldId id="1205" r:id="rId12"/>
    <p:sldId id="1216" r:id="rId13"/>
    <p:sldId id="1225" r:id="rId14"/>
    <p:sldId id="1232" r:id="rId15"/>
    <p:sldId id="2015" r:id="rId16"/>
    <p:sldId id="2016" r:id="rId17"/>
    <p:sldId id="2013" r:id="rId18"/>
    <p:sldId id="2012" r:id="rId19"/>
    <p:sldId id="2011" r:id="rId20"/>
    <p:sldId id="1217" r:id="rId21"/>
    <p:sldId id="2017" r:id="rId22"/>
    <p:sldId id="2010" r:id="rId23"/>
    <p:sldId id="1245" r:id="rId24"/>
    <p:sldId id="1246" r:id="rId25"/>
    <p:sldId id="1248" r:id="rId26"/>
    <p:sldId id="1244" r:id="rId27"/>
    <p:sldId id="1247" r:id="rId28"/>
    <p:sldId id="1249" r:id="rId29"/>
    <p:sldId id="1250" r:id="rId30"/>
    <p:sldId id="1211" r:id="rId31"/>
    <p:sldId id="2018" r:id="rId32"/>
    <p:sldId id="1234" r:id="rId33"/>
    <p:sldId id="1235" r:id="rId34"/>
    <p:sldId id="1236" r:id="rId35"/>
    <p:sldId id="1237" r:id="rId36"/>
    <p:sldId id="1239" r:id="rId37"/>
    <p:sldId id="1214" r:id="rId38"/>
    <p:sldId id="2014" r:id="rId39"/>
    <p:sldId id="1251" r:id="rId40"/>
    <p:sldId id="1252" r:id="rId41"/>
    <p:sldId id="1227" r:id="rId42"/>
    <p:sldId id="1228" r:id="rId43"/>
    <p:sldId id="1226" r:id="rId44"/>
    <p:sldId id="1240" r:id="rId45"/>
    <p:sldId id="1253" r:id="rId46"/>
    <p:sldId id="297" r:id="rId47"/>
    <p:sldId id="1222" r:id="rId48"/>
    <p:sldId id="294" r:id="rId49"/>
    <p:sldId id="301" r:id="rId50"/>
    <p:sldId id="504" r:id="rId51"/>
    <p:sldId id="551" r:id="rId52"/>
    <p:sldId id="548" r:id="rId53"/>
    <p:sldId id="539" r:id="rId54"/>
    <p:sldId id="540" r:id="rId55"/>
    <p:sldId id="1224" r:id="rId5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1FFE6"/>
    <a:srgbClr val="E88510"/>
    <a:srgbClr val="FFCCCC"/>
    <a:srgbClr val="FF9999"/>
    <a:srgbClr val="D60093"/>
    <a:srgbClr val="104F9C"/>
    <a:srgbClr val="AE7C42"/>
    <a:srgbClr val="F2B800"/>
    <a:srgbClr val="00A4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4" autoAdjust="0"/>
    <p:restoredTop sz="95840" autoAdjust="0"/>
  </p:normalViewPr>
  <p:slideViewPr>
    <p:cSldViewPr snapToGrid="0">
      <p:cViewPr varScale="1">
        <p:scale>
          <a:sx n="89" d="100"/>
          <a:sy n="89" d="100"/>
        </p:scale>
        <p:origin x="126" y="5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commentAuthors" Target="commentAuthors.xml"/><Relationship Id="rId5" Type="http://schemas.openxmlformats.org/officeDocument/2006/relationships/slide" Target="slides/slide3.xml"/><Relationship Id="rId61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11/21/2025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@turalt/ai-isnt-biased-we-are-b74ec94d1698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ot.to/" TargetMode="External"/><Relationship Id="rId5" Type="http://schemas.openxmlformats.org/officeDocument/2006/relationships/hyperlink" Target="https://electrek.co/2016/09/25/tesla-model-s-crashes-into-gym-driver-claims-autonomous-acceleration-tesla-says-drivers-fault/" TargetMode="External"/><Relationship Id="rId4" Type="http://schemas.openxmlformats.org/officeDocument/2006/relationships/hyperlink" Target="http://futureoflife.org/2016/09/20/podcast-what-is-nuclear-risk/" TargetMode="Externa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@turalt/ai-isnt-biased-we-are-b74ec94d1698" TargetMode="External"/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ot.to/" TargetMode="External"/><Relationship Id="rId5" Type="http://schemas.openxmlformats.org/officeDocument/2006/relationships/hyperlink" Target="https://electrek.co/2016/09/25/tesla-model-s-crashes-into-gym-driver-claims-autonomous-acceleration-tesla-says-drivers-fault/" TargetMode="External"/><Relationship Id="rId4" Type="http://schemas.openxmlformats.org/officeDocument/2006/relationships/hyperlink" Target="http://futureoflife.org/2016/09/20/podcast-what-is-nuclear-risk/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6500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Images:</a:t>
            </a:r>
          </a:p>
          <a:p>
            <a:r>
              <a:rPr lang="en-US" dirty="0">
                <a:hlinkClick r:id="rId3"/>
              </a:rPr>
              <a:t>https://medium.com/@turalt/ai-isnt-biased-we-are-b74ec94d1698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dirty="0">
                <a:hlinkClick r:id="rId4"/>
              </a:rPr>
              <a:t>http://futureoflife.org/2016/09/20/podcast-what-is-nuclear-risk/</a:t>
            </a:r>
            <a:endParaRPr lang="en-US" dirty="0"/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https://electrek.co/2016/09/25/tesla-model-s-crashes-into-gym-driver-claims-autonomous-acceleration-tesla-says-drivers-fault/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dirty="0">
                <a:hlinkClick r:id="rId6"/>
              </a:rPr>
              <a:t>http://ot.to/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968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Images:</a:t>
            </a:r>
          </a:p>
          <a:p>
            <a:r>
              <a:rPr lang="en-US" dirty="0">
                <a:hlinkClick r:id="rId3"/>
              </a:rPr>
              <a:t>https://medium.com/@turalt/ai-isnt-biased-we-are-b74ec94d1698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dirty="0">
                <a:hlinkClick r:id="rId4"/>
              </a:rPr>
              <a:t>http://futureoflife.org/2016/09/20/podcast-what-is-nuclear-risk/</a:t>
            </a:r>
            <a:endParaRPr lang="en-US" dirty="0"/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https://electrek.co/2016/09/25/tesla-model-s-crashes-into-gym-driver-claims-autonomous-acceleration-tesla-says-drivers-fault/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dirty="0">
                <a:hlinkClick r:id="rId6"/>
              </a:rPr>
              <a:t>http://ot.to/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8886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2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6939B6-718A-E04C-9CBF-1FE0695B4D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2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6607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11/21/2025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11/21/2025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11/21/2025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11/21/2025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11/21/2025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11/21/2025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11/21/2025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11/21/2025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11/21/2025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6320" y="1219201"/>
            <a:ext cx="10058400" cy="2152651"/>
          </a:xfrm>
        </p:spPr>
        <p:txBody>
          <a:bodyPr>
            <a:noAutofit/>
          </a:bodyPr>
          <a:lstStyle>
            <a:lvl1pPr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44800" y="3375491"/>
            <a:ext cx="82296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609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8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1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6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>
          <a:xfrm>
            <a:off x="8229600" y="6154740"/>
            <a:ext cx="28448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fld id="{2069C06D-4ED8-42C6-905D-CA84CA1B6CBF}" type="datetime2">
              <a:rPr lang="en-US" smtClean="0"/>
              <a:t>Friday, November 21, 2025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1097280" y="6154740"/>
            <a:ext cx="60960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9497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>
          <a:xfrm>
            <a:off x="8229600" y="6154740"/>
            <a:ext cx="28448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fld id="{14CB1CAA-32CD-4B55-B92A-B8F0843CACF4}" type="datetime2">
              <a:rPr lang="en-US" smtClean="0"/>
              <a:t>Friday, November 21, 2025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>
          <a:xfrm>
            <a:off x="1097280" y="6154740"/>
            <a:ext cx="60960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4685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689600" y="4074510"/>
            <a:ext cx="609600" cy="13542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0" y="4267368"/>
            <a:ext cx="49784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60945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06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35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7811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26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671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16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562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229600" y="6154740"/>
            <a:ext cx="28448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fld id="{3AD8CDC4-3D19-4983-B478-82F6B8E5AB66}" type="datetime2">
              <a:rPr lang="en-US" smtClean="0"/>
              <a:t>Friday, November 21, 2025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097280" y="6154740"/>
            <a:ext cx="60960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0" y="1905000"/>
            <a:ext cx="8046720" cy="2350008"/>
          </a:xfrm>
        </p:spPr>
        <p:txBody>
          <a:bodyPr/>
          <a:lstStyle>
            <a:lvl1pPr marL="0" algn="l" defTabSz="1218906" rtl="0" eaLnBrk="1" latinLnBrk="0" hangingPunct="1">
              <a:spcBef>
                <a:spcPct val="0"/>
              </a:spcBef>
              <a:buNone/>
              <a:defRPr lang="en-US" sz="72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3646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8229600" y="6154740"/>
            <a:ext cx="28448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fld id="{84B82477-D5D3-4181-8C11-75D0F2433A87}" type="datetime2">
              <a:rPr lang="en-US" smtClean="0"/>
              <a:t>Friday, November 21, 2025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097280" y="6154740"/>
            <a:ext cx="60960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792224" y="658368"/>
            <a:ext cx="4364736" cy="3429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705600" y="658378"/>
            <a:ext cx="4364736" cy="3432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92170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8160" y="661977"/>
            <a:ext cx="4364736" cy="639763"/>
          </a:xfrm>
        </p:spPr>
        <p:txBody>
          <a:bodyPr anchor="ctr">
            <a:noAutofit/>
          </a:bodyPr>
          <a:lstStyle>
            <a:lvl1pPr marL="0" indent="0">
              <a:buNone/>
              <a:defRPr sz="2933" b="0"/>
            </a:lvl1pPr>
            <a:lvl2pPr marL="609453" indent="0">
              <a:buNone/>
              <a:defRPr sz="2667" b="1"/>
            </a:lvl2pPr>
            <a:lvl3pPr marL="1218906" indent="0">
              <a:buNone/>
              <a:defRPr sz="2400" b="1"/>
            </a:lvl3pPr>
            <a:lvl4pPr marL="1828358" indent="0">
              <a:buNone/>
              <a:defRPr sz="2133" b="1"/>
            </a:lvl4pPr>
            <a:lvl5pPr marL="2437811" indent="0">
              <a:buNone/>
              <a:defRPr sz="2133" b="1"/>
            </a:lvl5pPr>
            <a:lvl6pPr marL="3047264" indent="0">
              <a:buNone/>
              <a:defRPr sz="2133" b="1"/>
            </a:lvl6pPr>
            <a:lvl7pPr marL="3656717" indent="0">
              <a:buNone/>
              <a:defRPr sz="2133" b="1"/>
            </a:lvl7pPr>
            <a:lvl8pPr marL="4266169" indent="0">
              <a:buNone/>
              <a:defRPr sz="2133" b="1"/>
            </a:lvl8pPr>
            <a:lvl9pPr marL="4875622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92224" y="1371600"/>
            <a:ext cx="4368800" cy="2743200"/>
          </a:xfrm>
        </p:spPr>
        <p:txBody>
          <a:bodyPr anchor="t"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05600" y="661977"/>
            <a:ext cx="4364736" cy="639763"/>
          </a:xfrm>
        </p:spPr>
        <p:txBody>
          <a:bodyPr anchor="ctr">
            <a:noAutofit/>
          </a:bodyPr>
          <a:lstStyle>
            <a:lvl1pPr marL="0" indent="0">
              <a:buNone/>
              <a:defRPr sz="2933" b="0"/>
            </a:lvl1pPr>
            <a:lvl2pPr marL="609453" indent="0">
              <a:buNone/>
              <a:defRPr sz="2667" b="1"/>
            </a:lvl2pPr>
            <a:lvl3pPr marL="1218906" indent="0">
              <a:buNone/>
              <a:defRPr sz="2400" b="1"/>
            </a:lvl3pPr>
            <a:lvl4pPr marL="1828358" indent="0">
              <a:buNone/>
              <a:defRPr sz="2133" b="1"/>
            </a:lvl4pPr>
            <a:lvl5pPr marL="2437811" indent="0">
              <a:buNone/>
              <a:defRPr sz="2133" b="1"/>
            </a:lvl5pPr>
            <a:lvl6pPr marL="3047264" indent="0">
              <a:buNone/>
              <a:defRPr sz="2133" b="1"/>
            </a:lvl6pPr>
            <a:lvl7pPr marL="3656717" indent="0">
              <a:buNone/>
              <a:defRPr sz="2133" b="1"/>
            </a:lvl7pPr>
            <a:lvl8pPr marL="4266169" indent="0">
              <a:buNone/>
              <a:defRPr sz="2133" b="1"/>
            </a:lvl8pPr>
            <a:lvl9pPr marL="4875622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05600" y="1371600"/>
            <a:ext cx="4364736" cy="2743200"/>
          </a:xfrm>
        </p:spPr>
        <p:txBody>
          <a:bodyPr anchor="t"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408853" y="520192"/>
            <a:ext cx="6096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73707" y="520192"/>
            <a:ext cx="6096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>
          <a:xfrm>
            <a:off x="8229600" y="6154740"/>
            <a:ext cx="28448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fld id="{213E253B-1893-4367-8BAE-DF4BC10DC578}" type="datetime2">
              <a:rPr lang="en-US" smtClean="0"/>
              <a:t>Friday, November 21, 2025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>
          <a:xfrm>
            <a:off x="1097280" y="6154740"/>
            <a:ext cx="60960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2056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229600" y="6154740"/>
            <a:ext cx="28448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fld id="{8B62300D-25B3-4603-86C9-4CB776489F00}" type="datetime2">
              <a:rPr lang="en-US" smtClean="0"/>
              <a:t>Friday, November 21, 2025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1097280" y="6154740"/>
            <a:ext cx="60960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5450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229600" y="6154740"/>
            <a:ext cx="28448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fld id="{C6314AD9-FCC8-48B7-B85B-012A91320DFF}" type="datetime2">
              <a:rPr lang="en-US" smtClean="0"/>
              <a:t>Friday, November 21, 2025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1097280" y="6154740"/>
            <a:ext cx="60960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0308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105227" y="1774589"/>
            <a:ext cx="609600" cy="164134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10666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0" y="685801"/>
            <a:ext cx="5791200" cy="3429000"/>
          </a:xfrm>
        </p:spPr>
        <p:txBody>
          <a:bodyPr anchor="ctr"/>
          <a:lstStyle>
            <a:lvl1pPr>
              <a:defRPr sz="3200"/>
            </a:lvl1pPr>
            <a:lvl2pPr>
              <a:defRPr sz="2933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0" y="685801"/>
            <a:ext cx="34544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2133"/>
            </a:lvl1pPr>
            <a:lvl2pPr marL="609453" indent="0">
              <a:buNone/>
              <a:defRPr sz="1600"/>
            </a:lvl2pPr>
            <a:lvl3pPr marL="1218906" indent="0">
              <a:buNone/>
              <a:defRPr sz="1333"/>
            </a:lvl3pPr>
            <a:lvl4pPr marL="1828358" indent="0">
              <a:buNone/>
              <a:defRPr sz="1200"/>
            </a:lvl4pPr>
            <a:lvl5pPr marL="2437811" indent="0">
              <a:buNone/>
              <a:defRPr sz="1200"/>
            </a:lvl5pPr>
            <a:lvl6pPr marL="3047264" indent="0">
              <a:buNone/>
              <a:defRPr sz="1200"/>
            </a:lvl6pPr>
            <a:lvl7pPr marL="3656717" indent="0">
              <a:buNone/>
              <a:defRPr sz="1200"/>
            </a:lvl7pPr>
            <a:lvl8pPr marL="4266169" indent="0">
              <a:buNone/>
              <a:defRPr sz="1200"/>
            </a:lvl8pPr>
            <a:lvl9pPr marL="4875622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>
          <a:xfrm>
            <a:off x="8229600" y="6154740"/>
            <a:ext cx="28448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fld id="{3182DC50-D5DB-4F94-B367-9876CD2C4012}" type="datetime2">
              <a:rPr lang="en-US" smtClean="0"/>
              <a:t>Friday, November 21, 2025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1097280" y="6154740"/>
            <a:ext cx="60960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endParaRPr lang="en-US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0010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25600" y="612785"/>
            <a:ext cx="89408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4267"/>
            </a:lvl1pPr>
            <a:lvl2pPr marL="609453" indent="0">
              <a:buNone/>
              <a:defRPr sz="3733"/>
            </a:lvl2pPr>
            <a:lvl3pPr marL="1218906" indent="0">
              <a:buNone/>
              <a:defRPr sz="3200"/>
            </a:lvl3pPr>
            <a:lvl4pPr marL="1828358" indent="0">
              <a:buNone/>
              <a:defRPr sz="2667"/>
            </a:lvl4pPr>
            <a:lvl5pPr marL="2437811" indent="0">
              <a:buNone/>
              <a:defRPr sz="2667"/>
            </a:lvl5pPr>
            <a:lvl6pPr marL="3047264" indent="0">
              <a:buNone/>
              <a:defRPr sz="2667"/>
            </a:lvl6pPr>
            <a:lvl7pPr marL="3656717" indent="0">
              <a:buNone/>
              <a:defRPr sz="2667"/>
            </a:lvl7pPr>
            <a:lvl8pPr marL="4266169" indent="0">
              <a:buNone/>
              <a:defRPr sz="2667"/>
            </a:lvl8pPr>
            <a:lvl9pPr marL="4875622" indent="0">
              <a:buNone/>
              <a:defRPr sz="2667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7600" y="3453050"/>
            <a:ext cx="67056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2133"/>
            </a:lvl1pPr>
            <a:lvl2pPr marL="609453" indent="0">
              <a:buNone/>
              <a:defRPr sz="1600"/>
            </a:lvl2pPr>
            <a:lvl3pPr marL="1218906" indent="0">
              <a:buNone/>
              <a:defRPr sz="1333"/>
            </a:lvl3pPr>
            <a:lvl4pPr marL="1828358" indent="0">
              <a:buNone/>
              <a:defRPr sz="1200"/>
            </a:lvl4pPr>
            <a:lvl5pPr marL="2437811" indent="0">
              <a:buNone/>
              <a:defRPr sz="1200"/>
            </a:lvl5pPr>
            <a:lvl6pPr marL="3047264" indent="0">
              <a:buNone/>
              <a:defRPr sz="1200"/>
            </a:lvl6pPr>
            <a:lvl7pPr marL="3656717" indent="0">
              <a:buNone/>
              <a:defRPr sz="1200"/>
            </a:lvl7pPr>
            <a:lvl8pPr marL="4266169" indent="0">
              <a:buNone/>
              <a:defRPr sz="1200"/>
            </a:lvl8pPr>
            <a:lvl9pPr marL="4875622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47136" y="3331464"/>
            <a:ext cx="6096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8229600" y="6154740"/>
            <a:ext cx="28448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fld id="{292EB412-E790-42EA-81FE-2925D3A43D91}" type="datetime2">
              <a:rPr lang="en-US" smtClean="0"/>
              <a:t>Friday, November 21, 2025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1097280" y="6154740"/>
            <a:ext cx="60960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6726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4800" y="685810"/>
            <a:ext cx="7721600" cy="3505199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29600" y="6154740"/>
            <a:ext cx="28448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fld id="{A56EEE0E-EDB0-4D84-86B0-50833DF22902}" type="datetime2">
              <a:rPr lang="en-US" smtClean="0"/>
              <a:t>Friday, November 21,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97280" y="6154740"/>
            <a:ext cx="60960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6238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2800" y="609601"/>
            <a:ext cx="2844800" cy="5181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0800" y="685801"/>
            <a:ext cx="6705600" cy="45720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29600" y="6154740"/>
            <a:ext cx="28448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fld id="{5114372C-B5AB-4C39-B273-B99224EB4DD5}" type="datetime2">
              <a:rPr lang="en-US" smtClean="0"/>
              <a:t>Friday, November 21,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97280" y="6154740"/>
            <a:ext cx="6096000" cy="365125"/>
          </a:xfrm>
          <a:prstGeom prst="rect">
            <a:avLst/>
          </a:prstGeom>
        </p:spPr>
        <p:txBody>
          <a:bodyPr lIns="91420" tIns="45710" rIns="91420" bIns="45710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787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3" tIns="60947" rIns="121893" bIns="60947" rtlCol="0" anchor="ctr"/>
          <a:lstStyle/>
          <a:p>
            <a:pPr algn="ctr"/>
            <a:endParaRPr lang="en-US" sz="24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70181"/>
            <a:ext cx="10058400" cy="914400"/>
          </a:xfrm>
          <a:prstGeom prst="rect">
            <a:avLst/>
          </a:prstGeom>
        </p:spPr>
        <p:txBody>
          <a:bodyPr vert="horz" lIns="91420" tIns="45710" rIns="91420" bIns="4571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4909" y="1720282"/>
            <a:ext cx="9217891" cy="4052455"/>
          </a:xfrm>
          <a:prstGeom prst="rect">
            <a:avLst/>
          </a:prstGeom>
        </p:spPr>
        <p:txBody>
          <a:bodyPr vert="horz" lIns="91420" tIns="45710" rIns="91420" bIns="4571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2800" y="6419272"/>
            <a:ext cx="1051099" cy="304800"/>
          </a:xfrm>
          <a:prstGeom prst="rect">
            <a:avLst/>
          </a:prstGeom>
        </p:spPr>
        <p:txBody>
          <a:bodyPr vert="horz" lIns="91420" tIns="45710" rIns="91420" bIns="9142" rtlCol="0" anchor="b"/>
          <a:lstStyle>
            <a:lvl1pPr algn="l">
              <a:defRPr sz="2133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8000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1218906" rtl="0" eaLnBrk="1" latinLnBrk="0" hangingPunct="1">
        <a:spcBef>
          <a:spcPct val="0"/>
        </a:spcBef>
        <a:buNone/>
        <a:defRPr sz="6533" kern="1200"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672" indent="-341293" algn="l" defTabSz="1218906" rtl="0" eaLnBrk="1" latinLnBrk="0" hangingPunct="1">
        <a:spcBef>
          <a:spcPct val="20000"/>
        </a:spcBef>
        <a:spcAft>
          <a:spcPts val="0"/>
        </a:spcAft>
        <a:buSzPct val="60000"/>
        <a:buFont typeface="Wingdings" charset="2"/>
        <a:buChar char="v"/>
        <a:defRPr sz="4267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853233" indent="-341293" algn="l" defTabSz="1218906" rtl="0" eaLnBrk="1" latinLnBrk="0" hangingPunct="1">
        <a:spcBef>
          <a:spcPct val="20000"/>
        </a:spcBef>
        <a:buSzPct val="60000"/>
        <a:buFont typeface="Wingdings" charset="2"/>
        <a:buChar char="v"/>
        <a:defRPr sz="3733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340796" indent="-341293" algn="l" defTabSz="1218906" rtl="0" eaLnBrk="1" latinLnBrk="0" hangingPunct="1">
        <a:spcBef>
          <a:spcPct val="20000"/>
        </a:spcBef>
        <a:buSzPct val="60000"/>
        <a:buFont typeface="Wingdings" charset="2"/>
        <a:buChar char="v"/>
        <a:defRPr sz="32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828358" indent="-341293" algn="l" defTabSz="1218906" rtl="0" eaLnBrk="1" latinLnBrk="0" hangingPunct="1">
        <a:spcBef>
          <a:spcPct val="20000"/>
        </a:spcBef>
        <a:buSzPct val="60000"/>
        <a:buFont typeface="Wingdings" charset="2"/>
        <a:buChar char="v"/>
        <a:defRPr sz="3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94029" indent="-341293" algn="l" defTabSz="1218906" rtl="0" eaLnBrk="1" latinLnBrk="0" hangingPunct="1">
        <a:spcBef>
          <a:spcPct val="20000"/>
        </a:spcBef>
        <a:buSzPct val="60000"/>
        <a:buFont typeface="Wingdings" charset="2"/>
        <a:buChar char="v"/>
        <a:defRPr sz="2667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20646" indent="-341293" algn="l" defTabSz="1218906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867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986319" indent="-341293" algn="l" defTabSz="1218906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867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3351990" indent="-341293" algn="l" defTabSz="1218906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867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3778607" indent="-341293" algn="l" defTabSz="1218906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867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0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53" algn="l" defTabSz="121890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06" algn="l" defTabSz="121890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358" algn="l" defTabSz="121890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811" algn="l" defTabSz="121890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264" algn="l" defTabSz="121890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717" algn="l" defTabSz="121890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169" algn="l" defTabSz="121890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622" algn="l" defTabSz="121890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jpeg"/><Relationship Id="rId3" Type="http://schemas.openxmlformats.org/officeDocument/2006/relationships/image" Target="../media/image7.gif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hyperlink" Target="https://www.ugrad.cs.cmu.edu/ta/S20/feedback/" TargetMode="External"/><Relationship Id="rId10" Type="http://schemas.openxmlformats.org/officeDocument/2006/relationships/image" Target="../media/image12.jpeg"/><Relationship Id="rId4" Type="http://schemas.openxmlformats.org/officeDocument/2006/relationships/hyperlink" Target="https://cmu.smartevals.com/" TargetMode="External"/><Relationship Id="rId9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mp.cnn.com/cnn/2021/05/04/tech/pimeyes-facial-recognition/index.html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hyperlink" Target="https://www.nytimes.com/2020/01/18/technology/clearview-privacy-facial-recognition.html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amp.theguardian.com/business/2021/apr/28/us-automakers-rules-auto-driving-cars-fatal-crashes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www.bloomberg.com/news/articles/2021-05-01/waymo-tusimple-aurora-inside-the-race-to-build-self-driving-trucks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jpeg"/><Relationship Id="rId2" Type="http://schemas.openxmlformats.org/officeDocument/2006/relationships/hyperlink" Target="https://www.bbc.com/news/business-56332388.amp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tiff"/><Relationship Id="rId5" Type="http://schemas.openxmlformats.org/officeDocument/2006/relationships/image" Target="../media/image31.tiff"/><Relationship Id="rId4" Type="http://schemas.openxmlformats.org/officeDocument/2006/relationships/image" Target="../media/image30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tif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tif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trib.andrew.cmu.edu/~achoulde/" TargetMode="External"/><Relationship Id="rId2" Type="http://schemas.openxmlformats.org/officeDocument/2006/relationships/hyperlink" Target="https://facctconference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l.cmu.edu/news/news-archive/2021-2025/2021/february/carnegie-mellon-researchers-win-nsf-amazon-fairness-in-ai-awards.html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chnologyreview.com/2018/10/24/139313/a-global-ethics-study-aims-to-help-ai-solve-the-self-driving-trolley-problem/" TargetMode="External"/><Relationship Id="rId7" Type="http://schemas.openxmlformats.org/officeDocument/2006/relationships/image" Target="../media/image48.png"/><Relationship Id="rId2" Type="http://schemas.openxmlformats.org/officeDocument/2006/relationships/hyperlink" Target="https://www.moralmachine.net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hyperlink" Target="https://www.theatlantic.com/technology/archive/2013/10/the-ethics-of-autonomous-cars/280360/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hyperlink" Target="https://www.youtube.com/watch?v=9CO6M2HsoIA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spectrum.ieee.org/tech-talk/artificial-intelligence/embedded-ai/euairules" TargetMode="Externa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hyperlink" Target="https://undark.org/2019/12/04/black-box-artificial-intelligenc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hyperlink" Target="https://www.supplychaindigital.com/technology/ups-invests-autonomous-driving-firm-tusimple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ox.com/platform/amp/policy-and-politics/2019/12/3/20965464/2020-presidential-candidates-jobs-automation-ai" TargetMode="External"/><Relationship Id="rId2" Type="http://schemas.openxmlformats.org/officeDocument/2006/relationships/hyperlink" Target="https://www.brookings.edu/research/what-jobs-are-affected-by-ai-better-paid-better-educated-workers-face-the-most-exposure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rishtimes.com/business/technology/short-window-to-stop-ai-taking-control-of-society-warns-ex-google-employee-1.4104535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hyperlink" Target="http://humancompatible.ai/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AI and Ethics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Instructor: Pat Virtue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 and http://ai.berkeley.edu</a:t>
            </a:r>
          </a:p>
        </p:txBody>
      </p:sp>
      <p:pic>
        <p:nvPicPr>
          <p:cNvPr id="7" name="Picture 6" descr="C:\Temp\ketrina\Lecture1-Introduction.png">
            <a:extLst>
              <a:ext uri="{FF2B5EF4-FFF2-40B4-BE49-F238E27FC236}">
                <a16:creationId xmlns:a16="http://schemas.microsoft.com/office/drawing/2014/main" id="{A909349A-6D02-498C-80D7-23D47ACCD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13532" y="2303761"/>
            <a:ext cx="5964936" cy="26640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E1EB3-A04A-7149-D2CC-B12E3617E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Poll 1: What questions do you have?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B3F44E-D5D2-E124-31D5-A1C2186F48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194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A3FD3-596C-FB41-AC74-5FF6A3703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Discussions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23F42-0C85-3B47-B62E-D0ACD77E3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Breakout rooms will have AI Ethics themes today. Start thinking about which discussion category you would like to participate in today:</a:t>
            </a:r>
          </a:p>
          <a:p>
            <a:r>
              <a:rPr lang="en-US" dirty="0"/>
              <a:t>	</a:t>
            </a:r>
            <a:r>
              <a:rPr lang="en-US" dirty="0">
                <a:solidFill>
                  <a:srgbClr val="C00000"/>
                </a:solidFill>
              </a:rPr>
              <a:t>Bias/Fairness</a:t>
            </a:r>
          </a:p>
          <a:p>
            <a:r>
              <a:rPr lang="en-US" dirty="0">
                <a:solidFill>
                  <a:srgbClr val="C00000"/>
                </a:solidFill>
              </a:rPr>
              <a:t>	Weapons/Safety</a:t>
            </a:r>
          </a:p>
          <a:p>
            <a:r>
              <a:rPr lang="en-US" dirty="0">
                <a:solidFill>
                  <a:srgbClr val="C00000"/>
                </a:solidFill>
              </a:rPr>
              <a:t>	Privacy</a:t>
            </a:r>
          </a:p>
          <a:p>
            <a:r>
              <a:rPr lang="en-US" dirty="0">
                <a:solidFill>
                  <a:srgbClr val="C00000"/>
                </a:solidFill>
              </a:rPr>
              <a:t>	Liability</a:t>
            </a:r>
          </a:p>
          <a:p>
            <a:r>
              <a:rPr lang="en-US" dirty="0">
                <a:solidFill>
                  <a:srgbClr val="C00000"/>
                </a:solidFill>
              </a:rPr>
              <a:t>	Jobs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583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Intelligent Agents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From first lecture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75105" y="1883410"/>
            <a:ext cx="9723163" cy="42370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387" lvl="1"/>
            <a:r>
              <a:rPr lang="en-US" sz="2800" dirty="0" err="1"/>
              <a:t>Nim</a:t>
            </a:r>
            <a:r>
              <a:rPr lang="en-US" sz="2800" dirty="0"/>
              <a:t> Grab</a:t>
            </a:r>
          </a:p>
          <a:p>
            <a:pPr marL="1219170" lvl="1" indent="-685783">
              <a:buFont typeface="+mj-lt"/>
              <a:buAutoNum type="alphaUcPeriod"/>
            </a:pPr>
            <a:r>
              <a:rPr lang="en-US" sz="2800" dirty="0"/>
              <a:t>11 pieces on the table</a:t>
            </a:r>
          </a:p>
          <a:p>
            <a:pPr marL="1219170" lvl="1" indent="-685783">
              <a:buFont typeface="+mj-lt"/>
              <a:buAutoNum type="alphaUcPeriod"/>
            </a:pPr>
            <a:r>
              <a:rPr lang="en-US" sz="2800" dirty="0"/>
              <a:t>Take turns taking either 1 or 2 pieces</a:t>
            </a:r>
          </a:p>
          <a:p>
            <a:pPr marL="1219170" lvl="1" indent="-685783">
              <a:buFont typeface="+mj-lt"/>
              <a:buAutoNum type="alphaUcPeriod"/>
            </a:pPr>
            <a:r>
              <a:rPr lang="en-US" sz="2800" dirty="0"/>
              <a:t>Person that takes the last piece wins!</a:t>
            </a:r>
            <a:endParaRPr lang="en-US" sz="2800" dirty="0">
              <a:sym typeface="Wingdings"/>
            </a:endParaRPr>
          </a:p>
          <a:p>
            <a:pPr marL="800100" lvl="1" indent="-342900">
              <a:buFont typeface="Wingdings" charset="2"/>
              <a:buChar char="§"/>
            </a:pPr>
            <a:endParaRPr lang="en-US" dirty="0"/>
          </a:p>
          <a:p>
            <a:r>
              <a:rPr lang="en-US" dirty="0">
                <a:latin typeface="Courier New"/>
                <a:cs typeface="Courier New"/>
              </a:rPr>
              <a:t>	class Agent</a:t>
            </a:r>
          </a:p>
          <a:p>
            <a:r>
              <a:rPr lang="en-US" dirty="0">
                <a:latin typeface="Courier New"/>
                <a:cs typeface="Courier New"/>
              </a:rPr>
              <a:t>		function </a:t>
            </a:r>
            <a:r>
              <a:rPr lang="en-US" b="1" dirty="0" err="1">
                <a:latin typeface="Courier New"/>
                <a:cs typeface="Courier New"/>
              </a:rPr>
              <a:t>getAction</a:t>
            </a:r>
            <a:r>
              <a:rPr lang="en-US" dirty="0">
                <a:latin typeface="Courier New"/>
                <a:cs typeface="Courier New"/>
              </a:rPr>
              <a:t>(state)</a:t>
            </a:r>
          </a:p>
          <a:p>
            <a:r>
              <a:rPr lang="en-US" dirty="0">
                <a:latin typeface="Courier New"/>
                <a:cs typeface="Courier New"/>
              </a:rPr>
              <a:t>			return action</a:t>
            </a:r>
          </a:p>
          <a:p>
            <a:pPr marL="800100" lvl="1" indent="-342900">
              <a:buFont typeface="Wingdings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915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/>
              <a:t>Three “Intelligent” Agents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52099" y="1641499"/>
            <a:ext cx="10794668" cy="46877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Which agent code is the most “intelligent”?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BF9D6A76-4FB6-4605-B787-4BFC81D6501A}"/>
              </a:ext>
            </a:extLst>
          </p:cNvPr>
          <p:cNvSpPr txBox="1">
            <a:spLocks/>
          </p:cNvSpPr>
          <p:nvPr/>
        </p:nvSpPr>
        <p:spPr>
          <a:xfrm>
            <a:off x="425939" y="220785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C00000"/>
                </a:solidFill>
              </a:rPr>
              <a:t>Poll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835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Games </a:t>
            </a:r>
            <a:r>
              <a:rPr lang="mr-IN" dirty="0"/>
              <a:t>–</a:t>
            </a:r>
            <a:r>
              <a:rPr lang="en-US" dirty="0"/>
              <a:t> Three “Intelligent” Agents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A: Search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1068" y="1703322"/>
            <a:ext cx="6629400" cy="4800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66286" y="1474719"/>
            <a:ext cx="950067" cy="939020"/>
          </a:xfrm>
          <a:prstGeom prst="rect">
            <a:avLst/>
          </a:prstGeom>
          <a:noFill/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84087" y="2389804"/>
            <a:ext cx="843999" cy="937776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66286" y="3303519"/>
            <a:ext cx="950067" cy="939020"/>
          </a:xfrm>
          <a:prstGeom prst="rect">
            <a:avLst/>
          </a:prstGeom>
          <a:noFill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84087" y="4218604"/>
            <a:ext cx="843999" cy="937776"/>
          </a:xfrm>
          <a:prstGeom prst="rect">
            <a:avLst/>
          </a:prstGeom>
          <a:noFill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37268" y="3455723"/>
            <a:ext cx="3006566" cy="2780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6300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Games </a:t>
            </a:r>
            <a:r>
              <a:rPr lang="mr-IN" dirty="0"/>
              <a:t>–</a:t>
            </a:r>
            <a:r>
              <a:rPr lang="en-US" dirty="0"/>
              <a:t> Three “Intelligent” Agents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B: Encode the pattern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98841" y="1580179"/>
            <a:ext cx="3661317" cy="48320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ourier"/>
                <a:cs typeface="Courier"/>
              </a:rPr>
              <a:t>10's </a:t>
            </a:r>
            <a:r>
              <a:rPr lang="en-US" sz="2800" dirty="0" err="1">
                <a:latin typeface="Courier"/>
                <a:cs typeface="Courier"/>
              </a:rPr>
              <a:t>value:Win</a:t>
            </a:r>
            <a:endParaRPr lang="en-US" sz="2800" dirty="0">
              <a:latin typeface="Courier"/>
              <a:cs typeface="Courier"/>
            </a:endParaRPr>
          </a:p>
          <a:p>
            <a:r>
              <a:rPr lang="en-US" sz="2800" dirty="0">
                <a:solidFill>
                  <a:srgbClr val="FF0000"/>
                </a:solidFill>
                <a:latin typeface="Courier"/>
                <a:cs typeface="Courier"/>
              </a:rPr>
              <a:t>9's </a:t>
            </a:r>
            <a:r>
              <a:rPr lang="en-US" sz="2800" dirty="0" err="1">
                <a:solidFill>
                  <a:srgbClr val="FF0000"/>
                </a:solidFill>
                <a:latin typeface="Courier"/>
                <a:cs typeface="Courier"/>
              </a:rPr>
              <a:t>value:Lose</a:t>
            </a:r>
            <a:endParaRPr lang="en-US" sz="2800" dirty="0">
              <a:solidFill>
                <a:srgbClr val="FF0000"/>
              </a:solidFill>
              <a:latin typeface="Courier"/>
              <a:cs typeface="Courier"/>
            </a:endParaRPr>
          </a:p>
          <a:p>
            <a:r>
              <a:rPr lang="en-US" sz="2800" dirty="0">
                <a:latin typeface="Courier"/>
                <a:cs typeface="Courier"/>
              </a:rPr>
              <a:t>8's </a:t>
            </a:r>
            <a:r>
              <a:rPr lang="en-US" sz="2800" dirty="0" err="1">
                <a:latin typeface="Courier"/>
                <a:cs typeface="Courier"/>
              </a:rPr>
              <a:t>value:Win</a:t>
            </a:r>
            <a:endParaRPr lang="en-US" sz="2800" dirty="0">
              <a:latin typeface="Courier"/>
              <a:cs typeface="Courier"/>
            </a:endParaRPr>
          </a:p>
          <a:p>
            <a:r>
              <a:rPr lang="en-US" sz="2800" dirty="0">
                <a:latin typeface="Courier"/>
                <a:cs typeface="Courier"/>
              </a:rPr>
              <a:t>7's </a:t>
            </a:r>
            <a:r>
              <a:rPr lang="en-US" sz="2800" dirty="0" err="1">
                <a:latin typeface="Courier"/>
                <a:cs typeface="Courier"/>
              </a:rPr>
              <a:t>value:Win</a:t>
            </a:r>
            <a:endParaRPr lang="en-US" sz="2800" dirty="0">
              <a:latin typeface="Courier"/>
              <a:cs typeface="Courier"/>
            </a:endParaRPr>
          </a:p>
          <a:p>
            <a:r>
              <a:rPr lang="en-US" sz="2800" dirty="0">
                <a:solidFill>
                  <a:srgbClr val="FF0000"/>
                </a:solidFill>
                <a:latin typeface="Courier"/>
                <a:cs typeface="Courier"/>
              </a:rPr>
              <a:t>6's </a:t>
            </a:r>
            <a:r>
              <a:rPr lang="en-US" sz="2800" dirty="0" err="1">
                <a:solidFill>
                  <a:srgbClr val="FF0000"/>
                </a:solidFill>
                <a:latin typeface="Courier"/>
                <a:cs typeface="Courier"/>
              </a:rPr>
              <a:t>value:Lose</a:t>
            </a:r>
            <a:endParaRPr lang="en-US" sz="2800" dirty="0">
              <a:solidFill>
                <a:srgbClr val="FF0000"/>
              </a:solidFill>
              <a:latin typeface="Courier"/>
              <a:cs typeface="Courier"/>
            </a:endParaRPr>
          </a:p>
          <a:p>
            <a:r>
              <a:rPr lang="en-US" sz="2800" dirty="0">
                <a:latin typeface="Courier"/>
                <a:cs typeface="Courier"/>
              </a:rPr>
              <a:t>5's </a:t>
            </a:r>
            <a:r>
              <a:rPr lang="en-US" sz="2800" dirty="0" err="1">
                <a:latin typeface="Courier"/>
                <a:cs typeface="Courier"/>
              </a:rPr>
              <a:t>value:Win</a:t>
            </a:r>
            <a:endParaRPr lang="en-US" sz="2800" dirty="0">
              <a:latin typeface="Courier"/>
              <a:cs typeface="Courier"/>
            </a:endParaRPr>
          </a:p>
          <a:p>
            <a:r>
              <a:rPr lang="en-US" sz="2800" dirty="0">
                <a:latin typeface="Courier"/>
                <a:cs typeface="Courier"/>
              </a:rPr>
              <a:t>4's </a:t>
            </a:r>
            <a:r>
              <a:rPr lang="en-US" sz="2800" dirty="0" err="1">
                <a:latin typeface="Courier"/>
                <a:cs typeface="Courier"/>
              </a:rPr>
              <a:t>value:Win</a:t>
            </a:r>
            <a:endParaRPr lang="en-US" sz="2800" dirty="0">
              <a:latin typeface="Courier"/>
              <a:cs typeface="Courier"/>
            </a:endParaRPr>
          </a:p>
          <a:p>
            <a:r>
              <a:rPr lang="en-US" sz="2800" dirty="0">
                <a:solidFill>
                  <a:srgbClr val="FF0000"/>
                </a:solidFill>
                <a:latin typeface="Courier"/>
                <a:cs typeface="Courier"/>
              </a:rPr>
              <a:t>3's </a:t>
            </a:r>
            <a:r>
              <a:rPr lang="en-US" sz="2800" dirty="0" err="1">
                <a:solidFill>
                  <a:srgbClr val="FF0000"/>
                </a:solidFill>
                <a:latin typeface="Courier"/>
                <a:cs typeface="Courier"/>
              </a:rPr>
              <a:t>value:Lose</a:t>
            </a:r>
            <a:endParaRPr lang="en-US" sz="2800" dirty="0">
              <a:solidFill>
                <a:srgbClr val="FF0000"/>
              </a:solidFill>
              <a:latin typeface="Courier"/>
              <a:cs typeface="Courier"/>
            </a:endParaRPr>
          </a:p>
          <a:p>
            <a:r>
              <a:rPr lang="en-US" sz="2800" dirty="0">
                <a:latin typeface="Courier"/>
                <a:cs typeface="Courier"/>
              </a:rPr>
              <a:t>2's </a:t>
            </a:r>
            <a:r>
              <a:rPr lang="en-US" sz="2800" dirty="0" err="1">
                <a:latin typeface="Courier"/>
                <a:cs typeface="Courier"/>
              </a:rPr>
              <a:t>value:Win</a:t>
            </a:r>
            <a:endParaRPr lang="en-US" sz="2800" dirty="0">
              <a:latin typeface="Courier"/>
              <a:cs typeface="Courier"/>
            </a:endParaRPr>
          </a:p>
          <a:p>
            <a:r>
              <a:rPr lang="en-US" sz="2800" dirty="0">
                <a:latin typeface="Courier"/>
                <a:cs typeface="Courier"/>
              </a:rPr>
              <a:t>1's </a:t>
            </a:r>
            <a:r>
              <a:rPr lang="en-US" sz="2800" dirty="0" err="1">
                <a:latin typeface="Courier"/>
                <a:cs typeface="Courier"/>
              </a:rPr>
              <a:t>value:Win</a:t>
            </a:r>
            <a:endParaRPr lang="en-US" sz="2800" dirty="0">
              <a:latin typeface="Courier"/>
              <a:cs typeface="Courier"/>
            </a:endParaRPr>
          </a:p>
          <a:p>
            <a:r>
              <a:rPr lang="en-US" sz="2800" dirty="0">
                <a:solidFill>
                  <a:srgbClr val="FF0000"/>
                </a:solidFill>
                <a:latin typeface="Courier"/>
                <a:cs typeface="Courier"/>
              </a:rPr>
              <a:t>0's </a:t>
            </a:r>
            <a:r>
              <a:rPr lang="en-US" sz="2800" dirty="0" err="1">
                <a:solidFill>
                  <a:srgbClr val="FF0000"/>
                </a:solidFill>
                <a:latin typeface="Courier"/>
                <a:cs typeface="Courier"/>
              </a:rPr>
              <a:t>value:Lose</a:t>
            </a:r>
            <a:endParaRPr lang="en-US" sz="2800" dirty="0">
              <a:solidFill>
                <a:srgbClr val="FF0000"/>
              </a:solidFill>
              <a:latin typeface="Courier"/>
              <a:cs typeface="Courier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625A07-D09B-4549-920F-5AA71991590B}"/>
              </a:ext>
            </a:extLst>
          </p:cNvPr>
          <p:cNvSpPr/>
          <p:nvPr/>
        </p:nvSpPr>
        <p:spPr>
          <a:xfrm>
            <a:off x="552099" y="1832151"/>
            <a:ext cx="8839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Courier New"/>
                <a:cs typeface="Courier New"/>
              </a:rPr>
              <a:t>function </a:t>
            </a:r>
            <a:r>
              <a:rPr lang="en-US" sz="2400" b="1" dirty="0" err="1">
                <a:latin typeface="Courier New"/>
                <a:cs typeface="Courier New"/>
              </a:rPr>
              <a:t>getAction</a:t>
            </a:r>
            <a:r>
              <a:rPr lang="en-US" sz="2400" dirty="0">
                <a:latin typeface="Courier New"/>
                <a:cs typeface="Courier New"/>
              </a:rPr>
              <a:t>( </a:t>
            </a:r>
            <a:r>
              <a:rPr lang="en-US" sz="2400" dirty="0" err="1">
                <a:latin typeface="Courier New"/>
                <a:cs typeface="Courier New"/>
              </a:rPr>
              <a:t>numPiecesAvailable</a:t>
            </a:r>
            <a:r>
              <a:rPr lang="en-US" sz="2400" dirty="0">
                <a:latin typeface="Courier New"/>
                <a:cs typeface="Courier New"/>
              </a:rPr>
              <a:t> )</a:t>
            </a:r>
          </a:p>
          <a:p>
            <a:endParaRPr lang="en-US" sz="2400" dirty="0">
              <a:latin typeface="Courier New"/>
              <a:cs typeface="Courier New"/>
            </a:endParaRPr>
          </a:p>
          <a:p>
            <a:r>
              <a:rPr lang="en-US" sz="2400" dirty="0">
                <a:latin typeface="Courier New"/>
                <a:cs typeface="Courier New"/>
              </a:rPr>
              <a:t>	if </a:t>
            </a:r>
            <a:r>
              <a:rPr lang="en-US" sz="2400" dirty="0" err="1">
                <a:latin typeface="Courier New"/>
                <a:cs typeface="Courier New"/>
              </a:rPr>
              <a:t>numPiecesAvailable</a:t>
            </a:r>
            <a:r>
              <a:rPr lang="en-US" sz="2400" dirty="0">
                <a:latin typeface="Courier New"/>
                <a:cs typeface="Courier New"/>
              </a:rPr>
              <a:t> % 3 == 2</a:t>
            </a:r>
          </a:p>
          <a:p>
            <a:r>
              <a:rPr lang="en-US" sz="2400" dirty="0">
                <a:latin typeface="Courier New"/>
                <a:cs typeface="Courier New"/>
              </a:rPr>
              <a:t>		return 2</a:t>
            </a:r>
          </a:p>
          <a:p>
            <a:r>
              <a:rPr lang="en-US" sz="2400" dirty="0">
                <a:latin typeface="Courier New"/>
                <a:cs typeface="Courier New"/>
              </a:rPr>
              <a:t>	else</a:t>
            </a:r>
          </a:p>
          <a:p>
            <a:r>
              <a:rPr lang="en-US" sz="2400" dirty="0">
                <a:latin typeface="Courier New"/>
                <a:cs typeface="Courier New"/>
              </a:rPr>
              <a:t>		return 1</a:t>
            </a:r>
          </a:p>
        </p:txBody>
      </p:sp>
    </p:spTree>
    <p:extLst>
      <p:ext uri="{BB962C8B-B14F-4D97-AF65-F5344CB8AC3E}">
        <p14:creationId xmlns:p14="http://schemas.microsoft.com/office/powerpoint/2010/main" val="195773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109354" y="2004924"/>
          <a:ext cx="6019800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4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73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75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0499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Pieces Available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Take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Take</a:t>
                      </a:r>
                      <a:r>
                        <a:rPr lang="en-US" sz="2800" baseline="0" dirty="0"/>
                        <a:t> 2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Games </a:t>
            </a:r>
            <a:r>
              <a:rPr lang="mr-IN" dirty="0"/>
              <a:t>–</a:t>
            </a:r>
            <a:r>
              <a:rPr lang="en-US" dirty="0"/>
              <a:t> Three “Intelligent” Agents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C: Record statistics of winning positions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109354" y="2004924"/>
          <a:ext cx="6019800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4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73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75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0499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Pieces Available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Take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Take</a:t>
                      </a:r>
                      <a:r>
                        <a:rPr lang="en-US" sz="2800" baseline="0" dirty="0"/>
                        <a:t> 2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C0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C0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109354" y="2004924"/>
          <a:ext cx="6019800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4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73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75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0499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Pieces Available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Take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Take</a:t>
                      </a:r>
                      <a:r>
                        <a:rPr lang="en-US" sz="2800" baseline="0" dirty="0"/>
                        <a:t> 2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C0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C00000"/>
                          </a:solidFill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C0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C00000"/>
                          </a:solidFill>
                        </a:rPr>
                        <a:t>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109354" y="2004924"/>
          <a:ext cx="6019800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4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73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75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Pieces Available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Take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Take</a:t>
                      </a:r>
                      <a:r>
                        <a:rPr lang="en-US" sz="2800" baseline="0" dirty="0"/>
                        <a:t> 2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C00000"/>
                          </a:solidFill>
                        </a:rPr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C00000"/>
                          </a:solidFill>
                        </a:rPr>
                        <a:t>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C00000"/>
                          </a:solidFill>
                        </a:rPr>
                        <a:t>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C00000"/>
                          </a:solidFill>
                        </a:rPr>
                        <a:t>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6969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552099" y="1641499"/>
            <a:ext cx="10794668" cy="46877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Which agent code is the most “intelligent”?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dirty="0"/>
              <a:t>Search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dirty="0"/>
              <a:t>Encode multiple of 3 pattern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dirty="0"/>
              <a:t>Keep stats on winning positions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18E350C-3F6D-462C-B855-A1CADBB9F884}"/>
              </a:ext>
            </a:extLst>
          </p:cNvPr>
          <p:cNvSpPr txBox="1">
            <a:spLocks/>
          </p:cNvSpPr>
          <p:nvPr/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dirty="0"/>
            </a:br>
            <a:r>
              <a:rPr lang="en-US" dirty="0"/>
              <a:t>Three “Intelligent” Agents </a:t>
            </a:r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C556C390-AB4A-456F-BFFF-37DC5ED30E5C}"/>
              </a:ext>
            </a:extLst>
          </p:cNvPr>
          <p:cNvSpPr txBox="1">
            <a:spLocks/>
          </p:cNvSpPr>
          <p:nvPr/>
        </p:nvSpPr>
        <p:spPr>
          <a:xfrm>
            <a:off x="425939" y="220785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C00000"/>
                </a:solidFill>
              </a:rPr>
              <a:t>Poll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997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552099" y="994943"/>
            <a:ext cx="10794668" cy="46877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Which 281 technique is the most intelligent?</a:t>
            </a:r>
          </a:p>
          <a:p>
            <a:pPr marL="514350" indent="-514350" fontAlgn="ctr">
              <a:buFont typeface="+mj-lt"/>
              <a:buAutoNum type="alphaUcPeriod"/>
            </a:pPr>
            <a:r>
              <a:rPr lang="en-US" dirty="0"/>
              <a:t>Search</a:t>
            </a:r>
          </a:p>
          <a:p>
            <a:pPr marL="514350" indent="-514350" fontAlgn="ctr">
              <a:buFont typeface="+mj-lt"/>
              <a:buAutoNum type="alphaUcPeriod"/>
            </a:pPr>
            <a:r>
              <a:rPr lang="en-US" dirty="0"/>
              <a:t>Logical inference</a:t>
            </a:r>
          </a:p>
          <a:p>
            <a:pPr marL="514350" indent="-514350" fontAlgn="ctr">
              <a:buFont typeface="+mj-lt"/>
              <a:buAutoNum type="alphaUcPeriod"/>
            </a:pPr>
            <a:r>
              <a:rPr lang="en-US" dirty="0"/>
              <a:t>Numeric optimization</a:t>
            </a:r>
          </a:p>
          <a:p>
            <a:pPr marL="514350" indent="-514350" fontAlgn="ctr">
              <a:buFont typeface="+mj-lt"/>
              <a:buAutoNum type="alphaUcPeriod"/>
            </a:pPr>
            <a:r>
              <a:rPr lang="en-US" dirty="0"/>
              <a:t>Q-learning</a:t>
            </a:r>
          </a:p>
          <a:p>
            <a:pPr marL="514350" indent="-514350" fontAlgn="ctr">
              <a:buFont typeface="+mj-lt"/>
              <a:buAutoNum type="alphaUcPeriod"/>
            </a:pPr>
            <a:r>
              <a:rPr lang="en-US" dirty="0"/>
              <a:t>Approximate Q-learning</a:t>
            </a:r>
          </a:p>
          <a:p>
            <a:pPr marL="514350" indent="-514350" fontAlgn="ctr">
              <a:buFont typeface="+mj-lt"/>
              <a:buAutoNum type="alphaUcPeriod"/>
            </a:pPr>
            <a:r>
              <a:rPr lang="en-US" dirty="0"/>
              <a:t>Exact inference Bayes nets</a:t>
            </a:r>
          </a:p>
          <a:p>
            <a:pPr marL="514350" indent="-514350" fontAlgn="ctr">
              <a:buFont typeface="+mj-lt"/>
              <a:buAutoNum type="alphaUcPeriod"/>
            </a:pPr>
            <a:r>
              <a:rPr lang="en-US" dirty="0"/>
              <a:t>Approximate inference Bayes nets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18E350C-3F6D-462C-B855-A1CADBB9F884}"/>
              </a:ext>
            </a:extLst>
          </p:cNvPr>
          <p:cNvSpPr txBox="1">
            <a:spLocks/>
          </p:cNvSpPr>
          <p:nvPr/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C556C390-AB4A-456F-BFFF-37DC5ED30E5C}"/>
              </a:ext>
            </a:extLst>
          </p:cNvPr>
          <p:cNvSpPr txBox="1">
            <a:spLocks/>
          </p:cNvSpPr>
          <p:nvPr/>
        </p:nvSpPr>
        <p:spPr>
          <a:xfrm>
            <a:off x="425939" y="220785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C00000"/>
                </a:solidFill>
              </a:rPr>
              <a:t>Poll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607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C4F8F-8F4D-4A38-AA54-7CC69062D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81768-6712-4A50-9E9F-A0FE5E5A28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AI </a:t>
            </a:r>
            <a:r>
              <a:rPr lang="en-US" dirty="0" err="1"/>
              <a:t>Explainability</a:t>
            </a:r>
            <a:endParaRPr lang="en-US" dirty="0"/>
          </a:p>
          <a:p>
            <a:r>
              <a:rPr lang="en-US" dirty="0"/>
              <a:t>Which of the following techniques have explainable results?</a:t>
            </a:r>
          </a:p>
          <a:p>
            <a:r>
              <a:rPr lang="en-US" dirty="0"/>
              <a:t>(SELECT ALL THAT APPLY)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Search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Logical inference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Numeric optimization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Q-learning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Approximate Q-learning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Exact inference Bayes nets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Approximate inference Bayes nets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Deep learning</a:t>
            </a:r>
          </a:p>
        </p:txBody>
      </p:sp>
    </p:spTree>
    <p:extLst>
      <p:ext uri="{BB962C8B-B14F-4D97-AF65-F5344CB8AC3E}">
        <p14:creationId xmlns:p14="http://schemas.microsoft.com/office/powerpoint/2010/main" val="4176362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6" name="AutoShape 27" descr="https://mail.google.com/mail/?attid=0.1&amp;disp=emb&amp;view=att&amp;th=131fd6676327baa7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7187" name="AutoShape 29" descr="https://mail.google.com/mail/?attid=0.1&amp;disp=emb&amp;view=att&amp;th=131fd6676327baa7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/>
          <a:lstStyle/>
          <a:p>
            <a:endParaRPr lang="en-US" sz="2400">
              <a:latin typeface="Calibri"/>
              <a:cs typeface="Calibri"/>
            </a:endParaRPr>
          </a:p>
        </p:txBody>
      </p:sp>
      <p:pic>
        <p:nvPicPr>
          <p:cNvPr id="10249" name="Picture 9" descr="http://www.cs.berkeley.edu/~sgupta/Media/transparent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67" y="-182033"/>
            <a:ext cx="12700" cy="12700"/>
          </a:xfrm>
          <a:prstGeom prst="rect">
            <a:avLst/>
          </a:prstGeom>
          <a:noFill/>
        </p:spPr>
      </p:pic>
      <p:pic>
        <p:nvPicPr>
          <p:cNvPr id="10251" name="Picture 11" descr="http://www.cs.berkeley.edu/~sgupta/Media/transparent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67" y="-182033"/>
            <a:ext cx="12700" cy="12700"/>
          </a:xfrm>
          <a:prstGeom prst="rect">
            <a:avLst/>
          </a:prstGeom>
          <a:noFill/>
        </p:spPr>
      </p:pic>
      <p:pic>
        <p:nvPicPr>
          <p:cNvPr id="10253" name="Picture 13" descr="http://www.cs.berkeley.edu/~sgupta/Media/transparent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67" y="-182033"/>
            <a:ext cx="12700" cy="12700"/>
          </a:xfrm>
          <a:prstGeom prst="rect">
            <a:avLst/>
          </a:prstGeom>
          <a:noFill/>
        </p:spPr>
      </p:pic>
      <p:sp>
        <p:nvSpPr>
          <p:cNvPr id="29" name="Text Box 19">
            <a:extLst>
              <a:ext uri="{FF2B5EF4-FFF2-40B4-BE49-F238E27FC236}">
                <a16:creationId xmlns:a16="http://schemas.microsoft.com/office/drawing/2014/main" id="{496769DC-F21C-4EE8-A565-F6E576BFBB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154" y="344227"/>
            <a:ext cx="9782530" cy="1169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FCE: </a:t>
            </a:r>
            <a:r>
              <a:rPr lang="en-US" sz="2800" dirty="0">
                <a:hlinkClick r:id="rId4"/>
              </a:rPr>
              <a:t>https://cmu.smartevals.com/</a:t>
            </a:r>
            <a:endParaRPr lang="en-US" sz="2800" dirty="0">
              <a:solidFill>
                <a:srgbClr val="C00000"/>
              </a:solidFill>
              <a:latin typeface="Calibri"/>
              <a:cs typeface="Calibri"/>
            </a:endParaRPr>
          </a:p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TA survey: </a:t>
            </a:r>
            <a:r>
              <a:rPr lang="en-US" sz="2800" dirty="0">
                <a:hlinkClick r:id="rId5"/>
              </a:rPr>
              <a:t>https://www.ugrad.cs.cmu.edu/ta/S20/feedback/</a:t>
            </a:r>
            <a:endParaRPr lang="en-US" sz="2800" dirty="0">
              <a:solidFill>
                <a:srgbClr val="C00000"/>
              </a:solidFill>
              <a:latin typeface="Calibri"/>
              <a:cs typeface="Calibri"/>
            </a:endParaRPr>
          </a:p>
        </p:txBody>
      </p:sp>
      <p:sp>
        <p:nvSpPr>
          <p:cNvPr id="27" name="Text Box 14">
            <a:extLst>
              <a:ext uri="{FF2B5EF4-FFF2-40B4-BE49-F238E27FC236}">
                <a16:creationId xmlns:a16="http://schemas.microsoft.com/office/drawing/2014/main" id="{FA142DD8-216C-45D5-9ED5-A4D952A925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8681" y="6137004"/>
            <a:ext cx="1359882" cy="42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133" dirty="0" err="1">
                <a:latin typeface="Calibri"/>
                <a:cs typeface="Calibri"/>
              </a:rPr>
              <a:t>Ihita</a:t>
            </a:r>
            <a:endParaRPr lang="en-US" sz="2133" dirty="0">
              <a:latin typeface="Calibri"/>
              <a:cs typeface="Calibri"/>
            </a:endParaRPr>
          </a:p>
        </p:txBody>
      </p:sp>
      <p:pic>
        <p:nvPicPr>
          <p:cNvPr id="28" name="Picture 27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2FCB63F9-EC9B-4105-99CF-B1082E734FD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4410" y="1919410"/>
            <a:ext cx="1601738" cy="1609344"/>
          </a:xfrm>
          <a:prstGeom prst="rect">
            <a:avLst/>
          </a:prstGeom>
        </p:spPr>
      </p:pic>
      <p:sp>
        <p:nvSpPr>
          <p:cNvPr id="30" name="Text Box 14">
            <a:extLst>
              <a:ext uri="{FF2B5EF4-FFF2-40B4-BE49-F238E27FC236}">
                <a16:creationId xmlns:a16="http://schemas.microsoft.com/office/drawing/2014/main" id="{0EBAED38-D486-4261-AB53-C24B8CBA1A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1154" y="3528753"/>
            <a:ext cx="1359882" cy="748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133" dirty="0">
                <a:latin typeface="Calibri"/>
                <a:cs typeface="Calibri"/>
              </a:rPr>
              <a:t>Simran </a:t>
            </a:r>
            <a:r>
              <a:rPr lang="en-US" sz="2133" dirty="0">
                <a:solidFill>
                  <a:schemeClr val="accent1"/>
                </a:solidFill>
                <a:latin typeface="Calibri"/>
                <a:cs typeface="Calibri"/>
              </a:rPr>
              <a:t>(Head TA)</a:t>
            </a:r>
            <a:endParaRPr lang="en-US" sz="2133" dirty="0">
              <a:latin typeface="Calibri"/>
              <a:cs typeface="Calibri"/>
            </a:endParaRPr>
          </a:p>
        </p:txBody>
      </p:sp>
      <p:sp>
        <p:nvSpPr>
          <p:cNvPr id="31" name="Text Box 14">
            <a:extLst>
              <a:ext uri="{FF2B5EF4-FFF2-40B4-BE49-F238E27FC236}">
                <a16:creationId xmlns:a16="http://schemas.microsoft.com/office/drawing/2014/main" id="{83D64562-8F74-419E-9809-8243C5A55D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5338" y="3528754"/>
            <a:ext cx="1359882" cy="748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133" dirty="0" err="1">
                <a:cs typeface="Calibri"/>
              </a:rPr>
              <a:t>Harlene</a:t>
            </a:r>
            <a:r>
              <a:rPr lang="en-US" sz="2133" dirty="0">
                <a:cs typeface="Calibri"/>
              </a:rPr>
              <a:t> </a:t>
            </a:r>
            <a:r>
              <a:rPr lang="en-US" sz="2133" dirty="0">
                <a:solidFill>
                  <a:schemeClr val="accent1"/>
                </a:solidFill>
                <a:latin typeface="Calibri"/>
                <a:cs typeface="Calibri"/>
              </a:rPr>
              <a:t>(Head TA)</a:t>
            </a:r>
            <a:endParaRPr lang="en-US" sz="2133" dirty="0">
              <a:cs typeface="Calibri"/>
            </a:endParaRPr>
          </a:p>
        </p:txBody>
      </p:sp>
      <p:sp>
        <p:nvSpPr>
          <p:cNvPr id="32" name="Text Box 14">
            <a:extLst>
              <a:ext uri="{FF2B5EF4-FFF2-40B4-BE49-F238E27FC236}">
                <a16:creationId xmlns:a16="http://schemas.microsoft.com/office/drawing/2014/main" id="{99CCD95F-A2CA-4C73-8DCC-49D7D586D0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6970" y="3524405"/>
            <a:ext cx="1359882" cy="42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133" dirty="0" err="1">
                <a:latin typeface="Calibri"/>
                <a:cs typeface="Calibri"/>
              </a:rPr>
              <a:t>Adabelle</a:t>
            </a:r>
            <a:endParaRPr lang="en-US" sz="2133" dirty="0">
              <a:latin typeface="Calibri"/>
              <a:cs typeface="Calibri"/>
            </a:endParaRPr>
          </a:p>
        </p:txBody>
      </p:sp>
      <p:sp>
        <p:nvSpPr>
          <p:cNvPr id="33" name="Text Box 14">
            <a:extLst>
              <a:ext uri="{FF2B5EF4-FFF2-40B4-BE49-F238E27FC236}">
                <a16:creationId xmlns:a16="http://schemas.microsoft.com/office/drawing/2014/main" id="{04B8BE91-78DE-4896-9036-54FE2D248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5952" y="6146229"/>
            <a:ext cx="1359882" cy="42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133" dirty="0">
                <a:latin typeface="Calibri"/>
                <a:cs typeface="Calibri"/>
              </a:rPr>
              <a:t>Elizabeth</a:t>
            </a:r>
          </a:p>
        </p:txBody>
      </p:sp>
      <p:sp>
        <p:nvSpPr>
          <p:cNvPr id="34" name="Text Box 14">
            <a:extLst>
              <a:ext uri="{FF2B5EF4-FFF2-40B4-BE49-F238E27FC236}">
                <a16:creationId xmlns:a16="http://schemas.microsoft.com/office/drawing/2014/main" id="{8672EE7D-449D-49D5-ADF7-1651A585D7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1321" y="6137004"/>
            <a:ext cx="1359882" cy="42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133" dirty="0">
                <a:latin typeface="Calibri"/>
                <a:cs typeface="Calibri"/>
              </a:rPr>
              <a:t>Jimin</a:t>
            </a:r>
          </a:p>
        </p:txBody>
      </p:sp>
      <p:sp>
        <p:nvSpPr>
          <p:cNvPr id="35" name="Text Box 14">
            <a:extLst>
              <a:ext uri="{FF2B5EF4-FFF2-40B4-BE49-F238E27FC236}">
                <a16:creationId xmlns:a16="http://schemas.microsoft.com/office/drawing/2014/main" id="{9C5B6CD5-70EE-419D-BAD8-AAE99EC93D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2899" y="6146229"/>
            <a:ext cx="1359882" cy="42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133" dirty="0">
                <a:latin typeface="Calibri"/>
                <a:cs typeface="Calibri"/>
              </a:rPr>
              <a:t>Adrian</a:t>
            </a:r>
          </a:p>
        </p:txBody>
      </p:sp>
      <p:sp>
        <p:nvSpPr>
          <p:cNvPr id="36" name="Text Box 14">
            <a:extLst>
              <a:ext uri="{FF2B5EF4-FFF2-40B4-BE49-F238E27FC236}">
                <a16:creationId xmlns:a16="http://schemas.microsoft.com/office/drawing/2014/main" id="{B4A99B6D-F466-4706-937C-14D6922E77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5952" y="3537978"/>
            <a:ext cx="1359882" cy="42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133" dirty="0">
                <a:latin typeface="Calibri"/>
                <a:cs typeface="Calibri"/>
              </a:rPr>
              <a:t>Ria</a:t>
            </a:r>
          </a:p>
        </p:txBody>
      </p:sp>
      <p:pic>
        <p:nvPicPr>
          <p:cNvPr id="37" name="Picture 36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5CC2A886-3F50-4148-8BF4-9E7A1BC54B3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6596" y="4527660"/>
            <a:ext cx="1609344" cy="1609344"/>
          </a:xfrm>
          <a:prstGeom prst="rect">
            <a:avLst/>
          </a:prstGeom>
        </p:spPr>
      </p:pic>
      <p:pic>
        <p:nvPicPr>
          <p:cNvPr id="38" name="Picture 37" descr="A person sitting at a table&#10;&#10;Description automatically generated with medium confidence">
            <a:extLst>
              <a:ext uri="{FF2B5EF4-FFF2-40B4-BE49-F238E27FC236}">
                <a16:creationId xmlns:a16="http://schemas.microsoft.com/office/drawing/2014/main" id="{764AFF25-704A-4D00-85B5-6C1F3522226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5128" y="1919409"/>
            <a:ext cx="1609344" cy="1609344"/>
          </a:xfrm>
          <a:prstGeom prst="rect">
            <a:avLst/>
          </a:prstGeom>
        </p:spPr>
      </p:pic>
      <p:pic>
        <p:nvPicPr>
          <p:cNvPr id="39" name="Picture 38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63F0A61B-8188-4529-8D0C-6ED0B26352E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6423" y="1919410"/>
            <a:ext cx="1609344" cy="1609344"/>
          </a:xfrm>
          <a:prstGeom prst="rect">
            <a:avLst/>
          </a:prstGeom>
        </p:spPr>
      </p:pic>
      <p:pic>
        <p:nvPicPr>
          <p:cNvPr id="40" name="Picture 39" descr="A person with her hand on her face&#10;&#10;Description automatically generated with low confidence">
            <a:extLst>
              <a:ext uri="{FF2B5EF4-FFF2-40B4-BE49-F238E27FC236}">
                <a16:creationId xmlns:a16="http://schemas.microsoft.com/office/drawing/2014/main" id="{818D751B-A359-4380-A923-FBE33487C81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6042" y="1919410"/>
            <a:ext cx="1602954" cy="1609344"/>
          </a:xfrm>
          <a:prstGeom prst="rect">
            <a:avLst/>
          </a:prstGeom>
        </p:spPr>
      </p:pic>
      <p:pic>
        <p:nvPicPr>
          <p:cNvPr id="41" name="Picture 40" descr="A person smiling in front of a field of yellow flowers&#10;&#10;Description automatically generated with medium confidence">
            <a:extLst>
              <a:ext uri="{FF2B5EF4-FFF2-40B4-BE49-F238E27FC236}">
                <a16:creationId xmlns:a16="http://schemas.microsoft.com/office/drawing/2014/main" id="{FCD8A997-0D96-41B9-99E8-0942DF5667A2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6041" y="4527660"/>
            <a:ext cx="1608811" cy="1609344"/>
          </a:xfrm>
          <a:prstGeom prst="rect">
            <a:avLst/>
          </a:prstGeom>
        </p:spPr>
      </p:pic>
      <p:pic>
        <p:nvPicPr>
          <p:cNvPr id="42" name="Picture 41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7828887E-B1B5-49E2-BC04-12DEC4890892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1221" y="4536885"/>
            <a:ext cx="1609344" cy="1609344"/>
          </a:xfrm>
          <a:prstGeom prst="rect">
            <a:avLst/>
          </a:prstGeom>
        </p:spPr>
      </p:pic>
      <p:pic>
        <p:nvPicPr>
          <p:cNvPr id="59" name="Picture 58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62DBBB93-5C21-46CC-8A21-207C9A36990D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6423" y="4527660"/>
            <a:ext cx="1609344" cy="1609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4111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3C628-D946-0C45-A4CB-AAE41105E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in the News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5EDFC-0E7A-6740-893E-8C7C0F5F06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1547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3C628-D946-0C45-A4CB-AAE41105E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in the News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5EDFC-0E7A-6740-893E-8C7C0F5F06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14B599-6D9D-4FA1-80B3-64136BF814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6258" y="231486"/>
            <a:ext cx="7411066" cy="61942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C6F0BF8-1B8F-46B2-9A36-4BFDC7E46C7F}"/>
              </a:ext>
            </a:extLst>
          </p:cNvPr>
          <p:cNvSpPr txBox="1"/>
          <p:nvPr/>
        </p:nvSpPr>
        <p:spPr>
          <a:xfrm>
            <a:off x="648392" y="6441848"/>
            <a:ext cx="86951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https://amp.cnn.com/cnn/2021/05/04/tech/pimeyes-facial-recognition/index.html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7739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3C628-D946-0C45-A4CB-AAE41105E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in the News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5EDFC-0E7A-6740-893E-8C7C0F5F06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F77D3D-97DA-40AD-B2DD-701D7C075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7077" y="248896"/>
            <a:ext cx="4115374" cy="6573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6478E62-7389-4048-9569-A7681CEA3B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7077" y="906213"/>
            <a:ext cx="5205439" cy="242835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D0F991B-F88D-4D75-A505-EB8D915C0383}"/>
              </a:ext>
            </a:extLst>
          </p:cNvPr>
          <p:cNvSpPr txBox="1"/>
          <p:nvPr/>
        </p:nvSpPr>
        <p:spPr>
          <a:xfrm>
            <a:off x="393469" y="6424438"/>
            <a:ext cx="98921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https://www.nytimes.com/2020/01/18/technology/clearview-privacy-facial-recognition.html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870BBA4-22A4-4290-8D91-3D11B9FD1A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7078" y="3204440"/>
            <a:ext cx="3670356" cy="11461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DF63565-86F1-410E-97B0-3477F44525F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33246"/>
          <a:stretch/>
        </p:blipFill>
        <p:spPr>
          <a:xfrm>
            <a:off x="4605938" y="4310999"/>
            <a:ext cx="4990871" cy="200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7951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3C628-D946-0C45-A4CB-AAE41105E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in the News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5EDFC-0E7A-6740-893E-8C7C0F5F06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934519-F26D-4455-9130-67496AF203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9461" y="110836"/>
            <a:ext cx="5242339" cy="622638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4FA3DBC-5170-44B3-A538-EC4618F024D0}"/>
              </a:ext>
            </a:extLst>
          </p:cNvPr>
          <p:cNvSpPr txBox="1"/>
          <p:nvPr/>
        </p:nvSpPr>
        <p:spPr>
          <a:xfrm>
            <a:off x="105295" y="6423998"/>
            <a:ext cx="113884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https://amp.theguardian.com/business/2021/apr/28/us-automakers-rules-auto-driving-cars-fatal-crashes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7014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3C628-D946-0C45-A4CB-AAE41105E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in the News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5EDFC-0E7A-6740-893E-8C7C0F5F06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801771-30F7-483B-A58F-E143712ED97B}"/>
              </a:ext>
            </a:extLst>
          </p:cNvPr>
          <p:cNvSpPr txBox="1"/>
          <p:nvPr/>
        </p:nvSpPr>
        <p:spPr>
          <a:xfrm>
            <a:off x="238298" y="6409582"/>
            <a:ext cx="118594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https://www.bloomberg.com/news/articles/2021-05-01/waymo-tusimple-aurora-inside-the-race-to-build-self-driving-trucks</a:t>
            </a: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FD94F-D9DB-4A0A-8BEB-7489AEC843EE}"/>
              </a:ext>
            </a:extLst>
          </p:cNvPr>
          <p:cNvGrpSpPr/>
          <p:nvPr/>
        </p:nvGrpSpPr>
        <p:grpSpPr>
          <a:xfrm>
            <a:off x="4754880" y="80485"/>
            <a:ext cx="5857702" cy="6228739"/>
            <a:chOff x="4754880" y="80485"/>
            <a:chExt cx="5857702" cy="622873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0FE4757-1D68-4932-A2AB-B98C67917F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54843" y="80485"/>
              <a:ext cx="5757739" cy="6228739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1AFEBF5-5CE4-46B4-8E13-720A7D683B95}"/>
                </a:ext>
              </a:extLst>
            </p:cNvPr>
            <p:cNvSpPr/>
            <p:nvPr/>
          </p:nvSpPr>
          <p:spPr>
            <a:xfrm>
              <a:off x="4754880" y="80485"/>
              <a:ext cx="443345" cy="28664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757266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3C628-D946-0C45-A4CB-AAE41105E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in the News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5EDFC-0E7A-6740-893E-8C7C0F5F06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AD8F71-4692-4F0A-AC73-232ADA43324D}"/>
              </a:ext>
            </a:extLst>
          </p:cNvPr>
          <p:cNvSpPr txBox="1"/>
          <p:nvPr/>
        </p:nvSpPr>
        <p:spPr>
          <a:xfrm>
            <a:off x="138670" y="630620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https://www.bbc.com/news/business-56332388.amp</a:t>
            </a:r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0F46F6C-825F-4256-8135-E36F02A71BC0}"/>
              </a:ext>
            </a:extLst>
          </p:cNvPr>
          <p:cNvGrpSpPr/>
          <p:nvPr/>
        </p:nvGrpSpPr>
        <p:grpSpPr>
          <a:xfrm>
            <a:off x="4671754" y="231920"/>
            <a:ext cx="6821978" cy="6019251"/>
            <a:chOff x="2471650" y="994943"/>
            <a:chExt cx="6644494" cy="576134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18C1765-97FF-4BF3-856B-3EA77E6A69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71650" y="994943"/>
              <a:ext cx="6450677" cy="48447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345D4C4-D114-40D6-A472-8C5ED40B4E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71650" y="1479416"/>
              <a:ext cx="6450677" cy="104987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6025716-6EB4-4513-AEF3-C9F1CE432B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71650" y="2529292"/>
              <a:ext cx="2732117" cy="626633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94A088F-2B48-4219-B903-301394929C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487142" y="2482716"/>
              <a:ext cx="1629002" cy="447737"/>
            </a:xfrm>
            <a:prstGeom prst="rect">
              <a:avLst/>
            </a:prstGeom>
          </p:spPr>
        </p:pic>
        <p:pic>
          <p:nvPicPr>
            <p:cNvPr id="2050" name="Picture 2" descr="Craig Hoodless">
              <a:extLst>
                <a:ext uri="{FF2B5EF4-FFF2-40B4-BE49-F238E27FC236}">
                  <a16:creationId xmlns:a16="http://schemas.microsoft.com/office/drawing/2014/main" id="{7464AE93-6DBB-4228-A3F3-0D64FBF373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4778" y="3152717"/>
              <a:ext cx="6406342" cy="3603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9202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C4F8F-8F4D-4A38-AA54-7CC69062D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81768-6712-4A50-9E9F-A0FE5E5A28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it ok if autonomous vehicles completely replace human drivers?</a:t>
            </a:r>
          </a:p>
        </p:txBody>
      </p:sp>
    </p:spTree>
    <p:extLst>
      <p:ext uri="{BB962C8B-B14F-4D97-AF65-F5344CB8AC3E}">
        <p14:creationId xmlns:p14="http://schemas.microsoft.com/office/powerpoint/2010/main" val="17402868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Should We Worry about Today’s A.I.?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762" y="1491607"/>
            <a:ext cx="3406477" cy="50569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8344" r="12331"/>
          <a:stretch/>
        </p:blipFill>
        <p:spPr>
          <a:xfrm>
            <a:off x="5992837" y="1533811"/>
            <a:ext cx="3882683" cy="4951396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2605484" y="1481057"/>
            <a:ext cx="8925080" cy="5067453"/>
            <a:chOff x="2605484" y="1481057"/>
            <a:chExt cx="8925080" cy="506745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5484" y="1533811"/>
              <a:ext cx="8802482" cy="4951396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10761782" y="1491607"/>
              <a:ext cx="768782" cy="50569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801438" y="1481057"/>
              <a:ext cx="210523" cy="50569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467445" y="1502157"/>
            <a:ext cx="9048580" cy="5076333"/>
            <a:chOff x="2482435" y="1607087"/>
            <a:chExt cx="9048580" cy="5076333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42621" y="1641874"/>
              <a:ext cx="8928207" cy="5022116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10762233" y="1607087"/>
              <a:ext cx="768782" cy="50569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482435" y="1626517"/>
              <a:ext cx="3529978" cy="50569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41729" y="1533811"/>
            <a:ext cx="3785745" cy="504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322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786EAAC-4350-4CED-81F4-5BF8D5C5CC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903" y="4428099"/>
            <a:ext cx="5934225" cy="332577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9455511" y="3096283"/>
            <a:ext cx="3075354" cy="378898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/>
          <a:srcRect l="20082" t="-602" r="7436" b="602"/>
          <a:stretch/>
        </p:blipFill>
        <p:spPr>
          <a:xfrm>
            <a:off x="2763492" y="4428396"/>
            <a:ext cx="2028195" cy="22612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Should We Worry about Today’s A.I.?</a:t>
            </a: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2206281" y="3789382"/>
            <a:ext cx="3350837" cy="6858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r>
              <a:rPr lang="en-US" sz="3600" dirty="0"/>
              <a:t>Weapons/Safety</a:t>
            </a:r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6573226" y="3814111"/>
            <a:ext cx="3189581" cy="6858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r>
              <a:rPr lang="en-US" sz="3600" dirty="0"/>
              <a:t>Liability</a:t>
            </a: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9079603" y="1077515"/>
            <a:ext cx="2805879" cy="6858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r>
              <a:rPr lang="en-US" sz="3600" dirty="0"/>
              <a:t>Jobs</a:t>
            </a:r>
          </a:p>
        </p:txBody>
      </p:sp>
      <p:sp>
        <p:nvSpPr>
          <p:cNvPr id="9" name="Rectangle 8"/>
          <p:cNvSpPr/>
          <p:nvPr/>
        </p:nvSpPr>
        <p:spPr>
          <a:xfrm>
            <a:off x="6166423" y="6712435"/>
            <a:ext cx="4316119" cy="5922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https://cdn-images-1.medium.com/max/1600/1*ZPSF6ifu1rIj-NwWlpH3kw.jpeg">
            <a:extLst>
              <a:ext uri="{FF2B5EF4-FFF2-40B4-BE49-F238E27FC236}">
                <a16:creationId xmlns:a16="http://schemas.microsoft.com/office/drawing/2014/main" id="{14827EC4-B2B2-4CA3-8918-663CA12717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8" r="8435"/>
          <a:stretch/>
        </p:blipFill>
        <p:spPr bwMode="auto">
          <a:xfrm>
            <a:off x="306518" y="1697863"/>
            <a:ext cx="2483006" cy="2203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002F4622-0758-4F9A-A59B-A0583849694E}"/>
              </a:ext>
            </a:extLst>
          </p:cNvPr>
          <p:cNvSpPr txBox="1">
            <a:spLocks/>
          </p:cNvSpPr>
          <p:nvPr/>
        </p:nvSpPr>
        <p:spPr>
          <a:xfrm>
            <a:off x="0" y="1069994"/>
            <a:ext cx="2796375" cy="6858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r>
              <a:rPr lang="en-US" sz="3600" dirty="0"/>
              <a:t>Bias/Fairness</a:t>
            </a:r>
          </a:p>
        </p:txBody>
      </p:sp>
      <p:pic>
        <p:nvPicPr>
          <p:cNvPr id="1026" name="Picture 2" descr="How to Operationalize Privacy and Data Governance for AI ...">
            <a:extLst>
              <a:ext uri="{FF2B5EF4-FFF2-40B4-BE49-F238E27FC236}">
                <a16:creationId xmlns:a16="http://schemas.microsoft.com/office/drawing/2014/main" id="{7344E989-D18D-D046-B83B-2852F6CF3E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13" r="24561"/>
          <a:stretch/>
        </p:blipFill>
        <p:spPr bwMode="auto">
          <a:xfrm>
            <a:off x="4693904" y="1834333"/>
            <a:ext cx="1929112" cy="1975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3661647C-73FB-FF43-923F-9F1CF1A9C0FA}"/>
              </a:ext>
            </a:extLst>
          </p:cNvPr>
          <p:cNvSpPr txBox="1">
            <a:spLocks/>
          </p:cNvSpPr>
          <p:nvPr/>
        </p:nvSpPr>
        <p:spPr>
          <a:xfrm>
            <a:off x="4240392" y="1069994"/>
            <a:ext cx="2796375" cy="6858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r>
              <a:rPr lang="en-US" sz="3600" dirty="0"/>
              <a:t>Privacy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1898F6-F9F0-4F49-B838-45690E40A3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82770" y="1701946"/>
            <a:ext cx="2369262" cy="219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8634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C4F8F-8F4D-4A38-AA54-7CC69062D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Bias/Fairness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81768-6712-4A50-9E9F-A0FE5E5A2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321654" cy="4830422"/>
          </a:xfrm>
        </p:spPr>
        <p:txBody>
          <a:bodyPr/>
          <a:lstStyle/>
          <a:p>
            <a:r>
              <a:rPr lang="en-US" dirty="0"/>
              <a:t>How are AI systems motivated? How does this motivation cause bias? </a:t>
            </a:r>
          </a:p>
          <a:p>
            <a:r>
              <a:rPr lang="en-US" dirty="0"/>
              <a:t>How could we measure bias (including cultural bias) in an AI system?</a:t>
            </a:r>
          </a:p>
          <a:p>
            <a:r>
              <a:rPr lang="en-US" dirty="0"/>
              <a:t>How do we as programmers introduce bias into the AI techniques we’ve learned about in 15-281?</a:t>
            </a:r>
          </a:p>
          <a:p>
            <a:r>
              <a:rPr lang="en-US" dirty="0"/>
              <a:t>What are some ways that bias in AI programming can impact the world?</a:t>
            </a:r>
          </a:p>
          <a:p>
            <a:endParaRPr lang="en-US" dirty="0"/>
          </a:p>
          <a:p>
            <a:r>
              <a:rPr lang="en-US" dirty="0"/>
              <a:t>Domains to think about:</a:t>
            </a:r>
          </a:p>
          <a:p>
            <a:r>
              <a:rPr lang="en-US" dirty="0">
                <a:solidFill>
                  <a:srgbClr val="C00000"/>
                </a:solidFill>
              </a:rPr>
              <a:t>	Self-driving cars</a:t>
            </a:r>
          </a:p>
          <a:p>
            <a:r>
              <a:rPr lang="en-US" dirty="0">
                <a:solidFill>
                  <a:srgbClr val="C00000"/>
                </a:solidFill>
              </a:rPr>
              <a:t>	Hiring and judicial decision making</a:t>
            </a:r>
          </a:p>
          <a:p>
            <a:r>
              <a:rPr lang="en-US" dirty="0">
                <a:solidFill>
                  <a:srgbClr val="C00000"/>
                </a:solidFill>
              </a:rPr>
              <a:t>	Traffic control</a:t>
            </a:r>
          </a:p>
          <a:p>
            <a:r>
              <a:rPr lang="en-US" dirty="0">
                <a:solidFill>
                  <a:srgbClr val="C00000"/>
                </a:solidFill>
              </a:rPr>
              <a:t>	Face recognition</a:t>
            </a:r>
          </a:p>
        </p:txBody>
      </p:sp>
    </p:spTree>
    <p:extLst>
      <p:ext uri="{BB962C8B-B14F-4D97-AF65-F5344CB8AC3E}">
        <p14:creationId xmlns:p14="http://schemas.microsoft.com/office/powerpoint/2010/main" val="30215437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C4F8F-8F4D-4A38-AA54-7CC69062D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Weapons/Safety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81768-6712-4A50-9E9F-A0FE5E5A2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321654" cy="4830422"/>
          </a:xfrm>
        </p:spPr>
        <p:txBody>
          <a:bodyPr/>
          <a:lstStyle/>
          <a:p>
            <a:r>
              <a:rPr lang="en-US" dirty="0"/>
              <a:t>Should AI be used as a weapon or in warfare? </a:t>
            </a:r>
          </a:p>
          <a:p>
            <a:r>
              <a:rPr lang="en-US" dirty="0"/>
              <a:t>Where would you draw the line for how it could be used and how not?</a:t>
            </a:r>
          </a:p>
          <a:p>
            <a:r>
              <a:rPr lang="en-US" dirty="0"/>
              <a:t>Would you let a fully autonomous robot perform surgery on a family member?</a:t>
            </a:r>
          </a:p>
          <a:p>
            <a:r>
              <a:rPr lang="en-US" dirty="0"/>
              <a:t>Can you think of some rules or laws that may help prevent unsafe AI?</a:t>
            </a:r>
          </a:p>
          <a:p>
            <a:endParaRPr lang="en-US" dirty="0"/>
          </a:p>
          <a:p>
            <a:r>
              <a:rPr lang="en-US" dirty="0"/>
              <a:t>Domains to think about:</a:t>
            </a:r>
          </a:p>
          <a:p>
            <a:r>
              <a:rPr lang="en-US" dirty="0">
                <a:solidFill>
                  <a:srgbClr val="C00000"/>
                </a:solidFill>
              </a:rPr>
              <a:t>	Social media bots and information warfare</a:t>
            </a:r>
          </a:p>
          <a:p>
            <a:r>
              <a:rPr lang="en-US" dirty="0">
                <a:solidFill>
                  <a:srgbClr val="C00000"/>
                </a:solidFill>
              </a:rPr>
              <a:t>	Drones and autonomous weapons machines</a:t>
            </a:r>
          </a:p>
          <a:p>
            <a:r>
              <a:rPr lang="en-US" dirty="0">
                <a:solidFill>
                  <a:srgbClr val="C00000"/>
                </a:solidFill>
              </a:rPr>
              <a:t>	Healthcare</a:t>
            </a:r>
          </a:p>
          <a:p>
            <a:r>
              <a:rPr lang="en-US" dirty="0">
                <a:solidFill>
                  <a:srgbClr val="C00000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7296819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C4F8F-8F4D-4A38-AA54-7CC69062D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Privacy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81768-6712-4A50-9E9F-A0FE5E5A2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11471025" cy="4830422"/>
          </a:xfrm>
        </p:spPr>
        <p:txBody>
          <a:bodyPr/>
          <a:lstStyle/>
          <a:p>
            <a:r>
              <a:rPr lang="en-US" dirty="0"/>
              <a:t>What are some tradeoffs we make when giving AI our private information?</a:t>
            </a:r>
          </a:p>
          <a:p>
            <a:r>
              <a:rPr lang="en-US" dirty="0"/>
              <a:t>Do you have a limit for the type or amount of data you are willing to provide?</a:t>
            </a:r>
          </a:p>
          <a:p>
            <a:r>
              <a:rPr lang="en-US" dirty="0"/>
              <a:t>How can we make the data usage of AI systems more explicit?</a:t>
            </a:r>
          </a:p>
          <a:p>
            <a:r>
              <a:rPr lang="en-US" dirty="0"/>
              <a:t>Are there ways that we can still enjoy the benefits of AI systems without giving up our private information?</a:t>
            </a:r>
          </a:p>
          <a:p>
            <a:endParaRPr lang="en-US" dirty="0"/>
          </a:p>
          <a:p>
            <a:r>
              <a:rPr lang="en-US" dirty="0"/>
              <a:t>Domains to think about:</a:t>
            </a:r>
          </a:p>
          <a:p>
            <a:r>
              <a:rPr lang="en-US" dirty="0">
                <a:solidFill>
                  <a:srgbClr val="C00000"/>
                </a:solidFill>
              </a:rPr>
              <a:t>	Social media 	</a:t>
            </a:r>
          </a:p>
          <a:p>
            <a:r>
              <a:rPr lang="en-US" dirty="0">
                <a:solidFill>
                  <a:srgbClr val="C00000"/>
                </a:solidFill>
              </a:rPr>
              <a:t>	Search (Google, Amazon, Yelp, …)</a:t>
            </a:r>
          </a:p>
          <a:p>
            <a:r>
              <a:rPr lang="en-US" dirty="0">
                <a:solidFill>
                  <a:srgbClr val="C00000"/>
                </a:solidFill>
              </a:rPr>
              <a:t>	Healthcare</a:t>
            </a:r>
          </a:p>
          <a:p>
            <a:r>
              <a:rPr lang="en-US" dirty="0">
                <a:solidFill>
                  <a:srgbClr val="C00000"/>
                </a:solidFill>
              </a:rPr>
              <a:t>	Insurance	</a:t>
            </a:r>
          </a:p>
        </p:txBody>
      </p:sp>
    </p:spTree>
    <p:extLst>
      <p:ext uri="{BB962C8B-B14F-4D97-AF65-F5344CB8AC3E}">
        <p14:creationId xmlns:p14="http://schemas.microsoft.com/office/powerpoint/2010/main" val="21056371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C4F8F-8F4D-4A38-AA54-7CC69062D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Liability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81768-6712-4A50-9E9F-A0FE5E5A2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321654" cy="4830422"/>
          </a:xfrm>
        </p:spPr>
        <p:txBody>
          <a:bodyPr/>
          <a:lstStyle/>
          <a:p>
            <a:r>
              <a:rPr lang="en-US" dirty="0"/>
              <a:t>How do we determine what went wrong (or right) in deployed AI systems?</a:t>
            </a:r>
          </a:p>
          <a:p>
            <a:r>
              <a:rPr lang="en-US" dirty="0"/>
              <a:t>Which techniques that we learned about have explainable results?</a:t>
            </a:r>
          </a:p>
          <a:p>
            <a:r>
              <a:rPr lang="en-US" dirty="0"/>
              <a:t>Who is responsible for “mistakes” that AI systems make?</a:t>
            </a:r>
          </a:p>
          <a:p>
            <a:r>
              <a:rPr lang="en-US" dirty="0"/>
              <a:t>What if someone or another AI misuses AI technology? Who is responsible?</a:t>
            </a:r>
          </a:p>
          <a:p>
            <a:r>
              <a:rPr lang="en-US" dirty="0"/>
              <a:t>Once autonomous vehicles are readily available, should it be illegal for humans to drive?</a:t>
            </a:r>
          </a:p>
          <a:p>
            <a:endParaRPr lang="en-US" dirty="0"/>
          </a:p>
          <a:p>
            <a:r>
              <a:rPr lang="en-US" dirty="0"/>
              <a:t>Domains to think about:</a:t>
            </a:r>
          </a:p>
          <a:p>
            <a:r>
              <a:rPr lang="en-US" dirty="0">
                <a:solidFill>
                  <a:srgbClr val="C00000"/>
                </a:solidFill>
              </a:rPr>
              <a:t>	Self-driving cars</a:t>
            </a:r>
          </a:p>
          <a:p>
            <a:r>
              <a:rPr lang="en-US" dirty="0">
                <a:solidFill>
                  <a:srgbClr val="C00000"/>
                </a:solidFill>
              </a:rPr>
              <a:t>	Healthcare decision-making</a:t>
            </a:r>
          </a:p>
          <a:p>
            <a:r>
              <a:rPr lang="en-US" dirty="0">
                <a:solidFill>
                  <a:srgbClr val="C00000"/>
                </a:solidFill>
              </a:rPr>
              <a:t>	Land and Air traffic control</a:t>
            </a:r>
          </a:p>
        </p:txBody>
      </p:sp>
    </p:spTree>
    <p:extLst>
      <p:ext uri="{BB962C8B-B14F-4D97-AF65-F5344CB8AC3E}">
        <p14:creationId xmlns:p14="http://schemas.microsoft.com/office/powerpoint/2010/main" val="17996847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C4F8F-8F4D-4A38-AA54-7CC69062D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Jobs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81768-6712-4A50-9E9F-A0FE5E5A2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321654" cy="4830422"/>
          </a:xfrm>
        </p:spPr>
        <p:txBody>
          <a:bodyPr/>
          <a:lstStyle/>
          <a:p>
            <a:r>
              <a:rPr lang="en-US" dirty="0"/>
              <a:t>What types of jobs should AI do instead of people?</a:t>
            </a:r>
          </a:p>
          <a:p>
            <a:r>
              <a:rPr lang="en-US" dirty="0"/>
              <a:t>Is it ok if autonomous vehicles completely replace human drivers?</a:t>
            </a:r>
          </a:p>
          <a:p>
            <a:r>
              <a:rPr lang="en-US" dirty="0"/>
              <a:t>What will people do if their jobs are taken?</a:t>
            </a:r>
          </a:p>
          <a:p>
            <a:r>
              <a:rPr lang="en-US" dirty="0"/>
              <a:t>How can AI systems improve or change people’s jobs even if it doesn’t take the jobs?</a:t>
            </a:r>
          </a:p>
          <a:p>
            <a:endParaRPr lang="en-US" dirty="0"/>
          </a:p>
          <a:p>
            <a:r>
              <a:rPr lang="en-US" dirty="0"/>
              <a:t>Domains to think about:</a:t>
            </a:r>
          </a:p>
          <a:p>
            <a:r>
              <a:rPr lang="en-US" dirty="0">
                <a:solidFill>
                  <a:srgbClr val="C00000"/>
                </a:solidFill>
              </a:rPr>
              <a:t>	Driving and Logistics </a:t>
            </a:r>
          </a:p>
          <a:p>
            <a:r>
              <a:rPr lang="en-US" dirty="0">
                <a:solidFill>
                  <a:srgbClr val="C00000"/>
                </a:solidFill>
              </a:rPr>
              <a:t>	Healthcare decision-making</a:t>
            </a:r>
          </a:p>
          <a:p>
            <a:r>
              <a:rPr lang="en-US" dirty="0">
                <a:solidFill>
                  <a:srgbClr val="C00000"/>
                </a:solidFill>
              </a:rPr>
              <a:t>	Entertainment </a:t>
            </a:r>
          </a:p>
        </p:txBody>
      </p:sp>
    </p:spTree>
    <p:extLst>
      <p:ext uri="{BB962C8B-B14F-4D97-AF65-F5344CB8AC3E}">
        <p14:creationId xmlns:p14="http://schemas.microsoft.com/office/powerpoint/2010/main" val="25265603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786EAAC-4350-4CED-81F4-5BF8D5C5CC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903" y="4428099"/>
            <a:ext cx="5934225" cy="332577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9455511" y="3096283"/>
            <a:ext cx="3075354" cy="378898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/>
          <a:srcRect l="20082" t="-602" r="7436" b="602"/>
          <a:stretch/>
        </p:blipFill>
        <p:spPr>
          <a:xfrm>
            <a:off x="2763492" y="4428396"/>
            <a:ext cx="2028195" cy="22612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Should We Worry about Today’s A.I.?</a:t>
            </a: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2206281" y="3789382"/>
            <a:ext cx="3350837" cy="6858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r>
              <a:rPr lang="en-US" sz="3600" dirty="0"/>
              <a:t>Weapons/Safety</a:t>
            </a:r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6573226" y="3814111"/>
            <a:ext cx="3189581" cy="6858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r>
              <a:rPr lang="en-US" sz="3600" dirty="0"/>
              <a:t>Liability</a:t>
            </a: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9079603" y="1077515"/>
            <a:ext cx="2805879" cy="6858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r>
              <a:rPr lang="en-US" sz="3600" dirty="0"/>
              <a:t>Jobs</a:t>
            </a:r>
          </a:p>
        </p:txBody>
      </p:sp>
      <p:sp>
        <p:nvSpPr>
          <p:cNvPr id="9" name="Rectangle 8"/>
          <p:cNvSpPr/>
          <p:nvPr/>
        </p:nvSpPr>
        <p:spPr>
          <a:xfrm>
            <a:off x="6166423" y="6712435"/>
            <a:ext cx="4316119" cy="5922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https://cdn-images-1.medium.com/max/1600/1*ZPSF6ifu1rIj-NwWlpH3kw.jpeg">
            <a:extLst>
              <a:ext uri="{FF2B5EF4-FFF2-40B4-BE49-F238E27FC236}">
                <a16:creationId xmlns:a16="http://schemas.microsoft.com/office/drawing/2014/main" id="{14827EC4-B2B2-4CA3-8918-663CA12717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8" r="8435"/>
          <a:stretch/>
        </p:blipFill>
        <p:spPr bwMode="auto">
          <a:xfrm>
            <a:off x="306518" y="1697863"/>
            <a:ext cx="2483006" cy="2203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002F4622-0758-4F9A-A59B-A0583849694E}"/>
              </a:ext>
            </a:extLst>
          </p:cNvPr>
          <p:cNvSpPr txBox="1">
            <a:spLocks/>
          </p:cNvSpPr>
          <p:nvPr/>
        </p:nvSpPr>
        <p:spPr>
          <a:xfrm>
            <a:off x="0" y="1069994"/>
            <a:ext cx="2796375" cy="6858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r>
              <a:rPr lang="en-US" sz="3600" dirty="0"/>
              <a:t>Bias/Fairness</a:t>
            </a:r>
          </a:p>
        </p:txBody>
      </p:sp>
      <p:pic>
        <p:nvPicPr>
          <p:cNvPr id="1026" name="Picture 2" descr="How to Operationalize Privacy and Data Governance for AI ...">
            <a:extLst>
              <a:ext uri="{FF2B5EF4-FFF2-40B4-BE49-F238E27FC236}">
                <a16:creationId xmlns:a16="http://schemas.microsoft.com/office/drawing/2014/main" id="{7344E989-D18D-D046-B83B-2852F6CF3E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13" r="24561"/>
          <a:stretch/>
        </p:blipFill>
        <p:spPr bwMode="auto">
          <a:xfrm>
            <a:off x="4693904" y="1834333"/>
            <a:ext cx="1929112" cy="1975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3661647C-73FB-FF43-923F-9F1CF1A9C0FA}"/>
              </a:ext>
            </a:extLst>
          </p:cNvPr>
          <p:cNvSpPr txBox="1">
            <a:spLocks/>
          </p:cNvSpPr>
          <p:nvPr/>
        </p:nvSpPr>
        <p:spPr>
          <a:xfrm>
            <a:off x="4240392" y="1069994"/>
            <a:ext cx="2796375" cy="6858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r>
              <a:rPr lang="en-US" sz="3600" dirty="0"/>
              <a:t>Privacy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E50978F-CC24-4774-BD95-8F5410FFBD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82770" y="1701946"/>
            <a:ext cx="2369262" cy="219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9801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64D81-F76D-3848-832C-80A865C10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Resources and Ideas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F340FF-5F83-BB4A-815E-E92D945F9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0836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9EC3-50C0-4108-8290-601472AE2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Bias/Fairness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F8FDF4-EA18-47CB-8776-02D67A71C5C2}"/>
              </a:ext>
            </a:extLst>
          </p:cNvPr>
          <p:cNvSpPr/>
          <p:nvPr/>
        </p:nvSpPr>
        <p:spPr>
          <a:xfrm>
            <a:off x="636494" y="6306203"/>
            <a:ext cx="2863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https://facctconference.org/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74415E-1483-4F10-8F89-9CB4D65F8961}"/>
              </a:ext>
            </a:extLst>
          </p:cNvPr>
          <p:cNvSpPr/>
          <p:nvPr/>
        </p:nvSpPr>
        <p:spPr>
          <a:xfrm>
            <a:off x="636494" y="4770162"/>
            <a:ext cx="77034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Alexandra </a:t>
            </a:r>
            <a:r>
              <a:rPr lang="en-US" sz="2400" dirty="0" err="1"/>
              <a:t>Chouldechova</a:t>
            </a:r>
            <a:endParaRPr lang="en-US" sz="2400" dirty="0"/>
          </a:p>
          <a:p>
            <a:r>
              <a:rPr lang="en-US" sz="2400" dirty="0"/>
              <a:t>CMU, Statistics and Public Policy</a:t>
            </a:r>
          </a:p>
          <a:p>
            <a:r>
              <a:rPr lang="en-US" sz="2400" dirty="0">
                <a:hlinkClick r:id="rId3"/>
              </a:rPr>
              <a:t>http://www.contrib.andrew.cmu.edu/~achoulde/</a:t>
            </a: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643B3E-1B28-41A3-ADC3-606FE3FAED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94943"/>
            <a:ext cx="12192000" cy="3597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2147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9EC3-50C0-4108-8290-601472AE2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Bias/Fairness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BD655F-57C3-437A-A42C-956804AF8F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6329" y="159106"/>
            <a:ext cx="7548951" cy="594243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E32F08C-4FF7-4280-8E19-D5987F141ECA}"/>
              </a:ext>
            </a:extLst>
          </p:cNvPr>
          <p:cNvSpPr txBox="1"/>
          <p:nvPr/>
        </p:nvSpPr>
        <p:spPr>
          <a:xfrm>
            <a:off x="138546" y="6107983"/>
            <a:ext cx="89167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https://www.ml.cmu.edu/news/news-archive/2021-2025/2021/february/carnegie-mellon-researchers-win-nsf-amazon-fairness-in-ai-awards.html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7CD2979-7D9E-48AD-A70A-8090876B5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091" y="1111492"/>
            <a:ext cx="3823855" cy="5319656"/>
          </a:xfrm>
        </p:spPr>
        <p:txBody>
          <a:bodyPr>
            <a:normAutofit/>
          </a:bodyPr>
          <a:lstStyle/>
          <a:p>
            <a:r>
              <a:rPr lang="en-US" dirty="0" err="1"/>
              <a:t>Hoda</a:t>
            </a:r>
            <a:r>
              <a:rPr lang="en-US" dirty="0"/>
              <a:t> </a:t>
            </a:r>
            <a:r>
              <a:rPr lang="en-US" dirty="0" err="1"/>
              <a:t>Heidari</a:t>
            </a:r>
            <a:endParaRPr lang="en-US" dirty="0"/>
          </a:p>
          <a:p>
            <a:r>
              <a:rPr lang="en-US" dirty="0">
                <a:solidFill>
                  <a:schemeClr val="tx1"/>
                </a:solidFill>
              </a:rPr>
              <a:t>MLD</a:t>
            </a:r>
          </a:p>
          <a:p>
            <a:endParaRPr lang="en-US" sz="800" dirty="0">
              <a:solidFill>
                <a:schemeClr val="tx1"/>
              </a:solidFill>
            </a:endParaRPr>
          </a:p>
          <a:p>
            <a:r>
              <a:rPr lang="en-US" dirty="0"/>
              <a:t>Jason Hong</a:t>
            </a:r>
          </a:p>
          <a:p>
            <a:r>
              <a:rPr lang="en-US" dirty="0">
                <a:solidFill>
                  <a:schemeClr val="tx1"/>
                </a:solidFill>
              </a:rPr>
              <a:t>HCII</a:t>
            </a:r>
          </a:p>
          <a:p>
            <a:endParaRPr lang="en-US" sz="800" dirty="0">
              <a:solidFill>
                <a:schemeClr val="tx1"/>
              </a:solidFill>
            </a:endParaRPr>
          </a:p>
          <a:p>
            <a:r>
              <a:rPr lang="en-US" dirty="0"/>
              <a:t>Graham </a:t>
            </a:r>
            <a:r>
              <a:rPr lang="en-US" dirty="0" err="1"/>
              <a:t>Neubig</a:t>
            </a:r>
            <a:endParaRPr lang="en-US" dirty="0"/>
          </a:p>
          <a:p>
            <a:r>
              <a:rPr lang="en-US" dirty="0">
                <a:solidFill>
                  <a:schemeClr val="tx1"/>
                </a:solidFill>
              </a:rPr>
              <a:t>LTI</a:t>
            </a:r>
          </a:p>
        </p:txBody>
      </p:sp>
    </p:spTree>
    <p:extLst>
      <p:ext uri="{BB962C8B-B14F-4D97-AF65-F5344CB8AC3E}">
        <p14:creationId xmlns:p14="http://schemas.microsoft.com/office/powerpoint/2010/main" val="3743664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E8714-2647-B444-800A-1B48BCB1C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Bias/Fairness</a:t>
            </a:r>
          </a:p>
        </p:txBody>
      </p:sp>
      <p:pic>
        <p:nvPicPr>
          <p:cNvPr id="5" name="Picture 4" descr="A truck is parked on the side of a road&#10;&#10;Description automatically generated">
            <a:extLst>
              <a:ext uri="{FF2B5EF4-FFF2-40B4-BE49-F238E27FC236}">
                <a16:creationId xmlns:a16="http://schemas.microsoft.com/office/drawing/2014/main" id="{38DB278B-5BD6-364C-945C-8C0F55F4E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63374"/>
            <a:ext cx="7949623" cy="4827494"/>
          </a:xfrm>
          <a:prstGeom prst="rect">
            <a:avLst/>
          </a:prstGeom>
        </p:spPr>
      </p:pic>
      <p:pic>
        <p:nvPicPr>
          <p:cNvPr id="7" name="Picture 6" descr="A group of people walking down the street&#10;&#10;Description automatically generated">
            <a:extLst>
              <a:ext uri="{FF2B5EF4-FFF2-40B4-BE49-F238E27FC236}">
                <a16:creationId xmlns:a16="http://schemas.microsoft.com/office/drawing/2014/main" id="{54EDB87C-A4A3-1646-B418-13FE0ABD14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577" y="1663374"/>
            <a:ext cx="4753122" cy="4827495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B7C1815-020D-B74F-B1DD-C8B5912721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11281313" cy="2039539"/>
          </a:xfrm>
        </p:spPr>
        <p:txBody>
          <a:bodyPr>
            <a:normAutofit/>
          </a:bodyPr>
          <a:lstStyle/>
          <a:p>
            <a:r>
              <a:rPr lang="en-US" dirty="0"/>
              <a:t>Question: What technique could have been used to learn from the mistake?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972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CD4DE-4045-4941-A84F-DAF1592A4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Bias/Fairness</a:t>
            </a:r>
          </a:p>
        </p:txBody>
      </p:sp>
      <p:pic>
        <p:nvPicPr>
          <p:cNvPr id="7" name="Picture 6" descr="A picture containing light, street&#10;&#10;Description automatically generated">
            <a:extLst>
              <a:ext uri="{FF2B5EF4-FFF2-40B4-BE49-F238E27FC236}">
                <a16:creationId xmlns:a16="http://schemas.microsoft.com/office/drawing/2014/main" id="{AEC4433E-5297-0745-850D-FC5EED8D0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946" y="1320110"/>
            <a:ext cx="5862148" cy="531965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68B407-1974-2A4E-B0C1-691AEC017A06}"/>
              </a:ext>
            </a:extLst>
          </p:cNvPr>
          <p:cNvSpPr txBox="1"/>
          <p:nvPr/>
        </p:nvSpPr>
        <p:spPr>
          <a:xfrm>
            <a:off x="4993585" y="1658661"/>
            <a:ext cx="816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Forbes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2F23A47-B74A-2242-A76D-37A28F286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1934" y="1113177"/>
            <a:ext cx="5361477" cy="5319656"/>
          </a:xfrm>
        </p:spPr>
        <p:txBody>
          <a:bodyPr>
            <a:normAutofit/>
          </a:bodyPr>
          <a:lstStyle/>
          <a:p>
            <a:r>
              <a:rPr lang="en-US" dirty="0"/>
              <a:t>Search/Navigation:</a:t>
            </a:r>
          </a:p>
          <a:p>
            <a:r>
              <a:rPr lang="en-US" dirty="0"/>
              <a:t>Create efficient routes for the fleet of trucks</a:t>
            </a:r>
          </a:p>
          <a:p>
            <a:r>
              <a:rPr lang="en-US" dirty="0"/>
              <a:t>Use of robots to deliver medicine, groceries </a:t>
            </a:r>
            <a:r>
              <a:rPr lang="en-US" dirty="0" err="1"/>
              <a:t>etc</a:t>
            </a:r>
            <a:endParaRPr lang="en-US" dirty="0"/>
          </a:p>
          <a:p>
            <a:endParaRPr lang="en-US" dirty="0"/>
          </a:p>
          <a:p>
            <a:r>
              <a:rPr lang="en-US" dirty="0"/>
              <a:t>CSPs:</a:t>
            </a:r>
          </a:p>
          <a:p>
            <a:r>
              <a:rPr lang="en-US" dirty="0"/>
              <a:t>Deciding which stores get preference for deliveries</a:t>
            </a:r>
          </a:p>
          <a:p>
            <a:r>
              <a:rPr lang="en-US" dirty="0"/>
              <a:t>Deciding what products go to what stores</a:t>
            </a:r>
          </a:p>
        </p:txBody>
      </p:sp>
    </p:spTree>
    <p:extLst>
      <p:ext uri="{BB962C8B-B14F-4D97-AF65-F5344CB8AC3E}">
        <p14:creationId xmlns:p14="http://schemas.microsoft.com/office/powerpoint/2010/main" val="281024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86528-412E-764C-BE44-34264F31B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Bias/Fairness</a:t>
            </a:r>
          </a:p>
        </p:txBody>
      </p:sp>
      <p:pic>
        <p:nvPicPr>
          <p:cNvPr id="5" name="Content Placeholder 4" descr="A group of people standing in front of a crowd&#10;&#10;Description automatically generated">
            <a:extLst>
              <a:ext uri="{FF2B5EF4-FFF2-40B4-BE49-F238E27FC236}">
                <a16:creationId xmlns:a16="http://schemas.microsoft.com/office/drawing/2014/main" id="{4C1DEEB3-FE8F-6445-A8EB-08D6B7D7AA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062" y="1301838"/>
            <a:ext cx="9987875" cy="5303795"/>
          </a:xfrm>
        </p:spPr>
      </p:pic>
    </p:spTree>
    <p:extLst>
      <p:ext uri="{BB962C8B-B14F-4D97-AF65-F5344CB8AC3E}">
        <p14:creationId xmlns:p14="http://schemas.microsoft.com/office/powerpoint/2010/main" val="40598130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39F5C35-3237-2642-8191-11C8B822ACB3}"/>
              </a:ext>
            </a:extLst>
          </p:cNvPr>
          <p:cNvSpPr/>
          <p:nvPr/>
        </p:nvSpPr>
        <p:spPr>
          <a:xfrm>
            <a:off x="215153" y="5013541"/>
            <a:ext cx="406960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www.washingtonpost.com</a:t>
            </a:r>
            <a:r>
              <a:rPr lang="en-US" dirty="0"/>
              <a:t>/technology/2019/12/19/federal-study-confirms-racial-bias-many-facial-recognition-systems-casts-doubt-their-expanding-use/</a:t>
            </a:r>
          </a:p>
        </p:txBody>
      </p:sp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4BCB49EF-C10F-A74C-B045-2177C585C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756" y="1645285"/>
            <a:ext cx="7508315" cy="5212715"/>
          </a:xfrm>
          <a:prstGeom prst="rect">
            <a:avLst/>
          </a:prstGeom>
        </p:spPr>
      </p:pic>
      <p:pic>
        <p:nvPicPr>
          <p:cNvPr id="9" name="Picture 8" descr="A picture containing knife&#10;&#10;Description automatically generated">
            <a:extLst>
              <a:ext uri="{FF2B5EF4-FFF2-40B4-BE49-F238E27FC236}">
                <a16:creationId xmlns:a16="http://schemas.microsoft.com/office/drawing/2014/main" id="{76767E3A-9354-E34B-B31B-EF28F9F1BE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99" y="256279"/>
            <a:ext cx="7053634" cy="147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6580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523F523-BECE-9540-81CE-A18B29BAC2F0}"/>
              </a:ext>
            </a:extLst>
          </p:cNvPr>
          <p:cNvSpPr txBox="1"/>
          <p:nvPr/>
        </p:nvSpPr>
        <p:spPr>
          <a:xfrm>
            <a:off x="98612" y="5526273"/>
            <a:ext cx="119947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2"/>
              </a:rPr>
              <a:t>https://www.moralmachine.net/</a:t>
            </a:r>
            <a:endParaRPr lang="en-US" dirty="0"/>
          </a:p>
          <a:p>
            <a:r>
              <a:rPr lang="en-US" dirty="0">
                <a:hlinkClick r:id="rId3"/>
              </a:rPr>
              <a:t>https://www.technologyreview.com/2018/10/24/139313/a-global-ethics-study-aims-to-help-ai-solve-the-self-driving-trolley-problem/</a:t>
            </a:r>
            <a:endParaRPr lang="en-US" dirty="0"/>
          </a:p>
          <a:p>
            <a:r>
              <a:rPr lang="en-US" dirty="0">
                <a:hlinkClick r:id="rId4"/>
              </a:rPr>
              <a:t>https://www.theatlantic.com/technology/archive/2013/10/the-ethics-of-autonomous-cars/280360/</a:t>
            </a:r>
            <a:endParaRPr lang="en-US" dirty="0"/>
          </a:p>
        </p:txBody>
      </p:sp>
      <p:pic>
        <p:nvPicPr>
          <p:cNvPr id="6" name="Picture 5" descr="A close up of a clock&#10;&#10;Description automatically generated">
            <a:extLst>
              <a:ext uri="{FF2B5EF4-FFF2-40B4-BE49-F238E27FC236}">
                <a16:creationId xmlns:a16="http://schemas.microsoft.com/office/drawing/2014/main" id="{BC570803-2FA4-8446-A5EA-676003BB00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96" y="0"/>
            <a:ext cx="5359073" cy="5244353"/>
          </a:xfrm>
          <a:prstGeom prst="rect">
            <a:avLst/>
          </a:prstGeom>
        </p:spPr>
      </p:pic>
      <p:pic>
        <p:nvPicPr>
          <p:cNvPr id="8" name="Picture 7" descr="A picture containing bird&#10;&#10;Description automatically generated">
            <a:extLst>
              <a:ext uri="{FF2B5EF4-FFF2-40B4-BE49-F238E27FC236}">
                <a16:creationId xmlns:a16="http://schemas.microsoft.com/office/drawing/2014/main" id="{5ECBCCAD-F889-3641-99FB-121080969B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126" y="575235"/>
            <a:ext cx="6261847" cy="1301482"/>
          </a:xfrm>
          <a:prstGeom prst="rect">
            <a:avLst/>
          </a:prstGeom>
        </p:spPr>
      </p:pic>
      <p:pic>
        <p:nvPicPr>
          <p:cNvPr id="10" name="Picture 9" descr="A picture containing knife&#10;&#10;Description automatically generated">
            <a:extLst>
              <a:ext uri="{FF2B5EF4-FFF2-40B4-BE49-F238E27FC236}">
                <a16:creationId xmlns:a16="http://schemas.microsoft.com/office/drawing/2014/main" id="{AE20612E-0D3F-2241-A4B9-2703CB560F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126" y="2382638"/>
            <a:ext cx="5631035" cy="130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2180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9EC3-50C0-4108-8290-601472AE2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Weapons/Safety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F8FDF4-EA18-47CB-8776-02D67A71C5C2}"/>
              </a:ext>
            </a:extLst>
          </p:cNvPr>
          <p:cNvSpPr/>
          <p:nvPr/>
        </p:nvSpPr>
        <p:spPr>
          <a:xfrm>
            <a:off x="636494" y="6306203"/>
            <a:ext cx="50299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https://www.youtube.com/watch?v=9CO6M2HsoIA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3984ED-4D03-4B80-AD88-A84181D4C5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562" y="1425671"/>
            <a:ext cx="7000875" cy="4297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132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E9280-AF4F-2A45-9F1B-804ED078D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Weapons/Safety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1CD2A0-A604-42B6-917B-CBA0E28BDD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3967" y="274506"/>
            <a:ext cx="6211104" cy="62163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23816A4-2104-450C-A1D5-0E5AB15B9A7B}"/>
              </a:ext>
            </a:extLst>
          </p:cNvPr>
          <p:cNvSpPr txBox="1"/>
          <p:nvPr/>
        </p:nvSpPr>
        <p:spPr>
          <a:xfrm>
            <a:off x="376843" y="6398828"/>
            <a:ext cx="8473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https://spectrum.ieee.org/tech-talk/artificial-intelligence/embedded-ai/euairules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9562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E9280-AF4F-2A45-9F1B-804ED078D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Weapons/Safety</a:t>
            </a: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26F43E78-9F29-F442-8047-6FC5C0CD45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65" y="1569308"/>
            <a:ext cx="6355124" cy="4102443"/>
          </a:xfrm>
          <a:prstGeom prst="rect">
            <a:avLst/>
          </a:prstGeom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E80868CF-7BF5-A342-8C54-4F2E1E4313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883" y="905624"/>
            <a:ext cx="4357816" cy="570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1306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78077-2E76-4040-9E5A-826BC87F3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Privacy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4E2BB6-1D1B-8144-B8EB-1C067425CABC}"/>
              </a:ext>
            </a:extLst>
          </p:cNvPr>
          <p:cNvSpPr/>
          <p:nvPr/>
        </p:nvSpPr>
        <p:spPr>
          <a:xfrm>
            <a:off x="1524000" y="6426883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www.forbes.com</a:t>
            </a:r>
            <a:r>
              <a:rPr lang="en-US" dirty="0"/>
              <a:t>/sites/insights-</a:t>
            </a:r>
            <a:r>
              <a:rPr lang="en-US" dirty="0" err="1"/>
              <a:t>intelai</a:t>
            </a:r>
            <a:r>
              <a:rPr lang="en-US" dirty="0"/>
              <a:t>/2019/03/27/rethinking-privacy-for-the-ai-era</a:t>
            </a:r>
          </a:p>
        </p:txBody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13B4EEB7-763F-0342-8F16-4151C907D2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453593"/>
            <a:ext cx="9144000" cy="451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2739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8A492-9507-466E-B439-F9F874B46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Liability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9B167-F94C-4C27-84E3-1B1CFD3A91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https://undark.org/2019/12/04/black-box-artificial-intelligence/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6C60EC-BDA0-45D2-B684-B388AF5472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269" y="1705737"/>
            <a:ext cx="9635300" cy="24995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192593-FD97-4571-9098-9E95BCCCF7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664" y="4230825"/>
            <a:ext cx="9518905" cy="4520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6672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AAC98-C368-473C-8D9E-78398C0E6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Jobs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9DD64-AD0D-40DC-BF28-3404304C3F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https://www.supplychaindigital.com/technology/ups-invests-autonomous-driving-firm-tusimple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7D9648-F194-457C-9AEB-1B08B484FC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212" y="2163201"/>
            <a:ext cx="8939373" cy="5896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78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C4F8F-8F4D-4A38-AA54-7CC69062D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Jobs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81768-6712-4A50-9E9F-A0FE5E5A28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it ok if autonomous vehicles completely replace human drivers?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hlinkClick r:id="rId2"/>
              </a:rPr>
              <a:t>https://www.brookings.edu/research/what-jobs-are-affected-by-ai-better-paid-better-educated-workers-face-the-most-exposure/</a:t>
            </a:r>
            <a:endParaRPr lang="en-US" sz="2400" dirty="0">
              <a:hlinkClick r:id="rId3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hlinkClick r:id="rId3"/>
              </a:rPr>
              <a:t>https://www.vox.com/platform/amp/policy-and-politics/2019/12/3/20965464/2020-presidential-candidates-jobs-automation-ai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hlinkClick r:id="rId4"/>
              </a:rPr>
              <a:t>https://www.irishtimes.com/business/technology/short-window-to-stop-ai-taking-control-of-society-warns-ex-google-employee-1.4104535</a:t>
            </a:r>
            <a:endParaRPr lang="en-US" sz="24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387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4FBF76D-0B7F-7C4E-AA1C-56D39B59B4C3}"/>
              </a:ext>
            </a:extLst>
          </p:cNvPr>
          <p:cNvSpPr/>
          <p:nvPr/>
        </p:nvSpPr>
        <p:spPr>
          <a:xfrm>
            <a:off x="609247" y="4487433"/>
            <a:ext cx="51707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www.wendyju.com</a:t>
            </a:r>
            <a:r>
              <a:rPr lang="en-US" dirty="0"/>
              <a:t>/publications/ju_iros11.pdf</a:t>
            </a:r>
          </a:p>
        </p:txBody>
      </p:sp>
      <p:pic>
        <p:nvPicPr>
          <p:cNvPr id="6" name="Picture 5" descr="A picture containing bird, tree&#10;&#10;Description automatically generated">
            <a:extLst>
              <a:ext uri="{FF2B5EF4-FFF2-40B4-BE49-F238E27FC236}">
                <a16:creationId xmlns:a16="http://schemas.microsoft.com/office/drawing/2014/main" id="{68C03E66-F23C-F649-90D5-E356591619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565" y="715108"/>
            <a:ext cx="8700443" cy="2595422"/>
          </a:xfrm>
          <a:prstGeom prst="rect">
            <a:avLst/>
          </a:prstGeom>
        </p:spPr>
      </p:pic>
      <p:pic>
        <p:nvPicPr>
          <p:cNvPr id="8" name="Picture 7" descr="A screenshot of text&#10;&#10;Description automatically generated">
            <a:extLst>
              <a:ext uri="{FF2B5EF4-FFF2-40B4-BE49-F238E27FC236}">
                <a16:creationId xmlns:a16="http://schemas.microsoft.com/office/drawing/2014/main" id="{A416FD61-5179-784C-996A-EF22CAC080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043" y="2198269"/>
            <a:ext cx="5143500" cy="38354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D43AC9B-5529-AA45-BDB9-13D514449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/>
          <a:lstStyle/>
          <a:p>
            <a:r>
              <a:rPr lang="en-US" dirty="0"/>
              <a:t>AI Jobs</a:t>
            </a:r>
          </a:p>
        </p:txBody>
      </p:sp>
    </p:spTree>
    <p:extLst>
      <p:ext uri="{BB962C8B-B14F-4D97-AF65-F5344CB8AC3E}">
        <p14:creationId xmlns:p14="http://schemas.microsoft.com/office/powerpoint/2010/main" val="2671591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64D81-F76D-3848-832C-80A865C10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the Future?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F340FF-5F83-BB4A-815E-E92D945F9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3585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Should we worry about future A.I.?</a:t>
            </a:r>
          </a:p>
        </p:txBody>
      </p:sp>
      <p:sp>
        <p:nvSpPr>
          <p:cNvPr id="4" name="Chevron 3"/>
          <p:cNvSpPr/>
          <p:nvPr/>
        </p:nvSpPr>
        <p:spPr>
          <a:xfrm>
            <a:off x="2435277" y="1964961"/>
            <a:ext cx="3581400" cy="1371600"/>
          </a:xfrm>
          <a:prstGeom prst="chevron">
            <a:avLst>
              <a:gd name="adj" fmla="val 4890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Weak AI</a:t>
            </a:r>
          </a:p>
        </p:txBody>
      </p:sp>
      <p:sp>
        <p:nvSpPr>
          <p:cNvPr id="5" name="Chevron 4"/>
          <p:cNvSpPr/>
          <p:nvPr/>
        </p:nvSpPr>
        <p:spPr>
          <a:xfrm>
            <a:off x="6629400" y="1981200"/>
            <a:ext cx="3581400" cy="1371600"/>
          </a:xfrm>
          <a:prstGeom prst="chevr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Strong AI</a:t>
            </a:r>
          </a:p>
        </p:txBody>
      </p:sp>
      <p:sp>
        <p:nvSpPr>
          <p:cNvPr id="6" name="Chevron 5"/>
          <p:cNvSpPr/>
          <p:nvPr/>
        </p:nvSpPr>
        <p:spPr>
          <a:xfrm>
            <a:off x="5749977" y="1964961"/>
            <a:ext cx="1181100" cy="1371600"/>
          </a:xfrm>
          <a:prstGeom prst="chevron">
            <a:avLst>
              <a:gd name="adj" fmla="val 60153"/>
            </a:avLst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solidFill>
                <a:srgbClr val="C00000"/>
              </a:solidFill>
            </a:endParaRPr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3654477" y="1295400"/>
            <a:ext cx="4724400" cy="685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rgbClr val="C00000"/>
                </a:solidFill>
              </a:rPr>
              <a:t>Singularity</a:t>
            </a:r>
          </a:p>
        </p:txBody>
      </p:sp>
      <p:sp>
        <p:nvSpPr>
          <p:cNvPr id="8" name="Content Placeholder 4"/>
          <p:cNvSpPr txBox="1">
            <a:spLocks/>
          </p:cNvSpPr>
          <p:nvPr/>
        </p:nvSpPr>
        <p:spPr>
          <a:xfrm>
            <a:off x="2435277" y="3468035"/>
            <a:ext cx="3314700" cy="1143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" charset="2"/>
              <a:buChar char="§"/>
            </a:pPr>
            <a:r>
              <a:rPr lang="en-US" dirty="0"/>
              <a:t>Narrow AI</a:t>
            </a:r>
          </a:p>
          <a:p>
            <a:pPr fontAlgn="auto">
              <a:spcAft>
                <a:spcPts val="0"/>
              </a:spcAft>
              <a:buFont typeface="Wingdings" charset="2"/>
              <a:buChar char="§"/>
            </a:pPr>
            <a:r>
              <a:rPr lang="en-US" dirty="0"/>
              <a:t>Limited number of applications</a:t>
            </a:r>
          </a:p>
          <a:p>
            <a:pPr fontAlgn="auto">
              <a:spcAft>
                <a:spcPts val="0"/>
              </a:spcAft>
              <a:buFont typeface="Wingdings" charset="2"/>
              <a:buChar char="§"/>
            </a:pPr>
            <a:endParaRPr lang="en-US" dirty="0"/>
          </a:p>
          <a:p>
            <a:pPr fontAlgn="auto">
              <a:spcAft>
                <a:spcPts val="0"/>
              </a:spcAft>
              <a:buFont typeface="Wingdings" charset="2"/>
              <a:buChar char="§"/>
            </a:pPr>
            <a:endParaRPr lang="en-US" dirty="0"/>
          </a:p>
          <a:p>
            <a:pPr marL="911225" lvl="1" indent="-457200" fontAlgn="auto">
              <a:spcAft>
                <a:spcPts val="0"/>
              </a:spcAft>
              <a:buFont typeface="Wingdings" charset="2"/>
              <a:buChar char="§"/>
            </a:pPr>
            <a:endParaRPr lang="en-US" sz="3200" dirty="0"/>
          </a:p>
          <a:p>
            <a:pPr lvl="1" fontAlgn="auto">
              <a:spcAft>
                <a:spcPts val="0"/>
              </a:spcAft>
              <a:buFont typeface="Wingdings" charset="2"/>
              <a:buChar char="§"/>
            </a:pPr>
            <a:endParaRPr lang="en-US" sz="3200" dirty="0"/>
          </a:p>
        </p:txBody>
      </p:sp>
      <p:sp>
        <p:nvSpPr>
          <p:cNvPr id="14" name="Content Placeholder 4"/>
          <p:cNvSpPr txBox="1">
            <a:spLocks/>
          </p:cNvSpPr>
          <p:nvPr/>
        </p:nvSpPr>
        <p:spPr>
          <a:xfrm>
            <a:off x="6705600" y="3467102"/>
            <a:ext cx="4267200" cy="30860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" charset="2"/>
              <a:buChar char="§"/>
            </a:pPr>
            <a:r>
              <a:rPr lang="en-US" dirty="0"/>
              <a:t>Artificial General Intelligence (AGI)</a:t>
            </a:r>
          </a:p>
          <a:p>
            <a:pPr fontAlgn="auto">
              <a:spcAft>
                <a:spcPts val="0"/>
              </a:spcAft>
              <a:buFont typeface="Wingdings" charset="2"/>
              <a:buChar char="§"/>
            </a:pPr>
            <a:r>
              <a:rPr lang="en-US" dirty="0"/>
              <a:t>Recursive self-improvement</a:t>
            </a:r>
          </a:p>
          <a:p>
            <a:pPr fontAlgn="auto">
              <a:spcAft>
                <a:spcPts val="0"/>
              </a:spcAft>
              <a:buFont typeface="Wingdings" charset="2"/>
              <a:buChar char="§"/>
            </a:pPr>
            <a:r>
              <a:rPr lang="en-US" dirty="0"/>
              <a:t>Beyond human control</a:t>
            </a:r>
          </a:p>
          <a:p>
            <a:pPr fontAlgn="auto">
              <a:spcAft>
                <a:spcPts val="0"/>
              </a:spcAft>
              <a:buFont typeface="Wingdings" charset="2"/>
              <a:buChar char="§"/>
            </a:pPr>
            <a:endParaRPr lang="en-US" dirty="0"/>
          </a:p>
          <a:p>
            <a:pPr marL="911225" lvl="1" indent="-457200" fontAlgn="auto">
              <a:spcAft>
                <a:spcPts val="0"/>
              </a:spcAft>
              <a:buFont typeface="Wingdings" charset="2"/>
              <a:buChar char="§"/>
            </a:pPr>
            <a:endParaRPr lang="en-US" sz="3200" dirty="0"/>
          </a:p>
          <a:p>
            <a:pPr lvl="1" fontAlgn="auto">
              <a:spcAft>
                <a:spcPts val="0"/>
              </a:spcAft>
              <a:buFont typeface="Wingdings" charset="2"/>
              <a:buChar char="§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763218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Should we worry about future A.I.?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4678022"/>
          </a:xfrm>
        </p:spPr>
        <p:txBody>
          <a:bodyPr>
            <a:normAutofit/>
          </a:bodyPr>
          <a:lstStyle/>
          <a:p>
            <a:r>
              <a:rPr lang="en-US" dirty="0"/>
              <a:t>Question: What is the specific motivation behind these techniques?</a:t>
            </a:r>
          </a:p>
          <a:p>
            <a:endParaRPr lang="en-US" sz="800" dirty="0"/>
          </a:p>
          <a:p>
            <a:pPr marL="457200" indent="-457200" fontAlgn="ctr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Search</a:t>
            </a:r>
          </a:p>
          <a:p>
            <a:pPr marL="457200" indent="-457200" fontAlgn="ctr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Logical inference</a:t>
            </a:r>
          </a:p>
          <a:p>
            <a:pPr marL="457200" indent="-457200" fontAlgn="ctr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Linear programming</a:t>
            </a:r>
          </a:p>
          <a:p>
            <a:pPr marL="457200" indent="-457200" fontAlgn="ctr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RL</a:t>
            </a:r>
          </a:p>
          <a:p>
            <a:pPr marL="457200" indent="-457200" fontAlgn="ctr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Inference Bayes nets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52091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Should we worry about future A.I.?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Question: What motivation could cause problems?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692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Should we worry about future A.I.?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Stuart Russell, UC Berkeley </a:t>
            </a:r>
            <a:r>
              <a:rPr lang="en-US" dirty="0">
                <a:hlinkClick r:id="rId2"/>
              </a:rPr>
              <a:t>Center for Human-Compatible AI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585" y="1844234"/>
            <a:ext cx="7993935" cy="400240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80057" y="6185911"/>
            <a:ext cx="107700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www.ted.com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/talks/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stuart_russell_how_ai_might_make_us_better_people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11028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16000" y="1720291"/>
            <a:ext cx="10972800" cy="4052455"/>
          </a:xfrm>
        </p:spPr>
        <p:txBody>
          <a:bodyPr>
            <a:normAutofit lnSpcReduction="10000"/>
          </a:bodyPr>
          <a:lstStyle/>
          <a:p>
            <a:pPr marL="24378" indent="0">
              <a:buNone/>
            </a:pPr>
            <a:r>
              <a:rPr lang="en-US" dirty="0"/>
              <a:t>1. The robot’s only objective is to maximize the realization of human values</a:t>
            </a:r>
          </a:p>
          <a:p>
            <a:pPr marL="24378" indent="0">
              <a:buNone/>
            </a:pPr>
            <a:r>
              <a:rPr lang="en-US" dirty="0"/>
              <a:t>2. The robot is initially uncertain about what those values are</a:t>
            </a:r>
          </a:p>
          <a:p>
            <a:pPr marL="24378" indent="0">
              <a:buNone/>
            </a:pPr>
            <a:r>
              <a:rPr lang="en-US" dirty="0"/>
              <a:t>3. The best source of information about human values is human behavior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simple ideas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328945-30C2-884C-A131-E2D746BE42E7}"/>
              </a:ext>
            </a:extLst>
          </p:cNvPr>
          <p:cNvSpPr txBox="1"/>
          <p:nvPr/>
        </p:nvSpPr>
        <p:spPr>
          <a:xfrm>
            <a:off x="195943" y="6243536"/>
            <a:ext cx="3528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Slides: Stuart Russell, IJCAI 2017</a:t>
            </a:r>
          </a:p>
        </p:txBody>
      </p:sp>
    </p:spTree>
    <p:extLst>
      <p:ext uri="{BB962C8B-B14F-4D97-AF65-F5344CB8AC3E}">
        <p14:creationId xmlns:p14="http://schemas.microsoft.com/office/powerpoint/2010/main" val="1966447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 rot="900000">
            <a:off x="2052670" y="3523063"/>
            <a:ext cx="992124" cy="992124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Oval 4"/>
          <p:cNvSpPr/>
          <p:nvPr/>
        </p:nvSpPr>
        <p:spPr>
          <a:xfrm rot="20700000">
            <a:off x="8482299" y="3523063"/>
            <a:ext cx="992124" cy="992124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5315701" y="1637762"/>
            <a:ext cx="992124" cy="992124"/>
          </a:xfrm>
          <a:prstGeom prst="ellipse">
            <a:avLst/>
          </a:prstGeom>
          <a:solidFill>
            <a:schemeClr val="tx1"/>
          </a:solidFill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8" name="Straight Connector 7"/>
          <p:cNvCxnSpPr>
            <a:stCxn id="4" idx="7"/>
            <a:endCxn id="6" idx="3"/>
          </p:cNvCxnSpPr>
          <p:nvPr/>
        </p:nvCxnSpPr>
        <p:spPr>
          <a:xfrm flipV="1">
            <a:off x="2978334" y="2484592"/>
            <a:ext cx="2482660" cy="1286501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endCxn id="5" idx="1"/>
          </p:cNvCxnSpPr>
          <p:nvPr/>
        </p:nvCxnSpPr>
        <p:spPr>
          <a:xfrm>
            <a:off x="6147492" y="2484594"/>
            <a:ext cx="2401267" cy="1286500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87746" y="4860591"/>
            <a:ext cx="2977097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Human </a:t>
            </a:r>
            <a:r>
              <a:rPr kumimoji="0" lang="en-US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behaviour</a:t>
            </a:r>
            <a:endParaRPr kumimoji="0" lang="en-US" sz="2667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25063" y="4860591"/>
            <a:ext cx="3121367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Machine </a:t>
            </a:r>
            <a:r>
              <a:rPr kumimoji="0" lang="en-US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behaviour</a:t>
            </a:r>
            <a:endParaRPr kumimoji="0" lang="en-US" sz="2667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21341" y="972156"/>
            <a:ext cx="2767681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Human objective</a:t>
            </a:r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0" y="66341"/>
            <a:ext cx="12192000" cy="914400"/>
          </a:xfrm>
        </p:spPr>
        <p:txBody>
          <a:bodyPr/>
          <a:lstStyle/>
          <a:p>
            <a:r>
              <a:rPr lang="en-US" sz="5333" dirty="0"/>
              <a:t>AIMA 1,2,3: objective given to machine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BD8554-7989-9842-B5BE-CD175F659FB9}"/>
              </a:ext>
            </a:extLst>
          </p:cNvPr>
          <p:cNvSpPr txBox="1"/>
          <p:nvPr/>
        </p:nvSpPr>
        <p:spPr>
          <a:xfrm>
            <a:off x="195943" y="6243536"/>
            <a:ext cx="3528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Slides: Stuart Russell, IJCAI 2017</a:t>
            </a:r>
          </a:p>
        </p:txBody>
      </p:sp>
    </p:spTree>
    <p:extLst>
      <p:ext uri="{BB962C8B-B14F-4D97-AF65-F5344CB8AC3E}">
        <p14:creationId xmlns:p14="http://schemas.microsoft.com/office/powerpoint/2010/main" val="387434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 rot="900000">
            <a:off x="2052670" y="3523063"/>
            <a:ext cx="992124" cy="992124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Oval 4"/>
          <p:cNvSpPr/>
          <p:nvPr/>
        </p:nvSpPr>
        <p:spPr>
          <a:xfrm rot="20700000">
            <a:off x="8482299" y="3523063"/>
            <a:ext cx="992124" cy="992124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5315701" y="1637762"/>
            <a:ext cx="992124" cy="992124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8" name="Straight Connector 7"/>
          <p:cNvCxnSpPr>
            <a:stCxn id="4" idx="7"/>
            <a:endCxn id="6" idx="3"/>
          </p:cNvCxnSpPr>
          <p:nvPr/>
        </p:nvCxnSpPr>
        <p:spPr>
          <a:xfrm flipV="1">
            <a:off x="2978334" y="2484592"/>
            <a:ext cx="2482660" cy="1286501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endCxn id="5" idx="1"/>
          </p:cNvCxnSpPr>
          <p:nvPr/>
        </p:nvCxnSpPr>
        <p:spPr>
          <a:xfrm>
            <a:off x="6147492" y="2484594"/>
            <a:ext cx="2401267" cy="1286500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87746" y="4860591"/>
            <a:ext cx="2977097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Human </a:t>
            </a:r>
            <a:r>
              <a:rPr kumimoji="0" lang="en-US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behaviour</a:t>
            </a:r>
            <a:endParaRPr kumimoji="0" lang="en-US" sz="2667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25063" y="4860591"/>
            <a:ext cx="3121367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Machine </a:t>
            </a:r>
            <a:r>
              <a:rPr kumimoji="0" lang="en-US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behaviour</a:t>
            </a:r>
            <a:endParaRPr kumimoji="0" lang="en-US" sz="2667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21341" y="972156"/>
            <a:ext cx="2767681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Human objective</a:t>
            </a:r>
          </a:p>
        </p:txBody>
      </p:sp>
      <p:sp>
        <p:nvSpPr>
          <p:cNvPr id="15" name="Oval 14"/>
          <p:cNvSpPr/>
          <p:nvPr/>
        </p:nvSpPr>
        <p:spPr>
          <a:xfrm>
            <a:off x="862318" y="3088943"/>
            <a:ext cx="9845801" cy="1834368"/>
          </a:xfrm>
          <a:prstGeom prst="ellipse">
            <a:avLst/>
          </a:prstGeom>
          <a:noFill/>
          <a:ln w="57150" cmpd="sng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6" name="Title 2"/>
          <p:cNvSpPr>
            <a:spLocks noGrp="1"/>
          </p:cNvSpPr>
          <p:nvPr>
            <p:ph type="title"/>
          </p:nvPr>
        </p:nvSpPr>
        <p:spPr>
          <a:xfrm>
            <a:off x="0" y="66341"/>
            <a:ext cx="12192000" cy="914400"/>
          </a:xfrm>
        </p:spPr>
        <p:txBody>
          <a:bodyPr/>
          <a:lstStyle/>
          <a:p>
            <a:r>
              <a:rPr lang="en-US" sz="5333" dirty="0"/>
              <a:t>AIMA 4: objective is a latent variable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E4CEE8-28AA-274C-9AF3-5FC7C59057E3}"/>
              </a:ext>
            </a:extLst>
          </p:cNvPr>
          <p:cNvSpPr txBox="1"/>
          <p:nvPr/>
        </p:nvSpPr>
        <p:spPr>
          <a:xfrm>
            <a:off x="195943" y="6243536"/>
            <a:ext cx="3528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Slides: Stuart Russell, IJCAI 2017</a:t>
            </a:r>
          </a:p>
        </p:txBody>
      </p:sp>
    </p:spTree>
    <p:extLst>
      <p:ext uri="{BB962C8B-B14F-4D97-AF65-F5344CB8AC3E}">
        <p14:creationId xmlns:p14="http://schemas.microsoft.com/office/powerpoint/2010/main" val="112657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19200" y="1295417"/>
            <a:ext cx="10769600" cy="4343391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A robot, given an objective, has an incentive to disable its own off-switch</a:t>
            </a:r>
          </a:p>
          <a:p>
            <a:pPr marL="511941" lvl="1" indent="0">
              <a:buNone/>
            </a:pPr>
            <a:r>
              <a:rPr lang="en-US" dirty="0"/>
              <a:t>(You can’t fetch the coffee if you’re dead)</a:t>
            </a:r>
          </a:p>
          <a:p>
            <a:r>
              <a:rPr lang="en-US" dirty="0"/>
              <a:t>How can we prevent this?</a:t>
            </a:r>
          </a:p>
          <a:p>
            <a:r>
              <a:rPr lang="en-US" dirty="0"/>
              <a:t>Answer: robot must allow for </a:t>
            </a:r>
            <a:r>
              <a:rPr lang="en-US" b="1" i="1" dirty="0"/>
              <a:t>uncertainty</a:t>
            </a:r>
            <a:r>
              <a:rPr lang="en-US" dirty="0"/>
              <a:t> about the true human objective</a:t>
            </a:r>
          </a:p>
          <a:p>
            <a:pPr lvl="1"/>
            <a:r>
              <a:rPr lang="en-US" dirty="0"/>
              <a:t>The human will only switch off the robot if that leads to better outcomes for the true human objective</a:t>
            </a:r>
          </a:p>
          <a:p>
            <a:pPr lvl="1"/>
            <a:r>
              <a:rPr lang="en-US" dirty="0"/>
              <a:t>Theorem: it’s </a:t>
            </a:r>
            <a:r>
              <a:rPr lang="en-US" b="1" i="1" dirty="0">
                <a:solidFill>
                  <a:srgbClr val="FFFF00"/>
                </a:solidFill>
              </a:rPr>
              <a:t>in the robot’s interest </a:t>
            </a:r>
            <a:r>
              <a:rPr lang="en-US" dirty="0"/>
              <a:t>to allow it</a:t>
            </a:r>
          </a:p>
          <a:p>
            <a:pPr lvl="1"/>
            <a:r>
              <a:rPr lang="en-US" dirty="0"/>
              <a:t>Theorem: Such a robot is </a:t>
            </a:r>
            <a:r>
              <a:rPr lang="en-US" b="1" i="1" dirty="0">
                <a:solidFill>
                  <a:srgbClr val="FFFF00"/>
                </a:solidFill>
              </a:rPr>
              <a:t>provably beneficial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94080" y="152400"/>
            <a:ext cx="10058400" cy="914400"/>
          </a:xfrm>
        </p:spPr>
        <p:txBody>
          <a:bodyPr/>
          <a:lstStyle/>
          <a:p>
            <a:r>
              <a:rPr lang="en-US" dirty="0"/>
              <a:t>The off-switch problem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ADF128-9F92-ED43-99D9-F893A179767F}"/>
              </a:ext>
            </a:extLst>
          </p:cNvPr>
          <p:cNvSpPr txBox="1"/>
          <p:nvPr/>
        </p:nvSpPr>
        <p:spPr>
          <a:xfrm>
            <a:off x="195943" y="6243536"/>
            <a:ext cx="7951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Slides: Stuart Russell, IJCAI 2017, with work by Dylan Hadfield-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Menell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5792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Off-switch model</a:t>
            </a:r>
          </a:p>
        </p:txBody>
      </p:sp>
      <p:sp>
        <p:nvSpPr>
          <p:cNvPr id="5" name="Rectangle 4"/>
          <p:cNvSpPr/>
          <p:nvPr/>
        </p:nvSpPr>
        <p:spPr>
          <a:xfrm>
            <a:off x="6073202" y="1313133"/>
            <a:ext cx="502380" cy="376785"/>
          </a:xfrm>
          <a:prstGeom prst="rect">
            <a:avLst/>
          </a:prstGeom>
          <a:solidFill>
            <a:srgbClr val="FFFFFF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3" tIns="60947" rIns="121893" bIns="60947" rtlCol="0" anchor="ctr"/>
          <a:lstStyle/>
          <a:p>
            <a:pPr marL="0" marR="0" lvl="0" indent="0" algn="ctr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73202" y="2582073"/>
            <a:ext cx="502380" cy="376785"/>
          </a:xfrm>
          <a:prstGeom prst="rect">
            <a:avLst/>
          </a:prstGeom>
          <a:solidFill>
            <a:srgbClr val="FFFFFF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3" tIns="60947" rIns="121893" bIns="60947" rtlCol="0" anchor="ctr"/>
          <a:lstStyle/>
          <a:p>
            <a:pPr marL="0" marR="0" lvl="0" indent="0" algn="ctr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73202" y="3851013"/>
            <a:ext cx="502380" cy="376785"/>
          </a:xfrm>
          <a:prstGeom prst="rect">
            <a:avLst/>
          </a:prstGeom>
          <a:solidFill>
            <a:srgbClr val="FFFFFF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3" tIns="60947" rIns="121893" bIns="60947" rtlCol="0" anchor="ctr"/>
          <a:lstStyle/>
          <a:p>
            <a:pPr marL="0" marR="0" lvl="0" indent="0" algn="ctr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8" name="Straight Connector 7"/>
          <p:cNvCxnSpPr>
            <a:stCxn id="5" idx="2"/>
          </p:cNvCxnSpPr>
          <p:nvPr/>
        </p:nvCxnSpPr>
        <p:spPr>
          <a:xfrm flipH="1">
            <a:off x="4863766" y="1689914"/>
            <a:ext cx="1460621" cy="892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5" idx="2"/>
            <a:endCxn id="6" idx="0"/>
          </p:cNvCxnSpPr>
          <p:nvPr/>
        </p:nvCxnSpPr>
        <p:spPr>
          <a:xfrm>
            <a:off x="6324387" y="1689914"/>
            <a:ext cx="0" cy="892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324387" y="1689914"/>
            <a:ext cx="1460621" cy="892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4863766" y="4227794"/>
            <a:ext cx="1460621" cy="892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324387" y="2958854"/>
            <a:ext cx="0" cy="892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324387" y="2958854"/>
            <a:ext cx="1460621" cy="892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085167" y="1243396"/>
            <a:ext cx="468985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85167" y="3816647"/>
            <a:ext cx="468985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01929" y="2540254"/>
            <a:ext cx="485015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19394" y="3079344"/>
            <a:ext cx="366392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87232" y="1805436"/>
            <a:ext cx="366392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70187" y="1805436"/>
            <a:ext cx="400055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70187" y="4380606"/>
            <a:ext cx="400055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92558" y="5041007"/>
            <a:ext cx="1155070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= 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U</a:t>
            </a:r>
            <a:r>
              <a:rPr kumimoji="0" lang="en-US" sz="3200" b="0" i="1" u="none" strike="noStrike" kern="1200" cap="none" spc="0" normalizeH="0" baseline="-2500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</a:t>
            </a:r>
            <a:endParaRPr kumimoji="0" lang="en-US" sz="3200" b="0" i="1" u="none" strike="noStrike" kern="1200" cap="none" spc="0" normalizeH="0" baseline="-250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92558" y="2525399"/>
            <a:ext cx="1155070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= 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U</a:t>
            </a:r>
            <a:r>
              <a:rPr kumimoji="0" lang="en-US" sz="3200" b="0" i="1" u="none" strike="noStrike" kern="1200" cap="none" spc="0" normalizeH="0" baseline="-2500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</a:t>
            </a:r>
            <a:endParaRPr kumimoji="0" lang="en-US" sz="3200" b="0" i="1" u="none" strike="noStrike" kern="1200" cap="none" spc="0" normalizeH="0" baseline="-250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309290" y="2525398"/>
            <a:ext cx="949886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= 0</a:t>
            </a:r>
            <a:endParaRPr kumimoji="0" lang="en-US" sz="3200" b="0" i="1" u="none" strike="noStrike" kern="1200" cap="none" spc="0" normalizeH="0" baseline="-250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09290" y="3771952"/>
            <a:ext cx="949886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= 0</a:t>
            </a:r>
            <a:endParaRPr kumimoji="0" lang="en-US" sz="3200" b="0" i="1" u="none" strike="noStrike" kern="1200" cap="none" spc="0" normalizeH="0" baseline="-250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97138" y="3079344"/>
            <a:ext cx="662947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  <a:sym typeface="Symbol"/>
              </a:rPr>
              <a:t>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595618" y="2156066"/>
            <a:ext cx="810424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w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(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)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292556" y="5652100"/>
            <a:ext cx="4309780" cy="615527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w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(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)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 preferred to 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 or 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s</a:t>
            </a:r>
            <a:endParaRPr kumimoji="0" lang="en-US" sz="3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2355358" y="2055338"/>
            <a:ext cx="1937199" cy="910919"/>
            <a:chOff x="6725720" y="1373938"/>
            <a:chExt cx="2038097" cy="1042072"/>
          </a:xfrm>
        </p:grpSpPr>
        <p:cxnSp>
          <p:nvCxnSpPr>
            <p:cNvPr id="4" name="Straight Arrow Connector 3"/>
            <p:cNvCxnSpPr/>
            <p:nvPr/>
          </p:nvCxnSpPr>
          <p:spPr>
            <a:xfrm>
              <a:off x="6725720" y="2416010"/>
              <a:ext cx="2038097" cy="0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Freeform 54"/>
            <p:cNvSpPr/>
            <p:nvPr/>
          </p:nvSpPr>
          <p:spPr>
            <a:xfrm>
              <a:off x="6788578" y="1732821"/>
              <a:ext cx="1836764" cy="666484"/>
            </a:xfrm>
            <a:custGeom>
              <a:avLst/>
              <a:gdLst>
                <a:gd name="connsiteX0" fmla="*/ 0 w 1836764"/>
                <a:gd name="connsiteY0" fmla="*/ 662347 h 666484"/>
                <a:gd name="connsiteX1" fmla="*/ 335086 w 1836764"/>
                <a:gd name="connsiteY1" fmla="*/ 604433 h 666484"/>
                <a:gd name="connsiteX2" fmla="*/ 500560 w 1836764"/>
                <a:gd name="connsiteY2" fmla="*/ 443101 h 666484"/>
                <a:gd name="connsiteX3" fmla="*/ 591571 w 1836764"/>
                <a:gd name="connsiteY3" fmla="*/ 244538 h 666484"/>
                <a:gd name="connsiteX4" fmla="*/ 632939 w 1836764"/>
                <a:gd name="connsiteY4" fmla="*/ 141120 h 666484"/>
                <a:gd name="connsiteX5" fmla="*/ 694992 w 1836764"/>
                <a:gd name="connsiteY5" fmla="*/ 50112 h 666484"/>
                <a:gd name="connsiteX6" fmla="*/ 761182 w 1836764"/>
                <a:gd name="connsiteY6" fmla="*/ 12881 h 666484"/>
                <a:gd name="connsiteX7" fmla="*/ 839782 w 1836764"/>
                <a:gd name="connsiteY7" fmla="*/ 471 h 666484"/>
                <a:gd name="connsiteX8" fmla="*/ 910108 w 1836764"/>
                <a:gd name="connsiteY8" fmla="*/ 8745 h 666484"/>
                <a:gd name="connsiteX9" fmla="*/ 992846 w 1836764"/>
                <a:gd name="connsiteY9" fmla="*/ 62522 h 666484"/>
                <a:gd name="connsiteX10" fmla="*/ 1063172 w 1836764"/>
                <a:gd name="connsiteY10" fmla="*/ 174214 h 666484"/>
                <a:gd name="connsiteX11" fmla="*/ 1121088 w 1836764"/>
                <a:gd name="connsiteY11" fmla="*/ 335546 h 666484"/>
                <a:gd name="connsiteX12" fmla="*/ 1220373 w 1836764"/>
                <a:gd name="connsiteY12" fmla="*/ 492742 h 666484"/>
                <a:gd name="connsiteX13" fmla="*/ 1348615 w 1836764"/>
                <a:gd name="connsiteY13" fmla="*/ 596160 h 666484"/>
                <a:gd name="connsiteX14" fmla="*/ 1460310 w 1836764"/>
                <a:gd name="connsiteY14" fmla="*/ 645800 h 666484"/>
                <a:gd name="connsiteX15" fmla="*/ 1836764 w 1836764"/>
                <a:gd name="connsiteY15" fmla="*/ 666484 h 666484"/>
                <a:gd name="connsiteX16" fmla="*/ 1836764 w 1836764"/>
                <a:gd name="connsiteY16" fmla="*/ 666484 h 666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36764" h="666484">
                  <a:moveTo>
                    <a:pt x="0" y="662347"/>
                  </a:moveTo>
                  <a:cubicBezTo>
                    <a:pt x="125829" y="651660"/>
                    <a:pt x="251659" y="640974"/>
                    <a:pt x="335086" y="604433"/>
                  </a:cubicBezTo>
                  <a:cubicBezTo>
                    <a:pt x="418513" y="567892"/>
                    <a:pt x="457813" y="503083"/>
                    <a:pt x="500560" y="443101"/>
                  </a:cubicBezTo>
                  <a:cubicBezTo>
                    <a:pt x="543307" y="383119"/>
                    <a:pt x="569508" y="294868"/>
                    <a:pt x="591571" y="244538"/>
                  </a:cubicBezTo>
                  <a:cubicBezTo>
                    <a:pt x="613634" y="194208"/>
                    <a:pt x="615702" y="173524"/>
                    <a:pt x="632939" y="141120"/>
                  </a:cubicBezTo>
                  <a:cubicBezTo>
                    <a:pt x="650176" y="108716"/>
                    <a:pt x="673618" y="71485"/>
                    <a:pt x="694992" y="50112"/>
                  </a:cubicBezTo>
                  <a:cubicBezTo>
                    <a:pt x="716366" y="28739"/>
                    <a:pt x="737050" y="21154"/>
                    <a:pt x="761182" y="12881"/>
                  </a:cubicBezTo>
                  <a:cubicBezTo>
                    <a:pt x="785314" y="4608"/>
                    <a:pt x="814961" y="1160"/>
                    <a:pt x="839782" y="471"/>
                  </a:cubicBezTo>
                  <a:cubicBezTo>
                    <a:pt x="864603" y="-218"/>
                    <a:pt x="884597" y="-1597"/>
                    <a:pt x="910108" y="8745"/>
                  </a:cubicBezTo>
                  <a:cubicBezTo>
                    <a:pt x="935619" y="19087"/>
                    <a:pt x="967335" y="34944"/>
                    <a:pt x="992846" y="62522"/>
                  </a:cubicBezTo>
                  <a:cubicBezTo>
                    <a:pt x="1018357" y="90100"/>
                    <a:pt x="1041798" y="128710"/>
                    <a:pt x="1063172" y="174214"/>
                  </a:cubicBezTo>
                  <a:cubicBezTo>
                    <a:pt x="1084546" y="219718"/>
                    <a:pt x="1094888" y="282458"/>
                    <a:pt x="1121088" y="335546"/>
                  </a:cubicBezTo>
                  <a:cubicBezTo>
                    <a:pt x="1147288" y="388634"/>
                    <a:pt x="1182452" y="449306"/>
                    <a:pt x="1220373" y="492742"/>
                  </a:cubicBezTo>
                  <a:cubicBezTo>
                    <a:pt x="1258294" y="536178"/>
                    <a:pt x="1308626" y="570650"/>
                    <a:pt x="1348615" y="596160"/>
                  </a:cubicBezTo>
                  <a:cubicBezTo>
                    <a:pt x="1388604" y="621670"/>
                    <a:pt x="1378952" y="634079"/>
                    <a:pt x="1460310" y="645800"/>
                  </a:cubicBezTo>
                  <a:lnTo>
                    <a:pt x="1836764" y="666484"/>
                  </a:lnTo>
                  <a:lnTo>
                    <a:pt x="1836764" y="666484"/>
                  </a:lnTo>
                </a:path>
              </a:pathLst>
            </a:custGeom>
            <a:pattFill prst="wdUpDiag">
              <a:fgClr>
                <a:prstClr val="black"/>
              </a:fgClr>
              <a:bgClr>
                <a:prstClr val="white"/>
              </a:bgClr>
            </a:pattFill>
            <a:ln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12189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cxnSp>
          <p:nvCxnSpPr>
            <p:cNvPr id="54" name="Straight Arrow Connector 53"/>
            <p:cNvCxnSpPr/>
            <p:nvPr/>
          </p:nvCxnSpPr>
          <p:spPr>
            <a:xfrm flipV="1">
              <a:off x="7539127" y="1373938"/>
              <a:ext cx="0" cy="1022267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/>
          <p:cNvGrpSpPr/>
          <p:nvPr/>
        </p:nvGrpSpPr>
        <p:grpSpPr>
          <a:xfrm>
            <a:off x="2339347" y="4585550"/>
            <a:ext cx="1953209" cy="910919"/>
            <a:chOff x="6121416" y="2245630"/>
            <a:chExt cx="2054942" cy="1042072"/>
          </a:xfrm>
        </p:grpSpPr>
        <p:cxnSp>
          <p:nvCxnSpPr>
            <p:cNvPr id="58" name="Straight Arrow Connector 57"/>
            <p:cNvCxnSpPr/>
            <p:nvPr/>
          </p:nvCxnSpPr>
          <p:spPr>
            <a:xfrm>
              <a:off x="6138261" y="3287702"/>
              <a:ext cx="2038097" cy="0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Freeform 58"/>
            <p:cNvSpPr/>
            <p:nvPr/>
          </p:nvSpPr>
          <p:spPr>
            <a:xfrm>
              <a:off x="6201119" y="2604513"/>
              <a:ext cx="1836764" cy="666484"/>
            </a:xfrm>
            <a:custGeom>
              <a:avLst/>
              <a:gdLst>
                <a:gd name="connsiteX0" fmla="*/ 0 w 1836764"/>
                <a:gd name="connsiteY0" fmla="*/ 662347 h 666484"/>
                <a:gd name="connsiteX1" fmla="*/ 335086 w 1836764"/>
                <a:gd name="connsiteY1" fmla="*/ 604433 h 666484"/>
                <a:gd name="connsiteX2" fmla="*/ 500560 w 1836764"/>
                <a:gd name="connsiteY2" fmla="*/ 443101 h 666484"/>
                <a:gd name="connsiteX3" fmla="*/ 591571 w 1836764"/>
                <a:gd name="connsiteY3" fmla="*/ 244538 h 666484"/>
                <a:gd name="connsiteX4" fmla="*/ 632939 w 1836764"/>
                <a:gd name="connsiteY4" fmla="*/ 141120 h 666484"/>
                <a:gd name="connsiteX5" fmla="*/ 694992 w 1836764"/>
                <a:gd name="connsiteY5" fmla="*/ 50112 h 666484"/>
                <a:gd name="connsiteX6" fmla="*/ 761182 w 1836764"/>
                <a:gd name="connsiteY6" fmla="*/ 12881 h 666484"/>
                <a:gd name="connsiteX7" fmla="*/ 839782 w 1836764"/>
                <a:gd name="connsiteY7" fmla="*/ 471 h 666484"/>
                <a:gd name="connsiteX8" fmla="*/ 910108 w 1836764"/>
                <a:gd name="connsiteY8" fmla="*/ 8745 h 666484"/>
                <a:gd name="connsiteX9" fmla="*/ 992846 w 1836764"/>
                <a:gd name="connsiteY9" fmla="*/ 62522 h 666484"/>
                <a:gd name="connsiteX10" fmla="*/ 1063172 w 1836764"/>
                <a:gd name="connsiteY10" fmla="*/ 174214 h 666484"/>
                <a:gd name="connsiteX11" fmla="*/ 1121088 w 1836764"/>
                <a:gd name="connsiteY11" fmla="*/ 335546 h 666484"/>
                <a:gd name="connsiteX12" fmla="*/ 1220373 w 1836764"/>
                <a:gd name="connsiteY12" fmla="*/ 492742 h 666484"/>
                <a:gd name="connsiteX13" fmla="*/ 1348615 w 1836764"/>
                <a:gd name="connsiteY13" fmla="*/ 596160 h 666484"/>
                <a:gd name="connsiteX14" fmla="*/ 1460310 w 1836764"/>
                <a:gd name="connsiteY14" fmla="*/ 645800 h 666484"/>
                <a:gd name="connsiteX15" fmla="*/ 1836764 w 1836764"/>
                <a:gd name="connsiteY15" fmla="*/ 666484 h 666484"/>
                <a:gd name="connsiteX16" fmla="*/ 1836764 w 1836764"/>
                <a:gd name="connsiteY16" fmla="*/ 666484 h 666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36764" h="666484">
                  <a:moveTo>
                    <a:pt x="0" y="662347"/>
                  </a:moveTo>
                  <a:cubicBezTo>
                    <a:pt x="125829" y="651660"/>
                    <a:pt x="251659" y="640974"/>
                    <a:pt x="335086" y="604433"/>
                  </a:cubicBezTo>
                  <a:cubicBezTo>
                    <a:pt x="418513" y="567892"/>
                    <a:pt x="457813" y="503083"/>
                    <a:pt x="500560" y="443101"/>
                  </a:cubicBezTo>
                  <a:cubicBezTo>
                    <a:pt x="543307" y="383119"/>
                    <a:pt x="569508" y="294868"/>
                    <a:pt x="591571" y="244538"/>
                  </a:cubicBezTo>
                  <a:cubicBezTo>
                    <a:pt x="613634" y="194208"/>
                    <a:pt x="615702" y="173524"/>
                    <a:pt x="632939" y="141120"/>
                  </a:cubicBezTo>
                  <a:cubicBezTo>
                    <a:pt x="650176" y="108716"/>
                    <a:pt x="673618" y="71485"/>
                    <a:pt x="694992" y="50112"/>
                  </a:cubicBezTo>
                  <a:cubicBezTo>
                    <a:pt x="716366" y="28739"/>
                    <a:pt x="737050" y="21154"/>
                    <a:pt x="761182" y="12881"/>
                  </a:cubicBezTo>
                  <a:cubicBezTo>
                    <a:pt x="785314" y="4608"/>
                    <a:pt x="814961" y="1160"/>
                    <a:pt x="839782" y="471"/>
                  </a:cubicBezTo>
                  <a:cubicBezTo>
                    <a:pt x="864603" y="-218"/>
                    <a:pt x="884597" y="-1597"/>
                    <a:pt x="910108" y="8745"/>
                  </a:cubicBezTo>
                  <a:cubicBezTo>
                    <a:pt x="935619" y="19087"/>
                    <a:pt x="967335" y="34944"/>
                    <a:pt x="992846" y="62522"/>
                  </a:cubicBezTo>
                  <a:cubicBezTo>
                    <a:pt x="1018357" y="90100"/>
                    <a:pt x="1041798" y="128710"/>
                    <a:pt x="1063172" y="174214"/>
                  </a:cubicBezTo>
                  <a:cubicBezTo>
                    <a:pt x="1084546" y="219718"/>
                    <a:pt x="1094888" y="282458"/>
                    <a:pt x="1121088" y="335546"/>
                  </a:cubicBezTo>
                  <a:cubicBezTo>
                    <a:pt x="1147288" y="388634"/>
                    <a:pt x="1182452" y="449306"/>
                    <a:pt x="1220373" y="492742"/>
                  </a:cubicBezTo>
                  <a:cubicBezTo>
                    <a:pt x="1258294" y="536178"/>
                    <a:pt x="1308626" y="570650"/>
                    <a:pt x="1348615" y="596160"/>
                  </a:cubicBezTo>
                  <a:cubicBezTo>
                    <a:pt x="1388604" y="621670"/>
                    <a:pt x="1378952" y="634079"/>
                    <a:pt x="1460310" y="645800"/>
                  </a:cubicBezTo>
                  <a:lnTo>
                    <a:pt x="1836764" y="666484"/>
                  </a:lnTo>
                  <a:lnTo>
                    <a:pt x="1836764" y="666484"/>
                  </a:lnTo>
                </a:path>
              </a:pathLst>
            </a:custGeom>
            <a:pattFill prst="wdUpDiag">
              <a:fgClr>
                <a:prstClr val="black"/>
              </a:fgClr>
              <a:bgClr>
                <a:prstClr val="white"/>
              </a:bgClr>
            </a:pattFill>
            <a:ln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12189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solidFill>
                    <a:srgbClr val="FFFF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cxnSp>
          <p:nvCxnSpPr>
            <p:cNvPr id="60" name="Straight Arrow Connector 59"/>
            <p:cNvCxnSpPr/>
            <p:nvPr/>
          </p:nvCxnSpPr>
          <p:spPr>
            <a:xfrm flipV="1">
              <a:off x="6951668" y="2245630"/>
              <a:ext cx="0" cy="1022267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ectangle 60"/>
            <p:cNvSpPr/>
            <p:nvPr/>
          </p:nvSpPr>
          <p:spPr>
            <a:xfrm>
              <a:off x="6121416" y="2566881"/>
              <a:ext cx="813407" cy="704022"/>
            </a:xfrm>
            <a:prstGeom prst="rect">
              <a:avLst/>
            </a:prstGeom>
            <a:solidFill>
              <a:srgbClr val="262342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l">
                <a:rot lat="0" lon="0" rev="19800000"/>
              </a:lightRig>
            </a:scene3d>
            <a:sp3d prstMaterial="metal">
              <a:bevelT w="0" h="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89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617CE836-5312-6F4C-B96C-8A281BAA792F}"/>
              </a:ext>
            </a:extLst>
          </p:cNvPr>
          <p:cNvSpPr txBox="1"/>
          <p:nvPr/>
        </p:nvSpPr>
        <p:spPr>
          <a:xfrm>
            <a:off x="195943" y="6243536"/>
            <a:ext cx="7456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Slides: Stuart Russell, IJCAI 2017, with work by Dylan Hadfield-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Menell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5476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5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AA6A35F4-5CE0-4D9B-AF29-D4DA47AB47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0684" y="35309"/>
            <a:ext cx="11255433" cy="6734019"/>
          </a:xfrm>
          <a:prstGeom prst="rect">
            <a:avLst/>
          </a:prstGeom>
          <a:noFill/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6847E41-0A21-4837-92C1-A0137C631F67}"/>
              </a:ext>
            </a:extLst>
          </p:cNvPr>
          <p:cNvSpPr/>
          <p:nvPr/>
        </p:nvSpPr>
        <p:spPr>
          <a:xfrm>
            <a:off x="6136876" y="6046123"/>
            <a:ext cx="2072640" cy="5541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19">
            <a:extLst>
              <a:ext uri="{FF2B5EF4-FFF2-40B4-BE49-F238E27FC236}">
                <a16:creationId xmlns:a16="http://schemas.microsoft.com/office/drawing/2014/main" id="{40318052-0A43-43BB-A626-A9E12349FF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513" y="6323214"/>
            <a:ext cx="7926883" cy="502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667" dirty="0">
                <a:latin typeface="Calibri"/>
                <a:cs typeface="Calibri"/>
              </a:rPr>
              <a:t>And thanks to Katrina </a:t>
            </a:r>
            <a:r>
              <a:rPr lang="en-US" sz="2667" dirty="0" err="1">
                <a:latin typeface="Calibri"/>
                <a:cs typeface="Calibri"/>
              </a:rPr>
              <a:t>Yim</a:t>
            </a:r>
            <a:r>
              <a:rPr lang="en-US" sz="2667" dirty="0">
                <a:latin typeface="Calibri"/>
                <a:cs typeface="Calibri"/>
              </a:rPr>
              <a:t> for her amazing artwork!</a:t>
            </a:r>
          </a:p>
        </p:txBody>
      </p:sp>
    </p:spTree>
    <p:extLst>
      <p:ext uri="{BB962C8B-B14F-4D97-AF65-F5344CB8AC3E}">
        <p14:creationId xmlns:p14="http://schemas.microsoft.com/office/powerpoint/2010/main" val="552193968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7030A0"/>
      </a:dk2>
      <a:lt2>
        <a:srgbClr val="E7E6E6"/>
      </a:lt2>
      <a:accent1>
        <a:srgbClr val="2E75B5"/>
      </a:accent1>
      <a:accent2>
        <a:srgbClr val="2E75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2E75B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16240</TotalTime>
  <Words>1812</Words>
  <Application>Microsoft Office PowerPoint</Application>
  <PresentationFormat>Widescreen</PresentationFormat>
  <Paragraphs>352</Paragraphs>
  <Slides>54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54</vt:i4>
      </vt:variant>
    </vt:vector>
  </HeadingPairs>
  <TitlesOfParts>
    <vt:vector size="63" baseType="lpstr">
      <vt:lpstr>Arial</vt:lpstr>
      <vt:lpstr>Calibri</vt:lpstr>
      <vt:lpstr>Courier</vt:lpstr>
      <vt:lpstr>Courier New</vt:lpstr>
      <vt:lpstr>Palatino Linotype</vt:lpstr>
      <vt:lpstr>Times New Roman</vt:lpstr>
      <vt:lpstr>Wingdings</vt:lpstr>
      <vt:lpstr>Office Theme</vt:lpstr>
      <vt:lpstr>Elemental</vt:lpstr>
      <vt:lpstr>AI: Representation and Problem Solving </vt:lpstr>
      <vt:lpstr>Poll 1: What questions do you have?</vt:lpstr>
      <vt:lpstr>Group Discussions</vt:lpstr>
      <vt:lpstr>Intelligent Agents</vt:lpstr>
      <vt:lpstr> Three “Intelligent” Agents </vt:lpstr>
      <vt:lpstr>Games – Three “Intelligent” Agents </vt:lpstr>
      <vt:lpstr>Games – Three “Intelligent” Agents </vt:lpstr>
      <vt:lpstr>Games – Three “Intelligent” Agents </vt:lpstr>
      <vt:lpstr>PowerPoint Presentation</vt:lpstr>
      <vt:lpstr>PowerPoint Presentation</vt:lpstr>
      <vt:lpstr>Poll 3</vt:lpstr>
      <vt:lpstr>PowerPoint Presentation</vt:lpstr>
      <vt:lpstr>AI in the News</vt:lpstr>
      <vt:lpstr>AI in the News</vt:lpstr>
      <vt:lpstr>AI in the News</vt:lpstr>
      <vt:lpstr>AI in the News</vt:lpstr>
      <vt:lpstr>AI in the News</vt:lpstr>
      <vt:lpstr>AI in the News</vt:lpstr>
      <vt:lpstr>Poll 4</vt:lpstr>
      <vt:lpstr>Should We Worry about Today’s A.I.?</vt:lpstr>
      <vt:lpstr>Should We Worry about Today’s A.I.?</vt:lpstr>
      <vt:lpstr>Bias/Fairness</vt:lpstr>
      <vt:lpstr>Weapons/Safety</vt:lpstr>
      <vt:lpstr>Privacy</vt:lpstr>
      <vt:lpstr>Liability</vt:lpstr>
      <vt:lpstr>Jobs</vt:lpstr>
      <vt:lpstr>Should We Worry about Today’s A.I.?</vt:lpstr>
      <vt:lpstr>Additional Resources and Ideas</vt:lpstr>
      <vt:lpstr>AI Bias/Fairness</vt:lpstr>
      <vt:lpstr>AI Bias/Fairness</vt:lpstr>
      <vt:lpstr>AI Bias/Fairness</vt:lpstr>
      <vt:lpstr>AI Bias/Fairness</vt:lpstr>
      <vt:lpstr>AI Bias/Fairness</vt:lpstr>
      <vt:lpstr>PowerPoint Presentation</vt:lpstr>
      <vt:lpstr>PowerPoint Presentation</vt:lpstr>
      <vt:lpstr>AI Weapons/Safety</vt:lpstr>
      <vt:lpstr>AI Weapons/Safety</vt:lpstr>
      <vt:lpstr>AI Weapons/Safety</vt:lpstr>
      <vt:lpstr>AI Privacy</vt:lpstr>
      <vt:lpstr>AI Liability</vt:lpstr>
      <vt:lpstr>AI Jobs</vt:lpstr>
      <vt:lpstr>AI Jobs</vt:lpstr>
      <vt:lpstr>AI Jobs</vt:lpstr>
      <vt:lpstr>What about the Future?</vt:lpstr>
      <vt:lpstr>Should we worry about future A.I.?</vt:lpstr>
      <vt:lpstr>Should we worry about future A.I.?</vt:lpstr>
      <vt:lpstr>Should we worry about future A.I.?</vt:lpstr>
      <vt:lpstr>Should we worry about future A.I.?</vt:lpstr>
      <vt:lpstr>Three simple ideas</vt:lpstr>
      <vt:lpstr>AIMA 1,2,3: objective given to machine</vt:lpstr>
      <vt:lpstr>AIMA 4: objective is a latent variable</vt:lpstr>
      <vt:lpstr>The off-switch problem</vt:lpstr>
      <vt:lpstr>Off-switch model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1224</cp:revision>
  <cp:lastPrinted>2018-11-27T13:42:27Z</cp:lastPrinted>
  <dcterms:created xsi:type="dcterms:W3CDTF">2018-10-11T11:39:27Z</dcterms:created>
  <dcterms:modified xsi:type="dcterms:W3CDTF">2025-11-21T19:46:52Z</dcterms:modified>
</cp:coreProperties>
</file>