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59" r:id="rId2"/>
    <p:sldId id="744" r:id="rId3"/>
    <p:sldId id="663" r:id="rId4"/>
    <p:sldId id="745" r:id="rId5"/>
    <p:sldId id="760" r:id="rId6"/>
    <p:sldId id="721" r:id="rId7"/>
    <p:sldId id="722" r:id="rId8"/>
    <p:sldId id="723" r:id="rId9"/>
    <p:sldId id="728" r:id="rId10"/>
    <p:sldId id="737" r:id="rId11"/>
    <p:sldId id="733" r:id="rId12"/>
    <p:sldId id="747" r:id="rId13"/>
    <p:sldId id="734" r:id="rId14"/>
    <p:sldId id="736" r:id="rId15"/>
    <p:sldId id="738" r:id="rId16"/>
    <p:sldId id="739" r:id="rId17"/>
    <p:sldId id="740" r:id="rId18"/>
    <p:sldId id="741" r:id="rId19"/>
    <p:sldId id="742" r:id="rId20"/>
    <p:sldId id="743" r:id="rId21"/>
    <p:sldId id="711" r:id="rId22"/>
    <p:sldId id="748" r:id="rId23"/>
    <p:sldId id="750" r:id="rId24"/>
    <p:sldId id="751" r:id="rId25"/>
    <p:sldId id="752" r:id="rId26"/>
    <p:sldId id="756" r:id="rId27"/>
    <p:sldId id="757" r:id="rId28"/>
    <p:sldId id="763" r:id="rId29"/>
    <p:sldId id="755" r:id="rId30"/>
    <p:sldId id="758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tnlo7p5pl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cNM7OsdsY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3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4.png"/><Relationship Id="rId7" Type="http://schemas.openxmlformats.org/officeDocument/2006/relationships/image" Target="../media/image3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111.png"/><Relationship Id="rId7" Type="http://schemas.openxmlformats.org/officeDocument/2006/relationships/image" Target="../media/image3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tnlo7p5pl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What is the solution to this LP?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E0E22-EC01-A862-7227-65EDF167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46" y="1626138"/>
            <a:ext cx="4882707" cy="4680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7E936-5E53-EB90-9A6B-0665597AEF9C}"/>
              </a:ext>
            </a:extLst>
          </p:cNvPr>
          <p:cNvSpPr txBox="1"/>
          <p:nvPr/>
        </p:nvSpPr>
        <p:spPr>
          <a:xfrm>
            <a:off x="2034603" y="6302971"/>
            <a:ext cx="755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https://www.desmos.com/calculator/tnlo7p5plp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03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3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5714886" cy="51649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Simplex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at a feasible intersection (if not trivial, can solve another LP to find one)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successors as “neighbors” of current intersection</a:t>
            </a:r>
          </a:p>
          <a:p>
            <a:pPr marL="687388" lvl="1" indent="-457200"/>
            <a:r>
              <a:rPr lang="en-US" dirty="0"/>
              <a:t>i.e., remove one row from our square subset of A, and add another row not in the subset; then check feasibility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 to any successor with lower objective than current intersection</a:t>
            </a:r>
          </a:p>
          <a:p>
            <a:pPr marL="687388" lvl="1" indent="-457200"/>
            <a:r>
              <a:rPr lang="en-US" dirty="0"/>
              <a:t>If no such successors, we are done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D1ED5-84FA-4942-BA48-3D97EA05FD6D}"/>
              </a:ext>
            </a:extLst>
          </p:cNvPr>
          <p:cNvSpPr txBox="1"/>
          <p:nvPr/>
        </p:nvSpPr>
        <p:spPr>
          <a:xfrm>
            <a:off x="1593699" y="6260036"/>
            <a:ext cx="945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local hill-climbing search! … but always finds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14331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𝐜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2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Graphical Representation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you’re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5692-331F-4AF2-8C88-0D7F3448F1AF}"/>
              </a:ext>
            </a:extLst>
          </p:cNvPr>
          <p:cNvSpPr txBox="1"/>
          <p:nvPr/>
        </p:nvSpPr>
        <p:spPr>
          <a:xfrm>
            <a:off x="3138566" y="6374913"/>
            <a:ext cx="6097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https://www.youtube.com/watch?v=CUcNM7OsdsY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6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7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programming formulation</a:t>
            </a:r>
          </a:p>
          <a:p>
            <a:pPr marL="917575" lvl="2" indent="-457200"/>
            <a:r>
              <a:rPr lang="en-US" sz="2800" dirty="0"/>
              <a:t>Problem description</a:t>
            </a:r>
          </a:p>
          <a:p>
            <a:pPr marL="917575" lvl="2" indent="-457200"/>
            <a:r>
              <a:rPr lang="en-US" sz="2800" dirty="0"/>
              <a:t>Graphical representation</a:t>
            </a:r>
          </a:p>
          <a:p>
            <a:pPr marL="917575" lvl="2" indent="-457200"/>
            <a:r>
              <a:rPr lang="en-US" sz="2800" dirty="0"/>
              <a:t>Optimization representation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Solving linear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Higher dimensions than just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Integer programs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5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blipFill>
                <a:blip r:embed="rId3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could also do: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more constrained: Binary Integer Programming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hybrid: Mixed Integer Linear Programming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heuristics?</a:t>
            </a: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blipFill>
                <a:blip r:embed="rId4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19DCD68-E998-4EFC-7012-F0E4F351D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712" y="3249875"/>
            <a:ext cx="2439227" cy="35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Push LP solution of problem into priority queue,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>
                    <a:solidFill>
                      <a:srgbClr val="7030A0"/>
                    </a:solidFill>
                  </a:rPr>
                  <a:t>ordered by objective value of LP solution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917575" lvl="2" indent="-457200"/>
                <a:r>
                  <a:rPr lang="en-US" sz="2800" dirty="0"/>
                  <a:t>If queue is empty, return IP is infeasible</a:t>
                </a:r>
              </a:p>
              <a:p>
                <a:pPr marL="917575" lvl="2" indent="-457200"/>
                <a:r>
                  <a:rPr lang="en-US" sz="2800" dirty="0"/>
                  <a:t>Pop candidate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from priority queue ()</a:t>
                </a:r>
              </a:p>
              <a:p>
                <a:pPr marL="917575" lvl="2" indent="-45720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we are done; return solution</a:t>
                </a:r>
              </a:p>
              <a:p>
                <a:pPr marL="917575" lvl="2" indent="-457200"/>
                <a:r>
                  <a:rPr lang="en-US" sz="2800" dirty="0"/>
                  <a:t>Otherwise, 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not integer valued, and add two additional LPs to the priority queue: </a:t>
                </a:r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Note: Only add LPs to the queue if they are feasible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204" t="-2020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23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.5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blipFill>
                <a:blip r:embed="rId4"/>
                <a:stretch>
                  <a:fillRect l="-2251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304B1C-E084-494E-B89C-10374ED9708A}"/>
              </a:ext>
            </a:extLst>
          </p:cNvPr>
          <p:cNvCxnSpPr>
            <a:cxnSpLocks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3328BE-77C6-9247-8F66-338B93B17895}"/>
              </a:ext>
            </a:extLst>
          </p:cNvPr>
          <p:cNvCxnSpPr>
            <a:cxnSpLocks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BB704A6-C852-47AC-98BF-140CB25A089E}"/>
              </a:ext>
            </a:extLst>
          </p:cNvPr>
          <p:cNvCxnSpPr>
            <a:cxnSpLocks/>
          </p:cNvCxnSpPr>
          <p:nvPr/>
        </p:nvCxnSpPr>
        <p:spPr>
          <a:xfrm flipH="1">
            <a:off x="2598992" y="2884090"/>
            <a:ext cx="1735336" cy="7667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EAC396-9115-4E03-B211-3FD4EE1B7A38}"/>
              </a:ext>
            </a:extLst>
          </p:cNvPr>
          <p:cNvCxnSpPr>
            <a:cxnSpLocks/>
          </p:cNvCxnSpPr>
          <p:nvPr/>
        </p:nvCxnSpPr>
        <p:spPr>
          <a:xfrm>
            <a:off x="7698539" y="2964828"/>
            <a:ext cx="1634632" cy="7667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/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/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A5CF365-76C3-B881-D8A4-FE0954684776}"/>
              </a:ext>
            </a:extLst>
          </p:cNvPr>
          <p:cNvCxnSpPr>
            <a:cxnSpLocks/>
          </p:cNvCxnSpPr>
          <p:nvPr/>
        </p:nvCxnSpPr>
        <p:spPr>
          <a:xfrm>
            <a:off x="3091063" y="3972444"/>
            <a:ext cx="0" cy="2330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E08D8C-29A3-700A-1453-98749DCF0C49}"/>
              </a:ext>
            </a:extLst>
          </p:cNvPr>
          <p:cNvGrpSpPr/>
          <p:nvPr/>
        </p:nvGrpSpPr>
        <p:grpSpPr>
          <a:xfrm>
            <a:off x="2465843" y="4448993"/>
            <a:ext cx="623763" cy="1215207"/>
            <a:chOff x="2465843" y="4448993"/>
            <a:chExt cx="623763" cy="121520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4B3FC4-0C68-9177-4607-FC9A28DEB0B3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4"/>
              <a:ext cx="612263" cy="121520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528912-E2EB-10F3-00CA-A6EE00F15E6E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3"/>
              <a:ext cx="622666" cy="48695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5F310-45CA-98BB-FB8D-71502D37C140}"/>
                </a:ext>
              </a:extLst>
            </p:cNvPr>
            <p:cNvCxnSpPr>
              <a:cxnSpLocks/>
            </p:cNvCxnSpPr>
            <p:nvPr/>
          </p:nvCxnSpPr>
          <p:spPr>
            <a:xfrm>
              <a:off x="3089606" y="4905414"/>
              <a:ext cx="0" cy="75878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BDB5CBE-D66A-1654-9616-7C3E152E1C11}"/>
              </a:ext>
            </a:extLst>
          </p:cNvPr>
          <p:cNvCxnSpPr>
            <a:cxnSpLocks/>
          </p:cNvCxnSpPr>
          <p:nvPr/>
        </p:nvCxnSpPr>
        <p:spPr>
          <a:xfrm>
            <a:off x="9956967" y="4016646"/>
            <a:ext cx="0" cy="23307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BA9507-5A16-2613-23F0-F64E0BF50155}"/>
              </a:ext>
            </a:extLst>
          </p:cNvPr>
          <p:cNvGrpSpPr/>
          <p:nvPr/>
        </p:nvGrpSpPr>
        <p:grpSpPr>
          <a:xfrm>
            <a:off x="9956054" y="5141048"/>
            <a:ext cx="594110" cy="998805"/>
            <a:chOff x="9956054" y="5141048"/>
            <a:chExt cx="594110" cy="99880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A8E3292-22C7-6460-01C1-3AD0BB447C8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4563"/>
              <a:ext cx="203361" cy="15718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01CF333-0B23-A577-619D-698D88130886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966989"/>
              <a:ext cx="594110" cy="1728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BCEF72-904A-2280-7DBD-50C2A525AE17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671" y="5301746"/>
              <a:ext cx="394320" cy="8255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C1392E-2721-3D87-23EA-479270F50233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1048"/>
              <a:ext cx="3499" cy="8259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5D0D7A1-6B79-4AA8-8C14-8D444F4B53E9}"/>
              </a:ext>
            </a:extLst>
          </p:cNvPr>
          <p:cNvCxnSpPr>
            <a:cxnSpLocks/>
          </p:cNvCxnSpPr>
          <p:nvPr/>
        </p:nvCxnSpPr>
        <p:spPr>
          <a:xfrm>
            <a:off x="6534448" y="3052733"/>
            <a:ext cx="0" cy="496956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1F77299-4E93-E78D-E766-1FC99146740C}"/>
              </a:ext>
            </a:extLst>
          </p:cNvPr>
          <p:cNvCxnSpPr>
            <a:cxnSpLocks/>
          </p:cNvCxnSpPr>
          <p:nvPr/>
        </p:nvCxnSpPr>
        <p:spPr>
          <a:xfrm>
            <a:off x="5937374" y="3052733"/>
            <a:ext cx="0" cy="496956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E5F02E42-682F-AF8F-4687-57178C8627FA}"/>
              </a:ext>
            </a:extLst>
          </p:cNvPr>
          <p:cNvSpPr/>
          <p:nvPr/>
        </p:nvSpPr>
        <p:spPr>
          <a:xfrm>
            <a:off x="9890255" y="5904295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0E7C5ED-AB5E-F1A6-2BB3-892D6922B974}"/>
              </a:ext>
            </a:extLst>
          </p:cNvPr>
          <p:cNvSpPr/>
          <p:nvPr/>
        </p:nvSpPr>
        <p:spPr>
          <a:xfrm>
            <a:off x="3024550" y="559444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28" grpId="0" animBg="1"/>
      <p:bldP spid="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/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D710D-5DAF-A946-B4B2-8380E3D30F3B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/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4.85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0BF86E-7EF4-7F4F-9138-DCB5E85CD396}"/>
              </a:ext>
            </a:extLst>
          </p:cNvPr>
          <p:cNvCxnSpPr>
            <a:cxnSpLocks/>
            <a:stCxn id="4" idx="2"/>
            <a:endCxn id="32" idx="0"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17,6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=20.6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18,4.85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=20.91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blipFill>
                <a:blip r:embed="rId9"/>
                <a:stretch>
                  <a:fillRect l="-2251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Cost Contours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19CD3EF-91BE-A312-B81C-5B8CA35D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EC31A-D048-72EF-D7EE-D9DDCEA091A5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01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2960"/>
          </a:xfrm>
        </p:spPr>
        <p:txBody>
          <a:bodyPr/>
          <a:lstStyle/>
          <a:p>
            <a:r>
              <a:rPr lang="en-US" dirty="0"/>
              <a:t>What is the solution to this LP?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E59F4-AF08-E242-FDA8-97A8D9F55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46" y="1626138"/>
            <a:ext cx="4882707" cy="4680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0F7E3-06A5-3718-8CF3-29151CED6EF5}"/>
              </a:ext>
            </a:extLst>
          </p:cNvPr>
          <p:cNvSpPr txBox="1"/>
          <p:nvPr/>
        </p:nvSpPr>
        <p:spPr>
          <a:xfrm>
            <a:off x="2034603" y="6302971"/>
            <a:ext cx="755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https://www.desmos.com/calculator/tnlo7p5plp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15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no constraints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constraint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r="-908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more detail: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Enumerate all intersections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Keep only those that are feasible (satisfy </a:t>
            </a:r>
            <a:r>
              <a:rPr lang="en-US" i="1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inequalities)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Return feasible intersection with the lowest objective value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1336</Words>
  <Application>Microsoft Office PowerPoint</Application>
  <PresentationFormat>Widescreen</PresentationFormat>
  <Paragraphs>306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Wingdings</vt:lpstr>
      <vt:lpstr>Office Theme</vt:lpstr>
      <vt:lpstr>Warm-up as you walk in</vt:lpstr>
      <vt:lpstr>Plan</vt:lpstr>
      <vt:lpstr>AI: Representation and Problem Solving </vt:lpstr>
      <vt:lpstr>Reminder: Cost Contours</vt:lpstr>
      <vt:lpstr>Solving a Linear Program</vt:lpstr>
      <vt:lpstr>Solving a Linear Program</vt:lpstr>
      <vt:lpstr>Solving a Linear Program</vt:lpstr>
      <vt:lpstr>Poll 1</vt:lpstr>
      <vt:lpstr>Solving an LP</vt:lpstr>
      <vt:lpstr>Solving an LP</vt:lpstr>
      <vt:lpstr>Solving an LP</vt:lpstr>
      <vt:lpstr>Solving an LP</vt:lpstr>
      <vt:lpstr>Solving an LP</vt:lpstr>
      <vt:lpstr>What about higher dimensions?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Relaxation</vt:lpstr>
      <vt:lpstr>Poll 2:</vt:lpstr>
      <vt:lpstr>Poll 3:</vt:lpstr>
      <vt:lpstr>Solving an IP</vt:lpstr>
      <vt:lpstr>Branch and Bound Example</vt:lpstr>
      <vt:lpstr>Branch and Bound Example</vt:lpstr>
      <vt:lpstr>Branch and Bound Example</vt:lpstr>
      <vt:lpstr>Branch and Bound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738</cp:revision>
  <cp:lastPrinted>2018-11-27T13:42:27Z</cp:lastPrinted>
  <dcterms:created xsi:type="dcterms:W3CDTF">2018-10-11T11:39:27Z</dcterms:created>
  <dcterms:modified xsi:type="dcterms:W3CDTF">2024-09-24T02:56:47Z</dcterms:modified>
</cp:coreProperties>
</file>