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640" r:id="rId2"/>
    <p:sldId id="735" r:id="rId3"/>
    <p:sldId id="663" r:id="rId4"/>
    <p:sldId id="688" r:id="rId5"/>
    <p:sldId id="692" r:id="rId6"/>
    <p:sldId id="691" r:id="rId7"/>
    <p:sldId id="696" r:id="rId8"/>
    <p:sldId id="697" r:id="rId9"/>
    <p:sldId id="698" r:id="rId10"/>
    <p:sldId id="699" r:id="rId11"/>
    <p:sldId id="700" r:id="rId12"/>
    <p:sldId id="701" r:id="rId13"/>
    <p:sldId id="702" r:id="rId14"/>
    <p:sldId id="703" r:id="rId15"/>
    <p:sldId id="704" r:id="rId16"/>
    <p:sldId id="705" r:id="rId17"/>
    <p:sldId id="706" r:id="rId18"/>
    <p:sldId id="707" r:id="rId19"/>
    <p:sldId id="708" r:id="rId20"/>
    <p:sldId id="709" r:id="rId21"/>
    <p:sldId id="711" r:id="rId22"/>
    <p:sldId id="710" r:id="rId23"/>
    <p:sldId id="713" r:id="rId24"/>
    <p:sldId id="736" r:id="rId25"/>
    <p:sldId id="733" r:id="rId26"/>
    <p:sldId id="732" r:id="rId27"/>
    <p:sldId id="714" r:id="rId28"/>
    <p:sldId id="734" r:id="rId29"/>
    <p:sldId id="737" r:id="rId30"/>
    <p:sldId id="738" r:id="rId31"/>
    <p:sldId id="739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smos.com/calculator/8d9kxbdq9u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desmos.com/calculator/lp0rqsb1w6" TargetMode="External"/><Relationship Id="rId4" Type="http://schemas.openxmlformats.org/officeDocument/2006/relationships/image" Target="../media/image4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desmos.com/calculator/plp1thgsbh" TargetMode="External"/><Relationship Id="rId4" Type="http://schemas.openxmlformats.org/officeDocument/2006/relationships/image" Target="../media/image4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9007"/>
              </p:ext>
            </p:extLst>
          </p:nvPr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07311" y="1717017"/>
                <a:ext cx="5043368" cy="2581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1" y="1717017"/>
                <a:ext cx="5043368" cy="25817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639317B0-D555-8E90-85F8-A05CBEFBCA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639317B0-D555-8E90-85F8-A05CBEFBC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  <a:blipFill>
                <a:blip r:embed="rId4"/>
                <a:stretch>
                  <a:fillRect l="-2996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3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01215" y="1717017"/>
                <a:ext cx="4752776" cy="2657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15" y="1717017"/>
                <a:ext cx="4752776" cy="26574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23711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98149"/>
                <a:ext cx="4752776" cy="2615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98149"/>
                <a:ext cx="4752776" cy="2615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39282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98149"/>
                <a:ext cx="5052537" cy="2615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98149"/>
                <a:ext cx="5052537" cy="2615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31713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98149"/>
                <a:ext cx="4752776" cy="2615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98149"/>
                <a:ext cx="4752776" cy="26150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4363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717017"/>
                <a:ext cx="2541850" cy="12617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7017"/>
                <a:ext cx="2541850" cy="1261756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0E7ED4A-96FC-4B9D-81A2-D250550D9C34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62CB3E0-C1E1-496E-8847-089010F153B5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DE0C81A-7140-46AB-8506-841B56D9C094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</p:spTree>
    <p:extLst>
      <p:ext uri="{BB962C8B-B14F-4D97-AF65-F5344CB8AC3E}">
        <p14:creationId xmlns:p14="http://schemas.microsoft.com/office/powerpoint/2010/main" val="5288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5102E5-67E0-8796-C9C8-DC8498E1C288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5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7486F9-9979-0569-88B8-96FEF26717C5}"/>
                  </a:ext>
                </a:extLst>
              </p:cNvPr>
              <p:cNvSpPr txBox="1"/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7486F9-9979-0569-88B8-96FEF2671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1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3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5D0EA5-88F2-FBB5-B648-C965FD419FE7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EC01C6-F0CA-4F4A-A1AD-80B4935A49FD}"/>
                  </a:ext>
                </a:extLst>
              </p:cNvPr>
              <p:cNvSpPr txBox="1"/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EC01C6-F0CA-4F4A-A1AD-80B4935A4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7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6CD93350-1C02-4EA8-BF36-D5F0A6C3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6CD93350-1C02-4EA8-BF36-D5F0A6C3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BB07118-CB54-4244-97BC-BFABBE489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BB07118-CB54-4244-97BC-BFABBE4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1F830A26-B735-4469-A6BB-25AF186B94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1F830A26-B735-4469-A6BB-25AF186B9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FB6F9F28-129A-4B74-800B-50AC4C45C0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FB6F9F28-129A-4B74-800B-50AC4C45C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87CCF5-2BDD-6613-6539-7EFBD52C68E8}"/>
                  </a:ext>
                </a:extLst>
              </p:cNvPr>
              <p:cNvSpPr txBox="1"/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87CCF5-2BDD-6613-6539-7EFBD52C6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B318-E5BE-A823-6253-8B09F310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schedule update?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9235B-2CC8-76A4-5230-7D25C31B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1" y="1148332"/>
            <a:ext cx="10224655" cy="53425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169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which of the following also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72B0F1-2484-46AF-BA02-E13C822A799A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F6ADB-7BD3-F4E4-AE52-9B612F97CB7D}"/>
                  </a:ext>
                </a:extLst>
              </p:cNvPr>
              <p:cNvSpPr txBox="1"/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F6ADB-7BD3-F4E4-AE52-9B612F97C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798"/>
                <a:ext cx="2541850" cy="1263808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5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objective with linear constraints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712346"/>
                <a:ext cx="2586542" cy="1109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2346"/>
                <a:ext cx="2586542" cy="1109919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610714" y="3924594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opposed to general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7C4F7-4153-40C8-89BE-1F8245496077}"/>
                  </a:ext>
                </a:extLst>
              </p:cNvPr>
              <p:cNvSpPr txBox="1"/>
              <p:nvPr/>
            </p:nvSpPr>
            <p:spPr>
              <a:xfrm>
                <a:off x="610714" y="4696471"/>
                <a:ext cx="4660187" cy="1535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7C4F7-4153-40C8-89BE-1F824549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4" y="4696471"/>
                <a:ext cx="4660187" cy="15351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724552"/>
                <a:ext cx="2586542" cy="1107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724552"/>
                <a:ext cx="2586542" cy="1107867"/>
              </a:xfrm>
              <a:prstGeom prst="rect">
                <a:avLst/>
              </a:prstGeom>
              <a:blipFill>
                <a:blip r:embed="rId2"/>
                <a:stretch>
                  <a:fillRect b="-12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488179" y="4989422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Important to pay attention to form!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Can switch between formulations!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/>
              <p:nvPr/>
            </p:nvSpPr>
            <p:spPr>
              <a:xfrm>
                <a:off x="4268315" y="2724552"/>
                <a:ext cx="2720425" cy="1520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𝐝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𝐡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15" y="2724552"/>
                <a:ext cx="2720425" cy="15204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229363-2256-4234-B9A6-44CFB317D95E}"/>
              </a:ext>
            </a:extLst>
          </p:cNvPr>
          <p:cNvSpPr txBox="1">
            <a:spLocks/>
          </p:cNvSpPr>
          <p:nvPr/>
        </p:nvSpPr>
        <p:spPr>
          <a:xfrm>
            <a:off x="4268315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/>
              <p:nvPr/>
            </p:nvSpPr>
            <p:spPr>
              <a:xfrm>
                <a:off x="7984531" y="2724552"/>
                <a:ext cx="2538644" cy="1538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A</a:t>
                </a:r>
                <a14:m>
                  <m:oMath xmlns:m="http://schemas.openxmlformats.org/officeDocument/2006/math"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⪰0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31" y="2724552"/>
                <a:ext cx="2538644" cy="15387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3FC165-344F-489F-BD4A-F7EC94767328}"/>
              </a:ext>
            </a:extLst>
          </p:cNvPr>
          <p:cNvSpPr txBox="1">
            <a:spLocks/>
          </p:cNvSpPr>
          <p:nvPr/>
        </p:nvSpPr>
        <p:spPr>
          <a:xfrm>
            <a:off x="7984531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560211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Which of these points have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for cost vector: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9F6FC3-F0DC-4EF5-96AD-9C3EA08462B4}"/>
              </a:ext>
            </a:extLst>
          </p:cNvPr>
          <p:cNvCxnSpPr/>
          <p:nvPr/>
        </p:nvCxnSpPr>
        <p:spPr>
          <a:xfrm>
            <a:off x="1309880" y="5046935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/>
              <p:nvPr/>
            </p:nvSpPr>
            <p:spPr>
              <a:xfrm>
                <a:off x="5702638" y="4929602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38" y="4929602"/>
                <a:ext cx="6125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DBAC2D-3A55-40DA-BD13-BEA18F8B9823}"/>
              </a:ext>
            </a:extLst>
          </p:cNvPr>
          <p:cNvCxnSpPr/>
          <p:nvPr/>
        </p:nvCxnSpPr>
        <p:spPr>
          <a:xfrm flipH="1" flipV="1">
            <a:off x="2895712" y="2965994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/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5B0CA-E82B-4282-9C18-28AF8EC97F5F}"/>
              </a:ext>
            </a:extLst>
          </p:cNvPr>
          <p:cNvCxnSpPr/>
          <p:nvPr/>
        </p:nvCxnSpPr>
        <p:spPr>
          <a:xfrm>
            <a:off x="312494" y="3447570"/>
            <a:ext cx="4527135" cy="28319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B407A2-B3CC-438C-8E41-9A565800177F}"/>
              </a:ext>
            </a:extLst>
          </p:cNvPr>
          <p:cNvCxnSpPr/>
          <p:nvPr/>
        </p:nvCxnSpPr>
        <p:spPr>
          <a:xfrm flipH="1" flipV="1">
            <a:off x="2244726" y="4654548"/>
            <a:ext cx="670389" cy="416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0A80AE-EF42-4100-B6B1-B44247D33AE1}"/>
              </a:ext>
            </a:extLst>
          </p:cNvPr>
          <p:cNvSpPr txBox="1"/>
          <p:nvPr/>
        </p:nvSpPr>
        <p:spPr>
          <a:xfrm>
            <a:off x="2183005" y="4158204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FF01A2-D293-41E7-BDC4-98F10D671284}"/>
              </a:ext>
            </a:extLst>
          </p:cNvPr>
          <p:cNvCxnSpPr/>
          <p:nvPr/>
        </p:nvCxnSpPr>
        <p:spPr>
          <a:xfrm>
            <a:off x="2921922" y="5071170"/>
            <a:ext cx="594848" cy="381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4755F5-3987-47FB-AD4C-89893D072791}"/>
              </a:ext>
            </a:extLst>
          </p:cNvPr>
          <p:cNvCxnSpPr/>
          <p:nvPr/>
        </p:nvCxnSpPr>
        <p:spPr>
          <a:xfrm flipV="1">
            <a:off x="2903387" y="4464456"/>
            <a:ext cx="397011" cy="621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65E9BF-6A73-42CB-9DFB-7FFEDC773D76}"/>
              </a:ext>
            </a:extLst>
          </p:cNvPr>
          <p:cNvCxnSpPr/>
          <p:nvPr/>
        </p:nvCxnSpPr>
        <p:spPr>
          <a:xfrm flipH="1">
            <a:off x="2589947" y="5070588"/>
            <a:ext cx="323509" cy="551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1188B6-CB9A-463B-B8BC-FBA6305B22C5}"/>
              </a:ext>
            </a:extLst>
          </p:cNvPr>
          <p:cNvSpPr txBox="1"/>
          <p:nvPr/>
        </p:nvSpPr>
        <p:spPr>
          <a:xfrm>
            <a:off x="3268302" y="396009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0CD90B-74CA-431A-9A77-821D2021102D}"/>
              </a:ext>
            </a:extLst>
          </p:cNvPr>
          <p:cNvSpPr txBox="1"/>
          <p:nvPr/>
        </p:nvSpPr>
        <p:spPr>
          <a:xfrm>
            <a:off x="3480587" y="4898651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C408B-5A91-4CD3-9243-3594FF273F5E}"/>
              </a:ext>
            </a:extLst>
          </p:cNvPr>
          <p:cNvSpPr txBox="1"/>
          <p:nvPr/>
        </p:nvSpPr>
        <p:spPr>
          <a:xfrm>
            <a:off x="2120970" y="5346701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IV</a:t>
            </a:r>
          </a:p>
        </p:txBody>
      </p:sp>
    </p:spTree>
    <p:extLst>
      <p:ext uri="{BB962C8B-B14F-4D97-AF65-F5344CB8AC3E}">
        <p14:creationId xmlns:p14="http://schemas.microsoft.com/office/powerpoint/2010/main" val="638308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ADEEB0-665B-C8D7-1AA9-F2E98E202B20}"/>
              </a:ext>
            </a:extLst>
          </p:cNvPr>
          <p:cNvCxnSpPr/>
          <p:nvPr/>
        </p:nvCxnSpPr>
        <p:spPr>
          <a:xfrm>
            <a:off x="4565869" y="4688726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8B258-6B1A-7FC5-63D1-7100D5086B1A}"/>
                  </a:ext>
                </a:extLst>
              </p:cNvPr>
              <p:cNvSpPr txBox="1"/>
              <p:nvPr/>
            </p:nvSpPr>
            <p:spPr>
              <a:xfrm>
                <a:off x="8716370" y="4629985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8B258-6B1A-7FC5-63D1-7100D5086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370" y="4629985"/>
                <a:ext cx="6125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D19D3F-FC95-DE41-782E-F12FA5C6C849}"/>
              </a:ext>
            </a:extLst>
          </p:cNvPr>
          <p:cNvCxnSpPr/>
          <p:nvPr/>
        </p:nvCxnSpPr>
        <p:spPr>
          <a:xfrm flipH="1" flipV="1">
            <a:off x="5676724" y="2159271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B8043-DA08-90E7-3D64-3873E82D5040}"/>
                  </a:ext>
                </a:extLst>
              </p:cNvPr>
              <p:cNvSpPr txBox="1"/>
              <p:nvPr/>
            </p:nvSpPr>
            <p:spPr>
              <a:xfrm>
                <a:off x="4565869" y="2397623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B8043-DA08-90E7-3D64-3873E82D5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69" y="2397623"/>
                <a:ext cx="62081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B31BE4-0BBE-2FA7-EFEC-F11C3D77658C}"/>
              </a:ext>
            </a:extLst>
          </p:cNvPr>
          <p:cNvCxnSpPr/>
          <p:nvPr/>
        </p:nvCxnSpPr>
        <p:spPr>
          <a:xfrm flipV="1">
            <a:off x="5710178" y="4066789"/>
            <a:ext cx="397011" cy="6219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A65276-FBE5-0998-B8B1-65E89E830522}"/>
                  </a:ext>
                </a:extLst>
              </p:cNvPr>
              <p:cNvSpPr txBox="1"/>
              <p:nvPr/>
            </p:nvSpPr>
            <p:spPr>
              <a:xfrm>
                <a:off x="5978251" y="3602323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A65276-FBE5-0998-B8B1-65E89E83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251" y="3602323"/>
                <a:ext cx="4475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415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the magnitude of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𝐜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increases, the distance between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contours lines of the objective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𝐜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⊤</m:t>
                        </m:r>
                      </m:sup>
                    </m:sSup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𝐱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2"/>
                <a:stretch>
                  <a:fillRect l="-1271" t="-15455" b="-7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0F700-F6C4-47BF-AABE-6D99E6060F7B}"/>
              </a:ext>
            </a:extLst>
          </p:cNvPr>
          <p:cNvSpPr txBox="1">
            <a:spLocks/>
          </p:cNvSpPr>
          <p:nvPr/>
        </p:nvSpPr>
        <p:spPr>
          <a:xfrm>
            <a:off x="669281" y="2148810"/>
            <a:ext cx="47506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27F95-72CA-71AF-204C-EF3B6C3AC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384" y="1658704"/>
            <a:ext cx="4911772" cy="4832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266CC2-F12B-58DC-C568-4151DD81C556}"/>
              </a:ext>
            </a:extLst>
          </p:cNvPr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4"/>
              </a:rPr>
              <a:t>https://www.desmos.com/calculator/8d9kxbdq9u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0151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544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4C7F50-59D7-6F7C-75AA-8F6390207B8C}"/>
              </a:ext>
            </a:extLst>
          </p:cNvPr>
          <p:cNvSpPr txBox="1"/>
          <p:nvPr/>
        </p:nvSpPr>
        <p:spPr>
          <a:xfrm>
            <a:off x="6278880" y="5602778"/>
            <a:ext cx="5719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Feasible region:</a:t>
            </a:r>
          </a:p>
          <a:p>
            <a:r>
              <a:rPr lang="en-US" sz="2800" dirty="0">
                <a:solidFill>
                  <a:srgbClr val="7030A0"/>
                </a:solidFill>
              </a:rPr>
              <a:t>All points x that satisfy the constraints</a:t>
            </a:r>
          </a:p>
        </p:txBody>
      </p:sp>
    </p:spTree>
    <p:extLst>
      <p:ext uri="{BB962C8B-B14F-4D97-AF65-F5344CB8AC3E}">
        <p14:creationId xmlns:p14="http://schemas.microsoft.com/office/powerpoint/2010/main" val="15390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4C7F50-59D7-6F7C-75AA-8F6390207B8C}"/>
              </a:ext>
            </a:extLst>
          </p:cNvPr>
          <p:cNvSpPr txBox="1"/>
          <p:nvPr/>
        </p:nvSpPr>
        <p:spPr>
          <a:xfrm>
            <a:off x="6278880" y="5602778"/>
            <a:ext cx="57193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Feasible region:</a:t>
            </a:r>
          </a:p>
          <a:p>
            <a:r>
              <a:rPr lang="en-US" sz="2800" dirty="0">
                <a:solidFill>
                  <a:srgbClr val="7030A0"/>
                </a:solidFill>
              </a:rPr>
              <a:t>All points x that satisfy the constraints</a:t>
            </a:r>
          </a:p>
        </p:txBody>
      </p:sp>
    </p:spTree>
    <p:extLst>
      <p:ext uri="{BB962C8B-B14F-4D97-AF65-F5344CB8AC3E}">
        <p14:creationId xmlns:p14="http://schemas.microsoft.com/office/powerpoint/2010/main" val="55906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Linear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with drawings from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89F686B-6326-D1CC-CD9A-F3B6FB3C2715}"/>
              </a:ext>
            </a:extLst>
          </p:cNvPr>
          <p:cNvSpPr txBox="1"/>
          <p:nvPr/>
        </p:nvSpPr>
        <p:spPr>
          <a:xfrm>
            <a:off x="5669280" y="5944585"/>
            <a:ext cx="6766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https://www.desmos.com/calculator/lp0rqsb1w6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F5F78B-F381-B54D-1FF2-608C239FA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843" y="875431"/>
            <a:ext cx="5371764" cy="46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0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C8A37D-EF7B-0684-F666-701AED11E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843" y="858805"/>
            <a:ext cx="5388873" cy="5069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 these represent?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49" y="3115974"/>
                <a:ext cx="3979294" cy="1384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968" y="2064355"/>
                <a:ext cx="3187732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89F686B-6326-D1CC-CD9A-F3B6FB3C2715}"/>
              </a:ext>
            </a:extLst>
          </p:cNvPr>
          <p:cNvSpPr txBox="1"/>
          <p:nvPr/>
        </p:nvSpPr>
        <p:spPr>
          <a:xfrm>
            <a:off x="5669280" y="5944585"/>
            <a:ext cx="6766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https://www.desmos.com/calculator/plp1thgsbh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FFF84-60AB-5350-B517-0014F91B2D16}"/>
                  </a:ext>
                </a:extLst>
              </p:cNvPr>
              <p:cNvSpPr txBox="1"/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AFFF84-60AB-5350-B517-0014F91B2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85" y="4577158"/>
                <a:ext cx="3515258" cy="1891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18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3016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6575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47210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Satisfaction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coloring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475CA2-6469-4D94-B205-270B5B7B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048" y="1864220"/>
            <a:ext cx="4623853" cy="312955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0BC47F-90FC-26B0-22BB-A600B2816048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A5A9D1-E61F-35B2-060C-A7AE27BC8437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4889480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satisfies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constraints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A5A9D1-E61F-35B2-060C-A7AE27BC8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4889480" cy="1092607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6AB6836-5641-E56B-B963-7AE38DD627CC}"/>
              </a:ext>
            </a:extLst>
          </p:cNvPr>
          <p:cNvSpPr txBox="1"/>
          <p:nvPr/>
        </p:nvSpPr>
        <p:spPr>
          <a:xfrm>
            <a:off x="552099" y="5353974"/>
            <a:ext cx="5320239" cy="43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>
                <a:solidFill>
                  <a:srgbClr val="7030A0"/>
                </a:solidFill>
              </a:rPr>
              <a:t>Assume vectors are column vectors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FEC72B-10FB-42AF-7E59-3F2D23A473F4}"/>
              </a:ext>
            </a:extLst>
          </p:cNvPr>
          <p:cNvSpPr txBox="1"/>
          <p:nvPr/>
        </p:nvSpPr>
        <p:spPr>
          <a:xfrm>
            <a:off x="1757445" y="3099878"/>
            <a:ext cx="1824410" cy="43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>
                <a:solidFill>
                  <a:srgbClr val="7030A0"/>
                </a:solidFill>
              </a:rPr>
              <a:t>"such that"</a:t>
            </a:r>
          </a:p>
        </p:txBody>
      </p:sp>
    </p:spTree>
    <p:extLst>
      <p:ext uri="{BB962C8B-B14F-4D97-AF65-F5344CB8AC3E}">
        <p14:creationId xmlns:p14="http://schemas.microsoft.com/office/powerpoint/2010/main" val="37321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046574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satisfies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constraints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046574" cy="1092607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310349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310349" cy="1944591"/>
              </a:xfrm>
              <a:prstGeom prst="rect">
                <a:avLst/>
              </a:prstGeom>
              <a:blipFill>
                <a:blip r:embed="rId3"/>
                <a:stretch>
                  <a:fillRect l="-2947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ADFF84-27D2-6075-4E9A-829D3682A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90391"/>
              </p:ext>
            </p:extLst>
          </p:nvPr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63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046574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satisfies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constraints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046574" cy="1092607"/>
              </a:xfrm>
              <a:prstGeom prst="rect">
                <a:avLst/>
              </a:prstGeom>
              <a:blipFill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  <a:blipFill>
                <a:blip r:embed="rId3"/>
                <a:stretch>
                  <a:fillRect l="-2996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133317-5679-4CC4-B856-AA7E3B19EAB5}"/>
              </a:ext>
            </a:extLst>
          </p:cNvPr>
          <p:cNvSpPr txBox="1">
            <a:spLocks/>
          </p:cNvSpPr>
          <p:nvPr/>
        </p:nvSpPr>
        <p:spPr>
          <a:xfrm>
            <a:off x="3705607" y="1766820"/>
            <a:ext cx="3182873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Objective function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ED7036-8F38-9AEE-5981-260215E32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90391"/>
              </p:ext>
            </p:extLst>
          </p:nvPr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10" name="Picture 4">
            <a:extLst>
              <a:ext uri="{FF2B5EF4-FFF2-40B4-BE49-F238E27FC236}">
                <a16:creationId xmlns:a16="http://schemas.microsoft.com/office/drawing/2014/main" id="{0B5AF0A7-641D-6FDF-AF1B-9BDF2D1B9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718801"/>
                <a:ext cx="5012334" cy="2099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10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𝑐𝑎𝑙𝑜𝑟𝑖𝑒𝑠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𝑐𝑜𝑛𝑡𝑎𝑖𝑛𝑒𝑑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𝑠𝑢𝑔𝑎𝑟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calcium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718801"/>
                <a:ext cx="5012334" cy="2099549"/>
              </a:xfrm>
              <a:prstGeom prst="rect">
                <a:avLst/>
              </a:prstGeom>
              <a:blipFill>
                <a:blip r:embed="rId2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6728"/>
              </p:ext>
            </p:extLst>
          </p:nvPr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658FBFEC-F7C6-A826-66E9-7EC2ED5232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4">
                <a:extLst>
                  <a:ext uri="{FF2B5EF4-FFF2-40B4-BE49-F238E27FC236}">
                    <a16:creationId xmlns:a16="http://schemas.microsoft.com/office/drawing/2014/main" id="{658FBFEC-F7C6-A826-66E9-7EC2ED523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256976" cy="1944591"/>
              </a:xfrm>
              <a:prstGeom prst="rect">
                <a:avLst/>
              </a:prstGeom>
              <a:blipFill>
                <a:blip r:embed="rId4"/>
                <a:stretch>
                  <a:fillRect l="-2996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0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7799</TotalTime>
  <Words>1666</Words>
  <Application>Microsoft Office PowerPoint</Application>
  <PresentationFormat>Widescreen</PresentationFormat>
  <Paragraphs>516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Wingdings</vt:lpstr>
      <vt:lpstr>Office Theme</vt:lpstr>
      <vt:lpstr>Warm-up: What to eat?</vt:lpstr>
      <vt:lpstr>Questions about schedule update?</vt:lpstr>
      <vt:lpstr>AI: Representation and Problem Solving </vt:lpstr>
      <vt:lpstr>Warm-up: What to eat?</vt:lpstr>
      <vt:lpstr>Optimization</vt:lpstr>
      <vt:lpstr>Constraint Satisfaction Problems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Poll 1</vt:lpstr>
      <vt:lpstr>Poll 1</vt:lpstr>
      <vt:lpstr>Poll 2</vt:lpstr>
      <vt:lpstr>Poll 2</vt:lpstr>
      <vt:lpstr>Question</vt:lpstr>
      <vt:lpstr>Linear Programming</vt:lpstr>
      <vt:lpstr>Linear Programming</vt:lpstr>
      <vt:lpstr>Optimization</vt:lpstr>
      <vt:lpstr>Poll 3</vt:lpstr>
      <vt:lpstr>Cost Contours</vt:lpstr>
      <vt:lpstr>Question</vt:lpstr>
      <vt:lpstr>Graphics Representation</vt:lpstr>
      <vt:lpstr>Graphics Representation</vt:lpstr>
      <vt:lpstr>Graphics Representation</vt:lpstr>
      <vt:lpstr>Graphics Representation</vt:lpstr>
      <vt:lpstr>Graphics Representation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727</cp:revision>
  <cp:lastPrinted>2018-11-27T13:42:27Z</cp:lastPrinted>
  <dcterms:created xsi:type="dcterms:W3CDTF">2018-10-11T11:39:27Z</dcterms:created>
  <dcterms:modified xsi:type="dcterms:W3CDTF">2024-09-24T02:10:48Z</dcterms:modified>
</cp:coreProperties>
</file>