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822" r:id="rId3"/>
    <p:sldId id="661" r:id="rId4"/>
    <p:sldId id="833" r:id="rId5"/>
    <p:sldId id="731" r:id="rId6"/>
    <p:sldId id="662" r:id="rId7"/>
    <p:sldId id="748" r:id="rId8"/>
    <p:sldId id="694" r:id="rId9"/>
    <p:sldId id="733" r:id="rId10"/>
    <p:sldId id="741" r:id="rId11"/>
    <p:sldId id="804" r:id="rId12"/>
    <p:sldId id="873" r:id="rId13"/>
    <p:sldId id="834" r:id="rId14"/>
    <p:sldId id="823" r:id="rId15"/>
    <p:sldId id="870" r:id="rId16"/>
    <p:sldId id="819" r:id="rId17"/>
    <p:sldId id="835" r:id="rId18"/>
    <p:sldId id="836" r:id="rId19"/>
    <p:sldId id="828" r:id="rId20"/>
    <p:sldId id="827" r:id="rId21"/>
    <p:sldId id="837" r:id="rId22"/>
    <p:sldId id="851" r:id="rId23"/>
    <p:sldId id="749" r:id="rId24"/>
    <p:sldId id="736" r:id="rId25"/>
    <p:sldId id="648" r:id="rId26"/>
    <p:sldId id="752" r:id="rId27"/>
    <p:sldId id="760" r:id="rId28"/>
    <p:sldId id="762" r:id="rId29"/>
    <p:sldId id="751" r:id="rId30"/>
    <p:sldId id="649" r:id="rId31"/>
    <p:sldId id="682" r:id="rId32"/>
    <p:sldId id="810" r:id="rId33"/>
    <p:sldId id="817" r:id="rId34"/>
    <p:sldId id="745" r:id="rId35"/>
    <p:sldId id="811" r:id="rId36"/>
    <p:sldId id="812" r:id="rId37"/>
    <p:sldId id="753" r:id="rId38"/>
    <p:sldId id="754" r:id="rId39"/>
    <p:sldId id="820" r:id="rId40"/>
    <p:sldId id="747" r:id="rId41"/>
    <p:sldId id="829" r:id="rId42"/>
    <p:sldId id="830" r:id="rId43"/>
    <p:sldId id="727" r:id="rId44"/>
    <p:sldId id="852" r:id="rId45"/>
    <p:sldId id="853" r:id="rId46"/>
    <p:sldId id="854" r:id="rId47"/>
    <p:sldId id="848" r:id="rId48"/>
    <p:sldId id="855" r:id="rId49"/>
    <p:sldId id="857" r:id="rId50"/>
    <p:sldId id="858" r:id="rId51"/>
    <p:sldId id="859" r:id="rId52"/>
    <p:sldId id="850" r:id="rId53"/>
    <p:sldId id="840" r:id="rId54"/>
    <p:sldId id="860" r:id="rId55"/>
    <p:sldId id="861" r:id="rId56"/>
    <p:sldId id="867" r:id="rId57"/>
    <p:sldId id="826" r:id="rId58"/>
    <p:sldId id="844" r:id="rId59"/>
    <p:sldId id="843" r:id="rId60"/>
    <p:sldId id="863" r:id="rId61"/>
    <p:sldId id="839" r:id="rId62"/>
    <p:sldId id="872" r:id="rId63"/>
    <p:sldId id="868" r:id="rId64"/>
    <p:sldId id="841" r:id="rId65"/>
    <p:sldId id="842" r:id="rId66"/>
    <p:sldId id="864" r:id="rId67"/>
    <p:sldId id="865" r:id="rId68"/>
    <p:sldId id="846" r:id="rId69"/>
    <p:sldId id="847" r:id="rId70"/>
    <p:sldId id="816" r:id="rId7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7T22:17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38555 16113 6656,'-76'-20'2464,"95"20"-1920,-38 0-160,19 0-640,0 0 64,0 0-1248,19 0 800,0 20-1504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81550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8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2, one dot and two ghosts;</a:t>
            </a:r>
            <a:r>
              <a:rPr lang="en-US" baseline="0" dirty="0"/>
              <a:t> dot is about 8 steps away</a:t>
            </a:r>
            <a:r>
              <a:rPr lang="en-US" dirty="0"/>
              <a:t> – cannot see actual eating, so need to include distance to dots in </a:t>
            </a:r>
            <a:r>
              <a:rPr lang="en-US" dirty="0" err="1"/>
              <a:t>eval</a:t>
            </a:r>
            <a:r>
              <a:rPr lang="en-US" dirty="0"/>
              <a:t>; but limited depth means it goes into a dead end and cannot escape even a simple ghost strategy;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</a:t>
            </a:r>
            <a:r>
              <a:rPr lang="en-US" dirty="0" err="1"/>
              <a:t>lookahead</a:t>
            </a:r>
            <a:r>
              <a:rPr lang="en-US" dirty="0"/>
              <a:t>: head</a:t>
            </a:r>
            <a:r>
              <a:rPr lang="en-US" baseline="0" dirty="0"/>
              <a:t> towards red ghost!!! Wait for blue to commit to one pursuit direction, go the other way, eat the 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303139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0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88093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21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1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255099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60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61019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HHVPutfveV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customXml" Target="../ink/ink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5PRrwlkPdNI?t=52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9.png"/><Relationship Id="rId10" Type="http://schemas.openxmlformats.org/officeDocument/2006/relationships/image" Target="../media/image401.png"/><Relationship Id="rId4" Type="http://schemas.openxmlformats.org/officeDocument/2006/relationships/image" Target="../media/image48.png"/><Relationship Id="rId9" Type="http://schemas.openxmlformats.org/officeDocument/2006/relationships/customXml" Target="../ink/ink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16CFAE-3C42-41F1-9004-80FBF30D9DD6}"/>
              </a:ext>
            </a:extLst>
          </p:cNvPr>
          <p:cNvGrpSpPr/>
          <p:nvPr/>
        </p:nvGrpSpPr>
        <p:grpSpPr>
          <a:xfrm>
            <a:off x="2435526" y="4831487"/>
            <a:ext cx="9199179" cy="523222"/>
            <a:chOff x="1849821" y="4831487"/>
            <a:chExt cx="9199179" cy="523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0C0DD9-B1E0-4E88-9C6D-269FAE23902E}"/>
                </a:ext>
              </a:extLst>
            </p:cNvPr>
            <p:cNvSpPr txBox="1"/>
            <p:nvPr/>
          </p:nvSpPr>
          <p:spPr>
            <a:xfrm>
              <a:off x="9800575" y="4831489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B77600-9907-4C49-8034-21BEC63545E4}"/>
                </a:ext>
              </a:extLst>
            </p:cNvPr>
            <p:cNvSpPr txBox="1"/>
            <p:nvPr/>
          </p:nvSpPr>
          <p:spPr>
            <a:xfrm>
              <a:off x="7072526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74ADF-9E04-4739-AEEE-80504A7FC6FB}"/>
                </a:ext>
              </a:extLst>
            </p:cNvPr>
            <p:cNvSpPr txBox="1"/>
            <p:nvPr/>
          </p:nvSpPr>
          <p:spPr>
            <a:xfrm>
              <a:off x="4516734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53752-53A9-4686-9659-BADB68CF56D7}"/>
                </a:ext>
              </a:extLst>
            </p:cNvPr>
            <p:cNvSpPr txBox="1"/>
            <p:nvPr/>
          </p:nvSpPr>
          <p:spPr>
            <a:xfrm>
              <a:off x="1849821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73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987F0E-B918-4644-B879-589BB814A235}"/>
              </a:ext>
            </a:extLst>
          </p:cNvPr>
          <p:cNvGrpSpPr/>
          <p:nvPr/>
        </p:nvGrpSpPr>
        <p:grpSpPr>
          <a:xfrm>
            <a:off x="1270359" y="2221781"/>
            <a:ext cx="9442099" cy="4263189"/>
            <a:chOff x="1625600" y="1976735"/>
            <a:chExt cx="8636000" cy="2976265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CC85BF91-3934-4CD5-A077-63E90B54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C0026804-0EF8-4709-8C38-B0C0CD92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03" name="AutoShape 13">
                <a:extLst>
                  <a:ext uri="{FF2B5EF4-FFF2-40B4-BE49-F238E27FC236}">
                    <a16:creationId xmlns:a16="http://schemas.microsoft.com/office/drawing/2014/main" id="{4E8C4367-56F6-4399-8824-90C553BCF9E3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" name="Rectangle 7">
                <a:extLst>
                  <a:ext uri="{FF2B5EF4-FFF2-40B4-BE49-F238E27FC236}">
                    <a16:creationId xmlns:a16="http://schemas.microsoft.com/office/drawing/2014/main" id="{EDBCE948-7E51-4086-A518-8F0AE7DD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47850997-E3AE-4FE9-83E3-ED3E8E91D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01" name="AutoShape 17">
                <a:extLst>
                  <a:ext uri="{FF2B5EF4-FFF2-40B4-BE49-F238E27FC236}">
                    <a16:creationId xmlns:a16="http://schemas.microsoft.com/office/drawing/2014/main" id="{82EC720E-F9FF-4EF0-A5E1-53CE3B0A7621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261B55EE-76B6-46BC-8ECF-95D8925D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id="{EEAE34CF-0D91-4983-8AFA-0FD91A9D4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99" name="AutoShape 33">
                <a:extLst>
                  <a:ext uri="{FF2B5EF4-FFF2-40B4-BE49-F238E27FC236}">
                    <a16:creationId xmlns:a16="http://schemas.microsoft.com/office/drawing/2014/main" id="{41292B4D-33E9-4113-86FA-4062D56EE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0" name="Rectangle 7">
                <a:extLst>
                  <a:ext uri="{FF2B5EF4-FFF2-40B4-BE49-F238E27FC236}">
                    <a16:creationId xmlns:a16="http://schemas.microsoft.com/office/drawing/2014/main" id="{08E3E601-82AE-4A78-9FDF-D1BD8010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9BAEB77A-F39C-4D07-AC71-7667819D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97" name="AutoShape 37">
                <a:extLst>
                  <a:ext uri="{FF2B5EF4-FFF2-40B4-BE49-F238E27FC236}">
                    <a16:creationId xmlns:a16="http://schemas.microsoft.com/office/drawing/2014/main" id="{4C197945-1864-4ECB-877F-83E74A17C0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Rectangle 7">
                <a:extLst>
                  <a:ext uri="{FF2B5EF4-FFF2-40B4-BE49-F238E27FC236}">
                    <a16:creationId xmlns:a16="http://schemas.microsoft.com/office/drawing/2014/main" id="{3AEDFEBD-4F1B-4F89-BDA9-3B260BFC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3D08-186E-4A1C-80CD-8A9BF65A189F}"/>
                </a:ext>
              </a:extLst>
            </p:cNvPr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95" name="AutoShape 6">
                <a:extLst>
                  <a:ext uri="{FF2B5EF4-FFF2-40B4-BE49-F238E27FC236}">
                    <a16:creationId xmlns:a16="http://schemas.microsoft.com/office/drawing/2014/main" id="{55B02612-E7B1-403D-9B1B-F5B4EC23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6" name="AutoShape 7">
                <a:extLst>
                  <a:ext uri="{FF2B5EF4-FFF2-40B4-BE49-F238E27FC236}">
                    <a16:creationId xmlns:a16="http://schemas.microsoft.com/office/drawing/2014/main" id="{FC67DB77-10DD-49DF-806A-BB404A98BEDB}"/>
                  </a:ext>
                </a:extLst>
              </p:cNvPr>
              <p:cNvCxnSpPr>
                <a:cxnSpLocks noChangeShapeType="1"/>
                <a:stCxn id="53" idx="3"/>
                <a:endCxn id="95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9" name="AutoShape 9">
              <a:extLst>
                <a:ext uri="{FF2B5EF4-FFF2-40B4-BE49-F238E27FC236}">
                  <a16:creationId xmlns:a16="http://schemas.microsoft.com/office/drawing/2014/main" id="{3878F6AC-C38A-4238-9EFE-7DC529374309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2D0BBD7E-9AC5-4C33-A6C7-32958C71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1" name="AutoShape 21">
              <a:extLst>
                <a:ext uri="{FF2B5EF4-FFF2-40B4-BE49-F238E27FC236}">
                  <a16:creationId xmlns:a16="http://schemas.microsoft.com/office/drawing/2014/main" id="{3C5822C1-7DEF-48BA-B301-6CFE749FE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21">
              <a:extLst>
                <a:ext uri="{FF2B5EF4-FFF2-40B4-BE49-F238E27FC236}">
                  <a16:creationId xmlns:a16="http://schemas.microsoft.com/office/drawing/2014/main" id="{5C7C4F4C-95BD-461F-952C-00CE165DA955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21">
              <a:extLst>
                <a:ext uri="{FF2B5EF4-FFF2-40B4-BE49-F238E27FC236}">
                  <a16:creationId xmlns:a16="http://schemas.microsoft.com/office/drawing/2014/main" id="{8F2A6F20-0C0A-4831-87D2-8AD8F91AEF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020242C2-F5D7-4E19-8BF1-7389BAC17FA4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09FD0C-FE99-4058-A989-5749379E42B7}"/>
                </a:ext>
              </a:extLst>
            </p:cNvPr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B7FD3ADA-5A3E-40BA-80D9-98F7669C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4" name="AutoShape 21">
                <a:extLst>
                  <a:ext uri="{FF2B5EF4-FFF2-40B4-BE49-F238E27FC236}">
                    <a16:creationId xmlns:a16="http://schemas.microsoft.com/office/drawing/2014/main" id="{D1118E4D-C1B2-4515-87CF-EDAAAE657AAD}"/>
                  </a:ext>
                </a:extLst>
              </p:cNvPr>
              <p:cNvCxnSpPr>
                <a:cxnSpLocks noChangeShapeType="1"/>
                <a:stCxn id="53" idx="3"/>
                <a:endCxn id="93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D5B4D278-B359-4ACA-96B6-6DFF6DAF8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9" name="AutoShape 23">
                <a:extLst>
                  <a:ext uri="{FF2B5EF4-FFF2-40B4-BE49-F238E27FC236}">
                    <a16:creationId xmlns:a16="http://schemas.microsoft.com/office/drawing/2014/main" id="{1A241701-5E71-4D7D-8B00-4FC1C4838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A2F82B88-FABB-4668-863D-B784C911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91" name="AutoShape 21">
                <a:extLst>
                  <a:ext uri="{FF2B5EF4-FFF2-40B4-BE49-F238E27FC236}">
                    <a16:creationId xmlns:a16="http://schemas.microsoft.com/office/drawing/2014/main" id="{2EDB46AC-2864-4067-8852-973712C29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">
                <a:extLst>
                  <a:ext uri="{FF2B5EF4-FFF2-40B4-BE49-F238E27FC236}">
                    <a16:creationId xmlns:a16="http://schemas.microsoft.com/office/drawing/2014/main" id="{21BC38B6-9946-4233-8224-8AAD541DD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8FF26583-2645-4D40-9850-C9185BC9A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5" name="AutoShape 29">
                <a:extLst>
                  <a:ext uri="{FF2B5EF4-FFF2-40B4-BE49-F238E27FC236}">
                    <a16:creationId xmlns:a16="http://schemas.microsoft.com/office/drawing/2014/main" id="{1F5156D3-C926-4495-ACBC-817813D53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83FB3D26-3907-47AD-935F-965F722F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87" name="AutoShape 21">
                <a:extLst>
                  <a:ext uri="{FF2B5EF4-FFF2-40B4-BE49-F238E27FC236}">
                    <a16:creationId xmlns:a16="http://schemas.microsoft.com/office/drawing/2014/main" id="{27776F55-3640-47A2-9276-EB0C8FA481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">
                <a:extLst>
                  <a:ext uri="{FF2B5EF4-FFF2-40B4-BE49-F238E27FC236}">
                    <a16:creationId xmlns:a16="http://schemas.microsoft.com/office/drawing/2014/main" id="{8EBDDA3F-3308-436E-B385-C277BD06F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28126098-5391-410F-AD25-B859D638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83" name="AutoShape 33">
                <a:extLst>
                  <a:ext uri="{FF2B5EF4-FFF2-40B4-BE49-F238E27FC236}">
                    <a16:creationId xmlns:a16="http://schemas.microsoft.com/office/drawing/2014/main" id="{2D9901E4-3814-49D1-A230-CD4BC7D5E5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Rectangle 7">
                <a:extLst>
                  <a:ext uri="{FF2B5EF4-FFF2-40B4-BE49-F238E27FC236}">
                    <a16:creationId xmlns:a16="http://schemas.microsoft.com/office/drawing/2014/main" id="{180EAC70-AD48-41BD-9F36-A22C22DD2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B5686350-4DDB-4B56-9FBA-7F1D2040B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81" name="AutoShape 37">
                <a:extLst>
                  <a:ext uri="{FF2B5EF4-FFF2-40B4-BE49-F238E27FC236}">
                    <a16:creationId xmlns:a16="http://schemas.microsoft.com/office/drawing/2014/main" id="{A7C0FE7B-E7F7-4EED-A3B0-6971010BC4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18FBA9A0-868B-4B0F-AEB5-FA0E2508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40A04D-7824-4198-ADF7-4CB5C0CAAF98}"/>
                </a:ext>
              </a:extLst>
            </p:cNvPr>
            <p:cNvSpPr txBox="1"/>
            <p:nvPr/>
          </p:nvSpPr>
          <p:spPr>
            <a:xfrm>
              <a:off x="2250142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156BD0-1B5C-430D-BFC6-D3BF71428DF7}"/>
                </a:ext>
              </a:extLst>
            </p:cNvPr>
            <p:cNvSpPr txBox="1"/>
            <p:nvPr/>
          </p:nvSpPr>
          <p:spPr>
            <a:xfrm>
              <a:off x="5257800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669FE9-444A-4B6E-A6D4-D0BC1266EECF}"/>
                </a:ext>
              </a:extLst>
            </p:cNvPr>
            <p:cNvSpPr txBox="1"/>
            <p:nvPr/>
          </p:nvSpPr>
          <p:spPr>
            <a:xfrm>
              <a:off x="8327301" y="3272135"/>
              <a:ext cx="359500" cy="408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26E67-AC8C-4394-890C-96B3BED32106}"/>
                </a:ext>
              </a:extLst>
            </p:cNvPr>
            <p:cNvSpPr txBox="1"/>
            <p:nvPr/>
          </p:nvSpPr>
          <p:spPr>
            <a:xfrm>
              <a:off x="5334000" y="19767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8" name="Group 61">
              <a:extLst>
                <a:ext uri="{FF2B5EF4-FFF2-40B4-BE49-F238E27FC236}">
                  <a16:creationId xmlns:a16="http://schemas.microsoft.com/office/drawing/2014/main" id="{AD1D4B88-0823-4A8B-B177-1FB31CD44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79" name="AutoShape 26">
                <a:extLst>
                  <a:ext uri="{FF2B5EF4-FFF2-40B4-BE49-F238E27FC236}">
                    <a16:creationId xmlns:a16="http://schemas.microsoft.com/office/drawing/2014/main" id="{1A3E7E56-1FC9-44B9-89B1-AE7326F8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80" name="AutoShape 27">
                <a:extLst>
                  <a:ext uri="{FF2B5EF4-FFF2-40B4-BE49-F238E27FC236}">
                    <a16:creationId xmlns:a16="http://schemas.microsoft.com/office/drawing/2014/main" id="{92648BCF-46AF-4718-929D-6272DE1C43C0}"/>
                  </a:ext>
                </a:extLst>
              </p:cNvPr>
              <p:cNvCxnSpPr>
                <a:cxnSpLocks noChangeShapeType="1"/>
                <a:stCxn id="53" idx="3"/>
                <a:endCxn id="79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4F6E5496-BFBA-4287-A317-8E9149E6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BD261-D828-4418-8CE9-4CAC4BEB4CE2}"/>
              </a:ext>
            </a:extLst>
          </p:cNvPr>
          <p:cNvGrpSpPr/>
          <p:nvPr/>
        </p:nvGrpSpPr>
        <p:grpSpPr>
          <a:xfrm>
            <a:off x="3861421" y="1600200"/>
            <a:ext cx="4343399" cy="3754518"/>
            <a:chOff x="3861421" y="1600200"/>
            <a:chExt cx="4343399" cy="3754518"/>
          </a:xfrm>
        </p:grpSpPr>
        <p:sp>
          <p:nvSpPr>
            <p:cNvPr id="4" name="Triangle 25">
              <a:extLst>
                <a:ext uri="{FF2B5EF4-FFF2-40B4-BE49-F238E27FC236}">
                  <a16:creationId xmlns:a16="http://schemas.microsoft.com/office/drawing/2014/main" id="{1677E7F7-056C-4336-9841-C04E971F7A63}"/>
                </a:ext>
              </a:extLst>
            </p:cNvPr>
            <p:cNvSpPr/>
            <p:nvPr/>
          </p:nvSpPr>
          <p:spPr>
            <a:xfrm>
              <a:off x="5638800" y="160020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33381F1-ED89-4280-BEC0-4F039582352D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4773957" y="2154319"/>
              <a:ext cx="1194422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D24440-9B47-49DA-B6D3-A0B864DA7066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5968379" y="2154319"/>
              <a:ext cx="1194421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201DFBB2-AB8E-487E-A5A5-67C1FE5A7712}"/>
                </a:ext>
              </a:extLst>
            </p:cNvPr>
            <p:cNvSpPr/>
            <p:nvPr/>
          </p:nvSpPr>
          <p:spPr>
            <a:xfrm rot="10800000">
              <a:off x="4444378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25">
              <a:extLst>
                <a:ext uri="{FF2B5EF4-FFF2-40B4-BE49-F238E27FC236}">
                  <a16:creationId xmlns:a16="http://schemas.microsoft.com/office/drawing/2014/main" id="{05513B7E-6AFA-4751-8BF4-BD8D2E8CCE1A}"/>
                </a:ext>
              </a:extLst>
            </p:cNvPr>
            <p:cNvSpPr/>
            <p:nvPr/>
          </p:nvSpPr>
          <p:spPr>
            <a:xfrm rot="10800000">
              <a:off x="6833223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F09C9AE-4BCD-4828-9903-2D108F32D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745158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8F2289-F6E5-44BC-B36B-F58639DE2371}"/>
                </a:ext>
              </a:extLst>
            </p:cNvPr>
            <p:cNvCxnSpPr>
              <a:cxnSpLocks/>
            </p:cNvCxnSpPr>
            <p:nvPr/>
          </p:nvCxnSpPr>
          <p:spPr>
            <a:xfrm>
              <a:off x="4773958" y="3745158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32997D-2687-4397-8C6C-FD3E6BA6E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42" y="3745157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EA200A-7547-4EDD-82AC-6C9E919439DA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745157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464C080B-EE98-4188-9CEB-58F153CBE5FD}"/>
                </a:ext>
              </a:extLst>
            </p:cNvPr>
            <p:cNvSpPr/>
            <p:nvPr/>
          </p:nvSpPr>
          <p:spPr>
            <a:xfrm>
              <a:off x="3861421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40951932-42D3-4DA1-BB6F-922934E342B1}"/>
                </a:ext>
              </a:extLst>
            </p:cNvPr>
            <p:cNvSpPr/>
            <p:nvPr/>
          </p:nvSpPr>
          <p:spPr>
            <a:xfrm>
              <a:off x="5156820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5">
              <a:extLst>
                <a:ext uri="{FF2B5EF4-FFF2-40B4-BE49-F238E27FC236}">
                  <a16:creationId xmlns:a16="http://schemas.microsoft.com/office/drawing/2014/main" id="{80727839-B2A6-4AF0-91AA-648D8C69D4AB}"/>
                </a:ext>
              </a:extLst>
            </p:cNvPr>
            <p:cNvSpPr/>
            <p:nvPr/>
          </p:nvSpPr>
          <p:spPr>
            <a:xfrm>
              <a:off x="62502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2B34653-DDF6-41ED-96CC-2C8B12711F97}"/>
                </a:ext>
              </a:extLst>
            </p:cNvPr>
            <p:cNvSpPr/>
            <p:nvPr/>
          </p:nvSpPr>
          <p:spPr>
            <a:xfrm>
              <a:off x="75456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2029E32-50FF-4C38-AAD6-CE190DE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</p:spTree>
    <p:extLst>
      <p:ext uri="{BB962C8B-B14F-4D97-AF65-F5344CB8AC3E}">
        <p14:creationId xmlns:p14="http://schemas.microsoft.com/office/powerpoint/2010/main" val="269157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p:sp>
        <p:nvSpPr>
          <p:cNvPr id="7" name="Triangle 25">
            <a:extLst>
              <a:ext uri="{FF2B5EF4-FFF2-40B4-BE49-F238E27FC236}">
                <a16:creationId xmlns:a16="http://schemas.microsoft.com/office/drawing/2014/main" id="{5C396ACA-FD19-4E37-A687-79020F7639D6}"/>
              </a:ext>
            </a:extLst>
          </p:cNvPr>
          <p:cNvSpPr/>
          <p:nvPr/>
        </p:nvSpPr>
        <p:spPr>
          <a:xfrm>
            <a:off x="5638800" y="16002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E4CCF5-106D-46C3-A58D-C62316ED0536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773957" y="2154319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B8551-75E2-4F1A-8054-E2FF609B84D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968379" y="2154319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5">
            <a:extLst>
              <a:ext uri="{FF2B5EF4-FFF2-40B4-BE49-F238E27FC236}">
                <a16:creationId xmlns:a16="http://schemas.microsoft.com/office/drawing/2014/main" id="{7EDD1C29-A35A-46A1-9AF6-B5A5138D1C42}"/>
              </a:ext>
            </a:extLst>
          </p:cNvPr>
          <p:cNvSpPr/>
          <p:nvPr/>
        </p:nvSpPr>
        <p:spPr>
          <a:xfrm>
            <a:off x="4444378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25">
            <a:extLst>
              <a:ext uri="{FF2B5EF4-FFF2-40B4-BE49-F238E27FC236}">
                <a16:creationId xmlns:a16="http://schemas.microsoft.com/office/drawing/2014/main" id="{1BEB32A1-259B-428F-B063-93EFAB640BC3}"/>
              </a:ext>
            </a:extLst>
          </p:cNvPr>
          <p:cNvSpPr/>
          <p:nvPr/>
        </p:nvSpPr>
        <p:spPr>
          <a:xfrm>
            <a:off x="6833223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5C94B-4365-47E9-82C5-D8F17AB564AB}"/>
              </a:ext>
            </a:extLst>
          </p:cNvPr>
          <p:cNvCxnSpPr>
            <a:cxnSpLocks/>
          </p:cNvCxnSpPr>
          <p:nvPr/>
        </p:nvCxnSpPr>
        <p:spPr>
          <a:xfrm flipH="1">
            <a:off x="4191000" y="374515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7FC880-6841-472B-A38D-72C4EEAFE11B}"/>
              </a:ext>
            </a:extLst>
          </p:cNvPr>
          <p:cNvCxnSpPr>
            <a:cxnSpLocks/>
          </p:cNvCxnSpPr>
          <p:nvPr/>
        </p:nvCxnSpPr>
        <p:spPr>
          <a:xfrm>
            <a:off x="4773958" y="374515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E6A56-5022-4880-AD38-F50E3057C921}"/>
              </a:ext>
            </a:extLst>
          </p:cNvPr>
          <p:cNvCxnSpPr>
            <a:cxnSpLocks/>
          </p:cNvCxnSpPr>
          <p:nvPr/>
        </p:nvCxnSpPr>
        <p:spPr>
          <a:xfrm flipH="1">
            <a:off x="6579842" y="3745157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C9932F-C5AB-4DAB-935C-DC4E15088977}"/>
              </a:ext>
            </a:extLst>
          </p:cNvPr>
          <p:cNvCxnSpPr>
            <a:cxnSpLocks/>
          </p:cNvCxnSpPr>
          <p:nvPr/>
        </p:nvCxnSpPr>
        <p:spPr>
          <a:xfrm>
            <a:off x="7162800" y="3745157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152F29-A0F7-42B1-9D20-F2F942DD2F38}"/>
              </a:ext>
            </a:extLst>
          </p:cNvPr>
          <p:cNvSpPr txBox="1"/>
          <p:nvPr/>
        </p:nvSpPr>
        <p:spPr>
          <a:xfrm>
            <a:off x="7509482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+8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99F11C-DA8F-405E-A77A-C39A108F2AE5}"/>
              </a:ext>
            </a:extLst>
          </p:cNvPr>
          <p:cNvSpPr txBox="1"/>
          <p:nvPr/>
        </p:nvSpPr>
        <p:spPr>
          <a:xfrm>
            <a:off x="6199829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BDE1-FC13-4BE3-A1DD-F19078B2589C}"/>
              </a:ext>
            </a:extLst>
          </p:cNvPr>
          <p:cNvSpPr txBox="1"/>
          <p:nvPr/>
        </p:nvSpPr>
        <p:spPr>
          <a:xfrm>
            <a:off x="3822735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-8</a:t>
            </a:r>
          </a:p>
        </p:txBody>
      </p:sp>
      <p:sp>
        <p:nvSpPr>
          <p:cNvPr id="16" name="Triangle 25">
            <a:extLst>
              <a:ext uri="{FF2B5EF4-FFF2-40B4-BE49-F238E27FC236}">
                <a16:creationId xmlns:a16="http://schemas.microsoft.com/office/drawing/2014/main" id="{D81BCAA0-69DD-478F-BAB5-9027E7B6EDC1}"/>
              </a:ext>
            </a:extLst>
          </p:cNvPr>
          <p:cNvSpPr/>
          <p:nvPr/>
        </p:nvSpPr>
        <p:spPr>
          <a:xfrm>
            <a:off x="5156820" y="4800599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FD4DA-821B-42AC-96DF-CF5B8AC6AA3B}"/>
              </a:ext>
            </a:extLst>
          </p:cNvPr>
          <p:cNvCxnSpPr>
            <a:cxnSpLocks/>
          </p:cNvCxnSpPr>
          <p:nvPr/>
        </p:nvCxnSpPr>
        <p:spPr>
          <a:xfrm flipH="1">
            <a:off x="4903439" y="535471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07716C-9629-4FFD-AED1-3D194AB7BC45}"/>
              </a:ext>
            </a:extLst>
          </p:cNvPr>
          <p:cNvCxnSpPr>
            <a:cxnSpLocks/>
          </p:cNvCxnSpPr>
          <p:nvPr/>
        </p:nvCxnSpPr>
        <p:spPr>
          <a:xfrm>
            <a:off x="5486397" y="535471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7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A6E99-34B5-450C-B65D-950DFAFF8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6"/>
          <a:stretch/>
        </p:blipFill>
        <p:spPr>
          <a:xfrm>
            <a:off x="152400" y="1219200"/>
            <a:ext cx="5715000" cy="44902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</p:spTree>
    <p:extLst>
      <p:ext uri="{BB962C8B-B14F-4D97-AF65-F5344CB8AC3E}">
        <p14:creationId xmlns:p14="http://schemas.microsoft.com/office/powerpoint/2010/main" val="17860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Bounded rationality </a:t>
            </a:r>
            <a:r>
              <a:rPr lang="en-US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800" dirty="0"/>
              <a:t>Evaluation functions are always imperfect</a:t>
            </a:r>
          </a:p>
          <a:p>
            <a:r>
              <a:rPr lang="en-US" sz="2800" dirty="0"/>
              <a:t>Deeper search =&gt; better play (usually)</a:t>
            </a:r>
          </a:p>
          <a:p>
            <a:r>
              <a:rPr lang="en-US" sz="2800" dirty="0"/>
              <a:t>Or, deeper search gives same quality of play with a less accurate evaluation function</a:t>
            </a:r>
          </a:p>
          <a:p>
            <a:r>
              <a:rPr lang="en-US" sz="2800" dirty="0"/>
              <a:t>An important example of the tradeoff between complexity of features and complexity of computation</a:t>
            </a: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depth limited (L6D4, L6D5)]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(2)</a:t>
            </a:r>
          </a:p>
        </p:txBody>
      </p:sp>
    </p:spTree>
    <p:extLst>
      <p:ext uri="{BB962C8B-B14F-4D97-AF65-F5344CB8AC3E}">
        <p14:creationId xmlns:p14="http://schemas.microsoft.com/office/powerpoint/2010/main" val="138134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(10)</a:t>
            </a:r>
          </a:p>
        </p:txBody>
      </p:sp>
    </p:spTree>
    <p:extLst>
      <p:ext uri="{BB962C8B-B14F-4D97-AF65-F5344CB8AC3E}">
        <p14:creationId xmlns:p14="http://schemas.microsoft.com/office/powerpoint/2010/main" val="23748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30964" y="1371600"/>
            <a:ext cx="1261035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5" imgW="327619" imgH="343075" progId="MSPhotoEd.3">
                      <p:embed/>
                    </p:oleObj>
                  </mc:Choice>
                  <mc:Fallback>
                    <p:oleObj name="Photo Editor Photo" r:id="rId5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327619" imgH="343075" progId="MSPhotoEd.3">
                    <p:embed/>
                  </p:oleObj>
                </mc:Choice>
                <mc:Fallback>
                  <p:oleObj name="Photo Editor Photo" r:id="rId6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6334" y="5520526"/>
            <a:ext cx="6459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alibri"/>
                <a:cs typeface="Calibri"/>
                <a:hlinkClick r:id="rId2"/>
              </a:rPr>
              <a:t>Three Person Chess</a:t>
            </a:r>
            <a:endParaRPr lang="en-US" sz="3600" dirty="0">
              <a:latin typeface="Calibri"/>
              <a:cs typeface="Calibri"/>
            </a:endParaRPr>
          </a:p>
          <a:p>
            <a:pPr algn="ctr"/>
            <a:r>
              <a:rPr lang="en-US" sz="2400" dirty="0">
                <a:latin typeface="Calibri"/>
                <a:cs typeface="Calibri"/>
              </a:rPr>
              <a:t>https://www.youtube.com/watch?v=HHVPutfveVs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C4449-3127-4CE7-B945-1226C3F922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792" y="1147855"/>
            <a:ext cx="6786416" cy="4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82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C41B-58B7-44D1-BA67-8928F289DDFB}"/>
              </a:ext>
            </a:extLst>
          </p:cNvPr>
          <p:cNvSpPr txBox="1"/>
          <p:nvPr/>
        </p:nvSpPr>
        <p:spPr>
          <a:xfrm>
            <a:off x="552099" y="1119269"/>
            <a:ext cx="4501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e,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 g,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 g, k,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 g, n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2663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34435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2015: AlphaGo from DeepMind beats Lee Sedol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46606" y="1371600"/>
            <a:ext cx="1445394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B3FD968-B729-4D95-99A0-1AA0BADD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17" y="1360100"/>
            <a:ext cx="6254567" cy="48877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703732-74A7-4A1A-8C16-F6D56C408D26}"/>
              </a:ext>
            </a:extLst>
          </p:cNvPr>
          <p:cNvSpPr/>
          <p:nvPr/>
        </p:nvSpPr>
        <p:spPr>
          <a:xfrm>
            <a:off x="10911544" y="1368616"/>
            <a:ext cx="108025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deepening helps with this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Time complexity drops to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/2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1M nodes/move =&gt; depth=8, respectable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28F5D7-A4CB-4A3A-B0E1-0D90A973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Demo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AEB2E8E-9717-4A98-BB0C-DFED53CB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73304"/>
            <a:ext cx="5165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 uses depth 4 minimax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 uses depth 2 minimax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860D5-7DFD-48F1-B28A-2105EAF0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3498503" cy="34985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A98F80-113E-4E6E-AC33-992FD55C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Points</a:t>
            </a:r>
          </a:p>
          <a:p>
            <a:r>
              <a:rPr lang="en-US" dirty="0"/>
              <a:t>+500 win</a:t>
            </a:r>
          </a:p>
          <a:p>
            <a:r>
              <a:rPr lang="en-US" dirty="0"/>
              <a:t>-500 lose</a:t>
            </a:r>
          </a:p>
          <a:p>
            <a:r>
              <a:rPr lang="en-US" dirty="0"/>
              <a:t>-1 each move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14:cNvPr>
              <p14:cNvContentPartPr/>
              <p14:nvPr/>
            </p14:nvContentPartPr>
            <p14:xfrm>
              <a:off x="12637789" y="4892548"/>
              <a:ext cx="27540" cy="70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8847" y="4883773"/>
                <a:ext cx="45065" cy="24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891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2099" y="1128040"/>
            <a:ext cx="11353800" cy="521319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chemeClr val="tx1"/>
                </a:solidFill>
              </a:rPr>
              <a:t>How well would a </a:t>
            </a:r>
            <a:r>
              <a:rPr lang="en-US" dirty="0">
                <a:solidFill>
                  <a:srgbClr val="0000E8"/>
                </a:solidFill>
              </a:rPr>
              <a:t>minimax Pacman </a:t>
            </a:r>
            <a:r>
              <a:rPr lang="en-US" dirty="0">
                <a:solidFill>
                  <a:schemeClr val="tx1"/>
                </a:solidFill>
              </a:rPr>
              <a:t>perform against a</a:t>
            </a:r>
          </a:p>
          <a:p>
            <a:pPr marL="0" indent="0" fontAlgn="ctr">
              <a:buNone/>
            </a:pPr>
            <a:r>
              <a:rPr lang="en-US" dirty="0">
                <a:solidFill>
                  <a:srgbClr val="C00000"/>
                </a:solidFill>
              </a:rPr>
              <a:t>ghost that moves randomly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Better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Worse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Same</a:t>
            </a:r>
            <a:r>
              <a:rPr lang="en-US" sz="3200" dirty="0"/>
              <a:t>   as     against a minimax ghost</a:t>
            </a:r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9FB87-92DF-4847-81F1-2BF3898B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795133B-0F7E-4C4C-9272-D4E4E06F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10200"/>
            <a:ext cx="66516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	uses depth 4 minimax as before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	moves randomly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54D61-D6A1-4EE9-BA85-6ED312B27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38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4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77572-9131-4419-A176-44DBA36D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13102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43800" y="2867308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77400" y="4114800"/>
            <a:ext cx="1600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2867308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4038600"/>
            <a:ext cx="1676400" cy="838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9503D-EAEF-4544-B000-589B6E555BB0}"/>
              </a:ext>
            </a:extLst>
          </p:cNvPr>
          <p:cNvSpPr/>
          <p:nvPr/>
        </p:nvSpPr>
        <p:spPr>
          <a:xfrm>
            <a:off x="5562600" y="3886200"/>
            <a:ext cx="6201806" cy="1295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848600" y="4038600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852FD-75C2-4701-AA01-4DD3E872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9" y="1905000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0" y="1827274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3615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748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Behavior from Computation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667000" y="1674072"/>
          <a:ext cx="6858000" cy="37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519052" imgH="2461473" progId="MSPhotoEd.3">
                  <p:embed/>
                </p:oleObj>
              </mc:Choice>
              <mc:Fallback>
                <p:oleObj name="Photo Editor Photo" r:id="rId2" imgW="4519052" imgH="2461473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4072"/>
                        <a:ext cx="6858000" cy="3736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mystery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(L6D1)]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05DB-77B9-4390-8E42-774F17A9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Minimax autonomous vehicle?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F598C-21BD-4873-B715-FDC0E65D398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Image: https://corporate.ford.com/innovation/autonomous-2021.html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8C3E-F2AA-472C-B000-2548FF2C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2"/>
          <a:stretch/>
        </p:blipFill>
        <p:spPr>
          <a:xfrm>
            <a:off x="2667000" y="2057399"/>
            <a:ext cx="7321139" cy="43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2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1474B-C5F5-4CD4-9D15-5FDB3A3E800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Clip: How I Met Your Mother, CBS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Driver?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1EBA6-B991-4C7C-8887-5650AF68304C}"/>
              </a:ext>
            </a:extLst>
          </p:cNvPr>
          <p:cNvSpPr txBox="1"/>
          <p:nvPr/>
        </p:nvSpPr>
        <p:spPr>
          <a:xfrm>
            <a:off x="3838517" y="6067789"/>
            <a:ext cx="6095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https://youtu.be/5PRrwlkPdNI?t=52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79CCD-3DA9-40C2-ABED-1DBEDF5E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80" y="1212733"/>
            <a:ext cx="8376556" cy="4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8" y="1905590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798735" y="4745120"/>
            <a:ext cx="672425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24918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0ED8328D-D518-450B-8730-143C7D9F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65" y="2565411"/>
            <a:ext cx="3088475" cy="218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Chance nodes: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729DC1-CC87-4860-A023-138034F88D52}"/>
              </a:ext>
            </a:extLst>
          </p:cNvPr>
          <p:cNvSpPr>
            <a:spLocks noChangeAspect="1"/>
          </p:cNvSpPr>
          <p:nvPr/>
        </p:nvSpPr>
        <p:spPr>
          <a:xfrm>
            <a:off x="6862722" y="4184595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  <a:endCxn id="28" idx="0"/>
          </p:cNvCxnSpPr>
          <p:nvPr/>
        </p:nvCxnSpPr>
        <p:spPr>
          <a:xfrm flipH="1">
            <a:off x="4798734" y="3154281"/>
            <a:ext cx="1194422" cy="1023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  <a:endCxn id="14" idx="0"/>
          </p:cNvCxnSpPr>
          <p:nvPr/>
        </p:nvCxnSpPr>
        <p:spPr>
          <a:xfrm>
            <a:off x="5993156" y="3154281"/>
            <a:ext cx="1152015" cy="1030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4215778" y="4745119"/>
            <a:ext cx="582956" cy="1036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stCxn id="28" idx="4"/>
            <a:endCxn id="18" idx="0"/>
          </p:cNvCxnSpPr>
          <p:nvPr/>
        </p:nvCxnSpPr>
        <p:spPr>
          <a:xfrm>
            <a:off x="4798734" y="4745119"/>
            <a:ext cx="672426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604619" y="4751523"/>
            <a:ext cx="540552" cy="1030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7145171" y="4751523"/>
            <a:ext cx="754848" cy="1049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75A731-8C1C-4C3B-9A0A-376F868DEF77}"/>
              </a:ext>
            </a:extLst>
          </p:cNvPr>
          <p:cNvSpPr>
            <a:spLocks noChangeAspect="1"/>
          </p:cNvSpPr>
          <p:nvPr/>
        </p:nvSpPr>
        <p:spPr>
          <a:xfrm>
            <a:off x="4516285" y="417819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752907" y="5021273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CA266-7F5B-423B-8C98-1B1F593969E3}"/>
              </a:ext>
            </a:extLst>
          </p:cNvPr>
          <p:cNvSpPr/>
          <p:nvPr/>
        </p:nvSpPr>
        <p:spPr>
          <a:xfrm>
            <a:off x="9677400" y="3950432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6953D-D384-4857-BEA6-6403353B911F}"/>
              </a:ext>
            </a:extLst>
          </p:cNvPr>
          <p:cNvSpPr/>
          <p:nvPr/>
        </p:nvSpPr>
        <p:spPr>
          <a:xfrm>
            <a:off x="7467600" y="4017289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C282F-0B62-4B49-B0C9-87E0A11D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9748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399" y="3768436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kinds of games!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7ADEA-7610-4820-9534-05AC468A409C}"/>
              </a:ext>
            </a:extLst>
          </p:cNvPr>
          <p:cNvSpPr txBox="1"/>
          <p:nvPr/>
        </p:nvSpPr>
        <p:spPr>
          <a:xfrm>
            <a:off x="6214428" y="346595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4+3=7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D55B2-8B09-4EEF-A647-42A9240F13AA}"/>
              </a:ext>
            </a:extLst>
          </p:cNvPr>
          <p:cNvSpPr txBox="1"/>
          <p:nvPr/>
        </p:nvSpPr>
        <p:spPr>
          <a:xfrm>
            <a:off x="2210022" y="3465951"/>
            <a:ext cx="17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3+2+2=7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AE99C4-7402-42DF-92C5-D01702387ECD}"/>
              </a:ext>
            </a:extLst>
          </p:cNvPr>
          <p:cNvSpPr txBox="1"/>
          <p:nvPr/>
        </p:nvSpPr>
        <p:spPr>
          <a:xfrm>
            <a:off x="9094537" y="3449892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4+4=8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E324D-D81B-4CC2-9C15-DD1D5F6BBFCC}"/>
              </a:ext>
            </a:extLst>
          </p:cNvPr>
          <p:cNvSpPr txBox="1"/>
          <p:nvPr/>
        </p:nvSpPr>
        <p:spPr>
          <a:xfrm>
            <a:off x="7955889" y="130026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Right</a:t>
            </a:r>
          </a:p>
        </p:txBody>
      </p:sp>
    </p:spTree>
    <p:extLst>
      <p:ext uri="{BB962C8B-B14F-4D97-AF65-F5344CB8AC3E}">
        <p14:creationId xmlns:p14="http://schemas.microsoft.com/office/powerpoint/2010/main" val="2183426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4191000"/>
            <a:ext cx="5982869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Zero-Sum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opposite</a:t>
            </a:r>
            <a:r>
              <a:rPr lang="en-US" dirty="0"/>
              <a:t> utilities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Pure competition: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One</a:t>
            </a:r>
            <a:r>
              <a:rPr lang="en-US" sz="2400" b="1" i="1" dirty="0">
                <a:solidFill>
                  <a:srgbClr val="0000FF"/>
                </a:solidFill>
              </a:rPr>
              <a:t> maximizes</a:t>
            </a:r>
            <a:r>
              <a:rPr lang="en-US" sz="2400" dirty="0"/>
              <a:t>, the other </a:t>
            </a:r>
            <a:r>
              <a:rPr lang="en-US" sz="24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General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independent</a:t>
            </a:r>
            <a:r>
              <a:rPr lang="en-US" dirty="0"/>
              <a:t> 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28800" y="3429000"/>
            <a:ext cx="1032206" cy="194520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962401" y="3124200"/>
            <a:ext cx="1405796" cy="225000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400" dirty="0">
                <a:sym typeface="Symbol" pitchFamily="18" charset="2"/>
              </a:rPr>
              <a:t>Or just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6297</TotalTime>
  <Words>3012</Words>
  <Application>Microsoft Office PowerPoint</Application>
  <PresentationFormat>Widescreen</PresentationFormat>
  <Paragraphs>736</Paragraphs>
  <Slides>70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Photo Editor Photo</vt:lpstr>
      <vt:lpstr>AI: Representation and Problem Solving </vt:lpstr>
      <vt:lpstr>Outline</vt:lpstr>
      <vt:lpstr>Game Playing State-of-the-Art</vt:lpstr>
      <vt:lpstr>Game Playing State-of-the-Art</vt:lpstr>
      <vt:lpstr>Behavior from Computation</vt:lpstr>
      <vt:lpstr>Types of Games</vt:lpstr>
      <vt:lpstr>Zero-Sum Games</vt:lpstr>
      <vt:lpstr>“Standard” Games</vt:lpstr>
      <vt:lpstr>Adversarial Search</vt:lpstr>
      <vt:lpstr>Single-Agent Trees</vt:lpstr>
      <vt:lpstr>Minimax</vt:lpstr>
      <vt:lpstr>Minimax</vt:lpstr>
      <vt:lpstr>Minimax</vt:lpstr>
      <vt:lpstr>Poll 1</vt:lpstr>
      <vt:lpstr>Poll 1</vt:lpstr>
      <vt:lpstr>Minimax Code</vt:lpstr>
      <vt:lpstr>Max Code</vt:lpstr>
      <vt:lpstr>Max Code</vt:lpstr>
      <vt:lpstr>Minimax Code</vt:lpstr>
      <vt:lpstr>Minimax Notation</vt:lpstr>
      <vt:lpstr>Minimax Notation</vt:lpstr>
      <vt:lpstr>Generic Game Tree Pseudocode</vt:lpstr>
      <vt:lpstr>Minimax Efficiency</vt:lpstr>
      <vt:lpstr>Resource Limits</vt:lpstr>
      <vt:lpstr>Resource Limits</vt:lpstr>
      <vt:lpstr>Depth Matters</vt:lpstr>
      <vt:lpstr>Demo Limited Depth (2)</vt:lpstr>
      <vt:lpstr>Demo Limited Depth (10)</vt:lpstr>
      <vt:lpstr>Evaluation Functions</vt:lpstr>
      <vt:lpstr>Evaluation Functions</vt:lpstr>
      <vt:lpstr>Evaluation for Pacman</vt:lpstr>
      <vt:lpstr>Generalized minimax</vt:lpstr>
      <vt:lpstr>Generalized minimax</vt:lpstr>
      <vt:lpstr>Game Tree Pruning</vt:lpstr>
      <vt:lpstr>Minimax Example</vt:lpstr>
      <vt:lpstr>Alpha-Beta Example</vt:lpstr>
      <vt:lpstr>Poll 2</vt:lpstr>
      <vt:lpstr>Poll 3</vt:lpstr>
      <vt:lpstr>Poll 3</vt:lpstr>
      <vt:lpstr>Alpha-Beta Implementation</vt:lpstr>
      <vt:lpstr>Alpha-Beta Poll 3</vt:lpstr>
      <vt:lpstr>Alpha-Beta Poll 3</vt:lpstr>
      <vt:lpstr>Alpha-Beta Pruning Properties</vt:lpstr>
      <vt:lpstr>Minimax Demo</vt:lpstr>
      <vt:lpstr>Poll 4</vt:lpstr>
      <vt:lpstr>Demo</vt:lpstr>
      <vt:lpstr>Assumptions vs. Reality</vt:lpstr>
      <vt:lpstr>Modeling Assumptions</vt:lpstr>
      <vt:lpstr>Modeling Assumptions</vt:lpstr>
      <vt:lpstr>Modeling Assumptions</vt:lpstr>
      <vt:lpstr>Minimax Driver?</vt:lpstr>
      <vt:lpstr>Modeling Assumptions</vt:lpstr>
      <vt:lpstr>Modeling Assumptions</vt:lpstr>
      <vt:lpstr>Modeling Assumptions</vt:lpstr>
      <vt:lpstr>Assumptions vs. Reality</vt:lpstr>
      <vt:lpstr>Chance outcomes in trees</vt:lpstr>
      <vt:lpstr>Probabilities</vt:lpstr>
      <vt:lpstr>Probabilities</vt:lpstr>
      <vt:lpstr>Expected Value</vt:lpstr>
      <vt:lpstr>Expectations</vt:lpstr>
      <vt:lpstr>Poll 5</vt:lpstr>
      <vt:lpstr>Poll 5</vt:lpstr>
      <vt:lpstr>Expectimax Pruning?</vt:lpstr>
      <vt:lpstr>Expectimax Code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621</cp:revision>
  <cp:lastPrinted>2019-08-29T15:41:16Z</cp:lastPrinted>
  <dcterms:created xsi:type="dcterms:W3CDTF">2018-10-11T11:39:27Z</dcterms:created>
  <dcterms:modified xsi:type="dcterms:W3CDTF">2024-09-10T21:03:52Z</dcterms:modified>
</cp:coreProperties>
</file>