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23" r:id="rId2"/>
    <p:sldId id="524" r:id="rId3"/>
    <p:sldId id="532" r:id="rId4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 Virtue" initials="PV" lastIdx="1" clrIdx="0">
    <p:extLst>
      <p:ext uri="{19B8F6BF-5375-455C-9EA6-DF929625EA0E}">
        <p15:presenceInfo xmlns:p15="http://schemas.microsoft.com/office/powerpoint/2012/main" userId="aff125923c5632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6" autoAdjust="0"/>
    <p:restoredTop sz="94660"/>
  </p:normalViewPr>
  <p:slideViewPr>
    <p:cSldViewPr snapToGrid="0">
      <p:cViewPr varScale="1">
        <p:scale>
          <a:sx n="88" d="100"/>
          <a:sy n="88" d="100"/>
        </p:scale>
        <p:origin x="51" y="1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BF5E2F-2EA4-4BED-BDB7-3263066D10D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5"/>
            <a:ext cx="7437120" cy="276034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1C2587-C0BF-41B9-B0FA-D76263C040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341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BC037-32FA-4360-ABE3-07627B2BC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05A9D-A4AF-4C69-803F-B3FD8FE7A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36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4AEEE-3587-4C7D-BAA3-0C3E401F3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654F2-609F-41BE-BF94-9566C0BCC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EAD64-81FE-45C7-87BE-C99041D876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9082A-2241-44ED-B9AD-9750B21A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10290-45AC-4A7C-9A77-667E4B9C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4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5DDBF4-DC75-4000-B4CD-4560FF8BC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8E350-8C93-428E-9B85-FE7F21988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2166D-1728-4813-9139-87CA01351A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9C6B2-CD29-4F7A-8C8F-E7523A74F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A101A-1A5F-4B8A-B35C-38FD5CC0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80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15EC7-C509-45E9-A595-C7C08F504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99" y="367131"/>
            <a:ext cx="10515600" cy="6278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61D1F-B34A-4BF8-908F-7A2369939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2039539"/>
          </a:xfrm>
          <a:prstGeom prst="rect">
            <a:avLst/>
          </a:prstGeo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230188" indent="-230188">
              <a:buFont typeface="Wingdings" panose="05000000000000000000" pitchFamily="2" charset="2"/>
              <a:buChar char="§"/>
              <a:defRPr/>
            </a:lvl2pPr>
            <a:lvl3pPr marL="460375" indent="-230188">
              <a:buFont typeface="Wingdings" panose="05000000000000000000" pitchFamily="2" charset="2"/>
              <a:buChar char="§"/>
              <a:defRPr/>
            </a:lvl3pPr>
            <a:lvl4pPr marL="684213" indent="-223838">
              <a:buFont typeface="Wingdings" panose="05000000000000000000" pitchFamily="2" charset="2"/>
              <a:buChar char="§"/>
              <a:defRPr/>
            </a:lvl4pPr>
            <a:lvl5pPr marL="914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F6A89D-691A-4F7C-98F1-F0C593DCA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96837" y="6362388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4E5DC575-B3DA-4894-AC1D-D96F1860F1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75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8BDF3-C675-4FE4-A910-AC4D96386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E326A-32E2-4FAA-B286-2C7318FA9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1D807-F2AA-4847-A712-DB46B508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8B119-C720-495E-B60C-22CBB6586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2A286-1540-4D00-A534-703021A3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3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5E853-5CAF-42AD-AB47-7F5A49B7B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D8E34-F3E7-4F97-A3DF-30EEE989C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AB9D5-42F1-4DA5-90B3-823D47216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76C05-7108-4656-9F43-674919BE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7A914-9DAA-4AE9-A76A-42447258A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0452A-1F51-42B5-8497-BB68481ED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01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8A46B-388C-4D77-BE61-52E7B1C91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ECDA0-3BD6-450B-8B96-C3684DC87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D6CCF2-765D-4D39-83E7-42743CE9E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ECD599-93B8-46A3-9EF0-230980A89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D0E1B5-5F66-4EE8-9EE1-86A03BA8AD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4E6235-3EAC-4DFF-9A14-1ADA715C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2BF57-DA9A-4492-A076-AB71F5BE9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B5FCD9-5D4E-4E57-9402-7599F988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3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00DDE-4BCF-4525-91BE-72A54FC8C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F6FE61-20C8-49B5-BF10-C0DCB24C67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D4D872-320C-4D19-B900-0E59609A4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B071D-2650-40F5-8B1E-46DF9DB8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7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747EB5-7CA0-4A83-9D1B-19C143605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2C3624-E3A1-4C8A-95B8-43FE56CEE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65764B-81AF-4873-8E85-B90AF3207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2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3DD2-9E90-4EBF-9B07-2194BDC33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8BFE9-2F23-4BCD-B60A-0983EBBC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5FE31-2336-4B0E-BC8F-3572FA6EC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FD6EC-511A-455D-8BD9-982DE439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7B1AA-215E-4D2A-873E-12B2C9104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5E25FC-1B80-4F9E-AB2D-C76EBB645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6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39F35-1611-42F7-A008-1247A6AC1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268273-8ED8-4A31-9442-466BDD24B8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6F42B4-A61A-4FDA-B0DC-F40834BD8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9FEBD-503F-464B-B22C-555050B3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2/3/2021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C58AB-1586-418B-A030-C9B1CABE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F43F4-342D-4F33-99B8-27ACFF6C0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4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2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F193C30-D1A3-4582-A1BF-DDD6691A311E}"/>
              </a:ext>
            </a:extLst>
          </p:cNvPr>
          <p:cNvSpPr txBox="1"/>
          <p:nvPr/>
        </p:nvSpPr>
        <p:spPr>
          <a:xfrm>
            <a:off x="89815" y="96471"/>
            <a:ext cx="11351907" cy="5824349"/>
          </a:xfrm>
          <a:prstGeom prst="rect">
            <a:avLst/>
          </a:prstGeom>
          <a:noFill/>
          <a:ln>
            <a:noFill/>
          </a:ln>
        </p:spPr>
        <p:txBody>
          <a:bodyPr wrap="square" lIns="91438" tIns="45719" rIns="91438" bIns="45719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>
                <a:solidFill>
                  <a:schemeClr val="accent2"/>
                </a:solidFill>
              </a:rPr>
              <a:t>function</a:t>
            </a:r>
            <a:r>
              <a:rPr lang="en-US" sz="2400" b="1" dirty="0"/>
              <a:t> </a:t>
            </a:r>
            <a:r>
              <a:rPr lang="en-US" sz="2400" dirty="0">
                <a:solidFill>
                  <a:srgbClr val="008000"/>
                </a:solidFill>
              </a:rPr>
              <a:t>TREE_SEARCH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0000FF"/>
                </a:solidFill>
              </a:rPr>
              <a:t>problem</a:t>
            </a:r>
            <a:r>
              <a:rPr lang="en-US" sz="2400" dirty="0"/>
              <a:t>) </a:t>
            </a:r>
            <a:r>
              <a:rPr lang="en-US" sz="2400" dirty="0">
                <a:solidFill>
                  <a:schemeClr val="accent2"/>
                </a:solidFill>
              </a:rPr>
              <a:t>returns</a:t>
            </a:r>
            <a:r>
              <a:rPr lang="en-US" sz="2400" b="1" dirty="0"/>
              <a:t> </a:t>
            </a:r>
            <a:r>
              <a:rPr lang="en-US" sz="2400" dirty="0"/>
              <a:t>a solution, or failure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     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     initialize the </a:t>
            </a:r>
            <a:r>
              <a:rPr lang="en-US" sz="2400" dirty="0">
                <a:solidFill>
                  <a:srgbClr val="0000FF"/>
                </a:solidFill>
              </a:rPr>
              <a:t>frontier</a:t>
            </a:r>
            <a:r>
              <a:rPr lang="en-US" sz="2400" dirty="0"/>
              <a:t> as a specific work list (stack, queue, priority queue)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     add initial state of </a:t>
            </a:r>
            <a:r>
              <a:rPr lang="en-US" sz="2400" dirty="0">
                <a:solidFill>
                  <a:srgbClr val="0000FF"/>
                </a:solidFill>
              </a:rPr>
              <a:t>problem </a:t>
            </a:r>
            <a:r>
              <a:rPr lang="en-US" sz="2400" dirty="0"/>
              <a:t>to</a:t>
            </a:r>
            <a:r>
              <a:rPr lang="en-US" sz="2400" dirty="0">
                <a:solidFill>
                  <a:srgbClr val="0000FF"/>
                </a:solidFill>
              </a:rPr>
              <a:t> frontier</a:t>
            </a:r>
            <a:br>
              <a:rPr lang="en-US" sz="2400" dirty="0"/>
            </a:br>
            <a:r>
              <a:rPr lang="en-US" sz="2400" dirty="0"/>
              <a:t>     </a:t>
            </a:r>
            <a:r>
              <a:rPr lang="en-US" sz="2400" dirty="0">
                <a:solidFill>
                  <a:schemeClr val="accent2"/>
                </a:solidFill>
              </a:rPr>
              <a:t>loop do 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             </a:t>
            </a:r>
            <a:r>
              <a:rPr lang="en-US" sz="2400" dirty="0">
                <a:solidFill>
                  <a:schemeClr val="accent2"/>
                </a:solidFill>
              </a:rPr>
              <a:t>if</a:t>
            </a:r>
            <a:r>
              <a:rPr lang="en-US" sz="2400" b="1" dirty="0"/>
              <a:t> </a:t>
            </a:r>
            <a:r>
              <a:rPr lang="en-US" sz="2400" dirty="0"/>
              <a:t>the</a:t>
            </a:r>
            <a:r>
              <a:rPr lang="en-US" sz="2400" dirty="0">
                <a:solidFill>
                  <a:srgbClr val="0000FF"/>
                </a:solidFill>
              </a:rPr>
              <a:t> frontier </a:t>
            </a:r>
            <a:r>
              <a:rPr lang="en-US" sz="2400" dirty="0"/>
              <a:t>is empty </a:t>
            </a:r>
            <a:r>
              <a:rPr lang="en-US" sz="2400" dirty="0">
                <a:solidFill>
                  <a:schemeClr val="accent2"/>
                </a:solidFill>
              </a:rPr>
              <a:t>then</a:t>
            </a:r>
            <a:r>
              <a:rPr lang="en-US" sz="2400" b="1" dirty="0">
                <a:solidFill>
                  <a:srgbClr val="CC00CC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CC00CC"/>
                </a:solidFill>
              </a:rPr>
              <a:t>                     </a:t>
            </a:r>
            <a:r>
              <a:rPr lang="en-US" sz="2400" dirty="0">
                <a:solidFill>
                  <a:schemeClr val="accent2"/>
                </a:solidFill>
              </a:rPr>
              <a:t>return</a:t>
            </a:r>
            <a:r>
              <a:rPr lang="en-US" sz="2400" b="1" dirty="0">
                <a:solidFill>
                  <a:srgbClr val="CC00CC"/>
                </a:solidFill>
              </a:rPr>
              <a:t> </a:t>
            </a:r>
            <a:r>
              <a:rPr lang="en-US" sz="2400" dirty="0"/>
              <a:t>failure</a:t>
            </a:r>
            <a:br>
              <a:rPr lang="en-US" sz="2400" dirty="0"/>
            </a:br>
            <a:r>
              <a:rPr lang="en-US" sz="2400" dirty="0"/>
              <a:t>             choose a </a:t>
            </a:r>
            <a:r>
              <a:rPr lang="en-US" sz="2400" dirty="0">
                <a:solidFill>
                  <a:srgbClr val="0000FF"/>
                </a:solidFill>
              </a:rPr>
              <a:t>node</a:t>
            </a:r>
            <a:r>
              <a:rPr lang="en-US" sz="2400" dirty="0"/>
              <a:t> and remove it from the </a:t>
            </a:r>
            <a:r>
              <a:rPr lang="en-US" sz="2400" dirty="0">
                <a:solidFill>
                  <a:srgbClr val="0000FF"/>
                </a:solidFill>
              </a:rPr>
              <a:t>frontier</a:t>
            </a:r>
            <a:br>
              <a:rPr lang="en-US" sz="2400" dirty="0"/>
            </a:br>
            <a:r>
              <a:rPr lang="en-US" sz="2400" dirty="0"/>
              <a:t>             </a:t>
            </a:r>
            <a:r>
              <a:rPr lang="en-US" sz="2400" dirty="0">
                <a:solidFill>
                  <a:schemeClr val="accent2"/>
                </a:solidFill>
              </a:rPr>
              <a:t>if</a:t>
            </a:r>
            <a:r>
              <a:rPr lang="en-US" sz="2400" b="1" dirty="0"/>
              <a:t> </a:t>
            </a:r>
            <a:r>
              <a:rPr lang="en-US" sz="2400" dirty="0"/>
              <a:t>the </a:t>
            </a:r>
            <a:r>
              <a:rPr lang="en-US" sz="2400" dirty="0">
                <a:solidFill>
                  <a:srgbClr val="0000FF"/>
                </a:solidFill>
              </a:rPr>
              <a:t>node</a:t>
            </a:r>
            <a:r>
              <a:rPr lang="en-US" sz="2400" dirty="0"/>
              <a:t> contains a goal state </a:t>
            </a:r>
            <a:r>
              <a:rPr lang="en-US" sz="2400" dirty="0">
                <a:solidFill>
                  <a:schemeClr val="accent2"/>
                </a:solidFill>
              </a:rPr>
              <a:t>then</a:t>
            </a:r>
            <a:r>
              <a:rPr lang="en-US" sz="2400" b="1" dirty="0">
                <a:solidFill>
                  <a:srgbClr val="CC00CC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CC00CC"/>
                </a:solidFill>
              </a:rPr>
              <a:t>                     </a:t>
            </a:r>
            <a:r>
              <a:rPr lang="en-US" sz="2400" dirty="0">
                <a:solidFill>
                  <a:schemeClr val="accent2"/>
                </a:solidFill>
              </a:rPr>
              <a:t>return</a:t>
            </a:r>
            <a:r>
              <a:rPr lang="en-US" sz="2400" b="1" dirty="0">
                <a:solidFill>
                  <a:srgbClr val="CC00CC"/>
                </a:solidFill>
              </a:rPr>
              <a:t> </a:t>
            </a:r>
            <a:r>
              <a:rPr lang="en-US" sz="2400" dirty="0"/>
              <a:t>the corresponding solution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             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             for each resulting </a:t>
            </a:r>
            <a:r>
              <a:rPr lang="en-US" sz="2400" dirty="0">
                <a:solidFill>
                  <a:srgbClr val="0000FF"/>
                </a:solidFill>
              </a:rPr>
              <a:t>child</a:t>
            </a:r>
            <a:r>
              <a:rPr lang="en-US" sz="2400" dirty="0"/>
              <a:t> from node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400" dirty="0"/>
              <a:t>                     add </a:t>
            </a:r>
            <a:r>
              <a:rPr lang="en-US" sz="2400" dirty="0">
                <a:solidFill>
                  <a:srgbClr val="0000FF"/>
                </a:solidFill>
              </a:rPr>
              <a:t>child</a:t>
            </a:r>
            <a:r>
              <a:rPr lang="en-US" sz="2400" dirty="0"/>
              <a:t> to the </a:t>
            </a:r>
            <a:r>
              <a:rPr lang="en-US" sz="2400" dirty="0">
                <a:solidFill>
                  <a:srgbClr val="0000FF"/>
                </a:solidFill>
              </a:rPr>
              <a:t>frontier</a:t>
            </a:r>
          </a:p>
        </p:txBody>
      </p:sp>
    </p:spTree>
    <p:extLst>
      <p:ext uri="{BB962C8B-B14F-4D97-AF65-F5344CB8AC3E}">
        <p14:creationId xmlns:p14="http://schemas.microsoft.com/office/powerpoint/2010/main" val="26960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F193C30-D1A3-4582-A1BF-DDD6691A311E}"/>
              </a:ext>
            </a:extLst>
          </p:cNvPr>
          <p:cNvSpPr txBox="1"/>
          <p:nvPr/>
        </p:nvSpPr>
        <p:spPr>
          <a:xfrm>
            <a:off x="89815" y="96471"/>
            <a:ext cx="11351907" cy="6267548"/>
          </a:xfrm>
          <a:prstGeom prst="rect">
            <a:avLst/>
          </a:prstGeom>
          <a:noFill/>
          <a:ln>
            <a:noFill/>
          </a:ln>
        </p:spPr>
        <p:txBody>
          <a:bodyPr wrap="square" lIns="91438" tIns="45719" rIns="91438" bIns="45719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>
                <a:solidFill>
                  <a:schemeClr val="accent2"/>
                </a:solidFill>
              </a:rPr>
              <a:t>function</a:t>
            </a:r>
            <a:r>
              <a:rPr lang="en-US" sz="2400" b="1" dirty="0"/>
              <a:t> </a:t>
            </a:r>
            <a:r>
              <a:rPr lang="en-US" sz="2400" dirty="0">
                <a:solidFill>
                  <a:srgbClr val="008000"/>
                </a:solidFill>
              </a:rPr>
              <a:t>GRAPH_SEARCH</a:t>
            </a:r>
            <a:r>
              <a:rPr lang="en-US" sz="2400" dirty="0"/>
              <a:t>(</a:t>
            </a:r>
            <a:r>
              <a:rPr lang="en-US" sz="2400" dirty="0">
                <a:solidFill>
                  <a:srgbClr val="0000FF"/>
                </a:solidFill>
              </a:rPr>
              <a:t>problem</a:t>
            </a:r>
            <a:r>
              <a:rPr lang="en-US" sz="2400" dirty="0"/>
              <a:t>) </a:t>
            </a:r>
            <a:r>
              <a:rPr lang="en-US" sz="2400" dirty="0">
                <a:solidFill>
                  <a:schemeClr val="accent2"/>
                </a:solidFill>
              </a:rPr>
              <a:t>returns</a:t>
            </a:r>
            <a:r>
              <a:rPr lang="en-US" sz="2400" b="1" dirty="0"/>
              <a:t> </a:t>
            </a:r>
            <a:r>
              <a:rPr lang="en-US" sz="2400" dirty="0"/>
              <a:t>a solution, or failure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     </a:t>
            </a:r>
            <a:r>
              <a:rPr lang="en-US" sz="2400" b="1" dirty="0"/>
              <a:t>initialize the </a:t>
            </a:r>
            <a:r>
              <a:rPr lang="en-US" sz="2400" b="1" dirty="0">
                <a:solidFill>
                  <a:srgbClr val="0000FF"/>
                </a:solidFill>
              </a:rPr>
              <a:t>explored set</a:t>
            </a:r>
            <a:r>
              <a:rPr lang="en-US" sz="2400" b="1" dirty="0"/>
              <a:t> to be empty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     initialize the </a:t>
            </a:r>
            <a:r>
              <a:rPr lang="en-US" sz="2400" dirty="0">
                <a:solidFill>
                  <a:srgbClr val="0000FF"/>
                </a:solidFill>
              </a:rPr>
              <a:t>frontier</a:t>
            </a:r>
            <a:r>
              <a:rPr lang="en-US" sz="2400" dirty="0"/>
              <a:t> as a specific work list (stack, queue, priority queue)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     add initial state of </a:t>
            </a:r>
            <a:r>
              <a:rPr lang="en-US" sz="2400" dirty="0">
                <a:solidFill>
                  <a:srgbClr val="0000FF"/>
                </a:solidFill>
              </a:rPr>
              <a:t>problem </a:t>
            </a:r>
            <a:r>
              <a:rPr lang="en-US" sz="2400" dirty="0"/>
              <a:t>to</a:t>
            </a:r>
            <a:r>
              <a:rPr lang="en-US" sz="2400" dirty="0">
                <a:solidFill>
                  <a:srgbClr val="0000FF"/>
                </a:solidFill>
              </a:rPr>
              <a:t> frontier</a:t>
            </a:r>
            <a:br>
              <a:rPr lang="en-US" sz="2400" dirty="0"/>
            </a:br>
            <a:r>
              <a:rPr lang="en-US" sz="2400" dirty="0"/>
              <a:t>     </a:t>
            </a:r>
            <a:r>
              <a:rPr lang="en-US" sz="2400" dirty="0">
                <a:solidFill>
                  <a:schemeClr val="accent2"/>
                </a:solidFill>
              </a:rPr>
              <a:t>loop do 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             </a:t>
            </a:r>
            <a:r>
              <a:rPr lang="en-US" sz="2400" dirty="0">
                <a:solidFill>
                  <a:schemeClr val="accent2"/>
                </a:solidFill>
              </a:rPr>
              <a:t>if</a:t>
            </a:r>
            <a:r>
              <a:rPr lang="en-US" sz="2400" b="1" dirty="0"/>
              <a:t> </a:t>
            </a:r>
            <a:r>
              <a:rPr lang="en-US" sz="2400" dirty="0"/>
              <a:t>the</a:t>
            </a:r>
            <a:r>
              <a:rPr lang="en-US" sz="2400" dirty="0">
                <a:solidFill>
                  <a:srgbClr val="0000FF"/>
                </a:solidFill>
              </a:rPr>
              <a:t> frontier </a:t>
            </a:r>
            <a:r>
              <a:rPr lang="en-US" sz="2400" dirty="0"/>
              <a:t>is empty </a:t>
            </a:r>
            <a:r>
              <a:rPr lang="en-US" sz="2400" dirty="0">
                <a:solidFill>
                  <a:schemeClr val="accent2"/>
                </a:solidFill>
              </a:rPr>
              <a:t>then</a:t>
            </a:r>
            <a:r>
              <a:rPr lang="en-US" sz="2400" b="1" dirty="0">
                <a:solidFill>
                  <a:srgbClr val="CC00CC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CC00CC"/>
                </a:solidFill>
              </a:rPr>
              <a:t>                     </a:t>
            </a:r>
            <a:r>
              <a:rPr lang="en-US" sz="2400" dirty="0">
                <a:solidFill>
                  <a:schemeClr val="accent2"/>
                </a:solidFill>
              </a:rPr>
              <a:t>return</a:t>
            </a:r>
            <a:r>
              <a:rPr lang="en-US" sz="2400" b="1" dirty="0">
                <a:solidFill>
                  <a:srgbClr val="CC00CC"/>
                </a:solidFill>
              </a:rPr>
              <a:t> </a:t>
            </a:r>
            <a:r>
              <a:rPr lang="en-US" sz="2400" dirty="0"/>
              <a:t>failure</a:t>
            </a:r>
            <a:br>
              <a:rPr lang="en-US" sz="2400" dirty="0"/>
            </a:br>
            <a:r>
              <a:rPr lang="en-US" sz="2400" dirty="0"/>
              <a:t>             choose a </a:t>
            </a:r>
            <a:r>
              <a:rPr lang="en-US" sz="2400" dirty="0">
                <a:solidFill>
                  <a:srgbClr val="0000FF"/>
                </a:solidFill>
              </a:rPr>
              <a:t>node</a:t>
            </a:r>
            <a:r>
              <a:rPr lang="en-US" sz="2400" dirty="0"/>
              <a:t> and remove it from the </a:t>
            </a:r>
            <a:r>
              <a:rPr lang="en-US" sz="2400" dirty="0">
                <a:solidFill>
                  <a:srgbClr val="0000FF"/>
                </a:solidFill>
              </a:rPr>
              <a:t>frontier</a:t>
            </a:r>
            <a:br>
              <a:rPr lang="en-US" sz="2400" dirty="0"/>
            </a:br>
            <a:r>
              <a:rPr lang="en-US" sz="2400" dirty="0"/>
              <a:t>             </a:t>
            </a:r>
            <a:r>
              <a:rPr lang="en-US" sz="2400" dirty="0">
                <a:solidFill>
                  <a:schemeClr val="accent2"/>
                </a:solidFill>
              </a:rPr>
              <a:t>if</a:t>
            </a:r>
            <a:r>
              <a:rPr lang="en-US" sz="2400" b="1" dirty="0"/>
              <a:t> </a:t>
            </a:r>
            <a:r>
              <a:rPr lang="en-US" sz="2400" dirty="0"/>
              <a:t>the </a:t>
            </a:r>
            <a:r>
              <a:rPr lang="en-US" sz="2400" dirty="0">
                <a:solidFill>
                  <a:srgbClr val="0000FF"/>
                </a:solidFill>
              </a:rPr>
              <a:t>node</a:t>
            </a:r>
            <a:r>
              <a:rPr lang="en-US" sz="2400" dirty="0"/>
              <a:t> contains a goal state </a:t>
            </a:r>
            <a:r>
              <a:rPr lang="en-US" sz="2400" dirty="0">
                <a:solidFill>
                  <a:schemeClr val="accent2"/>
                </a:solidFill>
              </a:rPr>
              <a:t>then</a:t>
            </a:r>
            <a:r>
              <a:rPr lang="en-US" sz="2400" b="1" dirty="0">
                <a:solidFill>
                  <a:srgbClr val="CC00CC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CC00CC"/>
                </a:solidFill>
              </a:rPr>
              <a:t>                     </a:t>
            </a:r>
            <a:r>
              <a:rPr lang="en-US" sz="2400" dirty="0">
                <a:solidFill>
                  <a:schemeClr val="accent2"/>
                </a:solidFill>
              </a:rPr>
              <a:t>return</a:t>
            </a:r>
            <a:r>
              <a:rPr lang="en-US" sz="2400" b="1" dirty="0">
                <a:solidFill>
                  <a:srgbClr val="CC00CC"/>
                </a:solidFill>
              </a:rPr>
              <a:t> </a:t>
            </a:r>
            <a:r>
              <a:rPr lang="en-US" sz="2400" dirty="0"/>
              <a:t>the corresponding solution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             </a:t>
            </a:r>
            <a:r>
              <a:rPr lang="en-US" sz="2400" b="1" dirty="0"/>
              <a:t>add the </a:t>
            </a:r>
            <a:r>
              <a:rPr lang="en-US" sz="2400" b="1" dirty="0">
                <a:solidFill>
                  <a:srgbClr val="0000FF"/>
                </a:solidFill>
              </a:rPr>
              <a:t>node </a:t>
            </a:r>
            <a:r>
              <a:rPr lang="en-US" sz="2400" b="1" dirty="0"/>
              <a:t>state to the </a:t>
            </a:r>
            <a:r>
              <a:rPr lang="en-US" sz="2400" b="1" dirty="0">
                <a:solidFill>
                  <a:srgbClr val="0000FF"/>
                </a:solidFill>
              </a:rPr>
              <a:t>explored set</a:t>
            </a:r>
            <a:endParaRPr lang="en-US" sz="2400" b="1" dirty="0"/>
          </a:p>
          <a:p>
            <a:pPr>
              <a:lnSpc>
                <a:spcPct val="120000"/>
              </a:lnSpc>
            </a:pPr>
            <a:r>
              <a:rPr lang="en-US" sz="2400" dirty="0"/>
              <a:t>             for each resulting </a:t>
            </a:r>
            <a:r>
              <a:rPr lang="en-US" sz="2400" dirty="0">
                <a:solidFill>
                  <a:srgbClr val="0000FF"/>
                </a:solidFill>
              </a:rPr>
              <a:t>child</a:t>
            </a:r>
            <a:r>
              <a:rPr lang="en-US" sz="2400" dirty="0"/>
              <a:t> from node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2400" dirty="0"/>
              <a:t>                     </a:t>
            </a:r>
            <a:r>
              <a:rPr lang="en-US" sz="2400" b="1" dirty="0"/>
              <a:t>if the </a:t>
            </a:r>
            <a:r>
              <a:rPr lang="en-US" sz="2400" b="1" dirty="0">
                <a:solidFill>
                  <a:srgbClr val="0000FF"/>
                </a:solidFill>
              </a:rPr>
              <a:t>child </a:t>
            </a:r>
            <a:r>
              <a:rPr lang="en-US" sz="2400" b="1" dirty="0"/>
              <a:t>state is not already in the </a:t>
            </a:r>
            <a:r>
              <a:rPr lang="en-US" sz="2400" b="1" dirty="0">
                <a:solidFill>
                  <a:srgbClr val="0000FF"/>
                </a:solidFill>
              </a:rPr>
              <a:t>frontier</a:t>
            </a:r>
            <a:r>
              <a:rPr lang="en-US" sz="2400" b="1" dirty="0"/>
              <a:t> or </a:t>
            </a:r>
            <a:r>
              <a:rPr lang="en-US" sz="2400" b="1" dirty="0">
                <a:solidFill>
                  <a:srgbClr val="0000FF"/>
                </a:solidFill>
              </a:rPr>
              <a:t>explored set </a:t>
            </a:r>
            <a:r>
              <a:rPr lang="en-US" sz="2400" b="1" dirty="0">
                <a:solidFill>
                  <a:schemeClr val="accent2"/>
                </a:solidFill>
              </a:rPr>
              <a:t>then</a:t>
            </a:r>
            <a:endParaRPr lang="en-US" sz="2400" b="1" dirty="0"/>
          </a:p>
          <a:p>
            <a:pPr>
              <a:lnSpc>
                <a:spcPct val="120000"/>
              </a:lnSpc>
            </a:pPr>
            <a:r>
              <a:rPr lang="en-US" sz="2400" dirty="0"/>
              <a:t>                             add </a:t>
            </a:r>
            <a:r>
              <a:rPr lang="en-US" sz="2400" dirty="0">
                <a:solidFill>
                  <a:srgbClr val="0000FF"/>
                </a:solidFill>
              </a:rPr>
              <a:t>child</a:t>
            </a:r>
            <a:r>
              <a:rPr lang="en-US" sz="2400" dirty="0"/>
              <a:t> to the </a:t>
            </a:r>
            <a:r>
              <a:rPr lang="en-US" sz="2400" dirty="0">
                <a:solidFill>
                  <a:srgbClr val="0000FF"/>
                </a:solidFill>
              </a:rPr>
              <a:t>frontier</a:t>
            </a:r>
          </a:p>
        </p:txBody>
      </p:sp>
    </p:spTree>
    <p:extLst>
      <p:ext uri="{BB962C8B-B14F-4D97-AF65-F5344CB8AC3E}">
        <p14:creationId xmlns:p14="http://schemas.microsoft.com/office/powerpoint/2010/main" val="638543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F193C30-D1A3-4582-A1BF-DDD6691A311E}"/>
              </a:ext>
            </a:extLst>
          </p:cNvPr>
          <p:cNvSpPr txBox="1"/>
          <p:nvPr/>
        </p:nvSpPr>
        <p:spPr>
          <a:xfrm>
            <a:off x="225739" y="-1696"/>
            <a:ext cx="11351907" cy="6859696"/>
          </a:xfrm>
          <a:prstGeom prst="rect">
            <a:avLst/>
          </a:prstGeom>
          <a:noFill/>
          <a:ln>
            <a:noFill/>
          </a:ln>
        </p:spPr>
        <p:txBody>
          <a:bodyPr wrap="square" lIns="91438" tIns="45719" rIns="91438" bIns="45719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300" dirty="0">
                <a:solidFill>
                  <a:schemeClr val="accent2"/>
                </a:solidFill>
              </a:rPr>
              <a:t>function</a:t>
            </a:r>
            <a:r>
              <a:rPr lang="en-US" sz="2300" b="1" dirty="0"/>
              <a:t> </a:t>
            </a:r>
            <a:r>
              <a:rPr lang="en-US" sz="2300" dirty="0">
                <a:solidFill>
                  <a:srgbClr val="008000"/>
                </a:solidFill>
              </a:rPr>
              <a:t>UNIFORM-COST-SEARCH</a:t>
            </a:r>
            <a:r>
              <a:rPr lang="en-US" sz="2300" dirty="0"/>
              <a:t>(</a:t>
            </a:r>
            <a:r>
              <a:rPr lang="en-US" sz="2300" dirty="0">
                <a:solidFill>
                  <a:srgbClr val="0000FF"/>
                </a:solidFill>
              </a:rPr>
              <a:t>problem</a:t>
            </a:r>
            <a:r>
              <a:rPr lang="en-US" sz="2300" dirty="0"/>
              <a:t>) </a:t>
            </a:r>
            <a:r>
              <a:rPr lang="en-US" sz="2300" dirty="0">
                <a:solidFill>
                  <a:schemeClr val="accent2"/>
                </a:solidFill>
              </a:rPr>
              <a:t>returns</a:t>
            </a:r>
            <a:r>
              <a:rPr lang="en-US" sz="2300" b="1" dirty="0"/>
              <a:t> </a:t>
            </a:r>
            <a:r>
              <a:rPr lang="en-US" sz="2300" dirty="0"/>
              <a:t>a solution, or failure</a:t>
            </a:r>
          </a:p>
          <a:p>
            <a:pPr>
              <a:lnSpc>
                <a:spcPct val="120000"/>
              </a:lnSpc>
            </a:pPr>
            <a:r>
              <a:rPr lang="en-US" sz="2300" dirty="0"/>
              <a:t>     initialize the </a:t>
            </a:r>
            <a:r>
              <a:rPr lang="en-US" sz="2300" dirty="0">
                <a:solidFill>
                  <a:srgbClr val="0000FF"/>
                </a:solidFill>
              </a:rPr>
              <a:t>explored set</a:t>
            </a:r>
            <a:r>
              <a:rPr lang="en-US" sz="2300" dirty="0"/>
              <a:t> to be empty</a:t>
            </a:r>
          </a:p>
          <a:p>
            <a:pPr>
              <a:lnSpc>
                <a:spcPct val="120000"/>
              </a:lnSpc>
            </a:pPr>
            <a:r>
              <a:rPr lang="en-US" sz="2300" dirty="0"/>
              <a:t>     initialize the </a:t>
            </a:r>
            <a:r>
              <a:rPr lang="en-US" sz="2300" dirty="0">
                <a:solidFill>
                  <a:srgbClr val="0000FF"/>
                </a:solidFill>
              </a:rPr>
              <a:t>frontier</a:t>
            </a:r>
            <a:r>
              <a:rPr lang="en-US" sz="2300" dirty="0"/>
              <a:t> as a </a:t>
            </a:r>
            <a:r>
              <a:rPr lang="en-US" sz="2300" b="1" dirty="0"/>
              <a:t>priority queue using node path_cost as the priority</a:t>
            </a:r>
          </a:p>
          <a:p>
            <a:pPr>
              <a:lnSpc>
                <a:spcPct val="120000"/>
              </a:lnSpc>
            </a:pPr>
            <a:r>
              <a:rPr lang="en-US" sz="2300" dirty="0"/>
              <a:t>     add initial state of </a:t>
            </a:r>
            <a:r>
              <a:rPr lang="en-US" sz="2300" dirty="0">
                <a:solidFill>
                  <a:srgbClr val="0000FF"/>
                </a:solidFill>
              </a:rPr>
              <a:t>problem </a:t>
            </a:r>
            <a:r>
              <a:rPr lang="en-US" sz="2300" dirty="0"/>
              <a:t>to</a:t>
            </a:r>
            <a:r>
              <a:rPr lang="en-US" sz="2300" dirty="0">
                <a:solidFill>
                  <a:srgbClr val="0000FF"/>
                </a:solidFill>
              </a:rPr>
              <a:t> frontier</a:t>
            </a:r>
            <a:r>
              <a:rPr lang="en-US" sz="2300" dirty="0"/>
              <a:t> </a:t>
            </a:r>
            <a:r>
              <a:rPr lang="en-US" sz="2300" b="1" dirty="0"/>
              <a:t>with path_cost = 0</a:t>
            </a:r>
            <a:br>
              <a:rPr lang="en-US" sz="2300" b="1" dirty="0"/>
            </a:br>
            <a:r>
              <a:rPr lang="en-US" sz="2300" dirty="0"/>
              <a:t>     </a:t>
            </a:r>
            <a:r>
              <a:rPr lang="en-US" sz="2300" dirty="0">
                <a:solidFill>
                  <a:schemeClr val="accent2"/>
                </a:solidFill>
              </a:rPr>
              <a:t>loop do </a:t>
            </a:r>
          </a:p>
          <a:p>
            <a:pPr>
              <a:lnSpc>
                <a:spcPct val="120000"/>
              </a:lnSpc>
            </a:pPr>
            <a:r>
              <a:rPr lang="en-US" sz="2300" b="1" dirty="0"/>
              <a:t>             </a:t>
            </a:r>
            <a:r>
              <a:rPr lang="en-US" sz="2300" dirty="0">
                <a:solidFill>
                  <a:schemeClr val="accent2"/>
                </a:solidFill>
              </a:rPr>
              <a:t>if</a:t>
            </a:r>
            <a:r>
              <a:rPr lang="en-US" sz="2300" b="1" dirty="0"/>
              <a:t> </a:t>
            </a:r>
            <a:r>
              <a:rPr lang="en-US" sz="2300" dirty="0"/>
              <a:t>the</a:t>
            </a:r>
            <a:r>
              <a:rPr lang="en-US" sz="2300" dirty="0">
                <a:solidFill>
                  <a:srgbClr val="0000FF"/>
                </a:solidFill>
              </a:rPr>
              <a:t> frontier </a:t>
            </a:r>
            <a:r>
              <a:rPr lang="en-US" sz="2300" dirty="0"/>
              <a:t>is empty </a:t>
            </a:r>
            <a:r>
              <a:rPr lang="en-US" sz="2300" dirty="0">
                <a:solidFill>
                  <a:schemeClr val="accent2"/>
                </a:solidFill>
              </a:rPr>
              <a:t>then</a:t>
            </a:r>
            <a:r>
              <a:rPr lang="en-US" sz="2300" b="1" dirty="0">
                <a:solidFill>
                  <a:srgbClr val="CC00CC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300" b="1" dirty="0">
                <a:solidFill>
                  <a:srgbClr val="CC00CC"/>
                </a:solidFill>
              </a:rPr>
              <a:t>                     </a:t>
            </a:r>
            <a:r>
              <a:rPr lang="en-US" sz="2300" dirty="0">
                <a:solidFill>
                  <a:schemeClr val="accent2"/>
                </a:solidFill>
              </a:rPr>
              <a:t>return</a:t>
            </a:r>
            <a:r>
              <a:rPr lang="en-US" sz="2300" b="1" dirty="0">
                <a:solidFill>
                  <a:srgbClr val="CC00CC"/>
                </a:solidFill>
              </a:rPr>
              <a:t> </a:t>
            </a:r>
            <a:r>
              <a:rPr lang="en-US" sz="2300" dirty="0"/>
              <a:t>failure</a:t>
            </a:r>
            <a:br>
              <a:rPr lang="en-US" sz="2300" dirty="0"/>
            </a:br>
            <a:r>
              <a:rPr lang="en-US" sz="2300" dirty="0"/>
              <a:t>             choose a </a:t>
            </a:r>
            <a:r>
              <a:rPr lang="en-US" sz="2300" dirty="0">
                <a:solidFill>
                  <a:srgbClr val="0000FF"/>
                </a:solidFill>
              </a:rPr>
              <a:t>node</a:t>
            </a:r>
            <a:r>
              <a:rPr lang="en-US" sz="2300" dirty="0"/>
              <a:t> and remove it from the </a:t>
            </a:r>
            <a:r>
              <a:rPr lang="en-US" sz="2300" dirty="0">
                <a:solidFill>
                  <a:srgbClr val="0000FF"/>
                </a:solidFill>
              </a:rPr>
              <a:t>frontier</a:t>
            </a:r>
            <a:br>
              <a:rPr lang="en-US" sz="2300" dirty="0"/>
            </a:br>
            <a:r>
              <a:rPr lang="en-US" sz="2300" dirty="0"/>
              <a:t>             </a:t>
            </a:r>
            <a:r>
              <a:rPr lang="en-US" sz="2300" dirty="0">
                <a:solidFill>
                  <a:schemeClr val="accent2"/>
                </a:solidFill>
              </a:rPr>
              <a:t>if</a:t>
            </a:r>
            <a:r>
              <a:rPr lang="en-US" sz="2300" b="1" dirty="0"/>
              <a:t> </a:t>
            </a:r>
            <a:r>
              <a:rPr lang="en-US" sz="2300" dirty="0"/>
              <a:t>the </a:t>
            </a:r>
            <a:r>
              <a:rPr lang="en-US" sz="2300" dirty="0">
                <a:solidFill>
                  <a:srgbClr val="0000FF"/>
                </a:solidFill>
              </a:rPr>
              <a:t>node</a:t>
            </a:r>
            <a:r>
              <a:rPr lang="en-US" sz="2300" dirty="0"/>
              <a:t> contains a goal state </a:t>
            </a:r>
            <a:r>
              <a:rPr lang="en-US" sz="2300" dirty="0">
                <a:solidFill>
                  <a:schemeClr val="accent2"/>
                </a:solidFill>
              </a:rPr>
              <a:t>then</a:t>
            </a:r>
            <a:r>
              <a:rPr lang="en-US" sz="2300" b="1" dirty="0">
                <a:solidFill>
                  <a:srgbClr val="CC00CC"/>
                </a:solidFill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300" b="1" dirty="0">
                <a:solidFill>
                  <a:srgbClr val="CC00CC"/>
                </a:solidFill>
              </a:rPr>
              <a:t>                     </a:t>
            </a:r>
            <a:r>
              <a:rPr lang="en-US" sz="2300" dirty="0">
                <a:solidFill>
                  <a:schemeClr val="accent2"/>
                </a:solidFill>
              </a:rPr>
              <a:t>return</a:t>
            </a:r>
            <a:r>
              <a:rPr lang="en-US" sz="2300" b="1" dirty="0">
                <a:solidFill>
                  <a:srgbClr val="CC00CC"/>
                </a:solidFill>
              </a:rPr>
              <a:t> </a:t>
            </a:r>
            <a:r>
              <a:rPr lang="en-US" sz="2300" dirty="0"/>
              <a:t>the corresponding solution</a:t>
            </a:r>
          </a:p>
          <a:p>
            <a:pPr>
              <a:lnSpc>
                <a:spcPct val="120000"/>
              </a:lnSpc>
            </a:pPr>
            <a:r>
              <a:rPr lang="en-US" sz="2300" dirty="0"/>
              <a:t>             add the </a:t>
            </a:r>
            <a:r>
              <a:rPr lang="en-US" sz="2300" dirty="0">
                <a:solidFill>
                  <a:srgbClr val="0000FF"/>
                </a:solidFill>
              </a:rPr>
              <a:t>node </a:t>
            </a:r>
            <a:r>
              <a:rPr lang="en-US" sz="2300" dirty="0"/>
              <a:t>state to the </a:t>
            </a:r>
            <a:r>
              <a:rPr lang="en-US" sz="2300" dirty="0">
                <a:solidFill>
                  <a:srgbClr val="0000FF"/>
                </a:solidFill>
              </a:rPr>
              <a:t>explored set</a:t>
            </a:r>
            <a:endParaRPr lang="en-US" sz="2300" dirty="0"/>
          </a:p>
          <a:p>
            <a:pPr>
              <a:lnSpc>
                <a:spcPct val="120000"/>
              </a:lnSpc>
            </a:pPr>
            <a:r>
              <a:rPr lang="en-US" sz="2300" dirty="0"/>
              <a:t>             for each resulting </a:t>
            </a:r>
            <a:r>
              <a:rPr lang="en-US" sz="2300" dirty="0">
                <a:solidFill>
                  <a:srgbClr val="0000FF"/>
                </a:solidFill>
              </a:rPr>
              <a:t>child</a:t>
            </a:r>
            <a:r>
              <a:rPr lang="en-US" sz="2300" dirty="0"/>
              <a:t> from node</a:t>
            </a:r>
          </a:p>
          <a:p>
            <a:pPr>
              <a:lnSpc>
                <a:spcPct val="120000"/>
              </a:lnSpc>
            </a:pPr>
            <a:r>
              <a:rPr lang="en-US" sz="2300" dirty="0"/>
              <a:t>                     if the </a:t>
            </a:r>
            <a:r>
              <a:rPr lang="en-US" sz="2300" dirty="0">
                <a:solidFill>
                  <a:srgbClr val="0000FF"/>
                </a:solidFill>
              </a:rPr>
              <a:t>child </a:t>
            </a:r>
            <a:r>
              <a:rPr lang="en-US" sz="2300" dirty="0"/>
              <a:t>state is not already in the </a:t>
            </a:r>
            <a:r>
              <a:rPr lang="en-US" sz="2300" dirty="0">
                <a:solidFill>
                  <a:srgbClr val="0000FF"/>
                </a:solidFill>
              </a:rPr>
              <a:t>frontier</a:t>
            </a:r>
            <a:r>
              <a:rPr lang="en-US" sz="2300" dirty="0"/>
              <a:t> or </a:t>
            </a:r>
            <a:r>
              <a:rPr lang="en-US" sz="2300" dirty="0">
                <a:solidFill>
                  <a:srgbClr val="0000FF"/>
                </a:solidFill>
              </a:rPr>
              <a:t>explored set </a:t>
            </a:r>
            <a:r>
              <a:rPr lang="en-US" sz="2300" dirty="0">
                <a:solidFill>
                  <a:schemeClr val="accent2"/>
                </a:solidFill>
              </a:rPr>
              <a:t>then</a:t>
            </a:r>
            <a:endParaRPr lang="en-US" sz="2300" dirty="0"/>
          </a:p>
          <a:p>
            <a:pPr>
              <a:lnSpc>
                <a:spcPct val="120000"/>
              </a:lnSpc>
            </a:pPr>
            <a:r>
              <a:rPr lang="en-US" sz="2300" dirty="0"/>
              <a:t>                             add </a:t>
            </a:r>
            <a:r>
              <a:rPr lang="en-US" sz="2300" dirty="0">
                <a:solidFill>
                  <a:srgbClr val="0000FF"/>
                </a:solidFill>
              </a:rPr>
              <a:t>child</a:t>
            </a:r>
            <a:r>
              <a:rPr lang="en-US" sz="2300" dirty="0"/>
              <a:t> to the </a:t>
            </a:r>
            <a:r>
              <a:rPr lang="en-US" sz="2300" dirty="0">
                <a:solidFill>
                  <a:srgbClr val="0000FF"/>
                </a:solidFill>
              </a:rPr>
              <a:t>frontier</a:t>
            </a:r>
          </a:p>
          <a:p>
            <a:pPr>
              <a:lnSpc>
                <a:spcPct val="120000"/>
              </a:lnSpc>
            </a:pPr>
            <a:r>
              <a:rPr lang="en-US" sz="2300" dirty="0"/>
              <a:t>                     </a:t>
            </a:r>
            <a:r>
              <a:rPr lang="en-US" sz="2300" b="1" dirty="0"/>
              <a:t>else if the </a:t>
            </a:r>
            <a:r>
              <a:rPr lang="en-US" sz="2300" b="1" dirty="0">
                <a:solidFill>
                  <a:srgbClr val="0000FF"/>
                </a:solidFill>
              </a:rPr>
              <a:t>child</a:t>
            </a:r>
            <a:r>
              <a:rPr lang="en-US" sz="2300" b="1" dirty="0"/>
              <a:t> is already in the </a:t>
            </a:r>
            <a:r>
              <a:rPr lang="en-US" sz="2300" b="1" dirty="0">
                <a:solidFill>
                  <a:srgbClr val="0000FF"/>
                </a:solidFill>
              </a:rPr>
              <a:t>frontier</a:t>
            </a:r>
            <a:r>
              <a:rPr lang="en-US" sz="2300" b="1" dirty="0"/>
              <a:t> with higher path_cost</a:t>
            </a:r>
            <a:r>
              <a:rPr lang="en-US" sz="2300" b="1" dirty="0">
                <a:solidFill>
                  <a:srgbClr val="0000FF"/>
                </a:solidFill>
              </a:rPr>
              <a:t> </a:t>
            </a:r>
            <a:r>
              <a:rPr lang="en-US" sz="2300" b="1" dirty="0">
                <a:solidFill>
                  <a:schemeClr val="accent2"/>
                </a:solidFill>
              </a:rPr>
              <a:t>then</a:t>
            </a:r>
            <a:endParaRPr lang="en-US" sz="2300" b="1" dirty="0"/>
          </a:p>
          <a:p>
            <a:pPr>
              <a:lnSpc>
                <a:spcPct val="120000"/>
              </a:lnSpc>
            </a:pPr>
            <a:r>
              <a:rPr lang="en-US" sz="2300" b="1" dirty="0"/>
              <a:t>                             replace that </a:t>
            </a:r>
            <a:r>
              <a:rPr lang="en-US" sz="2300" b="1" dirty="0">
                <a:solidFill>
                  <a:srgbClr val="0000FF"/>
                </a:solidFill>
              </a:rPr>
              <a:t>frontier</a:t>
            </a:r>
            <a:r>
              <a:rPr lang="en-US" sz="2300" b="1" dirty="0"/>
              <a:t> node with</a:t>
            </a:r>
            <a:r>
              <a:rPr lang="en-US" sz="2300" b="1" dirty="0">
                <a:solidFill>
                  <a:srgbClr val="0000FF"/>
                </a:solidFill>
              </a:rPr>
              <a:t> child</a:t>
            </a:r>
            <a:endParaRPr lang="en-US" sz="2300" b="1" dirty="0"/>
          </a:p>
        </p:txBody>
      </p:sp>
    </p:spTree>
    <p:extLst>
      <p:ext uri="{BB962C8B-B14F-4D97-AF65-F5344CB8AC3E}">
        <p14:creationId xmlns:p14="http://schemas.microsoft.com/office/powerpoint/2010/main" val="4256532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.potx" id="{DA11FA2B-8FCA-4322-93DA-6C8F53468DA7}" vid="{856CF231-596A-4CB8-93D6-B29F8EE288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5483</TotalTime>
  <Words>365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Handout</dc:title>
  <dc:creator>Pat Virtue</dc:creator>
  <cp:lastModifiedBy>Patrick Virtue</cp:lastModifiedBy>
  <cp:revision>577</cp:revision>
  <cp:lastPrinted>2019-08-29T15:41:16Z</cp:lastPrinted>
  <dcterms:created xsi:type="dcterms:W3CDTF">2018-10-11T11:39:27Z</dcterms:created>
  <dcterms:modified xsi:type="dcterms:W3CDTF">2021-02-03T12:21:11Z</dcterms:modified>
</cp:coreProperties>
</file>