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6" r:id="rId2"/>
    <p:sldId id="256" r:id="rId3"/>
    <p:sldId id="389" r:id="rId4"/>
    <p:sldId id="368" r:id="rId5"/>
    <p:sldId id="488" r:id="rId6"/>
    <p:sldId id="489" r:id="rId7"/>
    <p:sldId id="490" r:id="rId8"/>
    <p:sldId id="491" r:id="rId9"/>
    <p:sldId id="429" r:id="rId10"/>
    <p:sldId id="519" r:id="rId11"/>
    <p:sldId id="430" r:id="rId12"/>
    <p:sldId id="466" r:id="rId13"/>
    <p:sldId id="392" r:id="rId14"/>
    <p:sldId id="463" r:id="rId15"/>
    <p:sldId id="435" r:id="rId16"/>
    <p:sldId id="445" r:id="rId17"/>
    <p:sldId id="427" r:id="rId18"/>
    <p:sldId id="521" r:id="rId19"/>
    <p:sldId id="467" r:id="rId20"/>
    <p:sldId id="450" r:id="rId21"/>
    <p:sldId id="501" r:id="rId22"/>
    <p:sldId id="500" r:id="rId23"/>
    <p:sldId id="550" r:id="rId24"/>
    <p:sldId id="516" r:id="rId25"/>
    <p:sldId id="530" r:id="rId26"/>
    <p:sldId id="523" r:id="rId27"/>
    <p:sldId id="524" r:id="rId28"/>
    <p:sldId id="539" r:id="rId29"/>
    <p:sldId id="540" r:id="rId30"/>
    <p:sldId id="526" r:id="rId31"/>
    <p:sldId id="527" r:id="rId32"/>
    <p:sldId id="528" r:id="rId33"/>
    <p:sldId id="548" r:id="rId34"/>
    <p:sldId id="469" r:id="rId35"/>
    <p:sldId id="529" r:id="rId36"/>
    <p:sldId id="541" r:id="rId37"/>
    <p:sldId id="470" r:id="rId38"/>
    <p:sldId id="504" r:id="rId39"/>
    <p:sldId id="505" r:id="rId40"/>
    <p:sldId id="407" r:id="rId41"/>
    <p:sldId id="503" r:id="rId42"/>
    <p:sldId id="534" r:id="rId43"/>
    <p:sldId id="535" r:id="rId44"/>
    <p:sldId id="455" r:id="rId45"/>
    <p:sldId id="406" r:id="rId46"/>
    <p:sldId id="424" r:id="rId47"/>
    <p:sldId id="461" r:id="rId48"/>
    <p:sldId id="408" r:id="rId49"/>
    <p:sldId id="401" r:id="rId50"/>
    <p:sldId id="402" r:id="rId51"/>
    <p:sldId id="409" r:id="rId52"/>
    <p:sldId id="531" r:id="rId53"/>
    <p:sldId id="532" r:id="rId54"/>
    <p:sldId id="536" r:id="rId55"/>
    <p:sldId id="533" r:id="rId56"/>
    <p:sldId id="457" r:id="rId57"/>
    <p:sldId id="413" r:id="rId5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9:48.9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26634 15473 17503 0,'-2'-8'1552'0,"-1"4"-1232"0,1 2-320 0,-1 0 0 0,-1 2 128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00625" y="401638"/>
            <a:ext cx="3570288" cy="20081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3500" cy="2894012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14:cNvPr>
              <p14:cNvContentPartPr/>
              <p14:nvPr/>
            </p14:nvContentPartPr>
            <p14:xfrm>
              <a:off x="9583200" y="5564520"/>
              <a:ext cx="540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3840" y="5555160"/>
                <a:ext cx="24120" cy="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8760" y="2152076"/>
            <a:ext cx="388620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State space graph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204799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23267" y="2146863"/>
            <a:ext cx="486695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Resulting search tree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C73ACCC-FBBF-BD8C-3B4D-1DC49AF5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42339" cy="574473"/>
          </a:xfrm>
        </p:spPr>
        <p:txBody>
          <a:bodyPr/>
          <a:lstStyle/>
          <a:p>
            <a:r>
              <a:rPr lang="en-US" dirty="0"/>
              <a:t>We build a </a:t>
            </a:r>
            <a:r>
              <a:rPr lang="en-US" dirty="0">
                <a:solidFill>
                  <a:srgbClr val="7030A0"/>
                </a:solidFill>
              </a:rPr>
              <a:t>search tree</a:t>
            </a:r>
            <a:r>
              <a:rPr lang="en-US" dirty="0"/>
              <a:t> by traversing various paths in a </a:t>
            </a:r>
            <a:r>
              <a:rPr lang="en-US" dirty="0">
                <a:solidFill>
                  <a:srgbClr val="7030A0"/>
                </a:solidFill>
              </a:rPr>
              <a:t>state space graph</a:t>
            </a:r>
            <a:r>
              <a:rPr lang="en-US" dirty="0"/>
              <a:t>, beginning from a specific start state. 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E32DB74-482D-BB51-2734-EDA6FA9E812F}"/>
              </a:ext>
            </a:extLst>
          </p:cNvPr>
          <p:cNvGrpSpPr>
            <a:grpSpLocks/>
          </p:cNvGrpSpPr>
          <p:nvPr/>
        </p:nvGrpSpPr>
        <p:grpSpPr bwMode="auto">
          <a:xfrm>
            <a:off x="5675443" y="2605901"/>
            <a:ext cx="5818993" cy="3653926"/>
            <a:chOff x="48" y="2332"/>
            <a:chExt cx="3456" cy="2451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CD0BD60-E9C3-DBA8-E1C9-E461F532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EA7CA952-77A2-FDF0-513E-8F2F2622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2DBD1181-D52A-333D-03D7-A3B59C397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6942FE41-DA26-6C81-305D-5B5BF8FF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CC290F2B-248E-9097-64A2-3B67F0B6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1BDAE30-C8C2-A6E9-3094-DFE4CB8A5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DCF0FB94-8A87-E3C6-E468-64B795821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5" name="AutoShape 11">
              <a:extLst>
                <a:ext uri="{FF2B5EF4-FFF2-40B4-BE49-F238E27FC236}">
                  <a16:creationId xmlns:a16="http://schemas.microsoft.com/office/drawing/2014/main" id="{57A0A46D-50F3-F73B-E064-F0144A0F0D2C}"/>
                </a:ext>
              </a:extLst>
            </p:cNvPr>
            <p:cNvCxnSpPr>
              <a:cxnSpLocks noChangeShapeType="1"/>
              <a:stCxn id="13" idx="2"/>
              <a:endCxn id="12" idx="0"/>
            </p:cNvCxnSpPr>
            <p:nvPr/>
          </p:nvCxnSpPr>
          <p:spPr bwMode="auto">
            <a:xfrm flipH="1">
              <a:off x="168" y="2998"/>
              <a:ext cx="33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12">
              <a:extLst>
                <a:ext uri="{FF2B5EF4-FFF2-40B4-BE49-F238E27FC236}">
                  <a16:creationId xmlns:a16="http://schemas.microsoft.com/office/drawing/2014/main" id="{28B3B3CD-8A4F-C8D7-A521-39B7DC23CCE3}"/>
                </a:ext>
              </a:extLst>
            </p:cNvPr>
            <p:cNvCxnSpPr>
              <a:cxnSpLocks noChangeShapeType="1"/>
              <a:stCxn id="13" idx="2"/>
              <a:endCxn id="34" idx="0"/>
            </p:cNvCxnSpPr>
            <p:nvPr/>
          </p:nvCxnSpPr>
          <p:spPr bwMode="auto">
            <a:xfrm>
              <a:off x="504" y="2998"/>
              <a:ext cx="9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BC03DCE8-55F0-FB80-9B7A-12C6DF99D691}"/>
                </a:ext>
              </a:extLst>
            </p:cNvPr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>
              <a:off x="168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B0D6B86F-BFFC-330D-8492-C9E51C7CBADD}"/>
                </a:ext>
              </a:extLst>
            </p:cNvPr>
            <p:cNvCxnSpPr>
              <a:cxnSpLocks noChangeShapeType="1"/>
              <a:stCxn id="34" idx="2"/>
              <a:endCxn id="16" idx="0"/>
            </p:cNvCxnSpPr>
            <p:nvPr/>
          </p:nvCxnSpPr>
          <p:spPr bwMode="auto">
            <a:xfrm>
              <a:off x="600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A58CD252-517F-A2CF-F64E-A24296523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640"/>
              <a:ext cx="1104" cy="1759"/>
              <a:chOff x="1152" y="2640"/>
              <a:chExt cx="1104" cy="1759"/>
            </a:xfrm>
          </p:grpSpPr>
          <p:sp>
            <p:nvSpPr>
              <p:cNvPr id="84" name="Text Box 16">
                <a:extLst>
                  <a:ext uri="{FF2B5EF4-FFF2-40B4-BE49-F238E27FC236}">
                    <a16:creationId xmlns:a16="http://schemas.microsoft.com/office/drawing/2014/main" id="{CA271BE8-BA9E-0A86-A996-7D149E001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85" name="Text Box 17">
                <a:extLst>
                  <a:ext uri="{FF2B5EF4-FFF2-40B4-BE49-F238E27FC236}">
                    <a16:creationId xmlns:a16="http://schemas.microsoft.com/office/drawing/2014/main" id="{BA76B222-5FA8-5720-9109-64119DC45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86" name="Text Box 18">
                <a:extLst>
                  <a:ext uri="{FF2B5EF4-FFF2-40B4-BE49-F238E27FC236}">
                    <a16:creationId xmlns:a16="http://schemas.microsoft.com/office/drawing/2014/main" id="{779394D7-70C9-9BC2-4AC3-AE273F8AF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87" name="Text Box 19">
                <a:extLst>
                  <a:ext uri="{FF2B5EF4-FFF2-40B4-BE49-F238E27FC236}">
                    <a16:creationId xmlns:a16="http://schemas.microsoft.com/office/drawing/2014/main" id="{FCE72B8F-4782-B7E0-F096-91BF08983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88" name="Text Box 20">
                <a:extLst>
                  <a:ext uri="{FF2B5EF4-FFF2-40B4-BE49-F238E27FC236}">
                    <a16:creationId xmlns:a16="http://schemas.microsoft.com/office/drawing/2014/main" id="{E37C6D39-BC90-97A4-C927-7BB49E3C9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89" name="Text Box 21">
                <a:extLst>
                  <a:ext uri="{FF2B5EF4-FFF2-40B4-BE49-F238E27FC236}">
                    <a16:creationId xmlns:a16="http://schemas.microsoft.com/office/drawing/2014/main" id="{B4E3C223-FBC2-1E65-5AF2-DB0A368D3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BA7925F4-396C-BA7B-4DC6-F2F76B6DE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1" name="Text Box 23">
                <a:extLst>
                  <a:ext uri="{FF2B5EF4-FFF2-40B4-BE49-F238E27FC236}">
                    <a16:creationId xmlns:a16="http://schemas.microsoft.com/office/drawing/2014/main" id="{73952683-80D2-9C8D-8DF4-B0C242C44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92" name="Text Box 24">
                <a:extLst>
                  <a:ext uri="{FF2B5EF4-FFF2-40B4-BE49-F238E27FC236}">
                    <a16:creationId xmlns:a16="http://schemas.microsoft.com/office/drawing/2014/main" id="{657C578B-D29D-48D1-D0AB-226BE8EE2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93" name="Text Box 25">
                <a:extLst>
                  <a:ext uri="{FF2B5EF4-FFF2-40B4-BE49-F238E27FC236}">
                    <a16:creationId xmlns:a16="http://schemas.microsoft.com/office/drawing/2014/main" id="{5C5069E6-ED03-9A9B-59AA-0083B4308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94" name="AutoShape 26">
                <a:extLst>
                  <a:ext uri="{FF2B5EF4-FFF2-40B4-BE49-F238E27FC236}">
                    <a16:creationId xmlns:a16="http://schemas.microsoft.com/office/drawing/2014/main" id="{7CDB0FF2-9440-8F9E-2956-2D2EE28D3DE0}"/>
                  </a:ext>
                </a:extLst>
              </p:cNvPr>
              <p:cNvCxnSpPr>
                <a:cxnSpLocks noChangeShapeType="1"/>
                <a:stCxn id="84" idx="2"/>
                <a:endCxn id="86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AutoShape 27">
                <a:extLst>
                  <a:ext uri="{FF2B5EF4-FFF2-40B4-BE49-F238E27FC236}">
                    <a16:creationId xmlns:a16="http://schemas.microsoft.com/office/drawing/2014/main" id="{E6D11CDF-B6A2-71A9-00DB-D0DB7ECEFA87}"/>
                  </a:ext>
                </a:extLst>
              </p:cNvPr>
              <p:cNvCxnSpPr>
                <a:cxnSpLocks noChangeShapeType="1"/>
                <a:stCxn id="84" idx="2"/>
                <a:endCxn id="88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AutoShape 28">
                <a:extLst>
                  <a:ext uri="{FF2B5EF4-FFF2-40B4-BE49-F238E27FC236}">
                    <a16:creationId xmlns:a16="http://schemas.microsoft.com/office/drawing/2014/main" id="{8BD00C67-AD9C-D7F5-9C97-814969534533}"/>
                  </a:ext>
                </a:extLst>
              </p:cNvPr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AutoShape 29">
                <a:extLst>
                  <a:ext uri="{FF2B5EF4-FFF2-40B4-BE49-F238E27FC236}">
                    <a16:creationId xmlns:a16="http://schemas.microsoft.com/office/drawing/2014/main" id="{9DD9A13B-63C7-489C-C971-451A39619CC7}"/>
                  </a:ext>
                </a:extLst>
              </p:cNvPr>
              <p:cNvCxnSpPr>
                <a:cxnSpLocks noChangeShapeType="1"/>
                <a:stCxn id="86" idx="2"/>
                <a:endCxn id="89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AutoShape 30">
                <a:extLst>
                  <a:ext uri="{FF2B5EF4-FFF2-40B4-BE49-F238E27FC236}">
                    <a16:creationId xmlns:a16="http://schemas.microsoft.com/office/drawing/2014/main" id="{A6416CAA-0563-402E-3FB9-763EAE328433}"/>
                  </a:ext>
                </a:extLst>
              </p:cNvPr>
              <p:cNvCxnSpPr>
                <a:cxnSpLocks noChangeShapeType="1"/>
                <a:stCxn id="88" idx="2"/>
                <a:endCxn id="87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AutoShape 31">
                <a:extLst>
                  <a:ext uri="{FF2B5EF4-FFF2-40B4-BE49-F238E27FC236}">
                    <a16:creationId xmlns:a16="http://schemas.microsoft.com/office/drawing/2014/main" id="{D3F0C877-5096-7B66-2CFA-DFCA30A3268B}"/>
                  </a:ext>
                </a:extLst>
              </p:cNvPr>
              <p:cNvCxnSpPr>
                <a:cxnSpLocks noChangeShapeType="1"/>
                <a:stCxn id="85" idx="2"/>
                <a:endCxn id="90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AutoShape 32">
                <a:extLst>
                  <a:ext uri="{FF2B5EF4-FFF2-40B4-BE49-F238E27FC236}">
                    <a16:creationId xmlns:a16="http://schemas.microsoft.com/office/drawing/2014/main" id="{C72D4BCB-D04B-DA1E-E9BB-525815D7F867}"/>
                  </a:ext>
                </a:extLst>
              </p:cNvPr>
              <p:cNvCxnSpPr>
                <a:cxnSpLocks noChangeShapeType="1"/>
                <a:stCxn id="87" idx="2"/>
                <a:endCxn id="91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" name="AutoShape 33">
                <a:extLst>
                  <a:ext uri="{FF2B5EF4-FFF2-40B4-BE49-F238E27FC236}">
                    <a16:creationId xmlns:a16="http://schemas.microsoft.com/office/drawing/2014/main" id="{9E4B5571-E15C-5D92-514E-8F7D771B1596}"/>
                  </a:ext>
                </a:extLst>
              </p:cNvPr>
              <p:cNvCxnSpPr>
                <a:cxnSpLocks noChangeShapeType="1"/>
                <a:stCxn id="87" idx="2"/>
                <a:endCxn id="92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AutoShape 34">
                <a:extLst>
                  <a:ext uri="{FF2B5EF4-FFF2-40B4-BE49-F238E27FC236}">
                    <a16:creationId xmlns:a16="http://schemas.microsoft.com/office/drawing/2014/main" id="{CCEA339C-6266-FD17-3374-255CB24F6A69}"/>
                  </a:ext>
                </a:extLst>
              </p:cNvPr>
              <p:cNvCxnSpPr>
                <a:cxnSpLocks noChangeShapeType="1"/>
                <a:stCxn id="91" idx="2"/>
                <a:endCxn id="93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8" name="Text Box 35">
              <a:extLst>
                <a:ext uri="{FF2B5EF4-FFF2-40B4-BE49-F238E27FC236}">
                  <a16:creationId xmlns:a16="http://schemas.microsoft.com/office/drawing/2014/main" id="{90B68F0A-1752-DA62-9D19-C134688A2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59" name="AutoShape 36">
              <a:extLst>
                <a:ext uri="{FF2B5EF4-FFF2-40B4-BE49-F238E27FC236}">
                  <a16:creationId xmlns:a16="http://schemas.microsoft.com/office/drawing/2014/main" id="{1BBDD6B4-32B9-76F8-2478-F99C89B699F3}"/>
                </a:ext>
              </a:extLst>
            </p:cNvPr>
            <p:cNvCxnSpPr>
              <a:cxnSpLocks noChangeShapeType="1"/>
              <a:stCxn id="15" idx="2"/>
              <a:endCxn id="58" idx="0"/>
            </p:cNvCxnSpPr>
            <p:nvPr/>
          </p:nvCxnSpPr>
          <p:spPr bwMode="auto">
            <a:xfrm>
              <a:off x="3384" y="2950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0" name="Group 37">
              <a:extLst>
                <a:ext uri="{FF2B5EF4-FFF2-40B4-BE49-F238E27FC236}">
                  <a16:creationId xmlns:a16="http://schemas.microsoft.com/office/drawing/2014/main" id="{54A6B7C4-5B3D-8710-81E3-4D2EEF8BF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24"/>
              <a:ext cx="1104" cy="1759"/>
              <a:chOff x="1152" y="2640"/>
              <a:chExt cx="1104" cy="1759"/>
            </a:xfrm>
          </p:grpSpPr>
          <p:sp>
            <p:nvSpPr>
              <p:cNvPr id="65" name="Text Box 38">
                <a:extLst>
                  <a:ext uri="{FF2B5EF4-FFF2-40B4-BE49-F238E27FC236}">
                    <a16:creationId xmlns:a16="http://schemas.microsoft.com/office/drawing/2014/main" id="{2D06363F-063E-D899-B263-9FC680DEF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66" name="Text Box 39">
                <a:extLst>
                  <a:ext uri="{FF2B5EF4-FFF2-40B4-BE49-F238E27FC236}">
                    <a16:creationId xmlns:a16="http://schemas.microsoft.com/office/drawing/2014/main" id="{9A111FD4-E157-6F0A-A1A1-E2887E98B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67" name="Text Box 40">
                <a:extLst>
                  <a:ext uri="{FF2B5EF4-FFF2-40B4-BE49-F238E27FC236}">
                    <a16:creationId xmlns:a16="http://schemas.microsoft.com/office/drawing/2014/main" id="{8CEF8636-7D2D-9E76-3701-FD2025496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68" name="Text Box 41">
                <a:extLst>
                  <a:ext uri="{FF2B5EF4-FFF2-40B4-BE49-F238E27FC236}">
                    <a16:creationId xmlns:a16="http://schemas.microsoft.com/office/drawing/2014/main" id="{674FF1A2-5513-EC40-925A-E4F43E462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69" name="Text Box 42">
                <a:extLst>
                  <a:ext uri="{FF2B5EF4-FFF2-40B4-BE49-F238E27FC236}">
                    <a16:creationId xmlns:a16="http://schemas.microsoft.com/office/drawing/2014/main" id="{B8A465EB-D897-5A6B-F3FA-67FCED460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70" name="Text Box 43">
                <a:extLst>
                  <a:ext uri="{FF2B5EF4-FFF2-40B4-BE49-F238E27FC236}">
                    <a16:creationId xmlns:a16="http://schemas.microsoft.com/office/drawing/2014/main" id="{2B70A273-B253-E43C-E5EF-3C2EB53D3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A0CB026C-BF00-B66E-44F5-A5E839DFF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2" name="Text Box 45">
                <a:extLst>
                  <a:ext uri="{FF2B5EF4-FFF2-40B4-BE49-F238E27FC236}">
                    <a16:creationId xmlns:a16="http://schemas.microsoft.com/office/drawing/2014/main" id="{C9F2E3DE-07F5-802E-2D90-4E810B1A8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73" name="Text Box 46">
                <a:extLst>
                  <a:ext uri="{FF2B5EF4-FFF2-40B4-BE49-F238E27FC236}">
                    <a16:creationId xmlns:a16="http://schemas.microsoft.com/office/drawing/2014/main" id="{346A05B1-079C-255E-7B99-349A3694B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id="{A99E7950-EFF2-23A4-8D37-41AC247F7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75" name="AutoShape 48">
                <a:extLst>
                  <a:ext uri="{FF2B5EF4-FFF2-40B4-BE49-F238E27FC236}">
                    <a16:creationId xmlns:a16="http://schemas.microsoft.com/office/drawing/2014/main" id="{830971D9-2F11-A630-4493-4503F963F509}"/>
                  </a:ext>
                </a:extLst>
              </p:cNvPr>
              <p:cNvCxnSpPr>
                <a:cxnSpLocks noChangeShapeType="1"/>
                <a:stCxn id="65" idx="2"/>
                <a:endCxn id="67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" name="AutoShape 49">
                <a:extLst>
                  <a:ext uri="{FF2B5EF4-FFF2-40B4-BE49-F238E27FC236}">
                    <a16:creationId xmlns:a16="http://schemas.microsoft.com/office/drawing/2014/main" id="{37BC4E41-6007-C663-5046-4BCDA77DBA18}"/>
                  </a:ext>
                </a:extLst>
              </p:cNvPr>
              <p:cNvCxnSpPr>
                <a:cxnSpLocks noChangeShapeType="1"/>
                <a:stCxn id="65" idx="2"/>
                <a:endCxn id="69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AutoShape 50">
                <a:extLst>
                  <a:ext uri="{FF2B5EF4-FFF2-40B4-BE49-F238E27FC236}">
                    <a16:creationId xmlns:a16="http://schemas.microsoft.com/office/drawing/2014/main" id="{B76D645E-7A25-A0C1-3872-AD91F4D8EF28}"/>
                  </a:ext>
                </a:extLst>
              </p:cNvPr>
              <p:cNvCxnSpPr>
                <a:cxnSpLocks noChangeShapeType="1"/>
                <a:stCxn id="67" idx="2"/>
                <a:endCxn id="66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AutoShape 51">
                <a:extLst>
                  <a:ext uri="{FF2B5EF4-FFF2-40B4-BE49-F238E27FC236}">
                    <a16:creationId xmlns:a16="http://schemas.microsoft.com/office/drawing/2014/main" id="{58325E94-2517-AAE7-CC7F-C1DB49ACD647}"/>
                  </a:ext>
                </a:extLst>
              </p:cNvPr>
              <p:cNvCxnSpPr>
                <a:cxnSpLocks noChangeShapeType="1"/>
                <a:stCxn id="67" idx="2"/>
                <a:endCxn id="70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AutoShape 52">
                <a:extLst>
                  <a:ext uri="{FF2B5EF4-FFF2-40B4-BE49-F238E27FC236}">
                    <a16:creationId xmlns:a16="http://schemas.microsoft.com/office/drawing/2014/main" id="{850BC659-BE17-6263-21AD-9792C191E5B4}"/>
                  </a:ext>
                </a:extLst>
              </p:cNvPr>
              <p:cNvCxnSpPr>
                <a:cxnSpLocks noChangeShapeType="1"/>
                <a:stCxn id="69" idx="2"/>
                <a:endCxn id="68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AutoShape 53">
                <a:extLst>
                  <a:ext uri="{FF2B5EF4-FFF2-40B4-BE49-F238E27FC236}">
                    <a16:creationId xmlns:a16="http://schemas.microsoft.com/office/drawing/2014/main" id="{FFAD8A53-BBC9-1179-30EB-51BA11814E43}"/>
                  </a:ext>
                </a:extLst>
              </p:cNvPr>
              <p:cNvCxnSpPr>
                <a:cxnSpLocks noChangeShapeType="1"/>
                <a:stCxn id="66" idx="2"/>
                <a:endCxn id="71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AutoShape 54">
                <a:extLst>
                  <a:ext uri="{FF2B5EF4-FFF2-40B4-BE49-F238E27FC236}">
                    <a16:creationId xmlns:a16="http://schemas.microsoft.com/office/drawing/2014/main" id="{95BC887A-ED01-2DC9-FBC6-8729EAFFEB10}"/>
                  </a:ext>
                </a:extLst>
              </p:cNvPr>
              <p:cNvCxnSpPr>
                <a:cxnSpLocks noChangeShapeType="1"/>
                <a:stCxn id="68" idx="2"/>
                <a:endCxn id="72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AutoShape 55">
                <a:extLst>
                  <a:ext uri="{FF2B5EF4-FFF2-40B4-BE49-F238E27FC236}">
                    <a16:creationId xmlns:a16="http://schemas.microsoft.com/office/drawing/2014/main" id="{C7E28284-4BEE-D890-2BE2-0D40D21AB376}"/>
                  </a:ext>
                </a:extLst>
              </p:cNvPr>
              <p:cNvCxnSpPr>
                <a:cxnSpLocks noChangeShapeType="1"/>
                <a:stCxn id="68" idx="2"/>
                <a:endCxn id="73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AutoShape 56">
                <a:extLst>
                  <a:ext uri="{FF2B5EF4-FFF2-40B4-BE49-F238E27FC236}">
                    <a16:creationId xmlns:a16="http://schemas.microsoft.com/office/drawing/2014/main" id="{F1B68320-AB8A-6663-EDBE-A07581976998}"/>
                  </a:ext>
                </a:extLst>
              </p:cNvPr>
              <p:cNvCxnSpPr>
                <a:cxnSpLocks noChangeShapeType="1"/>
                <a:stCxn id="72" idx="2"/>
                <a:endCxn id="74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D195AB69-5995-554B-A176-9D8E8D67B692}"/>
                </a:ext>
              </a:extLst>
            </p:cNvPr>
            <p:cNvCxnSpPr>
              <a:cxnSpLocks noChangeShapeType="1"/>
              <a:stCxn id="13" idx="2"/>
              <a:endCxn id="65" idx="0"/>
            </p:cNvCxnSpPr>
            <p:nvPr/>
          </p:nvCxnSpPr>
          <p:spPr bwMode="auto">
            <a:xfrm>
              <a:off x="504" y="2998"/>
              <a:ext cx="624" cy="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58">
              <a:extLst>
                <a:ext uri="{FF2B5EF4-FFF2-40B4-BE49-F238E27FC236}">
                  <a16:creationId xmlns:a16="http://schemas.microsoft.com/office/drawing/2014/main" id="{9B209304-A34C-7AB1-CEBD-702410943415}"/>
                </a:ext>
              </a:extLst>
            </p:cNvPr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flipH="1">
              <a:off x="504" y="2600"/>
              <a:ext cx="1536" cy="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59">
              <a:extLst>
                <a:ext uri="{FF2B5EF4-FFF2-40B4-BE49-F238E27FC236}">
                  <a16:creationId xmlns:a16="http://schemas.microsoft.com/office/drawing/2014/main" id="{F9F4B88D-95F0-B89C-B5A4-93528B8AF595}"/>
                </a:ext>
              </a:extLst>
            </p:cNvPr>
            <p:cNvCxnSpPr>
              <a:cxnSpLocks noChangeShapeType="1"/>
              <a:stCxn id="10" idx="2"/>
              <a:endCxn id="84" idx="0"/>
            </p:cNvCxnSpPr>
            <p:nvPr/>
          </p:nvCxnSpPr>
          <p:spPr bwMode="auto">
            <a:xfrm>
              <a:off x="2040" y="2600"/>
              <a:ext cx="240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60">
              <a:extLst>
                <a:ext uri="{FF2B5EF4-FFF2-40B4-BE49-F238E27FC236}">
                  <a16:creationId xmlns:a16="http://schemas.microsoft.com/office/drawing/2014/main" id="{4803F16D-164A-09B4-0A1E-7E54CF18FA64}"/>
                </a:ext>
              </a:extLst>
            </p:cNvPr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2040" y="2600"/>
              <a:ext cx="1344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" name="Group 70">
            <a:extLst>
              <a:ext uri="{FF2B5EF4-FFF2-40B4-BE49-F238E27FC236}">
                <a16:creationId xmlns:a16="http://schemas.microsoft.com/office/drawing/2014/main" id="{9C6B7F4E-6376-0492-7978-975C74C9674E}"/>
              </a:ext>
            </a:extLst>
          </p:cNvPr>
          <p:cNvGrpSpPr>
            <a:grpSpLocks/>
          </p:cNvGrpSpPr>
          <p:nvPr/>
        </p:nvGrpSpPr>
        <p:grpSpPr bwMode="auto">
          <a:xfrm>
            <a:off x="437653" y="2890563"/>
            <a:ext cx="4712463" cy="2853549"/>
            <a:chOff x="816" y="1056"/>
            <a:chExt cx="4176" cy="2304"/>
          </a:xfrm>
        </p:grpSpPr>
        <p:grpSp>
          <p:nvGrpSpPr>
            <p:cNvPr id="104" name="Group 71">
              <a:extLst>
                <a:ext uri="{FF2B5EF4-FFF2-40B4-BE49-F238E27FC236}">
                  <a16:creationId xmlns:a16="http://schemas.microsoft.com/office/drawing/2014/main" id="{6EDA4C62-787C-9E1A-0649-767DCBE13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06" name="AutoShape 72">
                <a:extLst>
                  <a:ext uri="{FF2B5EF4-FFF2-40B4-BE49-F238E27FC236}">
                    <a16:creationId xmlns:a16="http://schemas.microsoft.com/office/drawing/2014/main" id="{1064EAA3-5D5B-E4E3-F524-AB4C390F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107" name="AutoShape 73">
                <a:extLst>
                  <a:ext uri="{FF2B5EF4-FFF2-40B4-BE49-F238E27FC236}">
                    <a16:creationId xmlns:a16="http://schemas.microsoft.com/office/drawing/2014/main" id="{F7FF684A-784F-51BA-808E-305472D3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108" name="AutoShape 74">
                <a:extLst>
                  <a:ext uri="{FF2B5EF4-FFF2-40B4-BE49-F238E27FC236}">
                    <a16:creationId xmlns:a16="http://schemas.microsoft.com/office/drawing/2014/main" id="{8FEFACEB-E001-DB5B-CBFD-F71B5551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09" name="AutoShape 75">
                <a:extLst>
                  <a:ext uri="{FF2B5EF4-FFF2-40B4-BE49-F238E27FC236}">
                    <a16:creationId xmlns:a16="http://schemas.microsoft.com/office/drawing/2014/main" id="{43099EC6-54B2-4FD6-8CA5-4FB691D0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10" name="AutoShape 76">
                <a:extLst>
                  <a:ext uri="{FF2B5EF4-FFF2-40B4-BE49-F238E27FC236}">
                    <a16:creationId xmlns:a16="http://schemas.microsoft.com/office/drawing/2014/main" id="{605EF2E0-B34E-D21B-DA4F-6064C19C2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111" name="AutoShape 77">
                <a:extLst>
                  <a:ext uri="{FF2B5EF4-FFF2-40B4-BE49-F238E27FC236}">
                    <a16:creationId xmlns:a16="http://schemas.microsoft.com/office/drawing/2014/main" id="{853E040D-299F-A43C-B83C-D3C3271A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112" name="AutoShape 78">
                <a:extLst>
                  <a:ext uri="{FF2B5EF4-FFF2-40B4-BE49-F238E27FC236}">
                    <a16:creationId xmlns:a16="http://schemas.microsoft.com/office/drawing/2014/main" id="{043D3107-3F85-10E7-BAB8-DC2302035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13" name="AutoShape 79">
                <a:extLst>
                  <a:ext uri="{FF2B5EF4-FFF2-40B4-BE49-F238E27FC236}">
                    <a16:creationId xmlns:a16="http://schemas.microsoft.com/office/drawing/2014/main" id="{FF3776C0-D04F-446F-5C11-F70007D80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114" name="AutoShape 80">
                <a:extLst>
                  <a:ext uri="{FF2B5EF4-FFF2-40B4-BE49-F238E27FC236}">
                    <a16:creationId xmlns:a16="http://schemas.microsoft.com/office/drawing/2014/main" id="{A2BE1349-F1FE-BBD6-65A7-A5BAE1E18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15" name="AutoShape 81">
                <a:extLst>
                  <a:ext uri="{FF2B5EF4-FFF2-40B4-BE49-F238E27FC236}">
                    <a16:creationId xmlns:a16="http://schemas.microsoft.com/office/drawing/2014/main" id="{46DA6284-CC40-6B96-014A-E15156A9A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6" name="AutoShape 82">
                <a:extLst>
                  <a:ext uri="{FF2B5EF4-FFF2-40B4-BE49-F238E27FC236}">
                    <a16:creationId xmlns:a16="http://schemas.microsoft.com/office/drawing/2014/main" id="{2988DE23-8A72-0EB6-8B0E-834A36434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117" name="AutoShape 83">
                <a:extLst>
                  <a:ext uri="{FF2B5EF4-FFF2-40B4-BE49-F238E27FC236}">
                    <a16:creationId xmlns:a16="http://schemas.microsoft.com/office/drawing/2014/main" id="{CB6D429F-4BFC-898A-A0C0-E7F2A94A4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118" name="AutoShape 84">
                <a:extLst>
                  <a:ext uri="{FF2B5EF4-FFF2-40B4-BE49-F238E27FC236}">
                    <a16:creationId xmlns:a16="http://schemas.microsoft.com/office/drawing/2014/main" id="{C34E4760-DA39-8CB8-ABB4-68DCD5BB004F}"/>
                  </a:ext>
                </a:extLst>
              </p:cNvPr>
              <p:cNvCxnSpPr>
                <a:cxnSpLocks noChangeShapeType="1"/>
                <a:stCxn id="106" idx="5"/>
                <a:endCxn id="11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19" name="AutoShape 85">
                <a:extLst>
                  <a:ext uri="{FF2B5EF4-FFF2-40B4-BE49-F238E27FC236}">
                    <a16:creationId xmlns:a16="http://schemas.microsoft.com/office/drawing/2014/main" id="{6D1F7E55-B7BB-6187-76F8-B7C92F069048}"/>
                  </a:ext>
                </a:extLst>
              </p:cNvPr>
              <p:cNvCxnSpPr>
                <a:cxnSpLocks noChangeShapeType="1"/>
                <a:stCxn id="110" idx="5"/>
                <a:endCxn id="11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0" name="AutoShape 86">
                <a:extLst>
                  <a:ext uri="{FF2B5EF4-FFF2-40B4-BE49-F238E27FC236}">
                    <a16:creationId xmlns:a16="http://schemas.microsoft.com/office/drawing/2014/main" id="{03C56334-4099-9ADB-8F40-EC8E154F0261}"/>
                  </a:ext>
                </a:extLst>
              </p:cNvPr>
              <p:cNvCxnSpPr>
                <a:cxnSpLocks noChangeShapeType="1"/>
                <a:stCxn id="114" idx="3"/>
                <a:endCxn id="11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1" name="AutoShape 87">
                <a:extLst>
                  <a:ext uri="{FF2B5EF4-FFF2-40B4-BE49-F238E27FC236}">
                    <a16:creationId xmlns:a16="http://schemas.microsoft.com/office/drawing/2014/main" id="{A242AC44-1B98-70FA-E449-470348034F39}"/>
                  </a:ext>
                </a:extLst>
              </p:cNvPr>
              <p:cNvCxnSpPr>
                <a:cxnSpLocks noChangeShapeType="1"/>
                <a:stCxn id="114" idx="2"/>
                <a:endCxn id="11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2" name="AutoShape 88">
                <a:extLst>
                  <a:ext uri="{FF2B5EF4-FFF2-40B4-BE49-F238E27FC236}">
                    <a16:creationId xmlns:a16="http://schemas.microsoft.com/office/drawing/2014/main" id="{F29BAA41-8A4F-EA0B-A2E1-0D4CB14C7166}"/>
                  </a:ext>
                </a:extLst>
              </p:cNvPr>
              <p:cNvCxnSpPr>
                <a:cxnSpLocks noChangeShapeType="1"/>
                <a:stCxn id="113" idx="4"/>
                <a:endCxn id="11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3" name="AutoShape 89">
                <a:extLst>
                  <a:ext uri="{FF2B5EF4-FFF2-40B4-BE49-F238E27FC236}">
                    <a16:creationId xmlns:a16="http://schemas.microsoft.com/office/drawing/2014/main" id="{A89EF342-5AE0-6453-9445-00FD53AD2B7D}"/>
                  </a:ext>
                </a:extLst>
              </p:cNvPr>
              <p:cNvCxnSpPr>
                <a:cxnSpLocks noChangeShapeType="1"/>
                <a:stCxn id="113" idx="5"/>
                <a:endCxn id="11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4" name="AutoShape 90">
                <a:extLst>
                  <a:ext uri="{FF2B5EF4-FFF2-40B4-BE49-F238E27FC236}">
                    <a16:creationId xmlns:a16="http://schemas.microsoft.com/office/drawing/2014/main" id="{C57D116F-742B-11E6-2ADE-1A7DDD0B6CEB}"/>
                  </a:ext>
                </a:extLst>
              </p:cNvPr>
              <p:cNvCxnSpPr>
                <a:cxnSpLocks noChangeShapeType="1"/>
                <a:stCxn id="117" idx="0"/>
                <a:endCxn id="11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5" name="AutoShape 91">
                <a:extLst>
                  <a:ext uri="{FF2B5EF4-FFF2-40B4-BE49-F238E27FC236}">
                    <a16:creationId xmlns:a16="http://schemas.microsoft.com/office/drawing/2014/main" id="{3F060627-A135-42AC-C9D5-0BB5E6722281}"/>
                  </a:ext>
                </a:extLst>
              </p:cNvPr>
              <p:cNvCxnSpPr>
                <a:cxnSpLocks noChangeShapeType="1"/>
                <a:stCxn id="116" idx="0"/>
                <a:endCxn id="10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6" name="AutoShape 92">
                <a:extLst>
                  <a:ext uri="{FF2B5EF4-FFF2-40B4-BE49-F238E27FC236}">
                    <a16:creationId xmlns:a16="http://schemas.microsoft.com/office/drawing/2014/main" id="{508D90B7-6DE2-FC58-8BAD-370C73F1BBDC}"/>
                  </a:ext>
                </a:extLst>
              </p:cNvPr>
              <p:cNvCxnSpPr>
                <a:cxnSpLocks noChangeShapeType="1"/>
                <a:stCxn id="10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7" name="AutoShape 93">
                <a:extLst>
                  <a:ext uri="{FF2B5EF4-FFF2-40B4-BE49-F238E27FC236}">
                    <a16:creationId xmlns:a16="http://schemas.microsoft.com/office/drawing/2014/main" id="{4D80B7C0-CF7D-0B8A-8F04-8FC9B7D4B448}"/>
                  </a:ext>
                </a:extLst>
              </p:cNvPr>
              <p:cNvCxnSpPr>
                <a:cxnSpLocks noChangeShapeType="1"/>
                <a:stCxn id="108" idx="1"/>
                <a:endCxn id="10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8" name="AutoShape 94">
                <a:extLst>
                  <a:ext uri="{FF2B5EF4-FFF2-40B4-BE49-F238E27FC236}">
                    <a16:creationId xmlns:a16="http://schemas.microsoft.com/office/drawing/2014/main" id="{C10AF664-F9FB-FA45-3106-55AFE965029B}"/>
                  </a:ext>
                </a:extLst>
              </p:cNvPr>
              <p:cNvCxnSpPr>
                <a:cxnSpLocks noChangeShapeType="1"/>
                <a:endCxn id="11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9" name="AutoShape 95">
                <a:extLst>
                  <a:ext uri="{FF2B5EF4-FFF2-40B4-BE49-F238E27FC236}">
                    <a16:creationId xmlns:a16="http://schemas.microsoft.com/office/drawing/2014/main" id="{BD3E9BC0-7D58-59BD-0B07-7A336D220B99}"/>
                  </a:ext>
                </a:extLst>
              </p:cNvPr>
              <p:cNvCxnSpPr>
                <a:cxnSpLocks noChangeShapeType="1"/>
                <a:stCxn id="112" idx="2"/>
                <a:endCxn id="11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0" name="AutoShape 96">
                <a:extLst>
                  <a:ext uri="{FF2B5EF4-FFF2-40B4-BE49-F238E27FC236}">
                    <a16:creationId xmlns:a16="http://schemas.microsoft.com/office/drawing/2014/main" id="{49EBC4EC-55FB-2FE6-0033-D949685CE53C}"/>
                  </a:ext>
                </a:extLst>
              </p:cNvPr>
              <p:cNvCxnSpPr>
                <a:cxnSpLocks noChangeShapeType="1"/>
                <a:stCxn id="108" idx="7"/>
                <a:endCxn id="11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1" name="AutoShape 97">
                <a:extLst>
                  <a:ext uri="{FF2B5EF4-FFF2-40B4-BE49-F238E27FC236}">
                    <a16:creationId xmlns:a16="http://schemas.microsoft.com/office/drawing/2014/main" id="{39F7E3EA-F3E2-2024-1ED0-173DE5140106}"/>
                  </a:ext>
                </a:extLst>
              </p:cNvPr>
              <p:cNvCxnSpPr>
                <a:cxnSpLocks noChangeShapeType="1"/>
                <a:stCxn id="108" idx="6"/>
                <a:endCxn id="11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2" name="AutoShape 98">
                <a:extLst>
                  <a:ext uri="{FF2B5EF4-FFF2-40B4-BE49-F238E27FC236}">
                    <a16:creationId xmlns:a16="http://schemas.microsoft.com/office/drawing/2014/main" id="{B5F3A04E-CACB-6CE9-001B-1333D1E106F3}"/>
                  </a:ext>
                </a:extLst>
              </p:cNvPr>
              <p:cNvCxnSpPr>
                <a:cxnSpLocks noChangeShapeType="1"/>
                <a:stCxn id="116" idx="1"/>
                <a:endCxn id="11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3" name="AutoShape 99">
                <a:extLst>
                  <a:ext uri="{FF2B5EF4-FFF2-40B4-BE49-F238E27FC236}">
                    <a16:creationId xmlns:a16="http://schemas.microsoft.com/office/drawing/2014/main" id="{10DA795E-BB5B-3EA3-A4F3-0959AE786809}"/>
                  </a:ext>
                </a:extLst>
              </p:cNvPr>
              <p:cNvCxnSpPr>
                <a:cxnSpLocks noChangeShapeType="1"/>
                <a:stCxn id="106" idx="6"/>
                <a:endCxn id="11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cxnSp>
          <p:nvCxnSpPr>
            <p:cNvPr id="105" name="AutoShape 100">
              <a:extLst>
                <a:ext uri="{FF2B5EF4-FFF2-40B4-BE49-F238E27FC236}">
                  <a16:creationId xmlns:a16="http://schemas.microsoft.com/office/drawing/2014/main" id="{2D65D420-C8C1-C9D5-24BE-36B4253A8B18}"/>
                </a:ext>
              </a:extLst>
            </p:cNvPr>
            <p:cNvCxnSpPr>
              <a:cxnSpLocks noChangeShapeType="1"/>
              <a:stCxn id="111" idx="6"/>
              <a:endCxn id="11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569182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9143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150263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97240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150263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97717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166773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149945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209954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190109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190586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380769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139626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83271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153279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235354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83111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152326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199316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266944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175504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219954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177251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265991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243926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292186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245514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249164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210588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280597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279644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258530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256785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380926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139786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419186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593651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83429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153439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235511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83271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267104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175664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178204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266151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292344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83271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83429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153439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175664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177409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39657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</a:t>
            </a:r>
            <a:r>
              <a:rPr lang="en-US" b="1" dirty="0">
                <a:solidFill>
                  <a:srgbClr val="7030A0"/>
                </a:solidFill>
              </a:rPr>
              <a:t>Graph</a:t>
            </a:r>
            <a:r>
              <a:rPr lang="en-US" dirty="0"/>
              <a:t>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60256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 dirty="0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89056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  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Explored set prevents loops and repeated work </a:t>
            </a:r>
          </a:p>
        </p:txBody>
      </p:sp>
    </p:spTree>
    <p:extLst>
      <p:ext uri="{BB962C8B-B14F-4D97-AF65-F5344CB8AC3E}">
        <p14:creationId xmlns:p14="http://schemas.microsoft.com/office/powerpoint/2010/main" val="23165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34477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94321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315998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315998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317008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2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path-cost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59" y="416226"/>
            <a:ext cx="5470518" cy="330609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765" y="1787827"/>
            <a:ext cx="1558780" cy="15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1962" y="2743202"/>
            <a:ext cx="796673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 child of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by action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has: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state</a:t>
            </a:r>
            <a:r>
              <a:rPr lang="en-US" sz="2800" dirty="0"/>
              <a:t>  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result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 err="1">
                <a:solidFill>
                  <a:schemeClr val="tx1"/>
                </a:solidFill>
              </a:rPr>
              <a:t>,</a:t>
            </a:r>
            <a:r>
              <a:rPr lang="en-US" sz="2800" i="1" dirty="0" err="1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parent</a:t>
            </a:r>
            <a:r>
              <a:rPr lang="en-US" sz="2800" dirty="0"/>
              <a:t>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action</a:t>
            </a:r>
            <a:r>
              <a:rPr lang="en-US" sz="2800" dirty="0"/>
              <a:t>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path-cost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path_cost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+</a:t>
            </a:r>
            <a:r>
              <a:rPr lang="en-US" sz="2800" dirty="0"/>
              <a:t>      	</a:t>
            </a:r>
            <a:r>
              <a:rPr lang="en-US" sz="2800" dirty="0" err="1">
                <a:solidFill>
                  <a:srgbClr val="FF0000"/>
                </a:solidFill>
              </a:rPr>
              <a:t>step_cost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rgbClr val="0000FF"/>
                </a:solidFill>
              </a:rPr>
              <a:t>parent_ </a:t>
            </a:r>
            <a:r>
              <a:rPr lang="en-US" sz="2800" dirty="0" err="1">
                <a:solidFill>
                  <a:srgbClr val="0000FF"/>
                </a:solidFill>
              </a:rPr>
              <a:t>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self.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9751636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</p:spTree>
    <p:extLst>
      <p:ext uri="{BB962C8B-B14F-4D97-AF65-F5344CB8AC3E}">
        <p14:creationId xmlns:p14="http://schemas.microsoft.com/office/powerpoint/2010/main" val="1621370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4405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B224B-0BA4-4ABD-87AF-4DB2788E9E03}"/>
              </a:ext>
            </a:extLst>
          </p:cNvPr>
          <p:cNvGrpSpPr/>
          <p:nvPr/>
        </p:nvGrpSpPr>
        <p:grpSpPr>
          <a:xfrm>
            <a:off x="7576515" y="1409529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DA220B45-6805-48A9-823F-D70678F7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5F23536C-FD47-4869-BD2F-60D289131DF9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C16AB-6EFF-4249-91E1-78EC7BBC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B1ADCA9-EBD3-4C22-9158-71B51A3B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2349E12D-8C64-4DEF-91B7-C02EFC29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561213B-5667-483F-92DC-1F0B726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6B62D290-7E7C-4FDE-9167-F1EDA3E9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1B61AE76-CA7A-4B9E-813F-F0D71EAD0E52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BED573F5-C08B-4B51-8735-5C18A986E3B8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0FE086B-13A8-4F75-9CAC-ACD45CC3339C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6422E856-D7E3-4442-9EDD-248835B1330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B27AE274-CF13-4457-A90A-B862D75DCC39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01B6BD-59A1-468E-BF58-92D0E942C95D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AF9AFA-74F6-4D80-A246-6B61B7DCD89F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A2B315-DAD9-4C02-822A-3AD1A3F4295D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8A2217-79D4-499F-BFDD-6D7EF7532597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7481C3-24C7-4919-BCAE-0EC1D94418F3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69D78C-6F91-4E69-97BD-1BE6D61E258B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96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7401</TotalTime>
  <Words>3139</Words>
  <Application>Microsoft Office PowerPoint</Application>
  <PresentationFormat>Widescreen</PresentationFormat>
  <Paragraphs>869</Paragraphs>
  <Slides>57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ゴシック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Warm-up as you log in</vt:lpstr>
      <vt:lpstr>AI: Representation and Problem Solving </vt:lpstr>
      <vt:lpstr>Outline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State Space Graphs vs. Search Trees</vt:lpstr>
      <vt:lpstr>Tree Search vs Graph Search</vt:lpstr>
      <vt:lpstr>PowerPoint Presentation</vt:lpstr>
      <vt:lpstr>PowerPoint Presentation</vt:lpstr>
      <vt:lpstr>Depth-First (Tree) Search</vt:lpstr>
      <vt:lpstr>Depth-First (Graph) Search</vt:lpstr>
      <vt:lpstr>Poll 1</vt:lpstr>
      <vt:lpstr>Poll 1</vt:lpstr>
      <vt:lpstr>Graph Search</vt:lpstr>
      <vt:lpstr>A Note on Implementation</vt:lpstr>
      <vt:lpstr>Search Algorithm Properties</vt:lpstr>
      <vt:lpstr>BFS vs DFS</vt:lpstr>
      <vt:lpstr>BFS vs DFS</vt:lpstr>
      <vt:lpstr>Poll 2</vt:lpstr>
      <vt:lpstr>Video of Demo Maze Water DFS/BFS (part 1)</vt:lpstr>
      <vt:lpstr>Video of Demo Maze Water DFS/BFS (part 2)</vt:lpstr>
      <vt:lpstr>BFS vs DFS</vt:lpstr>
      <vt:lpstr>Search Algorithm Properties</vt:lpstr>
      <vt:lpstr>Search Algorithm Properties</vt:lpstr>
      <vt:lpstr>Poll 2</vt:lpstr>
      <vt:lpstr>Depth-First Search (DFS) Properties</vt:lpstr>
      <vt:lpstr>Breadth-First Search (BFS) Properties</vt:lpstr>
      <vt:lpstr>Iterative Deepening</vt:lpstr>
      <vt:lpstr>Uniform Cost Search</vt:lpstr>
      <vt:lpstr>Finding a Least-Cost Path</vt:lpstr>
      <vt:lpstr>Depth-First (Tree) Search</vt:lpstr>
      <vt:lpstr>Breadth-First (Tree) Search</vt:lpstr>
      <vt:lpstr>Uniform Cost (Tree) Search</vt:lpstr>
      <vt:lpstr>PowerPoint Presentation</vt:lpstr>
      <vt:lpstr>PowerPoint Presentation</vt:lpstr>
      <vt:lpstr>Walk-through UCS</vt:lpstr>
      <vt:lpstr>UCS: Another Example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598</cp:revision>
  <cp:lastPrinted>2019-08-29T15:41:16Z</cp:lastPrinted>
  <dcterms:created xsi:type="dcterms:W3CDTF">2018-10-11T11:39:27Z</dcterms:created>
  <dcterms:modified xsi:type="dcterms:W3CDTF">2024-09-04T19:13:38Z</dcterms:modified>
</cp:coreProperties>
</file>