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51"/>
  </p:notesMasterIdLst>
  <p:sldIdLst>
    <p:sldId id="1026" r:id="rId3"/>
    <p:sldId id="1022" r:id="rId4"/>
    <p:sldId id="663" r:id="rId5"/>
    <p:sldId id="978" r:id="rId6"/>
    <p:sldId id="848" r:id="rId7"/>
    <p:sldId id="853" r:id="rId8"/>
    <p:sldId id="849" r:id="rId9"/>
    <p:sldId id="1017" r:id="rId10"/>
    <p:sldId id="850" r:id="rId11"/>
    <p:sldId id="813" r:id="rId12"/>
    <p:sldId id="838" r:id="rId13"/>
    <p:sldId id="839" r:id="rId14"/>
    <p:sldId id="837" r:id="rId15"/>
    <p:sldId id="815" r:id="rId16"/>
    <p:sldId id="816" r:id="rId17"/>
    <p:sldId id="817" r:id="rId18"/>
    <p:sldId id="845" r:id="rId19"/>
    <p:sldId id="818" r:id="rId20"/>
    <p:sldId id="821" r:id="rId21"/>
    <p:sldId id="1037" r:id="rId22"/>
    <p:sldId id="1027" r:id="rId23"/>
    <p:sldId id="842" r:id="rId24"/>
    <p:sldId id="1019" r:id="rId25"/>
    <p:sldId id="843" r:id="rId26"/>
    <p:sldId id="840" r:id="rId27"/>
    <p:sldId id="1036" r:id="rId28"/>
    <p:sldId id="1033" r:id="rId29"/>
    <p:sldId id="819" r:id="rId30"/>
    <p:sldId id="822" r:id="rId31"/>
    <p:sldId id="1021" r:id="rId32"/>
    <p:sldId id="825" r:id="rId33"/>
    <p:sldId id="823" r:id="rId34"/>
    <p:sldId id="1024" r:id="rId35"/>
    <p:sldId id="806" r:id="rId36"/>
    <p:sldId id="804" r:id="rId37"/>
    <p:sldId id="1023" r:id="rId38"/>
    <p:sldId id="1020" r:id="rId39"/>
    <p:sldId id="799" r:id="rId40"/>
    <p:sldId id="1018" r:id="rId41"/>
    <p:sldId id="833" r:id="rId42"/>
    <p:sldId id="768" r:id="rId43"/>
    <p:sldId id="1025" r:id="rId44"/>
    <p:sldId id="792" r:id="rId45"/>
    <p:sldId id="734" r:id="rId46"/>
    <p:sldId id="770" r:id="rId47"/>
    <p:sldId id="846" r:id="rId48"/>
    <p:sldId id="847" r:id="rId49"/>
    <p:sldId id="771" r:id="rId50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0000FF"/>
    <a:srgbClr val="104F9C"/>
    <a:srgbClr val="EA99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6317" autoAdjust="0"/>
  </p:normalViewPr>
  <p:slideViewPr>
    <p:cSldViewPr snapToGrid="0">
      <p:cViewPr varScale="1">
        <p:scale>
          <a:sx n="130" d="100"/>
          <a:sy n="130" d="100"/>
        </p:scale>
        <p:origin x="8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2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44AFB6-BBB0-4A1F-B30B-98094C83B36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1F94F5-58D1-42ED-AB38-DD97D2E494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80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ea typeface="ＭＳ Ｐゴシック" pitchFamily="34" charset="-128"/>
              </a:rPr>
              <a:t>Show robot-soccer learning to walk videos (UT Austin): </a:t>
            </a:r>
          </a:p>
          <a:p>
            <a:endParaRPr lang="en-US">
              <a:ea typeface="ＭＳ Ｐゴシック" pitchFamily="34" charset="-128"/>
            </a:endParaRPr>
          </a:p>
          <a:p>
            <a:r>
              <a:rPr lang="en-US">
                <a:ea typeface="ＭＳ Ｐゴシック" pitchFamily="34" charset="-128"/>
              </a:rPr>
              <a:t>? Show snake robot:</a:t>
            </a:r>
          </a:p>
          <a:p>
            <a:endParaRPr lang="en-US">
              <a:ea typeface="ＭＳ Ｐゴシック" pitchFamily="34" charset="-128"/>
            </a:endParaRPr>
          </a:p>
          <a:p>
            <a:endParaRPr lang="en-US">
              <a:ea typeface="ＭＳ Ｐゴシック" pitchFamily="34" charset="-128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0BDA5-4DBB-452F-A4B9-087719DC60F0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6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1138" y="533400"/>
            <a:ext cx="4732337" cy="26622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times no reward accumulated at all, just sitting still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34953A-E847-4B81-A1EE-12E7BBF0FEF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67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5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4AFB6-BBB0-4A1F-B30B-98094C83B3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59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9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17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442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622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142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2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575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663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96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258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86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4617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11/5/24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870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9.xml"/><Relationship Id="rId7" Type="http://schemas.openxmlformats.org/officeDocument/2006/relationships/image" Target="../media/image19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5" Type="http://schemas.openxmlformats.org/officeDocument/2006/relationships/tags" Target="../tags/tag11.xml"/><Relationship Id="rId10" Type="http://schemas.openxmlformats.org/officeDocument/2006/relationships/image" Target="../media/image22.png"/><Relationship Id="rId4" Type="http://schemas.openxmlformats.org/officeDocument/2006/relationships/tags" Target="../tags/tag10.xml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7.png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3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2.png"/><Relationship Id="rId5" Type="http://schemas.openxmlformats.org/officeDocument/2006/relationships/tags" Target="../tags/tag18.xml"/><Relationship Id="rId10" Type="http://schemas.openxmlformats.org/officeDocument/2006/relationships/image" Target="../media/image31.png"/><Relationship Id="rId4" Type="http://schemas.openxmlformats.org/officeDocument/2006/relationships/tags" Target="../tags/tag17.xml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31.xml"/><Relationship Id="rId7" Type="http://schemas.openxmlformats.org/officeDocument/2006/relationships/image" Target="../media/image4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.bin"/><Relationship Id="rId4" Type="http://schemas.openxmlformats.org/officeDocument/2006/relationships/tags" Target="../tags/tag32.xml"/><Relationship Id="rId9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219200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742420"/>
            <a:ext cx="7347473" cy="1912485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816171"/>
            <a:ext cx="6805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	Technique</a:t>
            </a:r>
          </a:p>
          <a:p>
            <a:endParaRPr lang="en-US" sz="1600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	Value / policy iteration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Evaluate a fixed policy 	Policy evaluation</a:t>
            </a:r>
            <a:endParaRPr lang="en-US" sz="20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810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50607" y="4409420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48400" y="3886200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Unknown MDP: 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48400" y="4419600"/>
            <a:ext cx="5736566" cy="1905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203" y="4484638"/>
            <a:ext cx="5888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VI/PI on approx. MDP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PE on approx. MDP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9400" y="4484638"/>
            <a:ext cx="53555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Goal			Technique</a:t>
            </a:r>
          </a:p>
          <a:p>
            <a:endParaRPr lang="en-US" kern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</a:rPr>
              <a:t>Compute V*, Q*, </a:t>
            </a:r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*	Q-learning</a:t>
            </a:r>
          </a:p>
          <a:p>
            <a:endParaRPr lang="en-US" sz="800" kern="0" dirty="0">
              <a:solidFill>
                <a:srgbClr val="000000"/>
              </a:solidFill>
              <a:latin typeface="Calibri"/>
              <a:cs typeface="Calibri"/>
              <a:sym typeface="Symbol" pitchFamily="18" charset="2"/>
            </a:endParaRPr>
          </a:p>
          <a:p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Symbol" pitchFamily="18" charset="2"/>
              </a:rPr>
              <a:t>Eval fixed policy 	TD/Value Learning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-Turn Arrow 11"/>
          <p:cNvSpPr/>
          <p:nvPr/>
        </p:nvSpPr>
        <p:spPr>
          <a:xfrm rot="16200000">
            <a:off x="3429000" y="1479178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9283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U-Turn Arrow 10"/>
          <p:cNvSpPr/>
          <p:nvPr/>
        </p:nvSpPr>
        <p:spPr>
          <a:xfrm rot="5400000">
            <a:off x="6248400" y="1707777"/>
            <a:ext cx="2209800" cy="1752600"/>
          </a:xfrm>
          <a:prstGeom prst="uturnArrow">
            <a:avLst>
              <a:gd name="adj1" fmla="val 12068"/>
              <a:gd name="adj2" fmla="val 18757"/>
              <a:gd name="adj3" fmla="val 25000"/>
              <a:gd name="adj4" fmla="val 43750"/>
              <a:gd name="adj5" fmla="val 64298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Reinforcement Learning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467959" y="4220583"/>
            <a:ext cx="11424620" cy="205740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Basic idea: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All learning is based on observed </a:t>
            </a:r>
            <a:r>
              <a:rPr lang="en-US" sz="2800" dirty="0">
                <a:solidFill>
                  <a:srgbClr val="C00000"/>
                </a:solidFill>
                <a:latin typeface="Calibri"/>
                <a:ea typeface="ＭＳ Ｐゴシック" pitchFamily="34" charset="-128"/>
                <a:cs typeface="Calibri"/>
              </a:rPr>
              <a:t>samples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rewards and next states!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Receive feedback in the form of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rewards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Must (learn to) act so as to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maximize expected rewards</a:t>
            </a:r>
          </a:p>
          <a:p>
            <a:pPr marL="0" lvl="1" indent="0">
              <a:lnSpc>
                <a:spcPct val="90000"/>
              </a:lnSpc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953000" y="2774577"/>
            <a:ext cx="2133600" cy="1143000"/>
          </a:xfrm>
          <a:prstGeom prst="roundRect">
            <a:avLst>
              <a:gd name="adj" fmla="val 40599"/>
            </a:avLst>
          </a:prstGeom>
          <a:solidFill>
            <a:srgbClr val="B5E3C8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/>
                <a:cs typeface="Calibri"/>
              </a:rPr>
              <a:t>Environment</a:t>
            </a:r>
          </a:p>
        </p:txBody>
      </p:sp>
      <p:sp>
        <p:nvSpPr>
          <p:cNvPr id="10" name="Trapezoid 9"/>
          <p:cNvSpPr/>
          <p:nvPr/>
        </p:nvSpPr>
        <p:spPr>
          <a:xfrm>
            <a:off x="4953000" y="1098177"/>
            <a:ext cx="2133600" cy="1066800"/>
          </a:xfrm>
          <a:prstGeom prst="trapezoid">
            <a:avLst>
              <a:gd name="adj" fmla="val 58183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600" dirty="0">
              <a:solidFill>
                <a:schemeClr val="tx1"/>
              </a:solidFill>
              <a:latin typeface="Calibri"/>
              <a:cs typeface="Calibri"/>
            </a:endParaRP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Calibri"/>
                <a:cs typeface="Calibri"/>
              </a:rPr>
              <a:t>Agent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25479" y="1961345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Actions: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6900" y="1961346"/>
            <a:ext cx="16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State: s</a:t>
            </a:r>
          </a:p>
          <a:p>
            <a:pPr algn="ctr"/>
            <a:r>
              <a:rPr lang="en-US" sz="2800" dirty="0">
                <a:solidFill>
                  <a:srgbClr val="C00000"/>
                </a:solidFill>
                <a:latin typeface="Calibri"/>
                <a:cs typeface="Calibri"/>
              </a:rPr>
              <a:t>Reward: 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initial.mpe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8900" y="1397000"/>
            <a:ext cx="6935788" cy="4729163"/>
          </a:xfrm>
        </p:spPr>
      </p:pic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Initial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18191" y="6488668"/>
            <a:ext cx="2798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initial]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23441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Training</a:t>
            </a:r>
          </a:p>
        </p:txBody>
      </p:sp>
      <p:pic>
        <p:nvPicPr>
          <p:cNvPr id="5" name="AIBO WALK -- training-1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8191" y="6488668"/>
            <a:ext cx="300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training]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322196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Learning to Walk</a:t>
            </a:r>
          </a:p>
        </p:txBody>
      </p:sp>
      <p:pic>
        <p:nvPicPr>
          <p:cNvPr id="5" name="AIBO WALK -- finishe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6064" y="1371600"/>
            <a:ext cx="6706536" cy="45726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1722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cs typeface="Calibri" pitchFamily="34" charset="0"/>
              </a:rPr>
              <a:t>Finished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18191" y="6488668"/>
            <a:ext cx="305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AIBO WALK – finished]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0" y="6457890"/>
            <a:ext cx="28109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[Kohl and Stone, ICRA 2004]</a:t>
            </a:r>
          </a:p>
        </p:txBody>
      </p:sp>
    </p:spTree>
    <p:extLst>
      <p:ext uri="{BB962C8B-B14F-4D97-AF65-F5344CB8AC3E}">
        <p14:creationId xmlns:p14="http://schemas.microsoft.com/office/powerpoint/2010/main" val="418730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</a:t>
            </a:r>
            <a:r>
              <a:rPr lang="en-US" dirty="0" err="1">
                <a:ea typeface="ＭＳ Ｐゴシック" pitchFamily="34" charset="-128"/>
              </a:rPr>
              <a:t>Sidewinding</a:t>
            </a:r>
            <a:endParaRPr lang="en-US" dirty="0">
              <a:ea typeface="ＭＳ Ｐゴシック" pitchFamily="34" charset="-128"/>
            </a:endParaRPr>
          </a:p>
        </p:txBody>
      </p:sp>
      <p:sp>
        <p:nvSpPr>
          <p:cNvPr id="21508" name="TextBox 12"/>
          <p:cNvSpPr txBox="1">
            <a:spLocks noChangeArrowheads="1"/>
          </p:cNvSpPr>
          <p:nvPr/>
        </p:nvSpPr>
        <p:spPr bwMode="auto">
          <a:xfrm>
            <a:off x="0" y="6488668"/>
            <a:ext cx="13699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[Andrew Ng]</a:t>
            </a:r>
          </a:p>
        </p:txBody>
      </p:sp>
      <p:pic>
        <p:nvPicPr>
          <p:cNvPr id="5" name="SNAKE -- climbStep+sidewinding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6" name="TextBox 5"/>
          <p:cNvSpPr txBox="1"/>
          <p:nvPr/>
        </p:nvSpPr>
        <p:spPr>
          <a:xfrm>
            <a:off x="8229600" y="6488668"/>
            <a:ext cx="3989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SNAKE –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climbStep+sidewinding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Toddler Robot</a:t>
            </a:r>
          </a:p>
        </p:txBody>
      </p:sp>
      <p:sp>
        <p:nvSpPr>
          <p:cNvPr id="22532" name="TextBox 12"/>
          <p:cNvSpPr txBox="1">
            <a:spLocks noChangeArrowheads="1"/>
          </p:cNvSpPr>
          <p:nvPr/>
        </p:nvSpPr>
        <p:spPr bwMode="auto">
          <a:xfrm>
            <a:off x="0" y="6488668"/>
            <a:ext cx="33493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[</a:t>
            </a:r>
            <a:r>
              <a:rPr lang="en-US" dirty="0" err="1">
                <a:latin typeface="Calibri" pitchFamily="34" charset="0"/>
              </a:rPr>
              <a:t>Tedrake</a:t>
            </a:r>
            <a:r>
              <a:rPr lang="en-US" dirty="0">
                <a:latin typeface="Calibri" pitchFamily="34" charset="0"/>
              </a:rPr>
              <a:t>, Zhang and </a:t>
            </a:r>
            <a:r>
              <a:rPr lang="en-US" dirty="0" err="1">
                <a:latin typeface="Calibri" pitchFamily="34" charset="0"/>
              </a:rPr>
              <a:t>Seung</a:t>
            </a:r>
            <a:r>
              <a:rPr lang="en-US" dirty="0">
                <a:latin typeface="Calibri" pitchFamily="34" charset="0"/>
              </a:rPr>
              <a:t>, 2005]</a:t>
            </a:r>
          </a:p>
        </p:txBody>
      </p:sp>
      <p:pic>
        <p:nvPicPr>
          <p:cNvPr id="3" name="toddler_c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225" y="1397000"/>
            <a:ext cx="6305550" cy="4729163"/>
          </a:xfrm>
        </p:spPr>
      </p:pic>
      <p:sp>
        <p:nvSpPr>
          <p:cNvPr id="5" name="TextBox 4"/>
          <p:cNvSpPr txBox="1"/>
          <p:nvPr/>
        </p:nvSpPr>
        <p:spPr>
          <a:xfrm>
            <a:off x="9781965" y="6488668"/>
            <a:ext cx="2410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[Video: TODDLER – 40s]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The Crawler!</a:t>
            </a:r>
          </a:p>
        </p:txBody>
      </p:sp>
      <p:graphicFrame>
        <p:nvGraphicFramePr>
          <p:cNvPr id="23555" name="Object 2"/>
          <p:cNvGraphicFramePr>
            <a:graphicFrameLocks noChangeAspect="1"/>
          </p:cNvGraphicFramePr>
          <p:nvPr/>
        </p:nvGraphicFramePr>
        <p:xfrm>
          <a:off x="2667000" y="1600200"/>
          <a:ext cx="6934200" cy="3304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126164" imgH="1013333" progId="MSPhotoEd.3">
                  <p:embed/>
                </p:oleObj>
              </mc:Choice>
              <mc:Fallback>
                <p:oleObj name="Photo Editor Photo" r:id="rId3" imgW="2126164" imgH="1013333" progId="MSPhotoEd.3">
                  <p:embed/>
                  <p:pic>
                    <p:nvPicPr>
                      <p:cNvPr id="235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600200"/>
                        <a:ext cx="6934200" cy="33045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7581280" y="6477000"/>
            <a:ext cx="46107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[Demo: Crawler Bot (L10D1)] </a:t>
            </a:r>
            <a:r>
              <a:rPr lang="en-US" dirty="0">
                <a:latin typeface="Calibri" pitchFamily="34" charset="0"/>
              </a:rPr>
              <a:t>[You, in Project 3]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Crawler Bot</a:t>
            </a:r>
          </a:p>
        </p:txBody>
      </p:sp>
    </p:spTree>
    <p:extLst>
      <p:ext uri="{BB962C8B-B14F-4D97-AF65-F5344CB8AC3E}">
        <p14:creationId xmlns:p14="http://schemas.microsoft.com/office/powerpoint/2010/main" val="2026988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Reinforcement Learning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11049000" cy="4525963"/>
          </a:xfrm>
        </p:spPr>
        <p:txBody>
          <a:bodyPr/>
          <a:lstStyle/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assume a Markov decision process (MDP):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states s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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set of actions (per state) A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model T(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 </a:t>
            </a:r>
            <a:r>
              <a:rPr lang="en-US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reward function R(</a:t>
            </a:r>
            <a:r>
              <a:rPr lang="en-US" sz="2400" dirty="0" err="1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s,a,s</a:t>
            </a:r>
            <a:r>
              <a:rPr lang="en-US" altLang="ja-JP" sz="24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’)</a:t>
            </a:r>
            <a:endParaRPr lang="en-US" altLang="ja-JP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Still looking for a policy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(s)</a:t>
            </a:r>
          </a:p>
          <a:p>
            <a:pPr lvl="1"/>
            <a:endParaRPr lang="en-US" sz="2000" dirty="0">
              <a:latin typeface="Calibri"/>
              <a:ea typeface="ＭＳ Ｐゴシック" pitchFamily="34" charset="-128"/>
              <a:cs typeface="Calibri"/>
              <a:sym typeface="Symbol" pitchFamily="18" charset="2"/>
            </a:endParaRPr>
          </a:p>
          <a:p>
            <a:r>
              <a:rPr lang="en-US" sz="28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New twist: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don</a:t>
            </a:r>
            <a:r>
              <a:rPr lang="en-US" altLang="ja-JP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’t know T or R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I.e. we don’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t know which states are good or what the actions do</a:t>
            </a:r>
          </a:p>
          <a:p>
            <a:pPr lvl="1"/>
            <a:r>
              <a:rPr lang="en-US" sz="2400" dirty="0">
                <a:latin typeface="Calibri"/>
                <a:ea typeface="ＭＳ Ｐゴシック" pitchFamily="34" charset="-128"/>
                <a:cs typeface="Calibri"/>
                <a:sym typeface="Symbol" pitchFamily="18" charset="2"/>
              </a:rPr>
              <a:t>Must actually try actions and states out to learn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9800" y="2103975"/>
            <a:ext cx="5437619" cy="1982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867400" y="1905000"/>
            <a:ext cx="5181600" cy="2446215"/>
            <a:chOff x="5920155" y="2133600"/>
            <a:chExt cx="5181600" cy="2446215"/>
          </a:xfrm>
        </p:grpSpPr>
        <p:sp>
          <p:nvSpPr>
            <p:cNvPr id="5" name="Rectangle 4"/>
            <p:cNvSpPr/>
            <p:nvPr/>
          </p:nvSpPr>
          <p:spPr>
            <a:xfrm>
              <a:off x="5920155" y="2971800"/>
              <a:ext cx="816708" cy="1295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05955" y="4046415"/>
              <a:ext cx="16764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224955" y="3733800"/>
              <a:ext cx="6858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39354" y="2286000"/>
              <a:ext cx="1547445" cy="990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653955" y="2209800"/>
              <a:ext cx="1447800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001000" y="21336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10800000">
              <a:off x="8458200" y="2743200"/>
              <a:ext cx="304800" cy="2286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748955" y="3429000"/>
              <a:ext cx="1654908" cy="838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(MDPs) vs. Online (RL)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9176" y="2667000"/>
            <a:ext cx="4541755" cy="2362200"/>
          </a:xfrm>
          <a:prstGeom prst="rect">
            <a:avLst/>
          </a:prstGeom>
          <a:noFill/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1448180"/>
            <a:ext cx="4770142" cy="3580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645942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Offline Solution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(Known MDP)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5358825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libri" pitchFamily="34" charset="0"/>
              </a:rPr>
              <a:t>Online Learning</a:t>
            </a:r>
          </a:p>
          <a:p>
            <a:pPr algn="ctr"/>
            <a:r>
              <a:rPr lang="en-US" sz="3200" dirty="0">
                <a:latin typeface="Calibri" pitchFamily="34" charset="0"/>
              </a:rPr>
              <a:t>(Unknown MDP)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MDPs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9C6CE7-AEEF-4290-8474-62E27CCC7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420626"/>
          </a:xfrm>
        </p:spPr>
        <p:txBody>
          <a:bodyPr/>
          <a:lstStyle/>
          <a:p>
            <a:r>
              <a:rPr lang="en-US" dirty="0"/>
              <a:t>Switch to MDP II slides</a:t>
            </a:r>
            <a:endParaRPr lang="en-US" sz="2800" dirty="0"/>
          </a:p>
          <a:p>
            <a:pPr marL="457200" indent="-457200"/>
            <a:endParaRPr lang="en-US" sz="3600" dirty="0"/>
          </a:p>
          <a:p>
            <a:endParaRPr lang="en-US" sz="800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87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4073404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42BB-DFB6-2CB6-F703-A658AA75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55427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Model-based Learning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0962D48-978A-4F13-0A54-E6598610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544" y="723452"/>
            <a:ext cx="7743645" cy="3420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6904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Model-Based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Model-Based Idea: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Learn an approximate model based on experiences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Solve for values as if the learned model were correct</a:t>
            </a:r>
          </a:p>
          <a:p>
            <a:pPr lvl="1">
              <a:lnSpc>
                <a:spcPct val="80000"/>
              </a:lnSpc>
            </a:pPr>
            <a:endParaRPr lang="en-US" sz="2800" dirty="0"/>
          </a:p>
          <a:p>
            <a:pPr>
              <a:lnSpc>
                <a:spcPct val="80000"/>
              </a:lnSpc>
            </a:pPr>
            <a:r>
              <a:rPr lang="en-US" dirty="0"/>
              <a:t>Step 1: Learn empirical MDP model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Count outcomes s’ for each s, a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Normalize to give an estimate of</a:t>
            </a:r>
            <a:endParaRPr lang="en-US" b="1" dirty="0"/>
          </a:p>
          <a:p>
            <a:pPr lvl="1">
              <a:lnSpc>
                <a:spcPct val="80000"/>
              </a:lnSpc>
            </a:pPr>
            <a:r>
              <a:rPr lang="en-US" dirty="0"/>
              <a:t>Discover each </a:t>
            </a:r>
            <a:r>
              <a:rPr lang="en-US" b="1" dirty="0"/>
              <a:t>                      </a:t>
            </a:r>
            <a:r>
              <a:rPr lang="en-US" dirty="0"/>
              <a:t>when we experience (s, a, s’)</a:t>
            </a:r>
          </a:p>
          <a:p>
            <a:pPr>
              <a:lnSpc>
                <a:spcPct val="80000"/>
              </a:lnSpc>
            </a:pPr>
            <a:endParaRPr lang="en-US" sz="3200" dirty="0"/>
          </a:p>
          <a:p>
            <a:pPr>
              <a:lnSpc>
                <a:spcPct val="80000"/>
              </a:lnSpc>
            </a:pPr>
            <a:r>
              <a:rPr lang="en-US" dirty="0"/>
              <a:t>Step 2: Solve the learned MDP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For example, use value iteration, as before</a:t>
            </a:r>
          </a:p>
        </p:txBody>
      </p:sp>
      <p:pic>
        <p:nvPicPr>
          <p:cNvPr id="40" name="Picture 3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73685" y="3475008"/>
            <a:ext cx="1218366" cy="3048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747255" y="3831689"/>
            <a:ext cx="1204523" cy="304869"/>
          </a:xfrm>
          <a:prstGeom prst="rect">
            <a:avLst/>
          </a:prstGeom>
          <a:noFill/>
          <a:ln/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505399"/>
            <a:ext cx="3144852" cy="1828402"/>
          </a:xfrm>
          <a:prstGeom prst="rect">
            <a:avLst/>
          </a:prstGeom>
          <a:noFill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7577" y="1447800"/>
            <a:ext cx="3420645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761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71416" y="84891"/>
            <a:ext cx="4044876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Episode: a sequence of states actions and rewards sampled from the environment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</a:t>
            </a:r>
          </a:p>
          <a:p>
            <a:r>
              <a:rPr lang="en-US" sz="2000" dirty="0">
                <a:latin typeface="Calibri"/>
                <a:cs typeface="Calibri"/>
              </a:rPr>
              <a:t>T(C, east, D) =</a:t>
            </a:r>
          </a:p>
          <a:p>
            <a:r>
              <a:rPr lang="en-US" sz="2000" dirty="0">
                <a:latin typeface="Calibri"/>
                <a:cs typeface="Calibri"/>
              </a:rPr>
              <a:t>T(C, east, A) = </a:t>
            </a:r>
          </a:p>
          <a:p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</a:t>
            </a:r>
          </a:p>
          <a:p>
            <a:r>
              <a:rPr lang="en-US" sz="2000" dirty="0">
                <a:latin typeface="Calibri"/>
                <a:cs typeface="Calibri"/>
              </a:rPr>
              <a:t>R(C, east, D) = </a:t>
            </a:r>
          </a:p>
          <a:p>
            <a:r>
              <a:rPr lang="en-US" sz="2000" dirty="0">
                <a:latin typeface="Calibri"/>
                <a:cs typeface="Calibri"/>
              </a:rPr>
              <a:t>R(D, exit, x) = 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9F1682-EE2E-FD6A-51D2-0592D75546D1}"/>
              </a:ext>
            </a:extLst>
          </p:cNvPr>
          <p:cNvSpPr txBox="1"/>
          <p:nvPr/>
        </p:nvSpPr>
        <p:spPr>
          <a:xfrm>
            <a:off x="3886200" y="1977345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</p:spTree>
    <p:extLst>
      <p:ext uri="{BB962C8B-B14F-4D97-AF65-F5344CB8AC3E}">
        <p14:creationId xmlns:p14="http://schemas.microsoft.com/office/powerpoint/2010/main" val="219470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38" grpId="0"/>
      <p:bldP spid="39" grpId="0" animBg="1"/>
      <p:bldP spid="40" grpId="0" animBg="1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Model-Based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716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Learned Model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66915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1981200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T(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T(B, east, C) = 1.00</a:t>
            </a:r>
          </a:p>
          <a:p>
            <a:r>
              <a:rPr lang="en-US" sz="2000" dirty="0">
                <a:latin typeface="Calibri"/>
                <a:cs typeface="Calibri"/>
              </a:rPr>
              <a:t>T(C, east, D) = 0.75</a:t>
            </a:r>
          </a:p>
          <a:p>
            <a:r>
              <a:rPr lang="en-US" sz="2000" dirty="0">
                <a:latin typeface="Calibri"/>
                <a:cs typeface="Calibri"/>
              </a:rPr>
              <a:t>T(C, east, A) = 0.25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  <a:p>
            <a:endParaRPr lang="en-US" sz="2000" dirty="0">
              <a:latin typeface="Calibri"/>
              <a:cs typeface="Calibri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R(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s,a,s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’).</a:t>
            </a:r>
          </a:p>
          <a:p>
            <a:pPr algn="ctr"/>
            <a:endParaRPr lang="en-US" sz="500" dirty="0">
              <a:latin typeface="Calibri"/>
              <a:cs typeface="Calibri"/>
            </a:endParaRPr>
          </a:p>
          <a:p>
            <a:r>
              <a:rPr lang="en-US" sz="2000" dirty="0">
                <a:latin typeface="Calibri"/>
                <a:cs typeface="Calibri"/>
              </a:rPr>
              <a:t>R(B, east, C) = -1</a:t>
            </a:r>
          </a:p>
          <a:p>
            <a:r>
              <a:rPr lang="en-US" sz="2000" dirty="0">
                <a:latin typeface="Calibri"/>
                <a:cs typeface="Calibri"/>
              </a:rPr>
              <a:t>R(C, east, D) = -1</a:t>
            </a:r>
          </a:p>
          <a:p>
            <a:r>
              <a:rPr lang="en-US" sz="2000" dirty="0">
                <a:latin typeface="Calibri"/>
                <a:cs typeface="Calibri"/>
              </a:rPr>
              <a:t>R(D, exit, x) = +10</a:t>
            </a:r>
          </a:p>
          <a:p>
            <a:pPr algn="ctr"/>
            <a:r>
              <a:rPr lang="en-US" sz="20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9144000" y="25146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144000" y="4648200"/>
            <a:ext cx="2438400" cy="12954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9659816" y="2066192"/>
            <a:ext cx="1522958" cy="381000"/>
          </a:xfrm>
          <a:prstGeom prst="rect">
            <a:avLst/>
          </a:prstGeom>
          <a:noFill/>
          <a:ln/>
          <a:effectLst/>
        </p:spPr>
      </p:pic>
      <p:pic>
        <p:nvPicPr>
          <p:cNvPr id="42" name="Picture 41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9677400" y="4199792"/>
            <a:ext cx="1505313" cy="38100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268063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Expected Age</a:t>
            </a:r>
          </a:p>
        </p:txBody>
      </p:sp>
      <p:sp>
        <p:nvSpPr>
          <p:cNvPr id="12292" name="TextBox 10"/>
          <p:cNvSpPr txBox="1">
            <a:spLocks noChangeArrowheads="1"/>
          </p:cNvSpPr>
          <p:nvPr/>
        </p:nvSpPr>
        <p:spPr bwMode="auto">
          <a:xfrm>
            <a:off x="2971800" y="1214735"/>
            <a:ext cx="624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Goal: Compute expected age of 15-281 students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600200" y="1828800"/>
            <a:ext cx="8915400" cy="1219200"/>
            <a:chOff x="1828800" y="1828800"/>
            <a:chExt cx="8534400" cy="1219200"/>
          </a:xfrm>
          <a:solidFill>
            <a:schemeClr val="bg2"/>
          </a:solidFill>
        </p:grpSpPr>
        <p:sp>
          <p:nvSpPr>
            <p:cNvPr id="12" name="Rounded Rectangle 11"/>
            <p:cNvSpPr/>
            <p:nvPr/>
          </p:nvSpPr>
          <p:spPr>
            <a:xfrm>
              <a:off x="1828800" y="1828800"/>
              <a:ext cx="8534400" cy="1219200"/>
            </a:xfrm>
            <a:prstGeom prst="round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>
                <a:latin typeface="Calibri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828800" y="2209800"/>
              <a:ext cx="853440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1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4600" y="23622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3800" y="2438400"/>
            <a:ext cx="18796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ounded Rectangle 21"/>
          <p:cNvSpPr/>
          <p:nvPr/>
        </p:nvSpPr>
        <p:spPr>
          <a:xfrm>
            <a:off x="1600200" y="3886200"/>
            <a:ext cx="4191000" cy="2438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18288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Based”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6002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5461000"/>
            <a:ext cx="2133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9700" y="4572000"/>
            <a:ext cx="17272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ounded Rectangle 31"/>
          <p:cNvSpPr/>
          <p:nvPr/>
        </p:nvSpPr>
        <p:spPr>
          <a:xfrm>
            <a:off x="6324600" y="3886200"/>
            <a:ext cx="4191000" cy="2438400"/>
          </a:xfrm>
          <a:prstGeom prst="roundRect">
            <a:avLst/>
          </a:prstGeom>
          <a:solidFill>
            <a:srgbClr val="E2F0D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553200" y="3897313"/>
            <a:ext cx="365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Unknown P(A): “Model Free”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6324600" y="4267200"/>
            <a:ext cx="4191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4953000"/>
            <a:ext cx="1801813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600200" y="3244825"/>
            <a:ext cx="891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Without P(A), instead collect samples [a</a:t>
            </a:r>
            <a:r>
              <a:rPr lang="en-US" sz="2400" baseline="-25000" dirty="0">
                <a:latin typeface="Calibri" pitchFamily="34" charset="0"/>
              </a:rPr>
              <a:t>1</a:t>
            </a:r>
            <a:r>
              <a:rPr lang="en-US" sz="2400" dirty="0">
                <a:latin typeface="Calibri" pitchFamily="34" charset="0"/>
              </a:rPr>
              <a:t>, a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, … </a:t>
            </a:r>
            <a:r>
              <a:rPr lang="en-US" sz="2400" dirty="0" err="1">
                <a:latin typeface="Calibri" pitchFamily="34" charset="0"/>
              </a:rPr>
              <a:t>a</a:t>
            </a:r>
            <a:r>
              <a:rPr lang="en-US" sz="2400" baseline="-25000" dirty="0" err="1">
                <a:latin typeface="Calibri" pitchFamily="34" charset="0"/>
              </a:rPr>
              <a:t>N</a:t>
            </a:r>
            <a:r>
              <a:rPr lang="en-US" sz="2400" dirty="0">
                <a:latin typeface="Calibri" pitchFamily="34" charset="0"/>
              </a:rPr>
              <a:t>]</a:t>
            </a:r>
          </a:p>
        </p:txBody>
      </p:sp>
      <p:sp>
        <p:nvSpPr>
          <p:cNvPr id="12294" name="TextBox 12"/>
          <p:cNvSpPr txBox="1">
            <a:spLocks noChangeArrowheads="1"/>
          </p:cNvSpPr>
          <p:nvPr/>
        </p:nvSpPr>
        <p:spPr bwMode="auto">
          <a:xfrm>
            <a:off x="5334000" y="1828800"/>
            <a:ext cx="1447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alibri" pitchFamily="34" charset="0"/>
              </a:rPr>
              <a:t>Known P(A)</a:t>
            </a:r>
          </a:p>
        </p:txBody>
      </p:sp>
      <p:sp>
        <p:nvSpPr>
          <p:cNvPr id="25" name="Rectangular Callout 24"/>
          <p:cNvSpPr/>
          <p:nvPr/>
        </p:nvSpPr>
        <p:spPr>
          <a:xfrm>
            <a:off x="9982200" y="4495800"/>
            <a:ext cx="1981200" cy="1752600"/>
          </a:xfrm>
          <a:prstGeom prst="wedgeRectCallout">
            <a:avLst>
              <a:gd name="adj1" fmla="val -73260"/>
              <a:gd name="adj2" fmla="val -1402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Why does this work?  Because samples appear with the right frequencies.</a:t>
            </a:r>
          </a:p>
        </p:txBody>
      </p:sp>
    </p:spTree>
    <p:extLst>
      <p:ext uri="{BB962C8B-B14F-4D97-AF65-F5344CB8AC3E}">
        <p14:creationId xmlns:p14="http://schemas.microsoft.com/office/powerpoint/2010/main" val="20592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32" grpId="0" animBg="1"/>
      <p:bldP spid="33" grpId="0"/>
      <p:bldP spid="37" grpId="0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Overview: MDPs and Reinforcement Learning</a:t>
            </a:r>
          </a:p>
        </p:txBody>
      </p:sp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533400" y="1090108"/>
            <a:ext cx="1097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Known MDP: Offline Solution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495774" y="1613329"/>
            <a:ext cx="7347473" cy="695980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5868" y="1687079"/>
            <a:ext cx="627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Iteration / Policy Iteration</a:t>
            </a:r>
          </a:p>
        </p:txBody>
      </p:sp>
      <p:sp>
        <p:nvSpPr>
          <p:cNvPr id="19" name="TextBox 5"/>
          <p:cNvSpPr txBox="1">
            <a:spLocks noChangeArrowheads="1"/>
          </p:cNvSpPr>
          <p:nvPr/>
        </p:nvSpPr>
        <p:spPr bwMode="auto">
          <a:xfrm>
            <a:off x="3648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Model-Based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4470" y="3722146"/>
            <a:ext cx="5792994" cy="19124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232263" y="3198926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Model-Free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232263" y="3732326"/>
            <a:ext cx="5736566" cy="2958930"/>
          </a:xfrm>
          <a:prstGeom prst="roundRect">
            <a:avLst/>
          </a:prstGeom>
          <a:solidFill>
            <a:srgbClr val="E2F0D9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4863" y="3797364"/>
            <a:ext cx="53366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Estimate MDP T(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 and R(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s,a,s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')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from samples of environment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13263" y="3797364"/>
            <a:ext cx="535556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Passive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Direct Evaluation (simple)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TD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Active Reinforcement 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Symbol" pitchFamily="18" charset="2"/>
              </a:rPr>
              <a:t>Q-Learning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  <a:sym typeface="Symbol" pitchFamily="18" charset="2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0BDB269C-C27D-0E6C-BDEA-DAA30E453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967" y="2659657"/>
            <a:ext cx="541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Unknown MDP: Online Learning</a:t>
            </a:r>
          </a:p>
        </p:txBody>
      </p:sp>
    </p:spTree>
    <p:extLst>
      <p:ext uri="{BB962C8B-B14F-4D97-AF65-F5344CB8AC3E}">
        <p14:creationId xmlns:p14="http://schemas.microsoft.com/office/powerpoint/2010/main" val="448403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/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C6826-0E51-62DE-795B-36F28FBE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9892" y="372442"/>
            <a:ext cx="5057373" cy="29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0169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Reinforcement Learning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114300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Simplified task: policy evaluation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Input: a fixed policy </a:t>
            </a:r>
            <a:r>
              <a:rPr lang="en-US" sz="2800" dirty="0">
                <a:sym typeface="Symbol" pitchFamily="18" charset="2"/>
              </a:rPr>
              <a:t>(s)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transitions T(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rewards R(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CC0000"/>
                </a:solidFill>
              </a:rPr>
              <a:t>Goal: learn the state values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Learner is “along for the ride”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No choice about what actions to take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Just execute the policy and learn from experience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This is NOT offline planning!  You actually take actions in the world.</a:t>
            </a:r>
            <a:endParaRPr lang="en-US" sz="2400" dirty="0"/>
          </a:p>
          <a:p>
            <a:pPr lvl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4600" y="1448143"/>
            <a:ext cx="5410200" cy="31629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Passive Learning: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83880" y="1447800"/>
            <a:ext cx="301752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1"/>
            <a:ext cx="12192000" cy="1470025"/>
          </a:xfrm>
        </p:spPr>
        <p:txBody>
          <a:bodyPr>
            <a:normAutofit/>
          </a:bodyPr>
          <a:lstStyle/>
          <a:p>
            <a:r>
              <a:rPr lang="en-US" sz="4400" dirty="0"/>
              <a:t>AI: Representation and Problem Solving</a:t>
            </a:r>
            <a:br>
              <a:rPr lang="en-US" sz="4400" dirty="0"/>
            </a:br>
            <a:endParaRPr lang="en-US" sz="44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267" dirty="0"/>
              <a:t>Reinforcement Learning</a:t>
            </a: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0" y="5562600"/>
            <a:ext cx="12192000" cy="89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9" tIns="45719" rIns="91439" bIns="4571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Instructor: Pat Virtue</a:t>
            </a:r>
          </a:p>
          <a:p>
            <a:pPr algn="ctr">
              <a:spcBef>
                <a:spcPct val="50000"/>
              </a:spcBef>
            </a:pPr>
            <a:r>
              <a:rPr lang="en-US" sz="1867" dirty="0"/>
              <a:t>Slide credits: CMU AI and http://ai.berkeley.edu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F82FBD87-DCDD-42E1-819C-CD26B103F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5443" y="1993456"/>
            <a:ext cx="6141114" cy="34457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4055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Passive Learning: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r>
              <a:rPr lang="en-US" sz="2800" dirty="0"/>
              <a:t>Goal: Compute values for each state under </a:t>
            </a:r>
            <a:r>
              <a:rPr lang="en-US" sz="2800" dirty="0">
                <a:sym typeface="Symbol" pitchFamily="18" charset="2"/>
              </a:rPr>
              <a:t></a:t>
            </a:r>
          </a:p>
          <a:p>
            <a:pPr lvl="2"/>
            <a:endParaRPr lang="en-US" sz="2000" dirty="0"/>
          </a:p>
          <a:p>
            <a:r>
              <a:rPr lang="en-US" sz="2800" dirty="0"/>
              <a:t>Idea: Average together observed sample values</a:t>
            </a:r>
          </a:p>
          <a:p>
            <a:pPr lvl="1"/>
            <a:r>
              <a:rPr lang="en-US" sz="2400" dirty="0"/>
              <a:t>Act according to </a:t>
            </a:r>
            <a:r>
              <a:rPr lang="en-US" sz="2400" dirty="0">
                <a:sym typeface="Symbol" pitchFamily="18" charset="2"/>
              </a:rPr>
              <a:t></a:t>
            </a:r>
          </a:p>
          <a:p>
            <a:pPr lvl="1"/>
            <a:r>
              <a:rPr lang="en-US" sz="2400" dirty="0"/>
              <a:t>Every time you visit a state, write down what the sum of discounted rewards turned out to be</a:t>
            </a:r>
          </a:p>
          <a:p>
            <a:pPr lvl="1"/>
            <a:r>
              <a:rPr lang="en-US" sz="2400" dirty="0"/>
              <a:t>Average those samples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direct evaluation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A10BA5-D851-4BB4-A45C-C030EBE370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30393"/>
              </p:ext>
            </p:extLst>
          </p:nvPr>
        </p:nvGraphicFramePr>
        <p:xfrm>
          <a:off x="6866312" y="3696393"/>
          <a:ext cx="5000499" cy="2984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0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Pieces Available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Take</a:t>
                      </a:r>
                      <a:r>
                        <a:rPr lang="en-US" sz="2000" baseline="0" dirty="0"/>
                        <a:t> 2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30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60%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6526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Example: Direct Evaluation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716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Input Policy </a:t>
            </a:r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  <a:sym typeface="Symbol" pitchFamily="18" charset="2"/>
              </a:rPr>
              <a:t></a:t>
            </a: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421868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13716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Episodes (Training)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91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613284"/>
              </p:ext>
            </p:extLst>
          </p:nvPr>
        </p:nvGraphicFramePr>
        <p:xfrm>
          <a:off x="381000" y="2514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2303584" y="34788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406768" y="2640624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64981" y="3690949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 rot="5400000">
            <a:off x="1920765" y="3690950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1608992" y="4222531"/>
            <a:ext cx="228600" cy="197069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53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86144" y="256735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B, east, C, -1</a:t>
            </a:r>
          </a:p>
          <a:p>
            <a:r>
              <a:rPr lang="en-US" sz="2400" dirty="0">
                <a:latin typeface="Calibri"/>
                <a:cs typeface="Calibri"/>
              </a:rPr>
              <a:t>C, east, D, -1</a:t>
            </a:r>
          </a:p>
          <a:p>
            <a:r>
              <a:rPr lang="en-US" sz="2400" dirty="0">
                <a:latin typeface="Calibri"/>
                <a:cs typeface="Calibri"/>
              </a:rPr>
              <a:t>D, exit,  x, +10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42184" y="4699311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A, -1</a:t>
            </a:r>
          </a:p>
          <a:p>
            <a:r>
              <a:rPr lang="en-US" sz="2400" dirty="0">
                <a:latin typeface="Calibri"/>
                <a:cs typeface="Calibri"/>
              </a:rPr>
              <a:t>A, exit,    x, -10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862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5814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77000" y="19812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172200" y="25146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862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3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5814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77000" y="41148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Episode 4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172200" y="4648200"/>
            <a:ext cx="2286000" cy="1295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33800" y="4698024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E, north, C, -1</a:t>
            </a:r>
          </a:p>
          <a:p>
            <a:r>
              <a:rPr lang="en-US" sz="2400" dirty="0">
                <a:latin typeface="Calibri"/>
                <a:cs typeface="Calibri"/>
              </a:rPr>
              <a:t>C, east,   D, -1</a:t>
            </a:r>
          </a:p>
          <a:p>
            <a:r>
              <a:rPr lang="en-US" sz="2400" dirty="0">
                <a:latin typeface="Calibri"/>
                <a:cs typeface="Calibri"/>
              </a:rPr>
              <a:t>D, exit,    x, +10</a:t>
            </a: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034404"/>
              </p:ext>
            </p:extLst>
          </p:nvPr>
        </p:nvGraphicFramePr>
        <p:xfrm>
          <a:off x="9067800" y="2485887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7" name="TextBox 56"/>
          <p:cNvSpPr txBox="1"/>
          <p:nvPr/>
        </p:nvSpPr>
        <p:spPr>
          <a:xfrm>
            <a:off x="91440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0017368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0896600" y="33240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0058400" y="248588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58400" y="417246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44" grpId="0"/>
      <p:bldP spid="57" grpId="0"/>
      <p:bldP spid="58" grpId="0"/>
      <p:bldP spid="59" grpId="0"/>
      <p:bldP spid="60" grpId="0"/>
      <p:bldP spid="6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Problems with Direct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213600" cy="4729164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What’s good about direct evaluation?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It’s easy to understand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doesn’t require any knowledge of T, R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eventually computes the correct average values, using just sample transitions</a:t>
            </a:r>
            <a:endParaRPr lang="en-US" sz="2400" dirty="0">
              <a:latin typeface="Calibri"/>
              <a:cs typeface="Calibri"/>
            </a:endParaRPr>
          </a:p>
          <a:p>
            <a:pPr lvl="1"/>
            <a:endParaRPr lang="en-US" sz="24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What bad about it?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It wastes information about state connections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Each state must be learned separately</a:t>
            </a:r>
          </a:p>
          <a:p>
            <a:pPr lvl="1"/>
            <a:r>
              <a:rPr lang="en-US" sz="2800" dirty="0">
                <a:latin typeface="Calibri"/>
                <a:cs typeface="Calibri"/>
              </a:rPr>
              <a:t>So, it takes a long time to learn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10600" y="13716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Output Values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131537"/>
              </p:ext>
            </p:extLst>
          </p:nvPr>
        </p:nvGraphicFramePr>
        <p:xfrm>
          <a:off x="8686800" y="2133600"/>
          <a:ext cx="2667000" cy="254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A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B</a:t>
                      </a: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C</a:t>
                      </a:r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D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7771"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 E</a:t>
                      </a:r>
                      <a:endParaRPr kumimoji="0" lang="en-US" sz="3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3489" marR="83489" marT="41745" marB="41745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7630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6368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9400" y="2971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+10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01200" y="21336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77400" y="382018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/>
                <a:cs typeface="Calibri"/>
              </a:rPr>
              <a:t>-2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34400" y="4876800"/>
            <a:ext cx="297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If B and E both go to C under this policy, how can their values be different?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512669" y="3024555"/>
            <a:ext cx="791307" cy="7649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3438" y="2189285"/>
            <a:ext cx="773724" cy="7385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9423888" y="3380641"/>
            <a:ext cx="228600" cy="5568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2" name="Isosceles Triangle 21"/>
          <p:cNvSpPr/>
          <p:nvPr/>
        </p:nvSpPr>
        <p:spPr>
          <a:xfrm rot="5400000">
            <a:off x="10278207" y="3379177"/>
            <a:ext cx="228600" cy="58615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3" name="Isosceles Triangle 22"/>
          <p:cNvSpPr/>
          <p:nvPr/>
        </p:nvSpPr>
        <p:spPr>
          <a:xfrm>
            <a:off x="9897208" y="3841532"/>
            <a:ext cx="228600" cy="62253"/>
          </a:xfrm>
          <a:prstGeom prst="triangle">
            <a:avLst/>
          </a:prstGeom>
          <a:solidFill>
            <a:srgbClr val="CCEC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an\Dropbox\Office\CS 188\Ketrina Art\RL\TemporalDifference.png">
            <a:extLst>
              <a:ext uri="{FF2B5EF4-FFF2-40B4-BE49-F238E27FC236}">
                <a16:creationId xmlns:a16="http://schemas.microsoft.com/office/drawing/2014/main" id="{E547AC1F-FFF2-A241-549F-CFD50AEA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754" y="505610"/>
            <a:ext cx="3848547" cy="353208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103927"/>
            <a:ext cx="10796195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Model-free Learning</a:t>
            </a:r>
            <a:br>
              <a:rPr lang="en-US" dirty="0"/>
            </a:br>
            <a:r>
              <a:rPr lang="en-US" dirty="0"/>
              <a:t>Passive Reinforcement Learning</a:t>
            </a:r>
            <a:br>
              <a:rPr lang="en-US" dirty="0"/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Temporal Difference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78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Why Not Use Policy Evaluation?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11430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Simplified Bellman updates calculate V for a fixed policy: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Each round, replace V with a one-step-look-ahead layer over V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 marL="0" lvl="1" indent="0">
              <a:lnSpc>
                <a:spcPct val="80000"/>
              </a:lnSpc>
              <a:buNone/>
            </a:pPr>
            <a:endParaRPr lang="en-US" sz="8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This approach fully exploited the connections between the states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Unfortunately, we need T and R to do it!</a:t>
            </a:r>
            <a:endParaRPr lang="en-US" sz="24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Key question: How can we do this update to V without knowing T and R?</a:t>
            </a:r>
          </a:p>
          <a:p>
            <a:pPr lvl="1"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In other words, how to we take a weighted average without knowing the weights?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</p:txBody>
      </p:sp>
      <p:pic>
        <p:nvPicPr>
          <p:cNvPr id="38" name="Picture 3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376325" y="3352800"/>
            <a:ext cx="7416560" cy="645897"/>
          </a:xfrm>
          <a:prstGeom prst="rect">
            <a:avLst/>
          </a:prstGeom>
          <a:noFill/>
          <a:ln/>
          <a:effectLst/>
        </p:spPr>
      </p:pic>
      <p:pic>
        <p:nvPicPr>
          <p:cNvPr id="36" name="Picture 3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406216" y="2590800"/>
            <a:ext cx="1502078" cy="330692"/>
          </a:xfrm>
          <a:prstGeom prst="rect">
            <a:avLst/>
          </a:prstGeom>
          <a:noFill/>
          <a:ln/>
          <a:effectLst/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9144438" y="1371600"/>
            <a:ext cx="2590362" cy="2754586"/>
            <a:chOff x="2400" y="1401"/>
            <a:chExt cx="1183" cy="1258"/>
          </a:xfrm>
        </p:grpSpPr>
        <p:sp>
          <p:nvSpPr>
            <p:cNvPr id="22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 flipH="1">
              <a:off x="2916" y="1617"/>
              <a:ext cx="232" cy="36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5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4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5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6" name="Text Box 17"/>
            <p:cNvSpPr txBox="1">
              <a:spLocks noChangeArrowheads="1"/>
            </p:cNvSpPr>
            <p:nvPr/>
          </p:nvSpPr>
          <p:spPr bwMode="auto">
            <a:xfrm>
              <a:off x="3096" y="1680"/>
              <a:ext cx="373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C00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)</a:t>
              </a:r>
            </a:p>
          </p:txBody>
        </p:sp>
        <p:sp>
          <p:nvSpPr>
            <p:cNvPr id="29" name="Text Box 20"/>
            <p:cNvSpPr txBox="1">
              <a:spLocks noChangeArrowheads="1"/>
            </p:cNvSpPr>
            <p:nvPr/>
          </p:nvSpPr>
          <p:spPr bwMode="auto">
            <a:xfrm>
              <a:off x="2435" y="2271"/>
              <a:ext cx="66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s,</a:t>
              </a: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 (s</a:t>
              </a:r>
              <a:r>
                <a:rPr lang="en-US" sz="2400" dirty="0">
                  <a:latin typeface="Calibri"/>
                  <a:cs typeface="Calibri"/>
                </a:rPr>
                <a:t>),s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1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Sample-Based Policy Evaluation?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1430000" cy="5791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We want to improve our estimate of V by computing these averages:</a:t>
            </a: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8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800" dirty="0">
                <a:latin typeface="Calibri"/>
                <a:cs typeface="Calibri"/>
              </a:rPr>
              <a:t>Idea: Take samples of outcomes s’ (by doing the action!) and average</a:t>
            </a: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14341" name="AutoShape 7"/>
          <p:cNvSpPr>
            <a:spLocks noChangeArrowheads="1"/>
          </p:cNvSpPr>
          <p:nvPr/>
        </p:nvSpPr>
        <p:spPr bwMode="auto">
          <a:xfrm>
            <a:off x="9902825" y="3390900"/>
            <a:ext cx="246063" cy="19685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4342" name="Line 11"/>
          <p:cNvSpPr>
            <a:spLocks noChangeShapeType="1"/>
          </p:cNvSpPr>
          <p:nvPr/>
        </p:nvSpPr>
        <p:spPr bwMode="auto">
          <a:xfrm flipH="1">
            <a:off x="9658350" y="3595688"/>
            <a:ext cx="368300" cy="573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3" name="Oval 13"/>
          <p:cNvSpPr>
            <a:spLocks noChangeArrowheads="1"/>
          </p:cNvSpPr>
          <p:nvPr/>
        </p:nvSpPr>
        <p:spPr bwMode="auto">
          <a:xfrm>
            <a:off x="9575800" y="4168775"/>
            <a:ext cx="204788" cy="204788"/>
          </a:xfrm>
          <a:prstGeom prst="ellipse">
            <a:avLst/>
          </a:prstGeom>
          <a:solidFill>
            <a:srgbClr val="B5E3C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4" name="Line 17"/>
          <p:cNvSpPr>
            <a:spLocks noChangeShapeType="1"/>
          </p:cNvSpPr>
          <p:nvPr/>
        </p:nvSpPr>
        <p:spPr bwMode="auto">
          <a:xfrm flipH="1">
            <a:off x="9353550" y="4373563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345" name="Text Box 19"/>
          <p:cNvSpPr txBox="1">
            <a:spLocks noChangeArrowheads="1"/>
          </p:cNvSpPr>
          <p:nvPr/>
        </p:nvSpPr>
        <p:spPr bwMode="auto">
          <a:xfrm>
            <a:off x="9829800" y="36957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  <a:sym typeface="Symbol" pitchFamily="18" charset="2"/>
              </a:rPr>
              <a:t>(s)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4346" name="Text Box 20"/>
          <p:cNvSpPr txBox="1">
            <a:spLocks noChangeArrowheads="1"/>
          </p:cNvSpPr>
          <p:nvPr/>
        </p:nvSpPr>
        <p:spPr bwMode="auto">
          <a:xfrm>
            <a:off x="10134600" y="3252788"/>
            <a:ext cx="204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4347" name="Text Box 21"/>
          <p:cNvSpPr txBox="1">
            <a:spLocks noChangeArrowheads="1"/>
          </p:cNvSpPr>
          <p:nvPr/>
        </p:nvSpPr>
        <p:spPr bwMode="auto">
          <a:xfrm>
            <a:off x="9753600" y="4076700"/>
            <a:ext cx="8874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</a:t>
            </a:r>
            <a:r>
              <a:rPr lang="en-US" dirty="0">
                <a:solidFill>
                  <a:srgbClr val="008000"/>
                </a:solidFill>
                <a:latin typeface="Calibri"/>
                <a:cs typeface="Calibri"/>
                <a:sym typeface="Symbol" pitchFamily="18" charset="2"/>
              </a:rPr>
              <a:t>(s)</a:t>
            </a:r>
          </a:p>
        </p:txBody>
      </p:sp>
      <p:pic>
        <p:nvPicPr>
          <p:cNvPr id="60" name="Picture 59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1548658" y="5407025"/>
            <a:ext cx="3454166" cy="765990"/>
          </a:xfrm>
          <a:prstGeom prst="rect">
            <a:avLst/>
          </a:prstGeom>
          <a:noFill/>
          <a:ln/>
          <a:effectLst/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9661525" y="4373563"/>
            <a:ext cx="854075" cy="910669"/>
            <a:chOff x="7223125" y="3529013"/>
            <a:chExt cx="854075" cy="910669"/>
          </a:xfrm>
        </p:grpSpPr>
        <p:sp>
          <p:nvSpPr>
            <p:cNvPr id="14373" name="Line 18"/>
            <p:cNvSpPr>
              <a:spLocks noChangeShapeType="1"/>
            </p:cNvSpPr>
            <p:nvPr/>
          </p:nvSpPr>
          <p:spPr bwMode="auto">
            <a:xfrm>
              <a:off x="7223125" y="3529013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4" name="AutoShape 23"/>
            <p:cNvSpPr>
              <a:spLocks noChangeArrowheads="1"/>
            </p:cNvSpPr>
            <p:nvPr/>
          </p:nvSpPr>
          <p:spPr bwMode="auto">
            <a:xfrm>
              <a:off x="7383463" y="4151313"/>
              <a:ext cx="244475" cy="195262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75" name="Text Box 24"/>
            <p:cNvSpPr txBox="1">
              <a:spLocks noChangeArrowheads="1"/>
            </p:cNvSpPr>
            <p:nvPr/>
          </p:nvSpPr>
          <p:spPr bwMode="auto">
            <a:xfrm>
              <a:off x="7551738" y="4070350"/>
              <a:ext cx="525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  <a:r>
                <a:rPr lang="en-US" baseline="-25000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'</a:t>
              </a:r>
            </a:p>
          </p:txBody>
        </p:sp>
      </p:grpSp>
      <p:pic>
        <p:nvPicPr>
          <p:cNvPr id="56" name="Picture 5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87933" y="3308350"/>
            <a:ext cx="5118817" cy="375602"/>
          </a:xfrm>
          <a:prstGeom prst="rect">
            <a:avLst/>
          </a:prstGeom>
          <a:noFill/>
          <a:ln/>
          <a:effectLst/>
        </p:spPr>
      </p:pic>
      <p:pic>
        <p:nvPicPr>
          <p:cNvPr id="57" name="Picture 5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575088" y="3862387"/>
            <a:ext cx="5117520" cy="375507"/>
          </a:xfrm>
          <a:prstGeom prst="rect">
            <a:avLst/>
          </a:prstGeom>
          <a:noFill/>
          <a:ln/>
          <a:effectLst/>
        </p:spPr>
      </p:pic>
      <p:pic>
        <p:nvPicPr>
          <p:cNvPr id="61" name="Picture 6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590229" y="4603750"/>
            <a:ext cx="5117396" cy="375498"/>
          </a:xfrm>
          <a:prstGeom prst="rect">
            <a:avLst/>
          </a:prstGeom>
          <a:noFill/>
          <a:ln/>
          <a:effectLst/>
        </p:spPr>
      </p:pic>
      <p:pic>
        <p:nvPicPr>
          <p:cNvPr id="52" name="Picture 5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1833411" y="4391025"/>
            <a:ext cx="330501" cy="60336"/>
          </a:xfrm>
          <a:prstGeom prst="rect">
            <a:avLst/>
          </a:prstGeom>
          <a:noFill/>
          <a:ln/>
          <a:effectLst/>
        </p:spPr>
      </p:pic>
      <p:pic>
        <p:nvPicPr>
          <p:cNvPr id="55" name="Picture 54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494115" y="1905000"/>
            <a:ext cx="7416560" cy="645897"/>
          </a:xfrm>
          <a:prstGeom prst="rect">
            <a:avLst/>
          </a:prstGeom>
          <a:noFill/>
          <a:ln/>
          <a:effectLst/>
        </p:spPr>
      </p:pic>
      <p:sp>
        <p:nvSpPr>
          <p:cNvPr id="14355" name="Line 17"/>
          <p:cNvSpPr>
            <a:spLocks noChangeShapeType="1"/>
          </p:cNvSpPr>
          <p:nvPr/>
        </p:nvSpPr>
        <p:spPr bwMode="auto">
          <a:xfrm flipH="1">
            <a:off x="8610600" y="4206875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>
            <a:off x="9215438" y="4395788"/>
            <a:ext cx="461962" cy="615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3" name="AutoShape 23"/>
          <p:cNvSpPr>
            <a:spLocks noChangeArrowheads="1"/>
          </p:cNvSpPr>
          <p:nvPr/>
        </p:nvSpPr>
        <p:spPr bwMode="auto">
          <a:xfrm>
            <a:off x="9078913" y="5021263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9247188" y="4940300"/>
            <a:ext cx="525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2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sp>
        <p:nvSpPr>
          <p:cNvPr id="14359" name="Line 17"/>
          <p:cNvSpPr>
            <a:spLocks noChangeShapeType="1"/>
          </p:cNvSpPr>
          <p:nvPr/>
        </p:nvSpPr>
        <p:spPr bwMode="auto">
          <a:xfrm flipH="1">
            <a:off x="10115550" y="439578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6" name="Line 18"/>
          <p:cNvSpPr>
            <a:spLocks noChangeShapeType="1"/>
          </p:cNvSpPr>
          <p:nvPr/>
        </p:nvSpPr>
        <p:spPr bwMode="auto">
          <a:xfrm>
            <a:off x="9677400" y="4395788"/>
            <a:ext cx="1042988" cy="61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" name="AutoShape 23"/>
          <p:cNvSpPr>
            <a:spLocks noChangeArrowheads="1"/>
          </p:cNvSpPr>
          <p:nvPr/>
        </p:nvSpPr>
        <p:spPr bwMode="auto">
          <a:xfrm>
            <a:off x="10583863" y="5018088"/>
            <a:ext cx="244475" cy="195262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48" name="Text Box 24"/>
          <p:cNvSpPr txBox="1">
            <a:spLocks noChangeArrowheads="1"/>
          </p:cNvSpPr>
          <p:nvPr/>
        </p:nvSpPr>
        <p:spPr bwMode="auto">
          <a:xfrm>
            <a:off x="10752138" y="4937125"/>
            <a:ext cx="5254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s</a:t>
            </a:r>
            <a:r>
              <a:rPr lang="en-US" baseline="-25000" dirty="0">
                <a:solidFill>
                  <a:srgbClr val="3333FF"/>
                </a:solidFill>
                <a:latin typeface="Calibri"/>
                <a:cs typeface="Calibri"/>
              </a:rPr>
              <a:t>3</a:t>
            </a:r>
            <a:r>
              <a:rPr lang="en-US" dirty="0">
                <a:solidFill>
                  <a:srgbClr val="3333FF"/>
                </a:solidFill>
                <a:latin typeface="Calibri"/>
                <a:cs typeface="Calibri"/>
              </a:rPr>
              <a:t>'</a:t>
            </a:r>
          </a:p>
        </p:txBody>
      </p: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8799513" y="4425950"/>
            <a:ext cx="1716087" cy="860425"/>
            <a:chOff x="6172200" y="2978150"/>
            <a:chExt cx="1716088" cy="860425"/>
          </a:xfrm>
        </p:grpSpPr>
        <p:grpSp>
          <p:nvGrpSpPr>
            <p:cNvPr id="14365" name="Group 14"/>
            <p:cNvGrpSpPr>
              <a:grpSpLocks/>
            </p:cNvGrpSpPr>
            <p:nvPr/>
          </p:nvGrpSpPr>
          <p:grpSpPr bwMode="auto">
            <a:xfrm>
              <a:off x="6210300" y="2978150"/>
              <a:ext cx="1677988" cy="612775"/>
              <a:chOff x="1536" y="2400"/>
              <a:chExt cx="1584" cy="624"/>
            </a:xfrm>
          </p:grpSpPr>
          <p:sp>
            <p:nvSpPr>
              <p:cNvPr id="14369" name="Line 15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1" name="Line 17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14372" name="Line 18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4366" name="Text Box 22"/>
            <p:cNvSpPr txBox="1">
              <a:spLocks noChangeArrowheads="1"/>
            </p:cNvSpPr>
            <p:nvPr/>
          </p:nvSpPr>
          <p:spPr bwMode="auto">
            <a:xfrm>
              <a:off x="6172200" y="3135313"/>
              <a:ext cx="12573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/>
                  <a:cs typeface="Calibri"/>
                </a:rPr>
                <a:t>s,</a:t>
              </a:r>
              <a:r>
                <a:rPr lang="en-US" dirty="0">
                  <a:latin typeface="Calibri"/>
                  <a:cs typeface="Calibri"/>
                  <a:sym typeface="Symbol" pitchFamily="18" charset="2"/>
                </a:rPr>
                <a:t> (s)</a:t>
              </a:r>
              <a:r>
                <a:rPr lang="en-US" dirty="0">
                  <a:latin typeface="Calibri"/>
                  <a:cs typeface="Calibri"/>
                </a:rPr>
                <a:t>,s’</a:t>
              </a:r>
            </a:p>
          </p:txBody>
        </p:sp>
        <p:sp>
          <p:nvSpPr>
            <p:cNvPr id="14367" name="AutoShape 23"/>
            <p:cNvSpPr>
              <a:spLocks noChangeArrowheads="1"/>
            </p:cNvSpPr>
            <p:nvPr/>
          </p:nvSpPr>
          <p:spPr bwMode="auto">
            <a:xfrm>
              <a:off x="7192963" y="3567112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4368" name="Text Box 24"/>
            <p:cNvSpPr txBox="1">
              <a:spLocks noChangeArrowheads="1"/>
            </p:cNvSpPr>
            <p:nvPr/>
          </p:nvSpPr>
          <p:spPr bwMode="auto">
            <a:xfrm>
              <a:off x="7421563" y="3471863"/>
              <a:ext cx="373062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s'</a:t>
              </a:r>
            </a:p>
          </p:txBody>
        </p:sp>
      </p:grp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610600" y="5562600"/>
            <a:ext cx="2971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Calibri"/>
                <a:cs typeface="Calibri"/>
              </a:rPr>
              <a:t>Almost!  But we can’t rewind time to get sample after sample from state 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  <p:bldP spid="14342" grpId="0" animBg="1"/>
      <p:bldP spid="14343" grpId="0" animBg="1"/>
      <p:bldP spid="14345" grpId="0"/>
      <p:bldP spid="14346" grpId="0"/>
      <p:bldP spid="14347" grpId="0"/>
      <p:bldP spid="42" grpId="0" animBg="1"/>
      <p:bldP spid="43" grpId="0" animBg="1"/>
      <p:bldP spid="44" grpId="0"/>
      <p:bldP spid="46" grpId="0" animBg="1"/>
      <p:bldP spid="47" grpId="0" animBg="1"/>
      <p:bldP spid="48" grpId="0"/>
      <p:bldP spid="4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99356" y="1069928"/>
            <a:ext cx="9601197" cy="28194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</p:spTree>
    <p:extLst>
      <p:ext uri="{BB962C8B-B14F-4D97-AF65-F5344CB8AC3E}">
        <p14:creationId xmlns:p14="http://schemas.microsoft.com/office/powerpoint/2010/main" val="3274233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Temporal Difference Learning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425795" y="4329000"/>
            <a:ext cx="4789797" cy="330611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4422769" y="5087825"/>
            <a:ext cx="5181610" cy="300083"/>
          </a:xfrm>
          <a:prstGeom prst="rect">
            <a:avLst/>
          </a:prstGeom>
          <a:noFill/>
          <a:ln/>
          <a:effectLst/>
        </p:spPr>
      </p:pic>
      <p:grpSp>
        <p:nvGrpSpPr>
          <p:cNvPr id="22" name="Group 21"/>
          <p:cNvGrpSpPr/>
          <p:nvPr/>
        </p:nvGrpSpPr>
        <p:grpSpPr>
          <a:xfrm>
            <a:off x="9447009" y="839096"/>
            <a:ext cx="1857674" cy="2366665"/>
            <a:chOff x="9532815" y="1447800"/>
            <a:chExt cx="1575852" cy="2007625"/>
          </a:xfrm>
        </p:grpSpPr>
        <p:sp>
          <p:nvSpPr>
            <p:cNvPr id="15367" name="AutoShape 7"/>
            <p:cNvSpPr>
              <a:spLocks noChangeArrowheads="1"/>
            </p:cNvSpPr>
            <p:nvPr/>
          </p:nvSpPr>
          <p:spPr bwMode="auto">
            <a:xfrm>
              <a:off x="10310812" y="1585913"/>
              <a:ext cx="246063" cy="19685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8" name="Line 11"/>
            <p:cNvSpPr>
              <a:spLocks noChangeShapeType="1"/>
            </p:cNvSpPr>
            <p:nvPr/>
          </p:nvSpPr>
          <p:spPr bwMode="auto">
            <a:xfrm flipH="1">
              <a:off x="10066337" y="1790700"/>
              <a:ext cx="368300" cy="5730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69" name="Oval 13"/>
            <p:cNvSpPr>
              <a:spLocks noChangeArrowheads="1"/>
            </p:cNvSpPr>
            <p:nvPr/>
          </p:nvSpPr>
          <p:spPr bwMode="auto">
            <a:xfrm>
              <a:off x="9983787" y="2363788"/>
              <a:ext cx="204788" cy="204787"/>
            </a:xfrm>
            <a:prstGeom prst="ellipse">
              <a:avLst/>
            </a:prstGeom>
            <a:solidFill>
              <a:srgbClr val="B5E3C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0" name="Line 17"/>
            <p:cNvSpPr>
              <a:spLocks noChangeShapeType="1"/>
            </p:cNvSpPr>
            <p:nvPr/>
          </p:nvSpPr>
          <p:spPr bwMode="auto">
            <a:xfrm flipH="1">
              <a:off x="9761537" y="2568575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1" name="Line 18"/>
            <p:cNvSpPr>
              <a:spLocks noChangeShapeType="1"/>
            </p:cNvSpPr>
            <p:nvPr/>
          </p:nvSpPr>
          <p:spPr bwMode="auto">
            <a:xfrm>
              <a:off x="10069512" y="2568575"/>
              <a:ext cx="296863" cy="61277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2" name="Text Box 19"/>
            <p:cNvSpPr txBox="1">
              <a:spLocks noChangeArrowheads="1"/>
            </p:cNvSpPr>
            <p:nvPr/>
          </p:nvSpPr>
          <p:spPr bwMode="auto">
            <a:xfrm>
              <a:off x="9532815" y="1835639"/>
              <a:ext cx="762001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  <a:sym typeface="Symbol" pitchFamily="18" charset="2"/>
                </a:rPr>
                <a:t>(s)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15373" name="Text Box 20"/>
            <p:cNvSpPr txBox="1">
              <a:spLocks noChangeArrowheads="1"/>
            </p:cNvSpPr>
            <p:nvPr/>
          </p:nvSpPr>
          <p:spPr bwMode="auto">
            <a:xfrm>
              <a:off x="10542587" y="1447800"/>
              <a:ext cx="204788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15374" name="Text Box 21"/>
            <p:cNvSpPr txBox="1">
              <a:spLocks noChangeArrowheads="1"/>
            </p:cNvSpPr>
            <p:nvPr/>
          </p:nvSpPr>
          <p:spPr bwMode="auto">
            <a:xfrm>
              <a:off x="10221254" y="2245854"/>
              <a:ext cx="88741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</a:t>
              </a: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  <a:sym typeface="Symbol" pitchFamily="18" charset="2"/>
                </a:rPr>
                <a:t>(s)</a:t>
              </a:r>
            </a:p>
          </p:txBody>
        </p:sp>
        <p:sp>
          <p:nvSpPr>
            <p:cNvPr id="15375" name="AutoShape 23"/>
            <p:cNvSpPr>
              <a:spLocks noChangeArrowheads="1"/>
            </p:cNvSpPr>
            <p:nvPr/>
          </p:nvSpPr>
          <p:spPr bwMode="auto">
            <a:xfrm>
              <a:off x="10229850" y="3190875"/>
              <a:ext cx="244475" cy="195263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5376" name="Text Box 24"/>
            <p:cNvSpPr txBox="1">
              <a:spLocks noChangeArrowheads="1"/>
            </p:cNvSpPr>
            <p:nvPr/>
          </p:nvSpPr>
          <p:spPr bwMode="auto">
            <a:xfrm>
              <a:off x="10308492" y="3063798"/>
              <a:ext cx="525463" cy="3916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3333FF"/>
                  </a:solidFill>
                  <a:latin typeface="Calibri"/>
                  <a:cs typeface="Calibri"/>
                </a:rPr>
                <a:t>s’</a:t>
              </a:r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 flipH="1">
              <a:off x="10523537" y="2590800"/>
              <a:ext cx="307975" cy="61277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</p:grpSp>
      <p:pic>
        <p:nvPicPr>
          <p:cNvPr id="25" name="Picture 2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422619" y="5845062"/>
            <a:ext cx="5331136" cy="300029"/>
          </a:xfrm>
          <a:prstGeom prst="rect">
            <a:avLst/>
          </a:prstGeom>
          <a:noFill/>
          <a:ln/>
          <a:effectLst/>
        </p:spPr>
      </p:pic>
      <p:sp>
        <p:nvSpPr>
          <p:cNvPr id="15379" name="TextBox 19"/>
          <p:cNvSpPr txBox="1">
            <a:spLocks noChangeArrowheads="1"/>
          </p:cNvSpPr>
          <p:nvPr/>
        </p:nvSpPr>
        <p:spPr bwMode="auto">
          <a:xfrm>
            <a:off x="1868487" y="4271473"/>
            <a:ext cx="2061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Sample of V(s):</a:t>
            </a:r>
          </a:p>
        </p:txBody>
      </p:sp>
      <p:sp>
        <p:nvSpPr>
          <p:cNvPr id="15380" name="TextBox 21"/>
          <p:cNvSpPr txBox="1">
            <a:spLocks noChangeArrowheads="1"/>
          </p:cNvSpPr>
          <p:nvPr/>
        </p:nvSpPr>
        <p:spPr bwMode="auto">
          <a:xfrm>
            <a:off x="1873007" y="4978400"/>
            <a:ext cx="20653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Update to V(s):</a:t>
            </a:r>
          </a:p>
        </p:txBody>
      </p:sp>
      <p:sp>
        <p:nvSpPr>
          <p:cNvPr id="15381" name="TextBox 22"/>
          <p:cNvSpPr txBox="1">
            <a:spLocks noChangeArrowheads="1"/>
          </p:cNvSpPr>
          <p:nvPr/>
        </p:nvSpPr>
        <p:spPr bwMode="auto">
          <a:xfrm>
            <a:off x="1881799" y="5730875"/>
            <a:ext cx="19064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Same update: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57B7E-0CDE-19E7-D205-F0C73EDAE0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Big idea: learn from every experience!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Update V(s) each time we experience a transition (s, a, s’, r)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Likely outcomes s’ will contribute updates more often</a:t>
            </a:r>
          </a:p>
          <a:p>
            <a:pPr lvl="1">
              <a:buFont typeface="Wingdings" pitchFamily="2" charset="2"/>
              <a:buNone/>
            </a:pPr>
            <a:endParaRPr lang="en-US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Temporal difference learning of values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Policy still fixed, still doing evaluation!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Move values toward value of whatever successor occurs: running average</a:t>
            </a:r>
          </a:p>
          <a:p>
            <a:pPr lvl="1"/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1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Exponential Moving Average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11201400" cy="4876800"/>
          </a:xfrm>
        </p:spPr>
        <p:txBody>
          <a:bodyPr/>
          <a:lstStyle/>
          <a:p>
            <a:r>
              <a:rPr lang="en-US" sz="2800" dirty="0"/>
              <a:t>Exponential moving average </a:t>
            </a:r>
          </a:p>
          <a:p>
            <a:pPr lvl="1"/>
            <a:r>
              <a:rPr lang="en-US" sz="2400" dirty="0"/>
              <a:t>The running interpolation update:</a:t>
            </a:r>
          </a:p>
          <a:p>
            <a:pPr lvl="4"/>
            <a:endParaRPr lang="en-US" sz="1600" dirty="0"/>
          </a:p>
          <a:p>
            <a:pPr lvl="1"/>
            <a:r>
              <a:rPr lang="en-US" sz="2400" dirty="0"/>
              <a:t>Makes recent samples more important:</a:t>
            </a:r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Forgets about the past (distant past values were wrong anyway)</a:t>
            </a:r>
          </a:p>
          <a:p>
            <a:pPr lvl="1"/>
            <a:endParaRPr lang="en-US" sz="2400" dirty="0"/>
          </a:p>
          <a:p>
            <a:r>
              <a:rPr lang="en-US" sz="2800" dirty="0"/>
              <a:t>Decreasing learning rate (alpha) can give converging averages</a:t>
            </a:r>
          </a:p>
          <a:p>
            <a:endParaRPr lang="en-US" sz="2800" dirty="0"/>
          </a:p>
        </p:txBody>
      </p:sp>
      <p:pic>
        <p:nvPicPr>
          <p:cNvPr id="16389" name="Picture 2" descr="\\.host\Shared Folders\Shared with PC\exp_moving_avg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354692" y="3089237"/>
            <a:ext cx="72294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\\.host\Shared Folders\Shared with PC\exp_moving_avg_updat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791200" y="1905000"/>
            <a:ext cx="41719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285847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119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1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E4E8-609A-4C98-A80D-CD7885BAE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MDP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/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endChr m:val="|"/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dirty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D64EA02-9426-41F6-A796-1FA52CB151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873" y="1149927"/>
                <a:ext cx="7668491" cy="56282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119F65F-C6D8-4675-A09A-28505B495D7D}"/>
              </a:ext>
            </a:extLst>
          </p:cNvPr>
          <p:cNvSpPr txBox="1"/>
          <p:nvPr/>
        </p:nvSpPr>
        <p:spPr>
          <a:xfrm>
            <a:off x="552099" y="202667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Bellman equations: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1FAB8-B016-450C-BBCF-163CFF0AD157}"/>
              </a:ext>
            </a:extLst>
          </p:cNvPr>
          <p:cNvSpPr txBox="1"/>
          <p:nvPr/>
        </p:nvSpPr>
        <p:spPr>
          <a:xfrm>
            <a:off x="552099" y="274168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87591-F8B0-4744-85F7-49C95A662ED2}"/>
              </a:ext>
            </a:extLst>
          </p:cNvPr>
          <p:cNvSpPr txBox="1"/>
          <p:nvPr/>
        </p:nvSpPr>
        <p:spPr>
          <a:xfrm>
            <a:off x="552099" y="3509420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2F2547-37AC-4B5A-839D-2EE017E2FB77}"/>
              </a:ext>
            </a:extLst>
          </p:cNvPr>
          <p:cNvSpPr txBox="1"/>
          <p:nvPr/>
        </p:nvSpPr>
        <p:spPr>
          <a:xfrm>
            <a:off x="509052" y="4252886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41B4-1D5F-4A7E-8159-A198745C9E9C}"/>
              </a:ext>
            </a:extLst>
          </p:cNvPr>
          <p:cNvSpPr txBox="1"/>
          <p:nvPr/>
        </p:nvSpPr>
        <p:spPr>
          <a:xfrm>
            <a:off x="509052" y="5735633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D9A8CF-BBA6-469E-947E-DF15154F01EF}"/>
              </a:ext>
            </a:extLst>
          </p:cNvPr>
          <p:cNvSpPr txBox="1"/>
          <p:nvPr/>
        </p:nvSpPr>
        <p:spPr>
          <a:xfrm>
            <a:off x="509052" y="499216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43BACD-98CE-4875-8D14-C391C366B44B}"/>
              </a:ext>
            </a:extLst>
          </p:cNvPr>
          <p:cNvSpPr txBox="1"/>
          <p:nvPr/>
        </p:nvSpPr>
        <p:spPr>
          <a:xfrm>
            <a:off x="509052" y="1301015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Standard expectimax:</a:t>
            </a:r>
          </a:p>
        </p:txBody>
      </p:sp>
    </p:spTree>
    <p:extLst>
      <p:ext uri="{BB962C8B-B14F-4D97-AF65-F5344CB8AC3E}">
        <p14:creationId xmlns:p14="http://schemas.microsoft.com/office/powerpoint/2010/main" val="4028159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Table 68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Table 66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Example: Temporal Difference Learning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57200" y="5105400"/>
            <a:ext cx="2362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i="1" dirty="0">
                <a:latin typeface="Calibri"/>
                <a:cs typeface="Calibri"/>
                <a:sym typeface="Symbol" pitchFamily="18" charset="2"/>
              </a:rPr>
              <a:t>Assume: 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 = 1, </a:t>
            </a:r>
            <a:r>
              <a:rPr lang="el-GR" sz="2800" dirty="0">
                <a:latin typeface="Calibri"/>
                <a:cs typeface="Calibri"/>
                <a:sym typeface="Symbol" pitchFamily="18" charset="2"/>
              </a:rPr>
              <a:t>α</a:t>
            </a:r>
            <a:r>
              <a:rPr lang="en-US" sz="2800" dirty="0">
                <a:latin typeface="Calibri"/>
                <a:cs typeface="Calibri"/>
                <a:sym typeface="Symbol" pitchFamily="18" charset="2"/>
              </a:rPr>
              <a:t> = 1/2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0" y="144780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Observed Transitions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74837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53869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40568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B, east, C, -2</a:t>
            </a:r>
          </a:p>
        </p:txBody>
      </p:sp>
      <p:graphicFrame>
        <p:nvGraphicFramePr>
          <p:cNvPr id="46" name="Table 45"/>
          <p:cNvGraphicFramePr>
            <a:graphicFrameLocks noGrp="1"/>
          </p:cNvGraphicFramePr>
          <p:nvPr/>
        </p:nvGraphicFramePr>
        <p:xfrm>
          <a:off x="35052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7" name="Rectangle 46"/>
          <p:cNvSpPr/>
          <p:nvPr/>
        </p:nvSpPr>
        <p:spPr>
          <a:xfrm>
            <a:off x="50145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2935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49" name="Table 48"/>
          <p:cNvGraphicFramePr>
            <a:graphicFrameLocks noGrp="1"/>
          </p:cNvGraphicFramePr>
          <p:nvPr/>
        </p:nvGraphicFramePr>
        <p:xfrm>
          <a:off x="64770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79863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2653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graphicFrame>
        <p:nvGraphicFramePr>
          <p:cNvPr id="52" name="Table 51"/>
          <p:cNvGraphicFramePr>
            <a:graphicFrameLocks noGrp="1"/>
          </p:cNvGraphicFramePr>
          <p:nvPr/>
        </p:nvGraphicFramePr>
        <p:xfrm>
          <a:off x="9448800" y="2714487"/>
          <a:ext cx="2187564" cy="2086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371">
                <a:tc>
                  <a:txBody>
                    <a:bodyPr/>
                    <a:lstStyle/>
                    <a:p>
                      <a:pPr algn="ctr"/>
                      <a:endParaRPr lang="en-US" sz="26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  <a:endParaRPr lang="en-US" sz="23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-1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371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68481" marR="68481" marT="34241" marB="3424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68481" marR="68481" marT="34241" marB="3424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52"/>
          <p:cNvSpPr/>
          <p:nvPr/>
        </p:nvSpPr>
        <p:spPr>
          <a:xfrm>
            <a:off x="10958146" y="3470031"/>
            <a:ext cx="633046" cy="5890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237178" y="2775439"/>
            <a:ext cx="614318" cy="5738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8109440" y="2057400"/>
            <a:ext cx="1905000" cy="533400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C, east, D, -2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932934"/>
              </p:ext>
            </p:extLst>
          </p:nvPr>
        </p:nvGraphicFramePr>
        <p:xfrm>
          <a:off x="533400" y="2713891"/>
          <a:ext cx="2224455" cy="2086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4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5570"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A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C</a:t>
                      </a:r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D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570"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Calibri" pitchFamily="34" charset="0"/>
                          <a:ea typeface="+mn-ea"/>
                          <a:cs typeface="+mn-cs"/>
                        </a:rPr>
                        <a:t>E</a:t>
                      </a:r>
                      <a:endParaRPr kumimoji="0" lang="en-US" sz="2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49353" marR="49353" marT="24677" marB="2467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49353" marR="49353" marT="24677" marB="24677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3141784" y="1066800"/>
            <a:ext cx="0" cy="57912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533400" y="144780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/>
                </a:solidFill>
                <a:latin typeface="Calibri"/>
                <a:cs typeface="Calibri"/>
              </a:rPr>
              <a:t>States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360777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7297616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1016760" y="3859824"/>
            <a:ext cx="152400" cy="152400"/>
          </a:xfrm>
          <a:prstGeom prst="ellipse">
            <a:avLst/>
          </a:prstGeom>
          <a:solidFill>
            <a:srgbClr val="C0000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66" name="Picture 6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810284" y="5486400"/>
            <a:ext cx="7506717" cy="465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Problems with TD Value Learning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11277600" cy="4800600"/>
          </a:xfrm>
        </p:spPr>
        <p:txBody>
          <a:bodyPr/>
          <a:lstStyle/>
          <a:p>
            <a:r>
              <a:rPr lang="en-US" sz="2800" dirty="0">
                <a:latin typeface="Calibri"/>
                <a:cs typeface="Calibri"/>
              </a:rPr>
              <a:t>TD value leaning is a model-free way to do policy evaluation, mimicking Bellman updates with running sample averages</a:t>
            </a:r>
          </a:p>
          <a:p>
            <a:r>
              <a:rPr lang="en-US" sz="2800" dirty="0">
                <a:latin typeface="Calibri"/>
                <a:cs typeface="Calibri"/>
              </a:rPr>
              <a:t>However, if we want to turn values into a (new) policy, we’re sunk:</a:t>
            </a: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endParaRPr lang="en-US" sz="2800" dirty="0">
              <a:latin typeface="Calibri"/>
              <a:cs typeface="Calibri"/>
            </a:endParaRPr>
          </a:p>
          <a:p>
            <a:r>
              <a:rPr lang="en-US" sz="2800" dirty="0">
                <a:latin typeface="Calibri"/>
                <a:cs typeface="Calibri"/>
              </a:rPr>
              <a:t>Idea: learn Q-values, not values</a:t>
            </a:r>
          </a:p>
          <a:p>
            <a:r>
              <a:rPr lang="en-US" sz="2800" dirty="0">
                <a:latin typeface="Calibri"/>
                <a:cs typeface="Calibri"/>
              </a:rPr>
              <a:t>Makes action selection model-free too!</a:t>
            </a:r>
          </a:p>
        </p:txBody>
      </p:sp>
      <p:pic>
        <p:nvPicPr>
          <p:cNvPr id="46" name="Picture 4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76400" y="3229431"/>
            <a:ext cx="3271411" cy="450236"/>
          </a:xfrm>
          <a:prstGeom prst="rect">
            <a:avLst/>
          </a:prstGeom>
          <a:noFill/>
          <a:ln/>
          <a:effectLst/>
        </p:spPr>
      </p:pic>
      <p:pic>
        <p:nvPicPr>
          <p:cNvPr id="45" name="Picture 4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76400" y="3978731"/>
            <a:ext cx="5323955" cy="593269"/>
          </a:xfrm>
          <a:prstGeom prst="rect">
            <a:avLst/>
          </a:prstGeom>
          <a:noFill/>
          <a:ln/>
          <a:effectLst/>
        </p:spPr>
      </p:pic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8153400" y="3189014"/>
            <a:ext cx="3048000" cy="2754586"/>
            <a:chOff x="2400" y="1401"/>
            <a:chExt cx="1392" cy="1258"/>
          </a:xfrm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28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1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4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30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32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35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36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E6B4-C42D-E618-0450-132688AE9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2852737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Online Learning</a:t>
            </a:r>
            <a:br>
              <a:rPr lang="en-US" dirty="0"/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Model-free Learning</a:t>
            </a:r>
            <a:br>
              <a:rPr lang="en-US" dirty="0"/>
            </a:br>
            <a:r>
              <a:rPr lang="en-US" dirty="0"/>
              <a:t>Active Reinforcement Learning</a:t>
            </a:r>
            <a:br>
              <a:rPr lang="en-US" dirty="0"/>
            </a:b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Q-learning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2318E-4353-029C-55B8-E2ABC3AF7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05819" y="355899"/>
            <a:ext cx="3924885" cy="2041361"/>
          </a:xfrm>
          <a:prstGeom prst="rect">
            <a:avLst/>
          </a:prstGeom>
          <a:noFill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8D597A0-94AB-CC1D-5C0E-03A1EB976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6987" y="995069"/>
            <a:ext cx="4152927" cy="2433931"/>
          </a:xfrm>
          <a:prstGeom prst="rect">
            <a:avLst/>
          </a:prstGeom>
          <a:noFill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1CAFA494-AAB1-ED5B-A88E-5FBC3006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197" y="2301240"/>
            <a:ext cx="3749337" cy="1956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1128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Active Reinforcement Learning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99739" y="1204856"/>
            <a:ext cx="10210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Full reinforcement learning: optimal policies (like value iteration)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transitions T(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don’t know the rewards R(</a:t>
            </a:r>
            <a:r>
              <a:rPr lang="en-US" sz="2800" dirty="0" err="1"/>
              <a:t>s,a,s</a:t>
            </a:r>
            <a:r>
              <a:rPr lang="en-US" sz="2800" dirty="0"/>
              <a:t>’)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You choose the actions now</a:t>
            </a:r>
            <a:endParaRPr lang="en-US" sz="2800" dirty="0">
              <a:sym typeface="Symbol" pitchFamily="18" charset="2"/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CC0000"/>
                </a:solidFill>
              </a:rPr>
              <a:t>Goal: learn the optimal policy / values</a:t>
            </a:r>
            <a:endParaRPr lang="en-US" sz="2400" dirty="0">
              <a:solidFill>
                <a:srgbClr val="CC0000"/>
              </a:solidFill>
            </a:endParaRPr>
          </a:p>
          <a:p>
            <a:pPr lvl="1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800" dirty="0"/>
              <a:t>In this case: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Learner makes choices!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Fundamental tradeoff: exploration vs. exploitation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This is NOT offline planning!  You actually take actions in the world and find out what happens…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5228" y="2133600"/>
            <a:ext cx="4239685" cy="20498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ym typeface="Symbol" pitchFamily="18" charset="2"/>
              </a:rPr>
              <a:t>Detour: Q-Value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Value iteration: find successive (depth-limited) values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V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(s)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V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values for all states: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 lvl="1">
              <a:lnSpc>
                <a:spcPct val="80000"/>
              </a:lnSpc>
            </a:pPr>
            <a:endParaRPr lang="en-US" sz="20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But Q-values are more useful, so compute them instead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Start with Q</a:t>
            </a:r>
            <a:r>
              <a:rPr lang="en-US" sz="2000" baseline="-25000" dirty="0">
                <a:latin typeface="Calibri"/>
                <a:cs typeface="Calibri"/>
              </a:rPr>
              <a:t>0</a:t>
            </a:r>
            <a:r>
              <a:rPr lang="en-US"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s,a</a:t>
            </a:r>
            <a:r>
              <a:rPr lang="en-US" sz="2000" dirty="0">
                <a:latin typeface="Calibri"/>
                <a:cs typeface="Calibri"/>
              </a:rPr>
              <a:t>) = 0, which we know is right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Given </a:t>
            </a:r>
            <a:r>
              <a:rPr lang="en-US" sz="2000" dirty="0" err="1">
                <a:latin typeface="Calibri"/>
                <a:cs typeface="Calibri"/>
              </a:rPr>
              <a:t>Q</a:t>
            </a:r>
            <a:r>
              <a:rPr lang="en-US" sz="2000" baseline="-25000" dirty="0" err="1">
                <a:latin typeface="Calibri"/>
                <a:cs typeface="Calibri"/>
              </a:rPr>
              <a:t>k</a:t>
            </a:r>
            <a:r>
              <a:rPr lang="en-US" sz="2000" dirty="0">
                <a:latin typeface="Calibri"/>
                <a:cs typeface="Calibri"/>
              </a:rPr>
              <a:t>, calculate the depth k+1 q-values for all q-states:</a:t>
            </a:r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9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633804" y="2662235"/>
            <a:ext cx="7265452" cy="690790"/>
          </a:xfrm>
          <a:prstGeom prst="rect">
            <a:avLst/>
          </a:prstGeom>
          <a:noFill/>
          <a:ln/>
          <a:effectLst/>
        </p:spPr>
      </p:pic>
      <p:sp>
        <p:nvSpPr>
          <p:cNvPr id="20486" name="Line 17"/>
          <p:cNvSpPr>
            <a:spLocks noChangeShapeType="1"/>
          </p:cNvSpPr>
          <p:nvPr/>
        </p:nvSpPr>
        <p:spPr bwMode="auto">
          <a:xfrm flipH="1">
            <a:off x="6172200" y="3538538"/>
            <a:ext cx="307975" cy="612775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10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663952" y="5026025"/>
            <a:ext cx="8165848" cy="76552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</a:t>
            </a:r>
          </a:p>
        </p:txBody>
      </p:sp>
      <p:sp>
        <p:nvSpPr>
          <p:cNvPr id="1810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sz="2800" dirty="0"/>
              <a:t>Q-Learning: sample-based Q-value iteration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dirty="0"/>
              <a:t>Learn Q(</a:t>
            </a:r>
            <a:r>
              <a:rPr lang="en-US" sz="2800" dirty="0" err="1"/>
              <a:t>s,a</a:t>
            </a:r>
            <a:r>
              <a:rPr lang="en-US" sz="2800" dirty="0"/>
              <a:t>) values as you go</a:t>
            </a:r>
          </a:p>
          <a:p>
            <a:pPr lvl="1"/>
            <a:r>
              <a:rPr lang="en-US" sz="2800" dirty="0"/>
              <a:t>Receive a sample (</a:t>
            </a:r>
            <a:r>
              <a:rPr lang="en-US" sz="2800" dirty="0" err="1"/>
              <a:t>s,a,s’,r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Consider your old estimate:</a:t>
            </a:r>
          </a:p>
          <a:p>
            <a:pPr lvl="1"/>
            <a:r>
              <a:rPr lang="en-US" sz="2800" dirty="0"/>
              <a:t>Consider your new sample estimate: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1"/>
            <a:r>
              <a:rPr lang="en-US" sz="2800" dirty="0"/>
              <a:t>Incorporate the new estimate into a running average:</a:t>
            </a:r>
          </a:p>
        </p:txBody>
      </p:sp>
      <p:pic>
        <p:nvPicPr>
          <p:cNvPr id="21508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3557" y="3496574"/>
            <a:ext cx="953924" cy="29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04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5791200"/>
            <a:ext cx="5692775" cy="31591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810439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566249"/>
            <a:ext cx="5372493" cy="52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28"/>
          <p:cNvSpPr txBox="1">
            <a:spLocks noChangeArrowheads="1"/>
          </p:cNvSpPr>
          <p:nvPr/>
        </p:nvSpPr>
        <p:spPr bwMode="auto">
          <a:xfrm>
            <a:off x="7772400" y="6327085"/>
            <a:ext cx="4419600" cy="53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(L10D2)]</a:t>
            </a:r>
          </a:p>
          <a:p>
            <a:pPr algn="r">
              <a:lnSpc>
                <a:spcPct val="50000"/>
              </a:lnSpc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Q-learning – crawler (L10D3)]</a:t>
            </a:r>
          </a:p>
        </p:txBody>
      </p:sp>
      <p:pic>
        <p:nvPicPr>
          <p:cNvPr id="11" name="Picture 1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1524000" y="1828800"/>
            <a:ext cx="8165848" cy="765520"/>
          </a:xfrm>
          <a:prstGeom prst="rect">
            <a:avLst/>
          </a:prstGeom>
          <a:noFill/>
          <a:ln/>
          <a:effectLst/>
        </p:spPr>
      </p:pic>
      <p:graphicFrame>
        <p:nvGraphicFramePr>
          <p:cNvPr id="194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6115829"/>
              </p:ext>
            </p:extLst>
          </p:nvPr>
        </p:nvGraphicFramePr>
        <p:xfrm>
          <a:off x="8558842" y="2853206"/>
          <a:ext cx="3505200" cy="2978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0" imgW="4762913" imgH="4046571" progId="MSPhotoEd.3">
                  <p:embed/>
                </p:oleObj>
              </mc:Choice>
              <mc:Fallback>
                <p:oleObj name="Photo Editor Photo" r:id="rId10" imgW="4762913" imgH="4046571" progId="MSPhotoEd.3">
                  <p:embed/>
                  <p:pic>
                    <p:nvPicPr>
                      <p:cNvPr id="1945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8842" y="2853206"/>
                        <a:ext cx="3505200" cy="29782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0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</a:t>
            </a:r>
            <a:r>
              <a:rPr lang="en-US" dirty="0" err="1"/>
              <a:t>Gridworld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29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Q-Learning -- Crawler</a:t>
            </a:r>
          </a:p>
        </p:txBody>
      </p:sp>
    </p:spTree>
    <p:extLst>
      <p:ext uri="{BB962C8B-B14F-4D97-AF65-F5344CB8AC3E}">
        <p14:creationId xmlns:p14="http://schemas.microsoft.com/office/powerpoint/2010/main" val="2371156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Q-Learning Properties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199" y="1371600"/>
            <a:ext cx="10693879" cy="4525962"/>
          </a:xfrm>
        </p:spPr>
        <p:txBody>
          <a:bodyPr/>
          <a:lstStyle/>
          <a:p>
            <a:r>
              <a:rPr lang="en-US" sz="2800" dirty="0"/>
              <a:t>Amazing result: Q-learning converges to optimal policy -- even if you’re acting </a:t>
            </a:r>
            <a:r>
              <a:rPr lang="en-US" sz="2800" dirty="0" err="1"/>
              <a:t>suboptimally</a:t>
            </a:r>
            <a:r>
              <a:rPr lang="en-US" sz="2800" dirty="0"/>
              <a:t>!</a:t>
            </a:r>
          </a:p>
          <a:p>
            <a:pPr lvl="2"/>
            <a:endParaRPr lang="en-US" sz="2000" dirty="0"/>
          </a:p>
          <a:p>
            <a:r>
              <a:rPr lang="en-US" sz="2800" dirty="0"/>
              <a:t>This is called </a:t>
            </a:r>
            <a:r>
              <a:rPr lang="en-US" sz="2800" dirty="0">
                <a:solidFill>
                  <a:srgbClr val="C00000"/>
                </a:solidFill>
              </a:rPr>
              <a:t>off-policy learning</a:t>
            </a:r>
          </a:p>
          <a:p>
            <a:pPr lvl="2"/>
            <a:endParaRPr lang="en-US" sz="2000" dirty="0"/>
          </a:p>
          <a:p>
            <a:r>
              <a:rPr lang="en-US" sz="2800" dirty="0"/>
              <a:t>Caveats:</a:t>
            </a:r>
          </a:p>
          <a:p>
            <a:pPr lvl="1"/>
            <a:r>
              <a:rPr lang="en-US" sz="2800" dirty="0"/>
              <a:t>You have to explore enough</a:t>
            </a:r>
          </a:p>
          <a:p>
            <a:pPr lvl="1"/>
            <a:r>
              <a:rPr lang="en-US" sz="2800" dirty="0"/>
              <a:t>You have to eventually make the learning rate</a:t>
            </a:r>
          </a:p>
          <a:p>
            <a:pPr lvl="1">
              <a:buNone/>
            </a:pPr>
            <a:r>
              <a:rPr lang="en-US" sz="2800" dirty="0"/>
              <a:t>	small enough</a:t>
            </a:r>
          </a:p>
          <a:p>
            <a:pPr lvl="1"/>
            <a:r>
              <a:rPr lang="en-US" sz="2800" dirty="0"/>
              <a:t>… but not decrease it too quickly</a:t>
            </a:r>
          </a:p>
          <a:p>
            <a:pPr lvl="1"/>
            <a:r>
              <a:rPr lang="en-US" sz="2800" dirty="0"/>
              <a:t>Basically, in the limit, it doesn’t matter how you select actions (!)</a:t>
            </a:r>
          </a:p>
          <a:p>
            <a:pPr lvl="3"/>
            <a:endParaRPr lang="en-US" sz="1800" dirty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5597" y="2327695"/>
            <a:ext cx="3884915" cy="279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</p:spTree>
    <p:extLst>
      <p:ext uri="{BB962C8B-B14F-4D97-AF65-F5344CB8AC3E}">
        <p14:creationId xmlns:p14="http://schemas.microsoft.com/office/powerpoint/2010/main" val="238115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of the following are used in policy iteration?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A. 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B. 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C. 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 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D. Policy evaluation:</a:t>
            </a:r>
          </a:p>
        </p:txBody>
      </p:sp>
      <p:pic>
        <p:nvPicPr>
          <p:cNvPr id="11" name="Graphic 10" descr="Checkmark">
            <a:extLst>
              <a:ext uri="{FF2B5EF4-FFF2-40B4-BE49-F238E27FC236}">
                <a16:creationId xmlns:a16="http://schemas.microsoft.com/office/drawing/2014/main" id="{9CDB53F7-19C6-4DCF-AA67-AEE9F659E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1" y="4068058"/>
            <a:ext cx="401885" cy="504315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AAC214D0-A9E3-488D-968B-100D3A8964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440" y="4895344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66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51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514937"/>
              </a:xfrm>
              <a:prstGeom prst="rect">
                <a:avLst/>
              </a:prstGeom>
              <a:blipFill>
                <a:blip r:embed="rId2"/>
                <a:stretch>
                  <a:fillRect l="-1192" t="-1701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5532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(unused)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39AF69-5BD1-4A60-8756-A9D6B200E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886312" cy="4397715"/>
          </a:xfrm>
        </p:spPr>
        <p:txBody>
          <a:bodyPr/>
          <a:lstStyle/>
          <a:p>
            <a:r>
              <a:rPr lang="en-US" dirty="0"/>
              <a:t>Rewards may depend on any combination of </a:t>
            </a:r>
            <a:r>
              <a:rPr lang="en-US" i="1" dirty="0"/>
              <a:t>state</a:t>
            </a:r>
            <a:r>
              <a:rPr lang="en-US" dirty="0"/>
              <a:t>, </a:t>
            </a:r>
            <a:r>
              <a:rPr lang="en-US" i="1" dirty="0"/>
              <a:t>action</a:t>
            </a:r>
            <a:r>
              <a:rPr lang="en-US" dirty="0"/>
              <a:t>, </a:t>
            </a:r>
            <a:r>
              <a:rPr lang="en-US" i="1" dirty="0"/>
              <a:t>next state</a:t>
            </a:r>
            <a:r>
              <a:rPr lang="en-US" dirty="0"/>
              <a:t>.</a:t>
            </a:r>
          </a:p>
          <a:p>
            <a:r>
              <a:rPr lang="en-US" dirty="0"/>
              <a:t>Which of the following are valid formulations of the Bellman equations?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753589" y="2088819"/>
                <a:ext cx="7668491" cy="3514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𝑅</m:t>
                                </m:r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,</m:t>
                                    </m:r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+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𝛾</m:t>
                                </m:r>
                                <m:sSup>
                                  <m:sSupPr>
                                    <m:ctrlP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𝑉</m:t>
                                    </m:r>
                                  </m:e>
                                  <m:sup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𝑠</m:t>
                                        </m:r>
                                      </m:e>
                                      <m:sup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cs typeface="Calibri" panose="020F0502020204030204" pitchFamily="34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i="1" dirty="0">
                  <a:solidFill>
                    <a:schemeClr val="tx1"/>
                  </a:solidFill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𝑉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lim>
                        </m:limLow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𝑅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𝛾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naryPr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′</m:t>
                            </m:r>
                          </m:sub>
                          <m:sup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</m:d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𝑉</m:t>
                                </m:r>
                              </m:e>
                              <m:sup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𝑠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nary>
                      </m:e>
                    </m:func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:endParaRPr lang="en-US" sz="240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lphaU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𝑅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,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𝑎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𝛾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naryPr>
                      <m:sub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′</m:t>
                        </m:r>
                      </m:sub>
                      <m:sup/>
                      <m:e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𝑎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max</m:t>
                                </m:r>
                              </m:e>
                              <m:lim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cs typeface="Calibri" panose="020F0502020204030204" pitchFamily="34" charset="0"/>
                                      </a:rPr>
                                      <m:t>′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cs typeface="Calibri" panose="020F0502020204030204" pitchFamily="34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589" y="2088819"/>
                <a:ext cx="7668491" cy="3514937"/>
              </a:xfrm>
              <a:prstGeom prst="rect">
                <a:avLst/>
              </a:prstGeom>
              <a:blipFill>
                <a:blip r:embed="rId2"/>
                <a:stretch>
                  <a:fillRect l="-1192" t="-17014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id="{742F71AA-94D2-4203-B1AD-0EC0EC19D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704" y="2088819"/>
            <a:ext cx="401885" cy="504315"/>
          </a:xfrm>
          <a:prstGeom prst="rect">
            <a:avLst/>
          </a:prstGeom>
        </p:spPr>
      </p:pic>
      <p:pic>
        <p:nvPicPr>
          <p:cNvPr id="6" name="Graphic 5" descr="Checkmark">
            <a:extLst>
              <a:ext uri="{FF2B5EF4-FFF2-40B4-BE49-F238E27FC236}">
                <a16:creationId xmlns:a16="http://schemas.microsoft.com/office/drawing/2014/main" id="{14EA0CB5-8F31-4133-8341-0A48A638A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4" y="2916105"/>
            <a:ext cx="401885" cy="50431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5166C86C-2FD0-427B-B814-5D5C4D01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3" y="3743391"/>
            <a:ext cx="401885" cy="504315"/>
          </a:xfrm>
          <a:prstGeom prst="rect">
            <a:avLst/>
          </a:prstGeom>
        </p:spPr>
      </p:pic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022932A-C690-4BB2-83A9-90B5A42B3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012" y="4570677"/>
            <a:ext cx="401885" cy="50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07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1C58-468C-4AAC-8A62-A254AE9B3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What if we didn’t know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’|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’)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C39AF69-5BD1-4A60-8756-A9D6B200EE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/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𝑄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𝑎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func>
                            <m:func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max</m:t>
                                  </m:r>
                                </m:e>
                                <m:li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lim>
                              </m:limLow>
                            </m:fName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)]</m:t>
                              </m:r>
                            </m:e>
                          </m:func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,  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∀ </m:t>
                      </m:r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[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𝑅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𝛾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]</m:t>
                              </m:r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𝑘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+1</m:t>
                          </m:r>
                        </m:sub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′</m:t>
                          </m:r>
                        </m:sub>
                        <m:sup/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[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𝛾</m:t>
                          </m:r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𝜋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]</m:t>
                          </m:r>
                        </m:e>
                      </m:nary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𝜋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𝑛𝑒𝑤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𝑠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′</m:t>
                              </m:r>
                            </m:sub>
                            <m:sup/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𝑠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𝑎</m:t>
                                  </m:r>
                                </m:e>
                              </m:d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𝑅</m:t>
                                  </m:r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𝑠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+</m:t>
                                  </m:r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𝛾</m:t>
                                  </m:r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𝑉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𝜋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𝑜𝑙𝑑</m:t>
                                          </m:r>
                                        </m:sub>
                                      </m:sSub>
                                    </m:sup>
                                  </m:sSup>
                                  <m:d>
                                    <m:d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,  ∀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𝑠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E2CD8C-4A22-4AE7-AA0F-DE334113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9920" y="1500991"/>
                <a:ext cx="7668491" cy="44422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5CFE5080-3736-406C-B5F6-692546EBD294}"/>
              </a:ext>
            </a:extLst>
          </p:cNvPr>
          <p:cNvSpPr txBox="1"/>
          <p:nvPr/>
        </p:nvSpPr>
        <p:spPr>
          <a:xfrm>
            <a:off x="684953" y="190139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Value iteration: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433AF-3AC2-42D0-A2AB-BFD65142C1A6}"/>
              </a:ext>
            </a:extLst>
          </p:cNvPr>
          <p:cNvSpPr txBox="1"/>
          <p:nvPr/>
        </p:nvSpPr>
        <p:spPr>
          <a:xfrm>
            <a:off x="684953" y="2669131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Q-iteration: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59A69A-95DE-43AE-81CC-D59F00F3BDB7}"/>
              </a:ext>
            </a:extLst>
          </p:cNvPr>
          <p:cNvSpPr txBox="1"/>
          <p:nvPr/>
        </p:nvSpPr>
        <p:spPr>
          <a:xfrm>
            <a:off x="641906" y="3412597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extraction: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984B05-B157-4CEF-8A0C-C18ADC37E7B7}"/>
              </a:ext>
            </a:extLst>
          </p:cNvPr>
          <p:cNvSpPr txBox="1"/>
          <p:nvPr/>
        </p:nvSpPr>
        <p:spPr>
          <a:xfrm>
            <a:off x="641906" y="4895344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improvement: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A3556B-553D-4B24-A170-5086D509BC0B}"/>
              </a:ext>
            </a:extLst>
          </p:cNvPr>
          <p:cNvSpPr txBox="1"/>
          <p:nvPr/>
        </p:nvSpPr>
        <p:spPr>
          <a:xfrm>
            <a:off x="641906" y="4151878"/>
            <a:ext cx="315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Policy evaluation: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2A36B3-EBEF-4630-99B2-446FBFA60A26}"/>
              </a:ext>
            </a:extLst>
          </p:cNvPr>
          <p:cNvSpPr/>
          <p:nvPr/>
        </p:nvSpPr>
        <p:spPr>
          <a:xfrm rot="20856672">
            <a:off x="5908678" y="2154463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FBA4FD-4E76-49D5-9E30-241C1D5FD607}"/>
              </a:ext>
            </a:extLst>
          </p:cNvPr>
          <p:cNvSpPr/>
          <p:nvPr/>
        </p:nvSpPr>
        <p:spPr>
          <a:xfrm rot="20856672">
            <a:off x="7052267" y="2154462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34CCC5-1BBD-41CA-9405-5B7F66E780EE}"/>
              </a:ext>
            </a:extLst>
          </p:cNvPr>
          <p:cNvSpPr/>
          <p:nvPr/>
        </p:nvSpPr>
        <p:spPr>
          <a:xfrm rot="20856672">
            <a:off x="5677356" y="2890321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F4219-6BCC-46C6-8956-E7EBF3BEEE3D}"/>
              </a:ext>
            </a:extLst>
          </p:cNvPr>
          <p:cNvSpPr/>
          <p:nvPr/>
        </p:nvSpPr>
        <p:spPr>
          <a:xfrm rot="20856672">
            <a:off x="6820945" y="2890320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00DD7FF-366E-4798-8A4A-C5A9AB9BC213}"/>
              </a:ext>
            </a:extLst>
          </p:cNvPr>
          <p:cNvSpPr/>
          <p:nvPr/>
        </p:nvSpPr>
        <p:spPr>
          <a:xfrm rot="20856672">
            <a:off x="6036584" y="3623658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2E7DA9-F4FC-463B-AE7D-21E866E40566}"/>
              </a:ext>
            </a:extLst>
          </p:cNvPr>
          <p:cNvSpPr/>
          <p:nvPr/>
        </p:nvSpPr>
        <p:spPr>
          <a:xfrm rot="20856672">
            <a:off x="7180173" y="362365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DF42A4-4B72-4970-A99D-CCEE3922D830}"/>
              </a:ext>
            </a:extLst>
          </p:cNvPr>
          <p:cNvSpPr/>
          <p:nvPr/>
        </p:nvSpPr>
        <p:spPr>
          <a:xfrm rot="21220573">
            <a:off x="5422902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10C226-DD5C-45D0-A987-B1C44EE031B9}"/>
              </a:ext>
            </a:extLst>
          </p:cNvPr>
          <p:cNvSpPr/>
          <p:nvPr/>
        </p:nvSpPr>
        <p:spPr>
          <a:xfrm rot="21220573">
            <a:off x="6881004" y="4367763"/>
            <a:ext cx="1346195" cy="5831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DB0126-D176-4770-8113-D4325D27F70C}"/>
              </a:ext>
            </a:extLst>
          </p:cNvPr>
          <p:cNvSpPr/>
          <p:nvPr/>
        </p:nvSpPr>
        <p:spPr>
          <a:xfrm rot="20856672">
            <a:off x="6283707" y="5104737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6C884D-DFE2-4E8D-A3A9-4E223B1D5741}"/>
              </a:ext>
            </a:extLst>
          </p:cNvPr>
          <p:cNvSpPr/>
          <p:nvPr/>
        </p:nvSpPr>
        <p:spPr>
          <a:xfrm rot="20856672">
            <a:off x="7427296" y="5104736"/>
            <a:ext cx="1001936" cy="5728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2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\hat{P}(a) = \frac{\mbox{num}(a)}{N}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68"/>
  <p:tag name="PICTUREFILESIZE" val="6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frac{1}{N} \sum_i a_i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1"/>
  <p:tag name="PICTUREFILESIZE" val="71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0}^\pi(s) = 0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00"/>
  <p:tag name="PICTUREFILESIZE" val="882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_{k+1}^\pi(s) \leftarrow \frac{1}{n} \sum_{i} \textcolor{OliveGreen}{sample_i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30"/>
  <p:tag name="PICTUREFILESIZE" val="2980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1 = R(s,\pi(s),s_1') +  \gamma V_k^\pi(s_1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2 = R(s,\pi(s),s_2') +  \gamma V_k^\pi(s_2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5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_n = R(s,\pi(s),s_n') +  \gamma V_k^\pi(s_n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1"/>
  <p:tag name="PICTUREFILESIZE" val="2991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\cdots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65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^\pi(s) \leftarrow \sum_{s'} T(s, \pi(s), s') [R(s,\pi(s), s') + \gamma V_k^\pi(s')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94"/>
  <p:tag name="PICTUREFILESIZE" val="4729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sample = R(s,\pi(s),s') +  \gamma V^\pi(s'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19"/>
  <p:tag name="PICTUREFILESIZE" val="2475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(1-\alpha) V^\pi(s) + (\alpha) \textcolor{OliveGreen}{sample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5"/>
  <p:tag name="PICTUREFILESIZE" val="257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V^\pi(s) \leftarrow V^\pi(s) + \alpha (\textcolor{OliveGreen}{sample} - V^\pi(s)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55"/>
  <p:tag name="PICTUREFILESIZE" val="266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V^\pi(s) \leftarrow (1-\alpha) V^\pi(s) + \alpha \left[ \textcolor{Blue}{R(s,\pi(s),s') +  \gamma V^\pi(s')}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00"/>
  <p:tag name="PICTUREFILESIZE" val="393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\pi(s) = \argmax_a Q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18"/>
  <p:tag name="PICTUREFILESIZE" val="2083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(s,a) = \sum_{s'} T(s,a,s') \left[ R(s,a,s') + \gamma V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13"/>
  <p:tag name="PICTUREFILESIZE" val="4127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Q(s,a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64"/>
  <p:tag name="PICTUREFILESIZE" val="729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Q(s,a) \leftarrow (1-\alpha) Q(s,a) + (\alpha) \left[ sample\right] 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379"/>
  <p:tag name="PICTUREFILESIZE" val="276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textcolor{Blue}{sample = R(s,a,s') + \gamma \max_{a'}Q(s',a'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51"/>
  <p:tag name="PICTUREFILESIZE" val="335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Q_{k+1}(s,a) \leftarrow \sum_{s'} T(s,a,s') \,\left[ R(s, a, s') + \gamma\, \max_{a'} Q_k(s',a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544"/>
  <p:tag name="PICTUREFILESIZE" val="567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T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839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hat{R}(s, a, s'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7"/>
  <p:tag name="PICTUREFILESIZE" val="887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= \sum_a P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68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= 0.35 \times 20 + \ldots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74"/>
  <p:tag name="PICTUREFILESIZE" val="383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\[&#10;E[A] \approx \sum_a \hat{P}(a) \cdot a&#10;\]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84"/>
  <p:tag name="PICTUREFILESIZE" val="7592"/>
</p:tagLst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7030A0"/>
      </a:dk2>
      <a:lt2>
        <a:srgbClr val="E7E6E6"/>
      </a:lt2>
      <a:accent1>
        <a:srgbClr val="2E75B5"/>
      </a:accent1>
      <a:accent2>
        <a:srgbClr val="2E75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2E75B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10677</TotalTime>
  <Words>2923</Words>
  <Application>Microsoft Macintosh PowerPoint</Application>
  <PresentationFormat>Widescreen</PresentationFormat>
  <Paragraphs>604</Paragraphs>
  <Slides>48</Slides>
  <Notes>8</Notes>
  <HiddenSlides>9</HiddenSlides>
  <MMClips>5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ＭＳ Ｐゴシック</vt:lpstr>
      <vt:lpstr>Symbol</vt:lpstr>
      <vt:lpstr>Arial</vt:lpstr>
      <vt:lpstr>Calibri</vt:lpstr>
      <vt:lpstr>Cambria Math</vt:lpstr>
      <vt:lpstr>Wingdings</vt:lpstr>
      <vt:lpstr>Office Theme</vt:lpstr>
      <vt:lpstr>1_Office Theme</vt:lpstr>
      <vt:lpstr>Photo Editor Photo</vt:lpstr>
      <vt:lpstr>Overview: MDPs and Reinforcement Learning</vt:lpstr>
      <vt:lpstr>Wrap up MDPs</vt:lpstr>
      <vt:lpstr>AI: Representation and Problem Solving </vt:lpstr>
      <vt:lpstr>MDP Notation</vt:lpstr>
      <vt:lpstr>Poll (unused)</vt:lpstr>
      <vt:lpstr>Poll (unused)</vt:lpstr>
      <vt:lpstr>Poll (unused)</vt:lpstr>
      <vt:lpstr>Poll (unused)</vt:lpstr>
      <vt:lpstr>Reinforcement learning</vt:lpstr>
      <vt:lpstr>Reinforcement Learning</vt:lpstr>
      <vt:lpstr>Example: Learning to Walk</vt:lpstr>
      <vt:lpstr>Example: Learning to Walk</vt:lpstr>
      <vt:lpstr>Example: Learning to Walk</vt:lpstr>
      <vt:lpstr>Example: Sidewinding</vt:lpstr>
      <vt:lpstr>Example: Toddler Robot</vt:lpstr>
      <vt:lpstr>The Crawler!</vt:lpstr>
      <vt:lpstr>Demo Crawler Bot</vt:lpstr>
      <vt:lpstr>Reinforcement Learning</vt:lpstr>
      <vt:lpstr>Offline (MDPs) vs. Online (RL)</vt:lpstr>
      <vt:lpstr>Overview: MDPs and Reinforcement Learning</vt:lpstr>
      <vt:lpstr>Online Learning Model-based Learning</vt:lpstr>
      <vt:lpstr>Model-Based Learning</vt:lpstr>
      <vt:lpstr>Example: Model-Based Learning</vt:lpstr>
      <vt:lpstr>Example: Model-Based Learning</vt:lpstr>
      <vt:lpstr>Example: Expected Age</vt:lpstr>
      <vt:lpstr>Overview: MDPs and Reinforcement Learning</vt:lpstr>
      <vt:lpstr>Online Learning Model-free Learning Passive Reinforcement Learning </vt:lpstr>
      <vt:lpstr>Passive Reinforcement Learning</vt:lpstr>
      <vt:lpstr>Simple Passive Learning: Direct Evaluation</vt:lpstr>
      <vt:lpstr>Simple Passive Learning: Direct Evaluation</vt:lpstr>
      <vt:lpstr>Example: Direct Evaluation</vt:lpstr>
      <vt:lpstr>Problems with Direct Evaluation</vt:lpstr>
      <vt:lpstr>Online Learning Model-free Learning Passive Reinforcement Learning Temporal Difference Learning</vt:lpstr>
      <vt:lpstr>Why Not Use Policy Evaluation?</vt:lpstr>
      <vt:lpstr>Sample-Based Policy Evaluation?</vt:lpstr>
      <vt:lpstr>Temporal Difference Learning</vt:lpstr>
      <vt:lpstr>Temporal Difference Learning</vt:lpstr>
      <vt:lpstr>Exponential Moving Average</vt:lpstr>
      <vt:lpstr>Example: Temporal Difference Learning</vt:lpstr>
      <vt:lpstr>Example: Temporal Difference Learning</vt:lpstr>
      <vt:lpstr>Problems with TD Value Learning</vt:lpstr>
      <vt:lpstr>Online Learning Model-free Learning Active Reinforcement Learning Q-learning</vt:lpstr>
      <vt:lpstr>Active Reinforcement Learning</vt:lpstr>
      <vt:lpstr>Detour: Q-Value Iteration</vt:lpstr>
      <vt:lpstr>Q-Learning</vt:lpstr>
      <vt:lpstr>Demo Q-Learning -- Gridworld</vt:lpstr>
      <vt:lpstr>Demo Q-Learning -- Crawler</vt:lpstr>
      <vt:lpstr>Q-Learning Properties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1011</cp:revision>
  <cp:lastPrinted>2018-11-27T13:42:27Z</cp:lastPrinted>
  <dcterms:created xsi:type="dcterms:W3CDTF">2018-10-11T11:39:27Z</dcterms:created>
  <dcterms:modified xsi:type="dcterms:W3CDTF">2024-11-05T19:04:58Z</dcterms:modified>
</cp:coreProperties>
</file>