
<file path=[Content_Types].xml><?xml version="1.0" encoding="utf-8"?>
<Types xmlns="http://schemas.openxmlformats.org/package/2006/content-types">
  <Default Extension="fntdata" ContentType="application/x-fontdata"/>
  <Default Extension="mov" ContentType="video/quicktime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50"/>
  </p:notesMasterIdLst>
  <p:sldIdLst>
    <p:sldId id="663" r:id="rId2"/>
    <p:sldId id="793" r:id="rId3"/>
    <p:sldId id="805" r:id="rId4"/>
    <p:sldId id="787" r:id="rId5"/>
    <p:sldId id="804" r:id="rId6"/>
    <p:sldId id="828" r:id="rId7"/>
    <p:sldId id="630" r:id="rId8"/>
    <p:sldId id="781" r:id="rId9"/>
    <p:sldId id="800" r:id="rId10"/>
    <p:sldId id="782" r:id="rId11"/>
    <p:sldId id="783" r:id="rId12"/>
    <p:sldId id="802" r:id="rId13"/>
    <p:sldId id="807" r:id="rId14"/>
    <p:sldId id="616" r:id="rId15"/>
    <p:sldId id="806" r:id="rId16"/>
    <p:sldId id="808" r:id="rId17"/>
    <p:sldId id="790" r:id="rId18"/>
    <p:sldId id="628" r:id="rId19"/>
    <p:sldId id="819" r:id="rId20"/>
    <p:sldId id="818" r:id="rId21"/>
    <p:sldId id="820" r:id="rId22"/>
    <p:sldId id="621" r:id="rId23"/>
    <p:sldId id="623" r:id="rId24"/>
    <p:sldId id="822" r:id="rId25"/>
    <p:sldId id="803" r:id="rId26"/>
    <p:sldId id="821" r:id="rId27"/>
    <p:sldId id="824" r:id="rId28"/>
    <p:sldId id="825" r:id="rId29"/>
    <p:sldId id="826" r:id="rId30"/>
    <p:sldId id="815" r:id="rId31"/>
    <p:sldId id="827" r:id="rId32"/>
    <p:sldId id="823" r:id="rId33"/>
    <p:sldId id="811" r:id="rId34"/>
    <p:sldId id="629" r:id="rId35"/>
    <p:sldId id="796" r:id="rId36"/>
    <p:sldId id="631" r:id="rId37"/>
    <p:sldId id="632" r:id="rId38"/>
    <p:sldId id="810" r:id="rId39"/>
    <p:sldId id="593" r:id="rId40"/>
    <p:sldId id="594" r:id="rId41"/>
    <p:sldId id="598" r:id="rId42"/>
    <p:sldId id="599" r:id="rId43"/>
    <p:sldId id="792" r:id="rId44"/>
    <p:sldId id="596" r:id="rId45"/>
    <p:sldId id="798" r:id="rId46"/>
    <p:sldId id="829" r:id="rId47"/>
    <p:sldId id="799" r:id="rId48"/>
    <p:sldId id="831" r:id="rId49"/>
  </p:sldIdLst>
  <p:sldSz cx="12192000" cy="6858000"/>
  <p:notesSz cx="7010400" cy="9296400"/>
  <p:embeddedFontLst>
    <p:embeddedFont>
      <p:font typeface="Cambria Math" panose="02040503050406030204" pitchFamily="18" charset="0"/>
      <p:regular r:id="rId5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 Virtue" initials="PV" lastIdx="1" clrIdx="0">
    <p:extLst>
      <p:ext uri="{19B8F6BF-5375-455C-9EA6-DF929625EA0E}">
        <p15:presenceInfo xmlns:p15="http://schemas.microsoft.com/office/powerpoint/2012/main" userId="aff125923c56321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A9999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46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9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1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BF5E2F-2EA4-4BED-BDB7-3263066D10D9}" type="datetimeFigureOut">
              <a:rPr lang="en-US" smtClean="0"/>
              <a:t>10/9/2024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1C2587-C0BF-41B9-B0FA-D76263C040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34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873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62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74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803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55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834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10/9/2024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013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10/9/2024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63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10/9/2024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17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10/9/2024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12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10/9/2024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76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10/9/2024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4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2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2.png"/><Relationship Id="rId3" Type="http://schemas.openxmlformats.org/officeDocument/2006/relationships/image" Target="../media/image241.png"/><Relationship Id="rId7" Type="http://schemas.openxmlformats.org/officeDocument/2006/relationships/image" Target="../media/image292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2.png"/><Relationship Id="rId11" Type="http://schemas.openxmlformats.org/officeDocument/2006/relationships/image" Target="../media/image332.png"/><Relationship Id="rId5" Type="http://schemas.openxmlformats.org/officeDocument/2006/relationships/image" Target="../media/image262.png"/><Relationship Id="rId10" Type="http://schemas.openxmlformats.org/officeDocument/2006/relationships/image" Target="../media/image321.png"/><Relationship Id="rId4" Type="http://schemas.openxmlformats.org/officeDocument/2006/relationships/image" Target="../media/image251.png"/><Relationship Id="rId9" Type="http://schemas.openxmlformats.org/officeDocument/2006/relationships/image" Target="../media/image3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51.png"/><Relationship Id="rId7" Type="http://schemas.openxmlformats.org/officeDocument/2006/relationships/image" Target="../media/image38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251.png"/><Relationship Id="rId9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1.png"/><Relationship Id="rId3" Type="http://schemas.openxmlformats.org/officeDocument/2006/relationships/image" Target="../media/image271.png"/><Relationship Id="rId7" Type="http://schemas.openxmlformats.org/officeDocument/2006/relationships/image" Target="../media/image320.png"/><Relationship Id="rId2" Type="http://schemas.openxmlformats.org/officeDocument/2006/relationships/image" Target="../media/image2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1.png"/><Relationship Id="rId5" Type="http://schemas.openxmlformats.org/officeDocument/2006/relationships/image" Target="../media/image301.png"/><Relationship Id="rId4" Type="http://schemas.openxmlformats.org/officeDocument/2006/relationships/image" Target="../media/image29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0.png"/><Relationship Id="rId13" Type="http://schemas.openxmlformats.org/officeDocument/2006/relationships/image" Target="../media/image390.png"/><Relationship Id="rId3" Type="http://schemas.openxmlformats.org/officeDocument/2006/relationships/image" Target="../media/image270.png"/><Relationship Id="rId7" Type="http://schemas.openxmlformats.org/officeDocument/2006/relationships/image" Target="../media/image340.png"/><Relationship Id="rId12" Type="http://schemas.openxmlformats.org/officeDocument/2006/relationships/image" Target="../media/image380.png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0.png"/><Relationship Id="rId11" Type="http://schemas.openxmlformats.org/officeDocument/2006/relationships/image" Target="../media/image370.png"/><Relationship Id="rId5" Type="http://schemas.openxmlformats.org/officeDocument/2006/relationships/image" Target="../media/image300.png"/><Relationship Id="rId10" Type="http://schemas.openxmlformats.org/officeDocument/2006/relationships/image" Target="../media/image360.png"/><Relationship Id="rId4" Type="http://schemas.openxmlformats.org/officeDocument/2006/relationships/image" Target="../media/image290.png"/><Relationship Id="rId9" Type="http://schemas.openxmlformats.org/officeDocument/2006/relationships/image" Target="../media/image350.png"/><Relationship Id="rId14" Type="http://schemas.openxmlformats.org/officeDocument/2006/relationships/image" Target="../media/image40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thiagodnf.github.io/wumpus-world-simulator/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4" Type="http://schemas.openxmlformats.org/officeDocument/2006/relationships/image" Target="../media/image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ov"/><Relationship Id="rId1" Type="http://schemas.microsoft.com/office/2007/relationships/media" Target="../media/media2.mov"/><Relationship Id="rId4" Type="http://schemas.openxmlformats.org/officeDocument/2006/relationships/image" Target="../media/image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ov"/><Relationship Id="rId1" Type="http://schemas.microsoft.com/office/2007/relationships/media" Target="../media/media3.mov"/><Relationship Id="rId4" Type="http://schemas.openxmlformats.org/officeDocument/2006/relationships/image" Target="../media/image8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thiagodnf.github.io/wumpus-world-simulator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79401"/>
            <a:ext cx="12192000" cy="1470025"/>
          </a:xfrm>
        </p:spPr>
        <p:txBody>
          <a:bodyPr>
            <a:normAutofit/>
          </a:bodyPr>
          <a:lstStyle/>
          <a:p>
            <a:r>
              <a:rPr lang="en-US" sz="4400" dirty="0"/>
              <a:t>AI: Representation and Problem Solving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1295400"/>
            <a:ext cx="12192000" cy="1524000"/>
          </a:xfrm>
        </p:spPr>
        <p:txBody>
          <a:bodyPr/>
          <a:lstStyle/>
          <a:p>
            <a:pPr eaLnBrk="1" hangingPunct="1"/>
            <a:r>
              <a:rPr lang="en-US" sz="4267" dirty="0"/>
              <a:t>Logical Agent Algorithms</a:t>
            </a:r>
          </a:p>
        </p:txBody>
      </p:sp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0" y="5562600"/>
            <a:ext cx="12192000" cy="89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9" tIns="45719" rIns="91439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/>
              <a:t>Instructor: Pat Virtue</a:t>
            </a:r>
          </a:p>
          <a:p>
            <a:pPr algn="ctr">
              <a:spcBef>
                <a:spcPct val="50000"/>
              </a:spcBef>
            </a:pPr>
            <a:r>
              <a:rPr lang="en-US" sz="1867" dirty="0"/>
              <a:t>Slide credits: CMU AI, http://ai.berkeley.edu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47A63E-2D20-4B9D-84E2-5B2951029D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7239" y="2030006"/>
            <a:ext cx="2541195" cy="330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055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74B9C-C702-454C-8FC5-B20818772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Logical Agent Vocab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F1797D-17F4-4F16-9E8F-D97CF9FAA8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7"/>
            <a:ext cx="10937937" cy="5638605"/>
          </a:xfrm>
        </p:spPr>
        <p:txBody>
          <a:bodyPr/>
          <a:lstStyle/>
          <a:p>
            <a:pPr fontAlgn="ctr"/>
            <a:r>
              <a:rPr lang="en-US" dirty="0"/>
              <a:t>Entailment</a:t>
            </a:r>
          </a:p>
          <a:p>
            <a:pPr lvl="1" fontAlgn="ctr"/>
            <a:r>
              <a:rPr lang="en-US" sz="2800" dirty="0"/>
              <a:t>Input: </a:t>
            </a:r>
            <a:r>
              <a:rPr lang="en-US" sz="2800" dirty="0">
                <a:solidFill>
                  <a:srgbClr val="7030A0"/>
                </a:solidFill>
              </a:rPr>
              <a:t>sentence1</a:t>
            </a:r>
            <a:r>
              <a:rPr lang="en-US" sz="2800" dirty="0"/>
              <a:t>, </a:t>
            </a:r>
            <a:r>
              <a:rPr lang="en-US" sz="2800" dirty="0">
                <a:solidFill>
                  <a:srgbClr val="7030A0"/>
                </a:solidFill>
              </a:rPr>
              <a:t>sentence2</a:t>
            </a:r>
          </a:p>
          <a:p>
            <a:pPr lvl="1" fontAlgn="ctr"/>
            <a:r>
              <a:rPr lang="en-US" sz="2800" dirty="0"/>
              <a:t>Each model that satisfies </a:t>
            </a:r>
            <a:r>
              <a:rPr lang="en-US" sz="2800" dirty="0">
                <a:solidFill>
                  <a:srgbClr val="7030A0"/>
                </a:solidFill>
              </a:rPr>
              <a:t>sentence1</a:t>
            </a:r>
            <a:r>
              <a:rPr lang="en-US" sz="2800" dirty="0"/>
              <a:t> must also satisfy </a:t>
            </a:r>
            <a:r>
              <a:rPr lang="en-US" sz="2800" dirty="0">
                <a:solidFill>
                  <a:srgbClr val="7030A0"/>
                </a:solidFill>
              </a:rPr>
              <a:t>sentence2</a:t>
            </a:r>
          </a:p>
          <a:p>
            <a:pPr lvl="1" fontAlgn="ctr"/>
            <a:r>
              <a:rPr lang="en-US" sz="2800" dirty="0"/>
              <a:t>"If I know 1 holds, then I know 2 holds"</a:t>
            </a:r>
          </a:p>
          <a:p>
            <a:pPr lvl="1" fontAlgn="ctr"/>
            <a:r>
              <a:rPr lang="en-US" sz="2800" dirty="0"/>
              <a:t>(</a:t>
            </a:r>
            <a:r>
              <a:rPr lang="en-US" sz="2800" dirty="0">
                <a:solidFill>
                  <a:srgbClr val="00B050"/>
                </a:solidFill>
              </a:rPr>
              <a:t>ASK</a:t>
            </a:r>
            <a:r>
              <a:rPr lang="en-US" sz="2800" dirty="0"/>
              <a:t>), </a:t>
            </a:r>
            <a:r>
              <a:rPr lang="en-US" sz="2800" dirty="0">
                <a:solidFill>
                  <a:srgbClr val="00B050"/>
                </a:solidFill>
              </a:rPr>
              <a:t>TT-ENTAILS</a:t>
            </a:r>
            <a:r>
              <a:rPr lang="en-US" sz="2800" dirty="0"/>
              <a:t>, </a:t>
            </a:r>
            <a:r>
              <a:rPr lang="en-US" sz="2800" dirty="0">
                <a:solidFill>
                  <a:srgbClr val="00B050"/>
                </a:solidFill>
              </a:rPr>
              <a:t>FC-ENTAILS</a:t>
            </a:r>
            <a:r>
              <a:rPr lang="en-US" sz="2800" dirty="0"/>
              <a:t>, </a:t>
            </a:r>
            <a:r>
              <a:rPr lang="en-US" sz="2800" dirty="0">
                <a:solidFill>
                  <a:srgbClr val="00B050"/>
                </a:solidFill>
              </a:rPr>
              <a:t>RESOLUTION-ENTAILS </a:t>
            </a:r>
          </a:p>
          <a:p>
            <a:pPr fontAlgn="ctr"/>
            <a:endParaRPr lang="en-US" dirty="0"/>
          </a:p>
          <a:p>
            <a:pPr fontAlgn="ctr"/>
            <a:r>
              <a:rPr lang="en-US" dirty="0"/>
              <a:t>Satisfy</a:t>
            </a:r>
          </a:p>
          <a:p>
            <a:pPr lvl="1" fontAlgn="ctr"/>
            <a:r>
              <a:rPr lang="en-US" sz="2800" dirty="0"/>
              <a:t>Input: </a:t>
            </a:r>
            <a:r>
              <a:rPr lang="en-US" sz="2800" dirty="0">
                <a:solidFill>
                  <a:srgbClr val="7030A0"/>
                </a:solidFill>
              </a:rPr>
              <a:t>model</a:t>
            </a:r>
            <a:r>
              <a:rPr lang="en-US" sz="2800" dirty="0"/>
              <a:t>, </a:t>
            </a:r>
            <a:r>
              <a:rPr lang="en-US" sz="2800" dirty="0">
                <a:solidFill>
                  <a:srgbClr val="7030A0"/>
                </a:solidFill>
              </a:rPr>
              <a:t>sentence</a:t>
            </a:r>
          </a:p>
          <a:p>
            <a:pPr lvl="1" fontAlgn="ctr"/>
            <a:r>
              <a:rPr lang="en-US" sz="2800" dirty="0"/>
              <a:t>Is this </a:t>
            </a:r>
            <a:r>
              <a:rPr lang="en-US" sz="2800" dirty="0">
                <a:solidFill>
                  <a:srgbClr val="7030A0"/>
                </a:solidFill>
              </a:rPr>
              <a:t>sentence</a:t>
            </a:r>
            <a:r>
              <a:rPr lang="en-US" sz="2800" dirty="0"/>
              <a:t> true in this </a:t>
            </a:r>
            <a:r>
              <a:rPr lang="en-US" sz="2800" dirty="0">
                <a:solidFill>
                  <a:srgbClr val="7030A0"/>
                </a:solidFill>
              </a:rPr>
              <a:t>model</a:t>
            </a:r>
            <a:r>
              <a:rPr lang="en-US" sz="2800" dirty="0"/>
              <a:t>?</a:t>
            </a:r>
          </a:p>
          <a:p>
            <a:pPr lvl="1" fontAlgn="ctr"/>
            <a:r>
              <a:rPr lang="en-US" sz="2800" dirty="0"/>
              <a:t>Does this model </a:t>
            </a:r>
            <a:r>
              <a:rPr lang="en-US" sz="2800" dirty="0">
                <a:solidFill>
                  <a:srgbClr val="C00000"/>
                </a:solidFill>
              </a:rPr>
              <a:t>satisfy</a:t>
            </a:r>
            <a:r>
              <a:rPr lang="en-US" sz="2800" dirty="0"/>
              <a:t> this sentence</a:t>
            </a:r>
          </a:p>
          <a:p>
            <a:pPr lvl="1" fontAlgn="ctr"/>
            <a:r>
              <a:rPr lang="en-US" sz="2800" dirty="0"/>
              <a:t>"Does this particular state of the world work?’</a:t>
            </a:r>
          </a:p>
          <a:p>
            <a:pPr lvl="1" fontAlgn="ctr">
              <a:buClr>
                <a:schemeClr val="tx1"/>
              </a:buClr>
            </a:pPr>
            <a:r>
              <a:rPr lang="en-US" sz="2800" dirty="0">
                <a:solidFill>
                  <a:srgbClr val="00B050"/>
                </a:solidFill>
              </a:rPr>
              <a:t>PL-TRUE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308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74B9C-C702-454C-8FC5-B20818772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Logical Agent Vocab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F1797D-17F4-4F16-9E8F-D97CF9FAA8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7"/>
            <a:ext cx="10937937" cy="5638605"/>
          </a:xfrm>
        </p:spPr>
        <p:txBody>
          <a:bodyPr/>
          <a:lstStyle/>
          <a:p>
            <a:pPr fontAlgn="ctr"/>
            <a:r>
              <a:rPr lang="en-US" dirty="0"/>
              <a:t>Satisfiable</a:t>
            </a:r>
          </a:p>
          <a:p>
            <a:pPr lvl="1" fontAlgn="ctr"/>
            <a:r>
              <a:rPr lang="en-US" sz="2800" dirty="0"/>
              <a:t>Input: </a:t>
            </a:r>
            <a:r>
              <a:rPr lang="en-US" sz="2800" dirty="0">
                <a:solidFill>
                  <a:srgbClr val="7030A0"/>
                </a:solidFill>
              </a:rPr>
              <a:t>sentence</a:t>
            </a:r>
          </a:p>
          <a:p>
            <a:pPr lvl="1" fontAlgn="ctr"/>
            <a:r>
              <a:rPr lang="en-US" sz="2800" dirty="0"/>
              <a:t>Can find at least one model that satisfies this </a:t>
            </a:r>
            <a:r>
              <a:rPr lang="en-US" sz="2800" dirty="0">
                <a:solidFill>
                  <a:srgbClr val="7030A0"/>
                </a:solidFill>
              </a:rPr>
              <a:t>sentence</a:t>
            </a:r>
          </a:p>
          <a:p>
            <a:pPr lvl="3" fontAlgn="ctr"/>
            <a:r>
              <a:rPr lang="en-US" sz="2800" dirty="0"/>
              <a:t>(We often want to know what that model is)</a:t>
            </a:r>
          </a:p>
          <a:p>
            <a:pPr lvl="1" fontAlgn="ctr"/>
            <a:r>
              <a:rPr lang="en-US" sz="2800" dirty="0"/>
              <a:t>"Is it possible to make this </a:t>
            </a:r>
            <a:r>
              <a:rPr lang="en-US" sz="2800" dirty="0">
                <a:solidFill>
                  <a:srgbClr val="7030A0"/>
                </a:solidFill>
              </a:rPr>
              <a:t>sentence</a:t>
            </a:r>
            <a:r>
              <a:rPr lang="en-US" sz="2800" dirty="0"/>
              <a:t> true?"</a:t>
            </a:r>
          </a:p>
          <a:p>
            <a:pPr lvl="1" fontAlgn="ctr">
              <a:buClr>
                <a:schemeClr val="tx1"/>
              </a:buClr>
            </a:pPr>
            <a:r>
              <a:rPr lang="en-US" sz="2800" dirty="0">
                <a:solidFill>
                  <a:srgbClr val="00B050"/>
                </a:solidFill>
              </a:rPr>
              <a:t>DPLL</a:t>
            </a:r>
          </a:p>
          <a:p>
            <a:pPr fontAlgn="ctr"/>
            <a:endParaRPr lang="en-US" dirty="0"/>
          </a:p>
          <a:p>
            <a:pPr fontAlgn="ctr"/>
            <a:r>
              <a:rPr lang="en-US" dirty="0"/>
              <a:t>Valid</a:t>
            </a:r>
          </a:p>
          <a:p>
            <a:pPr lvl="1" fontAlgn="ctr"/>
            <a:r>
              <a:rPr lang="en-US" sz="2800" dirty="0"/>
              <a:t>Input: </a:t>
            </a:r>
            <a:r>
              <a:rPr lang="en-US" sz="2800" dirty="0">
                <a:solidFill>
                  <a:srgbClr val="7030A0"/>
                </a:solidFill>
              </a:rPr>
              <a:t>sentence</a:t>
            </a:r>
          </a:p>
          <a:p>
            <a:pPr lvl="1" fontAlgn="ctr">
              <a:buClr>
                <a:schemeClr val="tx1"/>
              </a:buClr>
            </a:pPr>
            <a:r>
              <a:rPr lang="en-US" sz="2800" dirty="0">
                <a:solidFill>
                  <a:srgbClr val="7030A0"/>
                </a:solidFill>
              </a:rPr>
              <a:t>sentence</a:t>
            </a:r>
            <a:r>
              <a:rPr lang="en-US" sz="2800" dirty="0"/>
              <a:t> is true in all possible models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3224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49C6CE7-AEEF-4290-8474-62E27CCC77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1345492" cy="5420626"/>
          </a:xfrm>
        </p:spPr>
        <p:txBody>
          <a:bodyPr/>
          <a:lstStyle/>
          <a:p>
            <a:r>
              <a:rPr lang="en-US" dirty="0"/>
              <a:t>Logical Agent Algorithms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Vocab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PL_TRUE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Entailment</a:t>
            </a:r>
          </a:p>
          <a:p>
            <a:pPr marL="917575" lvl="2" indent="-457200"/>
            <a:r>
              <a:rPr lang="en-US" sz="2800" dirty="0"/>
              <a:t>Model checking: Truth table entailment</a:t>
            </a:r>
          </a:p>
          <a:p>
            <a:pPr marL="917575" lvl="2" indent="-457200"/>
            <a:r>
              <a:rPr lang="en-US" sz="2800" dirty="0"/>
              <a:t>Theorem proving:</a:t>
            </a:r>
          </a:p>
          <a:p>
            <a:pPr marL="917575" lvl="2" indent="-457200"/>
            <a:r>
              <a:rPr lang="en-US" sz="2800" dirty="0"/>
              <a:t>(Forward chaining), resolution</a:t>
            </a:r>
            <a:endParaRPr lang="en-US" sz="3600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Satisfiability: DPLL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Planning with logic</a:t>
            </a:r>
          </a:p>
          <a:p>
            <a:pPr lvl="2" indent="0">
              <a:buNone/>
            </a:pPr>
            <a:endParaRPr lang="en-US" sz="2800" dirty="0"/>
          </a:p>
          <a:p>
            <a:pPr lvl="2" indent="0">
              <a:buNone/>
            </a:pPr>
            <a:endParaRPr lang="en-US" sz="2800" dirty="0"/>
          </a:p>
          <a:p>
            <a:pPr marL="457200" indent="-457200"/>
            <a:endParaRPr lang="en-US" sz="3600" dirty="0"/>
          </a:p>
          <a:p>
            <a:endParaRPr lang="en-US" sz="800" dirty="0"/>
          </a:p>
          <a:p>
            <a:endParaRPr lang="en-US" dirty="0"/>
          </a:p>
          <a:p>
            <a:endParaRPr lang="en-US" dirty="0"/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7900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Propositional Logic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52099" y="2578937"/>
                <a:ext cx="11165322" cy="3952411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rgbClr val="7030A0"/>
                    </a:solidFill>
                  </a:rPr>
                  <a:t>function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008000"/>
                    </a:solidFill>
                  </a:rPr>
                  <a:t>PL-TRUE?</a:t>
                </a:r>
                <a:r>
                  <a:rPr lang="en-US" dirty="0"/>
                  <a:t>(</a:t>
                </a:r>
                <a:r>
                  <a:rPr lang="en-US" dirty="0">
                    <a:solidFill>
                      <a:srgbClr val="7030A0"/>
                    </a:solidFill>
                    <a:sym typeface="Symbol"/>
                  </a:rPr>
                  <a:t></a:t>
                </a:r>
                <a:r>
                  <a:rPr lang="en-US" dirty="0"/>
                  <a:t>,</a:t>
                </a:r>
                <a:r>
                  <a:rPr lang="en-US" dirty="0">
                    <a:solidFill>
                      <a:srgbClr val="0000FF"/>
                    </a:solidFill>
                  </a:rPr>
                  <a:t>model</a:t>
                </a:r>
                <a:r>
                  <a:rPr lang="en-US" dirty="0"/>
                  <a:t>) </a:t>
                </a:r>
                <a:r>
                  <a:rPr lang="en-US" dirty="0">
                    <a:solidFill>
                      <a:srgbClr val="7030A0"/>
                    </a:solidFill>
                  </a:rPr>
                  <a:t>returns</a:t>
                </a:r>
                <a:r>
                  <a:rPr lang="en-US" dirty="0"/>
                  <a:t> true or false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But are models and propositional logic sentences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represented?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2578937"/>
                <a:ext cx="11165322" cy="3952411"/>
              </a:xfrm>
              <a:blipFill>
                <a:blip r:embed="rId2"/>
                <a:stretch>
                  <a:fillRect l="-1147" t="-29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33A52B9-0FCD-4BD1-B21D-85429D8D31E2}"/>
              </a:ext>
            </a:extLst>
          </p:cNvPr>
          <p:cNvSpPr txBox="1">
            <a:spLocks/>
          </p:cNvSpPr>
          <p:nvPr/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Check if sentence is true in given model</a:t>
            </a:r>
          </a:p>
          <a:p>
            <a:r>
              <a:rPr lang="en-US" dirty="0">
                <a:solidFill>
                  <a:schemeClr val="tx1"/>
                </a:solidFill>
              </a:rPr>
              <a:t>In other words, does the model </a:t>
            </a:r>
            <a:r>
              <a:rPr lang="en-US" i="1" dirty="0">
                <a:solidFill>
                  <a:srgbClr val="7030A0"/>
                </a:solidFill>
              </a:rPr>
              <a:t>satisfy</a:t>
            </a:r>
            <a:r>
              <a:rPr lang="en-US" dirty="0">
                <a:solidFill>
                  <a:schemeClr val="tx1"/>
                </a:solidFill>
              </a:rPr>
              <a:t> the sentence?</a:t>
            </a:r>
          </a:p>
        </p:txBody>
      </p:sp>
    </p:spTree>
    <p:extLst>
      <p:ext uri="{BB962C8B-B14F-4D97-AF65-F5344CB8AC3E}">
        <p14:creationId xmlns:p14="http://schemas.microsoft.com/office/powerpoint/2010/main" val="21484271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Propositional Logic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9" y="2578937"/>
            <a:ext cx="11165322" cy="3952411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7030A0"/>
                </a:solidFill>
              </a:rPr>
              <a:t>function</a:t>
            </a:r>
            <a:r>
              <a:rPr lang="en-US" dirty="0"/>
              <a:t> </a:t>
            </a:r>
            <a:r>
              <a:rPr lang="en-US" dirty="0">
                <a:solidFill>
                  <a:srgbClr val="008000"/>
                </a:solidFill>
              </a:rPr>
              <a:t>PL-TRUE?</a:t>
            </a:r>
            <a:r>
              <a:rPr lang="en-US" dirty="0"/>
              <a:t>(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/>
              <a:t>,</a:t>
            </a:r>
            <a:r>
              <a:rPr lang="en-US" dirty="0">
                <a:solidFill>
                  <a:srgbClr val="0000FF"/>
                </a:solidFill>
              </a:rPr>
              <a:t>model</a:t>
            </a:r>
            <a:r>
              <a:rPr lang="en-US" dirty="0"/>
              <a:t>) </a:t>
            </a:r>
            <a:r>
              <a:rPr lang="en-US" dirty="0">
                <a:solidFill>
                  <a:srgbClr val="7030A0"/>
                </a:solidFill>
              </a:rPr>
              <a:t>returns</a:t>
            </a:r>
            <a:r>
              <a:rPr lang="en-US" dirty="0"/>
              <a:t> true or false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>
                <a:solidFill>
                  <a:srgbClr val="7030A0"/>
                </a:solidFill>
              </a:rPr>
              <a:t>if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/>
              <a:t>is a symbol </a:t>
            </a:r>
            <a:r>
              <a:rPr lang="en-US" dirty="0">
                <a:solidFill>
                  <a:srgbClr val="7030A0"/>
                </a:solidFill>
              </a:rPr>
              <a:t>then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</a:rPr>
              <a:t>return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dirty="0"/>
              <a:t>Lookup(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/>
              <a:t>, </a:t>
            </a:r>
            <a:r>
              <a:rPr lang="en-US" dirty="0">
                <a:solidFill>
                  <a:srgbClr val="0000FF"/>
                </a:solidFill>
              </a:rPr>
              <a:t>model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>
                <a:solidFill>
                  <a:srgbClr val="7030A0"/>
                </a:solidFill>
              </a:rPr>
              <a:t>if</a:t>
            </a:r>
            <a:r>
              <a:rPr lang="en-US" dirty="0"/>
              <a:t> Op(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/>
              <a:t>) =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 </a:t>
            </a:r>
            <a:r>
              <a:rPr lang="en-US" dirty="0">
                <a:solidFill>
                  <a:srgbClr val="7030A0"/>
                </a:solidFill>
              </a:rPr>
              <a:t>then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</a:rPr>
              <a:t>return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/>
              <a:t>not</a:t>
            </a:r>
            <a:r>
              <a:rPr lang="en-US" dirty="0"/>
              <a:t>(</a:t>
            </a:r>
            <a:r>
              <a:rPr lang="en-US" dirty="0">
                <a:solidFill>
                  <a:srgbClr val="008000"/>
                </a:solidFill>
              </a:rPr>
              <a:t>PL-TRUE?</a:t>
            </a:r>
            <a:r>
              <a:rPr lang="en-US" dirty="0"/>
              <a:t>(Arg1(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/>
              <a:t>),</a:t>
            </a:r>
            <a:r>
              <a:rPr lang="en-US" dirty="0">
                <a:solidFill>
                  <a:srgbClr val="0000FF"/>
                </a:solidFill>
              </a:rPr>
              <a:t>model</a:t>
            </a:r>
            <a:r>
              <a:rPr lang="en-US" dirty="0"/>
              <a:t>))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>
                <a:solidFill>
                  <a:srgbClr val="7030A0"/>
                </a:solidFill>
              </a:rPr>
              <a:t>if</a:t>
            </a:r>
            <a:r>
              <a:rPr lang="en-US" dirty="0"/>
              <a:t> Op(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/>
              <a:t>) =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 </a:t>
            </a:r>
            <a:r>
              <a:rPr lang="en-US" dirty="0">
                <a:solidFill>
                  <a:srgbClr val="7030A0"/>
                </a:solidFill>
              </a:rPr>
              <a:t>then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</a:rPr>
              <a:t>return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b="1" dirty="0"/>
              <a:t>and</a:t>
            </a:r>
            <a:r>
              <a:rPr lang="en-US" dirty="0"/>
              <a:t>(</a:t>
            </a:r>
            <a:r>
              <a:rPr lang="en-US" dirty="0">
                <a:solidFill>
                  <a:srgbClr val="008000"/>
                </a:solidFill>
              </a:rPr>
              <a:t>PL-TRUE?</a:t>
            </a:r>
            <a:r>
              <a:rPr lang="en-US" dirty="0"/>
              <a:t>(Arg1(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/>
              <a:t>),</a:t>
            </a:r>
            <a:r>
              <a:rPr lang="en-US" dirty="0">
                <a:solidFill>
                  <a:srgbClr val="0000FF"/>
                </a:solidFill>
              </a:rPr>
              <a:t>model</a:t>
            </a:r>
            <a:r>
              <a:rPr lang="en-US" dirty="0"/>
              <a:t>), </a:t>
            </a:r>
          </a:p>
          <a:p>
            <a:pPr marL="0" indent="0">
              <a:buNone/>
            </a:pPr>
            <a:r>
              <a:rPr lang="en-US" dirty="0"/>
              <a:t>                                                          </a:t>
            </a:r>
            <a:r>
              <a:rPr lang="en-US" dirty="0">
                <a:solidFill>
                  <a:srgbClr val="008000"/>
                </a:solidFill>
              </a:rPr>
              <a:t>PL-TRUE?</a:t>
            </a:r>
            <a:r>
              <a:rPr lang="en-US" dirty="0"/>
              <a:t>(Arg2(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/>
              <a:t>),</a:t>
            </a:r>
            <a:r>
              <a:rPr lang="en-US" dirty="0">
                <a:solidFill>
                  <a:srgbClr val="0000FF"/>
                </a:solidFill>
              </a:rPr>
              <a:t>model</a:t>
            </a:r>
            <a:r>
              <a:rPr lang="en-US" dirty="0"/>
              <a:t>))</a:t>
            </a:r>
          </a:p>
          <a:p>
            <a:pPr marL="0" indent="0">
              <a:buNone/>
            </a:pPr>
            <a:r>
              <a:rPr lang="en-US" dirty="0"/>
              <a:t>    etc.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(Sometimes called “recursion over syntax”)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33A52B9-0FCD-4BD1-B21D-85429D8D31E2}"/>
              </a:ext>
            </a:extLst>
          </p:cNvPr>
          <p:cNvSpPr txBox="1">
            <a:spLocks/>
          </p:cNvSpPr>
          <p:nvPr/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Check if sentence is true in given model</a:t>
            </a:r>
          </a:p>
          <a:p>
            <a:r>
              <a:rPr lang="en-US" dirty="0">
                <a:solidFill>
                  <a:schemeClr val="tx1"/>
                </a:solidFill>
              </a:rPr>
              <a:t>In other words, does the model </a:t>
            </a:r>
            <a:r>
              <a:rPr lang="en-US" i="1" dirty="0">
                <a:solidFill>
                  <a:srgbClr val="7030A0"/>
                </a:solidFill>
              </a:rPr>
              <a:t>satisfy</a:t>
            </a:r>
            <a:r>
              <a:rPr lang="en-US" dirty="0">
                <a:solidFill>
                  <a:schemeClr val="tx1"/>
                </a:solidFill>
              </a:rPr>
              <a:t> the sentence?</a:t>
            </a:r>
          </a:p>
        </p:txBody>
      </p:sp>
    </p:spTree>
    <p:extLst>
      <p:ext uri="{BB962C8B-B14F-4D97-AF65-F5344CB8AC3E}">
        <p14:creationId xmlns:p14="http://schemas.microsoft.com/office/powerpoint/2010/main" val="12810605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49C6CE7-AEEF-4290-8474-62E27CCC77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1345492" cy="5420626"/>
          </a:xfrm>
        </p:spPr>
        <p:txBody>
          <a:bodyPr/>
          <a:lstStyle/>
          <a:p>
            <a:r>
              <a:rPr lang="en-US" dirty="0"/>
              <a:t>Logical Agent Algorithms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Vocab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PL_TRUE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Entailment</a:t>
            </a:r>
          </a:p>
          <a:p>
            <a:pPr marL="917575" lvl="2" indent="-457200"/>
            <a:r>
              <a:rPr lang="en-US" sz="2800" dirty="0"/>
              <a:t>Model checking: Truth table entailment</a:t>
            </a:r>
          </a:p>
          <a:p>
            <a:pPr marL="917575" lvl="2" indent="-457200"/>
            <a:r>
              <a:rPr lang="en-US" sz="2800" dirty="0"/>
              <a:t>Theorem proving:</a:t>
            </a:r>
          </a:p>
          <a:p>
            <a:pPr marL="917575" lvl="2" indent="-457200"/>
            <a:r>
              <a:rPr lang="en-US" sz="2800" dirty="0"/>
              <a:t>(Forward chaining), resolution</a:t>
            </a:r>
            <a:endParaRPr lang="en-US" sz="3600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Satisfiability: DPLL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Planning with logic</a:t>
            </a:r>
          </a:p>
          <a:p>
            <a:pPr lvl="2" indent="0">
              <a:buNone/>
            </a:pPr>
            <a:endParaRPr lang="en-US" sz="2800" dirty="0"/>
          </a:p>
          <a:p>
            <a:pPr lvl="2" indent="0">
              <a:buNone/>
            </a:pPr>
            <a:endParaRPr lang="en-US" sz="2800" dirty="0"/>
          </a:p>
          <a:p>
            <a:pPr marL="457200" indent="-457200"/>
            <a:endParaRPr lang="en-US" sz="3600" dirty="0"/>
          </a:p>
          <a:p>
            <a:endParaRPr lang="en-US" sz="800" dirty="0"/>
          </a:p>
          <a:p>
            <a:endParaRPr lang="en-US" dirty="0"/>
          </a:p>
          <a:p>
            <a:endParaRPr lang="en-US" dirty="0"/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3905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Inference: Proofs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524" y="1113594"/>
            <a:ext cx="11591476" cy="5541206"/>
          </a:xfrm>
        </p:spPr>
        <p:txBody>
          <a:bodyPr/>
          <a:lstStyle/>
          <a:p>
            <a:r>
              <a:rPr lang="en-US" dirty="0"/>
              <a:t>A proof is a </a:t>
            </a:r>
            <a:r>
              <a:rPr lang="en-US" i="1" dirty="0"/>
              <a:t>demonstration</a:t>
            </a:r>
            <a:r>
              <a:rPr lang="en-US" dirty="0"/>
              <a:t> of entailment between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/>
              <a:t> and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</a:t>
            </a:r>
            <a:r>
              <a:rPr lang="en-US" dirty="0"/>
              <a:t> </a:t>
            </a:r>
          </a:p>
          <a:p>
            <a:r>
              <a:rPr lang="en-US" dirty="0"/>
              <a:t>Method 1: </a:t>
            </a:r>
            <a:r>
              <a:rPr lang="en-US" i="1" dirty="0">
                <a:solidFill>
                  <a:srgbClr val="C00000"/>
                </a:solidFill>
              </a:rPr>
              <a:t>model-checking</a:t>
            </a:r>
          </a:p>
          <a:p>
            <a:pPr lvl="1"/>
            <a:r>
              <a:rPr lang="en-US" dirty="0"/>
              <a:t>For every possible world, if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dirty="0">
                <a:sym typeface="Symbol"/>
              </a:rPr>
              <a:t>is true m</a:t>
            </a:r>
            <a:r>
              <a:rPr lang="en-US" dirty="0"/>
              <a:t>ake sure that </a:t>
            </a:r>
            <a:r>
              <a:rPr lang="en-US" dirty="0">
                <a:sym typeface="Symbol"/>
              </a:rPr>
              <a:t>is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</a:t>
            </a:r>
            <a:r>
              <a:rPr lang="en-US" dirty="0">
                <a:sym typeface="Symbol"/>
              </a:rPr>
              <a:t> true too</a:t>
            </a:r>
          </a:p>
          <a:p>
            <a:pPr lvl="1"/>
            <a:r>
              <a:rPr lang="en-US" dirty="0">
                <a:sym typeface="Symbol"/>
              </a:rPr>
              <a:t>OK for propositional logic (finitely many worlds); not easy for first-order logic</a:t>
            </a:r>
          </a:p>
          <a:p>
            <a:endParaRPr lang="en-US" dirty="0">
              <a:sym typeface="Symbol"/>
            </a:endParaRP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72FD3C-871B-B850-C4FC-C91F2F1F9D5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69" t="3406" r="4555" b="36106"/>
          <a:stretch/>
        </p:blipFill>
        <p:spPr>
          <a:xfrm>
            <a:off x="880573" y="4292040"/>
            <a:ext cx="1444162" cy="139876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5A5C38E3-D0E7-9A6C-161B-7C3869A82E53}"/>
              </a:ext>
            </a:extLst>
          </p:cNvPr>
          <p:cNvGrpSpPr/>
          <p:nvPr/>
        </p:nvGrpSpPr>
        <p:grpSpPr>
          <a:xfrm>
            <a:off x="2121902" y="3474005"/>
            <a:ext cx="1444162" cy="1398767"/>
            <a:chOff x="7887998" y="354677"/>
            <a:chExt cx="1444162" cy="139876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B1E77E8-A4C3-5879-3680-3786C1FB95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2269" t="3406" r="4555" b="36106"/>
            <a:stretch/>
          </p:blipFill>
          <p:spPr>
            <a:xfrm>
              <a:off x="7887998" y="354677"/>
              <a:ext cx="1444162" cy="1398767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5CC200D-9A91-3F91-C470-A6D4C5FA349D}"/>
                </a:ext>
              </a:extLst>
            </p:cNvPr>
            <p:cNvSpPr/>
            <p:nvPr/>
          </p:nvSpPr>
          <p:spPr>
            <a:xfrm>
              <a:off x="7977230" y="807764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B98B4A3-DDBD-A184-137E-C9A7AAEA612A}"/>
              </a:ext>
            </a:extLst>
          </p:cNvPr>
          <p:cNvGrpSpPr/>
          <p:nvPr/>
        </p:nvGrpSpPr>
        <p:grpSpPr>
          <a:xfrm>
            <a:off x="4188584" y="3474005"/>
            <a:ext cx="1444162" cy="1398767"/>
            <a:chOff x="9042463" y="96756"/>
            <a:chExt cx="1444162" cy="1398767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525F21E-264D-DDC8-03DC-00FCB261532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2269" t="3406" r="4555" b="36106"/>
            <a:stretch/>
          </p:blipFill>
          <p:spPr>
            <a:xfrm>
              <a:off x="9042463" y="96756"/>
              <a:ext cx="1444162" cy="1398767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8324595-4080-DCC6-BB9B-9FBEAB91980D}"/>
                </a:ext>
              </a:extLst>
            </p:cNvPr>
            <p:cNvSpPr/>
            <p:nvPr/>
          </p:nvSpPr>
          <p:spPr>
            <a:xfrm>
              <a:off x="9510740" y="545528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5F1CC74-6021-3C52-7717-8958F264EEEF}"/>
              </a:ext>
            </a:extLst>
          </p:cNvPr>
          <p:cNvGrpSpPr/>
          <p:nvPr/>
        </p:nvGrpSpPr>
        <p:grpSpPr>
          <a:xfrm>
            <a:off x="3082214" y="4604395"/>
            <a:ext cx="1444162" cy="1398767"/>
            <a:chOff x="8815949" y="1096993"/>
            <a:chExt cx="1444162" cy="1398767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324D2E4-2736-907C-0EF0-366F3C4828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2269" t="3406" r="4555" b="36106"/>
            <a:stretch/>
          </p:blipFill>
          <p:spPr>
            <a:xfrm>
              <a:off x="8815949" y="1096993"/>
              <a:ext cx="1444162" cy="1398767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27339609-289C-FA98-ED71-BC9052DABC3B}"/>
                </a:ext>
              </a:extLst>
            </p:cNvPr>
            <p:cNvSpPr/>
            <p:nvPr/>
          </p:nvSpPr>
          <p:spPr>
            <a:xfrm>
              <a:off x="8890001" y="1549429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9ED4E01-8EED-9B24-A483-970C7C5E86AE}"/>
                </a:ext>
              </a:extLst>
            </p:cNvPr>
            <p:cNvSpPr/>
            <p:nvPr/>
          </p:nvSpPr>
          <p:spPr>
            <a:xfrm>
              <a:off x="9265056" y="1550721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132636C-B769-B3BD-AE5E-04432B638FEA}"/>
              </a:ext>
            </a:extLst>
          </p:cNvPr>
          <p:cNvGrpSpPr/>
          <p:nvPr/>
        </p:nvGrpSpPr>
        <p:grpSpPr>
          <a:xfrm>
            <a:off x="7261540" y="4657994"/>
            <a:ext cx="1444162" cy="1398767"/>
            <a:chOff x="10055081" y="372721"/>
            <a:chExt cx="1444162" cy="1398767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B2AA5E4D-801E-7AEE-2BF2-111C0035D37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2269" t="3406" r="4555" b="36106"/>
            <a:stretch/>
          </p:blipFill>
          <p:spPr>
            <a:xfrm>
              <a:off x="10055081" y="372721"/>
              <a:ext cx="1444162" cy="1398767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3CF21722-4499-5252-243E-7493427CAA34}"/>
                </a:ext>
              </a:extLst>
            </p:cNvPr>
            <p:cNvSpPr/>
            <p:nvPr/>
          </p:nvSpPr>
          <p:spPr>
            <a:xfrm>
              <a:off x="10141372" y="810543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E9883A7E-D48B-543C-59D3-8A406C229677}"/>
                </a:ext>
              </a:extLst>
            </p:cNvPr>
            <p:cNvSpPr/>
            <p:nvPr/>
          </p:nvSpPr>
          <p:spPr>
            <a:xfrm>
              <a:off x="10502833" y="807764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76C11D91-6178-E8F1-F570-E35F133D22DE}"/>
                </a:ext>
              </a:extLst>
            </p:cNvPr>
            <p:cNvSpPr/>
            <p:nvPr/>
          </p:nvSpPr>
          <p:spPr>
            <a:xfrm>
              <a:off x="10155283" y="1513699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C077A355-065A-BA7A-109F-C2ACC9AA6D5A}"/>
                </a:ext>
              </a:extLst>
            </p:cNvPr>
            <p:cNvSpPr/>
            <p:nvPr/>
          </p:nvSpPr>
          <p:spPr>
            <a:xfrm>
              <a:off x="10502833" y="1521426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9890571-BA29-420C-E1BD-D480C03059CC}"/>
              </a:ext>
            </a:extLst>
          </p:cNvPr>
          <p:cNvGrpSpPr/>
          <p:nvPr/>
        </p:nvGrpSpPr>
        <p:grpSpPr>
          <a:xfrm>
            <a:off x="9579383" y="3537197"/>
            <a:ext cx="1444162" cy="1398767"/>
            <a:chOff x="10621572" y="899204"/>
            <a:chExt cx="1444162" cy="1398767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371D5E3D-AA6A-4B26-976B-108DA423FC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2269" t="3406" r="4555" b="36106"/>
            <a:stretch/>
          </p:blipFill>
          <p:spPr>
            <a:xfrm>
              <a:off x="10621572" y="899204"/>
              <a:ext cx="1444162" cy="1398767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6BD69861-AA15-B795-FECF-B034A006A15D}"/>
                </a:ext>
              </a:extLst>
            </p:cNvPr>
            <p:cNvSpPr/>
            <p:nvPr/>
          </p:nvSpPr>
          <p:spPr>
            <a:xfrm>
              <a:off x="10726574" y="1336130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E1D0A68A-FDB4-A09B-6687-0F6093FED471}"/>
                </a:ext>
              </a:extLst>
            </p:cNvPr>
            <p:cNvSpPr/>
            <p:nvPr/>
          </p:nvSpPr>
          <p:spPr>
            <a:xfrm>
              <a:off x="11088035" y="1333351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CBD464C5-2431-E12A-A2DE-DAE7560FA561}"/>
                </a:ext>
              </a:extLst>
            </p:cNvPr>
            <p:cNvSpPr/>
            <p:nvPr/>
          </p:nvSpPr>
          <p:spPr>
            <a:xfrm>
              <a:off x="10740485" y="2039286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C504F4D0-2595-35B3-F73E-360D91AA25C4}"/>
                </a:ext>
              </a:extLst>
            </p:cNvPr>
            <p:cNvSpPr/>
            <p:nvPr/>
          </p:nvSpPr>
          <p:spPr>
            <a:xfrm>
              <a:off x="11088035" y="2047013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7210D2FC-3FD4-670C-C45D-BD5AEBC7FE88}"/>
                </a:ext>
              </a:extLst>
            </p:cNvPr>
            <p:cNvSpPr/>
            <p:nvPr/>
          </p:nvSpPr>
          <p:spPr>
            <a:xfrm>
              <a:off x="10726574" y="1703095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4CA60E9F-2E22-6522-1548-17C73D63E5A2}"/>
                </a:ext>
              </a:extLst>
            </p:cNvPr>
            <p:cNvSpPr/>
            <p:nvPr/>
          </p:nvSpPr>
          <p:spPr>
            <a:xfrm>
              <a:off x="11088035" y="1700316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4FEA71A4-6E6C-3D94-DC21-F581A79F61DB}"/>
                </a:ext>
              </a:extLst>
            </p:cNvPr>
            <p:cNvSpPr/>
            <p:nvPr/>
          </p:nvSpPr>
          <p:spPr>
            <a:xfrm>
              <a:off x="11435585" y="2048456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60183A77-A6F5-6E0D-6D1D-F3FEF0E85FB9}"/>
                </a:ext>
              </a:extLst>
            </p:cNvPr>
            <p:cNvSpPr/>
            <p:nvPr/>
          </p:nvSpPr>
          <p:spPr>
            <a:xfrm>
              <a:off x="11797046" y="2045677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86583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Model Checking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9" y="994943"/>
            <a:ext cx="10515600" cy="2039539"/>
          </a:xfrm>
        </p:spPr>
        <p:txBody>
          <a:bodyPr/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7030A0"/>
                </a:solidFill>
              </a:rPr>
              <a:t>function</a:t>
            </a:r>
            <a:r>
              <a:rPr lang="en-US" b="1" dirty="0">
                <a:solidFill>
                  <a:srgbClr val="CC00CC"/>
                </a:solidFill>
              </a:rPr>
              <a:t> </a:t>
            </a:r>
            <a:r>
              <a:rPr lang="en-US" dirty="0">
                <a:solidFill>
                  <a:srgbClr val="008000"/>
                </a:solidFill>
              </a:rPr>
              <a:t>TT-ENTAILS?</a:t>
            </a:r>
            <a:r>
              <a:rPr lang="en-US" dirty="0">
                <a:solidFill>
                  <a:srgbClr val="000090"/>
                </a:solidFill>
              </a:rPr>
              <a:t>(</a:t>
            </a:r>
            <a:r>
              <a:rPr lang="en-US" dirty="0">
                <a:solidFill>
                  <a:srgbClr val="0000FF"/>
                </a:solidFill>
              </a:rPr>
              <a:t>KB, α</a:t>
            </a:r>
            <a:r>
              <a:rPr lang="en-US" dirty="0">
                <a:solidFill>
                  <a:srgbClr val="000090"/>
                </a:solidFill>
              </a:rPr>
              <a:t>)   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Returns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true or false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41782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Model Checking</a:t>
            </a:r>
          </a:p>
        </p:txBody>
      </p:sp>
      <p:sp>
        <p:nvSpPr>
          <p:cNvPr id="50" name="TextBox 49"/>
          <p:cNvSpPr txBox="1"/>
          <p:nvPr/>
        </p:nvSpPr>
        <p:spPr>
          <a:xfrm rot="16200000">
            <a:off x="5167601" y="5966948"/>
            <a:ext cx="1117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111111</a:t>
            </a:r>
          </a:p>
        </p:txBody>
      </p:sp>
      <p:sp>
        <p:nvSpPr>
          <p:cNvPr id="51" name="TextBox 50"/>
          <p:cNvSpPr txBox="1"/>
          <p:nvPr/>
        </p:nvSpPr>
        <p:spPr>
          <a:xfrm rot="16200000">
            <a:off x="10154853" y="5996874"/>
            <a:ext cx="1117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000000</a:t>
            </a:r>
          </a:p>
        </p:txBody>
      </p:sp>
      <p:grpSp>
        <p:nvGrpSpPr>
          <p:cNvPr id="72" name="Group 71"/>
          <p:cNvGrpSpPr/>
          <p:nvPr/>
        </p:nvGrpSpPr>
        <p:grpSpPr>
          <a:xfrm>
            <a:off x="5620497" y="4964953"/>
            <a:ext cx="268941" cy="268941"/>
            <a:chOff x="5931647" y="5244353"/>
            <a:chExt cx="268941" cy="268941"/>
          </a:xfrm>
        </p:grpSpPr>
        <p:sp>
          <p:nvSpPr>
            <p:cNvPr id="54" name="Rectangle 53"/>
            <p:cNvSpPr/>
            <p:nvPr/>
          </p:nvSpPr>
          <p:spPr>
            <a:xfrm>
              <a:off x="5931647" y="5244353"/>
              <a:ext cx="268941" cy="268941"/>
            </a:xfrm>
            <a:prstGeom prst="rect">
              <a:avLst/>
            </a:prstGeom>
            <a:noFill/>
            <a:ln w="19050" cmpd="sng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2"/>
            <p:cNvGrpSpPr/>
            <p:nvPr/>
          </p:nvGrpSpPr>
          <p:grpSpPr>
            <a:xfrm>
              <a:off x="5958541" y="5257800"/>
              <a:ext cx="203200" cy="228600"/>
              <a:chOff x="5638800" y="2743200"/>
              <a:chExt cx="609600" cy="685800"/>
            </a:xfrm>
          </p:grpSpPr>
          <p:cxnSp>
            <p:nvCxnSpPr>
              <p:cNvPr id="57" name="Straight Connector 56"/>
              <p:cNvCxnSpPr/>
              <p:nvPr/>
            </p:nvCxnSpPr>
            <p:spPr>
              <a:xfrm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flipH="1"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1" name="Group 70"/>
          <p:cNvGrpSpPr/>
          <p:nvPr/>
        </p:nvGrpSpPr>
        <p:grpSpPr>
          <a:xfrm>
            <a:off x="6430309" y="4978400"/>
            <a:ext cx="268941" cy="268941"/>
            <a:chOff x="6741459" y="5257800"/>
            <a:chExt cx="268941" cy="268941"/>
          </a:xfrm>
        </p:grpSpPr>
        <p:sp>
          <p:nvSpPr>
            <p:cNvPr id="55" name="Rectangle 54"/>
            <p:cNvSpPr/>
            <p:nvPr/>
          </p:nvSpPr>
          <p:spPr>
            <a:xfrm>
              <a:off x="6741459" y="5257800"/>
              <a:ext cx="268941" cy="268941"/>
            </a:xfrm>
            <a:prstGeom prst="rect">
              <a:avLst/>
            </a:prstGeom>
            <a:noFill/>
            <a:ln w="1905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0" name="Group 69"/>
            <p:cNvGrpSpPr/>
            <p:nvPr/>
          </p:nvGrpSpPr>
          <p:grpSpPr>
            <a:xfrm>
              <a:off x="6798236" y="5289178"/>
              <a:ext cx="164352" cy="214922"/>
              <a:chOff x="5498353" y="2599765"/>
              <a:chExt cx="388471" cy="508000"/>
            </a:xfrm>
          </p:grpSpPr>
          <p:cxnSp>
            <p:nvCxnSpPr>
              <p:cNvPr id="67" name="Straight Connector 66"/>
              <p:cNvCxnSpPr/>
              <p:nvPr/>
            </p:nvCxnSpPr>
            <p:spPr>
              <a:xfrm>
                <a:off x="5498353" y="2883647"/>
                <a:ext cx="164353" cy="209177"/>
              </a:xfrm>
              <a:prstGeom prst="line">
                <a:avLst/>
              </a:prstGeom>
              <a:ln w="28575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 flipV="1">
                <a:off x="5662706" y="2599765"/>
                <a:ext cx="224118" cy="508000"/>
              </a:xfrm>
              <a:prstGeom prst="line">
                <a:avLst/>
              </a:prstGeom>
              <a:ln w="28575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3" name="Group 72"/>
          <p:cNvGrpSpPr/>
          <p:nvPr/>
        </p:nvGrpSpPr>
        <p:grpSpPr>
          <a:xfrm>
            <a:off x="7232650" y="4978400"/>
            <a:ext cx="268941" cy="268941"/>
            <a:chOff x="5931647" y="5244353"/>
            <a:chExt cx="268941" cy="268941"/>
          </a:xfrm>
        </p:grpSpPr>
        <p:sp>
          <p:nvSpPr>
            <p:cNvPr id="74" name="Rectangle 73"/>
            <p:cNvSpPr/>
            <p:nvPr/>
          </p:nvSpPr>
          <p:spPr>
            <a:xfrm>
              <a:off x="5931647" y="5244353"/>
              <a:ext cx="268941" cy="268941"/>
            </a:xfrm>
            <a:prstGeom prst="rect">
              <a:avLst/>
            </a:prstGeom>
            <a:noFill/>
            <a:ln w="19050" cmpd="sng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5" name="Group 74"/>
            <p:cNvGrpSpPr/>
            <p:nvPr/>
          </p:nvGrpSpPr>
          <p:grpSpPr>
            <a:xfrm>
              <a:off x="5958541" y="5257800"/>
              <a:ext cx="203200" cy="228600"/>
              <a:chOff x="5638800" y="2743200"/>
              <a:chExt cx="609600" cy="685800"/>
            </a:xfrm>
          </p:grpSpPr>
          <p:cxnSp>
            <p:nvCxnSpPr>
              <p:cNvPr id="76" name="Straight Connector 75"/>
              <p:cNvCxnSpPr/>
              <p:nvPr/>
            </p:nvCxnSpPr>
            <p:spPr>
              <a:xfrm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 flipH="1"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8" name="Group 77"/>
          <p:cNvGrpSpPr/>
          <p:nvPr/>
        </p:nvGrpSpPr>
        <p:grpSpPr>
          <a:xfrm>
            <a:off x="8487709" y="4978400"/>
            <a:ext cx="268941" cy="268941"/>
            <a:chOff x="5931647" y="5244353"/>
            <a:chExt cx="268941" cy="268941"/>
          </a:xfrm>
        </p:grpSpPr>
        <p:sp>
          <p:nvSpPr>
            <p:cNvPr id="79" name="Rectangle 78"/>
            <p:cNvSpPr/>
            <p:nvPr/>
          </p:nvSpPr>
          <p:spPr>
            <a:xfrm>
              <a:off x="5931647" y="5244353"/>
              <a:ext cx="268941" cy="268941"/>
            </a:xfrm>
            <a:prstGeom prst="rect">
              <a:avLst/>
            </a:prstGeom>
            <a:noFill/>
            <a:ln w="19050" cmpd="sng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0" name="Group 79"/>
            <p:cNvGrpSpPr/>
            <p:nvPr/>
          </p:nvGrpSpPr>
          <p:grpSpPr>
            <a:xfrm>
              <a:off x="5958541" y="5257800"/>
              <a:ext cx="203200" cy="228600"/>
              <a:chOff x="5638800" y="2743200"/>
              <a:chExt cx="609600" cy="685800"/>
            </a:xfrm>
          </p:grpSpPr>
          <p:cxnSp>
            <p:nvCxnSpPr>
              <p:cNvPr id="81" name="Straight Connector 80"/>
              <p:cNvCxnSpPr/>
              <p:nvPr/>
            </p:nvCxnSpPr>
            <p:spPr>
              <a:xfrm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 flipH="1"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3" name="Group 82"/>
          <p:cNvGrpSpPr/>
          <p:nvPr/>
        </p:nvGrpSpPr>
        <p:grpSpPr>
          <a:xfrm>
            <a:off x="9173509" y="4978400"/>
            <a:ext cx="268941" cy="268941"/>
            <a:chOff x="5931647" y="5244353"/>
            <a:chExt cx="268941" cy="268941"/>
          </a:xfrm>
        </p:grpSpPr>
        <p:sp>
          <p:nvSpPr>
            <p:cNvPr id="84" name="Rectangle 83"/>
            <p:cNvSpPr/>
            <p:nvPr/>
          </p:nvSpPr>
          <p:spPr>
            <a:xfrm>
              <a:off x="5931647" y="5244353"/>
              <a:ext cx="268941" cy="268941"/>
            </a:xfrm>
            <a:prstGeom prst="rect">
              <a:avLst/>
            </a:prstGeom>
            <a:noFill/>
            <a:ln w="19050" cmpd="sng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5" name="Group 84"/>
            <p:cNvGrpSpPr/>
            <p:nvPr/>
          </p:nvGrpSpPr>
          <p:grpSpPr>
            <a:xfrm>
              <a:off x="5958541" y="5257800"/>
              <a:ext cx="203200" cy="228600"/>
              <a:chOff x="5638800" y="2743200"/>
              <a:chExt cx="609600" cy="685800"/>
            </a:xfrm>
          </p:grpSpPr>
          <p:cxnSp>
            <p:nvCxnSpPr>
              <p:cNvPr id="86" name="Straight Connector 85"/>
              <p:cNvCxnSpPr/>
              <p:nvPr/>
            </p:nvCxnSpPr>
            <p:spPr>
              <a:xfrm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flipH="1"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8" name="Group 87"/>
          <p:cNvGrpSpPr/>
          <p:nvPr/>
        </p:nvGrpSpPr>
        <p:grpSpPr>
          <a:xfrm>
            <a:off x="9747250" y="4978400"/>
            <a:ext cx="268941" cy="268941"/>
            <a:chOff x="5931647" y="5244353"/>
            <a:chExt cx="268941" cy="268941"/>
          </a:xfrm>
        </p:grpSpPr>
        <p:sp>
          <p:nvSpPr>
            <p:cNvPr id="89" name="Rectangle 88"/>
            <p:cNvSpPr/>
            <p:nvPr/>
          </p:nvSpPr>
          <p:spPr>
            <a:xfrm>
              <a:off x="5931647" y="5244353"/>
              <a:ext cx="268941" cy="268941"/>
            </a:xfrm>
            <a:prstGeom prst="rect">
              <a:avLst/>
            </a:prstGeom>
            <a:noFill/>
            <a:ln w="19050" cmpd="sng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0" name="Group 89"/>
            <p:cNvGrpSpPr/>
            <p:nvPr/>
          </p:nvGrpSpPr>
          <p:grpSpPr>
            <a:xfrm>
              <a:off x="5958541" y="5257800"/>
              <a:ext cx="203200" cy="228600"/>
              <a:chOff x="5638800" y="2743200"/>
              <a:chExt cx="609600" cy="685800"/>
            </a:xfrm>
          </p:grpSpPr>
          <p:cxnSp>
            <p:nvCxnSpPr>
              <p:cNvPr id="91" name="Straight Connector 90"/>
              <p:cNvCxnSpPr/>
              <p:nvPr/>
            </p:nvCxnSpPr>
            <p:spPr>
              <a:xfrm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 flipH="1"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3" name="Group 92"/>
          <p:cNvGrpSpPr/>
          <p:nvPr/>
        </p:nvGrpSpPr>
        <p:grpSpPr>
          <a:xfrm>
            <a:off x="7878109" y="4978400"/>
            <a:ext cx="268941" cy="268941"/>
            <a:chOff x="6741459" y="5257800"/>
            <a:chExt cx="268941" cy="268941"/>
          </a:xfrm>
        </p:grpSpPr>
        <p:sp>
          <p:nvSpPr>
            <p:cNvPr id="94" name="Rectangle 93"/>
            <p:cNvSpPr/>
            <p:nvPr/>
          </p:nvSpPr>
          <p:spPr>
            <a:xfrm>
              <a:off x="6741459" y="5257800"/>
              <a:ext cx="268941" cy="268941"/>
            </a:xfrm>
            <a:prstGeom prst="rect">
              <a:avLst/>
            </a:prstGeom>
            <a:noFill/>
            <a:ln w="1905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5" name="Group 94"/>
            <p:cNvGrpSpPr/>
            <p:nvPr/>
          </p:nvGrpSpPr>
          <p:grpSpPr>
            <a:xfrm>
              <a:off x="6798236" y="5289178"/>
              <a:ext cx="164352" cy="214922"/>
              <a:chOff x="5498353" y="2599765"/>
              <a:chExt cx="388471" cy="508000"/>
            </a:xfrm>
          </p:grpSpPr>
          <p:cxnSp>
            <p:nvCxnSpPr>
              <p:cNvPr id="96" name="Straight Connector 95"/>
              <p:cNvCxnSpPr/>
              <p:nvPr/>
            </p:nvCxnSpPr>
            <p:spPr>
              <a:xfrm>
                <a:off x="5498353" y="2883647"/>
                <a:ext cx="164353" cy="209177"/>
              </a:xfrm>
              <a:prstGeom prst="line">
                <a:avLst/>
              </a:prstGeom>
              <a:ln w="28575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 flipV="1">
                <a:off x="5662706" y="2599765"/>
                <a:ext cx="224118" cy="508000"/>
              </a:xfrm>
              <a:prstGeom prst="line">
                <a:avLst/>
              </a:prstGeom>
              <a:ln w="28575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8" name="Group 97"/>
          <p:cNvGrpSpPr/>
          <p:nvPr/>
        </p:nvGrpSpPr>
        <p:grpSpPr>
          <a:xfrm>
            <a:off x="10621309" y="4978400"/>
            <a:ext cx="268941" cy="268941"/>
            <a:chOff x="6741459" y="5257800"/>
            <a:chExt cx="268941" cy="268941"/>
          </a:xfrm>
        </p:grpSpPr>
        <p:sp>
          <p:nvSpPr>
            <p:cNvPr id="99" name="Rectangle 98"/>
            <p:cNvSpPr/>
            <p:nvPr/>
          </p:nvSpPr>
          <p:spPr>
            <a:xfrm>
              <a:off x="6741459" y="5257800"/>
              <a:ext cx="268941" cy="268941"/>
            </a:xfrm>
            <a:prstGeom prst="rect">
              <a:avLst/>
            </a:prstGeom>
            <a:noFill/>
            <a:ln w="1905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0" name="Group 99"/>
            <p:cNvGrpSpPr/>
            <p:nvPr/>
          </p:nvGrpSpPr>
          <p:grpSpPr>
            <a:xfrm>
              <a:off x="6798236" y="5289178"/>
              <a:ext cx="164352" cy="214922"/>
              <a:chOff x="5498353" y="2599765"/>
              <a:chExt cx="388471" cy="508000"/>
            </a:xfrm>
          </p:grpSpPr>
          <p:cxnSp>
            <p:nvCxnSpPr>
              <p:cNvPr id="101" name="Straight Connector 100"/>
              <p:cNvCxnSpPr/>
              <p:nvPr/>
            </p:nvCxnSpPr>
            <p:spPr>
              <a:xfrm>
                <a:off x="5498353" y="2883647"/>
                <a:ext cx="164353" cy="209177"/>
              </a:xfrm>
              <a:prstGeom prst="line">
                <a:avLst/>
              </a:prstGeom>
              <a:ln w="28575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 flipV="1">
                <a:off x="5662706" y="2599765"/>
                <a:ext cx="224118" cy="508000"/>
              </a:xfrm>
              <a:prstGeom prst="line">
                <a:avLst/>
              </a:prstGeom>
              <a:ln w="28575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3" name="Group 102"/>
          <p:cNvGrpSpPr/>
          <p:nvPr/>
        </p:nvGrpSpPr>
        <p:grpSpPr>
          <a:xfrm>
            <a:off x="6430309" y="5283200"/>
            <a:ext cx="268941" cy="268941"/>
            <a:chOff x="6741459" y="5257800"/>
            <a:chExt cx="268941" cy="268941"/>
          </a:xfrm>
        </p:grpSpPr>
        <p:sp>
          <p:nvSpPr>
            <p:cNvPr id="104" name="Rectangle 103"/>
            <p:cNvSpPr/>
            <p:nvPr/>
          </p:nvSpPr>
          <p:spPr>
            <a:xfrm>
              <a:off x="6741459" y="5257800"/>
              <a:ext cx="268941" cy="268941"/>
            </a:xfrm>
            <a:prstGeom prst="rect">
              <a:avLst/>
            </a:prstGeom>
            <a:noFill/>
            <a:ln w="1905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5" name="Group 104"/>
            <p:cNvGrpSpPr/>
            <p:nvPr/>
          </p:nvGrpSpPr>
          <p:grpSpPr>
            <a:xfrm>
              <a:off x="6798236" y="5289178"/>
              <a:ext cx="164352" cy="214922"/>
              <a:chOff x="5498353" y="2599765"/>
              <a:chExt cx="388471" cy="508000"/>
            </a:xfrm>
          </p:grpSpPr>
          <p:cxnSp>
            <p:nvCxnSpPr>
              <p:cNvPr id="106" name="Straight Connector 105"/>
              <p:cNvCxnSpPr/>
              <p:nvPr/>
            </p:nvCxnSpPr>
            <p:spPr>
              <a:xfrm>
                <a:off x="5498353" y="2883647"/>
                <a:ext cx="164353" cy="209177"/>
              </a:xfrm>
              <a:prstGeom prst="line">
                <a:avLst/>
              </a:prstGeom>
              <a:ln w="28575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 flipV="1">
                <a:off x="5662706" y="2599765"/>
                <a:ext cx="224118" cy="508000"/>
              </a:xfrm>
              <a:prstGeom prst="line">
                <a:avLst/>
              </a:prstGeom>
              <a:ln w="28575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8" name="Group 107"/>
          <p:cNvGrpSpPr/>
          <p:nvPr/>
        </p:nvGrpSpPr>
        <p:grpSpPr>
          <a:xfrm>
            <a:off x="7878109" y="5283200"/>
            <a:ext cx="268941" cy="268941"/>
            <a:chOff x="6741459" y="5257800"/>
            <a:chExt cx="268941" cy="268941"/>
          </a:xfrm>
        </p:grpSpPr>
        <p:sp>
          <p:nvSpPr>
            <p:cNvPr id="109" name="Rectangle 108"/>
            <p:cNvSpPr/>
            <p:nvPr/>
          </p:nvSpPr>
          <p:spPr>
            <a:xfrm>
              <a:off x="6741459" y="5257800"/>
              <a:ext cx="268941" cy="268941"/>
            </a:xfrm>
            <a:prstGeom prst="rect">
              <a:avLst/>
            </a:prstGeom>
            <a:noFill/>
            <a:ln w="1905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0" name="Group 109"/>
            <p:cNvGrpSpPr/>
            <p:nvPr/>
          </p:nvGrpSpPr>
          <p:grpSpPr>
            <a:xfrm>
              <a:off x="6798236" y="5289178"/>
              <a:ext cx="164352" cy="214922"/>
              <a:chOff x="5498353" y="2599765"/>
              <a:chExt cx="388471" cy="508000"/>
            </a:xfrm>
          </p:grpSpPr>
          <p:cxnSp>
            <p:nvCxnSpPr>
              <p:cNvPr id="111" name="Straight Connector 110"/>
              <p:cNvCxnSpPr/>
              <p:nvPr/>
            </p:nvCxnSpPr>
            <p:spPr>
              <a:xfrm>
                <a:off x="5498353" y="2883647"/>
                <a:ext cx="164353" cy="209177"/>
              </a:xfrm>
              <a:prstGeom prst="line">
                <a:avLst/>
              </a:prstGeom>
              <a:ln w="28575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>
              <a:xfrm flipV="1">
                <a:off x="5662706" y="2599765"/>
                <a:ext cx="224118" cy="508000"/>
              </a:xfrm>
              <a:prstGeom prst="line">
                <a:avLst/>
              </a:prstGeom>
              <a:ln w="28575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3" name="Group 112"/>
          <p:cNvGrpSpPr/>
          <p:nvPr/>
        </p:nvGrpSpPr>
        <p:grpSpPr>
          <a:xfrm>
            <a:off x="10621309" y="5283200"/>
            <a:ext cx="268941" cy="268941"/>
            <a:chOff x="5931647" y="5244353"/>
            <a:chExt cx="268941" cy="268941"/>
          </a:xfrm>
        </p:grpSpPr>
        <p:sp>
          <p:nvSpPr>
            <p:cNvPr id="114" name="Rectangle 113"/>
            <p:cNvSpPr/>
            <p:nvPr/>
          </p:nvSpPr>
          <p:spPr>
            <a:xfrm>
              <a:off x="5931647" y="5244353"/>
              <a:ext cx="268941" cy="268941"/>
            </a:xfrm>
            <a:prstGeom prst="rect">
              <a:avLst/>
            </a:prstGeom>
            <a:noFill/>
            <a:ln w="19050" cmpd="sng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5" name="Group 114"/>
            <p:cNvGrpSpPr/>
            <p:nvPr/>
          </p:nvGrpSpPr>
          <p:grpSpPr>
            <a:xfrm>
              <a:off x="5958541" y="5257800"/>
              <a:ext cx="203200" cy="228600"/>
              <a:chOff x="5638800" y="2743200"/>
              <a:chExt cx="609600" cy="685800"/>
            </a:xfrm>
          </p:grpSpPr>
          <p:cxnSp>
            <p:nvCxnSpPr>
              <p:cNvPr id="116" name="Straight Connector 115"/>
              <p:cNvCxnSpPr/>
              <p:nvPr/>
            </p:nvCxnSpPr>
            <p:spPr>
              <a:xfrm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>
              <a:xfrm flipH="1"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8" name="TextBox 117"/>
          <p:cNvSpPr txBox="1"/>
          <p:nvPr/>
        </p:nvSpPr>
        <p:spPr>
          <a:xfrm>
            <a:off x="4260850" y="4802394"/>
            <a:ext cx="7873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</a:rPr>
              <a:t>KB</a:t>
            </a:r>
            <a:r>
              <a:rPr lang="en-US" sz="2800" dirty="0">
                <a:solidFill>
                  <a:srgbClr val="7030A0"/>
                </a:solidFill>
              </a:rPr>
              <a:t>?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4260850" y="5077060"/>
            <a:ext cx="7088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lang="el-GR" sz="3600" i="1" dirty="0">
                <a:solidFill>
                  <a:srgbClr val="7030A0"/>
                </a:solidFill>
                <a:latin typeface="Times New Roman"/>
                <a:cs typeface="Times New Roman"/>
              </a:rPr>
              <a:t>α</a:t>
            </a:r>
            <a:r>
              <a:rPr lang="en-US" sz="2800" dirty="0">
                <a:solidFill>
                  <a:srgbClr val="7030A0"/>
                </a:solidFill>
              </a:rPr>
              <a:t>?</a:t>
            </a:r>
          </a:p>
        </p:txBody>
      </p:sp>
      <p:sp>
        <p:nvSpPr>
          <p:cNvPr id="4" name="Oval 3"/>
          <p:cNvSpPr/>
          <p:nvPr/>
        </p:nvSpPr>
        <p:spPr>
          <a:xfrm>
            <a:off x="8083432" y="927849"/>
            <a:ext cx="227795" cy="227795"/>
          </a:xfrm>
          <a:prstGeom prst="ellipse">
            <a:avLst/>
          </a:prstGeom>
          <a:solidFill>
            <a:schemeClr val="accent1"/>
          </a:solidFill>
          <a:ln w="2540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cxnSp>
        <p:nvCxnSpPr>
          <p:cNvPr id="6" name="Straight Arrow Connector 5"/>
          <p:cNvCxnSpPr>
            <a:stCxn id="4" idx="3"/>
          </p:cNvCxnSpPr>
          <p:nvPr/>
        </p:nvCxnSpPr>
        <p:spPr>
          <a:xfrm flipH="1">
            <a:off x="7779705" y="1122284"/>
            <a:ext cx="337087" cy="564881"/>
          </a:xfrm>
          <a:prstGeom prst="straightConnector1">
            <a:avLst/>
          </a:prstGeom>
          <a:solidFill>
            <a:schemeClr val="accent1"/>
          </a:solidFill>
          <a:ln w="25400">
            <a:solidFill>
              <a:schemeClr val="accent1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4" idx="5"/>
          </p:cNvCxnSpPr>
          <p:nvPr/>
        </p:nvCxnSpPr>
        <p:spPr>
          <a:xfrm>
            <a:off x="8277867" y="1122284"/>
            <a:ext cx="337087" cy="564881"/>
          </a:xfrm>
          <a:prstGeom prst="straightConnector1">
            <a:avLst/>
          </a:prstGeom>
          <a:solidFill>
            <a:schemeClr val="accent1"/>
          </a:solidFill>
          <a:ln w="25400">
            <a:solidFill>
              <a:schemeClr val="accent1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7585270" y="1644593"/>
            <a:ext cx="227795" cy="227795"/>
          </a:xfrm>
          <a:prstGeom prst="ellipse">
            <a:avLst/>
          </a:prstGeom>
          <a:solidFill>
            <a:schemeClr val="accent1"/>
          </a:solidFill>
          <a:ln w="2540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cxnSp>
        <p:nvCxnSpPr>
          <p:cNvPr id="13" name="Straight Arrow Connector 12"/>
          <p:cNvCxnSpPr>
            <a:stCxn id="12" idx="3"/>
          </p:cNvCxnSpPr>
          <p:nvPr/>
        </p:nvCxnSpPr>
        <p:spPr>
          <a:xfrm flipH="1">
            <a:off x="7281543" y="1839028"/>
            <a:ext cx="337087" cy="564881"/>
          </a:xfrm>
          <a:prstGeom prst="straightConnector1">
            <a:avLst/>
          </a:prstGeom>
          <a:solidFill>
            <a:schemeClr val="accent1"/>
          </a:solidFill>
          <a:ln w="25400">
            <a:solidFill>
              <a:schemeClr val="accent1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2" idx="5"/>
          </p:cNvCxnSpPr>
          <p:nvPr/>
        </p:nvCxnSpPr>
        <p:spPr>
          <a:xfrm>
            <a:off x="7779705" y="1839028"/>
            <a:ext cx="337087" cy="564881"/>
          </a:xfrm>
          <a:prstGeom prst="straightConnector1">
            <a:avLst/>
          </a:prstGeom>
          <a:solidFill>
            <a:schemeClr val="accent1"/>
          </a:solidFill>
          <a:ln w="25400">
            <a:solidFill>
              <a:schemeClr val="accent1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8572382" y="1644593"/>
            <a:ext cx="227795" cy="227795"/>
          </a:xfrm>
          <a:prstGeom prst="ellipse">
            <a:avLst/>
          </a:prstGeom>
          <a:solidFill>
            <a:schemeClr val="accent1"/>
          </a:solidFill>
          <a:ln w="2540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cxnSp>
        <p:nvCxnSpPr>
          <p:cNvPr id="16" name="Straight Arrow Connector 15"/>
          <p:cNvCxnSpPr>
            <a:stCxn id="15" idx="3"/>
          </p:cNvCxnSpPr>
          <p:nvPr/>
        </p:nvCxnSpPr>
        <p:spPr>
          <a:xfrm flipH="1">
            <a:off x="8268655" y="1839028"/>
            <a:ext cx="337087" cy="564881"/>
          </a:xfrm>
          <a:prstGeom prst="straightConnector1">
            <a:avLst/>
          </a:prstGeom>
          <a:solidFill>
            <a:schemeClr val="accent1"/>
          </a:solidFill>
          <a:ln w="25400">
            <a:solidFill>
              <a:schemeClr val="accent1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5" idx="5"/>
          </p:cNvCxnSpPr>
          <p:nvPr/>
        </p:nvCxnSpPr>
        <p:spPr>
          <a:xfrm>
            <a:off x="8766817" y="1839028"/>
            <a:ext cx="337087" cy="564881"/>
          </a:xfrm>
          <a:prstGeom prst="straightConnector1">
            <a:avLst/>
          </a:prstGeom>
          <a:solidFill>
            <a:schemeClr val="accent1"/>
          </a:solidFill>
          <a:ln w="25400">
            <a:solidFill>
              <a:schemeClr val="accent1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7096319" y="2403909"/>
            <a:ext cx="227795" cy="227795"/>
          </a:xfrm>
          <a:prstGeom prst="ellipse">
            <a:avLst/>
          </a:prstGeom>
          <a:solidFill>
            <a:schemeClr val="accent1"/>
          </a:solidFill>
          <a:ln w="2540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cxnSp>
        <p:nvCxnSpPr>
          <p:cNvPr id="19" name="Straight Arrow Connector 18"/>
          <p:cNvCxnSpPr>
            <a:stCxn id="18" idx="3"/>
          </p:cNvCxnSpPr>
          <p:nvPr/>
        </p:nvCxnSpPr>
        <p:spPr>
          <a:xfrm flipH="1">
            <a:off x="6792593" y="2598344"/>
            <a:ext cx="337087" cy="564881"/>
          </a:xfrm>
          <a:prstGeom prst="straightConnector1">
            <a:avLst/>
          </a:prstGeom>
          <a:solidFill>
            <a:schemeClr val="accent1"/>
          </a:solidFill>
          <a:ln w="25400">
            <a:solidFill>
              <a:schemeClr val="accent1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8" idx="5"/>
          </p:cNvCxnSpPr>
          <p:nvPr/>
        </p:nvCxnSpPr>
        <p:spPr>
          <a:xfrm>
            <a:off x="7290754" y="2598344"/>
            <a:ext cx="185224" cy="379658"/>
          </a:xfrm>
          <a:prstGeom prst="straightConnector1">
            <a:avLst/>
          </a:prstGeom>
          <a:solidFill>
            <a:schemeClr val="accent1"/>
          </a:solidFill>
          <a:ln w="25400">
            <a:solidFill>
              <a:schemeClr val="accent1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9027972" y="2403909"/>
            <a:ext cx="227795" cy="227795"/>
          </a:xfrm>
          <a:prstGeom prst="ellipse">
            <a:avLst/>
          </a:prstGeom>
          <a:solidFill>
            <a:schemeClr val="accent1"/>
          </a:solidFill>
          <a:ln w="2540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cxnSp>
        <p:nvCxnSpPr>
          <p:cNvPr id="22" name="Straight Arrow Connector 21"/>
          <p:cNvCxnSpPr>
            <a:stCxn id="21" idx="3"/>
          </p:cNvCxnSpPr>
          <p:nvPr/>
        </p:nvCxnSpPr>
        <p:spPr>
          <a:xfrm flipH="1">
            <a:off x="8918681" y="2598344"/>
            <a:ext cx="142652" cy="303726"/>
          </a:xfrm>
          <a:prstGeom prst="straightConnector1">
            <a:avLst/>
          </a:prstGeom>
          <a:solidFill>
            <a:schemeClr val="accent1"/>
          </a:solidFill>
          <a:ln w="25400">
            <a:solidFill>
              <a:schemeClr val="accent1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21" idx="5"/>
          </p:cNvCxnSpPr>
          <p:nvPr/>
        </p:nvCxnSpPr>
        <p:spPr>
          <a:xfrm>
            <a:off x="9222408" y="2598344"/>
            <a:ext cx="337087" cy="564881"/>
          </a:xfrm>
          <a:prstGeom prst="straightConnector1">
            <a:avLst/>
          </a:prstGeom>
          <a:solidFill>
            <a:schemeClr val="accent1"/>
          </a:solidFill>
          <a:ln w="25400">
            <a:solidFill>
              <a:schemeClr val="accent1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6033275" y="4150336"/>
            <a:ext cx="227795" cy="227795"/>
          </a:xfrm>
          <a:prstGeom prst="ellipse">
            <a:avLst/>
          </a:prstGeom>
          <a:solidFill>
            <a:schemeClr val="accent1"/>
          </a:solidFill>
          <a:ln w="2540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cxnSp>
        <p:nvCxnSpPr>
          <p:cNvPr id="30" name="Straight Arrow Connector 29"/>
          <p:cNvCxnSpPr>
            <a:stCxn id="29" idx="3"/>
          </p:cNvCxnSpPr>
          <p:nvPr/>
        </p:nvCxnSpPr>
        <p:spPr>
          <a:xfrm flipH="1">
            <a:off x="5729548" y="4344771"/>
            <a:ext cx="337087" cy="564881"/>
          </a:xfrm>
          <a:prstGeom prst="straightConnector1">
            <a:avLst/>
          </a:prstGeom>
          <a:solidFill>
            <a:schemeClr val="accent1"/>
          </a:solidFill>
          <a:ln w="25400">
            <a:solidFill>
              <a:schemeClr val="accent1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9" idx="5"/>
          </p:cNvCxnSpPr>
          <p:nvPr/>
        </p:nvCxnSpPr>
        <p:spPr>
          <a:xfrm>
            <a:off x="6227710" y="4344771"/>
            <a:ext cx="337087" cy="564881"/>
          </a:xfrm>
          <a:prstGeom prst="straightConnector1">
            <a:avLst/>
          </a:prstGeom>
          <a:solidFill>
            <a:schemeClr val="accent1"/>
          </a:solidFill>
          <a:ln w="25400">
            <a:solidFill>
              <a:schemeClr val="accent1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10166948" y="4150336"/>
            <a:ext cx="227795" cy="227795"/>
          </a:xfrm>
          <a:prstGeom prst="ellipse">
            <a:avLst/>
          </a:prstGeom>
          <a:solidFill>
            <a:schemeClr val="accent1"/>
          </a:solidFill>
          <a:ln w="2540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cxnSp>
        <p:nvCxnSpPr>
          <p:cNvPr id="33" name="Straight Arrow Connector 32"/>
          <p:cNvCxnSpPr>
            <a:stCxn id="32" idx="3"/>
          </p:cNvCxnSpPr>
          <p:nvPr/>
        </p:nvCxnSpPr>
        <p:spPr>
          <a:xfrm flipH="1">
            <a:off x="9863221" y="4344771"/>
            <a:ext cx="337087" cy="564881"/>
          </a:xfrm>
          <a:prstGeom prst="straightConnector1">
            <a:avLst/>
          </a:prstGeom>
          <a:solidFill>
            <a:schemeClr val="accent1"/>
          </a:solidFill>
          <a:ln w="25400">
            <a:solidFill>
              <a:schemeClr val="accent1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32" idx="5"/>
          </p:cNvCxnSpPr>
          <p:nvPr/>
        </p:nvCxnSpPr>
        <p:spPr>
          <a:xfrm>
            <a:off x="10361383" y="4344771"/>
            <a:ext cx="337087" cy="564881"/>
          </a:xfrm>
          <a:prstGeom prst="straightConnector1">
            <a:avLst/>
          </a:prstGeom>
          <a:solidFill>
            <a:schemeClr val="accent1"/>
          </a:solidFill>
          <a:ln w="25400">
            <a:solidFill>
              <a:schemeClr val="accent1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6185139" y="3737318"/>
            <a:ext cx="227795" cy="413018"/>
          </a:xfrm>
          <a:prstGeom prst="straightConnector1">
            <a:avLst/>
          </a:prstGeom>
          <a:solidFill>
            <a:schemeClr val="accent1"/>
          </a:solidFill>
          <a:ln w="25400">
            <a:solidFill>
              <a:schemeClr val="accent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9981725" y="3737318"/>
            <a:ext cx="261155" cy="413018"/>
          </a:xfrm>
          <a:prstGeom prst="straightConnector1">
            <a:avLst/>
          </a:prstGeom>
          <a:solidFill>
            <a:schemeClr val="accent1"/>
          </a:solidFill>
          <a:ln w="25400">
            <a:solidFill>
              <a:schemeClr val="accent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6488866" y="3251952"/>
            <a:ext cx="227795" cy="379658"/>
          </a:xfrm>
          <a:prstGeom prst="line">
            <a:avLst/>
          </a:prstGeom>
          <a:solidFill>
            <a:schemeClr val="accent1"/>
          </a:solidFill>
          <a:ln w="25400">
            <a:solidFill>
              <a:schemeClr val="accent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9648219" y="3254931"/>
            <a:ext cx="227795" cy="379658"/>
          </a:xfrm>
          <a:prstGeom prst="line">
            <a:avLst/>
          </a:prstGeom>
          <a:solidFill>
            <a:schemeClr val="accent1"/>
          </a:solidFill>
          <a:ln w="25400">
            <a:solidFill>
              <a:schemeClr val="accent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6283488" y="1097002"/>
                <a:ext cx="1606915" cy="523220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i="1" baseline="-25000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rgbClr val="00B050"/>
                    </a:solidFill>
                  </a:rPr>
                  <a:t>true</a:t>
                </a: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3488" y="1097002"/>
                <a:ext cx="1606915" cy="523220"/>
              </a:xfrm>
              <a:prstGeom prst="rect">
                <a:avLst/>
              </a:prstGeom>
              <a:blipFill>
                <a:blip r:embed="rId2"/>
                <a:stretch>
                  <a:fillRect t="-11628" r="-6464" b="-32558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8585843" y="1127357"/>
                <a:ext cx="1668855" cy="523220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i="1" baseline="-25000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chemeClr val="accent2"/>
                    </a:solidFill>
                  </a:rPr>
                  <a:t>false</a:t>
                </a: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5843" y="1127357"/>
                <a:ext cx="1668855" cy="523220"/>
              </a:xfrm>
              <a:prstGeom prst="rect">
                <a:avLst/>
              </a:prstGeom>
              <a:blipFill>
                <a:blip r:embed="rId3"/>
                <a:stretch>
                  <a:fillRect t="-11628" r="-6934" b="-32558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5765362" y="1829519"/>
                <a:ext cx="1606915" cy="523220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i="1" baseline="-2500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rgbClr val="00B050"/>
                    </a:solidFill>
                  </a:rPr>
                  <a:t>true</a:t>
                </a: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5362" y="1829519"/>
                <a:ext cx="1606915" cy="523220"/>
              </a:xfrm>
              <a:prstGeom prst="rect">
                <a:avLst/>
              </a:prstGeom>
              <a:blipFill>
                <a:blip r:embed="rId4"/>
                <a:stretch>
                  <a:fillRect t="-10465" r="-6464" b="-32558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9109919" y="1859873"/>
                <a:ext cx="1672061" cy="523220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i="1" baseline="-25000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>
                    <a:solidFill>
                      <a:schemeClr val="accent2"/>
                    </a:solidFill>
                  </a:rPr>
                  <a:t> false</a:t>
                </a: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9919" y="1859873"/>
                <a:ext cx="1672061" cy="523220"/>
              </a:xfrm>
              <a:prstGeom prst="rect">
                <a:avLst/>
              </a:prstGeom>
              <a:blipFill>
                <a:blip r:embed="rId5"/>
                <a:stretch>
                  <a:fillRect t="-10465" r="-6545" b="-32558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10529010" y="4171845"/>
                <a:ext cx="1722523" cy="523220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i="1" baseline="-25000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>
                    <a:solidFill>
                      <a:schemeClr val="accent2"/>
                    </a:solidFill>
                  </a:rPr>
                  <a:t> false</a:t>
                </a: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9010" y="4171845"/>
                <a:ext cx="1722523" cy="523220"/>
              </a:xfrm>
              <a:prstGeom prst="rect">
                <a:avLst/>
              </a:prstGeom>
              <a:blipFill>
                <a:blip r:embed="rId6"/>
                <a:stretch>
                  <a:fillRect t="-10465" r="-6360" b="-32558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4308314" y="4170286"/>
                <a:ext cx="1657377" cy="523220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i="1" baseline="-25000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rgbClr val="00B050"/>
                    </a:solidFill>
                  </a:rPr>
                  <a:t>true</a:t>
                </a: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8314" y="4170286"/>
                <a:ext cx="1657377" cy="523220"/>
              </a:xfrm>
              <a:prstGeom prst="rect">
                <a:avLst/>
              </a:prstGeom>
              <a:blipFill>
                <a:blip r:embed="rId7"/>
                <a:stretch>
                  <a:fillRect t="-10465" r="-5882" b="-32558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3751A6A-A18A-E0EA-D393-A49ADBEEE415}"/>
                  </a:ext>
                </a:extLst>
              </p:cNvPr>
              <p:cNvSpPr txBox="1"/>
              <p:nvPr/>
            </p:nvSpPr>
            <p:spPr>
              <a:xfrm>
                <a:off x="6396241" y="4171845"/>
                <a:ext cx="1722523" cy="523220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i="1" baseline="-2500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>
                    <a:solidFill>
                      <a:schemeClr val="accent2"/>
                    </a:solidFill>
                  </a:rPr>
                  <a:t> false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3751A6A-A18A-E0EA-D393-A49ADBEEE4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6241" y="4171845"/>
                <a:ext cx="1722523" cy="523220"/>
              </a:xfrm>
              <a:prstGeom prst="rect">
                <a:avLst/>
              </a:prstGeom>
              <a:blipFill>
                <a:blip r:embed="rId8"/>
                <a:stretch>
                  <a:fillRect t="-10465" r="-6360" b="-32558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78903D3-70AE-A4B7-F5EA-6FBA5F305396}"/>
                  </a:ext>
                </a:extLst>
              </p:cNvPr>
              <p:cNvSpPr txBox="1"/>
              <p:nvPr/>
            </p:nvSpPr>
            <p:spPr>
              <a:xfrm>
                <a:off x="8393719" y="4170286"/>
                <a:ext cx="1657377" cy="523220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i="1" baseline="-25000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rgbClr val="00B050"/>
                    </a:solidFill>
                  </a:rPr>
                  <a:t>true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78903D3-70AE-A4B7-F5EA-6FBA5F3053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3719" y="4170286"/>
                <a:ext cx="1657377" cy="523220"/>
              </a:xfrm>
              <a:prstGeom prst="rect">
                <a:avLst/>
              </a:prstGeom>
              <a:blipFill>
                <a:blip r:embed="rId9"/>
                <a:stretch>
                  <a:fillRect t="-10465" r="-5882" b="-32558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CC36DA0-DEC0-BFC5-8073-6A1301FE25F5}"/>
                  </a:ext>
                </a:extLst>
              </p:cNvPr>
              <p:cNvSpPr txBox="1"/>
              <p:nvPr/>
            </p:nvSpPr>
            <p:spPr>
              <a:xfrm rot="16200000">
                <a:off x="6381272" y="5613647"/>
                <a:ext cx="1117614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00B050"/>
                    </a:solidFill>
                  </a:rPr>
                  <a:t>11111</a:t>
                </a:r>
                <a:r>
                  <a:rPr lang="en-US" sz="2400" dirty="0">
                    <a:solidFill>
                      <a:schemeClr val="accent2"/>
                    </a:solidFill>
                  </a:rPr>
                  <a:t>0</a:t>
                </a:r>
              </a:p>
              <a:p>
                <a:endParaRPr lang="en-US" sz="24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CC36DA0-DEC0-BFC5-8073-6A1301FE25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6381272" y="5613647"/>
                <a:ext cx="1117614" cy="1200329"/>
              </a:xfrm>
              <a:prstGeom prst="rect">
                <a:avLst/>
              </a:prstGeom>
              <a:blipFill>
                <a:blip r:embed="rId10"/>
                <a:stretch>
                  <a:fillRect l="-4061" t="-7104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54D3BBC-0A4C-CC1A-6E66-D0C3A67BBB6A}"/>
                  </a:ext>
                </a:extLst>
              </p:cNvPr>
              <p:cNvSpPr txBox="1"/>
              <p:nvPr/>
            </p:nvSpPr>
            <p:spPr>
              <a:xfrm rot="16200000">
                <a:off x="8941182" y="5597616"/>
                <a:ext cx="1117614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sz="2400" dirty="0"/>
              </a:p>
              <a:p>
                <a:endParaRPr lang="en-US" sz="2400" dirty="0">
                  <a:solidFill>
                    <a:schemeClr val="accent2"/>
                  </a:solidFill>
                </a:endParaRPr>
              </a:p>
              <a:p>
                <a:r>
                  <a:rPr lang="en-US" sz="2400" dirty="0">
                    <a:solidFill>
                      <a:schemeClr val="accent2"/>
                    </a:solidFill>
                  </a:rPr>
                  <a:t>00000</a:t>
                </a:r>
                <a:r>
                  <a:rPr lang="en-US" sz="2400" dirty="0">
                    <a:solidFill>
                      <a:srgbClr val="00B050"/>
                    </a:solidFill>
                  </a:rPr>
                  <a:t>1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54D3BBC-0A4C-CC1A-6E66-D0C3A67BBB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8941182" y="5597616"/>
                <a:ext cx="1117614" cy="1200329"/>
              </a:xfrm>
              <a:prstGeom prst="rect">
                <a:avLst/>
              </a:prstGeom>
              <a:blipFill>
                <a:blip r:embed="rId11"/>
                <a:stretch>
                  <a:fillRect t="-6557" r="-10660" b="-87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E9D23768-AB93-7403-8F74-04BCF2AA30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9"/>
            <a:ext cx="5207248" cy="1290730"/>
          </a:xfrm>
        </p:spPr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function</a:t>
            </a:r>
            <a:r>
              <a:rPr lang="en-US" b="1" dirty="0">
                <a:solidFill>
                  <a:srgbClr val="CC00CC"/>
                </a:solidFill>
              </a:rPr>
              <a:t> </a:t>
            </a:r>
            <a:r>
              <a:rPr lang="en-US" dirty="0">
                <a:solidFill>
                  <a:srgbClr val="008000"/>
                </a:solidFill>
              </a:rPr>
              <a:t>TT-ENTAILS?</a:t>
            </a:r>
            <a:r>
              <a:rPr lang="en-US" dirty="0">
                <a:solidFill>
                  <a:srgbClr val="000090"/>
                </a:solidFill>
              </a:rPr>
              <a:t>(</a:t>
            </a:r>
            <a:r>
              <a:rPr lang="en-US" dirty="0">
                <a:solidFill>
                  <a:srgbClr val="0000FF"/>
                </a:solidFill>
              </a:rPr>
              <a:t>KB, α</a:t>
            </a:r>
            <a:r>
              <a:rPr lang="en-US" dirty="0">
                <a:solidFill>
                  <a:srgbClr val="000090"/>
                </a:solidFill>
              </a:rPr>
              <a:t>) </a:t>
            </a:r>
          </a:p>
          <a:p>
            <a:r>
              <a:rPr lang="en-US" dirty="0"/>
              <a:t>   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Same recursion as backtracking</a:t>
            </a:r>
          </a:p>
          <a:p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AC6F44F-9ED5-3622-F2AF-79D906224556}"/>
              </a:ext>
            </a:extLst>
          </p:cNvPr>
          <p:cNvSpPr txBox="1"/>
          <p:nvPr/>
        </p:nvSpPr>
        <p:spPr>
          <a:xfrm rot="16200000">
            <a:off x="7453772" y="5966948"/>
            <a:ext cx="1117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1</a:t>
            </a:r>
            <a:r>
              <a:rPr lang="en-US" sz="2400" dirty="0">
                <a:solidFill>
                  <a:schemeClr val="accent2"/>
                </a:solidFill>
              </a:rPr>
              <a:t>0</a:t>
            </a:r>
            <a:r>
              <a:rPr lang="en-US" sz="2400" dirty="0">
                <a:solidFill>
                  <a:srgbClr val="00B050"/>
                </a:solidFill>
              </a:rPr>
              <a:t>1</a:t>
            </a:r>
            <a:r>
              <a:rPr lang="en-US" sz="2400" dirty="0">
                <a:solidFill>
                  <a:schemeClr val="accent2"/>
                </a:solidFill>
              </a:rPr>
              <a:t>00</a:t>
            </a:r>
            <a:r>
              <a:rPr lang="en-US" sz="2400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173F76C-EFC3-96C9-ED7F-5D1998CA1FC0}"/>
              </a:ext>
            </a:extLst>
          </p:cNvPr>
          <p:cNvSpPr/>
          <p:nvPr/>
        </p:nvSpPr>
        <p:spPr>
          <a:xfrm>
            <a:off x="5627221" y="5314578"/>
            <a:ext cx="268941" cy="268941"/>
          </a:xfrm>
          <a:prstGeom prst="rect">
            <a:avLst/>
          </a:prstGeom>
          <a:noFill/>
          <a:ln w="19050" cmpd="sng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B6004A6-87F3-DD04-2D78-93D51A44A476}"/>
              </a:ext>
            </a:extLst>
          </p:cNvPr>
          <p:cNvCxnSpPr/>
          <p:nvPr/>
        </p:nvCxnSpPr>
        <p:spPr>
          <a:xfrm flipH="1">
            <a:off x="7232650" y="3022077"/>
            <a:ext cx="227795" cy="379658"/>
          </a:xfrm>
          <a:prstGeom prst="line">
            <a:avLst/>
          </a:prstGeom>
          <a:solidFill>
            <a:schemeClr val="accent1"/>
          </a:solidFill>
          <a:ln w="25400">
            <a:solidFill>
              <a:schemeClr val="accent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FC12243-ED68-4D7A-0EED-1C6660FFDFBD}"/>
              </a:ext>
            </a:extLst>
          </p:cNvPr>
          <p:cNvCxnSpPr/>
          <p:nvPr/>
        </p:nvCxnSpPr>
        <p:spPr>
          <a:xfrm>
            <a:off x="7288791" y="3471672"/>
            <a:ext cx="227795" cy="379658"/>
          </a:xfrm>
          <a:prstGeom prst="line">
            <a:avLst/>
          </a:prstGeom>
          <a:solidFill>
            <a:schemeClr val="accent1"/>
          </a:solidFill>
          <a:ln w="25400">
            <a:solidFill>
              <a:schemeClr val="accent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DCAAB7A-8E85-B19C-9101-374EAE7C1CEE}"/>
              </a:ext>
            </a:extLst>
          </p:cNvPr>
          <p:cNvCxnSpPr/>
          <p:nvPr/>
        </p:nvCxnSpPr>
        <p:spPr>
          <a:xfrm flipH="1">
            <a:off x="7882212" y="2440968"/>
            <a:ext cx="227795" cy="379658"/>
          </a:xfrm>
          <a:prstGeom prst="line">
            <a:avLst/>
          </a:prstGeom>
          <a:solidFill>
            <a:schemeClr val="accent1"/>
          </a:solidFill>
          <a:ln w="25400">
            <a:solidFill>
              <a:schemeClr val="accent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F3903D7A-1283-F946-C727-E4D58467E2E3}"/>
              </a:ext>
            </a:extLst>
          </p:cNvPr>
          <p:cNvCxnSpPr/>
          <p:nvPr/>
        </p:nvCxnSpPr>
        <p:spPr>
          <a:xfrm>
            <a:off x="7938353" y="2890563"/>
            <a:ext cx="227795" cy="379658"/>
          </a:xfrm>
          <a:prstGeom prst="line">
            <a:avLst/>
          </a:prstGeom>
          <a:solidFill>
            <a:schemeClr val="accent1"/>
          </a:solidFill>
          <a:ln w="25400">
            <a:solidFill>
              <a:schemeClr val="accent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5557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118" grpId="0"/>
      <p:bldP spid="119" grpId="0"/>
      <p:bldP spid="15" grpId="0" animBg="1"/>
      <p:bldP spid="21" grpId="0" animBg="1"/>
      <p:bldP spid="32" grpId="0" animBg="1"/>
      <p:bldP spid="44" grpId="0"/>
      <p:bldP spid="45" grpId="0"/>
      <p:bldP spid="46" grpId="0"/>
      <p:bldP spid="47" grpId="0"/>
      <p:bldP spid="48" grpId="0"/>
      <p:bldP spid="49" grpId="0"/>
      <p:bldP spid="5" grpId="0"/>
      <p:bldP spid="5" grpId="1"/>
      <p:bldP spid="8" grpId="0"/>
      <p:bldP spid="27" grpId="0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6CE36-9678-7DF9-5215-AD31A4E0D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Model Checking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43D758-74FA-FE5E-D585-65CD30CE0F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7030A0"/>
                </a:solidFill>
              </a:rPr>
              <a:t>function</a:t>
            </a:r>
            <a:r>
              <a:rPr lang="en-US" b="1" dirty="0">
                <a:solidFill>
                  <a:srgbClr val="CC00CC"/>
                </a:solidFill>
              </a:rPr>
              <a:t> </a:t>
            </a:r>
            <a:r>
              <a:rPr lang="en-US" dirty="0">
                <a:solidFill>
                  <a:srgbClr val="008000"/>
                </a:solidFill>
              </a:rPr>
              <a:t>TT-ENTAILS?</a:t>
            </a:r>
            <a:r>
              <a:rPr lang="en-US" dirty="0">
                <a:solidFill>
                  <a:srgbClr val="000090"/>
                </a:solidFill>
              </a:rPr>
              <a:t>(</a:t>
            </a:r>
            <a:r>
              <a:rPr lang="en-US" dirty="0">
                <a:solidFill>
                  <a:srgbClr val="0000FF"/>
                </a:solidFill>
              </a:rPr>
              <a:t>KB, α</a:t>
            </a:r>
            <a:r>
              <a:rPr lang="en-US" dirty="0">
                <a:solidFill>
                  <a:srgbClr val="000090"/>
                </a:solidFill>
              </a:rPr>
              <a:t>)   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Returns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true or false</a:t>
            </a:r>
            <a:br>
              <a:rPr lang="en-US" dirty="0"/>
            </a:br>
            <a:r>
              <a:rPr lang="en-US" dirty="0"/>
              <a:t>        </a:t>
            </a:r>
            <a:r>
              <a:rPr lang="en-US" dirty="0">
                <a:solidFill>
                  <a:srgbClr val="7030A0"/>
                </a:solidFill>
              </a:rPr>
              <a:t>return</a:t>
            </a:r>
            <a:r>
              <a:rPr lang="en-US" b="1" dirty="0"/>
              <a:t> </a:t>
            </a:r>
            <a:r>
              <a:rPr lang="en-US" dirty="0">
                <a:solidFill>
                  <a:srgbClr val="008000"/>
                </a:solidFill>
              </a:rPr>
              <a:t>TT-CHECK-ALL</a:t>
            </a:r>
            <a:r>
              <a:rPr lang="en-US" dirty="0"/>
              <a:t>(</a:t>
            </a:r>
            <a:r>
              <a:rPr lang="en-US" dirty="0">
                <a:solidFill>
                  <a:srgbClr val="0000FF"/>
                </a:solidFill>
              </a:rPr>
              <a:t>KB, α, symbols(KB) </a:t>
            </a:r>
            <a:r>
              <a:rPr lang="en-US" dirty="0"/>
              <a:t>∪</a:t>
            </a:r>
            <a:r>
              <a:rPr lang="en-US" dirty="0">
                <a:solidFill>
                  <a:srgbClr val="0000FF"/>
                </a:solidFill>
              </a:rPr>
              <a:t> symbols(α), {}</a:t>
            </a:r>
            <a:r>
              <a:rPr lang="en-US" dirty="0"/>
              <a:t>)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>
              <a:solidFill>
                <a:srgbClr val="CC00CC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7030A0"/>
                </a:solidFill>
              </a:rPr>
              <a:t>function</a:t>
            </a:r>
            <a:r>
              <a:rPr lang="en-US" b="1" dirty="0"/>
              <a:t> </a:t>
            </a:r>
            <a:r>
              <a:rPr lang="en-US" dirty="0">
                <a:solidFill>
                  <a:srgbClr val="008000"/>
                </a:solidFill>
              </a:rPr>
              <a:t>TT-CHECK-ALL</a:t>
            </a:r>
            <a:r>
              <a:rPr lang="en-US" dirty="0"/>
              <a:t>(</a:t>
            </a:r>
            <a:r>
              <a:rPr lang="en-US" dirty="0">
                <a:solidFill>
                  <a:srgbClr val="0000FF"/>
                </a:solidFill>
              </a:rPr>
              <a:t>KB, α, symbols, model</a:t>
            </a:r>
            <a:r>
              <a:rPr lang="en-US" dirty="0"/>
              <a:t>)    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Returns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true or false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       Recursively check to make sure all models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       that satisfy the KB also satisfy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808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49C6CE7-AEEF-4290-8474-62E27CCC77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1345492" cy="5420626"/>
          </a:xfrm>
        </p:spPr>
        <p:txBody>
          <a:bodyPr/>
          <a:lstStyle/>
          <a:p>
            <a:r>
              <a:rPr lang="en-US" dirty="0"/>
              <a:t>Last Time: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Propositional logic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Models and Knowledge Bases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 err="1">
                <a:solidFill>
                  <a:schemeClr val="tx1"/>
                </a:solidFill>
              </a:rPr>
              <a:t>Satisifiability</a:t>
            </a:r>
            <a:r>
              <a:rPr lang="en-US" sz="2800" dirty="0">
                <a:solidFill>
                  <a:schemeClr val="tx1"/>
                </a:solidFill>
              </a:rPr>
              <a:t> and Entailment</a:t>
            </a:r>
          </a:p>
          <a:p>
            <a:endParaRPr lang="en-US" sz="800" dirty="0">
              <a:solidFill>
                <a:schemeClr val="tx1"/>
              </a:solidFill>
            </a:endParaRPr>
          </a:p>
          <a:p>
            <a:r>
              <a:rPr lang="en-US" dirty="0"/>
              <a:t>Today: Logical Agent Algorithms</a:t>
            </a: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Entailment</a:t>
            </a:r>
          </a:p>
          <a:p>
            <a:pPr marL="917575" lvl="2" indent="-457200"/>
            <a:r>
              <a:rPr lang="en-US" sz="2800" dirty="0"/>
              <a:t>Model checking: Truth table entailment</a:t>
            </a:r>
          </a:p>
          <a:p>
            <a:pPr marL="917575" lvl="2" indent="-457200"/>
            <a:r>
              <a:rPr lang="en-US" sz="2800" dirty="0"/>
              <a:t>Theorem proving: (Forward chaining), resolution</a:t>
            </a:r>
            <a:endParaRPr lang="en-US" sz="3600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Satisfiability: DPLL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Planning with logic</a:t>
            </a:r>
          </a:p>
          <a:p>
            <a:pPr lvl="2" indent="0">
              <a:buNone/>
            </a:pPr>
            <a:endParaRPr lang="en-US" sz="2800" dirty="0"/>
          </a:p>
          <a:p>
            <a:pPr lvl="2" indent="0">
              <a:buNone/>
            </a:pPr>
            <a:endParaRPr lang="en-US" sz="2800" dirty="0"/>
          </a:p>
          <a:p>
            <a:pPr marL="457200" indent="-457200"/>
            <a:endParaRPr lang="en-US" sz="3600" dirty="0"/>
          </a:p>
          <a:p>
            <a:endParaRPr lang="en-US" sz="800" dirty="0"/>
          </a:p>
          <a:p>
            <a:endParaRPr lang="en-US" dirty="0"/>
          </a:p>
          <a:p>
            <a:endParaRPr lang="en-US" dirty="0"/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7094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6CE36-9678-7DF9-5215-AD31A4E0D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Model Checking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443D758-74FA-FE5E-D585-65CD30CE0F1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en-US" dirty="0">
                    <a:solidFill>
                      <a:srgbClr val="7030A0"/>
                    </a:solidFill>
                  </a:rPr>
                  <a:t>function</a:t>
                </a:r>
                <a:r>
                  <a:rPr lang="en-US" b="1" dirty="0"/>
                  <a:t> </a:t>
                </a:r>
                <a:r>
                  <a:rPr lang="en-US" dirty="0">
                    <a:solidFill>
                      <a:srgbClr val="008000"/>
                    </a:solidFill>
                  </a:rPr>
                  <a:t>TT-CHECK-ALL</a:t>
                </a:r>
                <a:r>
                  <a:rPr lang="en-US" dirty="0"/>
                  <a:t>(</a:t>
                </a:r>
                <a:r>
                  <a:rPr lang="en-US" dirty="0">
                    <a:solidFill>
                      <a:srgbClr val="0000FF"/>
                    </a:solidFill>
                  </a:rPr>
                  <a:t>KB, α, symbols, model</a:t>
                </a:r>
                <a:r>
                  <a:rPr lang="en-US" dirty="0"/>
                  <a:t>)     </a:t>
                </a:r>
                <a:r>
                  <a:rPr lang="en-US" dirty="0">
                    <a:solidFill>
                      <a:schemeClr val="bg1">
                        <a:lumMod val="65000"/>
                      </a:schemeClr>
                    </a:solidFill>
                  </a:rPr>
                  <a:t>Returns</a:t>
                </a:r>
                <a:r>
                  <a:rPr lang="en-US" b="1" dirty="0">
                    <a:solidFill>
                      <a:schemeClr val="bg1">
                        <a:lumMod val="65000"/>
                      </a:schemeClr>
                    </a:solidFill>
                  </a:rPr>
                  <a:t> </a:t>
                </a:r>
                <a:r>
                  <a:rPr lang="en-US" dirty="0">
                    <a:solidFill>
                      <a:schemeClr val="bg1">
                        <a:lumMod val="65000"/>
                      </a:schemeClr>
                    </a:solidFill>
                  </a:rPr>
                  <a:t>true or false</a:t>
                </a:r>
                <a:r>
                  <a:rPr lang="en-US" dirty="0"/>
                  <a:t> 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b="1" dirty="0"/>
                  <a:t>        </a:t>
                </a:r>
                <a:r>
                  <a:rPr lang="en-US" dirty="0">
                    <a:solidFill>
                      <a:srgbClr val="7030A0"/>
                    </a:solidFill>
                  </a:rPr>
                  <a:t>if</a:t>
                </a:r>
                <a:r>
                  <a:rPr lang="en-US" b="1" dirty="0"/>
                  <a:t> </a:t>
                </a:r>
                <a:r>
                  <a:rPr lang="en-US" dirty="0"/>
                  <a:t>empty?(</a:t>
                </a:r>
                <a:r>
                  <a:rPr lang="en-US" dirty="0">
                    <a:solidFill>
                      <a:srgbClr val="0000FF"/>
                    </a:solidFill>
                  </a:rPr>
                  <a:t>symbols</a:t>
                </a:r>
                <a:r>
                  <a:rPr lang="en-US" dirty="0"/>
                  <a:t>) </a:t>
                </a:r>
                <a:r>
                  <a:rPr lang="en-US" dirty="0">
                    <a:solidFill>
                      <a:srgbClr val="7030A0"/>
                    </a:solidFill>
                  </a:rPr>
                  <a:t>then</a:t>
                </a:r>
                <a:r>
                  <a:rPr lang="en-US" dirty="0"/>
                  <a:t> 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b="1" dirty="0"/>
                  <a:t>                </a:t>
                </a:r>
                <a:r>
                  <a:rPr lang="en-US" dirty="0">
                    <a:solidFill>
                      <a:srgbClr val="7030A0"/>
                    </a:solidFill>
                  </a:rPr>
                  <a:t>if</a:t>
                </a:r>
                <a:r>
                  <a:rPr lang="en-US" b="1" dirty="0"/>
                  <a:t> </a:t>
                </a:r>
                <a:r>
                  <a:rPr lang="en-US" dirty="0">
                    <a:solidFill>
                      <a:srgbClr val="008000"/>
                    </a:solidFill>
                  </a:rPr>
                  <a:t>PL-TRUE?</a:t>
                </a:r>
                <a:r>
                  <a:rPr lang="en-US" dirty="0"/>
                  <a:t>(</a:t>
                </a:r>
                <a:r>
                  <a:rPr lang="en-US" dirty="0">
                    <a:solidFill>
                      <a:srgbClr val="0000FF"/>
                    </a:solidFill>
                  </a:rPr>
                  <a:t>KB, model</a:t>
                </a:r>
                <a:r>
                  <a:rPr lang="en-US" dirty="0"/>
                  <a:t>) </a:t>
                </a:r>
                <a:r>
                  <a:rPr lang="en-US" dirty="0">
                    <a:solidFill>
                      <a:srgbClr val="7030A0"/>
                    </a:solidFill>
                  </a:rPr>
                  <a:t>then</a:t>
                </a:r>
                <a:endParaRPr lang="en-US" b="1" dirty="0">
                  <a:solidFill>
                    <a:srgbClr val="7030A0"/>
                  </a:solidFill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b="1" dirty="0">
                    <a:solidFill>
                      <a:srgbClr val="7030A0"/>
                    </a:solidFill>
                  </a:rPr>
                  <a:t>                        </a:t>
                </a:r>
                <a:r>
                  <a:rPr lang="en-US" dirty="0">
                    <a:solidFill>
                      <a:srgbClr val="7030A0"/>
                    </a:solidFill>
                  </a:rPr>
                  <a:t>return</a:t>
                </a:r>
                <a:r>
                  <a:rPr lang="en-US" b="1" dirty="0">
                    <a:solidFill>
                      <a:srgbClr val="7030A0"/>
                    </a:solidFill>
                  </a:rPr>
                  <a:t> </a:t>
                </a:r>
                <a:r>
                  <a:rPr lang="en-US" dirty="0">
                    <a:solidFill>
                      <a:srgbClr val="008000"/>
                    </a:solidFill>
                  </a:rPr>
                  <a:t>PL-TRUE?</a:t>
                </a:r>
                <a:r>
                  <a:rPr lang="en-US" dirty="0"/>
                  <a:t>(</a:t>
                </a:r>
                <a:r>
                  <a:rPr lang="en-US" dirty="0">
                    <a:solidFill>
                      <a:srgbClr val="0000FF"/>
                    </a:solidFill>
                  </a:rPr>
                  <a:t>α, model</a:t>
                </a:r>
                <a:r>
                  <a:rPr lang="en-US" dirty="0"/>
                  <a:t>) 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b="1" dirty="0"/>
                  <a:t>                </a:t>
                </a:r>
                <a:r>
                  <a:rPr lang="en-US" dirty="0">
                    <a:solidFill>
                      <a:srgbClr val="7030A0"/>
                    </a:solidFill>
                  </a:rPr>
                  <a:t>else</a:t>
                </a:r>
                <a:r>
                  <a:rPr lang="en-US" b="1" dirty="0">
                    <a:solidFill>
                      <a:srgbClr val="7030A0"/>
                    </a:solidFill>
                  </a:rPr>
                  <a:t> 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b="1" dirty="0">
                    <a:solidFill>
                      <a:srgbClr val="7030A0"/>
                    </a:solidFill>
                  </a:rPr>
                  <a:t>                        </a:t>
                </a:r>
                <a:r>
                  <a:rPr lang="en-US" dirty="0">
                    <a:solidFill>
                      <a:srgbClr val="7030A0"/>
                    </a:solidFill>
                  </a:rPr>
                  <a:t>return</a:t>
                </a:r>
                <a:r>
                  <a:rPr lang="en-US" b="1" dirty="0">
                    <a:solidFill>
                      <a:srgbClr val="7030A0"/>
                    </a:solidFill>
                  </a:rPr>
                  <a:t> </a:t>
                </a:r>
                <a:r>
                  <a:rPr lang="en-US" dirty="0"/>
                  <a:t>true</a:t>
                </a:r>
                <a:endParaRPr lang="en-US" i="1" dirty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b="1" i="1" dirty="0"/>
                  <a:t>        </a:t>
                </a:r>
                <a:r>
                  <a:rPr lang="en-US" dirty="0">
                    <a:solidFill>
                      <a:srgbClr val="7030A0"/>
                    </a:solidFill>
                  </a:rPr>
                  <a:t>else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← first(</a:t>
                </a:r>
                <a:r>
                  <a:rPr lang="en-US" dirty="0">
                    <a:solidFill>
                      <a:srgbClr val="0000FF"/>
                    </a:solidFill>
                  </a:rPr>
                  <a:t>symbols)</a:t>
                </a:r>
                <a:br>
                  <a:rPr lang="en-US" dirty="0">
                    <a:solidFill>
                      <a:srgbClr val="0000FF"/>
                    </a:solidFill>
                  </a:rPr>
                </a:br>
                <a:r>
                  <a:rPr lang="en-US" dirty="0">
                    <a:solidFill>
                      <a:srgbClr val="0000FF"/>
                    </a:solidFill>
                  </a:rPr>
                  <a:t>                rest ← </a:t>
                </a:r>
                <a:r>
                  <a:rPr lang="en-US" dirty="0"/>
                  <a:t>rest</a:t>
                </a:r>
                <a:r>
                  <a:rPr lang="en-US" dirty="0">
                    <a:solidFill>
                      <a:srgbClr val="0000FF"/>
                    </a:solidFill>
                  </a:rPr>
                  <a:t>(symbols</a:t>
                </a:r>
                <a:r>
                  <a:rPr lang="en-US" dirty="0"/>
                  <a:t>)</a:t>
                </a:r>
                <a:br>
                  <a:rPr lang="en-US" dirty="0"/>
                </a:br>
                <a:r>
                  <a:rPr lang="en-US" dirty="0"/>
                  <a:t>                </a:t>
                </a:r>
                <a:r>
                  <a:rPr lang="en-US" dirty="0">
                    <a:solidFill>
                      <a:srgbClr val="7030A0"/>
                    </a:solidFill>
                  </a:rPr>
                  <a:t>return</a:t>
                </a:r>
                <a:r>
                  <a:rPr lang="en-US" b="1" dirty="0"/>
                  <a:t>  and </a:t>
                </a:r>
                <a:r>
                  <a:rPr lang="en-US" dirty="0"/>
                  <a:t>( </a:t>
                </a:r>
                <a:r>
                  <a:rPr lang="en-US" dirty="0">
                    <a:solidFill>
                      <a:srgbClr val="008000"/>
                    </a:solidFill>
                  </a:rPr>
                  <a:t>TT-CHECK-ALL</a:t>
                </a:r>
                <a:r>
                  <a:rPr lang="en-US" dirty="0"/>
                  <a:t>(</a:t>
                </a:r>
                <a:r>
                  <a:rPr lang="en-US" dirty="0">
                    <a:solidFill>
                      <a:srgbClr val="0000FF"/>
                    </a:solidFill>
                  </a:rPr>
                  <a:t>KB, α, rest, model </a:t>
                </a:r>
                <a:r>
                  <a:rPr lang="en-US" dirty="0"/>
                  <a:t>∪</a:t>
                </a:r>
                <a:r>
                  <a:rPr lang="en-US" dirty="0">
                    <a:solidFill>
                      <a:srgbClr val="0000FF"/>
                    </a:solidFill>
                  </a:rPr>
                  <a:t> 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00FF"/>
                    </a:solidFill>
                  </a:rPr>
                  <a:t> = true}</a:t>
                </a:r>
                <a:r>
                  <a:rPr lang="en-US" dirty="0"/>
                  <a:t>) </a:t>
                </a:r>
              </a:p>
              <a:p>
                <a:pPr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en-US" b="1" dirty="0"/>
                  <a:t>                              </a:t>
                </a:r>
                <a:r>
                  <a:rPr lang="en-US" dirty="0"/>
                  <a:t>          </a:t>
                </a:r>
                <a:r>
                  <a:rPr lang="en-US" dirty="0">
                    <a:solidFill>
                      <a:srgbClr val="008000"/>
                    </a:solidFill>
                  </a:rPr>
                  <a:t>TT-CHECK-ALL</a:t>
                </a:r>
                <a:r>
                  <a:rPr lang="en-US" dirty="0"/>
                  <a:t>(</a:t>
                </a:r>
                <a:r>
                  <a:rPr lang="en-US" dirty="0">
                    <a:solidFill>
                      <a:srgbClr val="0000FF"/>
                    </a:solidFill>
                  </a:rPr>
                  <a:t>KB, α, rest, model </a:t>
                </a:r>
                <a:r>
                  <a:rPr lang="en-US" dirty="0"/>
                  <a:t>∪</a:t>
                </a:r>
                <a:r>
                  <a:rPr lang="en-US" dirty="0">
                    <a:solidFill>
                      <a:srgbClr val="0000FF"/>
                    </a:solidFill>
                  </a:rPr>
                  <a:t> 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00FF"/>
                    </a:solidFill>
                  </a:rPr>
                  <a:t> = false}</a:t>
                </a:r>
                <a:r>
                  <a:rPr lang="en-US" dirty="0"/>
                  <a:t>) )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443D758-74FA-FE5E-D585-65CD30CE0F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99" r="-522" b="-1880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09559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Model Checking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617" y="1125489"/>
            <a:ext cx="6172200" cy="2184398"/>
          </a:xfrm>
        </p:spPr>
        <p:txBody>
          <a:bodyPr/>
          <a:lstStyle/>
          <a:p>
            <a:r>
              <a:rPr lang="en-US" dirty="0"/>
              <a:t>Same recursion as backtracking</a:t>
            </a:r>
          </a:p>
          <a:p>
            <a:r>
              <a:rPr lang="en-US" dirty="0">
                <a:solidFill>
                  <a:schemeClr val="tx1"/>
                </a:solidFill>
              </a:rPr>
              <a:t>O(2</a:t>
            </a:r>
            <a:r>
              <a:rPr lang="en-US" baseline="30000" dirty="0">
                <a:solidFill>
                  <a:schemeClr val="tx1"/>
                </a:solidFill>
              </a:rPr>
              <a:t>N</a:t>
            </a:r>
            <a:r>
              <a:rPr lang="en-US" dirty="0">
                <a:solidFill>
                  <a:schemeClr val="tx1"/>
                </a:solidFill>
              </a:rPr>
              <a:t>) time, linear space</a:t>
            </a:r>
          </a:p>
          <a:p>
            <a:endParaRPr lang="en-US" dirty="0"/>
          </a:p>
          <a:p>
            <a:r>
              <a:rPr lang="en-US" dirty="0"/>
              <a:t>Can we do better?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EABB69-DDDD-E779-2266-315847A5143B}"/>
              </a:ext>
            </a:extLst>
          </p:cNvPr>
          <p:cNvSpPr txBox="1"/>
          <p:nvPr/>
        </p:nvSpPr>
        <p:spPr>
          <a:xfrm rot="16200000">
            <a:off x="5167601" y="5966948"/>
            <a:ext cx="1117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111111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5BCEBE-3142-92E6-AAAE-BBA269039C0E}"/>
              </a:ext>
            </a:extLst>
          </p:cNvPr>
          <p:cNvSpPr txBox="1"/>
          <p:nvPr/>
        </p:nvSpPr>
        <p:spPr>
          <a:xfrm rot="16200000">
            <a:off x="10154853" y="5996874"/>
            <a:ext cx="1117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000000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98305E0-9943-CA6B-4644-52F7BB8B2959}"/>
              </a:ext>
            </a:extLst>
          </p:cNvPr>
          <p:cNvGrpSpPr/>
          <p:nvPr/>
        </p:nvGrpSpPr>
        <p:grpSpPr>
          <a:xfrm>
            <a:off x="5620497" y="4964953"/>
            <a:ext cx="268941" cy="268941"/>
            <a:chOff x="5931647" y="5244353"/>
            <a:chExt cx="268941" cy="268941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824DEDF-CC64-9C99-AD7E-2FB8F1ADF745}"/>
                </a:ext>
              </a:extLst>
            </p:cNvPr>
            <p:cNvSpPr/>
            <p:nvPr/>
          </p:nvSpPr>
          <p:spPr>
            <a:xfrm>
              <a:off x="5931647" y="5244353"/>
              <a:ext cx="268941" cy="268941"/>
            </a:xfrm>
            <a:prstGeom prst="rect">
              <a:avLst/>
            </a:prstGeom>
            <a:noFill/>
            <a:ln w="19050" cmpd="sng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B9E3C9BD-C23F-D5AE-5EC7-548E76E9DD14}"/>
                </a:ext>
              </a:extLst>
            </p:cNvPr>
            <p:cNvGrpSpPr/>
            <p:nvPr/>
          </p:nvGrpSpPr>
          <p:grpSpPr>
            <a:xfrm>
              <a:off x="5958541" y="5257800"/>
              <a:ext cx="203200" cy="228600"/>
              <a:chOff x="5638800" y="2743200"/>
              <a:chExt cx="609600" cy="685800"/>
            </a:xfrm>
          </p:grpSpPr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EEFC832F-9489-7962-5D2F-1165D365D6A4}"/>
                  </a:ext>
                </a:extLst>
              </p:cNvPr>
              <p:cNvCxnSpPr/>
              <p:nvPr/>
            </p:nvCxnSpPr>
            <p:spPr>
              <a:xfrm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B43AEEED-A47C-8C87-8697-655DA725F8E5}"/>
                  </a:ext>
                </a:extLst>
              </p:cNvPr>
              <p:cNvCxnSpPr/>
              <p:nvPr/>
            </p:nvCxnSpPr>
            <p:spPr>
              <a:xfrm flipH="1"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D227371-027C-1B11-F361-E9F65EE758B3}"/>
              </a:ext>
            </a:extLst>
          </p:cNvPr>
          <p:cNvGrpSpPr/>
          <p:nvPr/>
        </p:nvGrpSpPr>
        <p:grpSpPr>
          <a:xfrm>
            <a:off x="6430309" y="4978400"/>
            <a:ext cx="268941" cy="268941"/>
            <a:chOff x="6741459" y="5257800"/>
            <a:chExt cx="268941" cy="268941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A26C5B86-2D5C-FDEE-EB5A-29091F81D28E}"/>
                </a:ext>
              </a:extLst>
            </p:cNvPr>
            <p:cNvSpPr/>
            <p:nvPr/>
          </p:nvSpPr>
          <p:spPr>
            <a:xfrm>
              <a:off x="6741459" y="5257800"/>
              <a:ext cx="268941" cy="268941"/>
            </a:xfrm>
            <a:prstGeom prst="rect">
              <a:avLst/>
            </a:prstGeom>
            <a:noFill/>
            <a:ln w="1905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5A0BDEE2-9C4E-6820-9F24-84BF1FBBBAEE}"/>
                </a:ext>
              </a:extLst>
            </p:cNvPr>
            <p:cNvGrpSpPr/>
            <p:nvPr/>
          </p:nvGrpSpPr>
          <p:grpSpPr>
            <a:xfrm>
              <a:off x="6798236" y="5289178"/>
              <a:ext cx="164352" cy="214922"/>
              <a:chOff x="5498353" y="2599765"/>
              <a:chExt cx="388471" cy="508000"/>
            </a:xfrm>
          </p:grpSpPr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6EE2EC8D-73EF-BCA6-2EB4-A83B321BA953}"/>
                  </a:ext>
                </a:extLst>
              </p:cNvPr>
              <p:cNvCxnSpPr/>
              <p:nvPr/>
            </p:nvCxnSpPr>
            <p:spPr>
              <a:xfrm>
                <a:off x="5498353" y="2883647"/>
                <a:ext cx="164353" cy="209177"/>
              </a:xfrm>
              <a:prstGeom prst="line">
                <a:avLst/>
              </a:prstGeom>
              <a:ln w="28575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46255E3D-3824-FBDC-DC2E-09D339E6E302}"/>
                  </a:ext>
                </a:extLst>
              </p:cNvPr>
              <p:cNvCxnSpPr/>
              <p:nvPr/>
            </p:nvCxnSpPr>
            <p:spPr>
              <a:xfrm flipV="1">
                <a:off x="5662706" y="2599765"/>
                <a:ext cx="224118" cy="508000"/>
              </a:xfrm>
              <a:prstGeom prst="line">
                <a:avLst/>
              </a:prstGeom>
              <a:ln w="28575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6D2291E-807A-153A-1AAA-42D5C108E0B0}"/>
              </a:ext>
            </a:extLst>
          </p:cNvPr>
          <p:cNvGrpSpPr/>
          <p:nvPr/>
        </p:nvGrpSpPr>
        <p:grpSpPr>
          <a:xfrm>
            <a:off x="7232650" y="4978400"/>
            <a:ext cx="268941" cy="268941"/>
            <a:chOff x="5931647" y="5244353"/>
            <a:chExt cx="268941" cy="268941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406374AB-06C0-6AF4-20A3-6174681E856E}"/>
                </a:ext>
              </a:extLst>
            </p:cNvPr>
            <p:cNvSpPr/>
            <p:nvPr/>
          </p:nvSpPr>
          <p:spPr>
            <a:xfrm>
              <a:off x="5931647" y="5244353"/>
              <a:ext cx="268941" cy="268941"/>
            </a:xfrm>
            <a:prstGeom prst="rect">
              <a:avLst/>
            </a:prstGeom>
            <a:noFill/>
            <a:ln w="19050" cmpd="sng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D429A7F8-D358-EA87-771E-736280403B0D}"/>
                </a:ext>
              </a:extLst>
            </p:cNvPr>
            <p:cNvGrpSpPr/>
            <p:nvPr/>
          </p:nvGrpSpPr>
          <p:grpSpPr>
            <a:xfrm>
              <a:off x="5958541" y="5257800"/>
              <a:ext cx="203200" cy="228600"/>
              <a:chOff x="5638800" y="2743200"/>
              <a:chExt cx="609600" cy="685800"/>
            </a:xfrm>
          </p:grpSpPr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F66A4822-B987-5882-79F6-DA0C15F3C886}"/>
                  </a:ext>
                </a:extLst>
              </p:cNvPr>
              <p:cNvCxnSpPr/>
              <p:nvPr/>
            </p:nvCxnSpPr>
            <p:spPr>
              <a:xfrm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7CE3F514-58AE-D70E-2D3E-A9F923BFE4E4}"/>
                  </a:ext>
                </a:extLst>
              </p:cNvPr>
              <p:cNvCxnSpPr/>
              <p:nvPr/>
            </p:nvCxnSpPr>
            <p:spPr>
              <a:xfrm flipH="1"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4EA9A927-1FB1-524D-88D4-B271A4112FD7}"/>
              </a:ext>
            </a:extLst>
          </p:cNvPr>
          <p:cNvGrpSpPr/>
          <p:nvPr/>
        </p:nvGrpSpPr>
        <p:grpSpPr>
          <a:xfrm>
            <a:off x="8487709" y="4978400"/>
            <a:ext cx="268941" cy="268941"/>
            <a:chOff x="5931647" y="5244353"/>
            <a:chExt cx="268941" cy="268941"/>
          </a:xfrm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C9D0FA7D-2A64-0E48-658A-5DE763DAAD3F}"/>
                </a:ext>
              </a:extLst>
            </p:cNvPr>
            <p:cNvSpPr/>
            <p:nvPr/>
          </p:nvSpPr>
          <p:spPr>
            <a:xfrm>
              <a:off x="5931647" y="5244353"/>
              <a:ext cx="268941" cy="268941"/>
            </a:xfrm>
            <a:prstGeom prst="rect">
              <a:avLst/>
            </a:prstGeom>
            <a:noFill/>
            <a:ln w="19050" cmpd="sng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27D7E110-7B74-66B8-9C98-1A5856AD51D9}"/>
                </a:ext>
              </a:extLst>
            </p:cNvPr>
            <p:cNvGrpSpPr/>
            <p:nvPr/>
          </p:nvGrpSpPr>
          <p:grpSpPr>
            <a:xfrm>
              <a:off x="5958541" y="5257800"/>
              <a:ext cx="203200" cy="228600"/>
              <a:chOff x="5638800" y="2743200"/>
              <a:chExt cx="609600" cy="685800"/>
            </a:xfrm>
          </p:grpSpPr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F829D7E8-A36E-1BAC-5551-A4A708B2CED8}"/>
                  </a:ext>
                </a:extLst>
              </p:cNvPr>
              <p:cNvCxnSpPr/>
              <p:nvPr/>
            </p:nvCxnSpPr>
            <p:spPr>
              <a:xfrm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D09A074F-74AC-4D85-B450-6A8A24CB0182}"/>
                  </a:ext>
                </a:extLst>
              </p:cNvPr>
              <p:cNvCxnSpPr/>
              <p:nvPr/>
            </p:nvCxnSpPr>
            <p:spPr>
              <a:xfrm flipH="1"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267E6ED5-143C-3AC9-E16F-E0A3DBE6CDC5}"/>
              </a:ext>
            </a:extLst>
          </p:cNvPr>
          <p:cNvGrpSpPr/>
          <p:nvPr/>
        </p:nvGrpSpPr>
        <p:grpSpPr>
          <a:xfrm>
            <a:off x="9173509" y="4978400"/>
            <a:ext cx="268941" cy="268941"/>
            <a:chOff x="5931647" y="5244353"/>
            <a:chExt cx="268941" cy="268941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4D862B3B-85EE-39C0-44C9-C77EDD0CCE56}"/>
                </a:ext>
              </a:extLst>
            </p:cNvPr>
            <p:cNvSpPr/>
            <p:nvPr/>
          </p:nvSpPr>
          <p:spPr>
            <a:xfrm>
              <a:off x="5931647" y="5244353"/>
              <a:ext cx="268941" cy="268941"/>
            </a:xfrm>
            <a:prstGeom prst="rect">
              <a:avLst/>
            </a:prstGeom>
            <a:noFill/>
            <a:ln w="19050" cmpd="sng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2B166582-5036-77F9-6091-6BD1677BBD7E}"/>
                </a:ext>
              </a:extLst>
            </p:cNvPr>
            <p:cNvGrpSpPr/>
            <p:nvPr/>
          </p:nvGrpSpPr>
          <p:grpSpPr>
            <a:xfrm>
              <a:off x="5958541" y="5257800"/>
              <a:ext cx="203200" cy="228600"/>
              <a:chOff x="5638800" y="2743200"/>
              <a:chExt cx="609600" cy="685800"/>
            </a:xfrm>
          </p:grpSpPr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id="{7F00A44B-6AE6-63E4-93C5-3DA064A412F9}"/>
                  </a:ext>
                </a:extLst>
              </p:cNvPr>
              <p:cNvCxnSpPr/>
              <p:nvPr/>
            </p:nvCxnSpPr>
            <p:spPr>
              <a:xfrm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28B66CDB-39B7-FBF3-422F-B769A5051007}"/>
                  </a:ext>
                </a:extLst>
              </p:cNvPr>
              <p:cNvCxnSpPr/>
              <p:nvPr/>
            </p:nvCxnSpPr>
            <p:spPr>
              <a:xfrm flipH="1"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D51DF92D-52CA-A98C-B53D-94DBDEDB99E5}"/>
              </a:ext>
            </a:extLst>
          </p:cNvPr>
          <p:cNvGrpSpPr/>
          <p:nvPr/>
        </p:nvGrpSpPr>
        <p:grpSpPr>
          <a:xfrm>
            <a:off x="9747250" y="4978400"/>
            <a:ext cx="268941" cy="268941"/>
            <a:chOff x="5931647" y="5244353"/>
            <a:chExt cx="268941" cy="268941"/>
          </a:xfrm>
        </p:grpSpPr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8B2B2F0E-07FA-592E-7B70-0BCABC9B7605}"/>
                </a:ext>
              </a:extLst>
            </p:cNvPr>
            <p:cNvSpPr/>
            <p:nvPr/>
          </p:nvSpPr>
          <p:spPr>
            <a:xfrm>
              <a:off x="5931647" y="5244353"/>
              <a:ext cx="268941" cy="268941"/>
            </a:xfrm>
            <a:prstGeom prst="rect">
              <a:avLst/>
            </a:prstGeom>
            <a:noFill/>
            <a:ln w="19050" cmpd="sng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B789D92B-8C8A-B14C-E484-382BDFE74FE7}"/>
                </a:ext>
              </a:extLst>
            </p:cNvPr>
            <p:cNvGrpSpPr/>
            <p:nvPr/>
          </p:nvGrpSpPr>
          <p:grpSpPr>
            <a:xfrm>
              <a:off x="5958541" y="5257800"/>
              <a:ext cx="203200" cy="228600"/>
              <a:chOff x="5638800" y="2743200"/>
              <a:chExt cx="609600" cy="685800"/>
            </a:xfrm>
          </p:grpSpPr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id="{487D4AC0-CE59-1AD3-1CB9-448505012CF2}"/>
                  </a:ext>
                </a:extLst>
              </p:cNvPr>
              <p:cNvCxnSpPr/>
              <p:nvPr/>
            </p:nvCxnSpPr>
            <p:spPr>
              <a:xfrm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id="{A735053E-AEF9-CD15-D667-871C74E402B2}"/>
                  </a:ext>
                </a:extLst>
              </p:cNvPr>
              <p:cNvCxnSpPr/>
              <p:nvPr/>
            </p:nvCxnSpPr>
            <p:spPr>
              <a:xfrm flipH="1"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18AAFD63-AA78-8909-768B-1CDB2EEE8188}"/>
              </a:ext>
            </a:extLst>
          </p:cNvPr>
          <p:cNvGrpSpPr/>
          <p:nvPr/>
        </p:nvGrpSpPr>
        <p:grpSpPr>
          <a:xfrm>
            <a:off x="7878109" y="4978400"/>
            <a:ext cx="268941" cy="268941"/>
            <a:chOff x="6741459" y="5257800"/>
            <a:chExt cx="268941" cy="268941"/>
          </a:xfrm>
        </p:grpSpPr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B7B13D9B-5EE3-48C0-8E86-82065DCF9936}"/>
                </a:ext>
              </a:extLst>
            </p:cNvPr>
            <p:cNvSpPr/>
            <p:nvPr/>
          </p:nvSpPr>
          <p:spPr>
            <a:xfrm>
              <a:off x="6741459" y="5257800"/>
              <a:ext cx="268941" cy="268941"/>
            </a:xfrm>
            <a:prstGeom prst="rect">
              <a:avLst/>
            </a:prstGeom>
            <a:noFill/>
            <a:ln w="1905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954CAC77-30DE-84B4-1617-D8B236AF915A}"/>
                </a:ext>
              </a:extLst>
            </p:cNvPr>
            <p:cNvGrpSpPr/>
            <p:nvPr/>
          </p:nvGrpSpPr>
          <p:grpSpPr>
            <a:xfrm>
              <a:off x="6798236" y="5289178"/>
              <a:ext cx="164352" cy="214922"/>
              <a:chOff x="5498353" y="2599765"/>
              <a:chExt cx="388471" cy="508000"/>
            </a:xfrm>
          </p:grpSpPr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id="{004F9B44-1E61-0855-9B1B-D30F5E96FDDF}"/>
                  </a:ext>
                </a:extLst>
              </p:cNvPr>
              <p:cNvCxnSpPr/>
              <p:nvPr/>
            </p:nvCxnSpPr>
            <p:spPr>
              <a:xfrm>
                <a:off x="5498353" y="2883647"/>
                <a:ext cx="164353" cy="209177"/>
              </a:xfrm>
              <a:prstGeom prst="line">
                <a:avLst/>
              </a:prstGeom>
              <a:ln w="28575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id="{E770FF79-ACE0-C9A2-56FD-9B8767494546}"/>
                  </a:ext>
                </a:extLst>
              </p:cNvPr>
              <p:cNvCxnSpPr/>
              <p:nvPr/>
            </p:nvCxnSpPr>
            <p:spPr>
              <a:xfrm flipV="1">
                <a:off x="5662706" y="2599765"/>
                <a:ext cx="224118" cy="508000"/>
              </a:xfrm>
              <a:prstGeom prst="line">
                <a:avLst/>
              </a:prstGeom>
              <a:ln w="28575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367078A3-6CD3-0839-0319-9774F593B498}"/>
              </a:ext>
            </a:extLst>
          </p:cNvPr>
          <p:cNvGrpSpPr/>
          <p:nvPr/>
        </p:nvGrpSpPr>
        <p:grpSpPr>
          <a:xfrm>
            <a:off x="10621309" y="4978400"/>
            <a:ext cx="268941" cy="268941"/>
            <a:chOff x="6741459" y="5257800"/>
            <a:chExt cx="268941" cy="268941"/>
          </a:xfrm>
        </p:grpSpPr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EF338D0F-EF67-D958-56B1-3300FE5CE805}"/>
                </a:ext>
              </a:extLst>
            </p:cNvPr>
            <p:cNvSpPr/>
            <p:nvPr/>
          </p:nvSpPr>
          <p:spPr>
            <a:xfrm>
              <a:off x="6741459" y="5257800"/>
              <a:ext cx="268941" cy="268941"/>
            </a:xfrm>
            <a:prstGeom prst="rect">
              <a:avLst/>
            </a:prstGeom>
            <a:noFill/>
            <a:ln w="1905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id="{35CEEF05-EC8A-9A77-B242-9734E59D7E28}"/>
                </a:ext>
              </a:extLst>
            </p:cNvPr>
            <p:cNvGrpSpPr/>
            <p:nvPr/>
          </p:nvGrpSpPr>
          <p:grpSpPr>
            <a:xfrm>
              <a:off x="6798236" y="5289178"/>
              <a:ext cx="164352" cy="214922"/>
              <a:chOff x="5498353" y="2599765"/>
              <a:chExt cx="388471" cy="508000"/>
            </a:xfrm>
          </p:grpSpPr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id="{E10F1C42-93FB-1E50-6865-C6919F6BE3E2}"/>
                  </a:ext>
                </a:extLst>
              </p:cNvPr>
              <p:cNvCxnSpPr/>
              <p:nvPr/>
            </p:nvCxnSpPr>
            <p:spPr>
              <a:xfrm>
                <a:off x="5498353" y="2883647"/>
                <a:ext cx="164353" cy="209177"/>
              </a:xfrm>
              <a:prstGeom prst="line">
                <a:avLst/>
              </a:prstGeom>
              <a:ln w="28575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>
                <a:extLst>
                  <a:ext uri="{FF2B5EF4-FFF2-40B4-BE49-F238E27FC236}">
                    <a16:creationId xmlns:a16="http://schemas.microsoft.com/office/drawing/2014/main" id="{A65DD4A0-E24B-EBBB-0830-E5B8A817103F}"/>
                  </a:ext>
                </a:extLst>
              </p:cNvPr>
              <p:cNvCxnSpPr/>
              <p:nvPr/>
            </p:nvCxnSpPr>
            <p:spPr>
              <a:xfrm flipV="1">
                <a:off x="5662706" y="2599765"/>
                <a:ext cx="224118" cy="508000"/>
              </a:xfrm>
              <a:prstGeom prst="line">
                <a:avLst/>
              </a:prstGeom>
              <a:ln w="28575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98EFBAA1-DFD8-00F6-39D0-DF54F0773C6C}"/>
              </a:ext>
            </a:extLst>
          </p:cNvPr>
          <p:cNvGrpSpPr/>
          <p:nvPr/>
        </p:nvGrpSpPr>
        <p:grpSpPr>
          <a:xfrm>
            <a:off x="6430309" y="5283200"/>
            <a:ext cx="268941" cy="268941"/>
            <a:chOff x="6741459" y="5257800"/>
            <a:chExt cx="268941" cy="268941"/>
          </a:xfrm>
        </p:grpSpPr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58882D07-4038-D045-D5D1-442B830C7A4D}"/>
                </a:ext>
              </a:extLst>
            </p:cNvPr>
            <p:cNvSpPr/>
            <p:nvPr/>
          </p:nvSpPr>
          <p:spPr>
            <a:xfrm>
              <a:off x="6741459" y="5257800"/>
              <a:ext cx="268941" cy="268941"/>
            </a:xfrm>
            <a:prstGeom prst="rect">
              <a:avLst/>
            </a:prstGeom>
            <a:noFill/>
            <a:ln w="1905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9" name="Group 138">
              <a:extLst>
                <a:ext uri="{FF2B5EF4-FFF2-40B4-BE49-F238E27FC236}">
                  <a16:creationId xmlns:a16="http://schemas.microsoft.com/office/drawing/2014/main" id="{80CFDB8F-A691-CD95-B892-4217161E2100}"/>
                </a:ext>
              </a:extLst>
            </p:cNvPr>
            <p:cNvGrpSpPr/>
            <p:nvPr/>
          </p:nvGrpSpPr>
          <p:grpSpPr>
            <a:xfrm>
              <a:off x="6798236" y="5289178"/>
              <a:ext cx="164352" cy="214922"/>
              <a:chOff x="5498353" y="2599765"/>
              <a:chExt cx="388471" cy="508000"/>
            </a:xfrm>
          </p:grpSpPr>
          <p:cxnSp>
            <p:nvCxnSpPr>
              <p:cNvPr id="140" name="Straight Connector 139">
                <a:extLst>
                  <a:ext uri="{FF2B5EF4-FFF2-40B4-BE49-F238E27FC236}">
                    <a16:creationId xmlns:a16="http://schemas.microsoft.com/office/drawing/2014/main" id="{D14769D4-4F6D-4070-4530-EFF41F73D6C6}"/>
                  </a:ext>
                </a:extLst>
              </p:cNvPr>
              <p:cNvCxnSpPr/>
              <p:nvPr/>
            </p:nvCxnSpPr>
            <p:spPr>
              <a:xfrm>
                <a:off x="5498353" y="2883647"/>
                <a:ext cx="164353" cy="209177"/>
              </a:xfrm>
              <a:prstGeom prst="line">
                <a:avLst/>
              </a:prstGeom>
              <a:ln w="28575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>
                <a:extLst>
                  <a:ext uri="{FF2B5EF4-FFF2-40B4-BE49-F238E27FC236}">
                    <a16:creationId xmlns:a16="http://schemas.microsoft.com/office/drawing/2014/main" id="{7A73D6A9-8A28-B818-27EB-A50B2FA92298}"/>
                  </a:ext>
                </a:extLst>
              </p:cNvPr>
              <p:cNvCxnSpPr/>
              <p:nvPr/>
            </p:nvCxnSpPr>
            <p:spPr>
              <a:xfrm flipV="1">
                <a:off x="5662706" y="2599765"/>
                <a:ext cx="224118" cy="508000"/>
              </a:xfrm>
              <a:prstGeom prst="line">
                <a:avLst/>
              </a:prstGeom>
              <a:ln w="28575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9E82A7FD-CEAD-CD00-EE55-5DB456E7F626}"/>
              </a:ext>
            </a:extLst>
          </p:cNvPr>
          <p:cNvGrpSpPr/>
          <p:nvPr/>
        </p:nvGrpSpPr>
        <p:grpSpPr>
          <a:xfrm>
            <a:off x="7878109" y="5283200"/>
            <a:ext cx="268941" cy="268941"/>
            <a:chOff x="6741459" y="5257800"/>
            <a:chExt cx="268941" cy="268941"/>
          </a:xfrm>
        </p:grpSpPr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548A6F1C-92F2-6F67-5193-7C9ED24A1A74}"/>
                </a:ext>
              </a:extLst>
            </p:cNvPr>
            <p:cNvSpPr/>
            <p:nvPr/>
          </p:nvSpPr>
          <p:spPr>
            <a:xfrm>
              <a:off x="6741459" y="5257800"/>
              <a:ext cx="268941" cy="268941"/>
            </a:xfrm>
            <a:prstGeom prst="rect">
              <a:avLst/>
            </a:prstGeom>
            <a:noFill/>
            <a:ln w="1905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4" name="Group 143">
              <a:extLst>
                <a:ext uri="{FF2B5EF4-FFF2-40B4-BE49-F238E27FC236}">
                  <a16:creationId xmlns:a16="http://schemas.microsoft.com/office/drawing/2014/main" id="{53C2F4C6-ECAD-6345-EA2F-206DBF2A3DAA}"/>
                </a:ext>
              </a:extLst>
            </p:cNvPr>
            <p:cNvGrpSpPr/>
            <p:nvPr/>
          </p:nvGrpSpPr>
          <p:grpSpPr>
            <a:xfrm>
              <a:off x="6798236" y="5289178"/>
              <a:ext cx="164352" cy="214922"/>
              <a:chOff x="5498353" y="2599765"/>
              <a:chExt cx="388471" cy="508000"/>
            </a:xfrm>
          </p:grpSpPr>
          <p:cxnSp>
            <p:nvCxnSpPr>
              <p:cNvPr id="145" name="Straight Connector 144">
                <a:extLst>
                  <a:ext uri="{FF2B5EF4-FFF2-40B4-BE49-F238E27FC236}">
                    <a16:creationId xmlns:a16="http://schemas.microsoft.com/office/drawing/2014/main" id="{77E05E3A-E49E-98A0-8499-2D8AC9DF286A}"/>
                  </a:ext>
                </a:extLst>
              </p:cNvPr>
              <p:cNvCxnSpPr/>
              <p:nvPr/>
            </p:nvCxnSpPr>
            <p:spPr>
              <a:xfrm>
                <a:off x="5498353" y="2883647"/>
                <a:ext cx="164353" cy="209177"/>
              </a:xfrm>
              <a:prstGeom prst="line">
                <a:avLst/>
              </a:prstGeom>
              <a:ln w="28575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>
                <a:extLst>
                  <a:ext uri="{FF2B5EF4-FFF2-40B4-BE49-F238E27FC236}">
                    <a16:creationId xmlns:a16="http://schemas.microsoft.com/office/drawing/2014/main" id="{674A345C-2500-2CF2-1689-872A96AD4BA2}"/>
                  </a:ext>
                </a:extLst>
              </p:cNvPr>
              <p:cNvCxnSpPr/>
              <p:nvPr/>
            </p:nvCxnSpPr>
            <p:spPr>
              <a:xfrm flipV="1">
                <a:off x="5662706" y="2599765"/>
                <a:ext cx="224118" cy="508000"/>
              </a:xfrm>
              <a:prstGeom prst="line">
                <a:avLst/>
              </a:prstGeom>
              <a:ln w="28575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D53B532B-DD96-DC1A-6F76-4981ECA62DC5}"/>
              </a:ext>
            </a:extLst>
          </p:cNvPr>
          <p:cNvGrpSpPr/>
          <p:nvPr/>
        </p:nvGrpSpPr>
        <p:grpSpPr>
          <a:xfrm>
            <a:off x="10621309" y="5283200"/>
            <a:ext cx="268941" cy="268941"/>
            <a:chOff x="5931647" y="5244353"/>
            <a:chExt cx="268941" cy="268941"/>
          </a:xfrm>
        </p:grpSpPr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01B7BBE0-EC7D-5BD7-19A1-83F357879E6F}"/>
                </a:ext>
              </a:extLst>
            </p:cNvPr>
            <p:cNvSpPr/>
            <p:nvPr/>
          </p:nvSpPr>
          <p:spPr>
            <a:xfrm>
              <a:off x="5931647" y="5244353"/>
              <a:ext cx="268941" cy="268941"/>
            </a:xfrm>
            <a:prstGeom prst="rect">
              <a:avLst/>
            </a:prstGeom>
            <a:noFill/>
            <a:ln w="19050" cmpd="sng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9" name="Group 148">
              <a:extLst>
                <a:ext uri="{FF2B5EF4-FFF2-40B4-BE49-F238E27FC236}">
                  <a16:creationId xmlns:a16="http://schemas.microsoft.com/office/drawing/2014/main" id="{7A0837D9-990F-68E9-60EB-7ADDA8FBF67A}"/>
                </a:ext>
              </a:extLst>
            </p:cNvPr>
            <p:cNvGrpSpPr/>
            <p:nvPr/>
          </p:nvGrpSpPr>
          <p:grpSpPr>
            <a:xfrm>
              <a:off x="5958541" y="5257800"/>
              <a:ext cx="203200" cy="228600"/>
              <a:chOff x="5638800" y="2743200"/>
              <a:chExt cx="609600" cy="685800"/>
            </a:xfrm>
          </p:grpSpPr>
          <p:cxnSp>
            <p:nvCxnSpPr>
              <p:cNvPr id="150" name="Straight Connector 149">
                <a:extLst>
                  <a:ext uri="{FF2B5EF4-FFF2-40B4-BE49-F238E27FC236}">
                    <a16:creationId xmlns:a16="http://schemas.microsoft.com/office/drawing/2014/main" id="{B09FF3EE-9C16-7364-8FAC-2C1BD3F5FA5C}"/>
                  </a:ext>
                </a:extLst>
              </p:cNvPr>
              <p:cNvCxnSpPr/>
              <p:nvPr/>
            </p:nvCxnSpPr>
            <p:spPr>
              <a:xfrm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>
                <a:extLst>
                  <a:ext uri="{FF2B5EF4-FFF2-40B4-BE49-F238E27FC236}">
                    <a16:creationId xmlns:a16="http://schemas.microsoft.com/office/drawing/2014/main" id="{38B5249B-4D33-C3DE-E6B9-6350BBF82BE0}"/>
                  </a:ext>
                </a:extLst>
              </p:cNvPr>
              <p:cNvCxnSpPr/>
              <p:nvPr/>
            </p:nvCxnSpPr>
            <p:spPr>
              <a:xfrm flipH="1"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52" name="TextBox 151">
            <a:extLst>
              <a:ext uri="{FF2B5EF4-FFF2-40B4-BE49-F238E27FC236}">
                <a16:creationId xmlns:a16="http://schemas.microsoft.com/office/drawing/2014/main" id="{905FB0E3-CF72-D7AD-0516-FB29CD90F605}"/>
              </a:ext>
            </a:extLst>
          </p:cNvPr>
          <p:cNvSpPr txBox="1"/>
          <p:nvPr/>
        </p:nvSpPr>
        <p:spPr>
          <a:xfrm>
            <a:off x="4260850" y="4802394"/>
            <a:ext cx="7873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</a:rPr>
              <a:t>KB</a:t>
            </a:r>
            <a:r>
              <a:rPr lang="en-US" sz="2800" dirty="0">
                <a:solidFill>
                  <a:srgbClr val="7030A0"/>
                </a:solidFill>
              </a:rPr>
              <a:t>?</a:t>
            </a: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67F8F011-826D-A302-2E18-453D7DA1EBDD}"/>
              </a:ext>
            </a:extLst>
          </p:cNvPr>
          <p:cNvSpPr txBox="1"/>
          <p:nvPr/>
        </p:nvSpPr>
        <p:spPr>
          <a:xfrm>
            <a:off x="4260850" y="5077060"/>
            <a:ext cx="7088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lang="el-GR" sz="3600" i="1" dirty="0">
                <a:solidFill>
                  <a:srgbClr val="7030A0"/>
                </a:solidFill>
                <a:latin typeface="Times New Roman"/>
                <a:cs typeface="Times New Roman"/>
              </a:rPr>
              <a:t>α</a:t>
            </a:r>
            <a:r>
              <a:rPr lang="en-US" sz="2800" dirty="0">
                <a:solidFill>
                  <a:srgbClr val="7030A0"/>
                </a:solidFill>
              </a:rPr>
              <a:t>?</a:t>
            </a:r>
          </a:p>
        </p:txBody>
      </p:sp>
      <p:sp>
        <p:nvSpPr>
          <p:cNvPr id="154" name="Oval 153">
            <a:extLst>
              <a:ext uri="{FF2B5EF4-FFF2-40B4-BE49-F238E27FC236}">
                <a16:creationId xmlns:a16="http://schemas.microsoft.com/office/drawing/2014/main" id="{D2DD5FB6-2CD9-893E-CFC8-E0F2AECC6D7D}"/>
              </a:ext>
            </a:extLst>
          </p:cNvPr>
          <p:cNvSpPr/>
          <p:nvPr/>
        </p:nvSpPr>
        <p:spPr>
          <a:xfrm>
            <a:off x="8083432" y="927849"/>
            <a:ext cx="227795" cy="227795"/>
          </a:xfrm>
          <a:prstGeom prst="ellipse">
            <a:avLst/>
          </a:prstGeom>
          <a:solidFill>
            <a:schemeClr val="accent1"/>
          </a:solidFill>
          <a:ln w="2540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cxnSp>
        <p:nvCxnSpPr>
          <p:cNvPr id="155" name="Straight Arrow Connector 154">
            <a:extLst>
              <a:ext uri="{FF2B5EF4-FFF2-40B4-BE49-F238E27FC236}">
                <a16:creationId xmlns:a16="http://schemas.microsoft.com/office/drawing/2014/main" id="{E7F7A3BB-F23C-BAB2-468F-418FBD516EED}"/>
              </a:ext>
            </a:extLst>
          </p:cNvPr>
          <p:cNvCxnSpPr>
            <a:stCxn id="154" idx="3"/>
          </p:cNvCxnSpPr>
          <p:nvPr/>
        </p:nvCxnSpPr>
        <p:spPr>
          <a:xfrm flipH="1">
            <a:off x="7779705" y="1122284"/>
            <a:ext cx="337087" cy="564881"/>
          </a:xfrm>
          <a:prstGeom prst="straightConnector1">
            <a:avLst/>
          </a:prstGeom>
          <a:solidFill>
            <a:schemeClr val="accent1"/>
          </a:solidFill>
          <a:ln w="25400">
            <a:solidFill>
              <a:schemeClr val="accent1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>
            <a:extLst>
              <a:ext uri="{FF2B5EF4-FFF2-40B4-BE49-F238E27FC236}">
                <a16:creationId xmlns:a16="http://schemas.microsoft.com/office/drawing/2014/main" id="{9AD0BD8C-3002-CED4-DEA1-2ED6DC9EBEF1}"/>
              </a:ext>
            </a:extLst>
          </p:cNvPr>
          <p:cNvCxnSpPr>
            <a:stCxn id="154" idx="5"/>
          </p:cNvCxnSpPr>
          <p:nvPr/>
        </p:nvCxnSpPr>
        <p:spPr>
          <a:xfrm>
            <a:off x="8277867" y="1122284"/>
            <a:ext cx="337087" cy="564881"/>
          </a:xfrm>
          <a:prstGeom prst="straightConnector1">
            <a:avLst/>
          </a:prstGeom>
          <a:solidFill>
            <a:schemeClr val="accent1"/>
          </a:solidFill>
          <a:ln w="25400">
            <a:solidFill>
              <a:schemeClr val="accent1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7" name="Oval 156">
            <a:extLst>
              <a:ext uri="{FF2B5EF4-FFF2-40B4-BE49-F238E27FC236}">
                <a16:creationId xmlns:a16="http://schemas.microsoft.com/office/drawing/2014/main" id="{6943F0A9-D1DC-B04E-B394-F4FB4BB9DB4B}"/>
              </a:ext>
            </a:extLst>
          </p:cNvPr>
          <p:cNvSpPr/>
          <p:nvPr/>
        </p:nvSpPr>
        <p:spPr>
          <a:xfrm>
            <a:off x="7585270" y="1644593"/>
            <a:ext cx="227795" cy="227795"/>
          </a:xfrm>
          <a:prstGeom prst="ellipse">
            <a:avLst/>
          </a:prstGeom>
          <a:solidFill>
            <a:schemeClr val="accent1"/>
          </a:solidFill>
          <a:ln w="2540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cxnSp>
        <p:nvCxnSpPr>
          <p:cNvPr id="158" name="Straight Arrow Connector 157">
            <a:extLst>
              <a:ext uri="{FF2B5EF4-FFF2-40B4-BE49-F238E27FC236}">
                <a16:creationId xmlns:a16="http://schemas.microsoft.com/office/drawing/2014/main" id="{2212D2A1-6910-A20D-A7E2-C865C8ED32DE}"/>
              </a:ext>
            </a:extLst>
          </p:cNvPr>
          <p:cNvCxnSpPr>
            <a:stCxn id="157" idx="3"/>
          </p:cNvCxnSpPr>
          <p:nvPr/>
        </p:nvCxnSpPr>
        <p:spPr>
          <a:xfrm flipH="1">
            <a:off x="7281543" y="1839028"/>
            <a:ext cx="337087" cy="564881"/>
          </a:xfrm>
          <a:prstGeom prst="straightConnector1">
            <a:avLst/>
          </a:prstGeom>
          <a:solidFill>
            <a:schemeClr val="accent1"/>
          </a:solidFill>
          <a:ln w="25400">
            <a:solidFill>
              <a:schemeClr val="accent1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Arrow Connector 158">
            <a:extLst>
              <a:ext uri="{FF2B5EF4-FFF2-40B4-BE49-F238E27FC236}">
                <a16:creationId xmlns:a16="http://schemas.microsoft.com/office/drawing/2014/main" id="{F1B015BC-253D-1468-1BD0-B97A28477587}"/>
              </a:ext>
            </a:extLst>
          </p:cNvPr>
          <p:cNvCxnSpPr>
            <a:stCxn id="157" idx="5"/>
          </p:cNvCxnSpPr>
          <p:nvPr/>
        </p:nvCxnSpPr>
        <p:spPr>
          <a:xfrm>
            <a:off x="7779705" y="1839028"/>
            <a:ext cx="337087" cy="564881"/>
          </a:xfrm>
          <a:prstGeom prst="straightConnector1">
            <a:avLst/>
          </a:prstGeom>
          <a:solidFill>
            <a:schemeClr val="accent1"/>
          </a:solidFill>
          <a:ln w="25400">
            <a:solidFill>
              <a:schemeClr val="accent1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0" name="Oval 159">
            <a:extLst>
              <a:ext uri="{FF2B5EF4-FFF2-40B4-BE49-F238E27FC236}">
                <a16:creationId xmlns:a16="http://schemas.microsoft.com/office/drawing/2014/main" id="{E58BC5CB-D923-F4DF-3C6A-9396F0A5D834}"/>
              </a:ext>
            </a:extLst>
          </p:cNvPr>
          <p:cNvSpPr/>
          <p:nvPr/>
        </p:nvSpPr>
        <p:spPr>
          <a:xfrm>
            <a:off x="8572382" y="1644593"/>
            <a:ext cx="227795" cy="227795"/>
          </a:xfrm>
          <a:prstGeom prst="ellipse">
            <a:avLst/>
          </a:prstGeom>
          <a:solidFill>
            <a:schemeClr val="accent1"/>
          </a:solidFill>
          <a:ln w="2540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cxnSp>
        <p:nvCxnSpPr>
          <p:cNvPr id="161" name="Straight Arrow Connector 160">
            <a:extLst>
              <a:ext uri="{FF2B5EF4-FFF2-40B4-BE49-F238E27FC236}">
                <a16:creationId xmlns:a16="http://schemas.microsoft.com/office/drawing/2014/main" id="{49A25B6D-4F34-E564-A7B1-EC7D3CFA9258}"/>
              </a:ext>
            </a:extLst>
          </p:cNvPr>
          <p:cNvCxnSpPr>
            <a:stCxn id="160" idx="3"/>
          </p:cNvCxnSpPr>
          <p:nvPr/>
        </p:nvCxnSpPr>
        <p:spPr>
          <a:xfrm flipH="1">
            <a:off x="8268655" y="1839028"/>
            <a:ext cx="337087" cy="564881"/>
          </a:xfrm>
          <a:prstGeom prst="straightConnector1">
            <a:avLst/>
          </a:prstGeom>
          <a:solidFill>
            <a:schemeClr val="accent1"/>
          </a:solidFill>
          <a:ln w="25400">
            <a:solidFill>
              <a:schemeClr val="accent1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Arrow Connector 161">
            <a:extLst>
              <a:ext uri="{FF2B5EF4-FFF2-40B4-BE49-F238E27FC236}">
                <a16:creationId xmlns:a16="http://schemas.microsoft.com/office/drawing/2014/main" id="{38DE0948-DE7C-2F52-EB53-8F12BC005A62}"/>
              </a:ext>
            </a:extLst>
          </p:cNvPr>
          <p:cNvCxnSpPr>
            <a:stCxn id="160" idx="5"/>
          </p:cNvCxnSpPr>
          <p:nvPr/>
        </p:nvCxnSpPr>
        <p:spPr>
          <a:xfrm>
            <a:off x="8766817" y="1839028"/>
            <a:ext cx="337087" cy="564881"/>
          </a:xfrm>
          <a:prstGeom prst="straightConnector1">
            <a:avLst/>
          </a:prstGeom>
          <a:solidFill>
            <a:schemeClr val="accent1"/>
          </a:solidFill>
          <a:ln w="25400">
            <a:solidFill>
              <a:schemeClr val="accent1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3" name="Oval 162">
            <a:extLst>
              <a:ext uri="{FF2B5EF4-FFF2-40B4-BE49-F238E27FC236}">
                <a16:creationId xmlns:a16="http://schemas.microsoft.com/office/drawing/2014/main" id="{43E1AF1F-3528-3004-E8B2-3AE85D79859B}"/>
              </a:ext>
            </a:extLst>
          </p:cNvPr>
          <p:cNvSpPr/>
          <p:nvPr/>
        </p:nvSpPr>
        <p:spPr>
          <a:xfrm>
            <a:off x="7096319" y="2403909"/>
            <a:ext cx="227795" cy="227795"/>
          </a:xfrm>
          <a:prstGeom prst="ellipse">
            <a:avLst/>
          </a:prstGeom>
          <a:solidFill>
            <a:schemeClr val="accent1"/>
          </a:solidFill>
          <a:ln w="2540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cxnSp>
        <p:nvCxnSpPr>
          <p:cNvPr id="164" name="Straight Arrow Connector 163">
            <a:extLst>
              <a:ext uri="{FF2B5EF4-FFF2-40B4-BE49-F238E27FC236}">
                <a16:creationId xmlns:a16="http://schemas.microsoft.com/office/drawing/2014/main" id="{59B93CD5-8924-E937-DA24-5294C621728D}"/>
              </a:ext>
            </a:extLst>
          </p:cNvPr>
          <p:cNvCxnSpPr>
            <a:stCxn id="163" idx="3"/>
          </p:cNvCxnSpPr>
          <p:nvPr/>
        </p:nvCxnSpPr>
        <p:spPr>
          <a:xfrm flipH="1">
            <a:off x="6792593" y="2598344"/>
            <a:ext cx="337087" cy="564881"/>
          </a:xfrm>
          <a:prstGeom prst="straightConnector1">
            <a:avLst/>
          </a:prstGeom>
          <a:solidFill>
            <a:schemeClr val="accent1"/>
          </a:solidFill>
          <a:ln w="25400">
            <a:solidFill>
              <a:schemeClr val="accent1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Arrow Connector 164">
            <a:extLst>
              <a:ext uri="{FF2B5EF4-FFF2-40B4-BE49-F238E27FC236}">
                <a16:creationId xmlns:a16="http://schemas.microsoft.com/office/drawing/2014/main" id="{5F4F69FE-F7D5-840A-1AEC-F590D27E94DC}"/>
              </a:ext>
            </a:extLst>
          </p:cNvPr>
          <p:cNvCxnSpPr>
            <a:stCxn id="163" idx="5"/>
          </p:cNvCxnSpPr>
          <p:nvPr/>
        </p:nvCxnSpPr>
        <p:spPr>
          <a:xfrm>
            <a:off x="7290754" y="2598344"/>
            <a:ext cx="185224" cy="379658"/>
          </a:xfrm>
          <a:prstGeom prst="straightConnector1">
            <a:avLst/>
          </a:prstGeom>
          <a:solidFill>
            <a:schemeClr val="accent1"/>
          </a:solidFill>
          <a:ln w="25400">
            <a:solidFill>
              <a:schemeClr val="accent1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6" name="Oval 165">
            <a:extLst>
              <a:ext uri="{FF2B5EF4-FFF2-40B4-BE49-F238E27FC236}">
                <a16:creationId xmlns:a16="http://schemas.microsoft.com/office/drawing/2014/main" id="{F9856B25-B7EC-1EC4-5404-5314352E9874}"/>
              </a:ext>
            </a:extLst>
          </p:cNvPr>
          <p:cNvSpPr/>
          <p:nvPr/>
        </p:nvSpPr>
        <p:spPr>
          <a:xfrm>
            <a:off x="9027972" y="2403909"/>
            <a:ext cx="227795" cy="227795"/>
          </a:xfrm>
          <a:prstGeom prst="ellipse">
            <a:avLst/>
          </a:prstGeom>
          <a:solidFill>
            <a:schemeClr val="accent1"/>
          </a:solidFill>
          <a:ln w="2540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cxnSp>
        <p:nvCxnSpPr>
          <p:cNvPr id="167" name="Straight Arrow Connector 166">
            <a:extLst>
              <a:ext uri="{FF2B5EF4-FFF2-40B4-BE49-F238E27FC236}">
                <a16:creationId xmlns:a16="http://schemas.microsoft.com/office/drawing/2014/main" id="{E01864EA-4829-BEF8-CC09-5CF9A485200D}"/>
              </a:ext>
            </a:extLst>
          </p:cNvPr>
          <p:cNvCxnSpPr>
            <a:stCxn id="166" idx="3"/>
          </p:cNvCxnSpPr>
          <p:nvPr/>
        </p:nvCxnSpPr>
        <p:spPr>
          <a:xfrm flipH="1">
            <a:off x="8918681" y="2598344"/>
            <a:ext cx="142652" cy="303726"/>
          </a:xfrm>
          <a:prstGeom prst="straightConnector1">
            <a:avLst/>
          </a:prstGeom>
          <a:solidFill>
            <a:schemeClr val="accent1"/>
          </a:solidFill>
          <a:ln w="25400">
            <a:solidFill>
              <a:schemeClr val="accent1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Arrow Connector 167">
            <a:extLst>
              <a:ext uri="{FF2B5EF4-FFF2-40B4-BE49-F238E27FC236}">
                <a16:creationId xmlns:a16="http://schemas.microsoft.com/office/drawing/2014/main" id="{AFAA7D1E-FB7E-8B86-A99A-102622150C07}"/>
              </a:ext>
            </a:extLst>
          </p:cNvPr>
          <p:cNvCxnSpPr>
            <a:stCxn id="166" idx="5"/>
          </p:cNvCxnSpPr>
          <p:nvPr/>
        </p:nvCxnSpPr>
        <p:spPr>
          <a:xfrm>
            <a:off x="9222408" y="2598344"/>
            <a:ext cx="337087" cy="564881"/>
          </a:xfrm>
          <a:prstGeom prst="straightConnector1">
            <a:avLst/>
          </a:prstGeom>
          <a:solidFill>
            <a:schemeClr val="accent1"/>
          </a:solidFill>
          <a:ln w="25400">
            <a:solidFill>
              <a:schemeClr val="accent1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9" name="Oval 168">
            <a:extLst>
              <a:ext uri="{FF2B5EF4-FFF2-40B4-BE49-F238E27FC236}">
                <a16:creationId xmlns:a16="http://schemas.microsoft.com/office/drawing/2014/main" id="{DCD9E477-7360-5FC7-A9EE-1699BCADFE74}"/>
              </a:ext>
            </a:extLst>
          </p:cNvPr>
          <p:cNvSpPr/>
          <p:nvPr/>
        </p:nvSpPr>
        <p:spPr>
          <a:xfrm>
            <a:off x="6033275" y="4150336"/>
            <a:ext cx="227795" cy="227795"/>
          </a:xfrm>
          <a:prstGeom prst="ellipse">
            <a:avLst/>
          </a:prstGeom>
          <a:solidFill>
            <a:schemeClr val="accent1"/>
          </a:solidFill>
          <a:ln w="2540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cxnSp>
        <p:nvCxnSpPr>
          <p:cNvPr id="170" name="Straight Arrow Connector 169">
            <a:extLst>
              <a:ext uri="{FF2B5EF4-FFF2-40B4-BE49-F238E27FC236}">
                <a16:creationId xmlns:a16="http://schemas.microsoft.com/office/drawing/2014/main" id="{FB9B20F7-2302-F61E-A7E6-891404A2A0A7}"/>
              </a:ext>
            </a:extLst>
          </p:cNvPr>
          <p:cNvCxnSpPr>
            <a:stCxn id="169" idx="3"/>
          </p:cNvCxnSpPr>
          <p:nvPr/>
        </p:nvCxnSpPr>
        <p:spPr>
          <a:xfrm flipH="1">
            <a:off x="5729548" y="4344771"/>
            <a:ext cx="337087" cy="564881"/>
          </a:xfrm>
          <a:prstGeom prst="straightConnector1">
            <a:avLst/>
          </a:prstGeom>
          <a:solidFill>
            <a:schemeClr val="accent1"/>
          </a:solidFill>
          <a:ln w="25400">
            <a:solidFill>
              <a:schemeClr val="accent1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>
            <a:extLst>
              <a:ext uri="{FF2B5EF4-FFF2-40B4-BE49-F238E27FC236}">
                <a16:creationId xmlns:a16="http://schemas.microsoft.com/office/drawing/2014/main" id="{2D711339-72F4-51A7-EB67-468527FD02FB}"/>
              </a:ext>
            </a:extLst>
          </p:cNvPr>
          <p:cNvCxnSpPr>
            <a:stCxn id="169" idx="5"/>
          </p:cNvCxnSpPr>
          <p:nvPr/>
        </p:nvCxnSpPr>
        <p:spPr>
          <a:xfrm>
            <a:off x="6227710" y="4344771"/>
            <a:ext cx="337087" cy="564881"/>
          </a:xfrm>
          <a:prstGeom prst="straightConnector1">
            <a:avLst/>
          </a:prstGeom>
          <a:solidFill>
            <a:schemeClr val="accent1"/>
          </a:solidFill>
          <a:ln w="25400">
            <a:solidFill>
              <a:schemeClr val="accent1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2" name="Oval 171">
            <a:extLst>
              <a:ext uri="{FF2B5EF4-FFF2-40B4-BE49-F238E27FC236}">
                <a16:creationId xmlns:a16="http://schemas.microsoft.com/office/drawing/2014/main" id="{8EEFDFC9-FC82-9302-E568-129A7C433D87}"/>
              </a:ext>
            </a:extLst>
          </p:cNvPr>
          <p:cNvSpPr/>
          <p:nvPr/>
        </p:nvSpPr>
        <p:spPr>
          <a:xfrm>
            <a:off x="10166948" y="4150336"/>
            <a:ext cx="227795" cy="227795"/>
          </a:xfrm>
          <a:prstGeom prst="ellipse">
            <a:avLst/>
          </a:prstGeom>
          <a:solidFill>
            <a:schemeClr val="accent1"/>
          </a:solidFill>
          <a:ln w="2540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cxnSp>
        <p:nvCxnSpPr>
          <p:cNvPr id="173" name="Straight Arrow Connector 172">
            <a:extLst>
              <a:ext uri="{FF2B5EF4-FFF2-40B4-BE49-F238E27FC236}">
                <a16:creationId xmlns:a16="http://schemas.microsoft.com/office/drawing/2014/main" id="{BCD43EF8-60E8-58A2-C103-BAB81783A01B}"/>
              </a:ext>
            </a:extLst>
          </p:cNvPr>
          <p:cNvCxnSpPr>
            <a:stCxn id="172" idx="3"/>
          </p:cNvCxnSpPr>
          <p:nvPr/>
        </p:nvCxnSpPr>
        <p:spPr>
          <a:xfrm flipH="1">
            <a:off x="9863221" y="4344771"/>
            <a:ext cx="337087" cy="564881"/>
          </a:xfrm>
          <a:prstGeom prst="straightConnector1">
            <a:avLst/>
          </a:prstGeom>
          <a:solidFill>
            <a:schemeClr val="accent1"/>
          </a:solidFill>
          <a:ln w="25400">
            <a:solidFill>
              <a:schemeClr val="accent1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Arrow Connector 173">
            <a:extLst>
              <a:ext uri="{FF2B5EF4-FFF2-40B4-BE49-F238E27FC236}">
                <a16:creationId xmlns:a16="http://schemas.microsoft.com/office/drawing/2014/main" id="{959F7BA8-4601-BD03-312C-536103611F37}"/>
              </a:ext>
            </a:extLst>
          </p:cNvPr>
          <p:cNvCxnSpPr>
            <a:stCxn id="172" idx="5"/>
          </p:cNvCxnSpPr>
          <p:nvPr/>
        </p:nvCxnSpPr>
        <p:spPr>
          <a:xfrm>
            <a:off x="10361383" y="4344771"/>
            <a:ext cx="337087" cy="564881"/>
          </a:xfrm>
          <a:prstGeom prst="straightConnector1">
            <a:avLst/>
          </a:prstGeom>
          <a:solidFill>
            <a:schemeClr val="accent1"/>
          </a:solidFill>
          <a:ln w="25400">
            <a:solidFill>
              <a:schemeClr val="accent1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Arrow Connector 174">
            <a:extLst>
              <a:ext uri="{FF2B5EF4-FFF2-40B4-BE49-F238E27FC236}">
                <a16:creationId xmlns:a16="http://schemas.microsoft.com/office/drawing/2014/main" id="{FD940BFD-0737-8406-8370-9394769F3376}"/>
              </a:ext>
            </a:extLst>
          </p:cNvPr>
          <p:cNvCxnSpPr/>
          <p:nvPr/>
        </p:nvCxnSpPr>
        <p:spPr>
          <a:xfrm flipH="1">
            <a:off x="6185139" y="3737318"/>
            <a:ext cx="227795" cy="413018"/>
          </a:xfrm>
          <a:prstGeom prst="straightConnector1">
            <a:avLst/>
          </a:prstGeom>
          <a:solidFill>
            <a:schemeClr val="accent1"/>
          </a:solidFill>
          <a:ln w="25400">
            <a:solidFill>
              <a:schemeClr val="accent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Arrow Connector 175">
            <a:extLst>
              <a:ext uri="{FF2B5EF4-FFF2-40B4-BE49-F238E27FC236}">
                <a16:creationId xmlns:a16="http://schemas.microsoft.com/office/drawing/2014/main" id="{C74CF84C-FF03-A1F7-F2BC-F99A29436C8B}"/>
              </a:ext>
            </a:extLst>
          </p:cNvPr>
          <p:cNvCxnSpPr/>
          <p:nvPr/>
        </p:nvCxnSpPr>
        <p:spPr>
          <a:xfrm>
            <a:off x="9981725" y="3737318"/>
            <a:ext cx="261155" cy="413018"/>
          </a:xfrm>
          <a:prstGeom prst="straightConnector1">
            <a:avLst/>
          </a:prstGeom>
          <a:solidFill>
            <a:schemeClr val="accent1"/>
          </a:solidFill>
          <a:ln w="25400">
            <a:solidFill>
              <a:schemeClr val="accent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>
            <a:extLst>
              <a:ext uri="{FF2B5EF4-FFF2-40B4-BE49-F238E27FC236}">
                <a16:creationId xmlns:a16="http://schemas.microsoft.com/office/drawing/2014/main" id="{0EE32D8B-9886-1BA8-125E-A8D895B4739E}"/>
              </a:ext>
            </a:extLst>
          </p:cNvPr>
          <p:cNvCxnSpPr/>
          <p:nvPr/>
        </p:nvCxnSpPr>
        <p:spPr>
          <a:xfrm flipH="1">
            <a:off x="6488866" y="3251952"/>
            <a:ext cx="227795" cy="379658"/>
          </a:xfrm>
          <a:prstGeom prst="line">
            <a:avLst/>
          </a:prstGeom>
          <a:solidFill>
            <a:schemeClr val="accent1"/>
          </a:solidFill>
          <a:ln w="25400">
            <a:solidFill>
              <a:schemeClr val="accent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>
            <a:extLst>
              <a:ext uri="{FF2B5EF4-FFF2-40B4-BE49-F238E27FC236}">
                <a16:creationId xmlns:a16="http://schemas.microsoft.com/office/drawing/2014/main" id="{2E7688A4-D04B-3B74-4FF2-3A6030EB783B}"/>
              </a:ext>
            </a:extLst>
          </p:cNvPr>
          <p:cNvCxnSpPr/>
          <p:nvPr/>
        </p:nvCxnSpPr>
        <p:spPr>
          <a:xfrm>
            <a:off x="9648219" y="3254931"/>
            <a:ext cx="227795" cy="379658"/>
          </a:xfrm>
          <a:prstGeom prst="line">
            <a:avLst/>
          </a:prstGeom>
          <a:solidFill>
            <a:schemeClr val="accent1"/>
          </a:solidFill>
          <a:ln w="25400">
            <a:solidFill>
              <a:schemeClr val="accent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9" name="TextBox 178">
                <a:extLst>
                  <a:ext uri="{FF2B5EF4-FFF2-40B4-BE49-F238E27FC236}">
                    <a16:creationId xmlns:a16="http://schemas.microsoft.com/office/drawing/2014/main" id="{2A2D86DD-55C7-16F8-18D6-F837A0746012}"/>
                  </a:ext>
                </a:extLst>
              </p:cNvPr>
              <p:cNvSpPr txBox="1"/>
              <p:nvPr/>
            </p:nvSpPr>
            <p:spPr>
              <a:xfrm>
                <a:off x="6283488" y="1097002"/>
                <a:ext cx="1606915" cy="523220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i="1" baseline="-25000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rgbClr val="00B050"/>
                    </a:solidFill>
                  </a:rPr>
                  <a:t>true</a:t>
                </a:r>
              </a:p>
            </p:txBody>
          </p:sp>
        </mc:Choice>
        <mc:Fallback xmlns="">
          <p:sp>
            <p:nvSpPr>
              <p:cNvPr id="179" name="TextBox 178">
                <a:extLst>
                  <a:ext uri="{FF2B5EF4-FFF2-40B4-BE49-F238E27FC236}">
                    <a16:creationId xmlns:a16="http://schemas.microsoft.com/office/drawing/2014/main" id="{2A2D86DD-55C7-16F8-18D6-F837A07460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3488" y="1097002"/>
                <a:ext cx="1606915" cy="523220"/>
              </a:xfrm>
              <a:prstGeom prst="rect">
                <a:avLst/>
              </a:prstGeom>
              <a:blipFill>
                <a:blip r:embed="rId2"/>
                <a:stretch>
                  <a:fillRect t="-11628" r="-6464" b="-32558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0" name="TextBox 179">
                <a:extLst>
                  <a:ext uri="{FF2B5EF4-FFF2-40B4-BE49-F238E27FC236}">
                    <a16:creationId xmlns:a16="http://schemas.microsoft.com/office/drawing/2014/main" id="{A7A9A8F3-6B4F-AF3A-81F7-681D7BBE1874}"/>
                  </a:ext>
                </a:extLst>
              </p:cNvPr>
              <p:cNvSpPr txBox="1"/>
              <p:nvPr/>
            </p:nvSpPr>
            <p:spPr>
              <a:xfrm>
                <a:off x="8585843" y="1127357"/>
                <a:ext cx="1668855" cy="523220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i="1" baseline="-25000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chemeClr val="accent2"/>
                    </a:solidFill>
                  </a:rPr>
                  <a:t>false</a:t>
                </a:r>
              </a:p>
            </p:txBody>
          </p:sp>
        </mc:Choice>
        <mc:Fallback xmlns="">
          <p:sp>
            <p:nvSpPr>
              <p:cNvPr id="180" name="TextBox 179">
                <a:extLst>
                  <a:ext uri="{FF2B5EF4-FFF2-40B4-BE49-F238E27FC236}">
                    <a16:creationId xmlns:a16="http://schemas.microsoft.com/office/drawing/2014/main" id="{A7A9A8F3-6B4F-AF3A-81F7-681D7BBE18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5843" y="1127357"/>
                <a:ext cx="1668855" cy="523220"/>
              </a:xfrm>
              <a:prstGeom prst="rect">
                <a:avLst/>
              </a:prstGeom>
              <a:blipFill>
                <a:blip r:embed="rId3"/>
                <a:stretch>
                  <a:fillRect t="-11628" r="-6934" b="-32558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1" name="TextBox 180">
                <a:extLst>
                  <a:ext uri="{FF2B5EF4-FFF2-40B4-BE49-F238E27FC236}">
                    <a16:creationId xmlns:a16="http://schemas.microsoft.com/office/drawing/2014/main" id="{C7087A80-1F63-01FC-7BCD-ACEE55FD75A4}"/>
                  </a:ext>
                </a:extLst>
              </p:cNvPr>
              <p:cNvSpPr txBox="1"/>
              <p:nvPr/>
            </p:nvSpPr>
            <p:spPr>
              <a:xfrm>
                <a:off x="5765362" y="1829519"/>
                <a:ext cx="1606915" cy="523220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i="1" baseline="-2500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rgbClr val="00B050"/>
                    </a:solidFill>
                  </a:rPr>
                  <a:t>true</a:t>
                </a:r>
              </a:p>
            </p:txBody>
          </p:sp>
        </mc:Choice>
        <mc:Fallback xmlns="">
          <p:sp>
            <p:nvSpPr>
              <p:cNvPr id="181" name="TextBox 180">
                <a:extLst>
                  <a:ext uri="{FF2B5EF4-FFF2-40B4-BE49-F238E27FC236}">
                    <a16:creationId xmlns:a16="http://schemas.microsoft.com/office/drawing/2014/main" id="{C7087A80-1F63-01FC-7BCD-ACEE55FD75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5362" y="1829519"/>
                <a:ext cx="1606915" cy="523220"/>
              </a:xfrm>
              <a:prstGeom prst="rect">
                <a:avLst/>
              </a:prstGeom>
              <a:blipFill>
                <a:blip r:embed="rId4"/>
                <a:stretch>
                  <a:fillRect t="-10465" r="-6464" b="-32558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2" name="TextBox 181">
                <a:extLst>
                  <a:ext uri="{FF2B5EF4-FFF2-40B4-BE49-F238E27FC236}">
                    <a16:creationId xmlns:a16="http://schemas.microsoft.com/office/drawing/2014/main" id="{EE5D2B3C-5601-4826-EEE7-6A1DBC113F74}"/>
                  </a:ext>
                </a:extLst>
              </p:cNvPr>
              <p:cNvSpPr txBox="1"/>
              <p:nvPr/>
            </p:nvSpPr>
            <p:spPr>
              <a:xfrm>
                <a:off x="9109919" y="1859873"/>
                <a:ext cx="1672061" cy="523220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i="1" baseline="-25000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>
                    <a:solidFill>
                      <a:schemeClr val="accent2"/>
                    </a:solidFill>
                  </a:rPr>
                  <a:t> false</a:t>
                </a:r>
              </a:p>
            </p:txBody>
          </p:sp>
        </mc:Choice>
        <mc:Fallback xmlns="">
          <p:sp>
            <p:nvSpPr>
              <p:cNvPr id="182" name="TextBox 181">
                <a:extLst>
                  <a:ext uri="{FF2B5EF4-FFF2-40B4-BE49-F238E27FC236}">
                    <a16:creationId xmlns:a16="http://schemas.microsoft.com/office/drawing/2014/main" id="{EE5D2B3C-5601-4826-EEE7-6A1DBC113F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9919" y="1859873"/>
                <a:ext cx="1672061" cy="523220"/>
              </a:xfrm>
              <a:prstGeom prst="rect">
                <a:avLst/>
              </a:prstGeom>
              <a:blipFill>
                <a:blip r:embed="rId5"/>
                <a:stretch>
                  <a:fillRect t="-10465" r="-6545" b="-32558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3" name="TextBox 182">
                <a:extLst>
                  <a:ext uri="{FF2B5EF4-FFF2-40B4-BE49-F238E27FC236}">
                    <a16:creationId xmlns:a16="http://schemas.microsoft.com/office/drawing/2014/main" id="{5CD14CCC-AB59-55CA-E839-00869F837423}"/>
                  </a:ext>
                </a:extLst>
              </p:cNvPr>
              <p:cNvSpPr txBox="1"/>
              <p:nvPr/>
            </p:nvSpPr>
            <p:spPr>
              <a:xfrm>
                <a:off x="10529010" y="4171845"/>
                <a:ext cx="1722523" cy="523220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i="1" baseline="-25000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>
                    <a:solidFill>
                      <a:schemeClr val="accent2"/>
                    </a:solidFill>
                  </a:rPr>
                  <a:t> false</a:t>
                </a:r>
              </a:p>
            </p:txBody>
          </p:sp>
        </mc:Choice>
        <mc:Fallback xmlns="">
          <p:sp>
            <p:nvSpPr>
              <p:cNvPr id="183" name="TextBox 182">
                <a:extLst>
                  <a:ext uri="{FF2B5EF4-FFF2-40B4-BE49-F238E27FC236}">
                    <a16:creationId xmlns:a16="http://schemas.microsoft.com/office/drawing/2014/main" id="{5CD14CCC-AB59-55CA-E839-00869F8374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9010" y="4171845"/>
                <a:ext cx="1722523" cy="523220"/>
              </a:xfrm>
              <a:prstGeom prst="rect">
                <a:avLst/>
              </a:prstGeom>
              <a:blipFill>
                <a:blip r:embed="rId6"/>
                <a:stretch>
                  <a:fillRect t="-10465" r="-6360" b="-32558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4" name="TextBox 183">
                <a:extLst>
                  <a:ext uri="{FF2B5EF4-FFF2-40B4-BE49-F238E27FC236}">
                    <a16:creationId xmlns:a16="http://schemas.microsoft.com/office/drawing/2014/main" id="{DF1E4177-21C9-C4C9-08A6-0C80F475ACB5}"/>
                  </a:ext>
                </a:extLst>
              </p:cNvPr>
              <p:cNvSpPr txBox="1"/>
              <p:nvPr/>
            </p:nvSpPr>
            <p:spPr>
              <a:xfrm>
                <a:off x="4308314" y="4170286"/>
                <a:ext cx="1657377" cy="523220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i="1" baseline="-25000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rgbClr val="00B050"/>
                    </a:solidFill>
                  </a:rPr>
                  <a:t>true</a:t>
                </a:r>
              </a:p>
            </p:txBody>
          </p:sp>
        </mc:Choice>
        <mc:Fallback xmlns="">
          <p:sp>
            <p:nvSpPr>
              <p:cNvPr id="184" name="TextBox 183">
                <a:extLst>
                  <a:ext uri="{FF2B5EF4-FFF2-40B4-BE49-F238E27FC236}">
                    <a16:creationId xmlns:a16="http://schemas.microsoft.com/office/drawing/2014/main" id="{DF1E4177-21C9-C4C9-08A6-0C80F475AC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8314" y="4170286"/>
                <a:ext cx="1657377" cy="523220"/>
              </a:xfrm>
              <a:prstGeom prst="rect">
                <a:avLst/>
              </a:prstGeom>
              <a:blipFill>
                <a:blip r:embed="rId7"/>
                <a:stretch>
                  <a:fillRect t="-10465" r="-5882" b="-32558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5" name="TextBox 184">
                <a:extLst>
                  <a:ext uri="{FF2B5EF4-FFF2-40B4-BE49-F238E27FC236}">
                    <a16:creationId xmlns:a16="http://schemas.microsoft.com/office/drawing/2014/main" id="{6D1DFE0D-B571-D050-3B8E-DB958E93A36B}"/>
                  </a:ext>
                </a:extLst>
              </p:cNvPr>
              <p:cNvSpPr txBox="1"/>
              <p:nvPr/>
            </p:nvSpPr>
            <p:spPr>
              <a:xfrm>
                <a:off x="6396241" y="4171845"/>
                <a:ext cx="1722523" cy="523220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i="1" baseline="-2500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>
                    <a:solidFill>
                      <a:schemeClr val="accent2"/>
                    </a:solidFill>
                  </a:rPr>
                  <a:t> false</a:t>
                </a:r>
              </a:p>
            </p:txBody>
          </p:sp>
        </mc:Choice>
        <mc:Fallback xmlns="">
          <p:sp>
            <p:nvSpPr>
              <p:cNvPr id="185" name="TextBox 184">
                <a:extLst>
                  <a:ext uri="{FF2B5EF4-FFF2-40B4-BE49-F238E27FC236}">
                    <a16:creationId xmlns:a16="http://schemas.microsoft.com/office/drawing/2014/main" id="{6D1DFE0D-B571-D050-3B8E-DB958E93A3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6241" y="4171845"/>
                <a:ext cx="1722523" cy="523220"/>
              </a:xfrm>
              <a:prstGeom prst="rect">
                <a:avLst/>
              </a:prstGeom>
              <a:blipFill>
                <a:blip r:embed="rId8"/>
                <a:stretch>
                  <a:fillRect t="-10465" r="-6360" b="-32558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6" name="TextBox 185">
                <a:extLst>
                  <a:ext uri="{FF2B5EF4-FFF2-40B4-BE49-F238E27FC236}">
                    <a16:creationId xmlns:a16="http://schemas.microsoft.com/office/drawing/2014/main" id="{88B9A733-5BD5-C1D7-ABC1-BF9F0BFF905A}"/>
                  </a:ext>
                </a:extLst>
              </p:cNvPr>
              <p:cNvSpPr txBox="1"/>
              <p:nvPr/>
            </p:nvSpPr>
            <p:spPr>
              <a:xfrm>
                <a:off x="8393719" y="4170286"/>
                <a:ext cx="1657377" cy="523220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i="1" baseline="-25000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rgbClr val="00B050"/>
                    </a:solidFill>
                  </a:rPr>
                  <a:t>true</a:t>
                </a:r>
              </a:p>
            </p:txBody>
          </p:sp>
        </mc:Choice>
        <mc:Fallback xmlns="">
          <p:sp>
            <p:nvSpPr>
              <p:cNvPr id="186" name="TextBox 185">
                <a:extLst>
                  <a:ext uri="{FF2B5EF4-FFF2-40B4-BE49-F238E27FC236}">
                    <a16:creationId xmlns:a16="http://schemas.microsoft.com/office/drawing/2014/main" id="{88B9A733-5BD5-C1D7-ABC1-BF9F0BFF90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3719" y="4170286"/>
                <a:ext cx="1657377" cy="523220"/>
              </a:xfrm>
              <a:prstGeom prst="rect">
                <a:avLst/>
              </a:prstGeom>
              <a:blipFill>
                <a:blip r:embed="rId9"/>
                <a:stretch>
                  <a:fillRect t="-10465" r="-5882" b="-32558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7" name="TextBox 186">
                <a:extLst>
                  <a:ext uri="{FF2B5EF4-FFF2-40B4-BE49-F238E27FC236}">
                    <a16:creationId xmlns:a16="http://schemas.microsoft.com/office/drawing/2014/main" id="{C14D1B34-45B4-1DBA-6B25-41EBB4595B27}"/>
                  </a:ext>
                </a:extLst>
              </p:cNvPr>
              <p:cNvSpPr txBox="1"/>
              <p:nvPr/>
            </p:nvSpPr>
            <p:spPr>
              <a:xfrm rot="16200000">
                <a:off x="6381272" y="5613647"/>
                <a:ext cx="1117614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00B050"/>
                    </a:solidFill>
                  </a:rPr>
                  <a:t>11111</a:t>
                </a:r>
                <a:r>
                  <a:rPr lang="en-US" sz="2400" dirty="0">
                    <a:solidFill>
                      <a:schemeClr val="accent2"/>
                    </a:solidFill>
                  </a:rPr>
                  <a:t>0</a:t>
                </a:r>
              </a:p>
              <a:p>
                <a:endParaRPr lang="en-US" sz="24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7" name="TextBox 186">
                <a:extLst>
                  <a:ext uri="{FF2B5EF4-FFF2-40B4-BE49-F238E27FC236}">
                    <a16:creationId xmlns:a16="http://schemas.microsoft.com/office/drawing/2014/main" id="{C14D1B34-45B4-1DBA-6B25-41EBB4595B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6381272" y="5613647"/>
                <a:ext cx="1117614" cy="1200329"/>
              </a:xfrm>
              <a:prstGeom prst="rect">
                <a:avLst/>
              </a:prstGeom>
              <a:blipFill>
                <a:blip r:embed="rId10"/>
                <a:stretch>
                  <a:fillRect l="-4061" t="-7104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8" name="TextBox 187">
                <a:extLst>
                  <a:ext uri="{FF2B5EF4-FFF2-40B4-BE49-F238E27FC236}">
                    <a16:creationId xmlns:a16="http://schemas.microsoft.com/office/drawing/2014/main" id="{1100E935-5A79-4D90-5722-262864820331}"/>
                  </a:ext>
                </a:extLst>
              </p:cNvPr>
              <p:cNvSpPr txBox="1"/>
              <p:nvPr/>
            </p:nvSpPr>
            <p:spPr>
              <a:xfrm rot="16200000">
                <a:off x="8941182" y="5597616"/>
                <a:ext cx="1117614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sz="2400" dirty="0"/>
              </a:p>
              <a:p>
                <a:endParaRPr lang="en-US" sz="2400" dirty="0">
                  <a:solidFill>
                    <a:schemeClr val="accent2"/>
                  </a:solidFill>
                </a:endParaRPr>
              </a:p>
              <a:p>
                <a:r>
                  <a:rPr lang="en-US" sz="2400" dirty="0">
                    <a:solidFill>
                      <a:schemeClr val="accent2"/>
                    </a:solidFill>
                  </a:rPr>
                  <a:t>00000</a:t>
                </a:r>
                <a:r>
                  <a:rPr lang="en-US" sz="2400" dirty="0">
                    <a:solidFill>
                      <a:srgbClr val="00B050"/>
                    </a:solidFill>
                  </a:rPr>
                  <a:t>1</a:t>
                </a:r>
              </a:p>
            </p:txBody>
          </p:sp>
        </mc:Choice>
        <mc:Fallback xmlns="">
          <p:sp>
            <p:nvSpPr>
              <p:cNvPr id="188" name="TextBox 187">
                <a:extLst>
                  <a:ext uri="{FF2B5EF4-FFF2-40B4-BE49-F238E27FC236}">
                    <a16:creationId xmlns:a16="http://schemas.microsoft.com/office/drawing/2014/main" id="{1100E935-5A79-4D90-5722-2628648203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8941182" y="5597616"/>
                <a:ext cx="1117614" cy="1200329"/>
              </a:xfrm>
              <a:prstGeom prst="rect">
                <a:avLst/>
              </a:prstGeom>
              <a:blipFill>
                <a:blip r:embed="rId11"/>
                <a:stretch>
                  <a:fillRect t="-6557" r="-10660" b="-87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9" name="TextBox 188">
            <a:extLst>
              <a:ext uri="{FF2B5EF4-FFF2-40B4-BE49-F238E27FC236}">
                <a16:creationId xmlns:a16="http://schemas.microsoft.com/office/drawing/2014/main" id="{F0444189-E511-8D0F-72EB-836DC95E9D65}"/>
              </a:ext>
            </a:extLst>
          </p:cNvPr>
          <p:cNvSpPr txBox="1"/>
          <p:nvPr/>
        </p:nvSpPr>
        <p:spPr>
          <a:xfrm rot="16200000">
            <a:off x="7453772" y="5966948"/>
            <a:ext cx="1117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1</a:t>
            </a:r>
            <a:r>
              <a:rPr lang="en-US" sz="2400" dirty="0">
                <a:solidFill>
                  <a:schemeClr val="accent2"/>
                </a:solidFill>
              </a:rPr>
              <a:t>0</a:t>
            </a:r>
            <a:r>
              <a:rPr lang="en-US" sz="2400" dirty="0">
                <a:solidFill>
                  <a:srgbClr val="00B050"/>
                </a:solidFill>
              </a:rPr>
              <a:t>1</a:t>
            </a:r>
            <a:r>
              <a:rPr lang="en-US" sz="2400" dirty="0">
                <a:solidFill>
                  <a:schemeClr val="accent2"/>
                </a:solidFill>
              </a:rPr>
              <a:t>00</a:t>
            </a:r>
            <a:r>
              <a:rPr lang="en-US" sz="2400" dirty="0">
                <a:solidFill>
                  <a:srgbClr val="00B050"/>
                </a:solidFill>
              </a:rPr>
              <a:t>1</a:t>
            </a:r>
          </a:p>
        </p:txBody>
      </p:sp>
      <p:cxnSp>
        <p:nvCxnSpPr>
          <p:cNvPr id="191" name="Straight Connector 190">
            <a:extLst>
              <a:ext uri="{FF2B5EF4-FFF2-40B4-BE49-F238E27FC236}">
                <a16:creationId xmlns:a16="http://schemas.microsoft.com/office/drawing/2014/main" id="{E2ED5F8A-91FE-98D5-332E-52973BA231D1}"/>
              </a:ext>
            </a:extLst>
          </p:cNvPr>
          <p:cNvCxnSpPr/>
          <p:nvPr/>
        </p:nvCxnSpPr>
        <p:spPr>
          <a:xfrm flipH="1">
            <a:off x="7232650" y="3022077"/>
            <a:ext cx="227795" cy="379658"/>
          </a:xfrm>
          <a:prstGeom prst="line">
            <a:avLst/>
          </a:prstGeom>
          <a:solidFill>
            <a:schemeClr val="accent1"/>
          </a:solidFill>
          <a:ln w="25400">
            <a:solidFill>
              <a:schemeClr val="accent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>
            <a:extLst>
              <a:ext uri="{FF2B5EF4-FFF2-40B4-BE49-F238E27FC236}">
                <a16:creationId xmlns:a16="http://schemas.microsoft.com/office/drawing/2014/main" id="{444F85B8-10DD-8FC3-3266-0943C1C4F523}"/>
              </a:ext>
            </a:extLst>
          </p:cNvPr>
          <p:cNvCxnSpPr/>
          <p:nvPr/>
        </p:nvCxnSpPr>
        <p:spPr>
          <a:xfrm>
            <a:off x="7288791" y="3471672"/>
            <a:ext cx="227795" cy="379658"/>
          </a:xfrm>
          <a:prstGeom prst="line">
            <a:avLst/>
          </a:prstGeom>
          <a:solidFill>
            <a:schemeClr val="accent1"/>
          </a:solidFill>
          <a:ln w="25400">
            <a:solidFill>
              <a:schemeClr val="accent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25F8FAE4-A8B3-145C-8332-AA2A8652B7E8}"/>
              </a:ext>
            </a:extLst>
          </p:cNvPr>
          <p:cNvCxnSpPr/>
          <p:nvPr/>
        </p:nvCxnSpPr>
        <p:spPr>
          <a:xfrm flipH="1">
            <a:off x="7882212" y="2440968"/>
            <a:ext cx="227795" cy="379658"/>
          </a:xfrm>
          <a:prstGeom prst="line">
            <a:avLst/>
          </a:prstGeom>
          <a:solidFill>
            <a:schemeClr val="accent1"/>
          </a:solidFill>
          <a:ln w="25400">
            <a:solidFill>
              <a:schemeClr val="accent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>
            <a:extLst>
              <a:ext uri="{FF2B5EF4-FFF2-40B4-BE49-F238E27FC236}">
                <a16:creationId xmlns:a16="http://schemas.microsoft.com/office/drawing/2014/main" id="{815DC6C3-517D-76B5-DF6C-ED9019D28748}"/>
              </a:ext>
            </a:extLst>
          </p:cNvPr>
          <p:cNvCxnSpPr/>
          <p:nvPr/>
        </p:nvCxnSpPr>
        <p:spPr>
          <a:xfrm>
            <a:off x="7938353" y="2890563"/>
            <a:ext cx="227795" cy="379658"/>
          </a:xfrm>
          <a:prstGeom prst="line">
            <a:avLst/>
          </a:prstGeom>
          <a:solidFill>
            <a:schemeClr val="accent1"/>
          </a:solidFill>
          <a:ln w="25400">
            <a:solidFill>
              <a:schemeClr val="accent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00292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Inference: Proofs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524" y="1113594"/>
            <a:ext cx="11591476" cy="5541206"/>
          </a:xfrm>
        </p:spPr>
        <p:txBody>
          <a:bodyPr/>
          <a:lstStyle/>
          <a:p>
            <a:r>
              <a:rPr lang="en-US" dirty="0"/>
              <a:t>A proof is a </a:t>
            </a:r>
            <a:r>
              <a:rPr lang="en-US" i="1" dirty="0"/>
              <a:t>demonstration</a:t>
            </a:r>
            <a:r>
              <a:rPr lang="en-US" dirty="0"/>
              <a:t> of entailment between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/>
              <a:t> and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</a:t>
            </a:r>
            <a:r>
              <a:rPr lang="en-US" dirty="0"/>
              <a:t> </a:t>
            </a:r>
          </a:p>
          <a:p>
            <a:r>
              <a:rPr lang="en-US" dirty="0"/>
              <a:t>Method 1: </a:t>
            </a:r>
            <a:r>
              <a:rPr lang="en-US" i="1" dirty="0">
                <a:solidFill>
                  <a:srgbClr val="C00000"/>
                </a:solidFill>
              </a:rPr>
              <a:t>model-checking</a:t>
            </a:r>
          </a:p>
          <a:p>
            <a:pPr lvl="1"/>
            <a:r>
              <a:rPr lang="en-US" dirty="0"/>
              <a:t>For every possible world, if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dirty="0">
                <a:sym typeface="Symbol"/>
              </a:rPr>
              <a:t>is true m</a:t>
            </a:r>
            <a:r>
              <a:rPr lang="en-US" dirty="0"/>
              <a:t>ake sure that </a:t>
            </a:r>
            <a:r>
              <a:rPr lang="en-US" dirty="0">
                <a:sym typeface="Symbol"/>
              </a:rPr>
              <a:t>is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</a:t>
            </a:r>
            <a:r>
              <a:rPr lang="en-US" dirty="0">
                <a:sym typeface="Symbol"/>
              </a:rPr>
              <a:t> true too</a:t>
            </a:r>
          </a:p>
          <a:p>
            <a:pPr lvl="1"/>
            <a:r>
              <a:rPr lang="en-US" dirty="0">
                <a:sym typeface="Symbol"/>
              </a:rPr>
              <a:t>OK for propositional logic (finitely many worlds); not easy for first-order logic</a:t>
            </a:r>
          </a:p>
          <a:p>
            <a:endParaRPr lang="en-US" dirty="0">
              <a:sym typeface="Symbol"/>
            </a:endParaRPr>
          </a:p>
          <a:p>
            <a:r>
              <a:rPr lang="en-US" dirty="0">
                <a:sym typeface="Symbol"/>
              </a:rPr>
              <a:t>Method 2: </a:t>
            </a:r>
            <a:r>
              <a:rPr lang="en-US" i="1" dirty="0">
                <a:solidFill>
                  <a:srgbClr val="C00000"/>
                </a:solidFill>
                <a:sym typeface="Symbol"/>
              </a:rPr>
              <a:t>theorem-proving</a:t>
            </a:r>
          </a:p>
          <a:p>
            <a:pPr lvl="1"/>
            <a:r>
              <a:rPr lang="en-US" dirty="0">
                <a:sym typeface="Symbol"/>
              </a:rPr>
              <a:t>Search for a sequence of proof steps (applications of </a:t>
            </a:r>
            <a:r>
              <a:rPr lang="en-US" i="1" dirty="0">
                <a:sym typeface="Symbol"/>
              </a:rPr>
              <a:t>inference rules</a:t>
            </a:r>
            <a:r>
              <a:rPr lang="en-US" dirty="0">
                <a:sym typeface="Symbol"/>
              </a:rPr>
              <a:t>) leading from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/>
              <a:t> to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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E.g., from </a:t>
            </a:r>
            <a:r>
              <a:rPr lang="en-US" dirty="0">
                <a:solidFill>
                  <a:srgbClr val="7030A0"/>
                </a:solidFill>
              </a:rPr>
              <a:t>P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</a:t>
            </a:r>
            <a:r>
              <a:rPr lang="en-US" dirty="0">
                <a:solidFill>
                  <a:srgbClr val="7030A0"/>
                </a:solidFill>
              </a:rPr>
              <a:t> (P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</a:t>
            </a:r>
            <a:r>
              <a:rPr lang="en-US" dirty="0">
                <a:solidFill>
                  <a:srgbClr val="7030A0"/>
                </a:solidFill>
              </a:rPr>
              <a:t> Q)</a:t>
            </a:r>
            <a:r>
              <a:rPr lang="en-US" dirty="0"/>
              <a:t>, infer </a:t>
            </a:r>
            <a:r>
              <a:rPr lang="en-US" dirty="0">
                <a:solidFill>
                  <a:srgbClr val="7030A0"/>
                </a:solidFill>
              </a:rPr>
              <a:t>Q</a:t>
            </a:r>
            <a:r>
              <a:rPr lang="en-US" dirty="0"/>
              <a:t> by </a:t>
            </a:r>
            <a:r>
              <a:rPr lang="en-US" i="1" dirty="0">
                <a:solidFill>
                  <a:srgbClr val="C00000"/>
                </a:solidFill>
              </a:rPr>
              <a:t>Modus Ponens</a:t>
            </a:r>
          </a:p>
          <a:p>
            <a:pPr marL="0" lvl="1" indent="0">
              <a:buNone/>
            </a:pPr>
            <a:endParaRPr lang="en-US" dirty="0">
              <a:solidFill>
                <a:srgbClr val="C00000"/>
              </a:solidFill>
            </a:endParaRPr>
          </a:p>
          <a:p>
            <a:r>
              <a:rPr lang="en-US" dirty="0">
                <a:solidFill>
                  <a:schemeClr val="tx1"/>
                </a:solidFill>
                <a:sym typeface="Symbol"/>
              </a:rPr>
              <a:t>Properties</a:t>
            </a:r>
          </a:p>
          <a:p>
            <a:pPr marL="457200" indent="-4572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i="1" dirty="0">
                <a:solidFill>
                  <a:srgbClr val="C00000"/>
                </a:solidFill>
                <a:sym typeface="Symbol"/>
              </a:rPr>
              <a:t>Sound</a:t>
            </a:r>
            <a:r>
              <a:rPr lang="en-US" dirty="0">
                <a:sym typeface="Symbol"/>
              </a:rPr>
              <a:t> algorithm: everything it claims to prove is in fact entailed</a:t>
            </a:r>
          </a:p>
          <a:p>
            <a:pPr marL="457200" indent="-4572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i="1" dirty="0">
                <a:solidFill>
                  <a:srgbClr val="C00000"/>
                </a:solidFill>
                <a:sym typeface="Symbol"/>
              </a:rPr>
              <a:t>Complete</a:t>
            </a:r>
            <a:r>
              <a:rPr lang="en-US" dirty="0">
                <a:solidFill>
                  <a:srgbClr val="000090"/>
                </a:solidFill>
                <a:sym typeface="Symbol"/>
              </a:rPr>
              <a:t> </a:t>
            </a:r>
            <a:r>
              <a:rPr lang="en-US" dirty="0">
                <a:sym typeface="Symbol"/>
              </a:rPr>
              <a:t>algorithm: every sentence that is entailed can be proved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846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Theorem Proving: Forward Chaining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9" y="1242487"/>
            <a:ext cx="10515600" cy="2039539"/>
          </a:xfrm>
        </p:spPr>
        <p:txBody>
          <a:bodyPr/>
          <a:lstStyle/>
          <a:p>
            <a:r>
              <a:rPr lang="en-US" dirty="0"/>
              <a:t>Forward chaining applies </a:t>
            </a:r>
            <a:r>
              <a:rPr lang="en-US" dirty="0">
                <a:solidFill>
                  <a:srgbClr val="C00000"/>
                </a:solidFill>
              </a:rPr>
              <a:t>Modus Ponens </a:t>
            </a:r>
            <a:r>
              <a:rPr lang="en-US" dirty="0"/>
              <a:t>to generate new facts:</a:t>
            </a:r>
          </a:p>
          <a:p>
            <a:pPr lvl="1"/>
            <a:r>
              <a:rPr lang="en-US" dirty="0"/>
              <a:t>Given </a:t>
            </a:r>
            <a:r>
              <a:rPr lang="en-US" dirty="0">
                <a:solidFill>
                  <a:srgbClr val="7030A0"/>
                </a:solidFill>
              </a:rPr>
              <a:t>X</a:t>
            </a:r>
            <a:r>
              <a:rPr lang="en-US" baseline="-25000" dirty="0">
                <a:solidFill>
                  <a:srgbClr val="7030A0"/>
                </a:solidFill>
              </a:rPr>
              <a:t>1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 X</a:t>
            </a:r>
            <a:r>
              <a:rPr lang="en-US" baseline="-25000" dirty="0">
                <a:solidFill>
                  <a:srgbClr val="7030A0"/>
                </a:solidFill>
                <a:sym typeface="Symbol"/>
              </a:rPr>
              <a:t>2</a:t>
            </a:r>
            <a:r>
              <a:rPr lang="en-US" dirty="0">
                <a:solidFill>
                  <a:srgbClr val="7030A0"/>
                </a:solidFill>
                <a:sym typeface="Symbol"/>
              </a:rPr>
              <a:t> 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 … </a:t>
            </a:r>
            <a:r>
              <a:rPr lang="en-US" dirty="0" err="1">
                <a:solidFill>
                  <a:srgbClr val="7030A0"/>
                </a:solidFill>
                <a:sym typeface="Symbol"/>
              </a:rPr>
              <a:t>X</a:t>
            </a:r>
            <a:r>
              <a:rPr lang="en-US" baseline="-25000" dirty="0" err="1">
                <a:solidFill>
                  <a:srgbClr val="7030A0"/>
                </a:solidFill>
                <a:sym typeface="Symbol"/>
              </a:rPr>
              <a:t>n</a:t>
            </a:r>
            <a:r>
              <a:rPr lang="en-US" dirty="0">
                <a:solidFill>
                  <a:srgbClr val="7030A0"/>
                </a:solidFill>
                <a:sym typeface="Symbol"/>
              </a:rPr>
              <a:t>   Y </a:t>
            </a:r>
            <a:r>
              <a:rPr lang="en-US" dirty="0">
                <a:sym typeface="Symbol"/>
              </a:rPr>
              <a:t>and</a:t>
            </a:r>
            <a:r>
              <a:rPr lang="en-US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dirty="0">
                <a:solidFill>
                  <a:srgbClr val="7030A0"/>
                </a:solidFill>
              </a:rPr>
              <a:t>X</a:t>
            </a:r>
            <a:r>
              <a:rPr lang="en-US" baseline="-25000" dirty="0">
                <a:solidFill>
                  <a:srgbClr val="7030A0"/>
                </a:solidFill>
              </a:rPr>
              <a:t>1</a:t>
            </a:r>
            <a:r>
              <a:rPr lang="en-US" dirty="0"/>
              <a:t>,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X</a:t>
            </a:r>
            <a:r>
              <a:rPr lang="en-US" baseline="-25000" dirty="0">
                <a:solidFill>
                  <a:srgbClr val="7030A0"/>
                </a:solidFill>
                <a:sym typeface="Symbol"/>
              </a:rPr>
              <a:t>2</a:t>
            </a:r>
            <a:r>
              <a:rPr lang="en-US" dirty="0"/>
              <a:t>, …,</a:t>
            </a:r>
            <a:r>
              <a:rPr lang="en-US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dirty="0"/>
              <a:t> </a:t>
            </a:r>
            <a:r>
              <a:rPr lang="en-US" dirty="0" err="1">
                <a:solidFill>
                  <a:srgbClr val="7030A0"/>
                </a:solidFill>
                <a:sym typeface="Symbol"/>
              </a:rPr>
              <a:t>X</a:t>
            </a:r>
            <a:r>
              <a:rPr lang="en-US" baseline="-25000" dirty="0" err="1">
                <a:solidFill>
                  <a:srgbClr val="7030A0"/>
                </a:solidFill>
                <a:sym typeface="Symbol"/>
              </a:rPr>
              <a:t>n</a:t>
            </a:r>
            <a:r>
              <a:rPr lang="en-US" dirty="0">
                <a:solidFill>
                  <a:srgbClr val="CC00CC"/>
                </a:solidFill>
                <a:sym typeface="Symbol"/>
              </a:rPr>
              <a:t> </a:t>
            </a:r>
          </a:p>
          <a:p>
            <a:pPr lvl="1"/>
            <a:r>
              <a:rPr lang="en-US" dirty="0"/>
              <a:t>Infer </a:t>
            </a:r>
            <a:r>
              <a:rPr lang="en-US" dirty="0">
                <a:solidFill>
                  <a:srgbClr val="7030A0"/>
                </a:solidFill>
              </a:rPr>
              <a:t>Y</a:t>
            </a:r>
          </a:p>
          <a:p>
            <a:endParaRPr lang="en-US" dirty="0"/>
          </a:p>
          <a:p>
            <a:r>
              <a:rPr lang="en-US" dirty="0"/>
              <a:t>Forward chaining keeps applying this rule, adding new facts, until nothing more can be added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9539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Theorem Proving: Forward Chaining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9" y="1242487"/>
            <a:ext cx="10515600" cy="2039539"/>
          </a:xfrm>
        </p:spPr>
        <p:txBody>
          <a:bodyPr/>
          <a:lstStyle/>
          <a:p>
            <a:r>
              <a:rPr lang="en-US" dirty="0"/>
              <a:t>Forward chaining applies </a:t>
            </a:r>
            <a:r>
              <a:rPr lang="en-US" dirty="0">
                <a:solidFill>
                  <a:srgbClr val="C00000"/>
                </a:solidFill>
              </a:rPr>
              <a:t>Modus Ponens </a:t>
            </a:r>
            <a:r>
              <a:rPr lang="en-US" dirty="0"/>
              <a:t>to generate new facts:</a:t>
            </a:r>
          </a:p>
          <a:p>
            <a:pPr lvl="1"/>
            <a:r>
              <a:rPr lang="en-US" dirty="0"/>
              <a:t>Given </a:t>
            </a:r>
            <a:r>
              <a:rPr lang="en-US" dirty="0">
                <a:solidFill>
                  <a:srgbClr val="7030A0"/>
                </a:solidFill>
              </a:rPr>
              <a:t>X</a:t>
            </a:r>
            <a:r>
              <a:rPr lang="en-US" baseline="-25000" dirty="0">
                <a:solidFill>
                  <a:srgbClr val="7030A0"/>
                </a:solidFill>
              </a:rPr>
              <a:t>1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 X</a:t>
            </a:r>
            <a:r>
              <a:rPr lang="en-US" baseline="-25000" dirty="0">
                <a:solidFill>
                  <a:srgbClr val="7030A0"/>
                </a:solidFill>
                <a:sym typeface="Symbol"/>
              </a:rPr>
              <a:t>2</a:t>
            </a:r>
            <a:r>
              <a:rPr lang="en-US" dirty="0">
                <a:solidFill>
                  <a:srgbClr val="7030A0"/>
                </a:solidFill>
                <a:sym typeface="Symbol"/>
              </a:rPr>
              <a:t> 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 … </a:t>
            </a:r>
            <a:r>
              <a:rPr lang="en-US" dirty="0" err="1">
                <a:solidFill>
                  <a:srgbClr val="7030A0"/>
                </a:solidFill>
                <a:sym typeface="Symbol"/>
              </a:rPr>
              <a:t>X</a:t>
            </a:r>
            <a:r>
              <a:rPr lang="en-US" baseline="-25000" dirty="0" err="1">
                <a:solidFill>
                  <a:srgbClr val="7030A0"/>
                </a:solidFill>
                <a:sym typeface="Symbol"/>
              </a:rPr>
              <a:t>n</a:t>
            </a:r>
            <a:r>
              <a:rPr lang="en-US" dirty="0">
                <a:solidFill>
                  <a:srgbClr val="7030A0"/>
                </a:solidFill>
                <a:sym typeface="Symbol"/>
              </a:rPr>
              <a:t>   Y </a:t>
            </a:r>
            <a:r>
              <a:rPr lang="en-US" dirty="0">
                <a:sym typeface="Symbol"/>
              </a:rPr>
              <a:t>and</a:t>
            </a:r>
            <a:r>
              <a:rPr lang="en-US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dirty="0">
                <a:solidFill>
                  <a:srgbClr val="7030A0"/>
                </a:solidFill>
              </a:rPr>
              <a:t>X</a:t>
            </a:r>
            <a:r>
              <a:rPr lang="en-US" baseline="-25000" dirty="0">
                <a:solidFill>
                  <a:srgbClr val="7030A0"/>
                </a:solidFill>
              </a:rPr>
              <a:t>1</a:t>
            </a:r>
            <a:r>
              <a:rPr lang="en-US" dirty="0"/>
              <a:t>,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X</a:t>
            </a:r>
            <a:r>
              <a:rPr lang="en-US" baseline="-25000" dirty="0">
                <a:solidFill>
                  <a:srgbClr val="7030A0"/>
                </a:solidFill>
                <a:sym typeface="Symbol"/>
              </a:rPr>
              <a:t>2</a:t>
            </a:r>
            <a:r>
              <a:rPr lang="en-US" dirty="0"/>
              <a:t>, …,</a:t>
            </a:r>
            <a:r>
              <a:rPr lang="en-US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dirty="0"/>
              <a:t> </a:t>
            </a:r>
            <a:r>
              <a:rPr lang="en-US" dirty="0" err="1">
                <a:solidFill>
                  <a:srgbClr val="7030A0"/>
                </a:solidFill>
                <a:sym typeface="Symbol"/>
              </a:rPr>
              <a:t>X</a:t>
            </a:r>
            <a:r>
              <a:rPr lang="en-US" baseline="-25000" dirty="0" err="1">
                <a:solidFill>
                  <a:srgbClr val="7030A0"/>
                </a:solidFill>
                <a:sym typeface="Symbol"/>
              </a:rPr>
              <a:t>n</a:t>
            </a:r>
            <a:r>
              <a:rPr lang="en-US" dirty="0">
                <a:solidFill>
                  <a:srgbClr val="CC00CC"/>
                </a:solidFill>
                <a:sym typeface="Symbol"/>
              </a:rPr>
              <a:t> </a:t>
            </a:r>
          </a:p>
          <a:p>
            <a:pPr lvl="1"/>
            <a:r>
              <a:rPr lang="en-US" dirty="0"/>
              <a:t>Infer </a:t>
            </a:r>
            <a:r>
              <a:rPr lang="en-US" dirty="0">
                <a:solidFill>
                  <a:srgbClr val="7030A0"/>
                </a:solidFill>
              </a:rPr>
              <a:t>Y</a:t>
            </a:r>
          </a:p>
          <a:p>
            <a:endParaRPr lang="en-US" dirty="0"/>
          </a:p>
          <a:p>
            <a:r>
              <a:rPr lang="en-US" dirty="0"/>
              <a:t>Forward chaining keeps applying this rule, adding new facts, until nothing more can be added</a:t>
            </a:r>
          </a:p>
          <a:p>
            <a:endParaRPr lang="en-US" dirty="0"/>
          </a:p>
          <a:p>
            <a:r>
              <a:rPr lang="en-US" dirty="0"/>
              <a:t>Requires KB to contain only </a:t>
            </a:r>
            <a:r>
              <a:rPr lang="en-US" i="1" dirty="0">
                <a:solidFill>
                  <a:srgbClr val="FF0000"/>
                </a:solidFill>
              </a:rPr>
              <a:t>definite clauses</a:t>
            </a:r>
            <a:r>
              <a:rPr lang="en-US" dirty="0"/>
              <a:t>: </a:t>
            </a:r>
          </a:p>
          <a:p>
            <a:pPr lvl="1">
              <a:buClr>
                <a:schemeClr val="tx1"/>
              </a:buClr>
            </a:pPr>
            <a:r>
              <a:rPr lang="en-US" dirty="0">
                <a:solidFill>
                  <a:srgbClr val="7030A0"/>
                </a:solidFill>
              </a:rPr>
              <a:t>(Conjunction of symbols)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 </a:t>
            </a:r>
            <a:r>
              <a:rPr lang="en-US" dirty="0">
                <a:solidFill>
                  <a:srgbClr val="7030A0"/>
                </a:solidFill>
              </a:rPr>
              <a:t>symbol</a:t>
            </a:r>
            <a:r>
              <a:rPr lang="en-US" dirty="0"/>
              <a:t>; or</a:t>
            </a:r>
          </a:p>
          <a:p>
            <a:pPr lvl="1"/>
            <a:r>
              <a:rPr lang="en-US" dirty="0"/>
              <a:t>A single symbol (note that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X</a:t>
            </a:r>
            <a:r>
              <a:rPr lang="en-US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dirty="0">
                <a:sym typeface="Symbol"/>
              </a:rPr>
              <a:t>is equivalent to</a:t>
            </a:r>
            <a:r>
              <a:rPr lang="en-US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True   X</a:t>
            </a:r>
            <a:r>
              <a:rPr lang="en-US" dirty="0">
                <a:sym typeface="Symbol"/>
              </a:rPr>
              <a:t>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249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Forward Chaining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9" y="994944"/>
            <a:ext cx="10409462" cy="1932984"/>
          </a:xfrm>
        </p:spPr>
        <p:txBody>
          <a:bodyPr>
            <a:normAutofit/>
          </a:bodyPr>
          <a:lstStyle/>
          <a:p>
            <a:pPr marL="0" indent="0">
              <a:lnSpc>
                <a:spcPct val="14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rgbClr val="7030A0"/>
                </a:solidFill>
              </a:rPr>
              <a:t>function</a:t>
            </a:r>
            <a:r>
              <a:rPr lang="en-US" sz="2400" b="1" dirty="0"/>
              <a:t> </a:t>
            </a:r>
            <a:r>
              <a:rPr lang="en-US" sz="2400" dirty="0">
                <a:solidFill>
                  <a:srgbClr val="008000"/>
                </a:solidFill>
              </a:rPr>
              <a:t>PL-FC-ENTAILS?</a:t>
            </a:r>
            <a:r>
              <a:rPr lang="en-US" sz="2400" dirty="0"/>
              <a:t>(</a:t>
            </a:r>
            <a:r>
              <a:rPr lang="en-US" sz="2400" dirty="0">
                <a:solidFill>
                  <a:srgbClr val="0000FF"/>
                </a:solidFill>
              </a:rPr>
              <a:t>KB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0000FF"/>
                </a:solidFill>
              </a:rPr>
              <a:t>q</a:t>
            </a:r>
            <a:r>
              <a:rPr lang="en-US" sz="2400" dirty="0"/>
              <a:t>)     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Returns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true or false</a:t>
            </a:r>
            <a:br>
              <a:rPr lang="en-US" sz="2400" dirty="0"/>
            </a:br>
            <a:r>
              <a:rPr lang="en-US" sz="2400" dirty="0"/>
              <a:t>   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CD6C60C-7B60-44AE-9E59-E326C2AFFC75}"/>
              </a:ext>
            </a:extLst>
          </p:cNvPr>
          <p:cNvSpPr txBox="1">
            <a:spLocks/>
          </p:cNvSpPr>
          <p:nvPr/>
        </p:nvSpPr>
        <p:spPr>
          <a:xfrm>
            <a:off x="677718" y="2303979"/>
            <a:ext cx="6538768" cy="3675989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7030A0"/>
                </a:solidFill>
              </a:rPr>
              <a:t>P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 </a:t>
            </a:r>
            <a:r>
              <a:rPr lang="en-US" sz="2400" dirty="0">
                <a:solidFill>
                  <a:srgbClr val="7030A0"/>
                </a:solidFill>
              </a:rPr>
              <a:t>Q</a:t>
            </a:r>
          </a:p>
          <a:p>
            <a:r>
              <a:rPr lang="en-US" sz="2400" dirty="0">
                <a:solidFill>
                  <a:srgbClr val="7030A0"/>
                </a:solidFill>
              </a:rPr>
              <a:t>L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 </a:t>
            </a:r>
            <a:r>
              <a:rPr lang="en-US" sz="2400" dirty="0">
                <a:solidFill>
                  <a:srgbClr val="7030A0"/>
                </a:solidFill>
              </a:rPr>
              <a:t>M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 </a:t>
            </a:r>
            <a:r>
              <a:rPr lang="en-US" sz="2400" dirty="0">
                <a:solidFill>
                  <a:srgbClr val="7030A0"/>
                </a:solidFill>
              </a:rPr>
              <a:t>P</a:t>
            </a:r>
          </a:p>
          <a:p>
            <a:r>
              <a:rPr lang="en-US" sz="2400" dirty="0">
                <a:solidFill>
                  <a:srgbClr val="7030A0"/>
                </a:solidFill>
              </a:rPr>
              <a:t>B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 </a:t>
            </a:r>
            <a:r>
              <a:rPr lang="en-US" sz="2400" dirty="0">
                <a:solidFill>
                  <a:srgbClr val="7030A0"/>
                </a:solidFill>
              </a:rPr>
              <a:t>L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 </a:t>
            </a:r>
            <a:r>
              <a:rPr lang="en-US" sz="2400" dirty="0">
                <a:solidFill>
                  <a:srgbClr val="7030A0"/>
                </a:solidFill>
              </a:rPr>
              <a:t>M</a:t>
            </a:r>
          </a:p>
          <a:p>
            <a:r>
              <a:rPr lang="en-US" sz="2400" dirty="0">
                <a:solidFill>
                  <a:srgbClr val="7030A0"/>
                </a:solidFill>
              </a:rPr>
              <a:t>A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 </a:t>
            </a:r>
            <a:r>
              <a:rPr lang="en-US" sz="2400" dirty="0">
                <a:solidFill>
                  <a:srgbClr val="7030A0"/>
                </a:solidFill>
              </a:rPr>
              <a:t>P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 </a:t>
            </a:r>
            <a:r>
              <a:rPr lang="en-US" sz="2400" dirty="0">
                <a:solidFill>
                  <a:srgbClr val="7030A0"/>
                </a:solidFill>
              </a:rPr>
              <a:t>L</a:t>
            </a:r>
          </a:p>
          <a:p>
            <a:r>
              <a:rPr lang="en-US" sz="2400" dirty="0">
                <a:solidFill>
                  <a:srgbClr val="7030A0"/>
                </a:solidFill>
              </a:rPr>
              <a:t>A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 </a:t>
            </a:r>
            <a:r>
              <a:rPr lang="en-US" sz="2400" dirty="0">
                <a:solidFill>
                  <a:srgbClr val="7030A0"/>
                </a:solidFill>
              </a:rPr>
              <a:t>B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 </a:t>
            </a:r>
            <a:r>
              <a:rPr lang="en-US" sz="2400" dirty="0">
                <a:solidFill>
                  <a:srgbClr val="7030A0"/>
                </a:solidFill>
              </a:rPr>
              <a:t>L</a:t>
            </a:r>
          </a:p>
          <a:p>
            <a:r>
              <a:rPr lang="en-US" sz="2400" dirty="0">
                <a:solidFill>
                  <a:srgbClr val="7030A0"/>
                </a:solidFill>
              </a:rPr>
              <a:t>A</a:t>
            </a:r>
          </a:p>
          <a:p>
            <a:r>
              <a:rPr lang="en-US" sz="2400" dirty="0">
                <a:solidFill>
                  <a:srgbClr val="7030A0"/>
                </a:solidFill>
              </a:rPr>
              <a:t>B </a:t>
            </a:r>
          </a:p>
          <a:p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93BF48-C3FD-4C09-AE5A-2B71951C390A}"/>
              </a:ext>
            </a:extLst>
          </p:cNvPr>
          <p:cNvSpPr txBox="1"/>
          <p:nvPr/>
        </p:nvSpPr>
        <p:spPr>
          <a:xfrm>
            <a:off x="677718" y="1667227"/>
            <a:ext cx="18053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cap="small" dirty="0">
                <a:latin typeface="Times New Roman"/>
              </a:rPr>
              <a:t>KB Clauses</a:t>
            </a:r>
          </a:p>
        </p:txBody>
      </p:sp>
    </p:spTree>
    <p:extLst>
      <p:ext uri="{BB962C8B-B14F-4D97-AF65-F5344CB8AC3E}">
        <p14:creationId xmlns:p14="http://schemas.microsoft.com/office/powerpoint/2010/main" val="4226166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B2E94-337E-44C9-A82D-83EDCA672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44E0EA-0C79-4A12-9675-0C07155C6D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7402583" cy="3806917"/>
          </a:xfrm>
        </p:spPr>
        <p:txBody>
          <a:bodyPr/>
          <a:lstStyle/>
          <a:p>
            <a:r>
              <a:rPr lang="en-US" sz="3200" dirty="0"/>
              <a:t>Forward Chaining is:</a:t>
            </a:r>
          </a:p>
          <a:p>
            <a:pPr marL="457200" indent="-4572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rgbClr val="7030A0"/>
                </a:solidFill>
              </a:rPr>
              <a:t>Sound</a:t>
            </a:r>
            <a:r>
              <a:rPr lang="en-US" sz="3200" dirty="0"/>
              <a:t> and </a:t>
            </a:r>
            <a:r>
              <a:rPr lang="en-US" sz="3200" dirty="0">
                <a:solidFill>
                  <a:srgbClr val="7030A0"/>
                </a:solidFill>
              </a:rPr>
              <a:t>complete</a:t>
            </a:r>
            <a:r>
              <a:rPr lang="en-US" sz="3200" dirty="0"/>
              <a:t> for </a:t>
            </a:r>
            <a:r>
              <a:rPr lang="en-US" sz="3200" dirty="0">
                <a:solidFill>
                  <a:srgbClr val="C00000"/>
                </a:solidFill>
              </a:rPr>
              <a:t>definite-clause</a:t>
            </a:r>
            <a:r>
              <a:rPr lang="en-US" sz="3200" dirty="0"/>
              <a:t> KBs</a:t>
            </a:r>
          </a:p>
          <a:p>
            <a:pPr marL="457200" indent="-4572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3200" dirty="0"/>
              <a:t>Complexity: linear time </a:t>
            </a:r>
            <a:r>
              <a:rPr lang="en-US" sz="3200" dirty="0">
                <a:sym typeface="Wingdings" panose="05000000000000000000" pitchFamily="2" charset="2"/>
              </a:rPr>
              <a:t></a:t>
            </a:r>
            <a:endParaRPr lang="en-US" sz="3200" dirty="0"/>
          </a:p>
          <a:p>
            <a:endParaRPr lang="en-US" sz="3200" dirty="0"/>
          </a:p>
          <a:p>
            <a:r>
              <a:rPr lang="en-US" sz="3200" dirty="0"/>
              <a:t>Resolution is another </a:t>
            </a:r>
            <a:r>
              <a:rPr lang="en-US" sz="3200" dirty="0">
                <a:sym typeface="Symbol"/>
              </a:rPr>
              <a:t>theorem-proving</a:t>
            </a:r>
            <a:r>
              <a:rPr lang="en-US" sz="3200" dirty="0"/>
              <a:t> algorithm that is:</a:t>
            </a:r>
          </a:p>
          <a:p>
            <a:pPr marL="457200" indent="-4572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rgbClr val="7030A0"/>
                </a:solidFill>
              </a:rPr>
              <a:t>Sound</a:t>
            </a:r>
            <a:r>
              <a:rPr lang="en-US" sz="3200" dirty="0"/>
              <a:t> and </a:t>
            </a:r>
            <a:r>
              <a:rPr lang="en-US" sz="3200" dirty="0">
                <a:solidFill>
                  <a:srgbClr val="7030A0"/>
                </a:solidFill>
              </a:rPr>
              <a:t>complete</a:t>
            </a:r>
            <a:r>
              <a:rPr lang="en-US" sz="3200" dirty="0"/>
              <a:t> for </a:t>
            </a:r>
            <a:r>
              <a:rPr lang="en-US" sz="3200" dirty="0">
                <a:solidFill>
                  <a:srgbClr val="C00000"/>
                </a:solidFill>
              </a:rPr>
              <a:t>any PL </a:t>
            </a:r>
            <a:r>
              <a:rPr lang="en-US" sz="3200" dirty="0"/>
              <a:t>KBs!</a:t>
            </a:r>
          </a:p>
          <a:p>
            <a:pPr marL="457200" indent="-4572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3200" dirty="0"/>
              <a:t>Complexity: exponential time </a:t>
            </a:r>
            <a:r>
              <a:rPr lang="en-US" sz="3200" dirty="0">
                <a:sym typeface="Wingdings" panose="05000000000000000000" pitchFamily="2" charset="2"/>
              </a:rPr>
              <a:t></a:t>
            </a:r>
            <a:endParaRPr lang="en-US" sz="3200" dirty="0"/>
          </a:p>
          <a:p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DC3C81E3-762E-2702-540F-0BD3715E873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211670" y="259778"/>
                <a:ext cx="3816247" cy="5513716"/>
              </a:xfrm>
              <a:prstGeom prst="rect">
                <a:avLst/>
              </a:prstGeom>
              <a:ln w="19050">
                <a:solidFill>
                  <a:srgbClr val="7030A0"/>
                </a:solidFill>
              </a:ln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ctr"/>
                <a:r>
                  <a:rPr lang="en-US" u="sng" dirty="0">
                    <a:solidFill>
                      <a:srgbClr val="7030A0"/>
                    </a:solidFill>
                  </a:rPr>
                  <a:t>Vocab Reminder</a:t>
                </a:r>
              </a:p>
              <a:p>
                <a:pPr fontAlgn="ctr"/>
                <a:r>
                  <a:rPr lang="en-US" dirty="0">
                    <a:solidFill>
                      <a:srgbClr val="7030A0"/>
                    </a:solidFill>
                  </a:rPr>
                  <a:t>Literal</a:t>
                </a:r>
              </a:p>
              <a:p>
                <a:pPr lvl="1" fontAlgn="ctr"/>
                <a:r>
                  <a:rPr lang="en-US" sz="2800" dirty="0"/>
                  <a:t>Atomic sentence:</a:t>
                </a:r>
              </a:p>
              <a:p>
                <a:pPr marL="0" lvl="1" indent="0" fontAlgn="ctr">
                  <a:buNone/>
                </a:pPr>
                <a:r>
                  <a:rPr lang="en-US" sz="2800" dirty="0"/>
                  <a:t>   T, F, Symbol, </a:t>
                </a:r>
                <a:r>
                  <a:rPr lang="en-US" sz="2800" dirty="0">
                    <a:sym typeface="Symbol"/>
                  </a:rPr>
                  <a:t>Symbol</a:t>
                </a:r>
                <a:endParaRPr lang="en-US" sz="2800" dirty="0"/>
              </a:p>
              <a:p>
                <a:pPr fontAlgn="ctr"/>
                <a:endParaRPr lang="en-US" sz="400" dirty="0">
                  <a:solidFill>
                    <a:srgbClr val="7030A0"/>
                  </a:solidFill>
                </a:endParaRPr>
              </a:p>
              <a:p>
                <a:pPr fontAlgn="ctr"/>
                <a:r>
                  <a:rPr lang="en-US" dirty="0">
                    <a:solidFill>
                      <a:srgbClr val="7030A0"/>
                    </a:solidFill>
                  </a:rPr>
                  <a:t>Clause</a:t>
                </a:r>
              </a:p>
              <a:p>
                <a:pPr lvl="1" fontAlgn="ctr"/>
                <a:r>
                  <a:rPr lang="en-US" sz="2800" dirty="0">
                    <a:solidFill>
                      <a:schemeClr val="tx1"/>
                    </a:solidFill>
                  </a:rPr>
                  <a:t>Disjunction of literals: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∨ ¬</m:t>
                    </m:r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  <a:p>
                <a:pPr fontAlgn="ctr"/>
                <a:endParaRPr lang="en-US" sz="400" dirty="0">
                  <a:solidFill>
                    <a:srgbClr val="7030A0"/>
                  </a:solidFill>
                </a:endParaRPr>
              </a:p>
              <a:p>
                <a:pPr fontAlgn="ctr"/>
                <a:r>
                  <a:rPr lang="en-US" dirty="0">
                    <a:solidFill>
                      <a:srgbClr val="7030A0"/>
                    </a:solidFill>
                  </a:rPr>
                  <a:t>Definite clause</a:t>
                </a:r>
              </a:p>
              <a:p>
                <a:pPr lvl="1" fontAlgn="ctr"/>
                <a:r>
                  <a:rPr lang="en-US" sz="2800" dirty="0">
                    <a:solidFill>
                      <a:schemeClr val="tx1"/>
                    </a:solidFill>
                  </a:rPr>
                  <a:t>Disjunction of literals, </a:t>
                </a:r>
                <a:r>
                  <a:rPr lang="en-US" sz="2800" i="1" dirty="0">
                    <a:solidFill>
                      <a:schemeClr val="tx1"/>
                    </a:solidFill>
                  </a:rPr>
                  <a:t>exactly one </a:t>
                </a:r>
                <a:r>
                  <a:rPr lang="en-US" sz="2800" dirty="0">
                    <a:solidFill>
                      <a:schemeClr val="tx1"/>
                    </a:solidFill>
                  </a:rPr>
                  <a:t>is positive</a:t>
                </a:r>
              </a:p>
              <a:p>
                <a:pPr marL="0" lvl="1" indent="0" fontAlgn="ctr">
                  <a:buNone/>
                </a:pPr>
                <a:r>
                  <a:rPr lang="en-US" sz="28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∨ ¬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endParaRPr lang="en-US" sz="2800" b="0" dirty="0">
                  <a:solidFill>
                    <a:schemeClr val="tx1"/>
                  </a:solidFill>
                </a:endParaRPr>
              </a:p>
              <a:p>
                <a:pPr marL="0" lvl="1" indent="0" fontAlgn="ctr">
                  <a:buNone/>
                </a:pP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DC3C81E3-762E-2702-540F-0BD3715E87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1670" y="259778"/>
                <a:ext cx="3816247" cy="5513716"/>
              </a:xfrm>
              <a:prstGeom prst="rect">
                <a:avLst/>
              </a:prstGeom>
              <a:blipFill>
                <a:blip r:embed="rId2"/>
                <a:stretch>
                  <a:fillRect l="-3021" t="-1654"/>
                </a:stretch>
              </a:blipFill>
              <a:ln w="19050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37769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24D10-2E34-4D9B-99E6-501D4F728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Inference Rules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5FCD90-F1D7-443E-AFFD-9314956A4C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0515600" cy="5537004"/>
              </a:xfrm>
            </p:spPr>
            <p:txBody>
              <a:bodyPr/>
              <a:lstStyle/>
              <a:p>
                <a:r>
                  <a:rPr lang="en-US" dirty="0"/>
                  <a:t>Modus Ponens</a:t>
                </a:r>
              </a:p>
              <a:p>
                <a:r>
                  <a:rPr lang="en-US" dirty="0"/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 dirty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sz="4000" i="1" dirty="0">
                            <a:latin typeface="Cambria Math" panose="02040503050406030204" pitchFamily="18" charset="0"/>
                          </a:rPr>
                          <m:t>⇒</m:t>
                        </m:r>
                        <m:r>
                          <a:rPr lang="en-US" sz="4000" i="1" dirty="0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sz="40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000" i="1" dirty="0">
                            <a:latin typeface="Cambria Math" panose="02040503050406030204" pitchFamily="18" charset="0"/>
                          </a:rPr>
                          <m:t>    </m:t>
                        </m:r>
                        <m:r>
                          <a:rPr lang="en-US" sz="4000" b="0" i="1" dirty="0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4000" i="1" dirty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4000" i="1" dirty="0">
                            <a:latin typeface="Cambria Math" panose="02040503050406030204" pitchFamily="18" charset="0"/>
                          </a:rPr>
                          <m:t>𝛼</m:t>
                        </m:r>
                      </m:num>
                      <m:den>
                        <m:r>
                          <a:rPr lang="en-US" sz="4000" i="1" dirty="0">
                            <a:latin typeface="Cambria Math" panose="02040503050406030204" pitchFamily="18" charset="0"/>
                          </a:rPr>
                          <m:t>𝛽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Unit Resolution</a:t>
                </a:r>
              </a:p>
              <a:p>
                <a:r>
                  <a:rPr lang="en-US" dirty="0"/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4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</m:t>
                        </m:r>
                        <m:r>
                          <a:rPr lang="en-US" sz="4000" b="0" i="1" dirty="0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4000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000" b="0" i="1" dirty="0" smtClean="0">
                            <a:latin typeface="Cambria Math" panose="02040503050406030204" pitchFamily="18" charset="0"/>
                          </a:rPr>
                          <m:t>        </m:t>
                        </m:r>
                        <m:r>
                          <a:rPr lang="en-US" sz="4000" b="0" i="1" dirty="0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¬</m:t>
                        </m:r>
                        <m:r>
                          <a:rPr lang="en-US" sz="4000" b="0" i="1" dirty="0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4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</m:t>
                        </m:r>
                        <m:r>
                          <a:rPr lang="en-US" sz="4000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sz="4000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4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</m:t>
                        </m:r>
                        <m:r>
                          <a:rPr lang="en-US" sz="4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General Resolution</a:t>
                </a:r>
              </a:p>
              <a:p>
                <a:r>
                  <a:rPr lang="en-US" dirty="0"/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dirty="0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40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4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</m:t>
                        </m:r>
                        <m:r>
                          <a:rPr lang="en-US" sz="4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…</m:t>
                        </m:r>
                        <m:r>
                          <a:rPr lang="en-US" sz="4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US" sz="4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dirty="0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4000" b="0" i="1" dirty="0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sz="4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</m:t>
                        </m:r>
                        <m:r>
                          <a:rPr lang="en-US" sz="4000" b="0" i="1" dirty="0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  <m:r>
                          <a:rPr lang="en-US" sz="4000" i="1" dirty="0">
                            <a:latin typeface="Cambria Math" panose="02040503050406030204" pitchFamily="18" charset="0"/>
                          </a:rPr>
                          <m:t>,  </m:t>
                        </m:r>
                        <m:r>
                          <a:rPr lang="en-US" sz="4000" b="0" i="1" dirty="0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4000" i="1" dirty="0">
                            <a:latin typeface="Cambria Math" panose="02040503050406030204" pitchFamily="18" charset="0"/>
                          </a:rPr>
                          <m:t>    </m:t>
                        </m:r>
                        <m:r>
                          <a:rPr lang="en-US" sz="4000" i="1" dirty="0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¬</m:t>
                        </m:r>
                        <m:r>
                          <a:rPr lang="en-US" sz="4000" b="0" i="1" dirty="0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  <m:r>
                          <a:rPr lang="en-US" sz="4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US" sz="4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dirty="0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40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4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∨…∨</m:t>
                        </m:r>
                        <m:sSub>
                          <m:sSubPr>
                            <m:ctrlPr>
                              <a:rPr lang="en-US" sz="4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dirty="0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4000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 dirty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40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4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∨…∨</m:t>
                        </m:r>
                        <m:sSub>
                          <m:sSubPr>
                            <m:ctrlPr>
                              <a:rPr lang="en-US" sz="4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 dirty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4000" i="1" dirty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sz="4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US" sz="4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dirty="0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40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4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∨…∨</m:t>
                        </m:r>
                        <m:sSub>
                          <m:sSubPr>
                            <m:ctrlPr>
                              <a:rPr lang="en-US" sz="4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dirty="0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4000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den>
                    </m:f>
                  </m:oMath>
                </a14:m>
                <a:endParaRPr lang="en-US" sz="4000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5FCD90-F1D7-443E-AFFD-9314956A4C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0515600" cy="5537004"/>
              </a:xfrm>
              <a:blipFill>
                <a:blip r:embed="rId2"/>
                <a:stretch>
                  <a:fillRect l="-1217" t="-1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0A96EB18-9CAB-4937-A3F8-01B2A1765BC8}"/>
              </a:ext>
            </a:extLst>
          </p:cNvPr>
          <p:cNvSpPr txBox="1"/>
          <p:nvPr/>
        </p:nvSpPr>
        <p:spPr>
          <a:xfrm>
            <a:off x="9132228" y="1113178"/>
            <a:ext cx="25076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Notation Alert!</a:t>
            </a:r>
          </a:p>
        </p:txBody>
      </p:sp>
    </p:spTree>
    <p:extLst>
      <p:ext uri="{BB962C8B-B14F-4D97-AF65-F5344CB8AC3E}">
        <p14:creationId xmlns:p14="http://schemas.microsoft.com/office/powerpoint/2010/main" val="46022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B2E94-337E-44C9-A82D-83EDCA672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44E0EA-0C79-4A12-9675-0C07155C6D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1316628" cy="2039539"/>
              </a:xfrm>
            </p:spPr>
            <p:txBody>
              <a:bodyPr/>
              <a:lstStyle/>
              <a:p>
                <a:r>
                  <a:rPr lang="en-US" dirty="0"/>
                  <a:t>Algorithm Overview</a:t>
                </a:r>
              </a:p>
              <a:p>
                <a:r>
                  <a:rPr lang="en-US" dirty="0">
                    <a:solidFill>
                      <a:srgbClr val="7030A0"/>
                    </a:solidFill>
                  </a:rPr>
                  <a:t>function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008000"/>
                    </a:solidFill>
                  </a:rPr>
                  <a:t>PL-RESOLUTION?</a:t>
                </a:r>
                <a:r>
                  <a:rPr lang="en-US" dirty="0"/>
                  <a:t>(</a:t>
                </a:r>
                <a:r>
                  <a:rPr lang="en-US" dirty="0">
                    <a:solidFill>
                      <a:srgbClr val="0000FF"/>
                    </a:solidFill>
                  </a:rPr>
                  <a:t>KB</a:t>
                </a:r>
                <a:r>
                  <a:rPr lang="en-US" dirty="0"/>
                  <a:t>, </a:t>
                </a:r>
                <a:r>
                  <a:rPr lang="en-US" i="1" dirty="0">
                    <a:solidFill>
                      <a:srgbClr val="7030A0"/>
                    </a:solidFill>
                    <a:latin typeface="Cambria Math" panose="02040503050406030204" pitchFamily="18" charset="0"/>
                    <a:sym typeface="Symbol"/>
                  </a:rPr>
                  <a:t></a:t>
                </a:r>
                <a:r>
                  <a:rPr lang="en-US" dirty="0"/>
                  <a:t>) </a:t>
                </a:r>
                <a:r>
                  <a:rPr lang="en-US" dirty="0">
                    <a:solidFill>
                      <a:srgbClr val="7030A0"/>
                    </a:solidFill>
                  </a:rPr>
                  <a:t>returns</a:t>
                </a:r>
                <a:r>
                  <a:rPr lang="en-US" dirty="0"/>
                  <a:t> true or false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    We want to prove that </a:t>
                </a:r>
                <a:r>
                  <a:rPr lang="en-US" dirty="0">
                    <a:solidFill>
                      <a:srgbClr val="0000FF"/>
                    </a:solidFill>
                  </a:rPr>
                  <a:t>KB</a:t>
                </a:r>
                <a:r>
                  <a:rPr lang="en-US" dirty="0">
                    <a:solidFill>
                      <a:srgbClr val="7030A0"/>
                    </a:solidFill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</a:rPr>
                  <a:t>entails</a:t>
                </a:r>
                <a:r>
                  <a:rPr lang="en-US" dirty="0">
                    <a:solidFill>
                      <a:srgbClr val="7030A0"/>
                    </a:solidFill>
                  </a:rPr>
                  <a:t> </a:t>
                </a:r>
                <a:r>
                  <a:rPr lang="en-US" i="1" dirty="0">
                    <a:solidFill>
                      <a:srgbClr val="7030A0"/>
                    </a:solidFill>
                    <a:latin typeface="Cambria Math" panose="02040503050406030204" pitchFamily="18" charset="0"/>
                    <a:sym typeface="Symbol"/>
                  </a:rPr>
                  <a:t>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    In other words, we want to prove that we cannot satisfy (</a:t>
                </a:r>
                <a:r>
                  <a:rPr lang="en-US" dirty="0">
                    <a:solidFill>
                      <a:srgbClr val="0000FF"/>
                    </a:solidFill>
                  </a:rPr>
                  <a:t>KB</a:t>
                </a:r>
                <a:r>
                  <a:rPr lang="en-US" dirty="0">
                    <a:solidFill>
                      <a:schemeClr val="tx1"/>
                    </a:solidFill>
                  </a:rPr>
                  <a:t> and </a:t>
                </a:r>
                <a:r>
                  <a:rPr lang="en-US" b="1" dirty="0">
                    <a:solidFill>
                      <a:schemeClr val="tx1"/>
                    </a:solidFill>
                  </a:rPr>
                  <a:t>not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i="1" dirty="0">
                    <a:solidFill>
                      <a:srgbClr val="7030A0"/>
                    </a:solidFill>
                    <a:latin typeface="Cambria Math" panose="02040503050406030204" pitchFamily="18" charset="0"/>
                    <a:sym typeface="Symbol"/>
                  </a:rPr>
                  <a:t></a:t>
                </a:r>
                <a:r>
                  <a:rPr lang="en-US" dirty="0">
                    <a:solidFill>
                      <a:schemeClr val="tx1"/>
                    </a:solidFill>
                  </a:rPr>
                  <a:t>)</a:t>
                </a:r>
                <a:endParaRPr lang="en-US" dirty="0">
                  <a:solidFill>
                    <a:srgbClr val="7030A0"/>
                  </a:solidFill>
                </a:endParaRPr>
              </a:p>
              <a:p>
                <a:pPr marL="974725" lvl="2" indent="-514350">
                  <a:buFont typeface="+mj-lt"/>
                  <a:buAutoNum type="arabicPeriod"/>
                </a:pPr>
                <a:r>
                  <a:rPr lang="en-US" sz="2800" dirty="0"/>
                  <a:t>Start with a set of CNF clauses, including the KB as well as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lang="en-US" sz="2800" i="1" dirty="0">
                    <a:solidFill>
                      <a:srgbClr val="7030A0"/>
                    </a:solidFill>
                    <a:latin typeface="Cambria Math" panose="02040503050406030204" pitchFamily="18" charset="0"/>
                    <a:sym typeface="Symbol"/>
                  </a:rPr>
                  <a:t></a:t>
                </a:r>
              </a:p>
              <a:p>
                <a:pPr marL="974725" lvl="2" indent="-514350">
                  <a:buFont typeface="+mj-lt"/>
                  <a:buAutoNum type="arabicPeriod"/>
                </a:pPr>
                <a:r>
                  <a:rPr lang="en-US" sz="2800" dirty="0"/>
                  <a:t>Keep resolving pairs of clauses until</a:t>
                </a:r>
              </a:p>
              <a:p>
                <a:pPr marL="1428750" lvl="4" indent="-514350">
                  <a:buFont typeface="+mj-lt"/>
                  <a:buAutoNum type="alphaUcPeriod"/>
                </a:pPr>
                <a:r>
                  <a:rPr lang="en-US" sz="2800" dirty="0"/>
                  <a:t>You resolve the empty clause</a:t>
                </a:r>
              </a:p>
              <a:p>
                <a:pPr lvl="4" indent="0">
                  <a:buNone/>
                </a:pPr>
                <a:r>
                  <a:rPr lang="en-US" sz="2800" dirty="0"/>
                  <a:t>	Contradiction found!</a:t>
                </a:r>
              </a:p>
              <a:p>
                <a:pPr lvl="4" indent="0">
                  <a:buNone/>
                </a:pPr>
                <a:r>
                  <a:rPr lang="en-US" sz="2800" dirty="0"/>
                  <a:t>	</a:t>
                </a:r>
                <a:r>
                  <a:rPr lang="en-US" sz="2800" dirty="0">
                    <a:solidFill>
                      <a:srgbClr val="0000FF"/>
                    </a:solidFill>
                  </a:rPr>
                  <a:t>KB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⋀"/>
                        <m:subHide m:val="on"/>
                        <m:supHide m:val="on"/>
                        <m:ctrlP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¬</m:t>
                        </m:r>
                        <m:r>
                          <a:rPr lang="en-US" sz="28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nary>
                  </m:oMath>
                </a14:m>
                <a:r>
                  <a:rPr lang="en-US" sz="2800" dirty="0"/>
                  <a:t> cannot be satisfied</a:t>
                </a:r>
              </a:p>
              <a:p>
                <a:pPr lvl="4" indent="0">
                  <a:buNone/>
                </a:pPr>
                <a:r>
                  <a:rPr lang="en-US" sz="2800" dirty="0"/>
                  <a:t>	Return </a:t>
                </a:r>
                <a:r>
                  <a:rPr lang="en-US" sz="2800" dirty="0">
                    <a:solidFill>
                      <a:srgbClr val="7030A0"/>
                    </a:solidFill>
                  </a:rPr>
                  <a:t>true</a:t>
                </a:r>
                <a:r>
                  <a:rPr lang="en-US" sz="2800" dirty="0"/>
                  <a:t>, </a:t>
                </a:r>
                <a:r>
                  <a:rPr lang="en-US" sz="2800" dirty="0">
                    <a:solidFill>
                      <a:srgbClr val="0000FF"/>
                    </a:solidFill>
                  </a:rPr>
                  <a:t>KB</a:t>
                </a:r>
                <a:r>
                  <a:rPr lang="en-US" sz="2800" dirty="0">
                    <a:solidFill>
                      <a:srgbClr val="7030A0"/>
                    </a:solidFill>
                  </a:rPr>
                  <a:t> </a:t>
                </a:r>
                <a:r>
                  <a:rPr lang="en-US" sz="2800" dirty="0"/>
                  <a:t>entails</a:t>
                </a:r>
                <a:r>
                  <a:rPr lang="en-US" sz="2800" dirty="0">
                    <a:solidFill>
                      <a:srgbClr val="7030A0"/>
                    </a:solidFill>
                  </a:rPr>
                  <a:t> </a:t>
                </a:r>
                <a:r>
                  <a:rPr lang="en-US" sz="2800" i="1" dirty="0">
                    <a:solidFill>
                      <a:srgbClr val="7030A0"/>
                    </a:solidFill>
                    <a:latin typeface="Cambria Math" panose="02040503050406030204" pitchFamily="18" charset="0"/>
                    <a:sym typeface="Symbol"/>
                  </a:rPr>
                  <a:t></a:t>
                </a:r>
                <a:endParaRPr lang="en-US" sz="2800" dirty="0">
                  <a:solidFill>
                    <a:srgbClr val="7030A0"/>
                  </a:solidFill>
                </a:endParaRPr>
              </a:p>
              <a:p>
                <a:pPr marL="1428750" lvl="4" indent="-514350">
                  <a:buFont typeface="+mj-lt"/>
                  <a:buAutoNum type="alphaUcPeriod" startAt="2"/>
                </a:pPr>
                <a:r>
                  <a:rPr lang="en-US" sz="2800" dirty="0"/>
                  <a:t>No new clauses added</a:t>
                </a:r>
              </a:p>
              <a:p>
                <a:pPr lvl="4" indent="0">
                  <a:buNone/>
                </a:pPr>
                <a:r>
                  <a:rPr lang="en-US" sz="2800" dirty="0"/>
                  <a:t>	Return </a:t>
                </a:r>
                <a:r>
                  <a:rPr lang="en-US" sz="2800" dirty="0">
                    <a:solidFill>
                      <a:srgbClr val="7030A0"/>
                    </a:solidFill>
                  </a:rPr>
                  <a:t>false</a:t>
                </a:r>
                <a:r>
                  <a:rPr lang="en-US" sz="2800" dirty="0"/>
                  <a:t>, </a:t>
                </a:r>
                <a:r>
                  <a:rPr lang="en-US" sz="2800" dirty="0">
                    <a:solidFill>
                      <a:srgbClr val="0000FF"/>
                    </a:solidFill>
                  </a:rPr>
                  <a:t>KB</a:t>
                </a:r>
                <a:r>
                  <a:rPr lang="en-US" sz="2800" dirty="0">
                    <a:solidFill>
                      <a:srgbClr val="7030A0"/>
                    </a:solidFill>
                  </a:rPr>
                  <a:t> </a:t>
                </a:r>
                <a:r>
                  <a:rPr lang="en-US" sz="2800" dirty="0"/>
                  <a:t>does not entail</a:t>
                </a:r>
                <a:r>
                  <a:rPr lang="en-US" sz="2800" dirty="0">
                    <a:solidFill>
                      <a:srgbClr val="7030A0"/>
                    </a:solidFill>
                  </a:rPr>
                  <a:t> </a:t>
                </a:r>
                <a:r>
                  <a:rPr lang="en-US" sz="2800" i="1" dirty="0">
                    <a:solidFill>
                      <a:srgbClr val="7030A0"/>
                    </a:solidFill>
                    <a:latin typeface="Cambria Math" panose="02040503050406030204" pitchFamily="18" charset="0"/>
                    <a:sym typeface="Symbol"/>
                  </a:rPr>
                  <a:t></a:t>
                </a:r>
                <a:endParaRPr lang="en-US" sz="2800" dirty="0">
                  <a:solidFill>
                    <a:srgbClr val="7030A0"/>
                  </a:solidFill>
                </a:endParaRPr>
              </a:p>
              <a:p>
                <a:pPr lvl="4" indent="0">
                  <a:buNone/>
                </a:pPr>
                <a:endParaRPr lang="en-US" sz="2800" dirty="0">
                  <a:solidFill>
                    <a:srgbClr val="7030A0"/>
                  </a:solidFill>
                </a:endParaRPr>
              </a:p>
              <a:p>
                <a:pPr lvl="4" indent="0">
                  <a:buNone/>
                </a:pPr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44E0EA-0C79-4A12-9675-0C07155C6D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1316628" cy="2039539"/>
              </a:xfrm>
              <a:blipFill>
                <a:blip r:embed="rId2"/>
                <a:stretch>
                  <a:fillRect l="-1131" t="-5090" b="-1832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9942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B2E94-337E-44C9-A82D-83EDCA672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44E0EA-0C79-4A12-9675-0C07155C6D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Example trying to prove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1,2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44E0EA-0C79-4A12-9675-0C07155C6D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47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10B7F4B-21DF-4804-9863-C2829BB05CBE}"/>
                  </a:ext>
                </a:extLst>
              </p:cNvPr>
              <p:cNvSpPr txBox="1"/>
              <p:nvPr/>
            </p:nvSpPr>
            <p:spPr>
              <a:xfrm>
                <a:off x="986974" y="2857440"/>
                <a:ext cx="1516185" cy="413511"/>
              </a:xfrm>
              <a:prstGeom prst="rect">
                <a:avLst/>
              </a:prstGeom>
              <a:noFill/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sSub>
                        <m:sSubPr>
                          <m:ctrlP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2,1</m:t>
                          </m:r>
                        </m:sub>
                      </m:sSub>
                      <m:r>
                        <a:rPr lang="en-US" sz="2000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1,1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10B7F4B-21DF-4804-9863-C2829BB05C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974" y="2857440"/>
                <a:ext cx="1516185" cy="41351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0D3D063-3035-49ED-B8F4-033FBEFA714B}"/>
                  </a:ext>
                </a:extLst>
              </p:cNvPr>
              <p:cNvSpPr txBox="1"/>
              <p:nvPr/>
            </p:nvSpPr>
            <p:spPr>
              <a:xfrm>
                <a:off x="3066424" y="2857444"/>
                <a:ext cx="2302745" cy="413511"/>
              </a:xfrm>
              <a:prstGeom prst="rect">
                <a:avLst/>
              </a:prstGeom>
              <a:noFill/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sSub>
                        <m:sSubPr>
                          <m:ctrlPr>
                            <a:rPr lang="en-US" sz="2000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1,1</m:t>
                          </m:r>
                        </m:sub>
                      </m:sSub>
                      <m:r>
                        <a:rPr lang="en-US" sz="2000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</m:sSub>
                      <m:r>
                        <a:rPr lang="en-US" sz="2000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2,1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0D3D063-3035-49ED-B8F4-033FBEFA71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6424" y="2857444"/>
                <a:ext cx="2302745" cy="41351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EE3CC76-2183-4865-B6E0-71AECC2F3B40}"/>
                  </a:ext>
                </a:extLst>
              </p:cNvPr>
              <p:cNvSpPr txBox="1"/>
              <p:nvPr/>
            </p:nvSpPr>
            <p:spPr>
              <a:xfrm>
                <a:off x="6147859" y="2857440"/>
                <a:ext cx="1516185" cy="413511"/>
              </a:xfrm>
              <a:prstGeom prst="rect">
                <a:avLst/>
              </a:prstGeom>
              <a:noFill/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sSub>
                        <m:sSubPr>
                          <m:ctrlP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</m:sSub>
                      <m:r>
                        <a:rPr lang="en-US" sz="2000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1,1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EE3CC76-2183-4865-B6E0-71AECC2F3B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7859" y="2857440"/>
                <a:ext cx="1516185" cy="41351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42F8DE9-B282-4F26-95FA-791541189823}"/>
                  </a:ext>
                </a:extLst>
              </p:cNvPr>
              <p:cNvSpPr txBox="1"/>
              <p:nvPr/>
            </p:nvSpPr>
            <p:spPr>
              <a:xfrm>
                <a:off x="8563984" y="2857441"/>
                <a:ext cx="923894" cy="413511"/>
              </a:xfrm>
              <a:prstGeom prst="rect">
                <a:avLst/>
              </a:prstGeom>
              <a:noFill/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sSub>
                        <m:sSubPr>
                          <m:ctrlP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1,1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42F8DE9-B282-4F26-95FA-7915411898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3984" y="2857441"/>
                <a:ext cx="923894" cy="41351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9627332-70EF-41ED-9D26-A3BD8AB99296}"/>
                  </a:ext>
                </a:extLst>
              </p:cNvPr>
              <p:cNvSpPr txBox="1"/>
              <p:nvPr/>
            </p:nvSpPr>
            <p:spPr>
              <a:xfrm>
                <a:off x="10707070" y="2857440"/>
                <a:ext cx="923894" cy="413511"/>
              </a:xfrm>
              <a:prstGeom prst="rect">
                <a:avLst/>
              </a:prstGeom>
              <a:noFill/>
              <a:ln w="19050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¬¬</m:t>
                      </m:r>
                      <m:sSub>
                        <m:sSubPr>
                          <m:ctrlPr>
                            <a:rPr lang="en-US" sz="20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9627332-70EF-41ED-9D26-A3BD8AB992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7070" y="2857440"/>
                <a:ext cx="923894" cy="41351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1905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9F4ECC73-38F8-452B-B5D8-561927254F59}"/>
              </a:ext>
            </a:extLst>
          </p:cNvPr>
          <p:cNvSpPr txBox="1"/>
          <p:nvPr/>
        </p:nvSpPr>
        <p:spPr>
          <a:xfrm>
            <a:off x="4217796" y="1887989"/>
            <a:ext cx="2610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Knowledge Base</a:t>
            </a:r>
          </a:p>
        </p:txBody>
      </p:sp>
      <p:sp>
        <p:nvSpPr>
          <p:cNvPr id="11" name="Left Brace 10">
            <a:extLst>
              <a:ext uri="{FF2B5EF4-FFF2-40B4-BE49-F238E27FC236}">
                <a16:creationId xmlns:a16="http://schemas.microsoft.com/office/drawing/2014/main" id="{47562D68-E0C7-401F-82F0-8BA5006DE305}"/>
              </a:ext>
            </a:extLst>
          </p:cNvPr>
          <p:cNvSpPr/>
          <p:nvPr/>
        </p:nvSpPr>
        <p:spPr>
          <a:xfrm rot="5400000">
            <a:off x="5030670" y="-1694043"/>
            <a:ext cx="413512" cy="8500906"/>
          </a:xfrm>
          <a:prstGeom prst="leftBrace">
            <a:avLst>
              <a:gd name="adj1" fmla="val 89603"/>
              <a:gd name="adj2" fmla="val 47518"/>
            </a:avLst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B079DEC-64B9-44C9-BE6F-68952D7CFB17}"/>
                  </a:ext>
                </a:extLst>
              </p:cNvPr>
              <p:cNvSpPr/>
              <p:nvPr/>
            </p:nvSpPr>
            <p:spPr>
              <a:xfrm>
                <a:off x="7664044" y="255664"/>
                <a:ext cx="4130543" cy="1135504"/>
              </a:xfrm>
              <a:prstGeom prst="rect">
                <a:avLst/>
              </a:prstGeom>
              <a:ln w="1905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General Resolution</a:t>
                </a:r>
              </a:p>
              <a:p>
                <a:r>
                  <a:rPr lang="en-US" sz="2400" dirty="0"/>
                  <a:t>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∨…∨</m:t>
                        </m:r>
                        <m:sSub>
                          <m:sSub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</m:t>
                        </m:r>
                        <m:r>
                          <a:rPr lang="en-US" sz="2800" i="1" dirty="0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,    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2800" i="1" dirty="0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¬</m:t>
                        </m:r>
                        <m:r>
                          <a:rPr lang="en-US" sz="2800" i="1" dirty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∨…∨</m:t>
                        </m:r>
                        <m:sSub>
                          <m:sSub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∨…∨</m:t>
                        </m:r>
                        <m:sSub>
                          <m:sSub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∨…∨</m:t>
                        </m:r>
                        <m:sSub>
                          <m:sSub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B079DEC-64B9-44C9-BE6F-68952D7CFB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4044" y="255664"/>
                <a:ext cx="4130543" cy="1135504"/>
              </a:xfrm>
              <a:prstGeom prst="rect">
                <a:avLst/>
              </a:prstGeom>
              <a:blipFill>
                <a:blip r:embed="rId8"/>
                <a:stretch>
                  <a:fillRect l="-2056" t="-3704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1243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49C6CE7-AEEF-4290-8474-62E27CCC77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1345492" cy="5420626"/>
          </a:xfrm>
        </p:spPr>
        <p:txBody>
          <a:bodyPr/>
          <a:lstStyle/>
          <a:p>
            <a:r>
              <a:rPr lang="en-US" dirty="0"/>
              <a:t>Last Time: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Propositional logic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Models and Knowledge Bases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 err="1">
                <a:solidFill>
                  <a:schemeClr val="tx1"/>
                </a:solidFill>
              </a:rPr>
              <a:t>Satisifiability</a:t>
            </a:r>
            <a:r>
              <a:rPr lang="en-US" sz="2800" dirty="0">
                <a:solidFill>
                  <a:schemeClr val="tx1"/>
                </a:solidFill>
              </a:rPr>
              <a:t> and Entailment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pPr lvl="2" indent="0">
              <a:buNone/>
            </a:pPr>
            <a:endParaRPr lang="en-US" sz="2800" dirty="0"/>
          </a:p>
          <a:p>
            <a:pPr lvl="2" indent="0">
              <a:buNone/>
            </a:pPr>
            <a:endParaRPr lang="en-US" sz="2800" dirty="0"/>
          </a:p>
          <a:p>
            <a:pPr marL="457200" indent="-457200"/>
            <a:endParaRPr lang="en-US" sz="3600" dirty="0"/>
          </a:p>
          <a:p>
            <a:endParaRPr lang="en-US" sz="800" dirty="0"/>
          </a:p>
          <a:p>
            <a:endParaRPr lang="en-US" dirty="0"/>
          </a:p>
          <a:p>
            <a:endParaRPr lang="en-US" dirty="0"/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9666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B2E94-337E-44C9-A82D-83EDCA672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44E0EA-0C79-4A12-9675-0C07155C6D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Example trying to prove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1,2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44E0EA-0C79-4A12-9675-0C07155C6D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47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10B7F4B-21DF-4804-9863-C2829BB05CBE}"/>
                  </a:ext>
                </a:extLst>
              </p:cNvPr>
              <p:cNvSpPr txBox="1"/>
              <p:nvPr/>
            </p:nvSpPr>
            <p:spPr>
              <a:xfrm>
                <a:off x="986974" y="2857440"/>
                <a:ext cx="1516185" cy="413511"/>
              </a:xfrm>
              <a:prstGeom prst="rect">
                <a:avLst/>
              </a:prstGeom>
              <a:noFill/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472C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¬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2,1</m:t>
                          </m:r>
                        </m:sub>
                      </m:sSub>
                      <m:r>
                        <a:rPr kumimoji="0" lang="en-US" sz="2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∨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1,1</m:t>
                          </m:r>
                        </m:sub>
                      </m:sSub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10B7F4B-21DF-4804-9863-C2829BB05C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974" y="2857440"/>
                <a:ext cx="1516185" cy="41351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0D3D063-3035-49ED-B8F4-033FBEFA714B}"/>
                  </a:ext>
                </a:extLst>
              </p:cNvPr>
              <p:cNvSpPr txBox="1"/>
              <p:nvPr/>
            </p:nvSpPr>
            <p:spPr>
              <a:xfrm>
                <a:off x="3066424" y="2857444"/>
                <a:ext cx="2302745" cy="413511"/>
              </a:xfrm>
              <a:prstGeom prst="rect">
                <a:avLst/>
              </a:prstGeom>
              <a:noFill/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472C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¬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1,1</m:t>
                          </m:r>
                        </m:sub>
                      </m:sSub>
                      <m:r>
                        <a:rPr kumimoji="0" lang="en-US" sz="2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∨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1,2</m:t>
                          </m:r>
                        </m:sub>
                      </m:sSub>
                      <m:r>
                        <a:rPr kumimoji="0" lang="en-US" sz="2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∨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2,1</m:t>
                          </m:r>
                        </m:sub>
                      </m:sSub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0D3D063-3035-49ED-B8F4-033FBEFA71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6424" y="2857444"/>
                <a:ext cx="2302745" cy="41351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EE3CC76-2183-4865-B6E0-71AECC2F3B40}"/>
                  </a:ext>
                </a:extLst>
              </p:cNvPr>
              <p:cNvSpPr txBox="1"/>
              <p:nvPr/>
            </p:nvSpPr>
            <p:spPr>
              <a:xfrm>
                <a:off x="6147859" y="2857440"/>
                <a:ext cx="1516185" cy="413511"/>
              </a:xfrm>
              <a:prstGeom prst="rect">
                <a:avLst/>
              </a:prstGeom>
              <a:noFill/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472C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¬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1,2</m:t>
                          </m:r>
                        </m:sub>
                      </m:sSub>
                      <m:r>
                        <a:rPr kumimoji="0" lang="en-US" sz="2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∨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1,1</m:t>
                          </m:r>
                        </m:sub>
                      </m:sSub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EE3CC76-2183-4865-B6E0-71AECC2F3B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7859" y="2857440"/>
                <a:ext cx="1516185" cy="41351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42F8DE9-B282-4F26-95FA-791541189823}"/>
                  </a:ext>
                </a:extLst>
              </p:cNvPr>
              <p:cNvSpPr txBox="1"/>
              <p:nvPr/>
            </p:nvSpPr>
            <p:spPr>
              <a:xfrm>
                <a:off x="8563984" y="2857441"/>
                <a:ext cx="923894" cy="413511"/>
              </a:xfrm>
              <a:prstGeom prst="rect">
                <a:avLst/>
              </a:prstGeom>
              <a:noFill/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472C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¬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1,1</m:t>
                          </m:r>
                        </m:sub>
                      </m:sSub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42F8DE9-B282-4F26-95FA-7915411898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3984" y="2857441"/>
                <a:ext cx="923894" cy="41351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9627332-70EF-41ED-9D26-A3BD8AB99296}"/>
                  </a:ext>
                </a:extLst>
              </p:cNvPr>
              <p:cNvSpPr txBox="1"/>
              <p:nvPr/>
            </p:nvSpPr>
            <p:spPr>
              <a:xfrm>
                <a:off x="10707070" y="2857440"/>
                <a:ext cx="923894" cy="413511"/>
              </a:xfrm>
              <a:prstGeom prst="rect">
                <a:avLst/>
              </a:prstGeom>
              <a:noFill/>
              <a:ln w="19050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1,2</m:t>
                          </m:r>
                        </m:sub>
                      </m:sSub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9627332-70EF-41ED-9D26-A3BD8AB992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7070" y="2857440"/>
                <a:ext cx="923894" cy="41351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1905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9F4ECC73-38F8-452B-B5D8-561927254F59}"/>
              </a:ext>
            </a:extLst>
          </p:cNvPr>
          <p:cNvSpPr txBox="1"/>
          <p:nvPr/>
        </p:nvSpPr>
        <p:spPr>
          <a:xfrm>
            <a:off x="4217796" y="1887989"/>
            <a:ext cx="2610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Knowledge Base</a:t>
            </a:r>
          </a:p>
        </p:txBody>
      </p:sp>
      <p:sp>
        <p:nvSpPr>
          <p:cNvPr id="11" name="Left Brace 10">
            <a:extLst>
              <a:ext uri="{FF2B5EF4-FFF2-40B4-BE49-F238E27FC236}">
                <a16:creationId xmlns:a16="http://schemas.microsoft.com/office/drawing/2014/main" id="{47562D68-E0C7-401F-82F0-8BA5006DE305}"/>
              </a:ext>
            </a:extLst>
          </p:cNvPr>
          <p:cNvSpPr/>
          <p:nvPr/>
        </p:nvSpPr>
        <p:spPr>
          <a:xfrm rot="5400000">
            <a:off x="5030670" y="-1694043"/>
            <a:ext cx="413512" cy="8500906"/>
          </a:xfrm>
          <a:prstGeom prst="leftBrace">
            <a:avLst>
              <a:gd name="adj1" fmla="val 89603"/>
              <a:gd name="adj2" fmla="val 47518"/>
            </a:avLst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A0A9581-5916-4218-BFEA-BC5DE8B70296}"/>
                  </a:ext>
                </a:extLst>
              </p:cNvPr>
              <p:cNvSpPr/>
              <p:nvPr/>
            </p:nvSpPr>
            <p:spPr>
              <a:xfrm>
                <a:off x="7664044" y="255664"/>
                <a:ext cx="4130543" cy="1135504"/>
              </a:xfrm>
              <a:prstGeom prst="rect">
                <a:avLst/>
              </a:prstGeom>
              <a:ln w="1905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General Resolution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en-US" sz="2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2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𝑎</m:t>
                            </m:r>
                          </m:e>
                          <m:sub>
                            <m:r>
                              <a:rPr kumimoji="0" lang="en-US" sz="2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</m:t>
                            </m:r>
                          </m:sub>
                        </m:sSub>
                        <m:r>
                          <a:rPr kumimoji="0" lang="en-US" sz="2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∨…∨</m:t>
                        </m:r>
                        <m:sSub>
                          <m:sSubPr>
                            <m:ctrlPr>
                              <a:rPr kumimoji="0" lang="en-US" sz="2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2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𝑎</m:t>
                            </m:r>
                          </m:e>
                          <m:sub>
                            <m:r>
                              <a:rPr kumimoji="0" lang="en-US" sz="2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𝑚</m:t>
                            </m:r>
                          </m:sub>
                        </m:sSub>
                        <m:r>
                          <a:rPr kumimoji="0" lang="en-US" sz="2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∨</m:t>
                        </m:r>
                        <m: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D6009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𝑏</m:t>
                        </m:r>
                        <m:r>
                          <a:rPr kumimoji="0" lang="en-US" sz="2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,    </m:t>
                        </m:r>
                        <m: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 </m:t>
                        </m:r>
                        <m:r>
                          <a:rPr kumimoji="0" lang="en-US" sz="2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 </m:t>
                        </m:r>
                        <m: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D6009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¬</m:t>
                        </m:r>
                        <m:r>
                          <a:rPr kumimoji="0" lang="en-US" sz="2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D6009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𝑏</m:t>
                        </m:r>
                        <m:r>
                          <a:rPr kumimoji="0" lang="en-US" sz="2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∨</m:t>
                        </m:r>
                        <m:sSub>
                          <m:sSubPr>
                            <m:ctrlPr>
                              <a:rPr kumimoji="0" lang="en-US" sz="2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2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𝑐</m:t>
                            </m:r>
                          </m:e>
                          <m:sub>
                            <m:r>
                              <a:rPr kumimoji="0" lang="en-US" sz="2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</m:t>
                            </m:r>
                          </m:sub>
                        </m:sSub>
                        <m:r>
                          <a:rPr kumimoji="0" lang="en-US" sz="2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∨…∨</m:t>
                        </m:r>
                        <m:sSub>
                          <m:sSubPr>
                            <m:ctrlPr>
                              <a:rPr kumimoji="0" lang="en-US" sz="2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2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𝑐</m:t>
                            </m:r>
                          </m:e>
                          <m:sub>
                            <m:r>
                              <a:rPr kumimoji="0" lang="en-US" sz="2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𝑛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kumimoji="0" lang="en-US" sz="2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2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𝑎</m:t>
                            </m:r>
                          </m:e>
                          <m:sub>
                            <m:r>
                              <a:rPr kumimoji="0" lang="en-US" sz="2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</m:t>
                            </m:r>
                          </m:sub>
                        </m:sSub>
                        <m:r>
                          <a:rPr kumimoji="0" lang="en-US" sz="2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∨…∨</m:t>
                        </m:r>
                        <m:sSub>
                          <m:sSubPr>
                            <m:ctrlPr>
                              <a:rPr kumimoji="0" lang="en-US" sz="2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2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𝑎</m:t>
                            </m:r>
                          </m:e>
                          <m:sub>
                            <m:r>
                              <a:rPr kumimoji="0" lang="en-US" sz="2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𝑚</m:t>
                            </m:r>
                          </m:sub>
                        </m:sSub>
                        <m:r>
                          <a:rPr kumimoji="0" lang="en-US" sz="2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∨</m:t>
                        </m:r>
                        <m:sSub>
                          <m:sSubPr>
                            <m:ctrlPr>
                              <a:rPr kumimoji="0" lang="en-US" sz="2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2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𝑐</m:t>
                            </m:r>
                          </m:e>
                          <m:sub>
                            <m:r>
                              <a:rPr kumimoji="0" lang="en-US" sz="2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</m:t>
                            </m:r>
                          </m:sub>
                        </m:sSub>
                        <m:r>
                          <a:rPr kumimoji="0" lang="en-US" sz="2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∨…∨</m:t>
                        </m:r>
                        <m:sSub>
                          <m:sSubPr>
                            <m:ctrlPr>
                              <a:rPr kumimoji="0" lang="en-US" sz="2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2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𝑐</m:t>
                            </m:r>
                          </m:e>
                          <m:sub>
                            <m:r>
                              <a:rPr kumimoji="0" lang="en-US" sz="2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𝑛</m:t>
                            </m:r>
                          </m:sub>
                        </m:sSub>
                      </m:den>
                    </m:f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A0A9581-5916-4218-BFEA-BC5DE8B702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4044" y="255664"/>
                <a:ext cx="4130543" cy="1135504"/>
              </a:xfrm>
              <a:prstGeom prst="rect">
                <a:avLst/>
              </a:prstGeom>
              <a:blipFill>
                <a:blip r:embed="rId8"/>
                <a:stretch>
                  <a:fillRect l="-2056" t="-3704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2B02480-F1A1-4239-B081-A0D9DAE30BAF}"/>
                  </a:ext>
                </a:extLst>
              </p:cNvPr>
              <p:cNvSpPr txBox="1"/>
              <p:nvPr/>
            </p:nvSpPr>
            <p:spPr>
              <a:xfrm>
                <a:off x="123932" y="4182437"/>
                <a:ext cx="2150346" cy="413511"/>
              </a:xfrm>
              <a:prstGeom prst="rect">
                <a:avLst/>
              </a:prstGeom>
              <a:noFill/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472C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¬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1,1</m:t>
                          </m:r>
                        </m:sub>
                      </m:sSub>
                      <m:r>
                        <a:rPr kumimoji="0" lang="en-US" sz="2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∨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1,2</m:t>
                          </m:r>
                        </m:sub>
                      </m:sSub>
                      <m:r>
                        <a:rPr kumimoji="0" lang="en-US" sz="2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∨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1,1</m:t>
                          </m:r>
                        </m:sub>
                      </m:sSub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2B02480-F1A1-4239-B081-A0D9DAE30B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932" y="4182437"/>
                <a:ext cx="2150346" cy="41351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2EB10DD-69FF-4B96-8229-206C73EE129E}"/>
                  </a:ext>
                </a:extLst>
              </p:cNvPr>
              <p:cNvSpPr txBox="1"/>
              <p:nvPr/>
            </p:nvSpPr>
            <p:spPr>
              <a:xfrm>
                <a:off x="2398209" y="4182434"/>
                <a:ext cx="2150346" cy="413511"/>
              </a:xfrm>
              <a:prstGeom prst="rect">
                <a:avLst/>
              </a:prstGeom>
              <a:noFill/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1,</m:t>
                          </m:r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</m:sSub>
                      <m:r>
                        <a:rPr kumimoji="0" lang="en-US" sz="2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∨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2,1</m:t>
                          </m:r>
                        </m:sub>
                      </m:sSub>
                      <m:r>
                        <a:rPr kumimoji="0" lang="en-US" sz="2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∨¬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2,1</m:t>
                          </m:r>
                        </m:sub>
                      </m:sSub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2EB10DD-69FF-4B96-8229-206C73EE12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8209" y="4182434"/>
                <a:ext cx="2150346" cy="41351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ED6201B-E4B6-4DC6-A83C-B57198B36CA7}"/>
                  </a:ext>
                </a:extLst>
              </p:cNvPr>
              <p:cNvSpPr txBox="1"/>
              <p:nvPr/>
            </p:nvSpPr>
            <p:spPr>
              <a:xfrm>
                <a:off x="4672486" y="4182433"/>
                <a:ext cx="2150346" cy="413511"/>
              </a:xfrm>
              <a:prstGeom prst="rect">
                <a:avLst/>
              </a:prstGeom>
              <a:noFill/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472C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¬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1,1</m:t>
                          </m:r>
                        </m:sub>
                      </m:sSub>
                      <m:r>
                        <a:rPr kumimoji="0" lang="en-US" sz="2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∨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2,1</m:t>
                          </m:r>
                        </m:sub>
                      </m:sSub>
                      <m:r>
                        <a:rPr kumimoji="0" lang="en-US" sz="2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∨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1,1</m:t>
                          </m:r>
                        </m:sub>
                      </m:sSub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ED6201B-E4B6-4DC6-A83C-B57198B36C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2486" y="4182433"/>
                <a:ext cx="2150346" cy="41351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A891672-F4BF-463C-BBA8-7454F126057F}"/>
                  </a:ext>
                </a:extLst>
              </p:cNvPr>
              <p:cNvSpPr txBox="1"/>
              <p:nvPr/>
            </p:nvSpPr>
            <p:spPr>
              <a:xfrm>
                <a:off x="6946763" y="4182432"/>
                <a:ext cx="2150346" cy="413511"/>
              </a:xfrm>
              <a:prstGeom prst="rect">
                <a:avLst/>
              </a:prstGeom>
              <a:noFill/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1,</m:t>
                          </m:r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</m:sSub>
                      <m:r>
                        <a:rPr kumimoji="0" lang="en-US" sz="2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∨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2,1</m:t>
                          </m:r>
                        </m:sub>
                      </m:sSub>
                      <m:r>
                        <a:rPr kumimoji="0" lang="en-US" sz="2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∨¬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1,2</m:t>
                          </m:r>
                        </m:sub>
                      </m:sSub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A891672-F4BF-463C-BBA8-7454F12605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6763" y="4182432"/>
                <a:ext cx="2150346" cy="41351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826972D-BD89-4B9B-B3C6-F52899D17C44}"/>
                  </a:ext>
                </a:extLst>
              </p:cNvPr>
              <p:cNvSpPr txBox="1"/>
              <p:nvPr/>
            </p:nvSpPr>
            <p:spPr>
              <a:xfrm>
                <a:off x="9221040" y="4182432"/>
                <a:ext cx="767022" cy="413511"/>
              </a:xfrm>
              <a:prstGeom prst="rect">
                <a:avLst/>
              </a:prstGeom>
              <a:noFill/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472C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¬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2,1</m:t>
                          </m:r>
                        </m:sub>
                      </m:sSub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826972D-BD89-4B9B-B3C6-F52899D17C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1040" y="4182432"/>
                <a:ext cx="767022" cy="41351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4BE0DC7-3B16-4CC0-A35F-3F7CE1581BDB}"/>
                  </a:ext>
                </a:extLst>
              </p:cNvPr>
              <p:cNvSpPr txBox="1"/>
              <p:nvPr/>
            </p:nvSpPr>
            <p:spPr>
              <a:xfrm>
                <a:off x="10111993" y="4182432"/>
                <a:ext cx="767022" cy="413511"/>
              </a:xfrm>
              <a:prstGeom prst="rect">
                <a:avLst/>
              </a:prstGeom>
              <a:noFill/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472C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¬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1,2</m:t>
                          </m:r>
                        </m:sub>
                      </m:sSub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4BE0DC7-3B16-4CC0-A35F-3F7CE1581B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1993" y="4182432"/>
                <a:ext cx="767022" cy="41351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CF54DF94-7D06-482C-9529-F1FB8771E18F}"/>
              </a:ext>
            </a:extLst>
          </p:cNvPr>
          <p:cNvSpPr txBox="1"/>
          <p:nvPr/>
        </p:nvSpPr>
        <p:spPr>
          <a:xfrm>
            <a:off x="10965122" y="5450164"/>
            <a:ext cx="407790" cy="413511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DEC7526-5012-49E0-93DB-A6F2A6A77285}"/>
              </a:ext>
            </a:extLst>
          </p:cNvPr>
          <p:cNvCxnSpPr>
            <a:stCxn id="4" idx="2"/>
            <a:endCxn id="13" idx="0"/>
          </p:cNvCxnSpPr>
          <p:nvPr/>
        </p:nvCxnSpPr>
        <p:spPr>
          <a:xfrm flipH="1">
            <a:off x="1199105" y="3270951"/>
            <a:ext cx="545962" cy="911486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5B51F0E-86FE-4C33-8C6A-57F803A86EA2}"/>
              </a:ext>
            </a:extLst>
          </p:cNvPr>
          <p:cNvCxnSpPr>
            <a:cxnSpLocks/>
            <a:stCxn id="6" idx="2"/>
            <a:endCxn id="13" idx="0"/>
          </p:cNvCxnSpPr>
          <p:nvPr/>
        </p:nvCxnSpPr>
        <p:spPr>
          <a:xfrm flipH="1">
            <a:off x="1199105" y="3270955"/>
            <a:ext cx="3018692" cy="911482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722DB1A-1A14-4676-BEA6-D20A48281A91}"/>
              </a:ext>
            </a:extLst>
          </p:cNvPr>
          <p:cNvCxnSpPr>
            <a:cxnSpLocks/>
            <a:stCxn id="6" idx="2"/>
            <a:endCxn id="14" idx="0"/>
          </p:cNvCxnSpPr>
          <p:nvPr/>
        </p:nvCxnSpPr>
        <p:spPr>
          <a:xfrm flipH="1">
            <a:off x="3473382" y="3270955"/>
            <a:ext cx="744415" cy="911479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D243A1A-73D0-4F58-8F08-0FC9A70E353E}"/>
              </a:ext>
            </a:extLst>
          </p:cNvPr>
          <p:cNvCxnSpPr>
            <a:cxnSpLocks/>
            <a:stCxn id="4" idx="2"/>
            <a:endCxn id="14" idx="0"/>
          </p:cNvCxnSpPr>
          <p:nvPr/>
        </p:nvCxnSpPr>
        <p:spPr>
          <a:xfrm>
            <a:off x="1745067" y="3270951"/>
            <a:ext cx="1728315" cy="911483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717E4A49-B0B5-4188-9D22-5B2B2BCEAA2F}"/>
              </a:ext>
            </a:extLst>
          </p:cNvPr>
          <p:cNvCxnSpPr>
            <a:cxnSpLocks/>
            <a:stCxn id="6" idx="2"/>
            <a:endCxn id="15" idx="0"/>
          </p:cNvCxnSpPr>
          <p:nvPr/>
        </p:nvCxnSpPr>
        <p:spPr>
          <a:xfrm>
            <a:off x="4217797" y="3270955"/>
            <a:ext cx="1529862" cy="911478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F057DDE4-2DFE-42AB-9DDA-DFA6444850A0}"/>
              </a:ext>
            </a:extLst>
          </p:cNvPr>
          <p:cNvCxnSpPr>
            <a:cxnSpLocks/>
            <a:stCxn id="7" idx="2"/>
            <a:endCxn id="15" idx="0"/>
          </p:cNvCxnSpPr>
          <p:nvPr/>
        </p:nvCxnSpPr>
        <p:spPr>
          <a:xfrm flipH="1">
            <a:off x="5747659" y="3270951"/>
            <a:ext cx="1158293" cy="911482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0468C71D-BFA8-4454-82B3-247AF3E2F1AA}"/>
              </a:ext>
            </a:extLst>
          </p:cNvPr>
          <p:cNvCxnSpPr>
            <a:cxnSpLocks/>
            <a:stCxn id="7" idx="2"/>
            <a:endCxn id="16" idx="0"/>
          </p:cNvCxnSpPr>
          <p:nvPr/>
        </p:nvCxnSpPr>
        <p:spPr>
          <a:xfrm>
            <a:off x="6905952" y="3270951"/>
            <a:ext cx="1115984" cy="911481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4C0CDFCA-5676-4527-A432-95E3C511467B}"/>
              </a:ext>
            </a:extLst>
          </p:cNvPr>
          <p:cNvCxnSpPr>
            <a:cxnSpLocks/>
            <a:stCxn id="6" idx="2"/>
            <a:endCxn id="16" idx="0"/>
          </p:cNvCxnSpPr>
          <p:nvPr/>
        </p:nvCxnSpPr>
        <p:spPr>
          <a:xfrm>
            <a:off x="4217797" y="3270955"/>
            <a:ext cx="3804139" cy="911477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BAAD3978-82C0-42D5-BDE8-C9B4AA4EC1BF}"/>
              </a:ext>
            </a:extLst>
          </p:cNvPr>
          <p:cNvCxnSpPr>
            <a:cxnSpLocks/>
            <a:stCxn id="4" idx="2"/>
            <a:endCxn id="17" idx="0"/>
          </p:cNvCxnSpPr>
          <p:nvPr/>
        </p:nvCxnSpPr>
        <p:spPr>
          <a:xfrm>
            <a:off x="1745067" y="3270951"/>
            <a:ext cx="7859484" cy="911481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6676ACCE-52E0-49A7-A899-2247CAF81886}"/>
              </a:ext>
            </a:extLst>
          </p:cNvPr>
          <p:cNvCxnSpPr>
            <a:cxnSpLocks/>
            <a:stCxn id="8" idx="2"/>
            <a:endCxn id="17" idx="0"/>
          </p:cNvCxnSpPr>
          <p:nvPr/>
        </p:nvCxnSpPr>
        <p:spPr>
          <a:xfrm>
            <a:off x="9025931" y="3270952"/>
            <a:ext cx="578620" cy="911480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E2844760-66E3-4334-B315-71D3F2636F0E}"/>
              </a:ext>
            </a:extLst>
          </p:cNvPr>
          <p:cNvCxnSpPr>
            <a:cxnSpLocks/>
            <a:stCxn id="7" idx="2"/>
            <a:endCxn id="18" idx="0"/>
          </p:cNvCxnSpPr>
          <p:nvPr/>
        </p:nvCxnSpPr>
        <p:spPr>
          <a:xfrm>
            <a:off x="6905952" y="3270951"/>
            <a:ext cx="3589552" cy="911481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C6155827-BE5E-4B58-BC2B-C72D79F61B1E}"/>
              </a:ext>
            </a:extLst>
          </p:cNvPr>
          <p:cNvCxnSpPr>
            <a:cxnSpLocks/>
            <a:stCxn id="8" idx="2"/>
            <a:endCxn id="18" idx="0"/>
          </p:cNvCxnSpPr>
          <p:nvPr/>
        </p:nvCxnSpPr>
        <p:spPr>
          <a:xfrm>
            <a:off x="9025931" y="3270952"/>
            <a:ext cx="1469573" cy="911480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E2F9924C-0E08-476B-A42B-2B8922B08A15}"/>
              </a:ext>
            </a:extLst>
          </p:cNvPr>
          <p:cNvCxnSpPr>
            <a:cxnSpLocks/>
            <a:stCxn id="18" idx="2"/>
            <a:endCxn id="19" idx="0"/>
          </p:cNvCxnSpPr>
          <p:nvPr/>
        </p:nvCxnSpPr>
        <p:spPr>
          <a:xfrm>
            <a:off x="10495504" y="4595943"/>
            <a:ext cx="673513" cy="854221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C9DBBD60-CA82-4099-90FE-54EBF28CFD50}"/>
              </a:ext>
            </a:extLst>
          </p:cNvPr>
          <p:cNvCxnSpPr>
            <a:cxnSpLocks/>
            <a:stCxn id="9" idx="2"/>
            <a:endCxn id="19" idx="0"/>
          </p:cNvCxnSpPr>
          <p:nvPr/>
        </p:nvCxnSpPr>
        <p:spPr>
          <a:xfrm>
            <a:off x="11169017" y="3270951"/>
            <a:ext cx="0" cy="2179213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7753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B2E94-337E-44C9-A82D-83EDCA672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Resolution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FA38DCB-7B13-42B6-AAC5-C9DF61F8A806}"/>
              </a:ext>
            </a:extLst>
          </p:cNvPr>
          <p:cNvSpPr txBox="1">
            <a:spLocks/>
          </p:cNvSpPr>
          <p:nvPr/>
        </p:nvSpPr>
        <p:spPr>
          <a:xfrm>
            <a:off x="552099" y="1729078"/>
            <a:ext cx="11242843" cy="395241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EB36005-C7F2-4A30-928A-515B525E96B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400" dirty="0">
                    <a:solidFill>
                      <a:srgbClr val="7030A0"/>
                    </a:solidFill>
                  </a:rPr>
                  <a:t>function</a:t>
                </a:r>
                <a:r>
                  <a:rPr lang="en-US" sz="2400" dirty="0"/>
                  <a:t> </a:t>
                </a:r>
                <a:r>
                  <a:rPr lang="en-US" sz="2400" dirty="0">
                    <a:solidFill>
                      <a:srgbClr val="008000"/>
                    </a:solidFill>
                  </a:rPr>
                  <a:t>PL-RESOLUTION?</a:t>
                </a:r>
                <a:r>
                  <a:rPr lang="en-US" sz="2400" dirty="0"/>
                  <a:t>(</a:t>
                </a:r>
                <a:r>
                  <a:rPr lang="en-US" sz="2400" dirty="0">
                    <a:solidFill>
                      <a:srgbClr val="0000FF"/>
                    </a:solidFill>
                  </a:rPr>
                  <a:t>KB</a:t>
                </a:r>
                <a:r>
                  <a:rPr lang="en-US" sz="2400" dirty="0"/>
                  <a:t>, </a:t>
                </a:r>
                <a:r>
                  <a:rPr lang="en-US" sz="2400" i="1" dirty="0">
                    <a:solidFill>
                      <a:srgbClr val="7030A0"/>
                    </a:solidFill>
                    <a:latin typeface="Cambria Math" panose="02040503050406030204" pitchFamily="18" charset="0"/>
                    <a:sym typeface="Symbol"/>
                  </a:rPr>
                  <a:t></a:t>
                </a:r>
                <a:r>
                  <a:rPr lang="en-US" sz="2400" dirty="0"/>
                  <a:t>) </a:t>
                </a:r>
                <a:r>
                  <a:rPr lang="en-US" sz="2400" dirty="0">
                    <a:solidFill>
                      <a:srgbClr val="7030A0"/>
                    </a:solidFill>
                  </a:rPr>
                  <a:t>returns</a:t>
                </a:r>
                <a:r>
                  <a:rPr lang="en-US" sz="2400" dirty="0"/>
                  <a:t> true or false</a:t>
                </a:r>
              </a:p>
              <a:p>
                <a:r>
                  <a:rPr lang="en-US" sz="2400" dirty="0"/>
                  <a:t>    clauses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sz="2400" dirty="0"/>
                  <a:t> the set of clauses in the CNF representation of </a:t>
                </a:r>
                <a:r>
                  <a:rPr lang="en-US" sz="2400" dirty="0">
                    <a:solidFill>
                      <a:srgbClr val="0000FF"/>
                    </a:solidFill>
                  </a:rPr>
                  <a:t>KB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⋀"/>
                        <m:subHide m:val="on"/>
                        <m:supHide m:val="on"/>
                        <m:ctrlP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¬</m:t>
                        </m:r>
                        <m:r>
                          <a:rPr lang="en-US" sz="24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nary>
                  </m:oMath>
                </a14:m>
                <a:endParaRPr lang="en-US" sz="2400" dirty="0">
                  <a:ea typeface="Cambria Math" panose="02040503050406030204" pitchFamily="18" charset="0"/>
                </a:endParaRPr>
              </a:p>
              <a:p>
                <a:r>
                  <a:rPr lang="en-US" sz="2400" dirty="0"/>
                  <a:t>    new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← </m:t>
                    </m:r>
                  </m:oMath>
                </a14:m>
                <a:r>
                  <a:rPr lang="en-US" sz="2400" dirty="0"/>
                  <a:t>{ }</a:t>
                </a:r>
                <a:endParaRPr lang="en-US" sz="2400" dirty="0">
                  <a:solidFill>
                    <a:srgbClr val="7030A0"/>
                  </a:solidFill>
                </a:endParaRPr>
              </a:p>
              <a:p>
                <a:r>
                  <a:rPr lang="en-US" sz="2400" dirty="0">
                    <a:solidFill>
                      <a:srgbClr val="7030A0"/>
                    </a:solidFill>
                  </a:rPr>
                  <a:t>    loop do</a:t>
                </a:r>
              </a:p>
              <a:p>
                <a:r>
                  <a:rPr lang="en-US" sz="2400" dirty="0">
                    <a:solidFill>
                      <a:srgbClr val="7030A0"/>
                    </a:solidFill>
                  </a:rPr>
                  <a:t>        for each </a:t>
                </a:r>
                <a:r>
                  <a:rPr lang="en-US" sz="2400" dirty="0"/>
                  <a:t>pair of clauses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000FF"/>
                    </a:solidFill>
                  </a:rPr>
                  <a:t> </a:t>
                </a:r>
                <a:r>
                  <a:rPr lang="en-US" sz="2400" dirty="0"/>
                  <a:t>in clauses </a:t>
                </a:r>
                <a:r>
                  <a:rPr lang="en-US" sz="2400" dirty="0">
                    <a:solidFill>
                      <a:srgbClr val="7030A0"/>
                    </a:solidFill>
                  </a:rPr>
                  <a:t>do</a:t>
                </a:r>
              </a:p>
              <a:p>
                <a:r>
                  <a:rPr lang="en-US" sz="2400" dirty="0">
                    <a:solidFill>
                      <a:srgbClr val="7030A0"/>
                    </a:solidFill>
                  </a:rPr>
                  <a:t>            </a:t>
                </a:r>
                <a:r>
                  <a:rPr lang="en-US" sz="2400" dirty="0">
                    <a:solidFill>
                      <a:srgbClr val="0000FF"/>
                    </a:solidFill>
                  </a:rPr>
                  <a:t>resolvents</a:t>
                </a:r>
                <a:r>
                  <a:rPr lang="en-US" sz="2400" dirty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sz="2400" dirty="0">
                    <a:solidFill>
                      <a:srgbClr val="7030A0"/>
                    </a:solidFill>
                  </a:rPr>
                  <a:t> </a:t>
                </a:r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</a:rPr>
                  <a:t>PL-RESOLVE</a:t>
                </a:r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400" dirty="0"/>
                  <a:t>)</a:t>
                </a:r>
              </a:p>
              <a:p>
                <a:r>
                  <a:rPr lang="en-US" sz="2400" dirty="0">
                    <a:solidFill>
                      <a:srgbClr val="7030A0"/>
                    </a:solidFill>
                  </a:rPr>
                  <a:t>            if </a:t>
                </a:r>
                <a:r>
                  <a:rPr lang="en-US" sz="2400" dirty="0">
                    <a:solidFill>
                      <a:srgbClr val="0000FF"/>
                    </a:solidFill>
                    <a:sym typeface="Symbol"/>
                  </a:rPr>
                  <a:t>resolvents</a:t>
                </a:r>
                <a:r>
                  <a:rPr lang="en-US" sz="2400" dirty="0">
                    <a:solidFill>
                      <a:srgbClr val="7030A0"/>
                    </a:solidFill>
                    <a:sym typeface="Symbol"/>
                  </a:rPr>
                  <a:t> </a:t>
                </a:r>
                <a:r>
                  <a:rPr lang="en-US" sz="2400" dirty="0">
                    <a:sym typeface="Symbol"/>
                  </a:rPr>
                  <a:t>contains the empty clause </a:t>
                </a:r>
                <a:r>
                  <a:rPr lang="en-US" sz="2400" dirty="0">
                    <a:solidFill>
                      <a:srgbClr val="7030A0"/>
                    </a:solidFill>
                    <a:sym typeface="Symbol"/>
                  </a:rPr>
                  <a:t>then</a:t>
                </a:r>
              </a:p>
              <a:p>
                <a:r>
                  <a:rPr lang="en-US" sz="2400" dirty="0">
                    <a:solidFill>
                      <a:srgbClr val="7030A0"/>
                    </a:solidFill>
                    <a:sym typeface="Symbol"/>
                  </a:rPr>
                  <a:t>                return </a:t>
                </a:r>
                <a:r>
                  <a:rPr lang="en-US" sz="2400" dirty="0">
                    <a:sym typeface="Symbol"/>
                  </a:rPr>
                  <a:t>true</a:t>
                </a:r>
              </a:p>
              <a:p>
                <a:r>
                  <a:rPr lang="en-US" sz="2400" dirty="0">
                    <a:sym typeface="Symbol"/>
                  </a:rPr>
                  <a:t>            </a:t>
                </a:r>
                <a:r>
                  <a:rPr lang="en-US" sz="2400" dirty="0">
                    <a:solidFill>
                      <a:srgbClr val="0000FF"/>
                    </a:solidFill>
                    <a:sym typeface="Symbol"/>
                  </a:rPr>
                  <a:t>new</a:t>
                </a:r>
                <a:r>
                  <a:rPr lang="en-US" sz="2400" dirty="0">
                    <a:sym typeface="Symbo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>
                    <a:solidFill>
                      <a:srgbClr val="0000FF"/>
                    </a:solidFill>
                  </a:rPr>
                  <a:t>new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>
                    <a:solidFill>
                      <a:srgbClr val="0000FF"/>
                    </a:solidFill>
                  </a:rPr>
                  <a:t>resolvants</a:t>
                </a:r>
              </a:p>
              <a:p>
                <a:r>
                  <a:rPr lang="en-US" sz="2400" dirty="0"/>
                  <a:t>        </a:t>
                </a:r>
                <a:r>
                  <a:rPr lang="en-US" sz="2400" dirty="0">
                    <a:solidFill>
                      <a:srgbClr val="7030A0"/>
                    </a:solidFill>
                  </a:rPr>
                  <a:t>if</a:t>
                </a:r>
                <a:r>
                  <a:rPr lang="en-US" sz="2400" dirty="0"/>
                  <a:t> </a:t>
                </a:r>
                <a:r>
                  <a:rPr lang="en-US" sz="2400" dirty="0">
                    <a:solidFill>
                      <a:srgbClr val="0000FF"/>
                    </a:solidFill>
                  </a:rPr>
                  <a:t>new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>
                    <a:solidFill>
                      <a:srgbClr val="0000FF"/>
                    </a:solidFill>
                  </a:rPr>
                  <a:t>clauses</a:t>
                </a:r>
                <a:r>
                  <a:rPr lang="en-US" sz="2400" dirty="0"/>
                  <a:t> </a:t>
                </a:r>
                <a:r>
                  <a:rPr lang="en-US" sz="2400" dirty="0">
                    <a:solidFill>
                      <a:srgbClr val="7030A0"/>
                    </a:solidFill>
                  </a:rPr>
                  <a:t>then</a:t>
                </a:r>
              </a:p>
              <a:p>
                <a:r>
                  <a:rPr lang="en-US" sz="2400" dirty="0">
                    <a:solidFill>
                      <a:srgbClr val="7030A0"/>
                    </a:solidFill>
                  </a:rPr>
                  <a:t>            return </a:t>
                </a:r>
                <a:r>
                  <a:rPr lang="en-US" sz="2400" dirty="0"/>
                  <a:t>false</a:t>
                </a:r>
              </a:p>
              <a:p>
                <a:r>
                  <a:rPr lang="en-US" sz="2400" dirty="0"/>
                  <a:t>        </a:t>
                </a:r>
                <a:r>
                  <a:rPr lang="en-US" sz="2400" dirty="0">
                    <a:solidFill>
                      <a:srgbClr val="0000FF"/>
                    </a:solidFill>
                  </a:rPr>
                  <a:t>clauses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>
                    <a:solidFill>
                      <a:srgbClr val="0000FF"/>
                    </a:solidFill>
                  </a:rPr>
                  <a:t>clauses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>
                    <a:solidFill>
                      <a:srgbClr val="0000FF"/>
                    </a:solidFill>
                  </a:rPr>
                  <a:t>new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EB36005-C7F2-4A30-928A-515B525E96B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4790" b="-176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45233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B2E94-337E-44C9-A82D-83EDCA672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44E0EA-0C79-4A12-9675-0C07155C6D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7402583" cy="3806917"/>
          </a:xfrm>
        </p:spPr>
        <p:txBody>
          <a:bodyPr/>
          <a:lstStyle/>
          <a:p>
            <a:r>
              <a:rPr lang="en-US" sz="3200" dirty="0"/>
              <a:t>Forward Chaining is:</a:t>
            </a:r>
          </a:p>
          <a:p>
            <a:pPr marL="457200" indent="-4572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rgbClr val="7030A0"/>
                </a:solidFill>
              </a:rPr>
              <a:t>Sound</a:t>
            </a:r>
            <a:r>
              <a:rPr lang="en-US" sz="3200" dirty="0"/>
              <a:t> and </a:t>
            </a:r>
            <a:r>
              <a:rPr lang="en-US" sz="3200" dirty="0">
                <a:solidFill>
                  <a:srgbClr val="7030A0"/>
                </a:solidFill>
              </a:rPr>
              <a:t>complete</a:t>
            </a:r>
            <a:r>
              <a:rPr lang="en-US" sz="3200" dirty="0"/>
              <a:t> for </a:t>
            </a:r>
            <a:r>
              <a:rPr lang="en-US" sz="3200" dirty="0">
                <a:solidFill>
                  <a:srgbClr val="C00000"/>
                </a:solidFill>
              </a:rPr>
              <a:t>definite-clause</a:t>
            </a:r>
            <a:r>
              <a:rPr lang="en-US" sz="3200" dirty="0"/>
              <a:t> KBs</a:t>
            </a:r>
          </a:p>
          <a:p>
            <a:pPr marL="457200" indent="-4572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3200" dirty="0"/>
              <a:t>Complexity: linear time </a:t>
            </a:r>
            <a:r>
              <a:rPr lang="en-US" sz="3200" dirty="0">
                <a:sym typeface="Wingdings" panose="05000000000000000000" pitchFamily="2" charset="2"/>
              </a:rPr>
              <a:t></a:t>
            </a:r>
            <a:endParaRPr lang="en-US" sz="3200" dirty="0"/>
          </a:p>
          <a:p>
            <a:endParaRPr lang="en-US" sz="3200" dirty="0"/>
          </a:p>
          <a:p>
            <a:r>
              <a:rPr lang="en-US" sz="3200" dirty="0"/>
              <a:t>Resolution is another </a:t>
            </a:r>
            <a:r>
              <a:rPr lang="en-US" sz="3200" dirty="0">
                <a:sym typeface="Symbol"/>
              </a:rPr>
              <a:t>theorem-proving</a:t>
            </a:r>
            <a:r>
              <a:rPr lang="en-US" sz="3200" dirty="0"/>
              <a:t> algorithm that is:</a:t>
            </a:r>
          </a:p>
          <a:p>
            <a:pPr marL="457200" indent="-4572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rgbClr val="7030A0"/>
                </a:solidFill>
              </a:rPr>
              <a:t>Sound</a:t>
            </a:r>
            <a:r>
              <a:rPr lang="en-US" sz="3200" dirty="0"/>
              <a:t> and </a:t>
            </a:r>
            <a:r>
              <a:rPr lang="en-US" sz="3200" dirty="0">
                <a:solidFill>
                  <a:srgbClr val="7030A0"/>
                </a:solidFill>
              </a:rPr>
              <a:t>complete</a:t>
            </a:r>
            <a:r>
              <a:rPr lang="en-US" sz="3200" dirty="0"/>
              <a:t> for </a:t>
            </a:r>
            <a:r>
              <a:rPr lang="en-US" sz="3200" dirty="0">
                <a:solidFill>
                  <a:srgbClr val="C00000"/>
                </a:solidFill>
              </a:rPr>
              <a:t>any PL </a:t>
            </a:r>
            <a:r>
              <a:rPr lang="en-US" sz="3200" dirty="0"/>
              <a:t>KBs!</a:t>
            </a:r>
          </a:p>
          <a:p>
            <a:pPr marL="457200" indent="-4572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3200" dirty="0"/>
              <a:t>Complexity: exponential time </a:t>
            </a:r>
            <a:r>
              <a:rPr lang="en-US" sz="3200" dirty="0">
                <a:sym typeface="Wingdings" panose="05000000000000000000" pitchFamily="2" charset="2"/>
              </a:rPr>
              <a:t></a:t>
            </a:r>
            <a:endParaRPr lang="en-US" sz="3200" dirty="0"/>
          </a:p>
          <a:p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DC3C81E3-762E-2702-540F-0BD3715E873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211670" y="259778"/>
                <a:ext cx="3816247" cy="5513716"/>
              </a:xfrm>
              <a:prstGeom prst="rect">
                <a:avLst/>
              </a:prstGeom>
              <a:ln w="19050">
                <a:solidFill>
                  <a:srgbClr val="7030A0"/>
                </a:solidFill>
              </a:ln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ctr"/>
                <a:r>
                  <a:rPr lang="en-US" u="sng" dirty="0">
                    <a:solidFill>
                      <a:srgbClr val="7030A0"/>
                    </a:solidFill>
                  </a:rPr>
                  <a:t>Vocab Reminder</a:t>
                </a:r>
              </a:p>
              <a:p>
                <a:pPr fontAlgn="ctr"/>
                <a:r>
                  <a:rPr lang="en-US" dirty="0">
                    <a:solidFill>
                      <a:srgbClr val="7030A0"/>
                    </a:solidFill>
                  </a:rPr>
                  <a:t>Literal</a:t>
                </a:r>
              </a:p>
              <a:p>
                <a:pPr lvl="1" fontAlgn="ctr"/>
                <a:r>
                  <a:rPr lang="en-US" sz="2800" dirty="0"/>
                  <a:t>Atomic sentence:</a:t>
                </a:r>
              </a:p>
              <a:p>
                <a:pPr marL="0" lvl="1" indent="0" fontAlgn="ctr">
                  <a:buNone/>
                </a:pPr>
                <a:r>
                  <a:rPr lang="en-US" sz="2800" dirty="0"/>
                  <a:t>   T, F, Symbol, </a:t>
                </a:r>
                <a:r>
                  <a:rPr lang="en-US" sz="2800" dirty="0">
                    <a:sym typeface="Symbol"/>
                  </a:rPr>
                  <a:t>Symbol</a:t>
                </a:r>
                <a:endParaRPr lang="en-US" sz="2800" dirty="0"/>
              </a:p>
              <a:p>
                <a:pPr fontAlgn="ctr"/>
                <a:endParaRPr lang="en-US" sz="400" dirty="0">
                  <a:solidFill>
                    <a:srgbClr val="7030A0"/>
                  </a:solidFill>
                </a:endParaRPr>
              </a:p>
              <a:p>
                <a:pPr fontAlgn="ctr"/>
                <a:r>
                  <a:rPr lang="en-US" dirty="0">
                    <a:solidFill>
                      <a:srgbClr val="7030A0"/>
                    </a:solidFill>
                  </a:rPr>
                  <a:t>Clause</a:t>
                </a:r>
              </a:p>
              <a:p>
                <a:pPr lvl="1" fontAlgn="ctr"/>
                <a:r>
                  <a:rPr lang="en-US" sz="2800" dirty="0">
                    <a:solidFill>
                      <a:schemeClr val="tx1"/>
                    </a:solidFill>
                  </a:rPr>
                  <a:t>Disjunction of literals: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∨ ¬</m:t>
                    </m:r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  <a:p>
                <a:pPr fontAlgn="ctr"/>
                <a:endParaRPr lang="en-US" sz="400" dirty="0">
                  <a:solidFill>
                    <a:srgbClr val="7030A0"/>
                  </a:solidFill>
                </a:endParaRPr>
              </a:p>
              <a:p>
                <a:pPr fontAlgn="ctr"/>
                <a:r>
                  <a:rPr lang="en-US" dirty="0">
                    <a:solidFill>
                      <a:srgbClr val="7030A0"/>
                    </a:solidFill>
                  </a:rPr>
                  <a:t>Definite clause</a:t>
                </a:r>
              </a:p>
              <a:p>
                <a:pPr lvl="1" fontAlgn="ctr"/>
                <a:r>
                  <a:rPr lang="en-US" sz="2800" dirty="0">
                    <a:solidFill>
                      <a:schemeClr val="tx1"/>
                    </a:solidFill>
                  </a:rPr>
                  <a:t>Disjunction of literals, </a:t>
                </a:r>
                <a:r>
                  <a:rPr lang="en-US" sz="2800" i="1" dirty="0">
                    <a:solidFill>
                      <a:schemeClr val="tx1"/>
                    </a:solidFill>
                  </a:rPr>
                  <a:t>exactly one </a:t>
                </a:r>
                <a:r>
                  <a:rPr lang="en-US" sz="2800" dirty="0">
                    <a:solidFill>
                      <a:schemeClr val="tx1"/>
                    </a:solidFill>
                  </a:rPr>
                  <a:t>is positive</a:t>
                </a:r>
              </a:p>
              <a:p>
                <a:pPr marL="0" lvl="1" indent="0" fontAlgn="ctr">
                  <a:buNone/>
                </a:pPr>
                <a:r>
                  <a:rPr lang="en-US" sz="28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∨ ¬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endParaRPr lang="en-US" sz="2800" b="0" dirty="0">
                  <a:solidFill>
                    <a:schemeClr val="tx1"/>
                  </a:solidFill>
                </a:endParaRPr>
              </a:p>
              <a:p>
                <a:pPr marL="0" lvl="1" indent="0" fontAlgn="ctr">
                  <a:buNone/>
                </a:pP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DC3C81E3-762E-2702-540F-0BD3715E87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1670" y="259778"/>
                <a:ext cx="3816247" cy="5513716"/>
              </a:xfrm>
              <a:prstGeom prst="rect">
                <a:avLst/>
              </a:prstGeom>
              <a:blipFill>
                <a:blip r:embed="rId2"/>
                <a:stretch>
                  <a:fillRect l="-3021" t="-1654"/>
                </a:stretch>
              </a:blipFill>
              <a:ln w="19050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89686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49C6CE7-AEEF-4290-8474-62E27CCC77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1345492" cy="5420626"/>
          </a:xfrm>
        </p:spPr>
        <p:txBody>
          <a:bodyPr/>
          <a:lstStyle/>
          <a:p>
            <a:r>
              <a:rPr lang="en-US" dirty="0"/>
              <a:t>Logical Agent Algorithms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Vocab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PL_TRUE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Entailment</a:t>
            </a:r>
          </a:p>
          <a:p>
            <a:pPr marL="917575" lvl="2" indent="-457200"/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Model checking: Truth table entailment</a:t>
            </a:r>
          </a:p>
          <a:p>
            <a:pPr marL="917575" lvl="2" indent="-457200"/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Theorem proving:</a:t>
            </a:r>
          </a:p>
          <a:p>
            <a:pPr marL="917575" lvl="2" indent="-457200"/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(Forward chaining), resolution</a:t>
            </a:r>
            <a:endParaRPr lang="en-US" sz="3600" dirty="0">
              <a:solidFill>
                <a:schemeClr val="bg1">
                  <a:lumMod val="75000"/>
                </a:schemeClr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Satisfiability: DPLL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Planning with logic</a:t>
            </a:r>
          </a:p>
          <a:p>
            <a:pPr lvl="2" indent="0">
              <a:buNone/>
            </a:pPr>
            <a:endParaRPr lang="en-US" sz="2800" dirty="0"/>
          </a:p>
          <a:p>
            <a:pPr lvl="2" indent="0">
              <a:buNone/>
            </a:pPr>
            <a:endParaRPr lang="en-US" sz="2800" dirty="0"/>
          </a:p>
          <a:p>
            <a:pPr marL="457200" indent="-457200"/>
            <a:endParaRPr lang="en-US" sz="3600" dirty="0"/>
          </a:p>
          <a:p>
            <a:endParaRPr lang="en-US" sz="800" dirty="0"/>
          </a:p>
          <a:p>
            <a:endParaRPr lang="en-US" dirty="0"/>
          </a:p>
          <a:p>
            <a:endParaRPr lang="en-US" dirty="0"/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0970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Satisfiability and Entailment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sentence is </a:t>
            </a:r>
            <a:r>
              <a:rPr lang="en-US" i="1" dirty="0">
                <a:solidFill>
                  <a:srgbClr val="C00000"/>
                </a:solidFill>
              </a:rPr>
              <a:t>satisfiable</a:t>
            </a:r>
            <a:r>
              <a:rPr lang="en-US" dirty="0"/>
              <a:t> if it is true in at least one world (e.g. CSPs!)</a:t>
            </a:r>
          </a:p>
          <a:p>
            <a:pPr marL="0" lvl="1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10E5872-7369-14AF-3197-81F3B2980932}"/>
              </a:ext>
            </a:extLst>
          </p:cNvPr>
          <p:cNvSpPr/>
          <p:nvPr/>
        </p:nvSpPr>
        <p:spPr>
          <a:xfrm>
            <a:off x="516090" y="6127603"/>
            <a:ext cx="67984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2"/>
              </a:rPr>
              <a:t>http://thiagodnf.github.io/wumpus-world-simulator/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94FE0D-5FE9-C52C-EFE2-7351B25149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1238" y="1720735"/>
            <a:ext cx="4894739" cy="419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5813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Satisfiability and Entailment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sentence is </a:t>
            </a:r>
            <a:r>
              <a:rPr lang="en-US" i="1" dirty="0" err="1">
                <a:solidFill>
                  <a:srgbClr val="C00000"/>
                </a:solidFill>
              </a:rPr>
              <a:t>satisfiable</a:t>
            </a:r>
            <a:r>
              <a:rPr lang="en-US" dirty="0"/>
              <a:t> if it is true in at least one world (</a:t>
            </a:r>
            <a:r>
              <a:rPr lang="en-US" dirty="0" err="1"/>
              <a:t>cf</a:t>
            </a:r>
            <a:r>
              <a:rPr lang="en-US" dirty="0"/>
              <a:t> CSPs!)</a:t>
            </a:r>
          </a:p>
          <a:p>
            <a:r>
              <a:rPr lang="en-US" dirty="0"/>
              <a:t>Suppose we have a hyper-efficient SAT solver; how can we use it to test entailment?</a:t>
            </a:r>
          </a:p>
          <a:p>
            <a:pPr lvl="1"/>
            <a:r>
              <a:rPr lang="en-US" dirty="0"/>
              <a:t>Suppose 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 </a:t>
            </a:r>
            <a:r>
              <a:rPr lang="en-US" spc="-360" dirty="0">
                <a:solidFill>
                  <a:srgbClr val="7030A0"/>
                </a:solidFill>
                <a:sym typeface="Symbol"/>
              </a:rPr>
              <a:t>|</a:t>
            </a:r>
            <a:r>
              <a:rPr lang="en-US" dirty="0">
                <a:solidFill>
                  <a:srgbClr val="7030A0"/>
                </a:solidFill>
                <a:sym typeface="Symbol"/>
              </a:rPr>
              <a:t>= </a:t>
            </a:r>
            <a:r>
              <a:rPr lang="en-US" dirty="0">
                <a:solidFill>
                  <a:srgbClr val="7030A0"/>
                </a:solidFill>
              </a:rPr>
              <a:t> </a:t>
            </a:r>
          </a:p>
          <a:p>
            <a:pPr lvl="1"/>
            <a:r>
              <a:rPr lang="en-US" dirty="0"/>
              <a:t>Then 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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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/>
              <a:t>is true in all worlds</a:t>
            </a:r>
          </a:p>
          <a:p>
            <a:pPr lvl="1"/>
            <a:r>
              <a:rPr lang="en-US" dirty="0"/>
              <a:t>Hence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(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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) </a:t>
            </a:r>
            <a:r>
              <a:rPr lang="en-US" dirty="0"/>
              <a:t>is false in all worlds</a:t>
            </a:r>
          </a:p>
          <a:p>
            <a:pPr lvl="1"/>
            <a:r>
              <a:rPr lang="en-US" dirty="0"/>
              <a:t>Hence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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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 </a:t>
            </a:r>
            <a:r>
              <a:rPr lang="en-US" dirty="0"/>
              <a:t>is false in all worlds, i.e., </a:t>
            </a:r>
            <a:r>
              <a:rPr lang="en-US" dirty="0" err="1"/>
              <a:t>unsatisfiable</a:t>
            </a:r>
            <a:endParaRPr lang="en-US" dirty="0"/>
          </a:p>
          <a:p>
            <a:endParaRPr lang="en-US" dirty="0"/>
          </a:p>
          <a:p>
            <a:r>
              <a:rPr lang="en-US" dirty="0"/>
              <a:t>So, add the negated conclusion to what you know, test for (un)satisfiability; also known as </a:t>
            </a:r>
            <a:r>
              <a:rPr lang="en-US" sz="2400" dirty="0" err="1">
                <a:solidFill>
                  <a:srgbClr val="0000FF"/>
                </a:solidFill>
                <a:latin typeface="Apple Chancery"/>
                <a:cs typeface="Apple Chancery"/>
              </a:rPr>
              <a:t>reductio</a:t>
            </a:r>
            <a:r>
              <a:rPr lang="en-US" sz="2400" dirty="0">
                <a:solidFill>
                  <a:srgbClr val="0000FF"/>
                </a:solidFill>
                <a:latin typeface="Apple Chancery"/>
                <a:cs typeface="Apple Chancery"/>
              </a:rPr>
              <a:t> ad absurdum</a:t>
            </a:r>
            <a:endParaRPr lang="en-US" dirty="0">
              <a:solidFill>
                <a:srgbClr val="0000FF"/>
              </a:solidFill>
              <a:latin typeface="Apple Chancery"/>
              <a:cs typeface="Apple Chancery"/>
            </a:endParaRPr>
          </a:p>
          <a:p>
            <a:endParaRPr lang="en-US" dirty="0">
              <a:latin typeface="Calibri"/>
              <a:cs typeface="Calibri"/>
            </a:endParaRPr>
          </a:p>
          <a:p>
            <a:r>
              <a:rPr lang="en-US" dirty="0">
                <a:latin typeface="Calibri"/>
                <a:cs typeface="Calibri"/>
              </a:rPr>
              <a:t>Efficient SAT solvers operate on </a:t>
            </a:r>
            <a:r>
              <a:rPr lang="en-US" b="1" i="1" dirty="0">
                <a:solidFill>
                  <a:srgbClr val="C00000"/>
                </a:solidFill>
                <a:latin typeface="Calibri"/>
                <a:cs typeface="Calibri"/>
              </a:rPr>
              <a:t>conjunctive normal form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576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Efficient SAT solvers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5018" y="1179283"/>
            <a:ext cx="10861964" cy="5311586"/>
          </a:xfrm>
        </p:spPr>
        <p:txBody>
          <a:bodyPr/>
          <a:lstStyle/>
          <a:p>
            <a:r>
              <a:rPr lang="en-US" dirty="0"/>
              <a:t>DPLL (</a:t>
            </a:r>
            <a:r>
              <a:rPr lang="en-US" sz="2800" dirty="0"/>
              <a:t>Davis-Putnam-</a:t>
            </a:r>
            <a:r>
              <a:rPr lang="en-US" sz="2800" dirty="0" err="1"/>
              <a:t>Logemann</a:t>
            </a:r>
            <a:r>
              <a:rPr lang="en-US" sz="2800" dirty="0"/>
              <a:t>-Loveland</a:t>
            </a:r>
            <a:r>
              <a:rPr lang="en-US" dirty="0"/>
              <a:t>) is the core of modern solvers</a:t>
            </a:r>
          </a:p>
          <a:p>
            <a:r>
              <a:rPr lang="en-US" dirty="0"/>
              <a:t>Essentially a backtracking search over models with some extras:</a:t>
            </a:r>
          </a:p>
          <a:p>
            <a:pPr lvl="1"/>
            <a:r>
              <a:rPr lang="en-US" i="1" dirty="0">
                <a:solidFill>
                  <a:srgbClr val="C00000"/>
                </a:solidFill>
              </a:rPr>
              <a:t>Early termination</a:t>
            </a:r>
            <a:r>
              <a:rPr lang="en-US" dirty="0"/>
              <a:t>: stop if </a:t>
            </a:r>
          </a:p>
          <a:p>
            <a:pPr lvl="2"/>
            <a:r>
              <a:rPr lang="en-US" sz="2400" dirty="0"/>
              <a:t>all clauses are satisfied; e.g., </a:t>
            </a:r>
            <a:r>
              <a:rPr lang="en-US" sz="2400" dirty="0">
                <a:solidFill>
                  <a:srgbClr val="7030A0"/>
                </a:solidFill>
              </a:rPr>
              <a:t>(A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 B) </a:t>
            </a:r>
            <a:r>
              <a:rPr lang="en-US" sz="2400" dirty="0">
                <a:solidFill>
                  <a:srgbClr val="7030A0"/>
                </a:solidFill>
              </a:rPr>
              <a:t> (A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 C) </a:t>
            </a:r>
            <a:r>
              <a:rPr lang="en-US" sz="2400" dirty="0">
                <a:sym typeface="Symbol"/>
              </a:rPr>
              <a:t>is satisfied by {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A</a:t>
            </a:r>
            <a:r>
              <a:rPr lang="en-US" sz="2400" dirty="0">
                <a:sym typeface="Symbol"/>
              </a:rPr>
              <a:t>=</a:t>
            </a:r>
            <a:r>
              <a:rPr lang="en-US" sz="2400" dirty="0">
                <a:solidFill>
                  <a:srgbClr val="0000FF"/>
                </a:solidFill>
                <a:sym typeface="Symbol"/>
              </a:rPr>
              <a:t>true</a:t>
            </a:r>
            <a:r>
              <a:rPr lang="en-US" sz="2400" dirty="0">
                <a:sym typeface="Symbol"/>
              </a:rPr>
              <a:t>}</a:t>
            </a:r>
          </a:p>
          <a:p>
            <a:pPr lvl="2"/>
            <a:r>
              <a:rPr lang="en-US" sz="2400" dirty="0">
                <a:sym typeface="Symbol"/>
              </a:rPr>
              <a:t>any clause is falsified; e.g., </a:t>
            </a:r>
            <a:r>
              <a:rPr lang="en-US" sz="2400" dirty="0">
                <a:solidFill>
                  <a:srgbClr val="7030A0"/>
                </a:solidFill>
              </a:rPr>
              <a:t>(A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 B) </a:t>
            </a:r>
            <a:r>
              <a:rPr lang="en-US" sz="2400" dirty="0">
                <a:solidFill>
                  <a:srgbClr val="7030A0"/>
                </a:solidFill>
              </a:rPr>
              <a:t> (A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 C) </a:t>
            </a:r>
            <a:r>
              <a:rPr lang="en-US" sz="2400" dirty="0">
                <a:sym typeface="Symbol"/>
              </a:rPr>
              <a:t>is satisfied by {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A</a:t>
            </a:r>
            <a:r>
              <a:rPr lang="en-US" sz="2400" dirty="0">
                <a:sym typeface="Symbol"/>
              </a:rPr>
              <a:t>=</a:t>
            </a:r>
            <a:r>
              <a:rPr lang="en-US" sz="2400" dirty="0">
                <a:solidFill>
                  <a:srgbClr val="0000FF"/>
                </a:solidFill>
                <a:sym typeface="Symbol"/>
              </a:rPr>
              <a:t>false</a:t>
            </a:r>
            <a:r>
              <a:rPr lang="en-US" sz="2400" dirty="0">
                <a:sym typeface="Symbol"/>
              </a:rPr>
              <a:t>,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B</a:t>
            </a:r>
            <a:r>
              <a:rPr lang="en-US" sz="2400" dirty="0">
                <a:sym typeface="Symbol"/>
              </a:rPr>
              <a:t>=</a:t>
            </a:r>
            <a:r>
              <a:rPr lang="en-US" sz="2400" dirty="0">
                <a:solidFill>
                  <a:srgbClr val="0000FF"/>
                </a:solidFill>
                <a:sym typeface="Symbol"/>
              </a:rPr>
              <a:t>false</a:t>
            </a:r>
            <a:r>
              <a:rPr lang="en-US" sz="2400" dirty="0">
                <a:sym typeface="Symbol"/>
              </a:rPr>
              <a:t>}</a:t>
            </a:r>
          </a:p>
          <a:p>
            <a:pPr lvl="2"/>
            <a:endParaRPr lang="en-US" dirty="0"/>
          </a:p>
          <a:p>
            <a:pPr lvl="1"/>
            <a:r>
              <a:rPr lang="en-US" i="1" dirty="0">
                <a:solidFill>
                  <a:srgbClr val="C00000"/>
                </a:solidFill>
              </a:rPr>
              <a:t>Pure literals</a:t>
            </a:r>
            <a:r>
              <a:rPr lang="en-US" dirty="0"/>
              <a:t>: if all occurrences of a symbol in as-yet-unsatisfied clauses have the same sign, then give the symbol that value</a:t>
            </a:r>
          </a:p>
          <a:p>
            <a:pPr lvl="2"/>
            <a:r>
              <a:rPr lang="en-US" sz="2400" dirty="0"/>
              <a:t>E.g., </a:t>
            </a:r>
            <a:r>
              <a:rPr lang="en-US" sz="2400" dirty="0">
                <a:solidFill>
                  <a:srgbClr val="7030A0"/>
                </a:solidFill>
              </a:rPr>
              <a:t>A</a:t>
            </a:r>
            <a:r>
              <a:rPr lang="en-US" sz="2400" dirty="0"/>
              <a:t> is pure and positive in</a:t>
            </a:r>
            <a:r>
              <a:rPr lang="en-US" sz="2400" dirty="0">
                <a:solidFill>
                  <a:srgbClr val="CC00CC"/>
                </a:solidFill>
              </a:rPr>
              <a:t> </a:t>
            </a:r>
            <a:r>
              <a:rPr lang="en-US" sz="2400" dirty="0">
                <a:solidFill>
                  <a:srgbClr val="7030A0"/>
                </a:solidFill>
              </a:rPr>
              <a:t>(A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 B) </a:t>
            </a:r>
            <a:r>
              <a:rPr lang="en-US" sz="2400" dirty="0">
                <a:solidFill>
                  <a:srgbClr val="7030A0"/>
                </a:solidFill>
              </a:rPr>
              <a:t> (A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 C) </a:t>
            </a:r>
            <a:r>
              <a:rPr lang="en-US" sz="2400" dirty="0">
                <a:solidFill>
                  <a:srgbClr val="7030A0"/>
                </a:solidFill>
              </a:rPr>
              <a:t> (C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 B) </a:t>
            </a:r>
            <a:r>
              <a:rPr lang="en-US" sz="2400" dirty="0">
                <a:sym typeface="Symbol"/>
              </a:rPr>
              <a:t>so set it to </a:t>
            </a:r>
            <a:r>
              <a:rPr lang="en-US" sz="2400" dirty="0">
                <a:solidFill>
                  <a:srgbClr val="0000FF"/>
                </a:solidFill>
                <a:sym typeface="Symbol"/>
              </a:rPr>
              <a:t>true</a:t>
            </a:r>
          </a:p>
          <a:p>
            <a:pPr lvl="1"/>
            <a:endParaRPr lang="en-US" i="1" dirty="0">
              <a:solidFill>
                <a:srgbClr val="C00000"/>
              </a:solidFill>
            </a:endParaRPr>
          </a:p>
          <a:p>
            <a:pPr lvl="1"/>
            <a:r>
              <a:rPr lang="en-US" i="1" dirty="0">
                <a:solidFill>
                  <a:srgbClr val="C00000"/>
                </a:solidFill>
              </a:rPr>
              <a:t>Unit clauses</a:t>
            </a:r>
            <a:r>
              <a:rPr lang="en-US" dirty="0"/>
              <a:t>: if a clause is left with a single literal, set symbol to satisfy clause</a:t>
            </a:r>
          </a:p>
          <a:p>
            <a:pPr lvl="2"/>
            <a:r>
              <a:rPr lang="en-US" sz="2400" dirty="0"/>
              <a:t>E.g., if </a:t>
            </a:r>
            <a:r>
              <a:rPr lang="en-US" sz="2400" dirty="0">
                <a:solidFill>
                  <a:srgbClr val="7030A0"/>
                </a:solidFill>
              </a:rPr>
              <a:t>A</a:t>
            </a:r>
            <a:r>
              <a:rPr lang="en-US" sz="2400" dirty="0"/>
              <a:t>=</a:t>
            </a:r>
            <a:r>
              <a:rPr lang="en-US" sz="2400" dirty="0">
                <a:solidFill>
                  <a:srgbClr val="0000FF"/>
                </a:solidFill>
              </a:rPr>
              <a:t>false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7030A0"/>
                </a:solidFill>
              </a:rPr>
              <a:t>(A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 B) </a:t>
            </a:r>
            <a:r>
              <a:rPr lang="en-US" sz="2400" dirty="0">
                <a:solidFill>
                  <a:srgbClr val="7030A0"/>
                </a:solidFill>
              </a:rPr>
              <a:t> (A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 C) </a:t>
            </a:r>
            <a:r>
              <a:rPr lang="en-US" sz="2400" dirty="0">
                <a:sym typeface="Symbol"/>
              </a:rPr>
              <a:t>becomes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(</a:t>
            </a:r>
            <a:r>
              <a:rPr lang="en-US" sz="2400" dirty="0">
                <a:solidFill>
                  <a:srgbClr val="0000FF"/>
                </a:solidFill>
                <a:sym typeface="Symbol"/>
              </a:rPr>
              <a:t>false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 B) </a:t>
            </a:r>
            <a:r>
              <a:rPr lang="en-US" sz="2400" dirty="0">
                <a:solidFill>
                  <a:srgbClr val="7030A0"/>
                </a:solidFill>
              </a:rPr>
              <a:t> (</a:t>
            </a:r>
            <a:r>
              <a:rPr lang="en-US" sz="2400" dirty="0">
                <a:solidFill>
                  <a:srgbClr val="0000FF"/>
                </a:solidFill>
              </a:rPr>
              <a:t>false</a:t>
            </a:r>
            <a:r>
              <a:rPr lang="en-US" sz="2400" dirty="0">
                <a:solidFill>
                  <a:srgbClr val="CC00CC"/>
                </a:solidFill>
              </a:rPr>
              <a:t>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 C)</a:t>
            </a:r>
            <a:r>
              <a:rPr lang="en-US" sz="2400" dirty="0">
                <a:sym typeface="Symbol"/>
              </a:rPr>
              <a:t>, i.e. 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(B) </a:t>
            </a:r>
            <a:r>
              <a:rPr lang="en-US" sz="2400" dirty="0">
                <a:solidFill>
                  <a:srgbClr val="7030A0"/>
                </a:solidFill>
              </a:rPr>
              <a:t> (</a:t>
            </a:r>
            <a:r>
              <a:rPr lang="en-US" sz="2400" dirty="0">
                <a:solidFill>
                  <a:srgbClr val="7030A0"/>
                </a:solidFill>
                <a:sym typeface="Symbol"/>
              </a:rPr>
              <a:t>C)</a:t>
            </a:r>
          </a:p>
          <a:p>
            <a:pPr lvl="2"/>
            <a:r>
              <a:rPr lang="en-US" sz="2400" dirty="0">
                <a:sym typeface="Symbol"/>
              </a:rPr>
              <a:t>Satisfying the unit clauses often leads to further propagation, new unit clauses, etc.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62741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DPLL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8" y="994943"/>
            <a:ext cx="11270447" cy="5863057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7030A0"/>
                </a:solidFill>
              </a:rPr>
              <a:t>function</a:t>
            </a:r>
            <a:r>
              <a:rPr lang="en-US" dirty="0"/>
              <a:t> </a:t>
            </a:r>
            <a:r>
              <a:rPr lang="en-US" dirty="0">
                <a:solidFill>
                  <a:srgbClr val="008000"/>
                </a:solidFill>
              </a:rPr>
              <a:t>DPLL</a:t>
            </a:r>
            <a:r>
              <a:rPr lang="en-US" dirty="0"/>
              <a:t>(</a:t>
            </a:r>
            <a:r>
              <a:rPr lang="en-US" dirty="0">
                <a:solidFill>
                  <a:srgbClr val="0000FF"/>
                </a:solidFill>
              </a:rPr>
              <a:t>clauses, symbols, model</a:t>
            </a:r>
            <a:r>
              <a:rPr lang="en-US" dirty="0"/>
              <a:t>) </a:t>
            </a:r>
            <a:r>
              <a:rPr lang="en-US" dirty="0">
                <a:solidFill>
                  <a:srgbClr val="7030A0"/>
                </a:solidFill>
              </a:rPr>
              <a:t>returns</a:t>
            </a:r>
            <a:r>
              <a:rPr lang="en-US" dirty="0"/>
              <a:t> true or false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    </a:t>
            </a:r>
            <a:r>
              <a:rPr lang="en-US" dirty="0">
                <a:solidFill>
                  <a:srgbClr val="7030A0"/>
                </a:solidFill>
              </a:rPr>
              <a:t>if</a:t>
            </a:r>
            <a:r>
              <a:rPr lang="en-US" dirty="0"/>
              <a:t> every </a:t>
            </a:r>
            <a:r>
              <a:rPr lang="en-US" dirty="0">
                <a:solidFill>
                  <a:srgbClr val="0000FF"/>
                </a:solidFill>
              </a:rPr>
              <a:t>clause</a:t>
            </a:r>
            <a:r>
              <a:rPr lang="en-US" dirty="0"/>
              <a:t> in </a:t>
            </a:r>
            <a:r>
              <a:rPr lang="en-US" dirty="0">
                <a:solidFill>
                  <a:srgbClr val="0000FF"/>
                </a:solidFill>
              </a:rPr>
              <a:t>clauses</a:t>
            </a:r>
            <a:r>
              <a:rPr lang="en-US" dirty="0"/>
              <a:t> is true in </a:t>
            </a:r>
            <a:r>
              <a:rPr lang="en-US" dirty="0">
                <a:solidFill>
                  <a:srgbClr val="0000FF"/>
                </a:solidFill>
              </a:rPr>
              <a:t>model</a:t>
            </a:r>
            <a:r>
              <a:rPr lang="en-US" dirty="0"/>
              <a:t> </a:t>
            </a:r>
            <a:r>
              <a:rPr lang="en-US" dirty="0">
                <a:solidFill>
                  <a:srgbClr val="7030A0"/>
                </a:solidFill>
              </a:rPr>
              <a:t>then return </a:t>
            </a:r>
            <a:r>
              <a:rPr lang="en-US" dirty="0"/>
              <a:t>true</a:t>
            </a:r>
            <a:br>
              <a:rPr lang="en-US" dirty="0"/>
            </a:br>
            <a:r>
              <a:rPr lang="en-US" dirty="0"/>
              <a:t>    </a:t>
            </a:r>
            <a:r>
              <a:rPr lang="en-US" dirty="0">
                <a:solidFill>
                  <a:srgbClr val="7030A0"/>
                </a:solidFill>
              </a:rPr>
              <a:t>if</a:t>
            </a:r>
            <a:r>
              <a:rPr lang="en-US" dirty="0"/>
              <a:t> some </a:t>
            </a:r>
            <a:r>
              <a:rPr lang="en-US" dirty="0">
                <a:solidFill>
                  <a:srgbClr val="0000FF"/>
                </a:solidFill>
              </a:rPr>
              <a:t>clause</a:t>
            </a:r>
            <a:r>
              <a:rPr lang="en-US" dirty="0"/>
              <a:t> in </a:t>
            </a:r>
            <a:r>
              <a:rPr lang="en-US" dirty="0">
                <a:solidFill>
                  <a:srgbClr val="0000FF"/>
                </a:solidFill>
              </a:rPr>
              <a:t>clauses</a:t>
            </a:r>
            <a:r>
              <a:rPr lang="en-US" dirty="0"/>
              <a:t> is false in </a:t>
            </a:r>
            <a:r>
              <a:rPr lang="en-US" dirty="0">
                <a:solidFill>
                  <a:srgbClr val="0000FF"/>
                </a:solidFill>
              </a:rPr>
              <a:t>model</a:t>
            </a:r>
            <a:r>
              <a:rPr lang="en-US" dirty="0"/>
              <a:t> </a:t>
            </a:r>
            <a:r>
              <a:rPr lang="en-US" dirty="0">
                <a:solidFill>
                  <a:srgbClr val="7030A0"/>
                </a:solidFill>
              </a:rPr>
              <a:t>then return </a:t>
            </a:r>
            <a:r>
              <a:rPr lang="en-US" dirty="0"/>
              <a:t>false</a:t>
            </a:r>
            <a:br>
              <a:rPr lang="en-US" dirty="0"/>
            </a:br>
            <a:r>
              <a:rPr lang="en-US" dirty="0"/>
              <a:t>  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0000FF"/>
                </a:solidFill>
              </a:rPr>
              <a:t>    P, value </a:t>
            </a:r>
            <a:r>
              <a:rPr lang="en-US" dirty="0"/>
              <a:t>←</a:t>
            </a:r>
            <a:r>
              <a:rPr lang="en-US" dirty="0">
                <a:solidFill>
                  <a:srgbClr val="008000"/>
                </a:solidFill>
              </a:rPr>
              <a:t>FIND-PURE-SYMBOL</a:t>
            </a:r>
            <a:r>
              <a:rPr lang="en-US" dirty="0"/>
              <a:t>(</a:t>
            </a:r>
            <a:r>
              <a:rPr lang="en-US" dirty="0">
                <a:solidFill>
                  <a:srgbClr val="0000FF"/>
                </a:solidFill>
              </a:rPr>
              <a:t>symbols, clauses, model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/>
              <a:t>    </a:t>
            </a:r>
            <a:r>
              <a:rPr lang="en-US" dirty="0">
                <a:solidFill>
                  <a:srgbClr val="7030A0"/>
                </a:solidFill>
              </a:rPr>
              <a:t>if</a:t>
            </a:r>
            <a:r>
              <a:rPr lang="en-US" dirty="0"/>
              <a:t> </a:t>
            </a:r>
            <a:r>
              <a:rPr lang="en-US" dirty="0">
                <a:solidFill>
                  <a:srgbClr val="0000FF"/>
                </a:solidFill>
              </a:rPr>
              <a:t>P</a:t>
            </a:r>
            <a:r>
              <a:rPr lang="en-US" dirty="0"/>
              <a:t> is non-null </a:t>
            </a:r>
            <a:r>
              <a:rPr lang="en-US" dirty="0">
                <a:solidFill>
                  <a:srgbClr val="7030A0"/>
                </a:solidFill>
              </a:rPr>
              <a:t>then return </a:t>
            </a:r>
            <a:r>
              <a:rPr lang="en-US" dirty="0">
                <a:solidFill>
                  <a:srgbClr val="008000"/>
                </a:solidFill>
              </a:rPr>
              <a:t>DPLL</a:t>
            </a:r>
            <a:r>
              <a:rPr lang="en-US" dirty="0"/>
              <a:t>(</a:t>
            </a:r>
            <a:r>
              <a:rPr lang="en-US" dirty="0">
                <a:solidFill>
                  <a:srgbClr val="0000FF"/>
                </a:solidFill>
              </a:rPr>
              <a:t>clauses, symbols–P, model∪{P=value}</a:t>
            </a:r>
            <a:r>
              <a:rPr lang="en-US" dirty="0"/>
              <a:t>)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  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0000FF"/>
                </a:solidFill>
              </a:rPr>
              <a:t>    P, value </a:t>
            </a:r>
            <a:r>
              <a:rPr lang="en-US" dirty="0"/>
              <a:t>←</a:t>
            </a:r>
            <a:r>
              <a:rPr lang="en-US" dirty="0">
                <a:solidFill>
                  <a:srgbClr val="008000"/>
                </a:solidFill>
              </a:rPr>
              <a:t>FIND-UNIT-CLAUSE</a:t>
            </a:r>
            <a:r>
              <a:rPr lang="en-US" dirty="0"/>
              <a:t>(</a:t>
            </a:r>
            <a:r>
              <a:rPr lang="en-US" dirty="0">
                <a:solidFill>
                  <a:srgbClr val="0000FF"/>
                </a:solidFill>
              </a:rPr>
              <a:t>clauses, model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/>
              <a:t>    </a:t>
            </a:r>
            <a:r>
              <a:rPr lang="en-US" dirty="0">
                <a:solidFill>
                  <a:srgbClr val="7030A0"/>
                </a:solidFill>
              </a:rPr>
              <a:t>if</a:t>
            </a:r>
            <a:r>
              <a:rPr lang="en-US" dirty="0"/>
              <a:t> </a:t>
            </a:r>
            <a:r>
              <a:rPr lang="en-US" dirty="0">
                <a:solidFill>
                  <a:srgbClr val="0000FF"/>
                </a:solidFill>
              </a:rPr>
              <a:t>P</a:t>
            </a:r>
            <a:r>
              <a:rPr lang="en-US" dirty="0"/>
              <a:t> is non-null </a:t>
            </a:r>
            <a:r>
              <a:rPr lang="en-US" dirty="0">
                <a:solidFill>
                  <a:srgbClr val="7030A0"/>
                </a:solidFill>
              </a:rPr>
              <a:t>then return </a:t>
            </a:r>
            <a:r>
              <a:rPr lang="en-US" dirty="0">
                <a:solidFill>
                  <a:srgbClr val="008000"/>
                </a:solidFill>
              </a:rPr>
              <a:t>DPLL</a:t>
            </a:r>
            <a:r>
              <a:rPr lang="en-US" dirty="0"/>
              <a:t>(</a:t>
            </a:r>
            <a:r>
              <a:rPr lang="en-US" dirty="0">
                <a:solidFill>
                  <a:srgbClr val="0000FF"/>
                </a:solidFill>
              </a:rPr>
              <a:t>clauses, symbols–P, model∪{P=value}</a:t>
            </a:r>
            <a:r>
              <a:rPr lang="en-US" dirty="0"/>
              <a:t>)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  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0000FF"/>
                </a:solidFill>
              </a:rPr>
              <a:t>    P</a:t>
            </a:r>
            <a:r>
              <a:rPr lang="en-US" dirty="0"/>
              <a:t> ← First(</a:t>
            </a:r>
            <a:r>
              <a:rPr lang="en-US" dirty="0">
                <a:solidFill>
                  <a:srgbClr val="0000FF"/>
                </a:solidFill>
              </a:rPr>
              <a:t>symbols</a:t>
            </a:r>
            <a:r>
              <a:rPr lang="en-US" dirty="0"/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0000FF"/>
                </a:solidFill>
              </a:rPr>
              <a:t>    rest</a:t>
            </a:r>
            <a:r>
              <a:rPr lang="en-US" dirty="0"/>
              <a:t> ← Rest(</a:t>
            </a:r>
            <a:r>
              <a:rPr lang="en-US" dirty="0">
                <a:solidFill>
                  <a:srgbClr val="0000FF"/>
                </a:solidFill>
              </a:rPr>
              <a:t>symbols</a:t>
            </a:r>
            <a:r>
              <a:rPr lang="en-US" dirty="0"/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br>
              <a:rPr lang="en-US" dirty="0"/>
            </a:br>
            <a:r>
              <a:rPr lang="en-US" dirty="0"/>
              <a:t>    </a:t>
            </a:r>
            <a:r>
              <a:rPr lang="en-US" dirty="0">
                <a:solidFill>
                  <a:srgbClr val="7030A0"/>
                </a:solidFill>
              </a:rPr>
              <a:t>return</a:t>
            </a:r>
            <a:r>
              <a:rPr lang="en-US" dirty="0"/>
              <a:t> or(</a:t>
            </a:r>
            <a:r>
              <a:rPr lang="en-US" dirty="0">
                <a:solidFill>
                  <a:srgbClr val="008000"/>
                </a:solidFill>
              </a:rPr>
              <a:t>DPLL</a:t>
            </a:r>
            <a:r>
              <a:rPr lang="en-US" dirty="0"/>
              <a:t>(</a:t>
            </a:r>
            <a:r>
              <a:rPr lang="en-US" dirty="0">
                <a:solidFill>
                  <a:srgbClr val="0000FF"/>
                </a:solidFill>
              </a:rPr>
              <a:t>clauses, rest, model∪{P=true}</a:t>
            </a:r>
            <a:r>
              <a:rPr lang="en-US" dirty="0"/>
              <a:t>),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                      </a:t>
            </a:r>
            <a:r>
              <a:rPr lang="en-US" dirty="0">
                <a:solidFill>
                  <a:srgbClr val="008000"/>
                </a:solidFill>
              </a:rPr>
              <a:t>DPLL</a:t>
            </a:r>
            <a:r>
              <a:rPr lang="en-US" dirty="0"/>
              <a:t>(</a:t>
            </a:r>
            <a:r>
              <a:rPr lang="en-US" dirty="0">
                <a:solidFill>
                  <a:srgbClr val="0000FF"/>
                </a:solidFill>
              </a:rPr>
              <a:t>clauses, rest, model∪{P=false}</a:t>
            </a:r>
            <a:r>
              <a:rPr lang="en-US" dirty="0"/>
              <a:t>))</a:t>
            </a:r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7494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49C6CE7-AEEF-4290-8474-62E27CCC77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1345492" cy="5420626"/>
          </a:xfrm>
        </p:spPr>
        <p:txBody>
          <a:bodyPr/>
          <a:lstStyle/>
          <a:p>
            <a:r>
              <a:rPr lang="en-US" dirty="0"/>
              <a:t>Logical Agent Algorithms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Vocab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PL_TRUE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Entailment</a:t>
            </a:r>
          </a:p>
          <a:p>
            <a:pPr marL="917575" lvl="2" indent="-457200"/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Model checking: Truth table entailment</a:t>
            </a:r>
          </a:p>
          <a:p>
            <a:pPr marL="917575" lvl="2" indent="-457200"/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Theorem proving:</a:t>
            </a:r>
          </a:p>
          <a:p>
            <a:pPr marL="917575" lvl="2" indent="-457200"/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(Forward chaining), resolution</a:t>
            </a:r>
            <a:endParaRPr lang="en-US" sz="3600" dirty="0">
              <a:solidFill>
                <a:schemeClr val="bg1">
                  <a:lumMod val="75000"/>
                </a:schemeClr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Satisfiability: DPLL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Planning with logic</a:t>
            </a:r>
          </a:p>
          <a:p>
            <a:pPr lvl="2" indent="0">
              <a:buNone/>
            </a:pPr>
            <a:endParaRPr lang="en-US" sz="2800" dirty="0"/>
          </a:p>
          <a:p>
            <a:pPr lvl="2" indent="0">
              <a:buNone/>
            </a:pPr>
            <a:endParaRPr lang="en-US" sz="2800" dirty="0"/>
          </a:p>
          <a:p>
            <a:pPr marL="457200" indent="-457200"/>
            <a:endParaRPr lang="en-US" sz="3600" dirty="0"/>
          </a:p>
          <a:p>
            <a:endParaRPr lang="en-US" sz="800" dirty="0"/>
          </a:p>
          <a:p>
            <a:endParaRPr lang="en-US" dirty="0"/>
          </a:p>
          <a:p>
            <a:endParaRPr lang="en-US" dirty="0"/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7429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 as </a:t>
            </a:r>
            <a:r>
              <a:rPr lang="en-US" dirty="0" err="1"/>
              <a:t>Satisfiability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 a hyper-efficient SAT solver, can we use it to make plans?</a:t>
            </a:r>
          </a:p>
          <a:p>
            <a:r>
              <a:rPr lang="en-US" dirty="0"/>
              <a:t>Yes, for fully observable, deterministic case: planning problem is solvable </a:t>
            </a:r>
            <a:r>
              <a:rPr lang="en-US" dirty="0" err="1"/>
              <a:t>iff</a:t>
            </a:r>
            <a:r>
              <a:rPr lang="en-US" dirty="0"/>
              <a:t> there is some satisfying assignment for actions etc.</a:t>
            </a:r>
          </a:p>
        </p:txBody>
      </p:sp>
    </p:spTree>
    <p:extLst>
      <p:ext uri="{BB962C8B-B14F-4D97-AF65-F5344CB8AC3E}">
        <p14:creationId xmlns:p14="http://schemas.microsoft.com/office/powerpoint/2010/main" val="1252578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74B9C-C702-454C-8FC5-B20818772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Propositional Logic Vocab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F1797D-17F4-4F16-9E8F-D97CF9FAA8B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8194737" cy="5638604"/>
              </a:xfrm>
            </p:spPr>
            <p:txBody>
              <a:bodyPr/>
              <a:lstStyle/>
              <a:p>
                <a:pPr fontAlgn="ctr"/>
                <a:r>
                  <a:rPr lang="en-US" dirty="0"/>
                  <a:t>Literal</a:t>
                </a:r>
              </a:p>
              <a:p>
                <a:pPr lvl="1" fontAlgn="ctr"/>
                <a:r>
                  <a:rPr lang="en-US" sz="2800" dirty="0"/>
                  <a:t>Atomic sentence: </a:t>
                </a:r>
                <a:r>
                  <a:rPr lang="en-US" sz="2800" dirty="0">
                    <a:solidFill>
                      <a:srgbClr val="7030A0"/>
                    </a:solidFill>
                  </a:rPr>
                  <a:t>True</a:t>
                </a:r>
                <a:r>
                  <a:rPr lang="en-US" sz="2800" dirty="0"/>
                  <a:t>, </a:t>
                </a:r>
                <a:r>
                  <a:rPr lang="en-US" sz="2800" dirty="0">
                    <a:solidFill>
                      <a:srgbClr val="7030A0"/>
                    </a:solidFill>
                  </a:rPr>
                  <a:t>False</a:t>
                </a:r>
                <a:r>
                  <a:rPr lang="en-US" sz="2800" dirty="0"/>
                  <a:t>, </a:t>
                </a:r>
                <a:r>
                  <a:rPr lang="en-US" sz="2800" dirty="0">
                    <a:solidFill>
                      <a:srgbClr val="7030A0"/>
                    </a:solidFill>
                  </a:rPr>
                  <a:t>Symbol</a:t>
                </a:r>
                <a:r>
                  <a:rPr lang="en-US" sz="2800" dirty="0"/>
                  <a:t>, </a:t>
                </a:r>
                <a:r>
                  <a:rPr lang="en-US" sz="2800" dirty="0">
                    <a:solidFill>
                      <a:srgbClr val="7030A0"/>
                    </a:solidFill>
                    <a:sym typeface="Symbol"/>
                  </a:rPr>
                  <a:t>Symbol</a:t>
                </a:r>
                <a:endParaRPr lang="en-US" sz="2800" dirty="0">
                  <a:solidFill>
                    <a:srgbClr val="7030A0"/>
                  </a:solidFill>
                </a:endParaRPr>
              </a:p>
              <a:p>
                <a:pPr fontAlgn="ctr"/>
                <a:endParaRPr lang="en-US" sz="400" dirty="0"/>
              </a:p>
              <a:p>
                <a:pPr fontAlgn="ctr"/>
                <a:r>
                  <a:rPr lang="en-US" dirty="0"/>
                  <a:t>Clause</a:t>
                </a:r>
              </a:p>
              <a:p>
                <a:pPr lvl="1" fontAlgn="ctr"/>
                <a:r>
                  <a:rPr lang="en-US" sz="2800" dirty="0"/>
                  <a:t>Disjunction (OR) of literals: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∨ ¬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endParaRPr lang="en-US" sz="2800" dirty="0">
                  <a:solidFill>
                    <a:srgbClr val="7030A0"/>
                  </a:solidFill>
                </a:endParaRPr>
              </a:p>
              <a:p>
                <a:pPr fontAlgn="ctr"/>
                <a:endParaRPr lang="en-US" sz="400" dirty="0"/>
              </a:p>
              <a:p>
                <a:pPr fontAlgn="ctr"/>
                <a:r>
                  <a:rPr lang="en-US" dirty="0"/>
                  <a:t>Definite clause</a:t>
                </a:r>
              </a:p>
              <a:p>
                <a:pPr lvl="1" fontAlgn="ctr"/>
                <a:r>
                  <a:rPr lang="en-US" sz="2800" dirty="0"/>
                  <a:t>Disjunction (OR) of literals, </a:t>
                </a:r>
                <a:r>
                  <a:rPr lang="en-US" sz="2800" i="1" dirty="0"/>
                  <a:t>exactly one </a:t>
                </a:r>
                <a:r>
                  <a:rPr lang="en-US" sz="2800" dirty="0"/>
                  <a:t>is positive</a:t>
                </a:r>
              </a:p>
              <a:p>
                <a:pPr lvl="1" fontAlgn="ctr"/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∨ ¬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endParaRPr lang="en-US" sz="2800" dirty="0">
                  <a:solidFill>
                    <a:srgbClr val="7030A0"/>
                  </a:solidFill>
                </a:endParaRPr>
              </a:p>
              <a:p>
                <a:pPr fontAlgn="ctr"/>
                <a:endParaRPr lang="en-US" sz="400" dirty="0"/>
              </a:p>
              <a:p>
                <a:pPr fontAlgn="ctr"/>
                <a:r>
                  <a:rPr lang="en-US" dirty="0"/>
                  <a:t>Horn clause</a:t>
                </a:r>
              </a:p>
              <a:p>
                <a:pPr lvl="1" fontAlgn="ctr"/>
                <a:r>
                  <a:rPr lang="en-US" sz="2800" dirty="0"/>
                  <a:t>Disjunction of literals, </a:t>
                </a:r>
                <a:r>
                  <a:rPr lang="en-US" sz="2800" i="1" dirty="0"/>
                  <a:t>at most one </a:t>
                </a:r>
                <a:r>
                  <a:rPr lang="en-US" sz="2800" dirty="0"/>
                  <a:t>is positive</a:t>
                </a:r>
              </a:p>
              <a:p>
                <a:pPr lvl="1" fontAlgn="ctr"/>
                <a:r>
                  <a:rPr lang="en-US" sz="2800" dirty="0"/>
                  <a:t>All definite clauses are Horn clauses</a:t>
                </a:r>
              </a:p>
              <a:p>
                <a:pPr marL="0" lvl="1" indent="0" fontAlgn="ctr">
                  <a:buNone/>
                </a:pPr>
                <a:endParaRPr lang="en-US" sz="28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F1797D-17F4-4F16-9E8F-D97CF9FAA8B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8194737" cy="5638604"/>
              </a:xfrm>
              <a:blipFill>
                <a:blip r:embed="rId2"/>
                <a:stretch>
                  <a:fillRect l="-1563" t="-1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775761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cman_P2_ghosts6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709038" y="856643"/>
            <a:ext cx="4773924" cy="5144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7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cman_P2_ghosts8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363768" y="1095025"/>
            <a:ext cx="5464464" cy="466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907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cman_P2_ghosts9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079683" y="1266198"/>
            <a:ext cx="4032634" cy="4325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164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 as </a:t>
            </a:r>
            <a:r>
              <a:rPr lang="en-US" dirty="0" err="1"/>
              <a:t>Satisfiability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 a hyper-efficient SAT solver, can we use it to make plans?</a:t>
            </a:r>
          </a:p>
          <a:p>
            <a:r>
              <a:rPr lang="en-US" dirty="0"/>
              <a:t>Yes, for fully observable, deterministic case: planning problem is solvable </a:t>
            </a:r>
            <a:r>
              <a:rPr lang="en-US" dirty="0" err="1"/>
              <a:t>iff</a:t>
            </a:r>
            <a:r>
              <a:rPr lang="en-US" dirty="0"/>
              <a:t> there is some satisfying assignment for actions etc.</a:t>
            </a:r>
          </a:p>
          <a:p>
            <a:endParaRPr lang="en-US" dirty="0"/>
          </a:p>
          <a:p>
            <a:r>
              <a:rPr lang="en-US" dirty="0"/>
              <a:t>For T = 1 to infinity, set up the KB as follows and run SAT solver:</a:t>
            </a:r>
          </a:p>
          <a:p>
            <a:pPr lvl="1"/>
            <a:r>
              <a:rPr lang="en-US" sz="2800" dirty="0"/>
              <a:t>Initial state, domain constraints</a:t>
            </a:r>
          </a:p>
          <a:p>
            <a:pPr lvl="1"/>
            <a:r>
              <a:rPr lang="en-US" sz="2800" dirty="0"/>
              <a:t>Transition model sentences up to time T</a:t>
            </a:r>
          </a:p>
          <a:p>
            <a:pPr lvl="1"/>
            <a:r>
              <a:rPr lang="en-US" sz="2800" dirty="0"/>
              <a:t>Goal is true at time T</a:t>
            </a:r>
          </a:p>
          <a:p>
            <a:pPr lvl="1"/>
            <a:r>
              <a:rPr lang="en-US" sz="2800" i="1" dirty="0">
                <a:solidFill>
                  <a:srgbClr val="C00000"/>
                </a:solidFill>
              </a:rPr>
              <a:t>Precondition axioms</a:t>
            </a:r>
            <a:r>
              <a:rPr lang="en-US" sz="2800" dirty="0"/>
              <a:t>: </a:t>
            </a:r>
            <a:r>
              <a:rPr lang="en-US" sz="2800" dirty="0">
                <a:solidFill>
                  <a:srgbClr val="7030A0"/>
                </a:solidFill>
              </a:rPr>
              <a:t>At_1,1_0 </a:t>
            </a:r>
            <a:r>
              <a:rPr lang="en-US" sz="2800" dirty="0">
                <a:solidFill>
                  <a:srgbClr val="7030A0"/>
                </a:solidFill>
                <a:sym typeface="Symbol"/>
              </a:rPr>
              <a:t> N_0    Wall_1,2 </a:t>
            </a:r>
            <a:r>
              <a:rPr lang="en-US" sz="2800" dirty="0">
                <a:sym typeface="Symbol"/>
              </a:rPr>
              <a:t>etc.</a:t>
            </a:r>
          </a:p>
          <a:p>
            <a:pPr lvl="1"/>
            <a:r>
              <a:rPr lang="en-US" sz="2800" i="1" dirty="0">
                <a:solidFill>
                  <a:srgbClr val="C00000"/>
                </a:solidFill>
              </a:rPr>
              <a:t>Action exclusion axioms</a:t>
            </a:r>
            <a:r>
              <a:rPr lang="en-US" sz="2800" dirty="0"/>
              <a:t>: </a:t>
            </a:r>
            <a:r>
              <a:rPr lang="en-US" sz="2800" dirty="0">
                <a:solidFill>
                  <a:srgbClr val="7030A0"/>
                </a:solidFill>
                <a:sym typeface="Symbol"/>
              </a:rPr>
              <a:t>(N</a:t>
            </a:r>
            <a:r>
              <a:rPr lang="en-US" sz="2800" dirty="0">
                <a:solidFill>
                  <a:srgbClr val="7030A0"/>
                </a:solidFill>
              </a:rPr>
              <a:t>_0 </a:t>
            </a:r>
            <a:r>
              <a:rPr lang="en-US" sz="2800" dirty="0">
                <a:solidFill>
                  <a:srgbClr val="7030A0"/>
                </a:solidFill>
                <a:sym typeface="Symbol"/>
              </a:rPr>
              <a:t> W</a:t>
            </a:r>
            <a:r>
              <a:rPr lang="en-US" sz="2800" dirty="0">
                <a:solidFill>
                  <a:srgbClr val="7030A0"/>
                </a:solidFill>
              </a:rPr>
              <a:t>_0) </a:t>
            </a:r>
            <a:r>
              <a:rPr lang="en-US" sz="2800" dirty="0">
                <a:solidFill>
                  <a:srgbClr val="7030A0"/>
                </a:solidFill>
                <a:sym typeface="Symbol"/>
              </a:rPr>
              <a:t> (</a:t>
            </a:r>
            <a:r>
              <a:rPr lang="en-US" sz="2800" dirty="0">
                <a:solidFill>
                  <a:srgbClr val="7030A0"/>
                </a:solidFill>
              </a:rPr>
              <a:t>N_0 </a:t>
            </a:r>
            <a:r>
              <a:rPr lang="en-US" sz="2800" dirty="0">
                <a:solidFill>
                  <a:srgbClr val="7030A0"/>
                </a:solidFill>
                <a:sym typeface="Symbol"/>
              </a:rPr>
              <a:t> </a:t>
            </a:r>
            <a:r>
              <a:rPr lang="en-US" sz="2800" dirty="0">
                <a:solidFill>
                  <a:srgbClr val="7030A0"/>
                </a:solidFill>
              </a:rPr>
              <a:t>S_0) </a:t>
            </a:r>
            <a:r>
              <a:rPr lang="en-US" sz="2800" dirty="0">
                <a:solidFill>
                  <a:srgbClr val="7030A0"/>
                </a:solidFill>
                <a:sym typeface="Symbol"/>
              </a:rPr>
              <a:t> .. </a:t>
            </a:r>
            <a:r>
              <a:rPr lang="en-US" sz="2800" dirty="0">
                <a:sym typeface="Symbol"/>
              </a:rPr>
              <a:t>etc.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0747876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 State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100" y="1175255"/>
            <a:ext cx="10515600" cy="4729164"/>
          </a:xfrm>
        </p:spPr>
        <p:txBody>
          <a:bodyPr/>
          <a:lstStyle/>
          <a:p>
            <a:r>
              <a:rPr lang="en-US" dirty="0"/>
              <a:t>The agent may know its initial location:</a:t>
            </a:r>
          </a:p>
          <a:p>
            <a:pPr lvl="1"/>
            <a:r>
              <a:rPr lang="en-US" dirty="0">
                <a:solidFill>
                  <a:srgbClr val="7030A0"/>
                </a:solidFill>
              </a:rPr>
              <a:t>At_1,1_0</a:t>
            </a:r>
          </a:p>
          <a:p>
            <a:r>
              <a:rPr lang="en-US" dirty="0"/>
              <a:t>Or, it may not:</a:t>
            </a:r>
          </a:p>
          <a:p>
            <a:pPr lvl="1"/>
            <a:r>
              <a:rPr lang="en-US" dirty="0">
                <a:solidFill>
                  <a:srgbClr val="7030A0"/>
                </a:solidFill>
              </a:rPr>
              <a:t>At_1,1_0 v At_1,2_0 v At_1,3_0 v … v At_3,3_0</a:t>
            </a:r>
          </a:p>
          <a:p>
            <a:r>
              <a:rPr lang="en-US" dirty="0"/>
              <a:t>We also need a </a:t>
            </a:r>
            <a:r>
              <a:rPr lang="en-US" i="1" dirty="0">
                <a:solidFill>
                  <a:srgbClr val="C00000"/>
                </a:solidFill>
              </a:rPr>
              <a:t>domain constraint </a:t>
            </a:r>
            <a:r>
              <a:rPr lang="en-US" dirty="0"/>
              <a:t>– cannot be in two places at once!</a:t>
            </a:r>
          </a:p>
          <a:p>
            <a:pPr lvl="1"/>
            <a:r>
              <a:rPr lang="en-US" dirty="0">
                <a:solidFill>
                  <a:srgbClr val="7030A0"/>
                </a:solidFill>
                <a:sym typeface="Symbol"/>
              </a:rPr>
              <a:t>(</a:t>
            </a:r>
            <a:r>
              <a:rPr lang="en-US" dirty="0">
                <a:solidFill>
                  <a:srgbClr val="7030A0"/>
                </a:solidFill>
              </a:rPr>
              <a:t>At_1,1_0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 </a:t>
            </a:r>
            <a:r>
              <a:rPr lang="en-US" dirty="0">
                <a:solidFill>
                  <a:srgbClr val="7030A0"/>
                </a:solidFill>
              </a:rPr>
              <a:t>At_1,2_0)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 (</a:t>
            </a:r>
            <a:r>
              <a:rPr lang="en-US" dirty="0">
                <a:solidFill>
                  <a:srgbClr val="7030A0"/>
                </a:solidFill>
              </a:rPr>
              <a:t>At_1,1_0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 </a:t>
            </a:r>
            <a:r>
              <a:rPr lang="en-US" dirty="0">
                <a:solidFill>
                  <a:srgbClr val="7030A0"/>
                </a:solidFill>
              </a:rPr>
              <a:t>At_1,3_0)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 …</a:t>
            </a:r>
          </a:p>
          <a:p>
            <a:pPr lvl="1"/>
            <a:r>
              <a:rPr lang="en-US" dirty="0">
                <a:solidFill>
                  <a:srgbClr val="7030A0"/>
                </a:solidFill>
                <a:sym typeface="Symbol"/>
              </a:rPr>
              <a:t>(</a:t>
            </a:r>
            <a:r>
              <a:rPr lang="en-US" dirty="0">
                <a:solidFill>
                  <a:srgbClr val="7030A0"/>
                </a:solidFill>
              </a:rPr>
              <a:t>At_1,1_1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 </a:t>
            </a:r>
            <a:r>
              <a:rPr lang="en-US" dirty="0">
                <a:solidFill>
                  <a:srgbClr val="7030A0"/>
                </a:solidFill>
              </a:rPr>
              <a:t>At_1,2_1)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 (</a:t>
            </a:r>
            <a:r>
              <a:rPr lang="en-US" dirty="0">
                <a:solidFill>
                  <a:srgbClr val="7030A0"/>
                </a:solidFill>
              </a:rPr>
              <a:t>At_1,1_1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 </a:t>
            </a:r>
            <a:r>
              <a:rPr lang="en-US" dirty="0">
                <a:solidFill>
                  <a:srgbClr val="7030A0"/>
                </a:solidFill>
              </a:rPr>
              <a:t>At_1,3_1)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 …</a:t>
            </a:r>
          </a:p>
          <a:p>
            <a:pPr lvl="1"/>
            <a:r>
              <a:rPr lang="en-US" dirty="0">
                <a:solidFill>
                  <a:srgbClr val="7030A0"/>
                </a:solidFill>
                <a:sym typeface="Symbol"/>
              </a:rPr>
              <a:t>…</a:t>
            </a:r>
            <a:endParaRPr lang="en-US" dirty="0">
              <a:solidFill>
                <a:srgbClr val="7030A0"/>
              </a:solidFill>
            </a:endParaRPr>
          </a:p>
          <a:p>
            <a:pPr lvl="1"/>
            <a:endParaRPr lang="en-US" dirty="0">
              <a:solidFill>
                <a:srgbClr val="CC00CC"/>
              </a:solidFill>
            </a:endParaRPr>
          </a:p>
          <a:p>
            <a:endParaRPr lang="en-US" dirty="0">
              <a:solidFill>
                <a:srgbClr val="CC00CC"/>
              </a:solidFill>
            </a:endParaRPr>
          </a:p>
          <a:p>
            <a:pPr lvl="1"/>
            <a:endParaRPr lang="en-US" dirty="0">
              <a:solidFill>
                <a:srgbClr val="CC00CC"/>
              </a:solidFill>
            </a:endParaRPr>
          </a:p>
          <a:p>
            <a:endParaRPr lang="en-US" dirty="0">
              <a:solidFill>
                <a:srgbClr val="CC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519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Fluents</a:t>
            </a:r>
            <a:r>
              <a:rPr lang="en-US" dirty="0"/>
              <a:t> and Effect Axioms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100" y="1147620"/>
            <a:ext cx="11067246" cy="4729164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i="1" dirty="0">
                <a:solidFill>
                  <a:srgbClr val="C00000"/>
                </a:solidFill>
              </a:rPr>
              <a:t>fluent</a:t>
            </a:r>
            <a:r>
              <a:rPr lang="en-US" dirty="0"/>
              <a:t> is a state variable that changes over time</a:t>
            </a:r>
          </a:p>
          <a:p>
            <a:endParaRPr lang="en-US" sz="800" dirty="0"/>
          </a:p>
          <a:p>
            <a:r>
              <a:rPr lang="en-US" dirty="0"/>
              <a:t>How does each </a:t>
            </a:r>
            <a:r>
              <a:rPr lang="en-US" i="1" dirty="0">
                <a:solidFill>
                  <a:srgbClr val="C00000"/>
                </a:solidFill>
              </a:rPr>
              <a:t>state variable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or </a:t>
            </a:r>
            <a:r>
              <a:rPr lang="en-US" i="1" dirty="0">
                <a:solidFill>
                  <a:srgbClr val="C00000"/>
                </a:solidFill>
              </a:rPr>
              <a:t>fluent</a:t>
            </a:r>
            <a:r>
              <a:rPr lang="en-US" dirty="0"/>
              <a:t> at each time gets its value?</a:t>
            </a:r>
          </a:p>
          <a:p>
            <a:endParaRPr lang="en-US" sz="400" dirty="0"/>
          </a:p>
          <a:p>
            <a:r>
              <a:rPr lang="en-US" dirty="0" err="1"/>
              <a:t>Fluents</a:t>
            </a:r>
            <a:r>
              <a:rPr lang="en-US" dirty="0"/>
              <a:t> for PL Pacman are </a:t>
            </a:r>
            <a:r>
              <a:rPr lang="en-US" dirty="0" err="1">
                <a:solidFill>
                  <a:srgbClr val="7030A0"/>
                </a:solidFill>
              </a:rPr>
              <a:t>Pacman_</a:t>
            </a:r>
            <a:r>
              <a:rPr lang="en-US" i="1" dirty="0" err="1">
                <a:solidFill>
                  <a:schemeClr val="tx1"/>
                </a:solidFill>
                <a:latin typeface="Times New Roman"/>
                <a:cs typeface="Times New Roman"/>
              </a:rPr>
              <a:t>x</a:t>
            </a:r>
            <a:r>
              <a:rPr lang="en-US" dirty="0" err="1">
                <a:solidFill>
                  <a:srgbClr val="7030A0"/>
                </a:solidFill>
              </a:rPr>
              <a:t>,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cs typeface="Times New Roman"/>
              </a:rPr>
              <a:t>y</a:t>
            </a:r>
            <a:r>
              <a:rPr lang="en-US" dirty="0" err="1">
                <a:solidFill>
                  <a:srgbClr val="7030A0"/>
                </a:solidFill>
              </a:rPr>
              <a:t>_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cs typeface="Times New Roman"/>
              </a:rPr>
              <a:t>t</a:t>
            </a:r>
            <a:r>
              <a:rPr lang="en-US" dirty="0">
                <a:solidFill>
                  <a:srgbClr val="CC00CC"/>
                </a:solidFill>
              </a:rPr>
              <a:t> </a:t>
            </a:r>
            <a:r>
              <a:rPr lang="en-US" dirty="0"/>
              <a:t>, e.g., </a:t>
            </a:r>
            <a:r>
              <a:rPr lang="en-US" dirty="0">
                <a:solidFill>
                  <a:srgbClr val="7030A0"/>
                </a:solidFill>
              </a:rPr>
              <a:t>Pacman _3,3_17</a:t>
            </a:r>
          </a:p>
          <a:p>
            <a:endParaRPr lang="en-US" sz="400" dirty="0"/>
          </a:p>
          <a:p>
            <a:pPr marL="0" lvl="1" indent="0">
              <a:buNone/>
            </a:pPr>
            <a:endParaRPr lang="en-US" dirty="0">
              <a:solidFill>
                <a:srgbClr val="000090"/>
              </a:solidFill>
              <a:sym typeface="Symbo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61903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Fluents</a:t>
            </a:r>
            <a:r>
              <a:rPr lang="en-US" dirty="0"/>
              <a:t> and Effect Axioms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100" y="1147620"/>
            <a:ext cx="11067246" cy="4729164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i="1" dirty="0">
                <a:solidFill>
                  <a:srgbClr val="C00000"/>
                </a:solidFill>
              </a:rPr>
              <a:t>fluent</a:t>
            </a:r>
            <a:r>
              <a:rPr lang="en-US" dirty="0"/>
              <a:t> is a state variable that changes over time</a:t>
            </a:r>
          </a:p>
          <a:p>
            <a:endParaRPr lang="en-US" sz="800" dirty="0"/>
          </a:p>
          <a:p>
            <a:r>
              <a:rPr lang="en-US" dirty="0"/>
              <a:t>How does each </a:t>
            </a:r>
            <a:r>
              <a:rPr lang="en-US" i="1" dirty="0">
                <a:solidFill>
                  <a:srgbClr val="C00000"/>
                </a:solidFill>
              </a:rPr>
              <a:t>state variable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or </a:t>
            </a:r>
            <a:r>
              <a:rPr lang="en-US" i="1" dirty="0">
                <a:solidFill>
                  <a:srgbClr val="C00000"/>
                </a:solidFill>
              </a:rPr>
              <a:t>fluent</a:t>
            </a:r>
            <a:r>
              <a:rPr lang="en-US" dirty="0"/>
              <a:t> at each time gets its value?</a:t>
            </a:r>
          </a:p>
          <a:p>
            <a:endParaRPr lang="en-US" sz="400" dirty="0"/>
          </a:p>
          <a:p>
            <a:r>
              <a:rPr lang="en-US" dirty="0" err="1"/>
              <a:t>Fluents</a:t>
            </a:r>
            <a:r>
              <a:rPr lang="en-US" dirty="0"/>
              <a:t> for PL Pacman are </a:t>
            </a:r>
            <a:r>
              <a:rPr lang="en-US" dirty="0" err="1">
                <a:solidFill>
                  <a:srgbClr val="7030A0"/>
                </a:solidFill>
              </a:rPr>
              <a:t>Pacman_</a:t>
            </a:r>
            <a:r>
              <a:rPr lang="en-US" i="1" dirty="0" err="1">
                <a:solidFill>
                  <a:schemeClr val="tx1"/>
                </a:solidFill>
                <a:latin typeface="Times New Roman"/>
                <a:cs typeface="Times New Roman"/>
              </a:rPr>
              <a:t>x</a:t>
            </a:r>
            <a:r>
              <a:rPr lang="en-US" dirty="0" err="1">
                <a:solidFill>
                  <a:srgbClr val="7030A0"/>
                </a:solidFill>
              </a:rPr>
              <a:t>,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cs typeface="Times New Roman"/>
              </a:rPr>
              <a:t>y</a:t>
            </a:r>
            <a:r>
              <a:rPr lang="en-US" dirty="0" err="1">
                <a:solidFill>
                  <a:srgbClr val="7030A0"/>
                </a:solidFill>
              </a:rPr>
              <a:t>_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cs typeface="Times New Roman"/>
              </a:rPr>
              <a:t>t</a:t>
            </a:r>
            <a:r>
              <a:rPr lang="en-US" dirty="0">
                <a:solidFill>
                  <a:srgbClr val="CC00CC"/>
                </a:solidFill>
              </a:rPr>
              <a:t> </a:t>
            </a:r>
            <a:r>
              <a:rPr lang="en-US" dirty="0"/>
              <a:t>, e.g., </a:t>
            </a:r>
            <a:r>
              <a:rPr lang="en-US" dirty="0">
                <a:solidFill>
                  <a:srgbClr val="7030A0"/>
                </a:solidFill>
              </a:rPr>
              <a:t>Pacman _3,3_17</a:t>
            </a:r>
          </a:p>
          <a:p>
            <a:endParaRPr lang="en-US" sz="400" dirty="0"/>
          </a:p>
          <a:p>
            <a:pPr marL="0" lvl="1" indent="0">
              <a:buNone/>
            </a:pPr>
            <a:endParaRPr lang="en-US" dirty="0">
              <a:solidFill>
                <a:srgbClr val="000090"/>
              </a:solidFill>
              <a:sym typeface="Symbo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29800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Fluents</a:t>
            </a:r>
            <a:r>
              <a:rPr lang="en-US" dirty="0"/>
              <a:t> and Successor-state Axioms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100" y="1147620"/>
            <a:ext cx="11639900" cy="4729164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i="1" dirty="0">
                <a:solidFill>
                  <a:srgbClr val="C00000"/>
                </a:solidFill>
              </a:rPr>
              <a:t>fluent</a:t>
            </a:r>
            <a:r>
              <a:rPr lang="en-US" dirty="0"/>
              <a:t> is a state variable that changes over time</a:t>
            </a:r>
          </a:p>
          <a:p>
            <a:endParaRPr lang="en-US" sz="800" dirty="0"/>
          </a:p>
          <a:p>
            <a:r>
              <a:rPr lang="en-US" dirty="0"/>
              <a:t>How does each </a:t>
            </a:r>
            <a:r>
              <a:rPr lang="en-US" i="1" dirty="0">
                <a:solidFill>
                  <a:srgbClr val="C00000"/>
                </a:solidFill>
              </a:rPr>
              <a:t>state variable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or </a:t>
            </a:r>
            <a:r>
              <a:rPr lang="en-US" i="1" dirty="0">
                <a:solidFill>
                  <a:srgbClr val="C00000"/>
                </a:solidFill>
              </a:rPr>
              <a:t>fluent</a:t>
            </a:r>
            <a:r>
              <a:rPr lang="en-US" dirty="0"/>
              <a:t> at each time gets its value?</a:t>
            </a:r>
          </a:p>
          <a:p>
            <a:endParaRPr lang="en-US" sz="400" dirty="0"/>
          </a:p>
          <a:p>
            <a:r>
              <a:rPr lang="en-US" dirty="0" err="1"/>
              <a:t>Fluents</a:t>
            </a:r>
            <a:r>
              <a:rPr lang="en-US" dirty="0"/>
              <a:t> for PL Pacman are </a:t>
            </a:r>
            <a:r>
              <a:rPr lang="en-US" dirty="0" err="1">
                <a:solidFill>
                  <a:srgbClr val="7030A0"/>
                </a:solidFill>
              </a:rPr>
              <a:t>Pacman_</a:t>
            </a:r>
            <a:r>
              <a:rPr lang="en-US" i="1" dirty="0" err="1">
                <a:solidFill>
                  <a:schemeClr val="tx1"/>
                </a:solidFill>
                <a:latin typeface="Times New Roman"/>
                <a:cs typeface="Times New Roman"/>
              </a:rPr>
              <a:t>x</a:t>
            </a:r>
            <a:r>
              <a:rPr lang="en-US" dirty="0" err="1">
                <a:solidFill>
                  <a:srgbClr val="7030A0"/>
                </a:solidFill>
              </a:rPr>
              <a:t>,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cs typeface="Times New Roman"/>
              </a:rPr>
              <a:t>y</a:t>
            </a:r>
            <a:r>
              <a:rPr lang="en-US" dirty="0" err="1">
                <a:solidFill>
                  <a:srgbClr val="7030A0"/>
                </a:solidFill>
              </a:rPr>
              <a:t>_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cs typeface="Times New Roman"/>
              </a:rPr>
              <a:t>t</a:t>
            </a:r>
            <a:r>
              <a:rPr lang="en-US" dirty="0">
                <a:solidFill>
                  <a:srgbClr val="CC00CC"/>
                </a:solidFill>
              </a:rPr>
              <a:t> </a:t>
            </a:r>
            <a:r>
              <a:rPr lang="en-US" dirty="0"/>
              <a:t>, e.g., </a:t>
            </a:r>
            <a:r>
              <a:rPr lang="en-US" dirty="0">
                <a:solidFill>
                  <a:srgbClr val="7030A0"/>
                </a:solidFill>
              </a:rPr>
              <a:t>Pacman _3,3_17</a:t>
            </a:r>
          </a:p>
          <a:p>
            <a:endParaRPr lang="en-US" sz="400" dirty="0"/>
          </a:p>
          <a:p>
            <a:r>
              <a:rPr lang="en-US" dirty="0"/>
              <a:t>A state variable gets its value according to a </a:t>
            </a:r>
            <a:r>
              <a:rPr lang="en-US" i="1" dirty="0">
                <a:solidFill>
                  <a:srgbClr val="C00000"/>
                </a:solidFill>
              </a:rPr>
              <a:t>successor-state axiom</a:t>
            </a:r>
          </a:p>
          <a:p>
            <a:pPr lvl="1"/>
            <a:r>
              <a:rPr lang="en-US" dirty="0" err="1">
                <a:solidFill>
                  <a:srgbClr val="7030A0"/>
                </a:solidFill>
              </a:rPr>
              <a:t>X</a:t>
            </a:r>
            <a:r>
              <a:rPr lang="en-US" baseline="-25000" dirty="0" err="1">
                <a:solidFill>
                  <a:srgbClr val="7030A0"/>
                </a:solidFill>
              </a:rPr>
              <a:t>t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 [</a:t>
            </a:r>
            <a:r>
              <a:rPr lang="en-US" dirty="0">
                <a:solidFill>
                  <a:srgbClr val="7030A0"/>
                </a:solidFill>
              </a:rPr>
              <a:t>X</a:t>
            </a:r>
            <a:r>
              <a:rPr lang="en-US" baseline="-25000" dirty="0">
                <a:solidFill>
                  <a:srgbClr val="7030A0"/>
                </a:solidFill>
              </a:rPr>
              <a:t>t-1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 (some action</a:t>
            </a:r>
            <a:r>
              <a:rPr lang="en-US" baseline="-25000" dirty="0">
                <a:solidFill>
                  <a:srgbClr val="7030A0"/>
                </a:solidFill>
              </a:rPr>
              <a:t>t-1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made it false)] v</a:t>
            </a:r>
          </a:p>
          <a:p>
            <a:pPr marL="457165" lvl="1" indent="0">
              <a:buNone/>
            </a:pPr>
            <a:r>
              <a:rPr lang="en-US" dirty="0">
                <a:solidFill>
                  <a:srgbClr val="7030A0"/>
                </a:solidFill>
                <a:sym typeface="Symbol"/>
              </a:rPr>
              <a:t>              [</a:t>
            </a:r>
            <a:r>
              <a:rPr lang="en-US" dirty="0">
                <a:solidFill>
                  <a:srgbClr val="7030A0"/>
                </a:solidFill>
              </a:rPr>
              <a:t>X</a:t>
            </a:r>
            <a:r>
              <a:rPr lang="en-US" baseline="-25000" dirty="0">
                <a:solidFill>
                  <a:srgbClr val="7030A0"/>
                </a:solidFill>
              </a:rPr>
              <a:t>t-1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 (some action</a:t>
            </a:r>
            <a:r>
              <a:rPr lang="en-US" baseline="-25000" dirty="0">
                <a:solidFill>
                  <a:srgbClr val="7030A0"/>
                </a:solidFill>
              </a:rPr>
              <a:t>t-1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made it true)]</a:t>
            </a:r>
          </a:p>
          <a:p>
            <a:endParaRPr lang="en-US" sz="400" dirty="0">
              <a:sym typeface="Symbo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976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Fluents</a:t>
            </a:r>
            <a:r>
              <a:rPr lang="en-US" dirty="0"/>
              <a:t> and Successor-state Axioms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100" y="1147620"/>
            <a:ext cx="11639900" cy="4729164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i="1" dirty="0">
                <a:solidFill>
                  <a:srgbClr val="C00000"/>
                </a:solidFill>
              </a:rPr>
              <a:t>fluent</a:t>
            </a:r>
            <a:r>
              <a:rPr lang="en-US" dirty="0"/>
              <a:t> is a state variable that changes over time</a:t>
            </a:r>
          </a:p>
          <a:p>
            <a:endParaRPr lang="en-US" sz="800" dirty="0"/>
          </a:p>
          <a:p>
            <a:r>
              <a:rPr lang="en-US" dirty="0"/>
              <a:t>How does each </a:t>
            </a:r>
            <a:r>
              <a:rPr lang="en-US" i="1" dirty="0">
                <a:solidFill>
                  <a:srgbClr val="C00000"/>
                </a:solidFill>
              </a:rPr>
              <a:t>state variable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or </a:t>
            </a:r>
            <a:r>
              <a:rPr lang="en-US" i="1" dirty="0">
                <a:solidFill>
                  <a:srgbClr val="C00000"/>
                </a:solidFill>
              </a:rPr>
              <a:t>fluent</a:t>
            </a:r>
            <a:r>
              <a:rPr lang="en-US" dirty="0"/>
              <a:t> at each time gets its value?</a:t>
            </a:r>
          </a:p>
          <a:p>
            <a:endParaRPr lang="en-US" sz="400" dirty="0"/>
          </a:p>
          <a:p>
            <a:r>
              <a:rPr lang="en-US" dirty="0" err="1"/>
              <a:t>Fluents</a:t>
            </a:r>
            <a:r>
              <a:rPr lang="en-US" dirty="0"/>
              <a:t> for PL Pacman are </a:t>
            </a:r>
            <a:r>
              <a:rPr lang="en-US" dirty="0" err="1">
                <a:solidFill>
                  <a:srgbClr val="7030A0"/>
                </a:solidFill>
              </a:rPr>
              <a:t>Pacman_</a:t>
            </a:r>
            <a:r>
              <a:rPr lang="en-US" i="1" dirty="0" err="1">
                <a:solidFill>
                  <a:schemeClr val="tx1"/>
                </a:solidFill>
                <a:latin typeface="Times New Roman"/>
                <a:cs typeface="Times New Roman"/>
              </a:rPr>
              <a:t>x</a:t>
            </a:r>
            <a:r>
              <a:rPr lang="en-US" dirty="0" err="1">
                <a:solidFill>
                  <a:srgbClr val="7030A0"/>
                </a:solidFill>
              </a:rPr>
              <a:t>,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cs typeface="Times New Roman"/>
              </a:rPr>
              <a:t>y</a:t>
            </a:r>
            <a:r>
              <a:rPr lang="en-US" dirty="0" err="1">
                <a:solidFill>
                  <a:srgbClr val="7030A0"/>
                </a:solidFill>
              </a:rPr>
              <a:t>_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cs typeface="Times New Roman"/>
              </a:rPr>
              <a:t>t</a:t>
            </a:r>
            <a:r>
              <a:rPr lang="en-US" dirty="0">
                <a:solidFill>
                  <a:srgbClr val="CC00CC"/>
                </a:solidFill>
              </a:rPr>
              <a:t> </a:t>
            </a:r>
            <a:r>
              <a:rPr lang="en-US" dirty="0"/>
              <a:t>, e.g., </a:t>
            </a:r>
            <a:r>
              <a:rPr lang="en-US" dirty="0">
                <a:solidFill>
                  <a:srgbClr val="7030A0"/>
                </a:solidFill>
              </a:rPr>
              <a:t>Pacman _3,3_17</a:t>
            </a:r>
          </a:p>
          <a:p>
            <a:endParaRPr lang="en-US" sz="400" dirty="0"/>
          </a:p>
          <a:p>
            <a:r>
              <a:rPr lang="en-US" dirty="0"/>
              <a:t>A state variable gets its value according to a </a:t>
            </a:r>
            <a:r>
              <a:rPr lang="en-US" i="1" dirty="0">
                <a:solidFill>
                  <a:srgbClr val="C00000"/>
                </a:solidFill>
              </a:rPr>
              <a:t>successor-state axiom</a:t>
            </a:r>
          </a:p>
          <a:p>
            <a:pPr lvl="1"/>
            <a:r>
              <a:rPr lang="en-US" dirty="0" err="1">
                <a:solidFill>
                  <a:srgbClr val="7030A0"/>
                </a:solidFill>
              </a:rPr>
              <a:t>X</a:t>
            </a:r>
            <a:r>
              <a:rPr lang="en-US" baseline="-25000" dirty="0" err="1">
                <a:solidFill>
                  <a:srgbClr val="7030A0"/>
                </a:solidFill>
              </a:rPr>
              <a:t>t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 [</a:t>
            </a:r>
            <a:r>
              <a:rPr lang="en-US" dirty="0">
                <a:solidFill>
                  <a:srgbClr val="7030A0"/>
                </a:solidFill>
              </a:rPr>
              <a:t>X</a:t>
            </a:r>
            <a:r>
              <a:rPr lang="en-US" baseline="-25000" dirty="0">
                <a:solidFill>
                  <a:srgbClr val="7030A0"/>
                </a:solidFill>
              </a:rPr>
              <a:t>t-1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 (some action</a:t>
            </a:r>
            <a:r>
              <a:rPr lang="en-US" baseline="-25000" dirty="0">
                <a:solidFill>
                  <a:srgbClr val="7030A0"/>
                </a:solidFill>
              </a:rPr>
              <a:t>t-1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made it false)] v</a:t>
            </a:r>
          </a:p>
          <a:p>
            <a:pPr marL="457165" lvl="1" indent="0">
              <a:buNone/>
            </a:pPr>
            <a:r>
              <a:rPr lang="en-US" dirty="0">
                <a:solidFill>
                  <a:srgbClr val="7030A0"/>
                </a:solidFill>
                <a:sym typeface="Symbol"/>
              </a:rPr>
              <a:t>              [</a:t>
            </a:r>
            <a:r>
              <a:rPr lang="en-US" dirty="0">
                <a:solidFill>
                  <a:srgbClr val="7030A0"/>
                </a:solidFill>
              </a:rPr>
              <a:t>X</a:t>
            </a:r>
            <a:r>
              <a:rPr lang="en-US" baseline="-25000" dirty="0">
                <a:solidFill>
                  <a:srgbClr val="7030A0"/>
                </a:solidFill>
              </a:rPr>
              <a:t>t-1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 (some action</a:t>
            </a:r>
            <a:r>
              <a:rPr lang="en-US" baseline="-25000" dirty="0">
                <a:solidFill>
                  <a:srgbClr val="7030A0"/>
                </a:solidFill>
              </a:rPr>
              <a:t>t-1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made it true)]</a:t>
            </a:r>
          </a:p>
          <a:p>
            <a:endParaRPr lang="en-US" sz="400" dirty="0">
              <a:sym typeface="Symbol"/>
            </a:endParaRPr>
          </a:p>
          <a:p>
            <a:r>
              <a:rPr lang="en-US" dirty="0">
                <a:sym typeface="Symbol"/>
              </a:rPr>
              <a:t>For Pacman location:</a:t>
            </a:r>
          </a:p>
          <a:p>
            <a:pPr lvl="1"/>
            <a:r>
              <a:rPr lang="en-US" dirty="0">
                <a:solidFill>
                  <a:srgbClr val="7030A0"/>
                </a:solidFill>
              </a:rPr>
              <a:t>Pacman _3,3_17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 [</a:t>
            </a:r>
            <a:r>
              <a:rPr lang="en-US" dirty="0">
                <a:solidFill>
                  <a:srgbClr val="7030A0"/>
                </a:solidFill>
              </a:rPr>
              <a:t>Pacman _3,3_16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 ((Wall_3,4  N_16) v (Wall_4,3  E_16) v …)]</a:t>
            </a:r>
          </a:p>
          <a:p>
            <a:pPr marL="457165" lvl="1" indent="0">
              <a:buNone/>
            </a:pPr>
            <a:r>
              <a:rPr lang="en-US" dirty="0">
                <a:solidFill>
                  <a:srgbClr val="7030A0"/>
                </a:solidFill>
                <a:sym typeface="Symbol"/>
              </a:rPr>
              <a:t>      			v  [</a:t>
            </a:r>
            <a:r>
              <a:rPr lang="en-US" dirty="0">
                <a:solidFill>
                  <a:srgbClr val="7030A0"/>
                </a:solidFill>
              </a:rPr>
              <a:t> Pacman _3,3_16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 ((</a:t>
            </a:r>
            <a:r>
              <a:rPr lang="en-US" dirty="0">
                <a:solidFill>
                  <a:srgbClr val="7030A0"/>
                </a:solidFill>
              </a:rPr>
              <a:t>Pacman _3,2_16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 Wall_3,3  N_16) v </a:t>
            </a:r>
          </a:p>
          <a:p>
            <a:pPr marL="457165" lvl="1" indent="0">
              <a:buNone/>
            </a:pPr>
            <a:r>
              <a:rPr lang="en-US" dirty="0">
                <a:solidFill>
                  <a:srgbClr val="7030A0"/>
                </a:solidFill>
                <a:sym typeface="Symbol"/>
              </a:rPr>
              <a:t>                                       (</a:t>
            </a:r>
            <a:r>
              <a:rPr lang="en-US" dirty="0">
                <a:solidFill>
                  <a:srgbClr val="7030A0"/>
                </a:solidFill>
              </a:rPr>
              <a:t>Pacman _2,3_16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 Wall_3,3  N_16) v …)]</a:t>
            </a:r>
          </a:p>
          <a:p>
            <a:pPr lvl="1"/>
            <a:endParaRPr lang="en-US" dirty="0">
              <a:solidFill>
                <a:srgbClr val="000090"/>
              </a:solidFill>
              <a:sym typeface="Symbo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904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PL: Conjunctive Normal Form (CNF)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97002"/>
            <a:ext cx="11785600" cy="4729164"/>
          </a:xfrm>
        </p:spPr>
        <p:txBody>
          <a:bodyPr/>
          <a:lstStyle/>
          <a:p>
            <a:r>
              <a:rPr lang="en-US" dirty="0"/>
              <a:t>Every sentence can be expressed as a </a:t>
            </a:r>
            <a:r>
              <a:rPr lang="en-US" dirty="0">
                <a:solidFill>
                  <a:srgbClr val="7030A0"/>
                </a:solidFill>
              </a:rPr>
              <a:t>conjunction (AND)</a:t>
            </a:r>
            <a:r>
              <a:rPr lang="en-US" dirty="0"/>
              <a:t> of </a:t>
            </a:r>
            <a:r>
              <a:rPr lang="en-US" dirty="0">
                <a:solidFill>
                  <a:srgbClr val="7030A0"/>
                </a:solidFill>
              </a:rPr>
              <a:t>clauses</a:t>
            </a:r>
          </a:p>
          <a:p>
            <a:r>
              <a:rPr lang="en-US" dirty="0"/>
              <a:t>Each clause is a </a:t>
            </a:r>
            <a:r>
              <a:rPr lang="en-US" dirty="0">
                <a:solidFill>
                  <a:srgbClr val="7030A0"/>
                </a:solidFill>
              </a:rPr>
              <a:t>disjunction (OR)</a:t>
            </a:r>
            <a:r>
              <a:rPr lang="en-US" dirty="0"/>
              <a:t> of </a:t>
            </a:r>
            <a:r>
              <a:rPr lang="en-US" dirty="0">
                <a:solidFill>
                  <a:srgbClr val="7030A0"/>
                </a:solidFill>
              </a:rPr>
              <a:t>literals</a:t>
            </a:r>
          </a:p>
          <a:p>
            <a:r>
              <a:rPr lang="en-US" dirty="0"/>
              <a:t>Each literal is a symbol or a negated symbol</a:t>
            </a:r>
          </a:p>
          <a:p>
            <a:pPr lvl="1">
              <a:lnSpc>
                <a:spcPct val="150000"/>
              </a:lnSpc>
            </a:pPr>
            <a:r>
              <a:rPr lang="en-US" sz="2800" dirty="0">
                <a:sym typeface="Symbol"/>
              </a:rPr>
              <a:t>Example: (</a:t>
            </a:r>
            <a:r>
              <a:rPr lang="en-US" sz="2800" dirty="0"/>
              <a:t>A  </a:t>
            </a:r>
            <a:r>
              <a:rPr lang="en-US" sz="2800" dirty="0">
                <a:sym typeface="Symbol"/>
              </a:rPr>
              <a:t>v  C   v   B)  (</a:t>
            </a:r>
            <a:r>
              <a:rPr lang="en-US" sz="2800" dirty="0"/>
              <a:t>A   </a:t>
            </a:r>
            <a:r>
              <a:rPr lang="en-US" sz="2800" dirty="0">
                <a:sym typeface="Symbol"/>
              </a:rPr>
              <a:t>v  B   v  C)</a:t>
            </a:r>
          </a:p>
          <a:p>
            <a:pPr marL="457165" lvl="1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273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PL: Conjunctive Normal Form (CNF)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97002"/>
            <a:ext cx="11785600" cy="4729164"/>
          </a:xfrm>
        </p:spPr>
        <p:txBody>
          <a:bodyPr/>
          <a:lstStyle/>
          <a:p>
            <a:r>
              <a:rPr lang="en-US" dirty="0"/>
              <a:t>Every sentence can be expressed as a </a:t>
            </a:r>
            <a:r>
              <a:rPr lang="en-US" dirty="0">
                <a:solidFill>
                  <a:srgbClr val="C00000"/>
                </a:solidFill>
              </a:rPr>
              <a:t>conjunction</a:t>
            </a:r>
            <a:r>
              <a:rPr lang="en-US" dirty="0"/>
              <a:t> of </a:t>
            </a:r>
            <a:r>
              <a:rPr lang="en-US" dirty="0">
                <a:solidFill>
                  <a:srgbClr val="C00000"/>
                </a:solidFill>
              </a:rPr>
              <a:t>clauses</a:t>
            </a:r>
          </a:p>
          <a:p>
            <a:r>
              <a:rPr lang="en-US" dirty="0"/>
              <a:t>Each clause is a </a:t>
            </a:r>
            <a:r>
              <a:rPr lang="en-US" dirty="0">
                <a:solidFill>
                  <a:srgbClr val="C00000"/>
                </a:solidFill>
              </a:rPr>
              <a:t>disjunction</a:t>
            </a:r>
            <a:r>
              <a:rPr lang="en-US" dirty="0"/>
              <a:t> of </a:t>
            </a:r>
            <a:r>
              <a:rPr lang="en-US" dirty="0">
                <a:solidFill>
                  <a:srgbClr val="C00000"/>
                </a:solidFill>
              </a:rPr>
              <a:t>literals</a:t>
            </a:r>
          </a:p>
          <a:p>
            <a:r>
              <a:rPr lang="en-US" dirty="0"/>
              <a:t>Each literal is a symbol or a negated symbol</a:t>
            </a:r>
          </a:p>
          <a:p>
            <a:r>
              <a:rPr lang="en-US" dirty="0"/>
              <a:t>Conversion to CNF by a sequence of standard transformations: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solidFill>
                  <a:srgbClr val="7030A0"/>
                </a:solidFill>
              </a:rPr>
              <a:t>At_1,1_0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 (Wall_0,1  Blocked_W_0)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solidFill>
                  <a:srgbClr val="7030A0"/>
                </a:solidFill>
              </a:rPr>
              <a:t>At_1,1_0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 ((Wall_0,1  Blocked_W_0)  (Blocked_W_0 Wall_0,1)) 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solidFill>
                  <a:srgbClr val="7030A0"/>
                </a:solidFill>
                <a:sym typeface="Symbol"/>
              </a:rPr>
              <a:t></a:t>
            </a:r>
            <a:r>
              <a:rPr lang="en-US" dirty="0">
                <a:solidFill>
                  <a:srgbClr val="7030A0"/>
                </a:solidFill>
              </a:rPr>
              <a:t>At_1,1_0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v ((Wall_0,1 v Blocked_W_0)  (Blocked_W_0 v Wall_0,1)) 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solidFill>
                  <a:srgbClr val="7030A0"/>
                </a:solidFill>
                <a:sym typeface="Symbol"/>
              </a:rPr>
              <a:t>(</a:t>
            </a:r>
            <a:r>
              <a:rPr lang="en-US" dirty="0">
                <a:solidFill>
                  <a:srgbClr val="7030A0"/>
                </a:solidFill>
              </a:rPr>
              <a:t>At_1,1_0 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v  Wall_0,1   v   Blocked_W_0)  (</a:t>
            </a:r>
            <a:r>
              <a:rPr lang="en-US" dirty="0">
                <a:solidFill>
                  <a:srgbClr val="7030A0"/>
                </a:solidFill>
              </a:rPr>
              <a:t>At_1,1_0  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v  Blocked_W_0   v  Wall_0,1)</a:t>
            </a:r>
          </a:p>
          <a:p>
            <a:pPr marL="457165" lvl="1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263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PL: Conjunctive Normal Form (CNF)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97002"/>
            <a:ext cx="11785600" cy="4729164"/>
          </a:xfrm>
        </p:spPr>
        <p:txBody>
          <a:bodyPr/>
          <a:lstStyle/>
          <a:p>
            <a:r>
              <a:rPr lang="en-US" dirty="0"/>
              <a:t>Every sentence can be expressed as a </a:t>
            </a:r>
            <a:r>
              <a:rPr lang="en-US" dirty="0">
                <a:solidFill>
                  <a:srgbClr val="C00000"/>
                </a:solidFill>
              </a:rPr>
              <a:t>conjunction</a:t>
            </a:r>
            <a:r>
              <a:rPr lang="en-US" dirty="0"/>
              <a:t> of </a:t>
            </a:r>
            <a:r>
              <a:rPr lang="en-US" dirty="0">
                <a:solidFill>
                  <a:srgbClr val="C00000"/>
                </a:solidFill>
              </a:rPr>
              <a:t>clauses</a:t>
            </a:r>
          </a:p>
          <a:p>
            <a:r>
              <a:rPr lang="en-US" dirty="0"/>
              <a:t>Each clause is a </a:t>
            </a:r>
            <a:r>
              <a:rPr lang="en-US" dirty="0">
                <a:solidFill>
                  <a:srgbClr val="C00000"/>
                </a:solidFill>
              </a:rPr>
              <a:t>disjunction</a:t>
            </a:r>
            <a:r>
              <a:rPr lang="en-US" dirty="0"/>
              <a:t> of </a:t>
            </a:r>
            <a:r>
              <a:rPr lang="en-US" dirty="0">
                <a:solidFill>
                  <a:srgbClr val="C00000"/>
                </a:solidFill>
              </a:rPr>
              <a:t>literals</a:t>
            </a:r>
          </a:p>
          <a:p>
            <a:r>
              <a:rPr lang="en-US" dirty="0"/>
              <a:t>Each literal is a symbol or a negated symbol</a:t>
            </a:r>
          </a:p>
          <a:p>
            <a:r>
              <a:rPr lang="en-US" dirty="0"/>
              <a:t>Conversion to CNF by a sequence of standard transformations: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solidFill>
                  <a:srgbClr val="7030A0"/>
                </a:solidFill>
              </a:rPr>
              <a:t>At_1,1_0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 (Wall_0,1  Blocked_W_0)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solidFill>
                  <a:srgbClr val="7030A0"/>
                </a:solidFill>
              </a:rPr>
              <a:t>At_1,1_0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 ((Wall_0,1  Blocked_W_0)  (Blocked_W_0 Wall_0,1)) 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solidFill>
                  <a:srgbClr val="7030A0"/>
                </a:solidFill>
                <a:sym typeface="Symbol"/>
              </a:rPr>
              <a:t></a:t>
            </a:r>
            <a:r>
              <a:rPr lang="en-US" dirty="0">
                <a:solidFill>
                  <a:srgbClr val="7030A0"/>
                </a:solidFill>
              </a:rPr>
              <a:t>At_1,1_0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v ((Wall_0,1 v Blocked_W_0)  (Blocked_W_0 v Wall_0,1)) 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solidFill>
                  <a:srgbClr val="7030A0"/>
                </a:solidFill>
                <a:sym typeface="Symbol"/>
              </a:rPr>
              <a:t>(</a:t>
            </a:r>
            <a:r>
              <a:rPr lang="en-US" dirty="0">
                <a:solidFill>
                  <a:srgbClr val="7030A0"/>
                </a:solidFill>
              </a:rPr>
              <a:t>At_1,1_0 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v  Wall_0,1   v   Blocked_W_0)  (</a:t>
            </a:r>
            <a:r>
              <a:rPr lang="en-US" dirty="0">
                <a:solidFill>
                  <a:srgbClr val="7030A0"/>
                </a:solidFill>
              </a:rPr>
              <a:t>At_1,1_0   </a:t>
            </a:r>
            <a:r>
              <a:rPr lang="en-US" dirty="0">
                <a:solidFill>
                  <a:srgbClr val="7030A0"/>
                </a:solidFill>
                <a:sym typeface="Symbol"/>
              </a:rPr>
              <a:t>v  Blocked_W_0   v  Wall_0,1)</a:t>
            </a:r>
          </a:p>
          <a:p>
            <a:pPr marL="457165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5230089" y="1312441"/>
            <a:ext cx="5474855" cy="533400"/>
          </a:xfrm>
          <a:prstGeom prst="wedgeRoundRectCallout">
            <a:avLst>
              <a:gd name="adj1" fmla="val -81350"/>
              <a:gd name="adj2" fmla="val 37852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Replace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biconditional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by two implications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5638800" y="1981200"/>
            <a:ext cx="4495800" cy="533400"/>
          </a:xfrm>
          <a:prstGeom prst="wedgeRoundRectCallout">
            <a:avLst>
              <a:gd name="adj1" fmla="val -90749"/>
              <a:gd name="adj2" fmla="val 368080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Replace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sym typeface="Symbol"/>
              </a:rPr>
              <a:t>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sym typeface="Symbol"/>
              </a:rPr>
              <a:t>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sym typeface="Symbol"/>
              </a:rPr>
              <a:t>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 by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sym typeface="Symbol"/>
              </a:rPr>
              <a:t>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sym typeface="Symbol"/>
              </a:rPr>
              <a:t>v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sym typeface="Symbol"/>
              </a:rPr>
              <a:t>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7696200" y="2590800"/>
            <a:ext cx="4181764" cy="533400"/>
          </a:xfrm>
          <a:prstGeom prst="wedgeRoundRectCallout">
            <a:avLst>
              <a:gd name="adj1" fmla="val -89186"/>
              <a:gd name="adj2" fmla="val 373529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Distribute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sym typeface="Symbol"/>
              </a:rPr>
              <a:t>v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over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sym typeface="Symbol"/>
              </a:rPr>
              <a:t>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91518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74B9C-C702-454C-8FC5-B20818772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Logical Agent Vocab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F1797D-17F4-4F16-9E8F-D97CF9FAA8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8194737" cy="5638604"/>
          </a:xfrm>
        </p:spPr>
        <p:txBody>
          <a:bodyPr/>
          <a:lstStyle/>
          <a:p>
            <a:pPr fontAlgn="ctr"/>
            <a:r>
              <a:rPr lang="en-US" dirty="0"/>
              <a:t>Model</a:t>
            </a:r>
          </a:p>
          <a:p>
            <a:pPr lvl="1" fontAlgn="ctr"/>
            <a:r>
              <a:rPr lang="en-US" sz="2800" dirty="0"/>
              <a:t>Complete assignment of symbols to True/False</a:t>
            </a:r>
          </a:p>
          <a:p>
            <a:pPr fontAlgn="ctr"/>
            <a:endParaRPr lang="en-US" sz="400" dirty="0"/>
          </a:p>
          <a:p>
            <a:pPr fontAlgn="ctr"/>
            <a:r>
              <a:rPr lang="en-US" dirty="0"/>
              <a:t>Sentence</a:t>
            </a:r>
          </a:p>
          <a:p>
            <a:pPr lvl="1" fontAlgn="ctr"/>
            <a:r>
              <a:rPr lang="en-US" sz="2800" dirty="0"/>
              <a:t>Logical statement</a:t>
            </a:r>
          </a:p>
          <a:p>
            <a:pPr lvl="1" fontAlgn="ctr"/>
            <a:r>
              <a:rPr lang="en-US" sz="2800" dirty="0"/>
              <a:t>Composition of logic symbols and operators</a:t>
            </a:r>
          </a:p>
          <a:p>
            <a:pPr fontAlgn="ctr"/>
            <a:endParaRPr lang="en-US" sz="400" dirty="0"/>
          </a:p>
          <a:p>
            <a:pPr fontAlgn="ctr"/>
            <a:r>
              <a:rPr lang="en-US" dirty="0"/>
              <a:t>KB</a:t>
            </a:r>
          </a:p>
          <a:p>
            <a:pPr lvl="1" fontAlgn="ctr"/>
            <a:r>
              <a:rPr lang="en-US" sz="2800" dirty="0"/>
              <a:t>Collection of sentences representing facts and rules we know about the world</a:t>
            </a:r>
          </a:p>
          <a:p>
            <a:pPr fontAlgn="ctr"/>
            <a:endParaRPr lang="en-US" sz="400" dirty="0"/>
          </a:p>
          <a:p>
            <a:pPr fontAlgn="ctr"/>
            <a:r>
              <a:rPr lang="en-US" dirty="0"/>
              <a:t>Query</a:t>
            </a:r>
          </a:p>
          <a:p>
            <a:pPr lvl="1" fontAlgn="ctr"/>
            <a:r>
              <a:rPr lang="en-US" sz="2800" dirty="0"/>
              <a:t>Sentence we want to know if it is </a:t>
            </a:r>
            <a:r>
              <a:rPr lang="en-US" sz="2800" i="1" dirty="0"/>
              <a:t>provably</a:t>
            </a:r>
            <a:r>
              <a:rPr lang="en-US" sz="2800" dirty="0"/>
              <a:t> True, </a:t>
            </a:r>
            <a:r>
              <a:rPr lang="en-US" sz="2800" i="1" dirty="0"/>
              <a:t>provably</a:t>
            </a:r>
            <a:r>
              <a:rPr lang="en-US" sz="2800" dirty="0"/>
              <a:t> False, or </a:t>
            </a:r>
            <a:r>
              <a:rPr lang="en-US" sz="2800" i="1" dirty="0"/>
              <a:t>unsure</a:t>
            </a:r>
            <a:r>
              <a:rPr lang="en-US" sz="2800" dirty="0"/>
              <a:t>.</a:t>
            </a:r>
          </a:p>
          <a:p>
            <a:pPr marL="0" lvl="1" indent="0" fontAlgn="ctr">
              <a:buNone/>
            </a:pP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799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Provably True, Provably False, or Unsure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BB8331-7830-445B-8DEF-2488978D80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2896" y="1190785"/>
            <a:ext cx="5658200" cy="479091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E94F255-88CB-4F74-BBC3-1F632FA5D4E9}"/>
              </a:ext>
            </a:extLst>
          </p:cNvPr>
          <p:cNvSpPr/>
          <p:nvPr/>
        </p:nvSpPr>
        <p:spPr>
          <a:xfrm>
            <a:off x="516090" y="6127603"/>
            <a:ext cx="67984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http://thiagodnf.github.io/wumpus-world-simulator/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501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9334</TotalTime>
  <Words>3200</Words>
  <Application>Microsoft Office PowerPoint</Application>
  <PresentationFormat>Widescreen</PresentationFormat>
  <Paragraphs>499</Paragraphs>
  <Slides>48</Slides>
  <Notes>1</Notes>
  <HiddenSlides>1</HiddenSlides>
  <MMClips>3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6" baseType="lpstr">
      <vt:lpstr>Times New Roman</vt:lpstr>
      <vt:lpstr>Wingdings</vt:lpstr>
      <vt:lpstr>Symbol</vt:lpstr>
      <vt:lpstr>Cambria Math</vt:lpstr>
      <vt:lpstr>Arial</vt:lpstr>
      <vt:lpstr>Calibri</vt:lpstr>
      <vt:lpstr>Apple Chancery</vt:lpstr>
      <vt:lpstr>Office Theme</vt:lpstr>
      <vt:lpstr>AI: Representation and Problem Solving </vt:lpstr>
      <vt:lpstr>Plan</vt:lpstr>
      <vt:lpstr>Plan</vt:lpstr>
      <vt:lpstr>Propositional Logic Vocab</vt:lpstr>
      <vt:lpstr>PL: Conjunctive Normal Form (CNF)</vt:lpstr>
      <vt:lpstr>PL: Conjunctive Normal Form (CNF)</vt:lpstr>
      <vt:lpstr>PL: Conjunctive Normal Form (CNF)</vt:lpstr>
      <vt:lpstr>Logical Agent Vocab</vt:lpstr>
      <vt:lpstr>Provably True, Provably False, or Unsure</vt:lpstr>
      <vt:lpstr>Logical Agent Vocab</vt:lpstr>
      <vt:lpstr>Logical Agent Vocab</vt:lpstr>
      <vt:lpstr>Outline</vt:lpstr>
      <vt:lpstr>Propositional Logic</vt:lpstr>
      <vt:lpstr>Propositional Logic</vt:lpstr>
      <vt:lpstr>Outline</vt:lpstr>
      <vt:lpstr>Inference: Proofs</vt:lpstr>
      <vt:lpstr>Simple Model Checking</vt:lpstr>
      <vt:lpstr>Simple Model Checking</vt:lpstr>
      <vt:lpstr>Simple Model Checking</vt:lpstr>
      <vt:lpstr>Simple Model Checking</vt:lpstr>
      <vt:lpstr>Simple Model Checking</vt:lpstr>
      <vt:lpstr>Inference: Proofs</vt:lpstr>
      <vt:lpstr>Simple Theorem Proving: Forward Chaining</vt:lpstr>
      <vt:lpstr>Simple Theorem Proving: Forward Chaining</vt:lpstr>
      <vt:lpstr>Forward Chaining Algorithm</vt:lpstr>
      <vt:lpstr>Properties</vt:lpstr>
      <vt:lpstr>Inference Rules </vt:lpstr>
      <vt:lpstr>Resolution</vt:lpstr>
      <vt:lpstr>Resolution</vt:lpstr>
      <vt:lpstr>Resolution</vt:lpstr>
      <vt:lpstr>Resolution</vt:lpstr>
      <vt:lpstr>Properties</vt:lpstr>
      <vt:lpstr>Outline</vt:lpstr>
      <vt:lpstr>Satisfiability and Entailment</vt:lpstr>
      <vt:lpstr>Satisfiability and Entailment</vt:lpstr>
      <vt:lpstr>Efficient SAT solvers</vt:lpstr>
      <vt:lpstr>DPLL algorithm</vt:lpstr>
      <vt:lpstr>Outline</vt:lpstr>
      <vt:lpstr>Planning as Satisfiability</vt:lpstr>
      <vt:lpstr>PowerPoint Presentation</vt:lpstr>
      <vt:lpstr>PowerPoint Presentation</vt:lpstr>
      <vt:lpstr>PowerPoint Presentation</vt:lpstr>
      <vt:lpstr>Planning as Satisfiability</vt:lpstr>
      <vt:lpstr>Initial State</vt:lpstr>
      <vt:lpstr>Fluents and Effect Axioms</vt:lpstr>
      <vt:lpstr>Fluents and Effect Axioms</vt:lpstr>
      <vt:lpstr>Fluents and Successor-state Axioms</vt:lpstr>
      <vt:lpstr>Fluents and Successor-state Axioms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</dc:title>
  <dc:creator>Pat Virtue</dc:creator>
  <cp:lastModifiedBy>Pat Virtue</cp:lastModifiedBy>
  <cp:revision>844</cp:revision>
  <cp:lastPrinted>2018-11-27T13:42:27Z</cp:lastPrinted>
  <dcterms:created xsi:type="dcterms:W3CDTF">2018-10-11T11:39:27Z</dcterms:created>
  <dcterms:modified xsi:type="dcterms:W3CDTF">2024-10-09T18:44:57Z</dcterms:modified>
</cp:coreProperties>
</file>