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4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32.xml" ContentType="application/vnd.openxmlformats-officedocument.presentationml.notesSlid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6"/>
  </p:notesMasterIdLst>
  <p:sldIdLst>
    <p:sldId id="258" r:id="rId2"/>
    <p:sldId id="260" r:id="rId3"/>
    <p:sldId id="261" r:id="rId4"/>
    <p:sldId id="346" r:id="rId5"/>
    <p:sldId id="276" r:id="rId6"/>
    <p:sldId id="263" r:id="rId7"/>
    <p:sldId id="264" r:id="rId8"/>
    <p:sldId id="267" r:id="rId9"/>
    <p:sldId id="268" r:id="rId10"/>
    <p:sldId id="271" r:id="rId11"/>
    <p:sldId id="265" r:id="rId12"/>
    <p:sldId id="266" r:id="rId13"/>
    <p:sldId id="269" r:id="rId14"/>
    <p:sldId id="270" r:id="rId15"/>
    <p:sldId id="272" r:id="rId16"/>
    <p:sldId id="273" r:id="rId17"/>
    <p:sldId id="275" r:id="rId18"/>
    <p:sldId id="279" r:id="rId19"/>
    <p:sldId id="350" r:id="rId20"/>
    <p:sldId id="285" r:id="rId21"/>
    <p:sldId id="286" r:id="rId22"/>
    <p:sldId id="287" r:id="rId23"/>
    <p:sldId id="288" r:id="rId24"/>
    <p:sldId id="289" r:id="rId25"/>
    <p:sldId id="292" r:id="rId26"/>
    <p:sldId id="293" r:id="rId27"/>
    <p:sldId id="294" r:id="rId28"/>
    <p:sldId id="351" r:id="rId29"/>
    <p:sldId id="296" r:id="rId30"/>
    <p:sldId id="297" r:id="rId31"/>
    <p:sldId id="352" r:id="rId32"/>
    <p:sldId id="298" r:id="rId33"/>
    <p:sldId id="312" r:id="rId34"/>
    <p:sldId id="313" r:id="rId35"/>
    <p:sldId id="314" r:id="rId36"/>
    <p:sldId id="353" r:id="rId37"/>
    <p:sldId id="317" r:id="rId38"/>
    <p:sldId id="301" r:id="rId39"/>
    <p:sldId id="319" r:id="rId40"/>
    <p:sldId id="302" r:id="rId41"/>
    <p:sldId id="336" r:id="rId42"/>
    <p:sldId id="320" r:id="rId43"/>
    <p:sldId id="321" r:id="rId44"/>
    <p:sldId id="322" r:id="rId45"/>
    <p:sldId id="323" r:id="rId46"/>
    <p:sldId id="324" r:id="rId47"/>
    <p:sldId id="325" r:id="rId48"/>
    <p:sldId id="326" r:id="rId49"/>
    <p:sldId id="327" r:id="rId50"/>
    <p:sldId id="328" r:id="rId51"/>
    <p:sldId id="329" r:id="rId52"/>
    <p:sldId id="331" r:id="rId53"/>
    <p:sldId id="332" r:id="rId54"/>
    <p:sldId id="333" r:id="rId55"/>
    <p:sldId id="359" r:id="rId56"/>
    <p:sldId id="360" r:id="rId57"/>
    <p:sldId id="304" r:id="rId58"/>
    <p:sldId id="363" r:id="rId59"/>
    <p:sldId id="354" r:id="rId60"/>
    <p:sldId id="355" r:id="rId61"/>
    <p:sldId id="362" r:id="rId62"/>
    <p:sldId id="365" r:id="rId63"/>
    <p:sldId id="368" r:id="rId64"/>
    <p:sldId id="370" r:id="rId65"/>
    <p:sldId id="307" r:id="rId66"/>
    <p:sldId id="309" r:id="rId67"/>
    <p:sldId id="356" r:id="rId68"/>
    <p:sldId id="310" r:id="rId69"/>
    <p:sldId id="357" r:id="rId70"/>
    <p:sldId id="339" r:id="rId71"/>
    <p:sldId id="340" r:id="rId72"/>
    <p:sldId id="341" r:id="rId73"/>
    <p:sldId id="371" r:id="rId74"/>
    <p:sldId id="373" r:id="rId75"/>
    <p:sldId id="342" r:id="rId76"/>
    <p:sldId id="376" r:id="rId77"/>
    <p:sldId id="343" r:id="rId78"/>
    <p:sldId id="377" r:id="rId79"/>
    <p:sldId id="372" r:id="rId80"/>
    <p:sldId id="366" r:id="rId81"/>
    <p:sldId id="374" r:id="rId82"/>
    <p:sldId id="375" r:id="rId83"/>
    <p:sldId id="338" r:id="rId84"/>
    <p:sldId id="349" r:id="rId8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2" autoAdjust="0"/>
    <p:restoredTop sz="84121" autoAdjust="0"/>
  </p:normalViewPr>
  <p:slideViewPr>
    <p:cSldViewPr snapToGrid="0" snapToObjects="1">
      <p:cViewPr varScale="1">
        <p:scale>
          <a:sx n="85" d="100"/>
          <a:sy n="85" d="100"/>
        </p:scale>
        <p:origin x="490" y="72"/>
      </p:cViewPr>
      <p:guideLst/>
    </p:cSldViewPr>
  </p:slideViewPr>
  <p:outlineViewPr>
    <p:cViewPr>
      <p:scale>
        <a:sx n="33" d="100"/>
        <a:sy n="33" d="100"/>
      </p:scale>
      <p:origin x="0" y="-32875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ableStyles" Target="tableStyle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551213-782B-6740-9159-A15F1071FA56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373B70-394B-D341-8F66-A712FCAEE1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0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1105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Goal test has structure, it ‘s more like a manual describing a</a:t>
            </a:r>
            <a:r>
              <a:rPr lang="en-US" baseline="0" dirty="0"/>
              <a:t> set of constraints that have to hold true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172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Demo:</a:t>
            </a:r>
          </a:p>
          <a:p>
            <a:endParaRPr lang="en-US" baseline="0" dirty="0"/>
          </a:p>
          <a:p>
            <a:r>
              <a:rPr lang="en-US" baseline="0" dirty="0"/>
              <a:t>Run </a:t>
            </a:r>
            <a:r>
              <a:rPr lang="en-US" baseline="0" dirty="0" err="1"/>
              <a:t>constraint.jar</a:t>
            </a:r>
            <a:r>
              <a:rPr lang="en-US" baseline="0" dirty="0"/>
              <a:t> or </a:t>
            </a:r>
            <a:r>
              <a:rPr lang="en-US" baseline="0" dirty="0" err="1"/>
              <a:t>constraint.exe</a:t>
            </a:r>
            <a:r>
              <a:rPr lang="en-US" baseline="0" dirty="0"/>
              <a:t>, load the 5 queens problem.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Demo is just showing the n-queens applet as</a:t>
            </a:r>
            <a:r>
              <a:rPr lang="en-US" baseline="0" dirty="0"/>
              <a:t> illustration of constraint graph, but later in lecture we’ll interact with the applet.</a:t>
            </a:r>
          </a:p>
          <a:p>
            <a:r>
              <a:rPr lang="en-US" dirty="0" err="1"/>
              <a:t>aispace.org</a:t>
            </a:r>
            <a:r>
              <a:rPr lang="en-US" dirty="0"/>
              <a:t> will have the latest version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65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3B70-394B-D341-8F66-A712FCAEE16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7025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0=7, R=4, W=6, U=2, T=8, F=1; 867 + 867 = 1734</a:t>
            </a: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5D9CA2C-7D38-4F9B-A2C1-D1432DE939B2}" type="slidenum">
              <a:rPr lang="en-US" smtClean="0">
                <a:latin typeface="Arial" charset="0"/>
              </a:rPr>
              <a:pPr>
                <a:defRPr/>
              </a:pPr>
              <a:t>13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5415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373B70-394B-D341-8F66-A712FCAEE16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2328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Simple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None</a:t>
            </a:r>
          </a:p>
          <a:p>
            <a:r>
              <a:rPr lang="en-US" baseline="0" dirty="0"/>
              <a:t>Filtering = None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573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Demo</a:t>
            </a:r>
            <a:r>
              <a:rPr lang="en-US" dirty="0"/>
              <a:t>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Simple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None</a:t>
            </a:r>
          </a:p>
          <a:p>
            <a:r>
              <a:rPr lang="en-US" baseline="0" dirty="0"/>
              <a:t>Filtering = None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7990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Simple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None</a:t>
            </a:r>
          </a:p>
          <a:p>
            <a:r>
              <a:rPr lang="en-US" baseline="0" dirty="0"/>
              <a:t>Filtering = None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2618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Simple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None</a:t>
            </a:r>
          </a:p>
          <a:p>
            <a:r>
              <a:rPr lang="en-US" baseline="0" dirty="0"/>
              <a:t>Filtering = None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5449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Simple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None</a:t>
            </a:r>
          </a:p>
          <a:p>
            <a:r>
              <a:rPr lang="en-US" baseline="0" dirty="0"/>
              <a:t>Filtering = Forward Checking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5513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Simple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None</a:t>
            </a:r>
          </a:p>
          <a:p>
            <a:r>
              <a:rPr lang="en-US" baseline="0" dirty="0"/>
              <a:t>Filtering = Forward Checking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46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Simple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None</a:t>
            </a:r>
          </a:p>
          <a:p>
            <a:r>
              <a:rPr lang="en-US" baseline="0" dirty="0"/>
              <a:t>Filtering = Forward Checking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6949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Simple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None</a:t>
            </a:r>
          </a:p>
          <a:p>
            <a:r>
              <a:rPr lang="en-US" baseline="0" dirty="0"/>
              <a:t>Filtering = Forward Checking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266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Simple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None</a:t>
            </a:r>
          </a:p>
          <a:p>
            <a:r>
              <a:rPr lang="en-US" baseline="0" dirty="0"/>
              <a:t>Filtering = Forward Checking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2228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3B70-394B-D341-8F66-A712FCAEE16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8642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Simple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None</a:t>
            </a:r>
          </a:p>
          <a:p>
            <a:r>
              <a:rPr lang="en-US" baseline="0" dirty="0"/>
              <a:t>Filtering = Forward Checking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8190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Auto-consistency (note</a:t>
            </a:r>
            <a:r>
              <a:rPr lang="en-US" baseline="0" dirty="0"/>
              <a:t> initially nothing gets deleted/pruned since there are consistent options for all constraints for initial variable domains)</a:t>
            </a:r>
          </a:p>
          <a:p>
            <a:endParaRPr lang="en-US" baseline="0" dirty="0"/>
          </a:p>
          <a:p>
            <a:r>
              <a:rPr lang="en-US" baseline="0" dirty="0"/>
              <a:t>Flashes whenever something needs to be re-checked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0851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Complex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None</a:t>
            </a:r>
          </a:p>
          <a:p>
            <a:r>
              <a:rPr lang="en-US" baseline="0" dirty="0"/>
              <a:t>Filtering = Forward Checking  (first) / Arc Consistency (second)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5425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Simple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None</a:t>
            </a:r>
          </a:p>
          <a:p>
            <a:r>
              <a:rPr lang="en-US" baseline="0" dirty="0"/>
              <a:t>Filtering = None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6024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3B70-394B-D341-8F66-A712FCAEE16C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26730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3B70-394B-D341-8F66-A712FCAEE16C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76325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Auto-consistency (note</a:t>
            </a:r>
            <a:r>
              <a:rPr lang="en-US" baseline="0" dirty="0"/>
              <a:t> initially nothing gets deleted/pruned since there are consistent options for all constraints for initial variable domains)</a:t>
            </a:r>
          </a:p>
          <a:p>
            <a:endParaRPr lang="en-US" baseline="0" dirty="0"/>
          </a:p>
          <a:p>
            <a:r>
              <a:rPr lang="en-US" baseline="0" dirty="0"/>
              <a:t>Flashes whenever something needs to be re-checked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18193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Auto-consistency (note</a:t>
            </a:r>
            <a:r>
              <a:rPr lang="en-US" baseline="0" dirty="0"/>
              <a:t> initially nothing gets deleted/pruned since there are consistent options for all constraints for initial variable domains)</a:t>
            </a:r>
          </a:p>
          <a:p>
            <a:endParaRPr lang="en-US" baseline="0" dirty="0"/>
          </a:p>
          <a:p>
            <a:r>
              <a:rPr lang="en-US" baseline="0" dirty="0"/>
              <a:t>Flashes whenever something needs to be re-checked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34911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Auto-consistency (note</a:t>
            </a:r>
            <a:r>
              <a:rPr lang="en-US" baseline="0" dirty="0"/>
              <a:t> initially nothing gets deleted/pruned since there are consistent options for all constraints for initial variable domains)</a:t>
            </a:r>
          </a:p>
          <a:p>
            <a:endParaRPr lang="en-US" baseline="0" dirty="0"/>
          </a:p>
          <a:p>
            <a:r>
              <a:rPr lang="en-US" baseline="0" dirty="0"/>
              <a:t>Flashes whenever something needs to be re-checked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096441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Auto-consistency (note</a:t>
            </a:r>
            <a:r>
              <a:rPr lang="en-US" baseline="0" dirty="0"/>
              <a:t> initially nothing gets deleted/pruned since there are consistent options for all constraints for initial variable domains)</a:t>
            </a:r>
          </a:p>
          <a:p>
            <a:endParaRPr lang="en-US" baseline="0" dirty="0"/>
          </a:p>
          <a:p>
            <a:r>
              <a:rPr lang="en-US" baseline="0" dirty="0"/>
              <a:t>Flashes whenever something needs to be re-checked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64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86560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3B70-394B-D341-8F66-A712FCAEE16C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97827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73B70-394B-D341-8F66-A712FCAEE16C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13873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581376-9A36-40B0-85E2-52E3358E90D5}" type="slidenum">
              <a:rPr lang="en-US" smtClean="0"/>
              <a:pPr>
                <a:defRPr/>
              </a:pPr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59941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581376-9A36-40B0-85E2-52E3358E90D5}" type="slidenum">
              <a:rPr lang="en-US" smtClean="0"/>
              <a:pPr>
                <a:defRPr/>
              </a:pPr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47756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581376-9A36-40B0-85E2-52E3358E90D5}" type="slidenum">
              <a:rPr lang="en-US" smtClean="0"/>
              <a:pPr>
                <a:defRPr/>
              </a:pPr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12421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0=7, R=4, W=6, U=2, T=8, F=1; 867 + 867 = 1734</a:t>
            </a: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5D9CA2C-7D38-4F9B-A2C1-D1432DE939B2}" type="slidenum">
              <a:rPr lang="en-US" smtClean="0">
                <a:latin typeface="Arial" charset="0"/>
              </a:rPr>
              <a:pPr>
                <a:defRPr/>
              </a:pPr>
              <a:t>79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307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D9230-0FD9-D24F-9958-2CDCC51990C5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054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D9230-0FD9-D24F-9958-2CDCC51990C5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758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D9230-0FD9-D24F-9958-2CDCC51990C5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165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D9230-0FD9-D24F-9958-2CDCC51990C5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828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D9230-0FD9-D24F-9958-2CDCC51990C5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28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D9230-0FD9-D24F-9958-2CDCC51990C5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304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D9230-0FD9-D24F-9958-2CDCC51990C5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244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D9230-0FD9-D24F-9958-2CDCC51990C5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506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D9230-0FD9-D24F-9958-2CDCC51990C5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821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D9230-0FD9-D24F-9958-2CDCC51990C5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632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D9230-0FD9-D24F-9958-2CDCC51990C5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504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AD9230-0FD9-D24F-9958-2CDCC51990C5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B84970-942D-C344-9E05-4058AA48B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487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tags" Target="../tags/tag3.xml"/><Relationship Id="rId7" Type="http://schemas.openxmlformats.org/officeDocument/2006/relationships/image" Target="../media/image8.wmf"/><Relationship Id="rId12" Type="http://schemas.openxmlformats.org/officeDocument/2006/relationships/image" Target="../media/image13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12.png"/><Relationship Id="rId5" Type="http://schemas.openxmlformats.org/officeDocument/2006/relationships/tags" Target="../tags/tag5.xml"/><Relationship Id="rId10" Type="http://schemas.openxmlformats.org/officeDocument/2006/relationships/image" Target="../media/image11.png"/><Relationship Id="rId4" Type="http://schemas.openxmlformats.org/officeDocument/2006/relationships/tags" Target="../tags/tag4.xml"/><Relationship Id="rId9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tags" Target="../tags/tag8.xml"/><Relationship Id="rId7" Type="http://schemas.openxmlformats.org/officeDocument/2006/relationships/notesSlide" Target="../notesSlides/notesSlide4.xml"/><Relationship Id="rId12" Type="http://schemas.openxmlformats.org/officeDocument/2006/relationships/image" Target="../media/image21.pn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20.png"/><Relationship Id="rId5" Type="http://schemas.openxmlformats.org/officeDocument/2006/relationships/tags" Target="../tags/tag10.xml"/><Relationship Id="rId10" Type="http://schemas.openxmlformats.org/officeDocument/2006/relationships/image" Target="../media/image19.png"/><Relationship Id="rId4" Type="http://schemas.openxmlformats.org/officeDocument/2006/relationships/tags" Target="../tags/tag9.xml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18.xml"/><Relationship Id="rId13" Type="http://schemas.openxmlformats.org/officeDocument/2006/relationships/image" Target="../media/image26.png"/><Relationship Id="rId18" Type="http://schemas.openxmlformats.org/officeDocument/2006/relationships/image" Target="../media/image30.png"/><Relationship Id="rId3" Type="http://schemas.openxmlformats.org/officeDocument/2006/relationships/tags" Target="../tags/tag13.xml"/><Relationship Id="rId7" Type="http://schemas.openxmlformats.org/officeDocument/2006/relationships/tags" Target="../tags/tag17.xml"/><Relationship Id="rId12" Type="http://schemas.openxmlformats.org/officeDocument/2006/relationships/image" Target="../media/image25.png"/><Relationship Id="rId17" Type="http://schemas.openxmlformats.org/officeDocument/2006/relationships/image" Target="../media/image29.png"/><Relationship Id="rId2" Type="http://schemas.openxmlformats.org/officeDocument/2006/relationships/tags" Target="../tags/tag12.xml"/><Relationship Id="rId16" Type="http://schemas.openxmlformats.org/officeDocument/2006/relationships/image" Target="../media/image28.png"/><Relationship Id="rId20" Type="http://schemas.openxmlformats.org/officeDocument/2006/relationships/image" Target="../media/image32.png"/><Relationship Id="rId1" Type="http://schemas.openxmlformats.org/officeDocument/2006/relationships/tags" Target="../tags/tag11.xml"/><Relationship Id="rId6" Type="http://schemas.openxmlformats.org/officeDocument/2006/relationships/tags" Target="../tags/tag16.xml"/><Relationship Id="rId11" Type="http://schemas.openxmlformats.org/officeDocument/2006/relationships/image" Target="../media/image24.png"/><Relationship Id="rId5" Type="http://schemas.openxmlformats.org/officeDocument/2006/relationships/tags" Target="../tags/tag15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2.xml"/><Relationship Id="rId19" Type="http://schemas.openxmlformats.org/officeDocument/2006/relationships/image" Target="../media/image31.png"/><Relationship Id="rId4" Type="http://schemas.openxmlformats.org/officeDocument/2006/relationships/tags" Target="../tags/tag14.xml"/><Relationship Id="rId9" Type="http://schemas.openxmlformats.org/officeDocument/2006/relationships/tags" Target="../tags/tag19.xml"/><Relationship Id="rId1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13" Type="http://schemas.openxmlformats.org/officeDocument/2006/relationships/image" Target="../media/image38.png"/><Relationship Id="rId3" Type="http://schemas.openxmlformats.org/officeDocument/2006/relationships/tags" Target="../tags/tag22.xml"/><Relationship Id="rId7" Type="http://schemas.openxmlformats.org/officeDocument/2006/relationships/notesSlide" Target="../notesSlides/notesSlide5.xml"/><Relationship Id="rId12" Type="http://schemas.openxmlformats.org/officeDocument/2006/relationships/image" Target="../media/image37.png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36.png"/><Relationship Id="rId5" Type="http://schemas.openxmlformats.org/officeDocument/2006/relationships/tags" Target="../tags/tag24.xml"/><Relationship Id="rId10" Type="http://schemas.openxmlformats.org/officeDocument/2006/relationships/image" Target="../media/image35.png"/><Relationship Id="rId4" Type="http://schemas.openxmlformats.org/officeDocument/2006/relationships/tags" Target="../tags/tag23.xml"/><Relationship Id="rId9" Type="http://schemas.openxmlformats.org/officeDocument/2006/relationships/image" Target="../media/image34.png"/><Relationship Id="rId1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tags" Target="../tags/tag27.xml"/><Relationship Id="rId7" Type="http://schemas.openxmlformats.org/officeDocument/2006/relationships/image" Target="../media/image16.png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w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image" Target="../media/image50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6.wmf"/><Relationship Id="rId4" Type="http://schemas.openxmlformats.org/officeDocument/2006/relationships/image" Target="../media/image52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image" Target="../media/image15.w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png"/><Relationship Id="rId4" Type="http://schemas.openxmlformats.org/officeDocument/2006/relationships/image" Target="../media/image15.w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png"/><Relationship Id="rId4" Type="http://schemas.openxmlformats.org/officeDocument/2006/relationships/image" Target="../media/image15.w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15.wmf"/><Relationship Id="rId4" Type="http://schemas.openxmlformats.org/officeDocument/2006/relationships/image" Target="../media/image59.w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wmf"/><Relationship Id="rId2" Type="http://schemas.openxmlformats.org/officeDocument/2006/relationships/image" Target="../media/image56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9.png"/><Relationship Id="rId4" Type="http://schemas.openxmlformats.org/officeDocument/2006/relationships/image" Target="../media/image15.w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w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0.png"/><Relationship Id="rId7" Type="http://schemas.openxmlformats.org/officeDocument/2006/relationships/image" Target="../media/image6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65.png"/><Relationship Id="rId4" Type="http://schemas.openxmlformats.org/officeDocument/2006/relationships/image" Target="../media/image66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wmf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wmf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wmf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.png"/><Relationship Id="rId4" Type="http://schemas.openxmlformats.org/officeDocument/2006/relationships/image" Target="../media/image77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.png"/><Relationship Id="rId4" Type="http://schemas.openxmlformats.org/officeDocument/2006/relationships/image" Target="../media/image77.png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13" Type="http://schemas.openxmlformats.org/officeDocument/2006/relationships/image" Target="../media/image38.png"/><Relationship Id="rId3" Type="http://schemas.openxmlformats.org/officeDocument/2006/relationships/tags" Target="../tags/tag30.xml"/><Relationship Id="rId7" Type="http://schemas.openxmlformats.org/officeDocument/2006/relationships/notesSlide" Target="../notesSlides/notesSlide32.xml"/><Relationship Id="rId12" Type="http://schemas.openxmlformats.org/officeDocument/2006/relationships/image" Target="../media/image37.png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36.png"/><Relationship Id="rId5" Type="http://schemas.openxmlformats.org/officeDocument/2006/relationships/tags" Target="../tags/tag32.xml"/><Relationship Id="rId10" Type="http://schemas.openxmlformats.org/officeDocument/2006/relationships/image" Target="../media/image35.png"/><Relationship Id="rId4" Type="http://schemas.openxmlformats.org/officeDocument/2006/relationships/tags" Target="../tags/tag31.xml"/><Relationship Id="rId9" Type="http://schemas.openxmlformats.org/officeDocument/2006/relationships/image" Target="../media/image34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tags" Target="../tags/tag35.xml"/><Relationship Id="rId7" Type="http://schemas.openxmlformats.org/officeDocument/2006/relationships/image" Target="../media/image36.png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image" Target="../media/image33.wmf"/><Relationship Id="rId5" Type="http://schemas.openxmlformats.org/officeDocument/2006/relationships/image" Target="../media/image81.wmf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38.png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wmf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hyperlink" Target="http://aispace.org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1"/>
            <a:ext cx="12192000" cy="1470025"/>
          </a:xfrm>
        </p:spPr>
        <p:txBody>
          <a:bodyPr>
            <a:normAutofit fontScale="90000"/>
          </a:bodyPr>
          <a:lstStyle/>
          <a:p>
            <a:r>
              <a:rPr lang="en-US" dirty="0"/>
              <a:t>AI: Representation and Problem Solving</a:t>
            </a:r>
            <a:br>
              <a:rPr lang="en-US" dirty="0"/>
            </a:br>
            <a:endParaRPr lang="en-US" sz="36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pPr eaLnBrk="1" hangingPunct="1"/>
            <a:r>
              <a:rPr lang="en-US" sz="4267" dirty="0"/>
              <a:t>Constraint Satisfaction Problems (CSPs)</a:t>
            </a:r>
          </a:p>
        </p:txBody>
      </p:sp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0" y="5562600"/>
            <a:ext cx="12192000" cy="892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/>
              <a:t>Instructors: Fei Fang </a:t>
            </a:r>
            <a:r>
              <a:rPr lang="en-US" sz="2400" dirty="0" smtClean="0"/>
              <a:t>&amp; Pat Virtue</a:t>
            </a:r>
          </a:p>
          <a:p>
            <a:pPr algn="ctr">
              <a:spcBef>
                <a:spcPct val="50000"/>
              </a:spcBef>
            </a:pPr>
            <a:r>
              <a:rPr lang="en-US" sz="1867" dirty="0" smtClean="0"/>
              <a:t>Slide credits: CMU AI, http://ai.berkeley.edu</a:t>
            </a:r>
            <a:endParaRPr lang="en-US" sz="1867" dirty="0"/>
          </a:p>
        </p:txBody>
      </p:sp>
      <p:pic>
        <p:nvPicPr>
          <p:cNvPr id="26625" name="Picture 1" descr="C:\Temp\ketrina\Lecture1-Introduction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2384" y="2466283"/>
            <a:ext cx="6022848" cy="268991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92368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What is Search For?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406400" y="1521032"/>
            <a:ext cx="11379200" cy="4729164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smtClean="0"/>
              <a:t>Planning</a:t>
            </a:r>
            <a:r>
              <a:rPr lang="en-US" dirty="0"/>
              <a:t>: sequences of actions</a:t>
            </a:r>
          </a:p>
          <a:p>
            <a:pPr lvl="1" eaLnBrk="1" hangingPunct="1"/>
            <a:r>
              <a:rPr lang="en-US" dirty="0"/>
              <a:t>The path to the goal is the important thing</a:t>
            </a:r>
          </a:p>
          <a:p>
            <a:pPr lvl="1" eaLnBrk="1" hangingPunct="1"/>
            <a:r>
              <a:rPr lang="en-US" dirty="0"/>
              <a:t>Paths have various costs, depths</a:t>
            </a:r>
          </a:p>
          <a:p>
            <a:pPr lvl="1" eaLnBrk="1" hangingPunct="1"/>
            <a:r>
              <a:rPr lang="en-US" dirty="0"/>
              <a:t>Heuristics give problem-specific guidance</a:t>
            </a:r>
          </a:p>
          <a:p>
            <a:pPr lvl="1" eaLnBrk="1" hangingPunct="1"/>
            <a:endParaRPr lang="en-US" dirty="0"/>
          </a:p>
          <a:p>
            <a:pPr eaLnBrk="1" hangingPunct="1"/>
            <a:r>
              <a:rPr lang="en-US" dirty="0"/>
              <a:t>Identification: assignments to variables</a:t>
            </a:r>
          </a:p>
          <a:p>
            <a:pPr lvl="1" eaLnBrk="1" hangingPunct="1"/>
            <a:r>
              <a:rPr lang="en-US" dirty="0"/>
              <a:t>The goal itself is important, not the path</a:t>
            </a:r>
          </a:p>
          <a:p>
            <a:pPr lvl="1" eaLnBrk="1" hangingPunct="1"/>
            <a:r>
              <a:rPr lang="en-US" dirty="0"/>
              <a:t>All paths at the same depth (for some formulations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2021" y="3810795"/>
            <a:ext cx="3067051" cy="2665413"/>
          </a:xfrm>
          <a:prstGeom prst="rect">
            <a:avLst/>
          </a:prstGeom>
          <a:noFill/>
        </p:spPr>
      </p:pic>
      <p:grpSp>
        <p:nvGrpSpPr>
          <p:cNvPr id="9" name="Group 8"/>
          <p:cNvGrpSpPr/>
          <p:nvPr/>
        </p:nvGrpSpPr>
        <p:grpSpPr>
          <a:xfrm>
            <a:off x="7596188" y="1882124"/>
            <a:ext cx="3376612" cy="2228563"/>
            <a:chOff x="7596188" y="1882124"/>
            <a:chExt cx="3376612" cy="2228563"/>
          </a:xfrm>
        </p:grpSpPr>
        <p:sp>
          <p:nvSpPr>
            <p:cNvPr id="7" name="Rectangle 6"/>
            <p:cNvSpPr/>
            <p:nvPr/>
          </p:nvSpPr>
          <p:spPr>
            <a:xfrm>
              <a:off x="7772401" y="1905001"/>
              <a:ext cx="152400" cy="76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596188" y="1882124"/>
              <a:ext cx="3376612" cy="2228563"/>
            </a:xfrm>
            <a:prstGeom prst="rect">
              <a:avLst/>
            </a:prstGeom>
            <a:noFill/>
          </p:spPr>
        </p:pic>
      </p:grpSp>
      <p:sp>
        <p:nvSpPr>
          <p:cNvPr id="3" name="TextBox 2"/>
          <p:cNvSpPr txBox="1"/>
          <p:nvPr/>
        </p:nvSpPr>
        <p:spPr>
          <a:xfrm>
            <a:off x="741556" y="5241462"/>
            <a:ext cx="54919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Are the warm-up assignments planning or identification problems?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63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/>
              <a:t>Constraint Satisfaction Problems</a:t>
            </a:r>
          </a:p>
        </p:txBody>
      </p:sp>
      <p:pic>
        <p:nvPicPr>
          <p:cNvPr id="1843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6002" y="1905000"/>
            <a:ext cx="7736292" cy="35813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59833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/>
              <a:t>Constraint Satisfaction Problems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457199" y="1600200"/>
            <a:ext cx="7239001" cy="502920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2400" dirty="0"/>
              <a:t>CSP is a special class of search problems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Mostly identification problems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Have specialized algorithms for them</a:t>
            </a:r>
          </a:p>
          <a:p>
            <a:pPr lvl="1">
              <a:lnSpc>
                <a:spcPct val="80000"/>
              </a:lnSpc>
            </a:pPr>
            <a:endParaRPr lang="en-US" dirty="0"/>
          </a:p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Standard </a:t>
            </a:r>
            <a:r>
              <a:rPr lang="en-US" sz="2400" dirty="0"/>
              <a:t>search problems: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State is a “black box”: arbitrary data structure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Goal test can be any function over states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Successor function can also be </a:t>
            </a:r>
            <a:r>
              <a:rPr lang="en-US" dirty="0" smtClean="0"/>
              <a:t>anything</a:t>
            </a:r>
          </a:p>
          <a:p>
            <a:pPr lvl="1" eaLnBrk="1" hangingPunct="1">
              <a:lnSpc>
                <a:spcPct val="80000"/>
              </a:lnSpc>
            </a:pPr>
            <a:endParaRPr lang="en-US" dirty="0" smtClean="0"/>
          </a:p>
          <a:p>
            <a:pPr>
              <a:lnSpc>
                <a:spcPct val="80000"/>
              </a:lnSpc>
            </a:pPr>
            <a:r>
              <a:rPr lang="en-US" sz="2400" dirty="0" smtClean="0"/>
              <a:t>Constraint </a:t>
            </a:r>
            <a:r>
              <a:rPr lang="en-US" sz="2400" dirty="0"/>
              <a:t>satisfaction problems (CSPs):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State </a:t>
            </a:r>
            <a:r>
              <a:rPr lang="en-US" dirty="0"/>
              <a:t>is defined by </a:t>
            </a:r>
            <a:r>
              <a:rPr lang="en-US" dirty="0">
                <a:solidFill>
                  <a:srgbClr val="CC0000"/>
                </a:solidFill>
              </a:rPr>
              <a:t>variables </a:t>
            </a:r>
            <a:r>
              <a:rPr lang="en-US" b="1" i="1" dirty="0">
                <a:solidFill>
                  <a:srgbClr val="CC0000"/>
                </a:solidFill>
                <a:latin typeface="Times New Roman" pitchFamily="18" charset="0"/>
              </a:rPr>
              <a:t>X</a:t>
            </a:r>
            <a:r>
              <a:rPr lang="en-US" b="1" i="1" baseline="-25000" dirty="0">
                <a:solidFill>
                  <a:srgbClr val="CC0000"/>
                </a:solidFill>
                <a:latin typeface="Times New Roman" pitchFamily="18" charset="0"/>
              </a:rPr>
              <a:t>i</a:t>
            </a:r>
            <a:r>
              <a:rPr lang="en-US" dirty="0"/>
              <a:t>  with values from a </a:t>
            </a:r>
            <a:r>
              <a:rPr lang="en-US" dirty="0">
                <a:solidFill>
                  <a:srgbClr val="CC0000"/>
                </a:solidFill>
              </a:rPr>
              <a:t>domain </a:t>
            </a:r>
            <a:r>
              <a:rPr lang="en-US" b="1" i="1" dirty="0">
                <a:solidFill>
                  <a:srgbClr val="CC0000"/>
                </a:solidFill>
                <a:latin typeface="Times New Roman" pitchFamily="18" charset="0"/>
              </a:rPr>
              <a:t>D </a:t>
            </a:r>
            <a:r>
              <a:rPr lang="en-US" dirty="0"/>
              <a:t>(sometimes </a:t>
            </a:r>
            <a:r>
              <a:rPr lang="en-US" b="1" i="1" dirty="0">
                <a:latin typeface="Times New Roman" pitchFamily="18" charset="0"/>
              </a:rPr>
              <a:t>D</a:t>
            </a:r>
            <a:r>
              <a:rPr lang="en-US" dirty="0"/>
              <a:t> depends on </a:t>
            </a:r>
            <a:r>
              <a:rPr lang="en-US" b="1" i="1" dirty="0" err="1">
                <a:latin typeface="Times New Roman" pitchFamily="18" charset="0"/>
              </a:rPr>
              <a:t>i</a:t>
            </a:r>
            <a:r>
              <a:rPr lang="en-US" dirty="0"/>
              <a:t>)</a:t>
            </a:r>
            <a:endParaRPr lang="en-US" i="1" baseline="-25000" dirty="0">
              <a:solidFill>
                <a:srgbClr val="CC0000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dirty="0"/>
              <a:t>Goal test is a </a:t>
            </a:r>
            <a:r>
              <a:rPr lang="en-US" dirty="0">
                <a:solidFill>
                  <a:srgbClr val="CC0000"/>
                </a:solidFill>
              </a:rPr>
              <a:t>set of constraints </a:t>
            </a:r>
            <a:r>
              <a:rPr lang="en-US" dirty="0"/>
              <a:t>specifying allowable combinations of values for subsets of </a:t>
            </a:r>
            <a:r>
              <a:rPr lang="en-US" dirty="0" smtClean="0"/>
              <a:t>variables</a:t>
            </a:r>
            <a:endParaRPr lang="en-US" dirty="0"/>
          </a:p>
          <a:p>
            <a:pPr lvl="1" eaLnBrk="1" hangingPunct="1">
              <a:lnSpc>
                <a:spcPct val="80000"/>
              </a:lnSpc>
            </a:pPr>
            <a:endParaRPr lang="en-US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72400" y="1159072"/>
            <a:ext cx="3505200" cy="2726810"/>
          </a:xfrm>
          <a:prstGeom prst="rect">
            <a:avLst/>
          </a:prstGeom>
          <a:noFill/>
        </p:spPr>
      </p:pic>
      <p:pic>
        <p:nvPicPr>
          <p:cNvPr id="1843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96200" y="4267201"/>
            <a:ext cx="4320801" cy="200024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73835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1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1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Why study CSPs?</a:t>
            </a:r>
            <a:endParaRPr lang="en-US" dirty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788020" y="2020771"/>
            <a:ext cx="10515600" cy="4351338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400" dirty="0"/>
              <a:t>Assignment problems: e.g., who teaches what class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Timetabling problems: e.g., which class is offered when and where?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Hardware configuration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Transportation scheduling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Factory scheduling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Circuit layout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Fault diagnosis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… lots more!</a:t>
            </a:r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Sometimes involve </a:t>
            </a:r>
            <a:r>
              <a:rPr lang="en-US" sz="2400" dirty="0"/>
              <a:t>real-valued variables…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00601" y="2942272"/>
            <a:ext cx="6248398" cy="2777687"/>
          </a:xfrm>
          <a:prstGeom prst="rect">
            <a:avLst/>
          </a:prstGeom>
          <a:noFill/>
        </p:spPr>
      </p:pic>
      <p:sp>
        <p:nvSpPr>
          <p:cNvPr id="2" name="Rectangle 1"/>
          <p:cNvSpPr/>
          <p:nvPr/>
        </p:nvSpPr>
        <p:spPr>
          <a:xfrm>
            <a:off x="838200" y="1456293"/>
            <a:ext cx="68331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Many real-world problems can be formulated as CSPs</a:t>
            </a:r>
          </a:p>
        </p:txBody>
      </p:sp>
    </p:spTree>
    <p:extLst>
      <p:ext uri="{BB962C8B-B14F-4D97-AF65-F5344CB8AC3E}">
        <p14:creationId xmlns:p14="http://schemas.microsoft.com/office/powerpoint/2010/main" val="1325307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CSP Examples</a:t>
            </a:r>
          </a:p>
        </p:txBody>
      </p:sp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2" cstate="print"/>
          <a:srcRect l="1140" t="1105"/>
          <a:stretch>
            <a:fillRect/>
          </a:stretch>
        </p:blipFill>
        <p:spPr bwMode="auto">
          <a:xfrm>
            <a:off x="3124200" y="1331917"/>
            <a:ext cx="6019800" cy="4992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15469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Example: Map Coloring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523776"/>
            <a:ext cx="7564244" cy="47244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Variables: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Domains</a:t>
            </a:r>
            <a:r>
              <a:rPr lang="en-US" sz="2400" dirty="0"/>
              <a:t>: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Constraints</a:t>
            </a:r>
            <a:r>
              <a:rPr lang="en-US" sz="2400" dirty="0"/>
              <a:t>: adjacent regions must have different colors</a:t>
            </a:r>
          </a:p>
          <a:p>
            <a:pPr lvl="1">
              <a:lnSpc>
                <a:spcPct val="80000"/>
              </a:lnSpc>
            </a:pPr>
            <a:endParaRPr lang="en-US" sz="2000" dirty="0"/>
          </a:p>
          <a:p>
            <a:pPr lvl="1">
              <a:lnSpc>
                <a:spcPct val="80000"/>
              </a:lnSpc>
            </a:pPr>
            <a:endParaRPr lang="en-US" sz="2000" dirty="0"/>
          </a:p>
          <a:p>
            <a:pPr lvl="1">
              <a:lnSpc>
                <a:spcPct val="80000"/>
              </a:lnSpc>
            </a:pPr>
            <a:endParaRPr lang="en-US" sz="2400" dirty="0"/>
          </a:p>
          <a:p>
            <a:pPr lvl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Solutions are assignments satisfying all constraints, e.g.: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7" cstate="print"/>
          <a:srcRect l="1140" t="1105"/>
          <a:stretch>
            <a:fillRect/>
          </a:stretch>
        </p:blipFill>
        <p:spPr bwMode="auto">
          <a:xfrm>
            <a:off x="8408893" y="1228165"/>
            <a:ext cx="3021107" cy="2505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/>
          <a:stretch>
            <a:fillRect/>
          </a:stretch>
        </p:blipFill>
        <p:spPr bwMode="auto">
          <a:xfrm>
            <a:off x="2171700" y="1599601"/>
            <a:ext cx="4281583" cy="258601"/>
          </a:xfrm>
          <a:prstGeom prst="rect">
            <a:avLst/>
          </a:prstGeom>
          <a:noFill/>
          <a:ln/>
          <a:effectLst/>
        </p:spPr>
      </p:pic>
      <p:pic>
        <p:nvPicPr>
          <p:cNvPr id="14" name="Picture 13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/>
          <a:stretch>
            <a:fillRect/>
          </a:stretch>
        </p:blipFill>
        <p:spPr bwMode="auto">
          <a:xfrm>
            <a:off x="2222039" y="2019996"/>
            <a:ext cx="3023521" cy="296673"/>
          </a:xfrm>
          <a:prstGeom prst="rect">
            <a:avLst/>
          </a:prstGeom>
          <a:noFill/>
          <a:ln/>
          <a:effectLst/>
        </p:spPr>
      </p:pic>
      <p:pic>
        <p:nvPicPr>
          <p:cNvPr id="22" name="Picture 21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/>
          <a:stretch>
            <a:fillRect/>
          </a:stretch>
        </p:blipFill>
        <p:spPr bwMode="auto">
          <a:xfrm>
            <a:off x="1023725" y="4623939"/>
            <a:ext cx="5983475" cy="629393"/>
          </a:xfrm>
          <a:prstGeom prst="rect">
            <a:avLst/>
          </a:prstGeom>
          <a:noFill/>
          <a:ln/>
          <a:effectLst/>
        </p:spPr>
      </p:pic>
      <p:pic>
        <p:nvPicPr>
          <p:cNvPr id="15" name="Picture 14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/>
          <a:stretch>
            <a:fillRect/>
          </a:stretch>
        </p:blipFill>
        <p:spPr bwMode="auto">
          <a:xfrm>
            <a:off x="2348947" y="2904870"/>
            <a:ext cx="1201079" cy="223965"/>
          </a:xfrm>
          <a:prstGeom prst="rect">
            <a:avLst/>
          </a:prstGeom>
          <a:noFill/>
          <a:ln/>
          <a:effectLst/>
        </p:spPr>
      </p:pic>
      <p:pic>
        <p:nvPicPr>
          <p:cNvPr id="13" name="Picture 12" descr="txp_fi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/>
          <a:stretch>
            <a:fillRect/>
          </a:stretch>
        </p:blipFill>
        <p:spPr bwMode="auto">
          <a:xfrm>
            <a:off x="2327080" y="3447236"/>
            <a:ext cx="4759520" cy="259431"/>
          </a:xfrm>
          <a:prstGeom prst="rect">
            <a:avLst/>
          </a:prstGeom>
          <a:noFill/>
          <a:ln/>
          <a:effectLst/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05019" y="4178525"/>
            <a:ext cx="3929781" cy="2069651"/>
          </a:xfrm>
          <a:prstGeom prst="rect">
            <a:avLst/>
          </a:prstGeom>
          <a:noFill/>
        </p:spPr>
      </p:pic>
      <p:sp>
        <p:nvSpPr>
          <p:cNvPr id="17" name="TextBox 19"/>
          <p:cNvSpPr txBox="1">
            <a:spLocks noChangeArrowheads="1"/>
          </p:cNvSpPr>
          <p:nvPr/>
        </p:nvSpPr>
        <p:spPr bwMode="auto">
          <a:xfrm>
            <a:off x="1187825" y="2791632"/>
            <a:ext cx="1905000" cy="4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r>
              <a:rPr lang="en-US" sz="2000" dirty="0">
                <a:latin typeface="Calibri" pitchFamily="34" charset="0"/>
              </a:rPr>
              <a:t>Implicit:</a:t>
            </a:r>
          </a:p>
        </p:txBody>
      </p:sp>
      <p:sp>
        <p:nvSpPr>
          <p:cNvPr id="18" name="TextBox 20"/>
          <p:cNvSpPr txBox="1">
            <a:spLocks noChangeArrowheads="1"/>
          </p:cNvSpPr>
          <p:nvPr/>
        </p:nvSpPr>
        <p:spPr bwMode="auto">
          <a:xfrm>
            <a:off x="1187825" y="3344140"/>
            <a:ext cx="1371600" cy="4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r>
              <a:rPr lang="en-US" sz="2000" dirty="0">
                <a:latin typeface="Calibri" pitchFamily="34" charset="0"/>
              </a:rPr>
              <a:t>Explicit:</a:t>
            </a:r>
          </a:p>
        </p:txBody>
      </p:sp>
    </p:spTree>
    <p:extLst>
      <p:ext uri="{BB962C8B-B14F-4D97-AF65-F5344CB8AC3E}">
        <p14:creationId xmlns:p14="http://schemas.microsoft.com/office/powerpoint/2010/main" val="937091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Constraint Graphs</a:t>
            </a: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0991" y="1756317"/>
            <a:ext cx="4802809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/>
          <a:srcRect l="1140" t="1105"/>
          <a:stretch>
            <a:fillRect/>
          </a:stretch>
        </p:blipFill>
        <p:spPr bwMode="auto">
          <a:xfrm>
            <a:off x="976605" y="1806497"/>
            <a:ext cx="5229049" cy="43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19676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Constraint Graphs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1"/>
            <a:ext cx="70104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/>
              <a:t>Binary CSP: each constraint relates (at most) two variables</a:t>
            </a:r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Binary constraint graph: nodes are variables, arcs show constraints</a:t>
            </a:r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General-purpose CSP algorithms use the graph structure to speed up search. E.g., Tasmania is an independent </a:t>
            </a:r>
            <a:r>
              <a:rPr lang="en-US" sz="2400" dirty="0" err="1"/>
              <a:t>subproblem</a:t>
            </a:r>
            <a:r>
              <a:rPr lang="en-US" sz="2400" dirty="0"/>
              <a:t>!</a:t>
            </a: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1600201"/>
            <a:ext cx="3327400" cy="290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89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Varieties of CSPs and Constraints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38401" y="1372103"/>
            <a:ext cx="7316459" cy="495199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23489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Example: N-Queens</a:t>
            </a:r>
          </a:p>
        </p:txBody>
      </p:sp>
      <p:sp>
        <p:nvSpPr>
          <p:cNvPr id="9021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Formulation 1:</a:t>
            </a:r>
          </a:p>
          <a:p>
            <a:pPr lvl="1" eaLnBrk="1" hangingPunct="1"/>
            <a:r>
              <a:rPr lang="en-US" dirty="0"/>
              <a:t>Variables:</a:t>
            </a:r>
          </a:p>
          <a:p>
            <a:pPr lvl="1" eaLnBrk="1" hangingPunct="1"/>
            <a:r>
              <a:rPr lang="en-US" dirty="0"/>
              <a:t>Domains:</a:t>
            </a:r>
          </a:p>
          <a:p>
            <a:pPr lvl="1" eaLnBrk="1" hangingPunct="1"/>
            <a:r>
              <a:rPr lang="en-US" dirty="0"/>
              <a:t>Constraints</a:t>
            </a: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8" cstate="print"/>
          <a:srcRect l="75101" b="14342"/>
          <a:stretch>
            <a:fillRect/>
          </a:stretch>
        </p:blipFill>
        <p:spPr bwMode="auto">
          <a:xfrm>
            <a:off x="5257800" y="1524000"/>
            <a:ext cx="2046288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2153" name="Picture 9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823240" y="2754379"/>
            <a:ext cx="854075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2154" name="Picture 10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944035" y="2361194"/>
            <a:ext cx="490537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2157" name="Picture 13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9285288" y="4572001"/>
            <a:ext cx="1763712" cy="704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/>
          <a:stretch>
            <a:fillRect/>
          </a:stretch>
        </p:blipFill>
        <p:spPr bwMode="auto">
          <a:xfrm>
            <a:off x="1360489" y="4132557"/>
            <a:ext cx="6148585" cy="363244"/>
          </a:xfrm>
          <a:prstGeom prst="rect">
            <a:avLst/>
          </a:prstGeom>
          <a:noFill/>
          <a:ln/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13379" y="1479838"/>
            <a:ext cx="4150020" cy="1948241"/>
          </a:xfrm>
          <a:prstGeom prst="rect">
            <a:avLst/>
          </a:prstGeom>
          <a:noFill/>
        </p:spPr>
      </p:pic>
      <p:pic>
        <p:nvPicPr>
          <p:cNvPr id="13" name="Picture 12" descr="txp_fi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/>
          <a:stretch>
            <a:fillRect/>
          </a:stretch>
        </p:blipFill>
        <p:spPr bwMode="auto">
          <a:xfrm>
            <a:off x="1360488" y="4572002"/>
            <a:ext cx="7002160" cy="1264239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53235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Example: N-Queens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690688"/>
            <a:ext cx="8229600" cy="4252912"/>
          </a:xfrm>
        </p:spPr>
        <p:txBody>
          <a:bodyPr/>
          <a:lstStyle/>
          <a:p>
            <a:pPr eaLnBrk="1" hangingPunct="1"/>
            <a:r>
              <a:rPr lang="en-US" dirty="0"/>
              <a:t>Formulation 2:</a:t>
            </a:r>
          </a:p>
          <a:p>
            <a:pPr lvl="1" eaLnBrk="1" hangingPunct="1"/>
            <a:r>
              <a:rPr lang="en-US" dirty="0"/>
              <a:t>Variables:</a:t>
            </a:r>
          </a:p>
          <a:p>
            <a:pPr lvl="1"/>
            <a:endParaRPr lang="en-US" dirty="0"/>
          </a:p>
          <a:p>
            <a:pPr lvl="1" eaLnBrk="1" hangingPunct="1"/>
            <a:r>
              <a:rPr lang="en-US" dirty="0"/>
              <a:t>Domains:</a:t>
            </a:r>
          </a:p>
          <a:p>
            <a:pPr lvl="1"/>
            <a:endParaRPr lang="en-US" dirty="0"/>
          </a:p>
          <a:p>
            <a:pPr lvl="1" eaLnBrk="1" hangingPunct="1"/>
            <a:r>
              <a:rPr lang="en-US" dirty="0"/>
              <a:t>Constraints:</a:t>
            </a:r>
          </a:p>
        </p:txBody>
      </p:sp>
      <p:pic>
        <p:nvPicPr>
          <p:cNvPr id="9220" name="Picture 10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438400" y="2239862"/>
            <a:ext cx="395288" cy="31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8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276600" y="5410202"/>
            <a:ext cx="43942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8304" name="Picture 16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314700" y="4572001"/>
            <a:ext cx="4521200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3" name="Picture 9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377281" y="3001533"/>
            <a:ext cx="1970087" cy="31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4" name="Picture 22"/>
          <p:cNvPicPr>
            <a:picLocks noChangeAspect="1" noChangeArrowheads="1"/>
          </p:cNvPicPr>
          <p:nvPr/>
        </p:nvPicPr>
        <p:blipFill>
          <a:blip r:embed="rId15" cstate="print"/>
          <a:srcRect l="75101" b="14342"/>
          <a:stretch>
            <a:fillRect/>
          </a:stretch>
        </p:blipFill>
        <p:spPr bwMode="auto">
          <a:xfrm>
            <a:off x="8389937" y="1600200"/>
            <a:ext cx="2046288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5" name="Picture 11" descr="txp_fi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932737" y="1752602"/>
            <a:ext cx="395288" cy="300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3" descr="txp_fi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924801" y="2209802"/>
            <a:ext cx="41116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7" name="Picture 15" descr="txp_fi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932739" y="2667002"/>
            <a:ext cx="411163" cy="300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8" name="Picture 17" descr="txp_fig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932739" y="3128964"/>
            <a:ext cx="411163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9" name="TextBox 19"/>
          <p:cNvSpPr txBox="1">
            <a:spLocks noChangeArrowheads="1"/>
          </p:cNvSpPr>
          <p:nvPr/>
        </p:nvSpPr>
        <p:spPr bwMode="auto">
          <a:xfrm>
            <a:off x="1752600" y="4491338"/>
            <a:ext cx="19050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r>
              <a:rPr lang="en-US" dirty="0">
                <a:latin typeface="Calibri" pitchFamily="34" charset="0"/>
              </a:rPr>
              <a:t>Implicit:</a:t>
            </a:r>
          </a:p>
        </p:txBody>
      </p:sp>
      <p:sp>
        <p:nvSpPr>
          <p:cNvPr id="9230" name="TextBox 20"/>
          <p:cNvSpPr txBox="1">
            <a:spLocks noChangeArrowheads="1"/>
          </p:cNvSpPr>
          <p:nvPr/>
        </p:nvSpPr>
        <p:spPr bwMode="auto">
          <a:xfrm>
            <a:off x="1752600" y="5345114"/>
            <a:ext cx="13716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r>
              <a:rPr lang="en-US" dirty="0">
                <a:latin typeface="Calibri" pitchFamily="34" charset="0"/>
              </a:rPr>
              <a:t>Explicit:</a:t>
            </a:r>
          </a:p>
        </p:txBody>
      </p:sp>
      <p:pic>
        <p:nvPicPr>
          <p:cNvPr id="23" name="Picture 22" descr="txp_fig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3327400" y="6019800"/>
            <a:ext cx="558800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77716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8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9" grpId="0"/>
      <p:bldP spid="92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Example: </a:t>
            </a:r>
            <a:r>
              <a:rPr lang="en-US" dirty="0" err="1"/>
              <a:t>Cryptarithmetic</a:t>
            </a:r>
            <a:endParaRPr lang="en-US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1"/>
            <a:ext cx="4876800" cy="4525963"/>
          </a:xfrm>
        </p:spPr>
        <p:txBody>
          <a:bodyPr/>
          <a:lstStyle/>
          <a:p>
            <a:pPr eaLnBrk="1" hangingPunct="1"/>
            <a:r>
              <a:rPr lang="en-US" sz="2800" dirty="0"/>
              <a:t>Variables:</a:t>
            </a:r>
          </a:p>
          <a:p>
            <a:pPr eaLnBrk="1" hangingPunct="1"/>
            <a:endParaRPr lang="en-US" sz="2800" dirty="0"/>
          </a:p>
          <a:p>
            <a:pPr eaLnBrk="1" hangingPunct="1"/>
            <a:r>
              <a:rPr lang="en-US" sz="2800" dirty="0"/>
              <a:t>Domains:</a:t>
            </a:r>
          </a:p>
          <a:p>
            <a:pPr eaLnBrk="1" hangingPunct="1"/>
            <a:endParaRPr lang="en-US" sz="2800" dirty="0"/>
          </a:p>
          <a:p>
            <a:pPr eaLnBrk="1" hangingPunct="1"/>
            <a:r>
              <a:rPr lang="en-US" sz="2800" dirty="0"/>
              <a:t>Constraints:</a:t>
            </a:r>
          </a:p>
          <a:p>
            <a:pPr eaLnBrk="1" hangingPunct="1"/>
            <a:endParaRPr lang="en-US" sz="2800" dirty="0"/>
          </a:p>
        </p:txBody>
      </p:sp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8" cstate="print"/>
          <a:srcRect l="2014" t="2845"/>
          <a:stretch>
            <a:fillRect/>
          </a:stretch>
        </p:blipFill>
        <p:spPr bwMode="auto">
          <a:xfrm>
            <a:off x="6069106" y="1864661"/>
            <a:ext cx="1703295" cy="1224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6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066800" y="2281237"/>
            <a:ext cx="4114800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7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001715" y="3238502"/>
            <a:ext cx="3722687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8" name="Picture 9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028702" y="5021264"/>
            <a:ext cx="3314700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9" name="Picture 11" descr="txp_fi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066800" y="5715000"/>
            <a:ext cx="547688" cy="74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0" name="Picture 12" descr="txp_fig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017590" y="4344990"/>
            <a:ext cx="3478212" cy="32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58200" y="1359186"/>
            <a:ext cx="3378200" cy="205763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684829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Example: Sudoku</a:t>
            </a:r>
          </a:p>
        </p:txBody>
      </p:sp>
      <p:pic>
        <p:nvPicPr>
          <p:cNvPr id="12291" name="Picture 2" descr="C:\Documents and Settings\Administrator\My Documents\My Pictures\Sudoku_Board_Fi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2702" y="2227859"/>
            <a:ext cx="4051300" cy="407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49"/>
          <p:cNvGrpSpPr>
            <a:grpSpLocks/>
          </p:cNvGrpSpPr>
          <p:nvPr/>
        </p:nvGrpSpPr>
        <p:grpSpPr bwMode="auto">
          <a:xfrm>
            <a:off x="1752600" y="1503959"/>
            <a:ext cx="2743200" cy="1144588"/>
            <a:chOff x="838200" y="1600200"/>
            <a:chExt cx="2743200" cy="1143794"/>
          </a:xfrm>
        </p:grpSpPr>
        <p:sp>
          <p:nvSpPr>
            <p:cNvPr id="6" name="Rectangle 5"/>
            <p:cNvSpPr/>
            <p:nvPr/>
          </p:nvSpPr>
          <p:spPr>
            <a:xfrm>
              <a:off x="2209800" y="1600200"/>
              <a:ext cx="457200" cy="38073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8" name="Straight Connector 7"/>
            <p:cNvCxnSpPr>
              <a:stCxn id="6" idx="2"/>
            </p:cNvCxnSpPr>
            <p:nvPr/>
          </p:nvCxnSpPr>
          <p:spPr>
            <a:xfrm rot="5400000">
              <a:off x="1257564" y="1561571"/>
              <a:ext cx="761471" cy="16002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>
              <a:stCxn id="6" idx="2"/>
            </p:cNvCxnSpPr>
            <p:nvPr/>
          </p:nvCxnSpPr>
          <p:spPr>
            <a:xfrm rot="5400000">
              <a:off x="1448064" y="1752071"/>
              <a:ext cx="761471" cy="12192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>
              <a:stCxn id="6" idx="2"/>
            </p:cNvCxnSpPr>
            <p:nvPr/>
          </p:nvCxnSpPr>
          <p:spPr>
            <a:xfrm rot="5400000">
              <a:off x="1638564" y="1942571"/>
              <a:ext cx="761471" cy="8382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stCxn id="6" idx="2"/>
            </p:cNvCxnSpPr>
            <p:nvPr/>
          </p:nvCxnSpPr>
          <p:spPr>
            <a:xfrm rot="5400000">
              <a:off x="1829064" y="2133071"/>
              <a:ext cx="761471" cy="4572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>
              <a:stCxn id="6" idx="2"/>
            </p:cNvCxnSpPr>
            <p:nvPr/>
          </p:nvCxnSpPr>
          <p:spPr>
            <a:xfrm rot="5400000">
              <a:off x="2057665" y="2361670"/>
              <a:ext cx="761471" cy="317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stCxn id="6" idx="2"/>
            </p:cNvCxnSpPr>
            <p:nvPr/>
          </p:nvCxnSpPr>
          <p:spPr>
            <a:xfrm rot="16200000" flipH="1">
              <a:off x="2438664" y="1980671"/>
              <a:ext cx="761471" cy="7620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>
              <a:stCxn id="6" idx="2"/>
            </p:cNvCxnSpPr>
            <p:nvPr/>
          </p:nvCxnSpPr>
          <p:spPr>
            <a:xfrm rot="16200000" flipH="1">
              <a:off x="2629164" y="1790171"/>
              <a:ext cx="761471" cy="11430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" name="Group 50"/>
          <p:cNvGrpSpPr>
            <a:grpSpLocks/>
          </p:cNvGrpSpPr>
          <p:nvPr/>
        </p:nvGrpSpPr>
        <p:grpSpPr bwMode="auto">
          <a:xfrm>
            <a:off x="4951413" y="3104159"/>
            <a:ext cx="915987" cy="2819400"/>
            <a:chOff x="4037806" y="3200400"/>
            <a:chExt cx="915194" cy="2819400"/>
          </a:xfrm>
        </p:grpSpPr>
        <p:sp>
          <p:nvSpPr>
            <p:cNvPr id="21" name="Rectangle 20"/>
            <p:cNvSpPr/>
            <p:nvPr/>
          </p:nvSpPr>
          <p:spPr>
            <a:xfrm rot="5400000">
              <a:off x="4534065" y="4229265"/>
              <a:ext cx="457200" cy="38067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23" name="Straight Connector 22"/>
            <p:cNvCxnSpPr>
              <a:stCxn id="21" idx="2"/>
            </p:cNvCxnSpPr>
            <p:nvPr/>
          </p:nvCxnSpPr>
          <p:spPr>
            <a:xfrm rot="10800000">
              <a:off x="4037806" y="3200400"/>
              <a:ext cx="534524" cy="12192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>
              <a:stCxn id="21" idx="2"/>
            </p:cNvCxnSpPr>
            <p:nvPr/>
          </p:nvCxnSpPr>
          <p:spPr>
            <a:xfrm rot="10800000">
              <a:off x="4037806" y="3581400"/>
              <a:ext cx="534524" cy="8382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>
              <a:stCxn id="21" idx="2"/>
            </p:cNvCxnSpPr>
            <p:nvPr/>
          </p:nvCxnSpPr>
          <p:spPr>
            <a:xfrm rot="10800000">
              <a:off x="4037806" y="3962400"/>
              <a:ext cx="534524" cy="4572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>
              <a:stCxn id="21" idx="2"/>
            </p:cNvCxnSpPr>
            <p:nvPr/>
          </p:nvCxnSpPr>
          <p:spPr>
            <a:xfrm rot="10800000" flipV="1">
              <a:off x="4037806" y="4419600"/>
              <a:ext cx="534524" cy="16002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>
              <a:stCxn id="21" idx="2"/>
            </p:cNvCxnSpPr>
            <p:nvPr/>
          </p:nvCxnSpPr>
          <p:spPr>
            <a:xfrm flipH="1">
              <a:off x="4037806" y="4419600"/>
              <a:ext cx="534524" cy="7620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>
              <a:stCxn id="21" idx="2"/>
            </p:cNvCxnSpPr>
            <p:nvPr/>
          </p:nvCxnSpPr>
          <p:spPr>
            <a:xfrm rot="10800000" flipV="1">
              <a:off x="4037806" y="4419600"/>
              <a:ext cx="534524" cy="12192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" name="Group 48"/>
          <p:cNvGrpSpPr>
            <a:grpSpLocks/>
          </p:cNvGrpSpPr>
          <p:nvPr/>
        </p:nvGrpSpPr>
        <p:grpSpPr bwMode="auto">
          <a:xfrm>
            <a:off x="4191000" y="1580159"/>
            <a:ext cx="1524000" cy="1828800"/>
            <a:chOff x="3276600" y="1676400"/>
            <a:chExt cx="1524000" cy="1828800"/>
          </a:xfrm>
        </p:grpSpPr>
        <p:sp>
          <p:nvSpPr>
            <p:cNvPr id="33" name="Rectangle 32"/>
            <p:cNvSpPr/>
            <p:nvPr/>
          </p:nvSpPr>
          <p:spPr>
            <a:xfrm rot="5400000">
              <a:off x="4419600" y="1676400"/>
              <a:ext cx="381000" cy="381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34" name="Straight Connector 33"/>
            <p:cNvCxnSpPr>
              <a:stCxn id="33" idx="3"/>
            </p:cNvCxnSpPr>
            <p:nvPr/>
          </p:nvCxnSpPr>
          <p:spPr>
            <a:xfrm rot="5400000">
              <a:off x="3600450" y="1733550"/>
              <a:ext cx="685800" cy="13335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0800000" flipV="1">
              <a:off x="3581400" y="2057400"/>
              <a:ext cx="1028700" cy="6858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0800000" flipV="1">
              <a:off x="3276600" y="2057400"/>
              <a:ext cx="1333500" cy="10668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3600450" y="2114550"/>
              <a:ext cx="1066800" cy="9525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3829050" y="2266950"/>
              <a:ext cx="990600" cy="5715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3429000" y="2362200"/>
              <a:ext cx="1371600" cy="9144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5400000">
              <a:off x="3600450" y="2495550"/>
              <a:ext cx="1447800" cy="5715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2" name="TextBox 51"/>
          <p:cNvSpPr txBox="1">
            <a:spLocks noChangeArrowheads="1"/>
          </p:cNvSpPr>
          <p:nvPr/>
        </p:nvSpPr>
        <p:spPr bwMode="auto">
          <a:xfrm>
            <a:off x="7166498" y="4030416"/>
            <a:ext cx="3348216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9-way </a:t>
            </a:r>
            <a:r>
              <a:rPr lang="en-US" sz="2400" dirty="0" err="1">
                <a:latin typeface="Calibri" pitchFamily="34" charset="0"/>
              </a:rPr>
              <a:t>alldiff</a:t>
            </a:r>
            <a:r>
              <a:rPr lang="en-US" sz="2400" dirty="0">
                <a:latin typeface="Calibri" pitchFamily="34" charset="0"/>
              </a:rPr>
              <a:t> for each row</a:t>
            </a:r>
          </a:p>
        </p:txBody>
      </p:sp>
      <p:sp>
        <p:nvSpPr>
          <p:cNvPr id="53" name="TextBox 52"/>
          <p:cNvSpPr txBox="1">
            <a:spLocks noChangeArrowheads="1"/>
          </p:cNvSpPr>
          <p:nvPr/>
        </p:nvSpPr>
        <p:spPr bwMode="auto">
          <a:xfrm>
            <a:off x="7166500" y="3553175"/>
            <a:ext cx="3794236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9-way </a:t>
            </a:r>
            <a:r>
              <a:rPr lang="en-US" sz="2400" dirty="0" err="1">
                <a:latin typeface="Calibri" pitchFamily="34" charset="0"/>
              </a:rPr>
              <a:t>alldiff</a:t>
            </a:r>
            <a:r>
              <a:rPr lang="en-US" sz="2400" dirty="0">
                <a:latin typeface="Calibri" pitchFamily="34" charset="0"/>
              </a:rPr>
              <a:t> for each column</a:t>
            </a:r>
          </a:p>
        </p:txBody>
      </p:sp>
      <p:sp>
        <p:nvSpPr>
          <p:cNvPr id="54" name="TextBox 53"/>
          <p:cNvSpPr txBox="1">
            <a:spLocks noChangeArrowheads="1"/>
          </p:cNvSpPr>
          <p:nvPr/>
        </p:nvSpPr>
        <p:spPr bwMode="auto">
          <a:xfrm>
            <a:off x="7166501" y="4487616"/>
            <a:ext cx="3661315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>
            <a:spAutoFit/>
          </a:bodyPr>
          <a:lstStyle/>
          <a:p>
            <a:r>
              <a:rPr lang="en-US" sz="2400">
                <a:latin typeface="Calibri" pitchFamily="34" charset="0"/>
              </a:rPr>
              <a:t>9-way alldiff for each region</a:t>
            </a:r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7166498" y="4944816"/>
            <a:ext cx="2971800" cy="120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r>
              <a:rPr lang="en-US" sz="2400">
                <a:latin typeface="Calibri" pitchFamily="34" charset="0"/>
              </a:rPr>
              <a:t>(or can have a bunch of pairwise inequality constraints)</a:t>
            </a:r>
          </a:p>
        </p:txBody>
      </p:sp>
      <p:sp>
        <p:nvSpPr>
          <p:cNvPr id="36" name="Rectangle 3"/>
          <p:cNvSpPr>
            <a:spLocks noGrp="1" noChangeArrowheads="1"/>
          </p:cNvSpPr>
          <p:nvPr>
            <p:ph idx="1"/>
          </p:nvPr>
        </p:nvSpPr>
        <p:spPr>
          <a:xfrm>
            <a:off x="6477000" y="1027906"/>
            <a:ext cx="4876800" cy="4525963"/>
          </a:xfrm>
        </p:spPr>
        <p:txBody>
          <a:bodyPr/>
          <a:lstStyle/>
          <a:p>
            <a:r>
              <a:rPr lang="en-US" dirty="0" smtClean="0"/>
              <a:t>Variables: Each </a:t>
            </a:r>
            <a:r>
              <a:rPr lang="en-US" dirty="0"/>
              <a:t>(open) </a:t>
            </a:r>
            <a:r>
              <a:rPr lang="en-US" dirty="0" smtClean="0"/>
              <a:t>square</a:t>
            </a:r>
          </a:p>
          <a:p>
            <a:endParaRPr lang="en-US" dirty="0"/>
          </a:p>
          <a:p>
            <a:r>
              <a:rPr lang="en-US" dirty="0"/>
              <a:t>Domains</a:t>
            </a:r>
            <a:r>
              <a:rPr lang="en-US" dirty="0" smtClean="0"/>
              <a:t>: {</a:t>
            </a:r>
            <a:r>
              <a:rPr lang="en-US" dirty="0"/>
              <a:t>1,2,…,9</a:t>
            </a:r>
            <a:r>
              <a:rPr lang="en-US" dirty="0" smtClean="0"/>
              <a:t>}</a:t>
            </a:r>
          </a:p>
          <a:p>
            <a:endParaRPr lang="en-US" dirty="0"/>
          </a:p>
          <a:p>
            <a:r>
              <a:rPr lang="en-US" dirty="0"/>
              <a:t>Constraints:</a:t>
            </a:r>
          </a:p>
        </p:txBody>
      </p:sp>
    </p:spTree>
    <p:extLst>
      <p:ext uri="{BB962C8B-B14F-4D97-AF65-F5344CB8AC3E}">
        <p14:creationId xmlns:p14="http://schemas.microsoft.com/office/powerpoint/2010/main" val="1907907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4" grpId="0"/>
      <p:bldP spid="3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Varieties of CSPs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397002"/>
            <a:ext cx="9042400" cy="4729164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400" dirty="0"/>
              <a:t>Discrete Variables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Finite domains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400" dirty="0"/>
              <a:t>Size </a:t>
            </a:r>
            <a:r>
              <a:rPr lang="en-US" sz="2400" i="1" dirty="0">
                <a:latin typeface="Times New Roman" pitchFamily="18" charset="0"/>
              </a:rPr>
              <a:t>d</a:t>
            </a:r>
            <a:r>
              <a:rPr lang="en-US" sz="2400" dirty="0"/>
              <a:t> means </a:t>
            </a:r>
            <a:r>
              <a:rPr lang="en-US" sz="2400" dirty="0">
                <a:latin typeface="Times New Roman" pitchFamily="18" charset="0"/>
              </a:rPr>
              <a:t>O(</a:t>
            </a:r>
            <a:r>
              <a:rPr lang="en-US" sz="2400" i="1" dirty="0" err="1">
                <a:latin typeface="Times New Roman" pitchFamily="18" charset="0"/>
              </a:rPr>
              <a:t>d</a:t>
            </a:r>
            <a:r>
              <a:rPr lang="en-US" sz="2400" i="1" baseline="30000" dirty="0" err="1">
                <a:latin typeface="Times New Roman" pitchFamily="18" charset="0"/>
              </a:rPr>
              <a:t>n</a:t>
            </a:r>
            <a:r>
              <a:rPr lang="en-US" sz="2400" dirty="0">
                <a:latin typeface="Times New Roman" pitchFamily="18" charset="0"/>
              </a:rPr>
              <a:t>)</a:t>
            </a:r>
            <a:r>
              <a:rPr lang="en-US" sz="2400" dirty="0"/>
              <a:t> complete assignments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400" dirty="0"/>
              <a:t>E.g., Boolean CSPs, including Boolean satisfiability (NP-complete)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Infinite domains (integers, strings, etc.)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400" dirty="0"/>
              <a:t>E.g., job scheduling, variables are start/end times for each job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400" dirty="0"/>
              <a:t>Linear constraints solvable, nonlinear undecidable</a:t>
            </a:r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Continuous variables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E.g., start/end times for Hubble Telescope observations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Linear constraints solvable in polynomial </a:t>
            </a:r>
            <a:r>
              <a:rPr lang="en-US" dirty="0" smtClean="0"/>
              <a:t>time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89993" y="1364304"/>
            <a:ext cx="2813015" cy="2369495"/>
          </a:xfrm>
          <a:prstGeom prst="rect">
            <a:avLst/>
          </a:prstGeom>
          <a:noFill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86800" y="3840355"/>
            <a:ext cx="2817740" cy="2294193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838200" y="1781744"/>
            <a:ext cx="7758953" cy="1585277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656146" y="1293339"/>
            <a:ext cx="2629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We will cover today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89559" y="4592873"/>
            <a:ext cx="64688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B050"/>
                </a:solidFill>
              </a:rPr>
              <a:t>We will cover in later lecture (linear programming)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559859" y="4090714"/>
            <a:ext cx="3453392" cy="369739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38200" y="5803128"/>
            <a:ext cx="6344093" cy="369739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313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0" grpId="0"/>
      <p:bldP spid="2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Varieties of Constraints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287238" y="1652275"/>
            <a:ext cx="7543641" cy="3355660"/>
          </a:xfrm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Varieties </a:t>
            </a:r>
            <a:r>
              <a:rPr lang="en-US" sz="2400" dirty="0"/>
              <a:t>of Constraints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Unary constraints involve a single variable (equivalent to reducing domains), e.g.: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/>
              <a:t>	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 smtClean="0"/>
              <a:t>Binary </a:t>
            </a:r>
            <a:r>
              <a:rPr lang="en-US" dirty="0"/>
              <a:t>constraints involve pairs of variables, e.g.: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lvl="1" eaLnBrk="1" hangingPunct="1">
              <a:lnSpc>
                <a:spcPct val="80000"/>
              </a:lnSpc>
            </a:pPr>
            <a:r>
              <a:rPr lang="en-US" dirty="0" smtClean="0"/>
              <a:t>Higher-order </a:t>
            </a:r>
            <a:r>
              <a:rPr lang="en-US" dirty="0"/>
              <a:t>constraints involve 3 or more variables: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dirty="0"/>
              <a:t>	   e.g., </a:t>
            </a:r>
            <a:r>
              <a:rPr lang="en-US" dirty="0" err="1"/>
              <a:t>cryptarithmetic</a:t>
            </a:r>
            <a:r>
              <a:rPr lang="en-US" dirty="0"/>
              <a:t> column constraints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</p:txBody>
      </p:sp>
      <p:pic>
        <p:nvPicPr>
          <p:cNvPr id="8" name="Picture 7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2258685" y="2647868"/>
            <a:ext cx="1665615" cy="277895"/>
          </a:xfrm>
          <a:prstGeom prst="rect">
            <a:avLst/>
          </a:prstGeom>
          <a:noFill/>
          <a:ln/>
          <a:effectLst/>
        </p:spPr>
      </p:pic>
      <p:pic>
        <p:nvPicPr>
          <p:cNvPr id="9" name="Picture 8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2280452" y="3450257"/>
            <a:ext cx="1417292" cy="277848"/>
          </a:xfrm>
          <a:prstGeom prst="rect">
            <a:avLst/>
          </a:prstGeom>
          <a:noFill/>
          <a:ln/>
          <a:effectLst/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879" y="1990344"/>
            <a:ext cx="4159859" cy="2815514"/>
          </a:xfrm>
          <a:prstGeom prst="rect">
            <a:avLst/>
          </a:prstGeom>
          <a:noFill/>
        </p:spPr>
      </p:pic>
      <p:pic>
        <p:nvPicPr>
          <p:cNvPr id="7" name="Picture 9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784140" y="4601988"/>
            <a:ext cx="2897839" cy="270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324451" y="3023343"/>
            <a:ext cx="7426683" cy="776304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459862" y="2561678"/>
            <a:ext cx="19943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Focus of today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24452" y="5105515"/>
            <a:ext cx="10584553" cy="15212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28600" indent="-228600">
              <a:lnSpc>
                <a:spcPct val="80000"/>
              </a:lnSpc>
              <a:spcBef>
                <a:spcPts val="1000"/>
              </a:spcBef>
              <a:buFont typeface="Arial"/>
              <a:buChar char="•"/>
            </a:pPr>
            <a:r>
              <a:rPr lang="en-US" sz="2400" dirty="0"/>
              <a:t>Preferences (soft constraints):</a:t>
            </a:r>
          </a:p>
          <a:p>
            <a:pPr marL="685800" lvl="1" indent="-228600">
              <a:lnSpc>
                <a:spcPct val="80000"/>
              </a:lnSpc>
              <a:spcBef>
                <a:spcPts val="500"/>
              </a:spcBef>
              <a:buFont typeface="Arial"/>
              <a:buChar char="•"/>
            </a:pPr>
            <a:r>
              <a:rPr lang="en-US" sz="2400" dirty="0"/>
              <a:t>E.g., red is better than green</a:t>
            </a:r>
          </a:p>
          <a:p>
            <a:pPr marL="685800" lvl="1" indent="-228600">
              <a:lnSpc>
                <a:spcPct val="80000"/>
              </a:lnSpc>
              <a:spcBef>
                <a:spcPts val="500"/>
              </a:spcBef>
              <a:buFont typeface="Arial"/>
              <a:buChar char="•"/>
            </a:pPr>
            <a:r>
              <a:rPr lang="en-US" sz="2400" dirty="0"/>
              <a:t>Often representable by a cost for each variable assignment</a:t>
            </a:r>
          </a:p>
          <a:p>
            <a:pPr marL="685800" lvl="1" indent="-228600">
              <a:lnSpc>
                <a:spcPct val="80000"/>
              </a:lnSpc>
              <a:spcBef>
                <a:spcPts val="500"/>
              </a:spcBef>
              <a:buFont typeface="Arial"/>
              <a:buChar char="•"/>
            </a:pPr>
            <a:r>
              <a:rPr lang="en-US" sz="2400" dirty="0"/>
              <a:t>Gives constrained optimization </a:t>
            </a:r>
            <a:r>
              <a:rPr lang="en-US" sz="2400" dirty="0" smtClean="0"/>
              <a:t>problems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86415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CSPs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28801" y="1524416"/>
            <a:ext cx="8866186" cy="46283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98106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Standard Search Formulation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447800"/>
            <a:ext cx="6019800" cy="507826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800" dirty="0"/>
              <a:t>Standard search formulation of CSPs</a:t>
            </a:r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r>
              <a:rPr lang="en-US" sz="2800" dirty="0"/>
              <a:t>States defined by the values assigned so far (partial assignments)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Initial state: the empty assignment, {}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Successor function: assign a value to an unassigned variable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Goal test: the current assignment is </a:t>
            </a:r>
            <a:r>
              <a:rPr lang="en-US" sz="2400" dirty="0">
                <a:solidFill>
                  <a:srgbClr val="0070C0"/>
                </a:solidFill>
              </a:rPr>
              <a:t>complete</a:t>
            </a:r>
            <a:r>
              <a:rPr lang="en-US" sz="2400" dirty="0"/>
              <a:t> and </a:t>
            </a:r>
            <a:r>
              <a:rPr lang="en-US" sz="2400" dirty="0">
                <a:solidFill>
                  <a:srgbClr val="0070C0"/>
                </a:solidFill>
              </a:rPr>
              <a:t>satisfies all constraints</a:t>
            </a:r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r>
              <a:rPr lang="en-US" sz="2800" dirty="0"/>
              <a:t>We’ll start with the straightforward, naïve approach, then improve it</a:t>
            </a:r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00801" y="1545125"/>
            <a:ext cx="5359576" cy="4169391"/>
          </a:xfrm>
          <a:prstGeom prst="rect">
            <a:avLst/>
          </a:prstGeom>
          <a:noFill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673430" y="3730636"/>
                <a:ext cx="431983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400" dirty="0" smtClean="0">
                    <a:solidFill>
                      <a:srgbClr val="0070C0"/>
                    </a:solidFill>
                  </a:rPr>
                  <a:t>Can be any unassigned variable</a:t>
                </a:r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3430" y="3730636"/>
                <a:ext cx="4319837" cy="461665"/>
              </a:xfrm>
              <a:prstGeom prst="rect">
                <a:avLst/>
              </a:prstGeom>
              <a:blipFill rotWithShape="0">
                <a:blip r:embed="rId3"/>
                <a:stretch>
                  <a:fillRect t="-10526" r="-1695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1098393" y="3802564"/>
            <a:ext cx="2575932" cy="31781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869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/>
          <p:cNvPicPr>
            <a:picLocks noChangeAspect="1" noChangeArrowheads="1"/>
          </p:cNvPicPr>
          <p:nvPr/>
        </p:nvPicPr>
        <p:blipFill rotWithShape="1">
          <a:blip r:embed="rId2" cstate="print"/>
          <a:srcRect l="54291" t="518" r="23636" b="83448"/>
          <a:stretch/>
        </p:blipFill>
        <p:spPr bwMode="auto">
          <a:xfrm>
            <a:off x="8057477" y="154108"/>
            <a:ext cx="1721224" cy="10836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Depth First 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917141" cy="4351338"/>
          </a:xfrm>
        </p:spPr>
        <p:txBody>
          <a:bodyPr/>
          <a:lstStyle/>
          <a:p>
            <a:r>
              <a:rPr lang="en-US" dirty="0" smtClean="0"/>
              <a:t>At each node, assign a value from the domain to the variable</a:t>
            </a:r>
          </a:p>
          <a:p>
            <a:r>
              <a:rPr lang="en-US" dirty="0" smtClean="0"/>
              <a:t>Check feasibility (constraints) when the assignment is complete</a:t>
            </a:r>
          </a:p>
        </p:txBody>
      </p:sp>
    </p:spTree>
    <p:extLst>
      <p:ext uri="{BB962C8B-B14F-4D97-AF65-F5344CB8AC3E}">
        <p14:creationId xmlns:p14="http://schemas.microsoft.com/office/powerpoint/2010/main" val="692643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 – Naïve Search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2514600"/>
            <a:ext cx="2628900" cy="2549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888413" y="2316932"/>
            <a:ext cx="617488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Keep these questions in mind:</a:t>
            </a:r>
          </a:p>
          <a:p>
            <a:endParaRPr lang="en-US" sz="2400" dirty="0" smtClean="0">
              <a:solidFill>
                <a:srgbClr val="0070C0"/>
              </a:solidFill>
            </a:endParaRPr>
          </a:p>
          <a:p>
            <a:r>
              <a:rPr lang="en-US" sz="2400" dirty="0" smtClean="0">
                <a:solidFill>
                  <a:srgbClr val="0070C0"/>
                </a:solidFill>
              </a:rPr>
              <a:t>Q1. How is the naïve search process in the demo different from the DFS process we just described?</a:t>
            </a:r>
          </a:p>
          <a:p>
            <a:endParaRPr lang="en-US" sz="2400" dirty="0" smtClean="0">
              <a:solidFill>
                <a:srgbClr val="0070C0"/>
              </a:solidFill>
            </a:endParaRPr>
          </a:p>
          <a:p>
            <a:r>
              <a:rPr lang="en-US" sz="2400" dirty="0" smtClean="0">
                <a:solidFill>
                  <a:srgbClr val="0070C0"/>
                </a:solidFill>
              </a:rPr>
              <a:t>Q2. Why the naïve search is “naïve”? How to make it more efficient?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1574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Backtracking Search</a:t>
            </a: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38402" y="1752602"/>
            <a:ext cx="7315199" cy="427824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7812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Backtracking Search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9829800" cy="4953000"/>
          </a:xfrm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Backtracking search is the basic uninformed algorithm for solving </a:t>
            </a:r>
            <a:r>
              <a:rPr lang="en-US" sz="2400" dirty="0" smtClean="0"/>
              <a:t>CSPs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Backtracking </a:t>
            </a:r>
            <a:r>
              <a:rPr lang="en-US" sz="2400" dirty="0" smtClean="0"/>
              <a:t>search = DFS + two improvements</a:t>
            </a:r>
          </a:p>
          <a:p>
            <a:pPr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Idea 1: One variable at a time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Variable assignments are </a:t>
            </a:r>
            <a:r>
              <a:rPr lang="en-US" dirty="0" smtClean="0"/>
              <a:t>commutative</a:t>
            </a:r>
          </a:p>
          <a:p>
            <a:pPr lvl="2">
              <a:lnSpc>
                <a:spcPct val="80000"/>
              </a:lnSpc>
            </a:pPr>
            <a:r>
              <a:rPr lang="en-US" sz="2400" dirty="0" smtClean="0"/>
              <a:t>[</a:t>
            </a:r>
            <a:r>
              <a:rPr lang="en-US" sz="2400" dirty="0"/>
              <a:t>WA = red then NT = green] same as [NT = green then WA = red]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Only need to consider </a:t>
            </a:r>
            <a:r>
              <a:rPr lang="en-US" dirty="0" smtClean="0"/>
              <a:t>assign value </a:t>
            </a:r>
            <a:r>
              <a:rPr lang="en-US" dirty="0"/>
              <a:t>to a single variable at each step</a:t>
            </a:r>
          </a:p>
          <a:p>
            <a:pPr lvl="3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Idea 2: Check constraints as you go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 smtClean="0"/>
              <a:t>Consider </a:t>
            </a:r>
            <a:r>
              <a:rPr lang="en-US" dirty="0"/>
              <a:t>only values which do not conflict previous assignments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 smtClean="0"/>
              <a:t>May need </a:t>
            </a:r>
            <a:r>
              <a:rPr lang="en-US" dirty="0"/>
              <a:t>some computation to check the constraints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/>
              <a:t>“Incremental goal test”</a:t>
            </a:r>
          </a:p>
          <a:p>
            <a:pPr lvl="2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Can solve n-queens for n </a:t>
            </a:r>
            <a:r>
              <a:rPr lang="en-US" sz="2400" dirty="0" smtClean="0">
                <a:sym typeface="Symbol" pitchFamily="18" charset="2"/>
              </a:rPr>
              <a:t></a:t>
            </a:r>
            <a:r>
              <a:rPr lang="en-US" sz="2400" dirty="0" smtClean="0"/>
              <a:t> 25</a:t>
            </a:r>
            <a:endParaRPr lang="en-US" sz="2400" dirty="0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7" t="3197"/>
          <a:stretch/>
        </p:blipFill>
        <p:spPr bwMode="auto">
          <a:xfrm>
            <a:off x="9140843" y="5108944"/>
            <a:ext cx="2822557" cy="16685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26825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Backtracking Example</a:t>
            </a:r>
          </a:p>
        </p:txBody>
      </p:sp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30981" y="1447800"/>
            <a:ext cx="1165225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605" name="Picture 5"/>
          <p:cNvPicPr>
            <a:picLocks noChangeAspect="1" noChangeArrowheads="1"/>
          </p:cNvPicPr>
          <p:nvPr/>
        </p:nvPicPr>
        <p:blipFill>
          <a:blip r:embed="rId3" cstate="print"/>
          <a:srcRect l="983" t="1931"/>
          <a:stretch>
            <a:fillRect/>
          </a:stretch>
        </p:blipFill>
        <p:spPr bwMode="auto">
          <a:xfrm>
            <a:off x="4535581" y="1474413"/>
            <a:ext cx="3846420" cy="2048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606" name="Picture 6"/>
          <p:cNvPicPr>
            <a:picLocks noChangeAspect="1" noChangeArrowheads="1"/>
          </p:cNvPicPr>
          <p:nvPr/>
        </p:nvPicPr>
        <p:blipFill>
          <a:blip r:embed="rId4" cstate="print"/>
          <a:srcRect l="645" t="615"/>
          <a:stretch>
            <a:fillRect/>
          </a:stretch>
        </p:blipFill>
        <p:spPr bwMode="auto">
          <a:xfrm>
            <a:off x="3692899" y="1474413"/>
            <a:ext cx="4534647" cy="3365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607" name="Picture 7"/>
          <p:cNvPicPr>
            <a:picLocks noChangeAspect="1" noChangeArrowheads="1"/>
          </p:cNvPicPr>
          <p:nvPr/>
        </p:nvPicPr>
        <p:blipFill>
          <a:blip r:embed="rId5" cstate="print"/>
          <a:srcRect l="578" t="520"/>
          <a:stretch>
            <a:fillRect/>
          </a:stretch>
        </p:blipFill>
        <p:spPr bwMode="auto">
          <a:xfrm>
            <a:off x="2823322" y="1483377"/>
            <a:ext cx="5401049" cy="4684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67602" y="3962400"/>
            <a:ext cx="4571999" cy="267390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42068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Backtracking Search</a:t>
            </a:r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1500189"/>
            <a:ext cx="7848600" cy="383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05335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Backtracking Search</a:t>
            </a:r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1500189"/>
            <a:ext cx="7848600" cy="383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2438400" y="2540000"/>
            <a:ext cx="5210629" cy="319314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137950" y="5430989"/>
            <a:ext cx="7992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No need to check consistency for a complete assignment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79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Backtracking Search</a:t>
            </a:r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1500189"/>
            <a:ext cx="7848600" cy="383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2438400" y="3367315"/>
            <a:ext cx="7039429" cy="333827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866571" y="5421901"/>
            <a:ext cx="71003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Checks </a:t>
            </a:r>
            <a:r>
              <a:rPr lang="en-US" sz="2400" dirty="0">
                <a:solidFill>
                  <a:srgbClr val="0070C0"/>
                </a:solidFill>
              </a:rPr>
              <a:t>consistency at each assignment</a:t>
            </a:r>
          </a:p>
        </p:txBody>
      </p:sp>
    </p:spTree>
    <p:extLst>
      <p:ext uri="{BB962C8B-B14F-4D97-AF65-F5344CB8AC3E}">
        <p14:creationId xmlns:p14="http://schemas.microsoft.com/office/powerpoint/2010/main" val="371227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Backtracking Search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2156460" y="5469709"/>
            <a:ext cx="8229600" cy="999356"/>
          </a:xfrm>
        </p:spPr>
        <p:txBody>
          <a:bodyPr>
            <a:noAutofit/>
          </a:bodyPr>
          <a:lstStyle/>
          <a:p>
            <a:pPr eaLnBrk="1" hangingPunct="1"/>
            <a:r>
              <a:rPr lang="en-US" sz="2400" dirty="0"/>
              <a:t>Backtracking = DFS + variable-ordering + fail-on-violation</a:t>
            </a:r>
          </a:p>
          <a:p>
            <a:pPr eaLnBrk="1" hangingPunct="1"/>
            <a:r>
              <a:rPr lang="en-US" sz="2400" dirty="0"/>
              <a:t>What are the choice points?</a:t>
            </a:r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1500189"/>
            <a:ext cx="7848600" cy="383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2438400" y="2825753"/>
            <a:ext cx="7184571" cy="599618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540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 </a:t>
            </a:r>
            <a:r>
              <a:rPr lang="en-US" dirty="0"/>
              <a:t>– Backtracking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2514600"/>
            <a:ext cx="2628900" cy="2549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9888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Improving Backtracking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646237"/>
            <a:ext cx="8229600" cy="4525963"/>
          </a:xfrm>
        </p:spPr>
        <p:txBody>
          <a:bodyPr/>
          <a:lstStyle/>
          <a:p>
            <a:pPr eaLnBrk="1" hangingPunct="1"/>
            <a:r>
              <a:rPr lang="en-US" sz="2800" dirty="0"/>
              <a:t>General-purpose ideas give huge gains in speed</a:t>
            </a:r>
          </a:p>
          <a:p>
            <a:pPr lvl="1" eaLnBrk="1" hangingPunct="1"/>
            <a:endParaRPr lang="en-US" sz="2400" dirty="0"/>
          </a:p>
          <a:p>
            <a:r>
              <a:rPr lang="en-US" dirty="0"/>
              <a:t>Filtering: Can we detect inevitable failure early?</a:t>
            </a:r>
          </a:p>
          <a:p>
            <a:pPr eaLnBrk="1" hangingPunct="1"/>
            <a:endParaRPr lang="en-US" sz="2800" dirty="0"/>
          </a:p>
          <a:p>
            <a:pPr eaLnBrk="1" hangingPunct="1"/>
            <a:r>
              <a:rPr lang="en-US" sz="2800" dirty="0"/>
              <a:t>Ordering:</a:t>
            </a:r>
          </a:p>
          <a:p>
            <a:pPr lvl="1" eaLnBrk="1" hangingPunct="1"/>
            <a:r>
              <a:rPr lang="en-US" sz="2400" dirty="0"/>
              <a:t>Which variable should be assigned next?</a:t>
            </a:r>
          </a:p>
          <a:p>
            <a:pPr lvl="1" eaLnBrk="1" hangingPunct="1"/>
            <a:r>
              <a:rPr lang="en-US" sz="2400" dirty="0"/>
              <a:t>In what order should its values be tried?</a:t>
            </a:r>
          </a:p>
          <a:p>
            <a:pPr lvl="1" eaLnBrk="1" hangingPunct="1"/>
            <a:endParaRPr lang="en-US" sz="2400" dirty="0"/>
          </a:p>
          <a:p>
            <a:pPr eaLnBrk="1" hangingPunct="1"/>
            <a:r>
              <a:rPr lang="en-US" sz="2800" dirty="0"/>
              <a:t>Structure: Can we exploit the problem structure?</a:t>
            </a:r>
          </a:p>
          <a:p>
            <a:pPr lvl="1" eaLnBrk="1" hangingPunct="1"/>
            <a:endParaRPr lang="en-US" sz="2400" dirty="0"/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27162" y="1830010"/>
            <a:ext cx="4110079" cy="2960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665456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Filtering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38402" y="1600646"/>
            <a:ext cx="7237410" cy="40567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23977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538513"/>
            <a:ext cx="11379200" cy="4453394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400" dirty="0"/>
              <a:t>Filtering: Keep track of domains for unassigned variables and cross off bad options</a:t>
            </a:r>
          </a:p>
          <a:p>
            <a:pPr eaLnBrk="1" hangingPunct="1"/>
            <a:r>
              <a:rPr lang="en-US" sz="2400" dirty="0"/>
              <a:t>Forward checking: </a:t>
            </a:r>
            <a:r>
              <a:rPr lang="en-US" sz="2400" dirty="0" smtClean="0"/>
              <a:t>A simple way for filtering </a:t>
            </a:r>
          </a:p>
          <a:p>
            <a:pPr lvl="1"/>
            <a:r>
              <a:rPr lang="en-US" dirty="0" smtClean="0"/>
              <a:t>After </a:t>
            </a:r>
            <a:r>
              <a:rPr lang="en-US" dirty="0"/>
              <a:t>a variable is assigned a value, </a:t>
            </a:r>
            <a:r>
              <a:rPr lang="en-US" dirty="0" smtClean="0"/>
              <a:t>check related constraints and </a:t>
            </a:r>
            <a:r>
              <a:rPr lang="en-US" dirty="0"/>
              <a:t>cross off values of </a:t>
            </a:r>
            <a:r>
              <a:rPr lang="en-US" dirty="0" smtClean="0"/>
              <a:t>unassigned variables </a:t>
            </a:r>
            <a:r>
              <a:rPr lang="en-US" dirty="0"/>
              <a:t>which violate the </a:t>
            </a:r>
            <a:r>
              <a:rPr lang="en-US" dirty="0" smtClean="0"/>
              <a:t>constraints</a:t>
            </a:r>
            <a:endParaRPr lang="en-US" dirty="0"/>
          </a:p>
          <a:p>
            <a:pPr lvl="1"/>
            <a:r>
              <a:rPr lang="en-US" dirty="0" smtClean="0"/>
              <a:t>Failure </a:t>
            </a:r>
            <a:r>
              <a:rPr lang="en-US" dirty="0"/>
              <a:t>detected if some variables have no values remaining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1438792" y="0"/>
            <a:ext cx="753208" cy="16617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/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Filtering: Forward Checking</a:t>
            </a:r>
          </a:p>
        </p:txBody>
      </p:sp>
      <p:sp>
        <p:nvSpPr>
          <p:cNvPr id="925726" name="Rectangle 30"/>
          <p:cNvSpPr>
            <a:spLocks noChangeArrowheads="1"/>
          </p:cNvSpPr>
          <p:nvPr/>
        </p:nvSpPr>
        <p:spPr bwMode="auto">
          <a:xfrm>
            <a:off x="2286000" y="5105400"/>
            <a:ext cx="8382000" cy="1066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925727" name="Rectangle 31"/>
          <p:cNvSpPr>
            <a:spLocks noChangeArrowheads="1"/>
          </p:cNvSpPr>
          <p:nvPr/>
        </p:nvSpPr>
        <p:spPr bwMode="auto">
          <a:xfrm>
            <a:off x="2286000" y="5629835"/>
            <a:ext cx="8382000" cy="533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42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538513"/>
            <a:ext cx="11379200" cy="4453394"/>
          </a:xfrm>
        </p:spPr>
        <p:txBody>
          <a:bodyPr/>
          <a:lstStyle/>
          <a:p>
            <a:r>
              <a:rPr lang="en-US" sz="2400" dirty="0"/>
              <a:t>Filtering: Keep track of domains for unassigned variables and cross off bad options</a:t>
            </a:r>
          </a:p>
          <a:p>
            <a:r>
              <a:rPr lang="en-US" sz="2400" dirty="0"/>
              <a:t>Forward checking: A simple way for filtering </a:t>
            </a:r>
          </a:p>
          <a:p>
            <a:pPr lvl="1"/>
            <a:r>
              <a:rPr lang="en-US" dirty="0"/>
              <a:t>After a variable is assigned a value, check related constraints and cross off values of unassigned variables which violate the constraints</a:t>
            </a:r>
          </a:p>
          <a:p>
            <a:pPr lvl="1"/>
            <a:r>
              <a:rPr lang="en-US" dirty="0"/>
              <a:t>Failure detected if some variables have no values remaining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1438792" y="0"/>
            <a:ext cx="753208" cy="16617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/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Filtering: Forward Checking</a:t>
            </a:r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3" cstate="print"/>
          <a:srcRect t="35036" r="14557"/>
          <a:stretch>
            <a:fillRect/>
          </a:stretch>
        </p:blipFill>
        <p:spPr bwMode="auto">
          <a:xfrm>
            <a:off x="3124159" y="3511683"/>
            <a:ext cx="7122459" cy="2401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5725" name="Rectangle 29"/>
          <p:cNvSpPr>
            <a:spLocks noChangeArrowheads="1"/>
          </p:cNvSpPr>
          <p:nvPr/>
        </p:nvSpPr>
        <p:spPr bwMode="auto">
          <a:xfrm>
            <a:off x="2895558" y="4510451"/>
            <a:ext cx="8382000" cy="1447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925726" name="Rectangle 30"/>
          <p:cNvSpPr>
            <a:spLocks noChangeArrowheads="1"/>
          </p:cNvSpPr>
          <p:nvPr/>
        </p:nvSpPr>
        <p:spPr bwMode="auto">
          <a:xfrm>
            <a:off x="2286000" y="5290596"/>
            <a:ext cx="8382000" cy="1066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925727" name="Rectangle 31"/>
          <p:cNvSpPr>
            <a:spLocks noChangeArrowheads="1"/>
          </p:cNvSpPr>
          <p:nvPr/>
        </p:nvSpPr>
        <p:spPr bwMode="auto">
          <a:xfrm>
            <a:off x="2286000" y="5815031"/>
            <a:ext cx="8382000" cy="533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452931" y="3886161"/>
            <a:ext cx="2520847" cy="2139693"/>
            <a:chOff x="-1164271" y="4466108"/>
            <a:chExt cx="2520847" cy="2139693"/>
          </a:xfrm>
        </p:grpSpPr>
        <p:pic>
          <p:nvPicPr>
            <p:cNvPr id="23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10378" r="74444" b="70031"/>
            <a:stretch/>
          </p:blipFill>
          <p:spPr bwMode="auto">
            <a:xfrm>
              <a:off x="-1164271" y="4466108"/>
              <a:ext cx="2443257" cy="21396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" name="Text Box 23"/>
            <p:cNvSpPr txBox="1">
              <a:spLocks noChangeArrowheads="1"/>
            </p:cNvSpPr>
            <p:nvPr/>
          </p:nvSpPr>
          <p:spPr bwMode="auto">
            <a:xfrm>
              <a:off x="-1083009" y="5210660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20" name="Text Box 24"/>
            <p:cNvSpPr txBox="1">
              <a:spLocks noChangeArrowheads="1"/>
            </p:cNvSpPr>
            <p:nvPr/>
          </p:nvSpPr>
          <p:spPr bwMode="auto">
            <a:xfrm>
              <a:off x="-175529" y="544372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22" name="Text Box 25"/>
            <p:cNvSpPr txBox="1">
              <a:spLocks noChangeArrowheads="1"/>
            </p:cNvSpPr>
            <p:nvPr/>
          </p:nvSpPr>
          <p:spPr bwMode="auto">
            <a:xfrm>
              <a:off x="-291685" y="4930368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24" name="Text Box 26"/>
            <p:cNvSpPr txBox="1">
              <a:spLocks noChangeArrowheads="1"/>
            </p:cNvSpPr>
            <p:nvPr/>
          </p:nvSpPr>
          <p:spPr bwMode="auto">
            <a:xfrm>
              <a:off x="452931" y="505828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25" name="Text Box 27"/>
            <p:cNvSpPr txBox="1">
              <a:spLocks noChangeArrowheads="1"/>
            </p:cNvSpPr>
            <p:nvPr/>
          </p:nvSpPr>
          <p:spPr bwMode="auto">
            <a:xfrm>
              <a:off x="490036" y="5624617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26" name="Text Box 28"/>
            <p:cNvSpPr txBox="1">
              <a:spLocks noChangeArrowheads="1"/>
            </p:cNvSpPr>
            <p:nvPr/>
          </p:nvSpPr>
          <p:spPr bwMode="auto">
            <a:xfrm>
              <a:off x="486695" y="5932608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27" name="Text Box 28"/>
            <p:cNvSpPr txBox="1">
              <a:spLocks noChangeArrowheads="1"/>
            </p:cNvSpPr>
            <p:nvPr/>
          </p:nvSpPr>
          <p:spPr bwMode="auto">
            <a:xfrm>
              <a:off x="610586" y="627338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 smtClean="0">
                  <a:latin typeface="Calibri" pitchFamily="34" charset="0"/>
                </a:rPr>
                <a:t>T</a:t>
              </a:r>
              <a:endParaRPr lang="en-US" sz="1500" dirty="0"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5071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538513"/>
            <a:ext cx="11379200" cy="4453394"/>
          </a:xfrm>
        </p:spPr>
        <p:txBody>
          <a:bodyPr/>
          <a:lstStyle/>
          <a:p>
            <a:r>
              <a:rPr lang="en-US" sz="2400" dirty="0"/>
              <a:t>Filtering: Keep track of domains for unassigned variables and cross off bad options</a:t>
            </a:r>
          </a:p>
          <a:p>
            <a:r>
              <a:rPr lang="en-US" sz="2400" dirty="0"/>
              <a:t>Forward checking: A simple way for filtering </a:t>
            </a:r>
          </a:p>
          <a:p>
            <a:pPr lvl="1"/>
            <a:r>
              <a:rPr lang="en-US" dirty="0"/>
              <a:t>After a variable is assigned a value, check related constraints and cross off values of unassigned variables which violate the constraints</a:t>
            </a:r>
          </a:p>
          <a:p>
            <a:pPr lvl="1"/>
            <a:r>
              <a:rPr lang="en-US" dirty="0"/>
              <a:t>Failure detected if some variables have no values remaining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1438792" y="0"/>
            <a:ext cx="753208" cy="16617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/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Filtering: Forward Checking</a:t>
            </a:r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3" cstate="print"/>
          <a:srcRect t="35036" r="14557"/>
          <a:stretch>
            <a:fillRect/>
          </a:stretch>
        </p:blipFill>
        <p:spPr bwMode="auto">
          <a:xfrm>
            <a:off x="3124159" y="3491332"/>
            <a:ext cx="7122459" cy="2401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5725" name="Rectangle 29"/>
          <p:cNvSpPr>
            <a:spLocks noChangeArrowheads="1"/>
          </p:cNvSpPr>
          <p:nvPr/>
        </p:nvSpPr>
        <p:spPr bwMode="auto">
          <a:xfrm>
            <a:off x="2895558" y="4983586"/>
            <a:ext cx="8382000" cy="1447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925726" name="Rectangle 30"/>
          <p:cNvSpPr>
            <a:spLocks noChangeArrowheads="1"/>
          </p:cNvSpPr>
          <p:nvPr/>
        </p:nvSpPr>
        <p:spPr bwMode="auto">
          <a:xfrm>
            <a:off x="2286000" y="5270245"/>
            <a:ext cx="8382000" cy="1066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925727" name="Rectangle 31"/>
          <p:cNvSpPr>
            <a:spLocks noChangeArrowheads="1"/>
          </p:cNvSpPr>
          <p:nvPr/>
        </p:nvSpPr>
        <p:spPr bwMode="auto">
          <a:xfrm>
            <a:off x="2286000" y="5794680"/>
            <a:ext cx="8382000" cy="533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6370" y="5077700"/>
            <a:ext cx="1981431" cy="172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Straight Connector 3"/>
          <p:cNvCxnSpPr/>
          <p:nvPr/>
        </p:nvCxnSpPr>
        <p:spPr>
          <a:xfrm flipV="1">
            <a:off x="864671" y="5329406"/>
            <a:ext cx="436594" cy="210620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864671" y="5652116"/>
            <a:ext cx="508882" cy="160013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504" y="3491332"/>
            <a:ext cx="1928273" cy="1656157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2829633" y="5888760"/>
            <a:ext cx="93090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Recall: Binary </a:t>
            </a:r>
            <a:r>
              <a:rPr lang="en-US" sz="2400" dirty="0">
                <a:solidFill>
                  <a:srgbClr val="0070C0"/>
                </a:solidFill>
              </a:rPr>
              <a:t>constraint </a:t>
            </a:r>
            <a:r>
              <a:rPr lang="en-US" sz="2400" dirty="0" smtClean="0">
                <a:solidFill>
                  <a:srgbClr val="0070C0"/>
                </a:solidFill>
              </a:rPr>
              <a:t>graph for a binary </a:t>
            </a:r>
            <a:r>
              <a:rPr lang="en-US" sz="2400" dirty="0">
                <a:solidFill>
                  <a:srgbClr val="0070C0"/>
                </a:solidFill>
              </a:rPr>
              <a:t>CSP (i.e., each constraint has most two variables</a:t>
            </a:r>
            <a:r>
              <a:rPr lang="en-US" sz="2400" dirty="0" smtClean="0">
                <a:solidFill>
                  <a:srgbClr val="0070C0"/>
                </a:solidFill>
              </a:rPr>
              <a:t>): </a:t>
            </a:r>
            <a:r>
              <a:rPr lang="en-US" sz="2400" dirty="0">
                <a:solidFill>
                  <a:srgbClr val="0070C0"/>
                </a:solidFill>
              </a:rPr>
              <a:t>nodes are variables, </a:t>
            </a:r>
            <a:r>
              <a:rPr lang="en-US" sz="2400" dirty="0" smtClean="0">
                <a:solidFill>
                  <a:srgbClr val="0070C0"/>
                </a:solidFill>
              </a:rPr>
              <a:t>edges show constraints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83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538513"/>
            <a:ext cx="11379200" cy="4453394"/>
          </a:xfrm>
        </p:spPr>
        <p:txBody>
          <a:bodyPr/>
          <a:lstStyle/>
          <a:p>
            <a:r>
              <a:rPr lang="en-US" sz="2400" dirty="0"/>
              <a:t>Filtering: Keep track of domains for unassigned variables and cross off bad options</a:t>
            </a:r>
          </a:p>
          <a:p>
            <a:r>
              <a:rPr lang="en-US" sz="2400" dirty="0"/>
              <a:t>Forward checking: A simple way for filtering </a:t>
            </a:r>
          </a:p>
          <a:p>
            <a:pPr lvl="1"/>
            <a:r>
              <a:rPr lang="en-US" dirty="0"/>
              <a:t>After a variable is assigned a value, check related constraints and cross off values of unassigned variables which violate the constraints</a:t>
            </a:r>
          </a:p>
          <a:p>
            <a:pPr lvl="1"/>
            <a:r>
              <a:rPr lang="en-US" dirty="0"/>
              <a:t>Failure detected if some variables have no values remaining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1438792" y="0"/>
            <a:ext cx="753208" cy="16617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/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Filtering: Forward Checking</a:t>
            </a:r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3" cstate="print"/>
          <a:srcRect t="35036" r="14557"/>
          <a:stretch>
            <a:fillRect/>
          </a:stretch>
        </p:blipFill>
        <p:spPr bwMode="auto">
          <a:xfrm>
            <a:off x="3124159" y="3461759"/>
            <a:ext cx="7122459" cy="2401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5726" name="Rectangle 30"/>
          <p:cNvSpPr>
            <a:spLocks noChangeArrowheads="1"/>
          </p:cNvSpPr>
          <p:nvPr/>
        </p:nvSpPr>
        <p:spPr bwMode="auto">
          <a:xfrm>
            <a:off x="2286000" y="5431848"/>
            <a:ext cx="8382000" cy="1066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925727" name="Rectangle 31"/>
          <p:cNvSpPr>
            <a:spLocks noChangeArrowheads="1"/>
          </p:cNvSpPr>
          <p:nvPr/>
        </p:nvSpPr>
        <p:spPr bwMode="auto">
          <a:xfrm>
            <a:off x="2286000" y="5765107"/>
            <a:ext cx="8382000" cy="533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3120" y="5034292"/>
            <a:ext cx="1981431" cy="172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7" name="Straight Connector 16"/>
          <p:cNvCxnSpPr/>
          <p:nvPr/>
        </p:nvCxnSpPr>
        <p:spPr>
          <a:xfrm>
            <a:off x="1620085" y="5262714"/>
            <a:ext cx="499850" cy="72555"/>
          </a:xfrm>
          <a:prstGeom prst="line">
            <a:avLst/>
          </a:prstGeom>
          <a:ln w="5715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1666316" y="5442576"/>
            <a:ext cx="482648" cy="339952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2283079" y="5503651"/>
            <a:ext cx="123085" cy="237696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525"/>
          <a:stretch/>
        </p:blipFill>
        <p:spPr>
          <a:xfrm>
            <a:off x="760480" y="3490677"/>
            <a:ext cx="1922089" cy="1544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751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538513"/>
            <a:ext cx="11379200" cy="4453394"/>
          </a:xfrm>
        </p:spPr>
        <p:txBody>
          <a:bodyPr/>
          <a:lstStyle/>
          <a:p>
            <a:r>
              <a:rPr lang="en-US" sz="2400" dirty="0"/>
              <a:t>Filtering: Keep track of domains for unassigned variables and cross off bad options</a:t>
            </a:r>
          </a:p>
          <a:p>
            <a:r>
              <a:rPr lang="en-US" sz="2400" dirty="0"/>
              <a:t>Forward checking: A simple way for filtering </a:t>
            </a:r>
          </a:p>
          <a:p>
            <a:pPr lvl="1"/>
            <a:r>
              <a:rPr lang="en-US" dirty="0"/>
              <a:t>After a variable is assigned a value, check related constraints and cross off values of unassigned variables which violate the constraints</a:t>
            </a:r>
          </a:p>
          <a:p>
            <a:pPr lvl="1"/>
            <a:r>
              <a:rPr lang="en-US" dirty="0"/>
              <a:t>Failure detected if some variables have no values remaining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1438792" y="0"/>
            <a:ext cx="753208" cy="16617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/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Filtering: Forward Checking</a:t>
            </a:r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3" cstate="print"/>
          <a:srcRect t="35036" r="14557"/>
          <a:stretch>
            <a:fillRect/>
          </a:stretch>
        </p:blipFill>
        <p:spPr bwMode="auto">
          <a:xfrm>
            <a:off x="3124159" y="3472427"/>
            <a:ext cx="7122459" cy="2401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3600" y="5037340"/>
            <a:ext cx="1981431" cy="172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8" name="Straight Connector 17"/>
          <p:cNvCxnSpPr/>
          <p:nvPr/>
        </p:nvCxnSpPr>
        <p:spPr>
          <a:xfrm flipH="1">
            <a:off x="2263150" y="5939485"/>
            <a:ext cx="153093" cy="161615"/>
          </a:xfrm>
          <a:prstGeom prst="line">
            <a:avLst/>
          </a:prstGeom>
          <a:ln w="5715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721525" y="5916366"/>
            <a:ext cx="341806" cy="213762"/>
          </a:xfrm>
          <a:prstGeom prst="line">
            <a:avLst/>
          </a:prstGeom>
          <a:ln w="5715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443240" y="5897176"/>
            <a:ext cx="534236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/>
              <a:t>FAIL </a:t>
            </a:r>
            <a:r>
              <a:rPr lang="mr-IN" sz="2600" dirty="0"/>
              <a:t>–</a:t>
            </a:r>
            <a:r>
              <a:rPr lang="en-US" sz="2600" dirty="0"/>
              <a:t> variable with no possible values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525"/>
          <a:stretch/>
        </p:blipFill>
        <p:spPr>
          <a:xfrm>
            <a:off x="760480" y="3490677"/>
            <a:ext cx="1922089" cy="1544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837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 </a:t>
            </a:r>
            <a:r>
              <a:rPr lang="en-US" dirty="0"/>
              <a:t>– Backtracking with Forward Checking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2514600"/>
            <a:ext cx="2628900" cy="2549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1954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538513"/>
            <a:ext cx="11379200" cy="4453394"/>
          </a:xfrm>
        </p:spPr>
        <p:txBody>
          <a:bodyPr/>
          <a:lstStyle/>
          <a:p>
            <a:r>
              <a:rPr lang="en-US" sz="2400" dirty="0" smtClean="0"/>
              <a:t>Limitations of simple forward checking: propagates </a:t>
            </a:r>
            <a:r>
              <a:rPr lang="en-US" sz="2400" dirty="0"/>
              <a:t>information from assigned to unassigned variables, but doesn't provide early detection for all failures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NT and SA cannot both be blue! </a:t>
            </a:r>
            <a:r>
              <a:rPr lang="en-US" sz="2400" dirty="0"/>
              <a:t>Why didn’t we detect this yet?</a:t>
            </a:r>
          </a:p>
          <a:p>
            <a:pPr>
              <a:lnSpc>
                <a:spcPct val="80000"/>
              </a:lnSpc>
            </a:pPr>
            <a:r>
              <a:rPr lang="en-US" sz="2400" i="1" dirty="0"/>
              <a:t>Constraint propagation: </a:t>
            </a:r>
            <a:r>
              <a:rPr lang="en-US" sz="2400" dirty="0"/>
              <a:t>reason from constraint to constraint</a:t>
            </a:r>
          </a:p>
          <a:p>
            <a:endParaRPr lang="en-US" sz="2400" dirty="0"/>
          </a:p>
        </p:txBody>
      </p:sp>
      <p:sp>
        <p:nvSpPr>
          <p:cNvPr id="21" name="Rectangle 20"/>
          <p:cNvSpPr/>
          <p:nvPr/>
        </p:nvSpPr>
        <p:spPr>
          <a:xfrm>
            <a:off x="11438792" y="0"/>
            <a:ext cx="753208" cy="16617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/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Filtering: Constraint Propagation</a:t>
            </a:r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3" cstate="print"/>
          <a:srcRect t="35036" r="14557"/>
          <a:stretch>
            <a:fillRect/>
          </a:stretch>
        </p:blipFill>
        <p:spPr bwMode="auto">
          <a:xfrm>
            <a:off x="3124159" y="3326487"/>
            <a:ext cx="7122459" cy="2401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5726" name="Rectangle 30"/>
          <p:cNvSpPr>
            <a:spLocks noChangeArrowheads="1"/>
          </p:cNvSpPr>
          <p:nvPr/>
        </p:nvSpPr>
        <p:spPr bwMode="auto">
          <a:xfrm>
            <a:off x="2286000" y="5296576"/>
            <a:ext cx="8382000" cy="1066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925727" name="Rectangle 31"/>
          <p:cNvSpPr>
            <a:spLocks noChangeArrowheads="1"/>
          </p:cNvSpPr>
          <p:nvPr/>
        </p:nvSpPr>
        <p:spPr bwMode="auto">
          <a:xfrm>
            <a:off x="2286000" y="5629835"/>
            <a:ext cx="8382000" cy="533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154" y="3506696"/>
            <a:ext cx="2542252" cy="2389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20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Consistency of A Single Arc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63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406400" y="1589317"/>
                <a:ext cx="11379200" cy="1992878"/>
              </a:xfrm>
            </p:spPr>
            <p:txBody>
              <a:bodyPr vert="horz" lIns="91440" tIns="45720" rIns="91440" bIns="45720" rtlCol="0">
                <a:noAutofit/>
              </a:bodyPr>
              <a:lstStyle/>
              <a:p>
                <a:r>
                  <a:rPr lang="en-US" sz="2400" dirty="0" smtClean="0"/>
                  <a:t>An arc X </a:t>
                </a:r>
                <a:r>
                  <a:rPr lang="en-US" sz="2400" dirty="0">
                    <a:sym typeface="Symbol" pitchFamily="18" charset="2"/>
                  </a:rPr>
                  <a:t> </a:t>
                </a:r>
                <a:r>
                  <a:rPr lang="en-US" sz="2400" dirty="0"/>
                  <a:t>Y </a:t>
                </a:r>
                <a:r>
                  <a:rPr lang="en-US" sz="2400" dirty="0" smtClean="0"/>
                  <a:t>is </a:t>
                </a:r>
                <a:r>
                  <a:rPr lang="en-US" sz="2400" dirty="0"/>
                  <a:t>consistent </a:t>
                </a:r>
                <a:r>
                  <a:rPr lang="en-US" sz="2400" dirty="0" err="1"/>
                  <a:t>iff</a:t>
                </a:r>
                <a:r>
                  <a:rPr lang="en-US" sz="2400" dirty="0"/>
                  <a:t> for </a:t>
                </a:r>
                <a:r>
                  <a:rPr lang="en-US" sz="2400" dirty="0">
                    <a:solidFill>
                      <a:srgbClr val="0070C0"/>
                    </a:solidFill>
                  </a:rPr>
                  <a:t>every</a:t>
                </a:r>
                <a:r>
                  <a:rPr lang="en-US" sz="2400" dirty="0"/>
                  <a:t> x in the tail there is </a:t>
                </a:r>
                <a:r>
                  <a:rPr lang="en-US" sz="2400" dirty="0">
                    <a:solidFill>
                      <a:srgbClr val="0070C0"/>
                    </a:solidFill>
                  </a:rPr>
                  <a:t>some</a:t>
                </a:r>
                <a:r>
                  <a:rPr lang="en-US" sz="2400" dirty="0"/>
                  <a:t> y in the head which could be assigned without violating a constraint</a:t>
                </a:r>
              </a:p>
              <a:p>
                <a:r>
                  <a:rPr lang="en-US" sz="2400" dirty="0"/>
                  <a:t>Enforce arc consistency: Remove values in </a:t>
                </a:r>
                <a:r>
                  <a:rPr lang="en-US" sz="2400" dirty="0" smtClean="0"/>
                  <a:t>domain </a:t>
                </a:r>
                <a:r>
                  <a:rPr lang="en-US" sz="2400" dirty="0"/>
                  <a:t>of </a:t>
                </a:r>
                <a:r>
                  <a:rPr lang="en-US" sz="2400" dirty="0">
                    <a:solidFill>
                      <a:srgbClr val="0070C0"/>
                    </a:solidFill>
                  </a:rPr>
                  <a:t>X</a:t>
                </a:r>
                <a:r>
                  <a:rPr lang="en-US" sz="2400" dirty="0"/>
                  <a:t> if </a:t>
                </a:r>
                <a:r>
                  <a:rPr lang="en-US" sz="2400" dirty="0" smtClean="0"/>
                  <a:t>no </a:t>
                </a:r>
                <a:r>
                  <a:rPr lang="en-US" sz="2400" dirty="0"/>
                  <a:t>corresponding legal </a:t>
                </a:r>
                <a:r>
                  <a:rPr lang="en-US" sz="2400" dirty="0" smtClean="0"/>
                  <a:t>Y exists</a:t>
                </a:r>
                <a:endParaRPr lang="en-US" sz="2400" dirty="0"/>
              </a:p>
              <a:p>
                <a:r>
                  <a:rPr lang="en-US" sz="2400" dirty="0"/>
                  <a:t>Forward </a:t>
                </a:r>
                <a:r>
                  <a:rPr lang="en-US" sz="2400" dirty="0" smtClean="0"/>
                  <a:t>checking: </a:t>
                </a:r>
                <a:r>
                  <a:rPr lang="en-US" sz="2400" dirty="0"/>
                  <a:t>Only enforce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∀</m:t>
                    </m:r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dirty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dirty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sz="2400" dirty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dirty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en-US" sz="2400" dirty="0"/>
                  <a:t> newly assigned</a:t>
                </a:r>
              </a:p>
            </p:txBody>
          </p:sp>
        </mc:Choice>
        <mc:Fallback xmlns="">
          <p:sp>
            <p:nvSpPr>
              <p:cNvPr id="15363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6400" y="1589317"/>
                <a:ext cx="11379200" cy="1992878"/>
              </a:xfrm>
              <a:blipFill rotWithShape="0">
                <a:blip r:embed="rId2"/>
                <a:stretch>
                  <a:fillRect l="-750" t="-48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7757" name="Freeform 13"/>
          <p:cNvSpPr>
            <a:spLocks/>
          </p:cNvSpPr>
          <p:nvPr/>
        </p:nvSpPr>
        <p:spPr bwMode="auto">
          <a:xfrm>
            <a:off x="3826613" y="4932331"/>
            <a:ext cx="6032359" cy="620839"/>
          </a:xfrm>
          <a:custGeom>
            <a:avLst/>
            <a:gdLst>
              <a:gd name="T0" fmla="*/ 2147483647 w 1440"/>
              <a:gd name="T1" fmla="*/ 0 h 192"/>
              <a:gd name="T2" fmla="*/ 2147483647 w 1440"/>
              <a:gd name="T3" fmla="*/ 2147483647 h 192"/>
              <a:gd name="T4" fmla="*/ 0 w 1440"/>
              <a:gd name="T5" fmla="*/ 0 h 192"/>
              <a:gd name="T6" fmla="*/ 0 60000 65536"/>
              <a:gd name="T7" fmla="*/ 0 60000 65536"/>
              <a:gd name="T8" fmla="*/ 0 60000 65536"/>
              <a:gd name="T9" fmla="*/ 0 w 1440"/>
              <a:gd name="T10" fmla="*/ 0 h 192"/>
              <a:gd name="T11" fmla="*/ 1440 w 1440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192">
                <a:moveTo>
                  <a:pt x="1440" y="0"/>
                </a:moveTo>
                <a:cubicBezTo>
                  <a:pt x="1176" y="96"/>
                  <a:pt x="912" y="192"/>
                  <a:pt x="672" y="192"/>
                </a:cubicBezTo>
                <a:cubicBezTo>
                  <a:pt x="432" y="192"/>
                  <a:pt x="216" y="96"/>
                  <a:pt x="0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med"/>
          </a:ln>
        </p:spPr>
        <p:txBody>
          <a:bodyPr lIns="91436" tIns="45718" rIns="91436" bIns="45718"/>
          <a:lstStyle/>
          <a:p>
            <a:endParaRPr lang="en-US"/>
          </a:p>
        </p:txBody>
      </p:sp>
      <p:sp>
        <p:nvSpPr>
          <p:cNvPr id="927760" name="Freeform 16"/>
          <p:cNvSpPr>
            <a:spLocks/>
          </p:cNvSpPr>
          <p:nvPr/>
        </p:nvSpPr>
        <p:spPr bwMode="auto">
          <a:xfrm>
            <a:off x="3912675" y="4883928"/>
            <a:ext cx="1219200" cy="152400"/>
          </a:xfrm>
          <a:custGeom>
            <a:avLst/>
            <a:gdLst>
              <a:gd name="T0" fmla="*/ 2147483647 w 1440"/>
              <a:gd name="T1" fmla="*/ 0 h 192"/>
              <a:gd name="T2" fmla="*/ 2147483647 w 1440"/>
              <a:gd name="T3" fmla="*/ 2147483647 h 192"/>
              <a:gd name="T4" fmla="*/ 0 w 1440"/>
              <a:gd name="T5" fmla="*/ 0 h 192"/>
              <a:gd name="T6" fmla="*/ 0 60000 65536"/>
              <a:gd name="T7" fmla="*/ 0 60000 65536"/>
              <a:gd name="T8" fmla="*/ 0 60000 65536"/>
              <a:gd name="T9" fmla="*/ 0 w 1440"/>
              <a:gd name="T10" fmla="*/ 0 h 192"/>
              <a:gd name="T11" fmla="*/ 1440 w 1440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192">
                <a:moveTo>
                  <a:pt x="1440" y="0"/>
                </a:moveTo>
                <a:cubicBezTo>
                  <a:pt x="1176" y="96"/>
                  <a:pt x="912" y="192"/>
                  <a:pt x="672" y="192"/>
                </a:cubicBezTo>
                <a:cubicBezTo>
                  <a:pt x="432" y="192"/>
                  <a:pt x="216" y="96"/>
                  <a:pt x="0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med"/>
          </a:ln>
        </p:spPr>
        <p:txBody>
          <a:bodyPr lIns="91436" tIns="45718" rIns="91436" bIns="45718"/>
          <a:lstStyle/>
          <a:p>
            <a:endParaRPr lang="en-US"/>
          </a:p>
        </p:txBody>
      </p:sp>
      <p:pic>
        <p:nvPicPr>
          <p:cNvPr id="1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35036" r="14557" b="37324"/>
          <a:stretch/>
        </p:blipFill>
        <p:spPr bwMode="auto">
          <a:xfrm>
            <a:off x="3279733" y="3842917"/>
            <a:ext cx="7122459" cy="1021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3" name="Picture 4"/>
          <p:cNvPicPr>
            <a:picLocks noChangeAspect="1" noChangeArrowheads="1"/>
          </p:cNvPicPr>
          <p:nvPr/>
        </p:nvPicPr>
        <p:blipFill>
          <a:blip r:embed="rId4" cstate="print"/>
          <a:srcRect l="2042" t="89345" r="86736" b="2664"/>
          <a:stretch>
            <a:fillRect/>
          </a:stretch>
        </p:blipFill>
        <p:spPr bwMode="auto">
          <a:xfrm>
            <a:off x="3435307" y="4493006"/>
            <a:ext cx="943923" cy="257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3600" y="5020940"/>
            <a:ext cx="1981431" cy="172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4" name="Straight Connector 33"/>
          <p:cNvCxnSpPr/>
          <p:nvPr/>
        </p:nvCxnSpPr>
        <p:spPr>
          <a:xfrm flipV="1">
            <a:off x="961901" y="5272646"/>
            <a:ext cx="436594" cy="210620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961901" y="5595356"/>
            <a:ext cx="508882" cy="160013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4587681" y="3381252"/>
            <a:ext cx="40265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(Remove values from the tail!)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360" y="3377144"/>
            <a:ext cx="1928273" cy="165615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829633" y="5888760"/>
            <a:ext cx="93090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Recall: Binary </a:t>
            </a:r>
            <a:r>
              <a:rPr lang="en-US" sz="2400" dirty="0">
                <a:solidFill>
                  <a:srgbClr val="0070C0"/>
                </a:solidFill>
              </a:rPr>
              <a:t>constraint </a:t>
            </a:r>
            <a:r>
              <a:rPr lang="en-US" sz="2400" dirty="0" smtClean="0">
                <a:solidFill>
                  <a:srgbClr val="0070C0"/>
                </a:solidFill>
              </a:rPr>
              <a:t>graph for a binary </a:t>
            </a:r>
            <a:r>
              <a:rPr lang="en-US" sz="2400" dirty="0">
                <a:solidFill>
                  <a:srgbClr val="0070C0"/>
                </a:solidFill>
              </a:rPr>
              <a:t>CSP (i.e., each constraint has most two variables</a:t>
            </a:r>
            <a:r>
              <a:rPr lang="en-US" sz="2400" dirty="0" smtClean="0">
                <a:solidFill>
                  <a:srgbClr val="0070C0"/>
                </a:solidFill>
              </a:rPr>
              <a:t>): </a:t>
            </a:r>
            <a:r>
              <a:rPr lang="en-US" sz="2400" dirty="0">
                <a:solidFill>
                  <a:srgbClr val="0070C0"/>
                </a:solidFill>
              </a:rPr>
              <a:t>nodes are variables, </a:t>
            </a:r>
            <a:r>
              <a:rPr lang="en-US" sz="2400" dirty="0" smtClean="0">
                <a:solidFill>
                  <a:srgbClr val="0070C0"/>
                </a:solidFill>
              </a:rPr>
              <a:t>edges show constraints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627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7757" grpId="0" animBg="1"/>
      <p:bldP spid="927760" grpId="0" animBg="1"/>
      <p:bldP spid="927760" grpId="1" animBg="1"/>
      <p:bldP spid="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4"/>
          <p:cNvPicPr>
            <a:picLocks noChangeAspect="1" noChangeArrowheads="1"/>
          </p:cNvPicPr>
          <p:nvPr/>
        </p:nvPicPr>
        <p:blipFill rotWithShape="1">
          <a:blip r:embed="rId2" cstate="print"/>
          <a:srcRect l="70667" t="35036" r="14557" b="37324"/>
          <a:stretch/>
        </p:blipFill>
        <p:spPr bwMode="auto">
          <a:xfrm>
            <a:off x="3785499" y="4270887"/>
            <a:ext cx="1231710" cy="1021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Consistency of A Single Arc</a:t>
            </a:r>
          </a:p>
        </p:txBody>
      </p:sp>
      <p:pic>
        <p:nvPicPr>
          <p:cNvPr id="17" name="Picture 4"/>
          <p:cNvPicPr>
            <a:picLocks noChangeAspect="1" noChangeArrowheads="1"/>
          </p:cNvPicPr>
          <p:nvPr/>
        </p:nvPicPr>
        <p:blipFill rotWithShape="1">
          <a:blip r:embed="rId2" cstate="print"/>
          <a:srcRect t="35037" r="85272" b="37077"/>
          <a:stretch/>
        </p:blipFill>
        <p:spPr bwMode="auto">
          <a:xfrm>
            <a:off x="5083442" y="4263404"/>
            <a:ext cx="1227729" cy="1031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3" name="Picture 4"/>
          <p:cNvPicPr>
            <a:picLocks noChangeAspect="1" noChangeArrowheads="1"/>
          </p:cNvPicPr>
          <p:nvPr/>
        </p:nvPicPr>
        <p:blipFill>
          <a:blip r:embed="rId3" cstate="print"/>
          <a:srcRect l="2042" t="89345" r="86736" b="2664"/>
          <a:stretch>
            <a:fillRect/>
          </a:stretch>
        </p:blipFill>
        <p:spPr bwMode="auto">
          <a:xfrm>
            <a:off x="5268044" y="4913493"/>
            <a:ext cx="943923" cy="257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 rotWithShape="1">
          <a:blip r:embed="rId2" cstate="print"/>
          <a:srcRect l="13566" t="35036" r="70705" b="38056"/>
          <a:stretch/>
        </p:blipFill>
        <p:spPr bwMode="auto">
          <a:xfrm>
            <a:off x="7897462" y="4238565"/>
            <a:ext cx="1311046" cy="994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 rotWithShape="1">
          <a:blip r:embed="rId2" cstate="print"/>
          <a:srcRect t="35037" r="85272" b="37077"/>
          <a:stretch/>
        </p:blipFill>
        <p:spPr bwMode="auto">
          <a:xfrm>
            <a:off x="9361029" y="4267939"/>
            <a:ext cx="1227729" cy="1031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4"/>
          <p:cNvPicPr>
            <a:picLocks noChangeAspect="1" noChangeArrowheads="1"/>
          </p:cNvPicPr>
          <p:nvPr/>
        </p:nvPicPr>
        <p:blipFill>
          <a:blip r:embed="rId3" cstate="print"/>
          <a:srcRect l="2042" t="89345" r="86736" b="2664"/>
          <a:stretch>
            <a:fillRect/>
          </a:stretch>
        </p:blipFill>
        <p:spPr bwMode="auto">
          <a:xfrm>
            <a:off x="9545631" y="4906153"/>
            <a:ext cx="943923" cy="257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Freeform 16"/>
          <p:cNvSpPr>
            <a:spLocks/>
          </p:cNvSpPr>
          <p:nvPr/>
        </p:nvSpPr>
        <p:spPr bwMode="auto">
          <a:xfrm flipH="1">
            <a:off x="4753965" y="5312280"/>
            <a:ext cx="887470" cy="119566"/>
          </a:xfrm>
          <a:custGeom>
            <a:avLst/>
            <a:gdLst>
              <a:gd name="T0" fmla="*/ 2147483647 w 1440"/>
              <a:gd name="T1" fmla="*/ 0 h 192"/>
              <a:gd name="T2" fmla="*/ 2147483647 w 1440"/>
              <a:gd name="T3" fmla="*/ 2147483647 h 192"/>
              <a:gd name="T4" fmla="*/ 0 w 1440"/>
              <a:gd name="T5" fmla="*/ 0 h 192"/>
              <a:gd name="T6" fmla="*/ 0 60000 65536"/>
              <a:gd name="T7" fmla="*/ 0 60000 65536"/>
              <a:gd name="T8" fmla="*/ 0 60000 65536"/>
              <a:gd name="T9" fmla="*/ 0 w 1440"/>
              <a:gd name="T10" fmla="*/ 0 h 192"/>
              <a:gd name="T11" fmla="*/ 1440 w 1440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192">
                <a:moveTo>
                  <a:pt x="1440" y="0"/>
                </a:moveTo>
                <a:cubicBezTo>
                  <a:pt x="1176" y="96"/>
                  <a:pt x="912" y="192"/>
                  <a:pt x="672" y="192"/>
                </a:cubicBezTo>
                <a:cubicBezTo>
                  <a:pt x="432" y="192"/>
                  <a:pt x="216" y="96"/>
                  <a:pt x="0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med"/>
          </a:ln>
        </p:spPr>
        <p:txBody>
          <a:bodyPr lIns="91436" tIns="45718" rIns="91436" bIns="45718"/>
          <a:lstStyle/>
          <a:p>
            <a:endParaRPr lang="en-US"/>
          </a:p>
        </p:txBody>
      </p:sp>
      <p:sp>
        <p:nvSpPr>
          <p:cNvPr id="30" name="Freeform 16"/>
          <p:cNvSpPr>
            <a:spLocks/>
          </p:cNvSpPr>
          <p:nvPr/>
        </p:nvSpPr>
        <p:spPr bwMode="auto">
          <a:xfrm flipH="1">
            <a:off x="4348259" y="5322116"/>
            <a:ext cx="1293175" cy="265884"/>
          </a:xfrm>
          <a:custGeom>
            <a:avLst/>
            <a:gdLst>
              <a:gd name="T0" fmla="*/ 2147483647 w 1440"/>
              <a:gd name="T1" fmla="*/ 0 h 192"/>
              <a:gd name="T2" fmla="*/ 2147483647 w 1440"/>
              <a:gd name="T3" fmla="*/ 2147483647 h 192"/>
              <a:gd name="T4" fmla="*/ 0 w 1440"/>
              <a:gd name="T5" fmla="*/ 0 h 192"/>
              <a:gd name="T6" fmla="*/ 0 60000 65536"/>
              <a:gd name="T7" fmla="*/ 0 60000 65536"/>
              <a:gd name="T8" fmla="*/ 0 60000 65536"/>
              <a:gd name="T9" fmla="*/ 0 w 1440"/>
              <a:gd name="T10" fmla="*/ 0 h 192"/>
              <a:gd name="T11" fmla="*/ 1440 w 1440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192">
                <a:moveTo>
                  <a:pt x="1440" y="0"/>
                </a:moveTo>
                <a:cubicBezTo>
                  <a:pt x="1176" y="96"/>
                  <a:pt x="912" y="192"/>
                  <a:pt x="672" y="192"/>
                </a:cubicBezTo>
                <a:cubicBezTo>
                  <a:pt x="432" y="192"/>
                  <a:pt x="216" y="96"/>
                  <a:pt x="0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med"/>
          </a:ln>
        </p:spPr>
        <p:txBody>
          <a:bodyPr lIns="91436" tIns="45718" rIns="91436" bIns="45718"/>
          <a:lstStyle/>
          <a:p>
            <a:endParaRPr lang="en-US"/>
          </a:p>
        </p:txBody>
      </p:sp>
      <p:sp>
        <p:nvSpPr>
          <p:cNvPr id="31" name="Freeform 16"/>
          <p:cNvSpPr>
            <a:spLocks/>
          </p:cNvSpPr>
          <p:nvPr/>
        </p:nvSpPr>
        <p:spPr bwMode="auto">
          <a:xfrm flipH="1">
            <a:off x="3959029" y="5331951"/>
            <a:ext cx="1682404" cy="489065"/>
          </a:xfrm>
          <a:custGeom>
            <a:avLst/>
            <a:gdLst>
              <a:gd name="T0" fmla="*/ 2147483647 w 1440"/>
              <a:gd name="T1" fmla="*/ 0 h 192"/>
              <a:gd name="T2" fmla="*/ 2147483647 w 1440"/>
              <a:gd name="T3" fmla="*/ 2147483647 h 192"/>
              <a:gd name="T4" fmla="*/ 0 w 1440"/>
              <a:gd name="T5" fmla="*/ 0 h 192"/>
              <a:gd name="T6" fmla="*/ 0 60000 65536"/>
              <a:gd name="T7" fmla="*/ 0 60000 65536"/>
              <a:gd name="T8" fmla="*/ 0 60000 65536"/>
              <a:gd name="T9" fmla="*/ 0 w 1440"/>
              <a:gd name="T10" fmla="*/ 0 h 192"/>
              <a:gd name="T11" fmla="*/ 1440 w 1440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192">
                <a:moveTo>
                  <a:pt x="1440" y="0"/>
                </a:moveTo>
                <a:cubicBezTo>
                  <a:pt x="1176" y="96"/>
                  <a:pt x="912" y="192"/>
                  <a:pt x="672" y="192"/>
                </a:cubicBezTo>
                <a:cubicBezTo>
                  <a:pt x="432" y="192"/>
                  <a:pt x="216" y="96"/>
                  <a:pt x="0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med"/>
          </a:ln>
        </p:spPr>
        <p:txBody>
          <a:bodyPr lIns="91436" tIns="45718" rIns="91436" bIns="45718"/>
          <a:lstStyle/>
          <a:p>
            <a:endParaRPr lang="en-US"/>
          </a:p>
        </p:txBody>
      </p:sp>
      <p:sp>
        <p:nvSpPr>
          <p:cNvPr id="2" name="&quot;No&quot; Symbol 1"/>
          <p:cNvSpPr/>
          <p:nvPr/>
        </p:nvSpPr>
        <p:spPr>
          <a:xfrm>
            <a:off x="3766544" y="4840594"/>
            <a:ext cx="471627" cy="460455"/>
          </a:xfrm>
          <a:prstGeom prst="noSmok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Freeform 16"/>
          <p:cNvSpPr>
            <a:spLocks/>
          </p:cNvSpPr>
          <p:nvPr/>
        </p:nvSpPr>
        <p:spPr bwMode="auto">
          <a:xfrm flipH="1">
            <a:off x="8969460" y="5274760"/>
            <a:ext cx="887470" cy="119566"/>
          </a:xfrm>
          <a:custGeom>
            <a:avLst/>
            <a:gdLst>
              <a:gd name="T0" fmla="*/ 2147483647 w 1440"/>
              <a:gd name="T1" fmla="*/ 0 h 192"/>
              <a:gd name="T2" fmla="*/ 2147483647 w 1440"/>
              <a:gd name="T3" fmla="*/ 2147483647 h 192"/>
              <a:gd name="T4" fmla="*/ 0 w 1440"/>
              <a:gd name="T5" fmla="*/ 0 h 192"/>
              <a:gd name="T6" fmla="*/ 0 60000 65536"/>
              <a:gd name="T7" fmla="*/ 0 60000 65536"/>
              <a:gd name="T8" fmla="*/ 0 60000 65536"/>
              <a:gd name="T9" fmla="*/ 0 w 1440"/>
              <a:gd name="T10" fmla="*/ 0 h 192"/>
              <a:gd name="T11" fmla="*/ 1440 w 1440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192">
                <a:moveTo>
                  <a:pt x="1440" y="0"/>
                </a:moveTo>
                <a:cubicBezTo>
                  <a:pt x="1176" y="96"/>
                  <a:pt x="912" y="192"/>
                  <a:pt x="672" y="192"/>
                </a:cubicBezTo>
                <a:cubicBezTo>
                  <a:pt x="432" y="192"/>
                  <a:pt x="216" y="96"/>
                  <a:pt x="0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med"/>
          </a:ln>
        </p:spPr>
        <p:txBody>
          <a:bodyPr lIns="91436" tIns="45718" rIns="91436" bIns="45718"/>
          <a:lstStyle/>
          <a:p>
            <a:endParaRPr lang="en-US"/>
          </a:p>
        </p:txBody>
      </p:sp>
      <p:sp>
        <p:nvSpPr>
          <p:cNvPr id="33" name="Freeform 16"/>
          <p:cNvSpPr>
            <a:spLocks/>
          </p:cNvSpPr>
          <p:nvPr/>
        </p:nvSpPr>
        <p:spPr bwMode="auto">
          <a:xfrm flipH="1">
            <a:off x="8563754" y="5284596"/>
            <a:ext cx="1293175" cy="265884"/>
          </a:xfrm>
          <a:custGeom>
            <a:avLst/>
            <a:gdLst>
              <a:gd name="T0" fmla="*/ 2147483647 w 1440"/>
              <a:gd name="T1" fmla="*/ 0 h 192"/>
              <a:gd name="T2" fmla="*/ 2147483647 w 1440"/>
              <a:gd name="T3" fmla="*/ 2147483647 h 192"/>
              <a:gd name="T4" fmla="*/ 0 w 1440"/>
              <a:gd name="T5" fmla="*/ 0 h 192"/>
              <a:gd name="T6" fmla="*/ 0 60000 65536"/>
              <a:gd name="T7" fmla="*/ 0 60000 65536"/>
              <a:gd name="T8" fmla="*/ 0 60000 65536"/>
              <a:gd name="T9" fmla="*/ 0 w 1440"/>
              <a:gd name="T10" fmla="*/ 0 h 192"/>
              <a:gd name="T11" fmla="*/ 1440 w 1440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192">
                <a:moveTo>
                  <a:pt x="1440" y="0"/>
                </a:moveTo>
                <a:cubicBezTo>
                  <a:pt x="1176" y="96"/>
                  <a:pt x="912" y="192"/>
                  <a:pt x="672" y="192"/>
                </a:cubicBezTo>
                <a:cubicBezTo>
                  <a:pt x="432" y="192"/>
                  <a:pt x="216" y="96"/>
                  <a:pt x="0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med"/>
          </a:ln>
        </p:spPr>
        <p:txBody>
          <a:bodyPr lIns="91436" tIns="45718" rIns="91436" bIns="45718"/>
          <a:lstStyle/>
          <a:p>
            <a:endParaRPr lang="en-US"/>
          </a:p>
        </p:txBody>
      </p:sp>
      <p:sp>
        <p:nvSpPr>
          <p:cNvPr id="34" name="Freeform 16"/>
          <p:cNvSpPr>
            <a:spLocks/>
          </p:cNvSpPr>
          <p:nvPr/>
        </p:nvSpPr>
        <p:spPr bwMode="auto">
          <a:xfrm flipH="1">
            <a:off x="8174524" y="5294431"/>
            <a:ext cx="1682404" cy="489065"/>
          </a:xfrm>
          <a:custGeom>
            <a:avLst/>
            <a:gdLst>
              <a:gd name="T0" fmla="*/ 2147483647 w 1440"/>
              <a:gd name="T1" fmla="*/ 0 h 192"/>
              <a:gd name="T2" fmla="*/ 2147483647 w 1440"/>
              <a:gd name="T3" fmla="*/ 2147483647 h 192"/>
              <a:gd name="T4" fmla="*/ 0 w 1440"/>
              <a:gd name="T5" fmla="*/ 0 h 192"/>
              <a:gd name="T6" fmla="*/ 0 60000 65536"/>
              <a:gd name="T7" fmla="*/ 0 60000 65536"/>
              <a:gd name="T8" fmla="*/ 0 60000 65536"/>
              <a:gd name="T9" fmla="*/ 0 w 1440"/>
              <a:gd name="T10" fmla="*/ 0 h 192"/>
              <a:gd name="T11" fmla="*/ 1440 w 1440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192">
                <a:moveTo>
                  <a:pt x="1440" y="0"/>
                </a:moveTo>
                <a:cubicBezTo>
                  <a:pt x="1176" y="96"/>
                  <a:pt x="912" y="192"/>
                  <a:pt x="672" y="192"/>
                </a:cubicBezTo>
                <a:cubicBezTo>
                  <a:pt x="432" y="192"/>
                  <a:pt x="216" y="96"/>
                  <a:pt x="0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med"/>
          </a:ln>
        </p:spPr>
        <p:txBody>
          <a:bodyPr lIns="91436" tIns="45718" rIns="91436" bIns="45718"/>
          <a:lstStyle/>
          <a:p>
            <a:endParaRPr lang="en-US"/>
          </a:p>
        </p:txBody>
      </p:sp>
      <p:sp>
        <p:nvSpPr>
          <p:cNvPr id="35" name="&quot;No&quot; Symbol 34"/>
          <p:cNvSpPr/>
          <p:nvPr/>
        </p:nvSpPr>
        <p:spPr>
          <a:xfrm>
            <a:off x="7982039" y="4803074"/>
            <a:ext cx="471627" cy="460455"/>
          </a:xfrm>
          <a:prstGeom prst="noSmok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3600" y="5020940"/>
            <a:ext cx="1981431" cy="172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7" name="Straight Connector 36"/>
          <p:cNvCxnSpPr/>
          <p:nvPr/>
        </p:nvCxnSpPr>
        <p:spPr>
          <a:xfrm flipV="1">
            <a:off x="961901" y="5272646"/>
            <a:ext cx="436594" cy="210620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961901" y="5595356"/>
            <a:ext cx="508882" cy="160013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406400" y="1589317"/>
                <a:ext cx="11379200" cy="1992878"/>
              </a:xfrm>
            </p:spPr>
            <p:txBody>
              <a:bodyPr vert="horz" lIns="91440" tIns="45720" rIns="91440" bIns="45720" rtlCol="0">
                <a:noAutofit/>
              </a:bodyPr>
              <a:lstStyle/>
              <a:p>
                <a:r>
                  <a:rPr lang="en-US" sz="2400" dirty="0" smtClean="0"/>
                  <a:t>An arc X </a:t>
                </a:r>
                <a:r>
                  <a:rPr lang="en-US" sz="2400" dirty="0">
                    <a:sym typeface="Symbol" pitchFamily="18" charset="2"/>
                  </a:rPr>
                  <a:t> </a:t>
                </a:r>
                <a:r>
                  <a:rPr lang="en-US" sz="2400" dirty="0"/>
                  <a:t>Y is consistent </a:t>
                </a:r>
                <a:r>
                  <a:rPr lang="en-US" sz="2400" dirty="0" err="1"/>
                  <a:t>iff</a:t>
                </a:r>
                <a:r>
                  <a:rPr lang="en-US" sz="2400" dirty="0"/>
                  <a:t> for </a:t>
                </a:r>
                <a:r>
                  <a:rPr lang="en-US" sz="2400" dirty="0">
                    <a:solidFill>
                      <a:srgbClr val="0070C0"/>
                    </a:solidFill>
                  </a:rPr>
                  <a:t>every</a:t>
                </a:r>
                <a:r>
                  <a:rPr lang="en-US" sz="2400" dirty="0"/>
                  <a:t> x in the tail there is </a:t>
                </a:r>
                <a:r>
                  <a:rPr lang="en-US" sz="2400" dirty="0">
                    <a:solidFill>
                      <a:srgbClr val="0070C0"/>
                    </a:solidFill>
                  </a:rPr>
                  <a:t>some</a:t>
                </a:r>
                <a:r>
                  <a:rPr lang="en-US" sz="2400" dirty="0"/>
                  <a:t> y in the head which could be assigned without violating a constraint</a:t>
                </a:r>
              </a:p>
              <a:p>
                <a:r>
                  <a:rPr lang="en-US" sz="2400" dirty="0"/>
                  <a:t>Enforce arc consistency: Remove values in </a:t>
                </a:r>
                <a:r>
                  <a:rPr lang="en-US" sz="2400" dirty="0" smtClean="0"/>
                  <a:t>domain </a:t>
                </a:r>
                <a:r>
                  <a:rPr lang="en-US" sz="2400" dirty="0"/>
                  <a:t>of </a:t>
                </a:r>
                <a:r>
                  <a:rPr lang="en-US" sz="2400" dirty="0">
                    <a:solidFill>
                      <a:srgbClr val="0070C0"/>
                    </a:solidFill>
                  </a:rPr>
                  <a:t>X</a:t>
                </a:r>
                <a:r>
                  <a:rPr lang="en-US" sz="2400" dirty="0"/>
                  <a:t> if </a:t>
                </a:r>
                <a:r>
                  <a:rPr lang="en-US" sz="2400" dirty="0" smtClean="0"/>
                  <a:t>no </a:t>
                </a:r>
                <a:r>
                  <a:rPr lang="en-US" sz="2400" dirty="0"/>
                  <a:t>corresponding legal </a:t>
                </a:r>
                <a:r>
                  <a:rPr lang="en-US" sz="2400" dirty="0" smtClean="0"/>
                  <a:t>Y exists</a:t>
                </a:r>
                <a:endParaRPr lang="en-US" sz="2400" dirty="0"/>
              </a:p>
              <a:p>
                <a:r>
                  <a:rPr lang="en-US" sz="2400" dirty="0"/>
                  <a:t>Forward </a:t>
                </a:r>
                <a:r>
                  <a:rPr lang="en-US" sz="2400" dirty="0" smtClean="0"/>
                  <a:t>checking: </a:t>
                </a:r>
                <a:r>
                  <a:rPr lang="en-US" sz="2400" dirty="0"/>
                  <a:t>Only enforce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sz="240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∀</m:t>
                    </m:r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dirty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dirty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sz="2400" dirty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dirty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en-US" sz="2400" dirty="0"/>
                  <a:t> newly assigned</a:t>
                </a:r>
              </a:p>
            </p:txBody>
          </p:sp>
        </mc:Choice>
        <mc:Fallback xmlns="">
          <p:sp>
            <p:nvSpPr>
              <p:cNvPr id="44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6400" y="1589317"/>
                <a:ext cx="11379200" cy="1992878"/>
              </a:xfrm>
              <a:blipFill rotWithShape="0">
                <a:blip r:embed="rId5"/>
                <a:stretch>
                  <a:fillRect l="-750" t="-48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360" y="3377144"/>
            <a:ext cx="1928273" cy="1656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506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2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Enforce </a:t>
            </a:r>
            <a:r>
              <a:rPr lang="en-US" dirty="0"/>
              <a:t>Arc Consistency of Entire CSP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571173"/>
            <a:ext cx="11379200" cy="4729164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400" dirty="0"/>
              <a:t>A simplistic </a:t>
            </a:r>
            <a:r>
              <a:rPr lang="en-US" sz="2400" dirty="0" smtClean="0"/>
              <a:t>algorithm: Cycle </a:t>
            </a:r>
            <a:r>
              <a:rPr lang="en-US" sz="2400" dirty="0"/>
              <a:t>over the pairs of variables, enforcing arc-consistency, repeating the cycle until no domains change for a whole </a:t>
            </a:r>
            <a:r>
              <a:rPr lang="en-US" sz="2400" dirty="0" smtClean="0"/>
              <a:t>cycle</a:t>
            </a:r>
            <a:endParaRPr lang="en-US" sz="2400" dirty="0"/>
          </a:p>
          <a:p>
            <a:pPr>
              <a:lnSpc>
                <a:spcPct val="80000"/>
              </a:lnSpc>
            </a:pPr>
            <a:r>
              <a:rPr lang="en-US" sz="2400" dirty="0" smtClean="0"/>
              <a:t>AC-3 (short for </a:t>
            </a:r>
            <a:r>
              <a:rPr lang="en-US" sz="2400" u="sng" dirty="0" smtClean="0"/>
              <a:t>A</a:t>
            </a:r>
            <a:r>
              <a:rPr lang="en-US" sz="2400" dirty="0" smtClean="0"/>
              <a:t>rc </a:t>
            </a:r>
            <a:r>
              <a:rPr lang="en-US" sz="2400" u="sng" dirty="0" smtClean="0"/>
              <a:t>C</a:t>
            </a:r>
            <a:r>
              <a:rPr lang="en-US" sz="2400" dirty="0" smtClean="0"/>
              <a:t>onsistency Algorithm #</a:t>
            </a:r>
            <a:r>
              <a:rPr lang="en-US" sz="2400" u="sng" dirty="0" smtClean="0"/>
              <a:t>3</a:t>
            </a:r>
            <a:r>
              <a:rPr lang="en-US" sz="2400" dirty="0" smtClean="0"/>
              <a:t>): A more efficient algorithm ignoring </a:t>
            </a:r>
            <a:r>
              <a:rPr lang="en-US" sz="2400" dirty="0"/>
              <a:t>constraints that have not been modified since they were last analyzed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dirty="0"/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2294" y="3536116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5132036" y="511170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4799305" y="3508445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093410" y="3694013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522909" y="4664875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040198" y="5233316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084958" y="5909331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120978" y="4630330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1" name="Group 20"/>
          <p:cNvGrpSpPr/>
          <p:nvPr/>
        </p:nvGrpSpPr>
        <p:grpSpPr>
          <a:xfrm>
            <a:off x="1196463" y="3935755"/>
            <a:ext cx="2505180" cy="2103626"/>
            <a:chOff x="1651247" y="2062661"/>
            <a:chExt cx="2505180" cy="2103626"/>
          </a:xfrm>
        </p:grpSpPr>
        <p:pic>
          <p:nvPicPr>
            <p:cNvPr id="22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31979" t="1377" r="53189" b="70299"/>
            <a:stretch/>
          </p:blipFill>
          <p:spPr bwMode="auto">
            <a:xfrm>
              <a:off x="1651247" y="2062661"/>
              <a:ext cx="2446020" cy="21036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" name="Text Box 23"/>
            <p:cNvSpPr txBox="1">
              <a:spLocks noChangeArrowheads="1"/>
            </p:cNvSpPr>
            <p:nvPr/>
          </p:nvSpPr>
          <p:spPr bwMode="auto">
            <a:xfrm>
              <a:off x="1716842" y="2762870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24" name="Text Box 24"/>
            <p:cNvSpPr txBox="1">
              <a:spLocks noChangeArrowheads="1"/>
            </p:cNvSpPr>
            <p:nvPr/>
          </p:nvSpPr>
          <p:spPr bwMode="auto">
            <a:xfrm>
              <a:off x="2624322" y="299593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25" name="Text Box 25"/>
            <p:cNvSpPr txBox="1">
              <a:spLocks noChangeArrowheads="1"/>
            </p:cNvSpPr>
            <p:nvPr/>
          </p:nvSpPr>
          <p:spPr bwMode="auto">
            <a:xfrm>
              <a:off x="2508166" y="2482578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26" name="Text Box 26"/>
            <p:cNvSpPr txBox="1">
              <a:spLocks noChangeArrowheads="1"/>
            </p:cNvSpPr>
            <p:nvPr/>
          </p:nvSpPr>
          <p:spPr bwMode="auto">
            <a:xfrm>
              <a:off x="3252782" y="261049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27" name="Text Box 27"/>
            <p:cNvSpPr txBox="1">
              <a:spLocks noChangeArrowheads="1"/>
            </p:cNvSpPr>
            <p:nvPr/>
          </p:nvSpPr>
          <p:spPr bwMode="auto">
            <a:xfrm>
              <a:off x="3289887" y="3176827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30" name="Text Box 28"/>
            <p:cNvSpPr txBox="1">
              <a:spLocks noChangeArrowheads="1"/>
            </p:cNvSpPr>
            <p:nvPr/>
          </p:nvSpPr>
          <p:spPr bwMode="auto">
            <a:xfrm>
              <a:off x="3286546" y="3484818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31" name="Text Box 28"/>
            <p:cNvSpPr txBox="1">
              <a:spLocks noChangeArrowheads="1"/>
            </p:cNvSpPr>
            <p:nvPr/>
          </p:nvSpPr>
          <p:spPr bwMode="auto">
            <a:xfrm>
              <a:off x="3410437" y="382559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 smtClean="0">
                  <a:latin typeface="Calibri" pitchFamily="34" charset="0"/>
                </a:rPr>
                <a:t>T</a:t>
              </a:r>
              <a:endParaRPr lang="en-US" sz="1500" dirty="0"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0703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AC-3: Enforce Arc Consistency of Entire CSP</a:t>
            </a:r>
            <a:endParaRPr lang="en-US" dirty="0"/>
          </a:p>
        </p:txBody>
      </p:sp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0" y="1371601"/>
            <a:ext cx="6883400" cy="409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4480560" y="1960880"/>
            <a:ext cx="4094480" cy="30480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261360" y="2778444"/>
            <a:ext cx="4439920" cy="838516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023360" y="5671949"/>
            <a:ext cx="31545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Constraint Propagation!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3424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9" name="Straight Connector 18"/>
          <p:cNvCxnSpPr/>
          <p:nvPr/>
        </p:nvCxnSpPr>
        <p:spPr>
          <a:xfrm flipV="1">
            <a:off x="5104216" y="2384388"/>
            <a:ext cx="730527" cy="327435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104216" y="2882048"/>
            <a:ext cx="832127" cy="314991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5421485" y="3517378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5088754" y="1914116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82859" y="2099684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812358" y="3070546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372600" y="1973266"/>
            <a:ext cx="122065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r>
              <a:rPr lang="en-US" sz="2400" dirty="0"/>
              <a:t>SA-&gt;WA</a:t>
            </a:r>
          </a:p>
          <a:p>
            <a:r>
              <a:rPr lang="en-US" sz="2400" dirty="0"/>
              <a:t>NT-&gt;WA</a:t>
            </a:r>
          </a:p>
        </p:txBody>
      </p:sp>
      <p:sp>
        <p:nvSpPr>
          <p:cNvPr id="27" name="TextBox 17"/>
          <p:cNvSpPr txBox="1">
            <a:spLocks noChangeArrowheads="1"/>
          </p:cNvSpPr>
          <p:nvPr/>
        </p:nvSpPr>
        <p:spPr bwMode="auto">
          <a:xfrm>
            <a:off x="7839399" y="6216850"/>
            <a:ext cx="4200201" cy="461661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Remember: Delete from </a:t>
            </a:r>
            <a:r>
              <a:rPr lang="en-US" sz="2400" i="1" dirty="0" smtClean="0">
                <a:solidFill>
                  <a:srgbClr val="0070C0"/>
                </a:solidFill>
                <a:latin typeface="Calibri" pitchFamily="34" charset="0"/>
              </a:rPr>
              <a:t>the </a:t>
            </a:r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tail!</a:t>
            </a:r>
          </a:p>
        </p:txBody>
      </p:sp>
      <p:grpSp>
        <p:nvGrpSpPr>
          <p:cNvPr id="30" name="Group 29"/>
          <p:cNvGrpSpPr/>
          <p:nvPr/>
        </p:nvGrpSpPr>
        <p:grpSpPr>
          <a:xfrm>
            <a:off x="1651247" y="2062661"/>
            <a:ext cx="2505180" cy="2103626"/>
            <a:chOff x="1651247" y="2062661"/>
            <a:chExt cx="2505180" cy="2103626"/>
          </a:xfrm>
        </p:grpSpPr>
        <p:pic>
          <p:nvPicPr>
            <p:cNvPr id="31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31979" t="1377" r="53189" b="70299"/>
            <a:stretch/>
          </p:blipFill>
          <p:spPr bwMode="auto">
            <a:xfrm>
              <a:off x="1651247" y="2062661"/>
              <a:ext cx="2446020" cy="21036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" name="Text Box 23"/>
            <p:cNvSpPr txBox="1">
              <a:spLocks noChangeArrowheads="1"/>
            </p:cNvSpPr>
            <p:nvPr/>
          </p:nvSpPr>
          <p:spPr bwMode="auto">
            <a:xfrm>
              <a:off x="1716842" y="2762870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33" name="Text Box 24"/>
            <p:cNvSpPr txBox="1">
              <a:spLocks noChangeArrowheads="1"/>
            </p:cNvSpPr>
            <p:nvPr/>
          </p:nvSpPr>
          <p:spPr bwMode="auto">
            <a:xfrm>
              <a:off x="2624322" y="299593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34" name="Text Box 25"/>
            <p:cNvSpPr txBox="1">
              <a:spLocks noChangeArrowheads="1"/>
            </p:cNvSpPr>
            <p:nvPr/>
          </p:nvSpPr>
          <p:spPr bwMode="auto">
            <a:xfrm>
              <a:off x="2508166" y="2482578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35" name="Text Box 26"/>
            <p:cNvSpPr txBox="1">
              <a:spLocks noChangeArrowheads="1"/>
            </p:cNvSpPr>
            <p:nvPr/>
          </p:nvSpPr>
          <p:spPr bwMode="auto">
            <a:xfrm>
              <a:off x="3252782" y="261049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38" name="Text Box 27"/>
            <p:cNvSpPr txBox="1">
              <a:spLocks noChangeArrowheads="1"/>
            </p:cNvSpPr>
            <p:nvPr/>
          </p:nvSpPr>
          <p:spPr bwMode="auto">
            <a:xfrm>
              <a:off x="3289887" y="3176827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50" name="Text Box 28"/>
            <p:cNvSpPr txBox="1">
              <a:spLocks noChangeArrowheads="1"/>
            </p:cNvSpPr>
            <p:nvPr/>
          </p:nvSpPr>
          <p:spPr bwMode="auto">
            <a:xfrm>
              <a:off x="3286546" y="3484818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51" name="Text Box 28"/>
            <p:cNvSpPr txBox="1">
              <a:spLocks noChangeArrowheads="1"/>
            </p:cNvSpPr>
            <p:nvPr/>
          </p:nvSpPr>
          <p:spPr bwMode="auto">
            <a:xfrm>
              <a:off x="3410437" y="382559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 smtClean="0">
                  <a:latin typeface="Calibri" pitchFamily="34" charset="0"/>
                </a:rPr>
                <a:t>T</a:t>
              </a:r>
              <a:endParaRPr lang="en-US" sz="1500" dirty="0"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89499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9" name="Straight Connector 18"/>
          <p:cNvCxnSpPr/>
          <p:nvPr/>
        </p:nvCxnSpPr>
        <p:spPr>
          <a:xfrm flipV="1">
            <a:off x="6334179" y="3220569"/>
            <a:ext cx="922392" cy="42233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303781" y="3350183"/>
            <a:ext cx="626488" cy="317218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5088754" y="1914116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82859" y="2099684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812358" y="3070546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372600" y="1973266"/>
            <a:ext cx="1361591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r>
              <a:rPr lang="en-US" sz="2400" dirty="0"/>
              <a:t>NT-&gt;WA</a:t>
            </a:r>
          </a:p>
          <a:p>
            <a:r>
              <a:rPr lang="en-US" sz="2400" dirty="0"/>
              <a:t>WA-&gt;SA</a:t>
            </a:r>
          </a:p>
          <a:p>
            <a:r>
              <a:rPr lang="en-US" sz="2400" dirty="0"/>
              <a:t>NT-&gt;SA</a:t>
            </a:r>
          </a:p>
          <a:p>
            <a:r>
              <a:rPr lang="en-US" sz="2400" dirty="0"/>
              <a:t>Q-&gt;SA</a:t>
            </a:r>
          </a:p>
          <a:p>
            <a:r>
              <a:rPr lang="en-US" sz="2400" dirty="0"/>
              <a:t>NSW-&gt;SA</a:t>
            </a:r>
          </a:p>
          <a:p>
            <a:r>
              <a:rPr lang="en-US" sz="2400" dirty="0"/>
              <a:t>V-&gt;SA</a:t>
            </a:r>
          </a:p>
        </p:txBody>
      </p:sp>
      <p:cxnSp>
        <p:nvCxnSpPr>
          <p:cNvPr id="26" name="Straight Connector 25"/>
          <p:cNvCxnSpPr/>
          <p:nvPr/>
        </p:nvCxnSpPr>
        <p:spPr>
          <a:xfrm flipV="1">
            <a:off x="6284046" y="2596429"/>
            <a:ext cx="765517" cy="525577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6096000" y="2484371"/>
            <a:ext cx="0" cy="559334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 flipV="1">
            <a:off x="5088754" y="2859217"/>
            <a:ext cx="854846" cy="344618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319708" y="3421446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TextBox 17"/>
          <p:cNvSpPr txBox="1">
            <a:spLocks noChangeArrowheads="1"/>
          </p:cNvSpPr>
          <p:nvPr/>
        </p:nvSpPr>
        <p:spPr bwMode="auto">
          <a:xfrm>
            <a:off x="7839399" y="6216850"/>
            <a:ext cx="4200201" cy="461661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Remember: Delete from </a:t>
            </a:r>
            <a:r>
              <a:rPr lang="en-US" sz="2400" i="1" dirty="0" smtClean="0">
                <a:solidFill>
                  <a:srgbClr val="0070C0"/>
                </a:solidFill>
                <a:latin typeface="Calibri" pitchFamily="34" charset="0"/>
              </a:rPr>
              <a:t>the </a:t>
            </a:r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tail!</a:t>
            </a:r>
          </a:p>
        </p:txBody>
      </p:sp>
      <p:grpSp>
        <p:nvGrpSpPr>
          <p:cNvPr id="43" name="Group 42"/>
          <p:cNvGrpSpPr/>
          <p:nvPr/>
        </p:nvGrpSpPr>
        <p:grpSpPr>
          <a:xfrm>
            <a:off x="1651247" y="2062661"/>
            <a:ext cx="2505180" cy="2103626"/>
            <a:chOff x="1651247" y="2062661"/>
            <a:chExt cx="2505180" cy="2103626"/>
          </a:xfrm>
        </p:grpSpPr>
        <p:pic>
          <p:nvPicPr>
            <p:cNvPr id="50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31979" t="1377" r="53189" b="70299"/>
            <a:stretch/>
          </p:blipFill>
          <p:spPr bwMode="auto">
            <a:xfrm>
              <a:off x="1651247" y="2062661"/>
              <a:ext cx="2446020" cy="21036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1" name="Text Box 23"/>
            <p:cNvSpPr txBox="1">
              <a:spLocks noChangeArrowheads="1"/>
            </p:cNvSpPr>
            <p:nvPr/>
          </p:nvSpPr>
          <p:spPr bwMode="auto">
            <a:xfrm>
              <a:off x="1716842" y="2762870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52" name="Text Box 24"/>
            <p:cNvSpPr txBox="1">
              <a:spLocks noChangeArrowheads="1"/>
            </p:cNvSpPr>
            <p:nvPr/>
          </p:nvSpPr>
          <p:spPr bwMode="auto">
            <a:xfrm>
              <a:off x="2624322" y="299593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53" name="Text Box 25"/>
            <p:cNvSpPr txBox="1">
              <a:spLocks noChangeArrowheads="1"/>
            </p:cNvSpPr>
            <p:nvPr/>
          </p:nvSpPr>
          <p:spPr bwMode="auto">
            <a:xfrm>
              <a:off x="2508166" y="2482578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54" name="Text Box 26"/>
            <p:cNvSpPr txBox="1">
              <a:spLocks noChangeArrowheads="1"/>
            </p:cNvSpPr>
            <p:nvPr/>
          </p:nvSpPr>
          <p:spPr bwMode="auto">
            <a:xfrm>
              <a:off x="3252782" y="261049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55" name="Text Box 27"/>
            <p:cNvSpPr txBox="1">
              <a:spLocks noChangeArrowheads="1"/>
            </p:cNvSpPr>
            <p:nvPr/>
          </p:nvSpPr>
          <p:spPr bwMode="auto">
            <a:xfrm>
              <a:off x="3289887" y="3176827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56" name="Text Box 28"/>
            <p:cNvSpPr txBox="1">
              <a:spLocks noChangeArrowheads="1"/>
            </p:cNvSpPr>
            <p:nvPr/>
          </p:nvSpPr>
          <p:spPr bwMode="auto">
            <a:xfrm>
              <a:off x="3286546" y="3484818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57" name="Text Box 28"/>
            <p:cNvSpPr txBox="1">
              <a:spLocks noChangeArrowheads="1"/>
            </p:cNvSpPr>
            <p:nvPr/>
          </p:nvSpPr>
          <p:spPr bwMode="auto">
            <a:xfrm>
              <a:off x="3410437" y="382559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 smtClean="0">
                  <a:latin typeface="Calibri" pitchFamily="34" charset="0"/>
                </a:rPr>
                <a:t>T</a:t>
              </a:r>
              <a:endParaRPr lang="en-US" sz="1500" dirty="0"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30433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82859" y="2099684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812358" y="3070546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372600" y="1973266"/>
            <a:ext cx="1361591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r>
              <a:rPr lang="en-US" sz="2400" dirty="0"/>
              <a:t>WA-&gt;SA</a:t>
            </a:r>
          </a:p>
          <a:p>
            <a:r>
              <a:rPr lang="en-US" sz="2400" dirty="0"/>
              <a:t>NT-&gt;SA</a:t>
            </a:r>
          </a:p>
          <a:p>
            <a:r>
              <a:rPr lang="en-US" sz="2400" dirty="0"/>
              <a:t>Q-&gt;SA</a:t>
            </a:r>
          </a:p>
          <a:p>
            <a:r>
              <a:rPr lang="en-US" sz="2400" dirty="0"/>
              <a:t>NSW-&gt;SA</a:t>
            </a:r>
          </a:p>
          <a:p>
            <a:r>
              <a:rPr lang="en-US" sz="2400" dirty="0"/>
              <a:t>V-&gt;SA</a:t>
            </a:r>
          </a:p>
          <a:p>
            <a:r>
              <a:rPr lang="en-US" sz="2400" dirty="0"/>
              <a:t>WA-&gt;NT</a:t>
            </a:r>
          </a:p>
          <a:p>
            <a:r>
              <a:rPr lang="en-US" sz="2400" dirty="0"/>
              <a:t>SA-&gt;NT</a:t>
            </a:r>
          </a:p>
          <a:p>
            <a:r>
              <a:rPr lang="en-US" sz="2400" dirty="0"/>
              <a:t>Q-&gt;NT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6303781" y="2276751"/>
            <a:ext cx="626488" cy="122980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6096000" y="2468981"/>
            <a:ext cx="21875" cy="567020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>
            <a:off x="5168470" y="2316480"/>
            <a:ext cx="645441" cy="328021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319708" y="3421446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168469" y="1903053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TextBox 17"/>
          <p:cNvSpPr txBox="1">
            <a:spLocks noChangeArrowheads="1"/>
          </p:cNvSpPr>
          <p:nvPr/>
        </p:nvSpPr>
        <p:spPr bwMode="auto">
          <a:xfrm>
            <a:off x="7839399" y="6216850"/>
            <a:ext cx="4200201" cy="461661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Remember: Delete from </a:t>
            </a:r>
            <a:r>
              <a:rPr lang="en-US" sz="2400" i="1" dirty="0" smtClean="0">
                <a:solidFill>
                  <a:srgbClr val="0070C0"/>
                </a:solidFill>
                <a:latin typeface="Calibri" pitchFamily="34" charset="0"/>
              </a:rPr>
              <a:t>the </a:t>
            </a:r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tail!</a:t>
            </a:r>
          </a:p>
        </p:txBody>
      </p:sp>
      <p:grpSp>
        <p:nvGrpSpPr>
          <p:cNvPr id="43" name="Group 42"/>
          <p:cNvGrpSpPr/>
          <p:nvPr/>
        </p:nvGrpSpPr>
        <p:grpSpPr>
          <a:xfrm>
            <a:off x="1651247" y="2062661"/>
            <a:ext cx="2505180" cy="2103626"/>
            <a:chOff x="1651247" y="2062661"/>
            <a:chExt cx="2505180" cy="2103626"/>
          </a:xfrm>
        </p:grpSpPr>
        <p:pic>
          <p:nvPicPr>
            <p:cNvPr id="44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31979" t="1377" r="53189" b="70299"/>
            <a:stretch/>
          </p:blipFill>
          <p:spPr bwMode="auto">
            <a:xfrm>
              <a:off x="1651247" y="2062661"/>
              <a:ext cx="2446020" cy="21036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0" name="Text Box 23"/>
            <p:cNvSpPr txBox="1">
              <a:spLocks noChangeArrowheads="1"/>
            </p:cNvSpPr>
            <p:nvPr/>
          </p:nvSpPr>
          <p:spPr bwMode="auto">
            <a:xfrm>
              <a:off x="1716842" y="2762870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51" name="Text Box 24"/>
            <p:cNvSpPr txBox="1">
              <a:spLocks noChangeArrowheads="1"/>
            </p:cNvSpPr>
            <p:nvPr/>
          </p:nvSpPr>
          <p:spPr bwMode="auto">
            <a:xfrm>
              <a:off x="2624322" y="299593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52" name="Text Box 25"/>
            <p:cNvSpPr txBox="1">
              <a:spLocks noChangeArrowheads="1"/>
            </p:cNvSpPr>
            <p:nvPr/>
          </p:nvSpPr>
          <p:spPr bwMode="auto">
            <a:xfrm>
              <a:off x="2508166" y="2482578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53" name="Text Box 26"/>
            <p:cNvSpPr txBox="1">
              <a:spLocks noChangeArrowheads="1"/>
            </p:cNvSpPr>
            <p:nvPr/>
          </p:nvSpPr>
          <p:spPr bwMode="auto">
            <a:xfrm>
              <a:off x="3252782" y="261049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54" name="Text Box 27"/>
            <p:cNvSpPr txBox="1">
              <a:spLocks noChangeArrowheads="1"/>
            </p:cNvSpPr>
            <p:nvPr/>
          </p:nvSpPr>
          <p:spPr bwMode="auto">
            <a:xfrm>
              <a:off x="3289887" y="3176827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55" name="Text Box 28"/>
            <p:cNvSpPr txBox="1">
              <a:spLocks noChangeArrowheads="1"/>
            </p:cNvSpPr>
            <p:nvPr/>
          </p:nvSpPr>
          <p:spPr bwMode="auto">
            <a:xfrm>
              <a:off x="3286546" y="3484818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56" name="Text Box 28"/>
            <p:cNvSpPr txBox="1">
              <a:spLocks noChangeArrowheads="1"/>
            </p:cNvSpPr>
            <p:nvPr/>
          </p:nvSpPr>
          <p:spPr bwMode="auto">
            <a:xfrm>
              <a:off x="3410437" y="382559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 smtClean="0">
                  <a:latin typeface="Calibri" pitchFamily="34" charset="0"/>
                </a:rPr>
                <a:t>T</a:t>
              </a:r>
              <a:endParaRPr lang="en-US" sz="1500" dirty="0"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46092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82859" y="2099684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812358" y="3070546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372600" y="1973266"/>
            <a:ext cx="1361591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r>
              <a:rPr lang="en-US" sz="2400" b="1" dirty="0"/>
              <a:t>WA-&gt;SA</a:t>
            </a:r>
          </a:p>
          <a:p>
            <a:r>
              <a:rPr lang="en-US" sz="2400" dirty="0"/>
              <a:t>NT-&gt;SA</a:t>
            </a:r>
          </a:p>
          <a:p>
            <a:r>
              <a:rPr lang="en-US" sz="2400" dirty="0"/>
              <a:t>Q-&gt;SA</a:t>
            </a:r>
          </a:p>
          <a:p>
            <a:r>
              <a:rPr lang="en-US" sz="2400" dirty="0"/>
              <a:t>NSW-&gt;SA</a:t>
            </a:r>
          </a:p>
          <a:p>
            <a:r>
              <a:rPr lang="en-US" sz="2400" dirty="0"/>
              <a:t>V-&gt;SA</a:t>
            </a:r>
          </a:p>
          <a:p>
            <a:r>
              <a:rPr lang="en-US" sz="2400" dirty="0"/>
              <a:t>WA-&gt;NT</a:t>
            </a:r>
          </a:p>
          <a:p>
            <a:r>
              <a:rPr lang="en-US" sz="2400" dirty="0"/>
              <a:t>SA-&gt;NT</a:t>
            </a:r>
          </a:p>
          <a:p>
            <a:r>
              <a:rPr lang="en-US" sz="2400" dirty="0"/>
              <a:t>Q-&gt;NT</a:t>
            </a:r>
          </a:p>
        </p:txBody>
      </p:sp>
      <p:pic>
        <p:nvPicPr>
          <p:cNvPr id="33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319708" y="3421446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168469" y="1903053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TextBox 17"/>
          <p:cNvSpPr txBox="1">
            <a:spLocks noChangeArrowheads="1"/>
          </p:cNvSpPr>
          <p:nvPr/>
        </p:nvSpPr>
        <p:spPr bwMode="auto">
          <a:xfrm>
            <a:off x="7839399" y="6216850"/>
            <a:ext cx="4200201" cy="461661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Remember: Delete from </a:t>
            </a:r>
            <a:r>
              <a:rPr lang="en-US" sz="2400" i="1" dirty="0" smtClean="0">
                <a:solidFill>
                  <a:srgbClr val="0070C0"/>
                </a:solidFill>
                <a:latin typeface="Calibri" pitchFamily="34" charset="0"/>
              </a:rPr>
              <a:t>the </a:t>
            </a:r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tail!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1651247" y="2062661"/>
            <a:ext cx="2505180" cy="2103626"/>
            <a:chOff x="1651247" y="2062661"/>
            <a:chExt cx="2505180" cy="2103626"/>
          </a:xfrm>
        </p:grpSpPr>
        <p:pic>
          <p:nvPicPr>
            <p:cNvPr id="32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31979" t="1377" r="53189" b="70299"/>
            <a:stretch/>
          </p:blipFill>
          <p:spPr bwMode="auto">
            <a:xfrm>
              <a:off x="1651247" y="2062661"/>
              <a:ext cx="2446020" cy="21036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4" name="Text Box 23"/>
            <p:cNvSpPr txBox="1">
              <a:spLocks noChangeArrowheads="1"/>
            </p:cNvSpPr>
            <p:nvPr/>
          </p:nvSpPr>
          <p:spPr bwMode="auto">
            <a:xfrm>
              <a:off x="1716842" y="2762870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35" name="Text Box 24"/>
            <p:cNvSpPr txBox="1">
              <a:spLocks noChangeArrowheads="1"/>
            </p:cNvSpPr>
            <p:nvPr/>
          </p:nvSpPr>
          <p:spPr bwMode="auto">
            <a:xfrm>
              <a:off x="2624322" y="299593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38" name="Text Box 25"/>
            <p:cNvSpPr txBox="1">
              <a:spLocks noChangeArrowheads="1"/>
            </p:cNvSpPr>
            <p:nvPr/>
          </p:nvSpPr>
          <p:spPr bwMode="auto">
            <a:xfrm>
              <a:off x="2508166" y="2482578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43" name="Text Box 26"/>
            <p:cNvSpPr txBox="1">
              <a:spLocks noChangeArrowheads="1"/>
            </p:cNvSpPr>
            <p:nvPr/>
          </p:nvSpPr>
          <p:spPr bwMode="auto">
            <a:xfrm>
              <a:off x="3252782" y="261049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44" name="Text Box 27"/>
            <p:cNvSpPr txBox="1">
              <a:spLocks noChangeArrowheads="1"/>
            </p:cNvSpPr>
            <p:nvPr/>
          </p:nvSpPr>
          <p:spPr bwMode="auto">
            <a:xfrm>
              <a:off x="3289887" y="3176827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50" name="Text Box 28"/>
            <p:cNvSpPr txBox="1">
              <a:spLocks noChangeArrowheads="1"/>
            </p:cNvSpPr>
            <p:nvPr/>
          </p:nvSpPr>
          <p:spPr bwMode="auto">
            <a:xfrm>
              <a:off x="3286546" y="3484818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51" name="Text Box 28"/>
            <p:cNvSpPr txBox="1">
              <a:spLocks noChangeArrowheads="1"/>
            </p:cNvSpPr>
            <p:nvPr/>
          </p:nvSpPr>
          <p:spPr bwMode="auto">
            <a:xfrm>
              <a:off x="3410437" y="382559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 smtClean="0">
                  <a:latin typeface="Calibri" pitchFamily="34" charset="0"/>
                </a:rPr>
                <a:t>T</a:t>
              </a:r>
              <a:endParaRPr lang="en-US" sz="1500" dirty="0"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98369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82859" y="2099684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812358" y="3070546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372600" y="1973266"/>
            <a:ext cx="1361591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r>
              <a:rPr lang="en-US" sz="2400" b="1" dirty="0"/>
              <a:t>NT-&gt;SA</a:t>
            </a:r>
          </a:p>
          <a:p>
            <a:r>
              <a:rPr lang="en-US" sz="2400" dirty="0"/>
              <a:t>Q-&gt;SA</a:t>
            </a:r>
          </a:p>
          <a:p>
            <a:r>
              <a:rPr lang="en-US" sz="2400" dirty="0"/>
              <a:t>NSW-&gt;SA</a:t>
            </a:r>
          </a:p>
          <a:p>
            <a:r>
              <a:rPr lang="en-US" sz="2400" dirty="0"/>
              <a:t>V-&gt;SA</a:t>
            </a:r>
          </a:p>
          <a:p>
            <a:r>
              <a:rPr lang="en-US" sz="2400" dirty="0"/>
              <a:t>WA-&gt;NT</a:t>
            </a:r>
          </a:p>
          <a:p>
            <a:r>
              <a:rPr lang="en-US" sz="2400" dirty="0"/>
              <a:t>SA-&gt;NT</a:t>
            </a:r>
          </a:p>
          <a:p>
            <a:r>
              <a:rPr lang="en-US" sz="2400" dirty="0"/>
              <a:t>Q-&gt;NT</a:t>
            </a:r>
          </a:p>
        </p:txBody>
      </p:sp>
      <p:pic>
        <p:nvPicPr>
          <p:cNvPr id="33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319708" y="3421446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168469" y="1903053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TextBox 17"/>
          <p:cNvSpPr txBox="1">
            <a:spLocks noChangeArrowheads="1"/>
          </p:cNvSpPr>
          <p:nvPr/>
        </p:nvSpPr>
        <p:spPr bwMode="auto">
          <a:xfrm>
            <a:off x="7839399" y="6216850"/>
            <a:ext cx="4200201" cy="461661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Remember: Delete from </a:t>
            </a:r>
            <a:r>
              <a:rPr lang="en-US" sz="2400" i="1" dirty="0" smtClean="0">
                <a:solidFill>
                  <a:srgbClr val="0070C0"/>
                </a:solidFill>
                <a:latin typeface="Calibri" pitchFamily="34" charset="0"/>
              </a:rPr>
              <a:t>the </a:t>
            </a:r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tail!</a:t>
            </a:r>
          </a:p>
        </p:txBody>
      </p:sp>
      <p:grpSp>
        <p:nvGrpSpPr>
          <p:cNvPr id="30" name="Group 29"/>
          <p:cNvGrpSpPr/>
          <p:nvPr/>
        </p:nvGrpSpPr>
        <p:grpSpPr>
          <a:xfrm>
            <a:off x="1651247" y="2062661"/>
            <a:ext cx="2505180" cy="2103626"/>
            <a:chOff x="1651247" y="2062661"/>
            <a:chExt cx="2505180" cy="2103626"/>
          </a:xfrm>
        </p:grpSpPr>
        <p:pic>
          <p:nvPicPr>
            <p:cNvPr id="31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31979" t="1377" r="53189" b="70299"/>
            <a:stretch/>
          </p:blipFill>
          <p:spPr bwMode="auto">
            <a:xfrm>
              <a:off x="1651247" y="2062661"/>
              <a:ext cx="2446020" cy="21036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" name="Text Box 23"/>
            <p:cNvSpPr txBox="1">
              <a:spLocks noChangeArrowheads="1"/>
            </p:cNvSpPr>
            <p:nvPr/>
          </p:nvSpPr>
          <p:spPr bwMode="auto">
            <a:xfrm>
              <a:off x="1716842" y="2762870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34" name="Text Box 24"/>
            <p:cNvSpPr txBox="1">
              <a:spLocks noChangeArrowheads="1"/>
            </p:cNvSpPr>
            <p:nvPr/>
          </p:nvSpPr>
          <p:spPr bwMode="auto">
            <a:xfrm>
              <a:off x="2624322" y="299593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35" name="Text Box 25"/>
            <p:cNvSpPr txBox="1">
              <a:spLocks noChangeArrowheads="1"/>
            </p:cNvSpPr>
            <p:nvPr/>
          </p:nvSpPr>
          <p:spPr bwMode="auto">
            <a:xfrm>
              <a:off x="2508166" y="2482578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38" name="Text Box 26"/>
            <p:cNvSpPr txBox="1">
              <a:spLocks noChangeArrowheads="1"/>
            </p:cNvSpPr>
            <p:nvPr/>
          </p:nvSpPr>
          <p:spPr bwMode="auto">
            <a:xfrm>
              <a:off x="3252782" y="261049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43" name="Text Box 27"/>
            <p:cNvSpPr txBox="1">
              <a:spLocks noChangeArrowheads="1"/>
            </p:cNvSpPr>
            <p:nvPr/>
          </p:nvSpPr>
          <p:spPr bwMode="auto">
            <a:xfrm>
              <a:off x="3289887" y="3176827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44" name="Text Box 28"/>
            <p:cNvSpPr txBox="1">
              <a:spLocks noChangeArrowheads="1"/>
            </p:cNvSpPr>
            <p:nvPr/>
          </p:nvSpPr>
          <p:spPr bwMode="auto">
            <a:xfrm>
              <a:off x="3286546" y="3484818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50" name="Text Box 28"/>
            <p:cNvSpPr txBox="1">
              <a:spLocks noChangeArrowheads="1"/>
            </p:cNvSpPr>
            <p:nvPr/>
          </p:nvSpPr>
          <p:spPr bwMode="auto">
            <a:xfrm>
              <a:off x="3410437" y="382559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 smtClean="0">
                  <a:latin typeface="Calibri" pitchFamily="34" charset="0"/>
                </a:rPr>
                <a:t>T</a:t>
              </a:r>
              <a:endParaRPr lang="en-US" sz="1500" dirty="0"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11548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82859" y="2099684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812358" y="3070546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372600" y="1973266"/>
            <a:ext cx="1361591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r>
              <a:rPr lang="en-US" sz="2400" b="1" dirty="0"/>
              <a:t>Q-&gt;SA</a:t>
            </a:r>
          </a:p>
          <a:p>
            <a:r>
              <a:rPr lang="en-US" sz="2400" dirty="0"/>
              <a:t>NSW-&gt;SA</a:t>
            </a:r>
          </a:p>
          <a:p>
            <a:r>
              <a:rPr lang="en-US" sz="2400" dirty="0"/>
              <a:t>V-&gt;SA</a:t>
            </a:r>
          </a:p>
          <a:p>
            <a:r>
              <a:rPr lang="en-US" sz="2400" dirty="0"/>
              <a:t>WA-&gt;NT</a:t>
            </a:r>
          </a:p>
          <a:p>
            <a:r>
              <a:rPr lang="en-US" sz="2400" dirty="0"/>
              <a:t>SA-&gt;NT</a:t>
            </a:r>
          </a:p>
          <a:p>
            <a:r>
              <a:rPr lang="en-US" sz="2400" dirty="0"/>
              <a:t>Q-&gt;NT</a:t>
            </a:r>
          </a:p>
        </p:txBody>
      </p:sp>
      <p:pic>
        <p:nvPicPr>
          <p:cNvPr id="33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319708" y="3421446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168469" y="1903053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TextBox 17"/>
          <p:cNvSpPr txBox="1">
            <a:spLocks noChangeArrowheads="1"/>
          </p:cNvSpPr>
          <p:nvPr/>
        </p:nvSpPr>
        <p:spPr bwMode="auto">
          <a:xfrm>
            <a:off x="7839399" y="6216850"/>
            <a:ext cx="4200201" cy="461661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Remember: Delete from </a:t>
            </a:r>
            <a:r>
              <a:rPr lang="en-US" sz="2400" i="1" dirty="0" smtClean="0">
                <a:solidFill>
                  <a:srgbClr val="0070C0"/>
                </a:solidFill>
                <a:latin typeface="Calibri" pitchFamily="34" charset="0"/>
              </a:rPr>
              <a:t>the </a:t>
            </a:r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tail!</a:t>
            </a:r>
          </a:p>
        </p:txBody>
      </p:sp>
      <p:grpSp>
        <p:nvGrpSpPr>
          <p:cNvPr id="30" name="Group 29"/>
          <p:cNvGrpSpPr/>
          <p:nvPr/>
        </p:nvGrpSpPr>
        <p:grpSpPr>
          <a:xfrm>
            <a:off x="1651247" y="2062661"/>
            <a:ext cx="2505180" cy="2103626"/>
            <a:chOff x="1651247" y="2062661"/>
            <a:chExt cx="2505180" cy="2103626"/>
          </a:xfrm>
        </p:grpSpPr>
        <p:pic>
          <p:nvPicPr>
            <p:cNvPr id="31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31979" t="1377" r="53189" b="70299"/>
            <a:stretch/>
          </p:blipFill>
          <p:spPr bwMode="auto">
            <a:xfrm>
              <a:off x="1651247" y="2062661"/>
              <a:ext cx="2446020" cy="21036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" name="Text Box 23"/>
            <p:cNvSpPr txBox="1">
              <a:spLocks noChangeArrowheads="1"/>
            </p:cNvSpPr>
            <p:nvPr/>
          </p:nvSpPr>
          <p:spPr bwMode="auto">
            <a:xfrm>
              <a:off x="1716842" y="2762870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34" name="Text Box 24"/>
            <p:cNvSpPr txBox="1">
              <a:spLocks noChangeArrowheads="1"/>
            </p:cNvSpPr>
            <p:nvPr/>
          </p:nvSpPr>
          <p:spPr bwMode="auto">
            <a:xfrm>
              <a:off x="2624322" y="299593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35" name="Text Box 25"/>
            <p:cNvSpPr txBox="1">
              <a:spLocks noChangeArrowheads="1"/>
            </p:cNvSpPr>
            <p:nvPr/>
          </p:nvSpPr>
          <p:spPr bwMode="auto">
            <a:xfrm>
              <a:off x="2508166" y="2482578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38" name="Text Box 26"/>
            <p:cNvSpPr txBox="1">
              <a:spLocks noChangeArrowheads="1"/>
            </p:cNvSpPr>
            <p:nvPr/>
          </p:nvSpPr>
          <p:spPr bwMode="auto">
            <a:xfrm>
              <a:off x="3252782" y="261049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43" name="Text Box 27"/>
            <p:cNvSpPr txBox="1">
              <a:spLocks noChangeArrowheads="1"/>
            </p:cNvSpPr>
            <p:nvPr/>
          </p:nvSpPr>
          <p:spPr bwMode="auto">
            <a:xfrm>
              <a:off x="3289887" y="3176827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44" name="Text Box 28"/>
            <p:cNvSpPr txBox="1">
              <a:spLocks noChangeArrowheads="1"/>
            </p:cNvSpPr>
            <p:nvPr/>
          </p:nvSpPr>
          <p:spPr bwMode="auto">
            <a:xfrm>
              <a:off x="3286546" y="3484818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50" name="Text Box 28"/>
            <p:cNvSpPr txBox="1">
              <a:spLocks noChangeArrowheads="1"/>
            </p:cNvSpPr>
            <p:nvPr/>
          </p:nvSpPr>
          <p:spPr bwMode="auto">
            <a:xfrm>
              <a:off x="3410437" y="382559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 smtClean="0">
                  <a:latin typeface="Calibri" pitchFamily="34" charset="0"/>
                </a:rPr>
                <a:t>T</a:t>
              </a:r>
              <a:endParaRPr lang="en-US" sz="1500" dirty="0"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17869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82859" y="2099684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812358" y="3070546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372600" y="1973266"/>
            <a:ext cx="138570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r>
              <a:rPr lang="en-US" sz="2400" b="1" dirty="0"/>
              <a:t>NSW-&gt;SA</a:t>
            </a:r>
          </a:p>
          <a:p>
            <a:r>
              <a:rPr lang="en-US" sz="2400" b="1" dirty="0"/>
              <a:t>V-&gt;SA</a:t>
            </a:r>
          </a:p>
          <a:p>
            <a:r>
              <a:rPr lang="en-US" sz="2400" b="1" dirty="0"/>
              <a:t>WA-&gt;NT</a:t>
            </a:r>
          </a:p>
          <a:p>
            <a:r>
              <a:rPr lang="en-US" sz="2400" b="1" dirty="0"/>
              <a:t>SA-&gt;NT</a:t>
            </a:r>
          </a:p>
          <a:p>
            <a:r>
              <a:rPr lang="en-US" sz="2400" b="1" dirty="0"/>
              <a:t>Q-&gt;NT</a:t>
            </a:r>
          </a:p>
        </p:txBody>
      </p:sp>
      <p:pic>
        <p:nvPicPr>
          <p:cNvPr id="33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319708" y="3421446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168469" y="1903053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TextBox 17"/>
          <p:cNvSpPr txBox="1">
            <a:spLocks noChangeArrowheads="1"/>
          </p:cNvSpPr>
          <p:nvPr/>
        </p:nvSpPr>
        <p:spPr bwMode="auto">
          <a:xfrm>
            <a:off x="7839399" y="6216850"/>
            <a:ext cx="4200201" cy="461661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Remember: Delete from </a:t>
            </a:r>
            <a:r>
              <a:rPr lang="en-US" sz="2400" i="1" dirty="0" smtClean="0">
                <a:solidFill>
                  <a:srgbClr val="0070C0"/>
                </a:solidFill>
                <a:latin typeface="Calibri" pitchFamily="34" charset="0"/>
              </a:rPr>
              <a:t>the </a:t>
            </a:r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tail!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651247" y="2062661"/>
            <a:ext cx="2505180" cy="2103626"/>
            <a:chOff x="1651247" y="2062661"/>
            <a:chExt cx="2505180" cy="2103626"/>
          </a:xfrm>
        </p:grpSpPr>
        <p:pic>
          <p:nvPicPr>
            <p:cNvPr id="30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31979" t="1377" r="53189" b="70299"/>
            <a:stretch/>
          </p:blipFill>
          <p:spPr bwMode="auto">
            <a:xfrm>
              <a:off x="1651247" y="2062661"/>
              <a:ext cx="2446020" cy="21036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4" name="Text Box 23"/>
            <p:cNvSpPr txBox="1">
              <a:spLocks noChangeArrowheads="1"/>
            </p:cNvSpPr>
            <p:nvPr/>
          </p:nvSpPr>
          <p:spPr bwMode="auto">
            <a:xfrm>
              <a:off x="1716842" y="2762870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35" name="Text Box 24"/>
            <p:cNvSpPr txBox="1">
              <a:spLocks noChangeArrowheads="1"/>
            </p:cNvSpPr>
            <p:nvPr/>
          </p:nvSpPr>
          <p:spPr bwMode="auto">
            <a:xfrm>
              <a:off x="2624322" y="299593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38" name="Text Box 25"/>
            <p:cNvSpPr txBox="1">
              <a:spLocks noChangeArrowheads="1"/>
            </p:cNvSpPr>
            <p:nvPr/>
          </p:nvSpPr>
          <p:spPr bwMode="auto">
            <a:xfrm>
              <a:off x="2508166" y="2482578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43" name="Text Box 26"/>
            <p:cNvSpPr txBox="1">
              <a:spLocks noChangeArrowheads="1"/>
            </p:cNvSpPr>
            <p:nvPr/>
          </p:nvSpPr>
          <p:spPr bwMode="auto">
            <a:xfrm>
              <a:off x="3252782" y="2610491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44" name="Text Box 27"/>
            <p:cNvSpPr txBox="1">
              <a:spLocks noChangeArrowheads="1"/>
            </p:cNvSpPr>
            <p:nvPr/>
          </p:nvSpPr>
          <p:spPr bwMode="auto">
            <a:xfrm>
              <a:off x="3289887" y="3176827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50" name="Text Box 28"/>
            <p:cNvSpPr txBox="1">
              <a:spLocks noChangeArrowheads="1"/>
            </p:cNvSpPr>
            <p:nvPr/>
          </p:nvSpPr>
          <p:spPr bwMode="auto">
            <a:xfrm>
              <a:off x="3286546" y="3484818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51" name="Text Box 28"/>
            <p:cNvSpPr txBox="1">
              <a:spLocks noChangeArrowheads="1"/>
            </p:cNvSpPr>
            <p:nvPr/>
          </p:nvSpPr>
          <p:spPr bwMode="auto">
            <a:xfrm>
              <a:off x="3410437" y="382559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 smtClean="0">
                  <a:latin typeface="Calibri" pitchFamily="34" charset="0"/>
                </a:rPr>
                <a:t>T</a:t>
              </a:r>
              <a:endParaRPr lang="en-US" sz="1500" dirty="0"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44649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812358" y="3070546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372600" y="1973266"/>
            <a:ext cx="110479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endParaRPr lang="en-US" sz="2400" dirty="0"/>
          </a:p>
        </p:txBody>
      </p:sp>
      <p:pic>
        <p:nvPicPr>
          <p:cNvPr id="33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319708" y="3421446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168469" y="1903053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28512" t="87273" r="56514" b="-1"/>
          <a:stretch/>
        </p:blipFill>
        <p:spPr bwMode="auto">
          <a:xfrm>
            <a:off x="7471554" y="2189692"/>
            <a:ext cx="837373" cy="315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TextBox 17"/>
          <p:cNvSpPr txBox="1">
            <a:spLocks noChangeArrowheads="1"/>
          </p:cNvSpPr>
          <p:nvPr/>
        </p:nvSpPr>
        <p:spPr bwMode="auto">
          <a:xfrm>
            <a:off x="7839399" y="6216850"/>
            <a:ext cx="4200201" cy="461661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Remember: Delete from </a:t>
            </a:r>
            <a:r>
              <a:rPr lang="en-US" sz="2400" i="1" dirty="0" smtClean="0">
                <a:solidFill>
                  <a:srgbClr val="0070C0"/>
                </a:solidFill>
                <a:latin typeface="Calibri" pitchFamily="34" charset="0"/>
              </a:rPr>
              <a:t>the </a:t>
            </a:r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tail!</a:t>
            </a:r>
          </a:p>
        </p:txBody>
      </p:sp>
      <p:grpSp>
        <p:nvGrpSpPr>
          <p:cNvPr id="67" name="Group 66"/>
          <p:cNvGrpSpPr/>
          <p:nvPr/>
        </p:nvGrpSpPr>
        <p:grpSpPr>
          <a:xfrm>
            <a:off x="1617851" y="2098844"/>
            <a:ext cx="2538576" cy="2390692"/>
            <a:chOff x="-2786196" y="902482"/>
            <a:chExt cx="2538576" cy="2390692"/>
          </a:xfrm>
        </p:grpSpPr>
        <p:pic>
          <p:nvPicPr>
            <p:cNvPr id="68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53129" t="1377" r="32041" b="65647"/>
            <a:stretch/>
          </p:blipFill>
          <p:spPr bwMode="auto">
            <a:xfrm>
              <a:off x="-2786196" y="902482"/>
              <a:ext cx="2468879" cy="23906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9" name="Text Box 23"/>
            <p:cNvSpPr txBox="1">
              <a:spLocks noChangeArrowheads="1"/>
            </p:cNvSpPr>
            <p:nvPr/>
          </p:nvSpPr>
          <p:spPr bwMode="auto">
            <a:xfrm>
              <a:off x="-2687205" y="1566508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70" name="Text Box 24"/>
            <p:cNvSpPr txBox="1">
              <a:spLocks noChangeArrowheads="1"/>
            </p:cNvSpPr>
            <p:nvPr/>
          </p:nvSpPr>
          <p:spPr bwMode="auto">
            <a:xfrm>
              <a:off x="-1779725" y="179956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71" name="Text Box 25"/>
            <p:cNvSpPr txBox="1">
              <a:spLocks noChangeArrowheads="1"/>
            </p:cNvSpPr>
            <p:nvPr/>
          </p:nvSpPr>
          <p:spPr bwMode="auto">
            <a:xfrm>
              <a:off x="-1895881" y="1286216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72" name="Text Box 26"/>
            <p:cNvSpPr txBox="1">
              <a:spLocks noChangeArrowheads="1"/>
            </p:cNvSpPr>
            <p:nvPr/>
          </p:nvSpPr>
          <p:spPr bwMode="auto">
            <a:xfrm>
              <a:off x="-1151265" y="141412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73" name="Text Box 27"/>
            <p:cNvSpPr txBox="1">
              <a:spLocks noChangeArrowheads="1"/>
            </p:cNvSpPr>
            <p:nvPr/>
          </p:nvSpPr>
          <p:spPr bwMode="auto">
            <a:xfrm>
              <a:off x="-1114160" y="1980465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74" name="Text Box 28"/>
            <p:cNvSpPr txBox="1">
              <a:spLocks noChangeArrowheads="1"/>
            </p:cNvSpPr>
            <p:nvPr/>
          </p:nvSpPr>
          <p:spPr bwMode="auto">
            <a:xfrm>
              <a:off x="-1117501" y="228845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75" name="Text Box 28"/>
            <p:cNvSpPr txBox="1">
              <a:spLocks noChangeArrowheads="1"/>
            </p:cNvSpPr>
            <p:nvPr/>
          </p:nvSpPr>
          <p:spPr bwMode="auto">
            <a:xfrm>
              <a:off x="-993610" y="2629234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 smtClean="0">
                  <a:latin typeface="Calibri" pitchFamily="34" charset="0"/>
                </a:rPr>
                <a:t>T</a:t>
              </a:r>
              <a:endParaRPr lang="en-US" sz="1500" dirty="0"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22141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812358" y="3070546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372600" y="1973266"/>
            <a:ext cx="1251625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r>
              <a:rPr lang="en-US" sz="2400" dirty="0"/>
              <a:t>NT-&gt;Q</a:t>
            </a:r>
          </a:p>
          <a:p>
            <a:r>
              <a:rPr lang="en-US" sz="2400" dirty="0"/>
              <a:t>SA-&gt;Q</a:t>
            </a:r>
          </a:p>
          <a:p>
            <a:r>
              <a:rPr lang="en-US" sz="2400" dirty="0"/>
              <a:t>NSW-&gt;Q</a:t>
            </a:r>
          </a:p>
          <a:p>
            <a:endParaRPr lang="en-US" sz="2400" dirty="0"/>
          </a:p>
        </p:txBody>
      </p:sp>
      <p:pic>
        <p:nvPicPr>
          <p:cNvPr id="33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319708" y="3421446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168469" y="1903053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28512" t="87273" r="56514" b="-1"/>
          <a:stretch/>
        </p:blipFill>
        <p:spPr bwMode="auto">
          <a:xfrm>
            <a:off x="7471554" y="2189692"/>
            <a:ext cx="837373" cy="315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5" name="Straight Connector 34"/>
          <p:cNvCxnSpPr/>
          <p:nvPr/>
        </p:nvCxnSpPr>
        <p:spPr>
          <a:xfrm>
            <a:off x="7280728" y="2698092"/>
            <a:ext cx="150381" cy="306288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6305549" y="2614210"/>
            <a:ext cx="716218" cy="522309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H="1" flipV="1">
            <a:off x="6294275" y="2304516"/>
            <a:ext cx="707751" cy="153428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17"/>
          <p:cNvSpPr txBox="1">
            <a:spLocks noChangeArrowheads="1"/>
          </p:cNvSpPr>
          <p:nvPr/>
        </p:nvSpPr>
        <p:spPr bwMode="auto">
          <a:xfrm>
            <a:off x="7839399" y="6216850"/>
            <a:ext cx="4200201" cy="461661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Remember: Delete from </a:t>
            </a:r>
            <a:r>
              <a:rPr lang="en-US" sz="2400" i="1" dirty="0" smtClean="0">
                <a:solidFill>
                  <a:srgbClr val="0070C0"/>
                </a:solidFill>
                <a:latin typeface="Calibri" pitchFamily="34" charset="0"/>
              </a:rPr>
              <a:t>the </a:t>
            </a:r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tail!</a:t>
            </a:r>
          </a:p>
        </p:txBody>
      </p:sp>
      <p:grpSp>
        <p:nvGrpSpPr>
          <p:cNvPr id="61" name="Group 60"/>
          <p:cNvGrpSpPr/>
          <p:nvPr/>
        </p:nvGrpSpPr>
        <p:grpSpPr>
          <a:xfrm>
            <a:off x="1617851" y="2098844"/>
            <a:ext cx="2538576" cy="2390692"/>
            <a:chOff x="-2786196" y="902482"/>
            <a:chExt cx="2538576" cy="2390692"/>
          </a:xfrm>
        </p:grpSpPr>
        <p:pic>
          <p:nvPicPr>
            <p:cNvPr id="62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53129" t="1377" r="32041" b="65647"/>
            <a:stretch/>
          </p:blipFill>
          <p:spPr bwMode="auto">
            <a:xfrm>
              <a:off x="-2786196" y="902482"/>
              <a:ext cx="2468879" cy="23906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3" name="Text Box 23"/>
            <p:cNvSpPr txBox="1">
              <a:spLocks noChangeArrowheads="1"/>
            </p:cNvSpPr>
            <p:nvPr/>
          </p:nvSpPr>
          <p:spPr bwMode="auto">
            <a:xfrm>
              <a:off x="-2687205" y="1566508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64" name="Text Box 24"/>
            <p:cNvSpPr txBox="1">
              <a:spLocks noChangeArrowheads="1"/>
            </p:cNvSpPr>
            <p:nvPr/>
          </p:nvSpPr>
          <p:spPr bwMode="auto">
            <a:xfrm>
              <a:off x="-1779725" y="179956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65" name="Text Box 25"/>
            <p:cNvSpPr txBox="1">
              <a:spLocks noChangeArrowheads="1"/>
            </p:cNvSpPr>
            <p:nvPr/>
          </p:nvSpPr>
          <p:spPr bwMode="auto">
            <a:xfrm>
              <a:off x="-1895881" y="1286216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66" name="Text Box 26"/>
            <p:cNvSpPr txBox="1">
              <a:spLocks noChangeArrowheads="1"/>
            </p:cNvSpPr>
            <p:nvPr/>
          </p:nvSpPr>
          <p:spPr bwMode="auto">
            <a:xfrm>
              <a:off x="-1151265" y="141412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67" name="Text Box 27"/>
            <p:cNvSpPr txBox="1">
              <a:spLocks noChangeArrowheads="1"/>
            </p:cNvSpPr>
            <p:nvPr/>
          </p:nvSpPr>
          <p:spPr bwMode="auto">
            <a:xfrm>
              <a:off x="-1114160" y="1980465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68" name="Text Box 28"/>
            <p:cNvSpPr txBox="1">
              <a:spLocks noChangeArrowheads="1"/>
            </p:cNvSpPr>
            <p:nvPr/>
          </p:nvSpPr>
          <p:spPr bwMode="auto">
            <a:xfrm>
              <a:off x="-1117501" y="228845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69" name="Text Box 28"/>
            <p:cNvSpPr txBox="1">
              <a:spLocks noChangeArrowheads="1"/>
            </p:cNvSpPr>
            <p:nvPr/>
          </p:nvSpPr>
          <p:spPr bwMode="auto">
            <a:xfrm>
              <a:off x="-993610" y="2629234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 smtClean="0">
                  <a:latin typeface="Calibri" pitchFamily="34" charset="0"/>
                </a:rPr>
                <a:t>T</a:t>
              </a:r>
              <a:endParaRPr lang="en-US" sz="1500" dirty="0"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50133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812358" y="3070546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372600" y="1973266"/>
            <a:ext cx="1251625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r>
              <a:rPr lang="en-US" sz="2400" dirty="0"/>
              <a:t>SA-&gt;Q</a:t>
            </a:r>
          </a:p>
          <a:p>
            <a:r>
              <a:rPr lang="en-US" sz="2400" dirty="0"/>
              <a:t>NSW-&gt;Q</a:t>
            </a:r>
          </a:p>
          <a:p>
            <a:r>
              <a:rPr lang="en-US" sz="2400" dirty="0"/>
              <a:t>WA-&gt;NT</a:t>
            </a:r>
          </a:p>
          <a:p>
            <a:r>
              <a:rPr lang="en-US" sz="2400" dirty="0"/>
              <a:t>SA-&gt;NT</a:t>
            </a:r>
          </a:p>
          <a:p>
            <a:r>
              <a:rPr lang="en-US" sz="2400" dirty="0"/>
              <a:t>Q-&gt;NT</a:t>
            </a:r>
          </a:p>
          <a:p>
            <a:endParaRPr lang="en-US" sz="2400" dirty="0"/>
          </a:p>
        </p:txBody>
      </p:sp>
      <p:pic>
        <p:nvPicPr>
          <p:cNvPr id="33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613" t="62149" r="71139" b="25117"/>
          <a:stretch/>
        </p:blipFill>
        <p:spPr bwMode="auto">
          <a:xfrm>
            <a:off x="5319708" y="3421446"/>
            <a:ext cx="645442" cy="25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28512" t="87273" r="56514" b="-1"/>
          <a:stretch/>
        </p:blipFill>
        <p:spPr bwMode="auto">
          <a:xfrm>
            <a:off x="7471554" y="2189692"/>
            <a:ext cx="837373" cy="315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5" name="Straight Connector 34"/>
          <p:cNvCxnSpPr/>
          <p:nvPr/>
        </p:nvCxnSpPr>
        <p:spPr>
          <a:xfrm>
            <a:off x="6297662" y="2264222"/>
            <a:ext cx="704364" cy="208104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6092986" y="2457812"/>
            <a:ext cx="34361" cy="546568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H="1">
            <a:off x="5115314" y="2347534"/>
            <a:ext cx="725702" cy="332776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147" t="88941" r="71092"/>
          <a:stretch/>
        </p:blipFill>
        <p:spPr bwMode="auto">
          <a:xfrm>
            <a:off x="5014285" y="1973212"/>
            <a:ext cx="750019" cy="249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" name="TextBox 17"/>
          <p:cNvSpPr txBox="1">
            <a:spLocks noChangeArrowheads="1"/>
          </p:cNvSpPr>
          <p:nvPr/>
        </p:nvSpPr>
        <p:spPr bwMode="auto">
          <a:xfrm>
            <a:off x="7839399" y="6216850"/>
            <a:ext cx="4200201" cy="461661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Remember: Delete from </a:t>
            </a:r>
            <a:r>
              <a:rPr lang="en-US" sz="2400" i="1" dirty="0" smtClean="0">
                <a:solidFill>
                  <a:srgbClr val="0070C0"/>
                </a:solidFill>
                <a:latin typeface="Calibri" pitchFamily="34" charset="0"/>
              </a:rPr>
              <a:t>the </a:t>
            </a:r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tail!</a:t>
            </a:r>
          </a:p>
        </p:txBody>
      </p:sp>
      <p:grpSp>
        <p:nvGrpSpPr>
          <p:cNvPr id="62" name="Group 61"/>
          <p:cNvGrpSpPr/>
          <p:nvPr/>
        </p:nvGrpSpPr>
        <p:grpSpPr>
          <a:xfrm>
            <a:off x="1617851" y="2098844"/>
            <a:ext cx="2538576" cy="2390692"/>
            <a:chOff x="-2786196" y="902482"/>
            <a:chExt cx="2538576" cy="2390692"/>
          </a:xfrm>
        </p:grpSpPr>
        <p:pic>
          <p:nvPicPr>
            <p:cNvPr id="63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53129" t="1377" r="32041" b="65647"/>
            <a:stretch/>
          </p:blipFill>
          <p:spPr bwMode="auto">
            <a:xfrm>
              <a:off x="-2786196" y="902482"/>
              <a:ext cx="2468879" cy="23906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4" name="Text Box 23"/>
            <p:cNvSpPr txBox="1">
              <a:spLocks noChangeArrowheads="1"/>
            </p:cNvSpPr>
            <p:nvPr/>
          </p:nvSpPr>
          <p:spPr bwMode="auto">
            <a:xfrm>
              <a:off x="-2687205" y="1566508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65" name="Text Box 24"/>
            <p:cNvSpPr txBox="1">
              <a:spLocks noChangeArrowheads="1"/>
            </p:cNvSpPr>
            <p:nvPr/>
          </p:nvSpPr>
          <p:spPr bwMode="auto">
            <a:xfrm>
              <a:off x="-1779725" y="179956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66" name="Text Box 25"/>
            <p:cNvSpPr txBox="1">
              <a:spLocks noChangeArrowheads="1"/>
            </p:cNvSpPr>
            <p:nvPr/>
          </p:nvSpPr>
          <p:spPr bwMode="auto">
            <a:xfrm>
              <a:off x="-1895881" y="1286216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67" name="Text Box 26"/>
            <p:cNvSpPr txBox="1">
              <a:spLocks noChangeArrowheads="1"/>
            </p:cNvSpPr>
            <p:nvPr/>
          </p:nvSpPr>
          <p:spPr bwMode="auto">
            <a:xfrm>
              <a:off x="-1151265" y="141412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68" name="Text Box 27"/>
            <p:cNvSpPr txBox="1">
              <a:spLocks noChangeArrowheads="1"/>
            </p:cNvSpPr>
            <p:nvPr/>
          </p:nvSpPr>
          <p:spPr bwMode="auto">
            <a:xfrm>
              <a:off x="-1114160" y="1980465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69" name="Text Box 28"/>
            <p:cNvSpPr txBox="1">
              <a:spLocks noChangeArrowheads="1"/>
            </p:cNvSpPr>
            <p:nvPr/>
          </p:nvSpPr>
          <p:spPr bwMode="auto">
            <a:xfrm>
              <a:off x="-1117501" y="228845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70" name="Text Box 28"/>
            <p:cNvSpPr txBox="1">
              <a:spLocks noChangeArrowheads="1"/>
            </p:cNvSpPr>
            <p:nvPr/>
          </p:nvSpPr>
          <p:spPr bwMode="auto">
            <a:xfrm>
              <a:off x="-993610" y="2629234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 smtClean="0">
                  <a:latin typeface="Calibri" pitchFamily="34" charset="0"/>
                </a:rPr>
                <a:t>T</a:t>
              </a:r>
              <a:endParaRPr lang="en-US" sz="1500" dirty="0"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22165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812358" y="3070546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372600" y="1973266"/>
            <a:ext cx="1361591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r>
              <a:rPr lang="en-US" sz="2400" dirty="0"/>
              <a:t>NSW-&gt;Q</a:t>
            </a:r>
          </a:p>
          <a:p>
            <a:r>
              <a:rPr lang="en-US" sz="2400" dirty="0"/>
              <a:t>WA-&gt;NT</a:t>
            </a:r>
          </a:p>
          <a:p>
            <a:r>
              <a:rPr lang="en-US" sz="2400" dirty="0"/>
              <a:t>SA-&gt;NT</a:t>
            </a:r>
          </a:p>
          <a:p>
            <a:r>
              <a:rPr lang="en-US" sz="2400" dirty="0"/>
              <a:t>Q-&gt;NT</a:t>
            </a:r>
          </a:p>
          <a:p>
            <a:r>
              <a:rPr lang="en-US" sz="2400" dirty="0"/>
              <a:t>WA-&gt;SA</a:t>
            </a:r>
          </a:p>
          <a:p>
            <a:r>
              <a:rPr lang="en-US" sz="2400" dirty="0"/>
              <a:t>NT-&gt;SA</a:t>
            </a:r>
          </a:p>
          <a:p>
            <a:r>
              <a:rPr lang="en-US" sz="2400" dirty="0"/>
              <a:t>Q-&gt;SA</a:t>
            </a:r>
          </a:p>
          <a:p>
            <a:r>
              <a:rPr lang="en-US" sz="2400" dirty="0"/>
              <a:t>NSW-&gt;SA</a:t>
            </a:r>
          </a:p>
          <a:p>
            <a:r>
              <a:rPr lang="en-US" sz="2400" dirty="0"/>
              <a:t>V-&gt;SA</a:t>
            </a:r>
          </a:p>
        </p:txBody>
      </p:sp>
      <p:pic>
        <p:nvPicPr>
          <p:cNvPr id="3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28512" t="87273" r="56514" b="-1"/>
          <a:stretch/>
        </p:blipFill>
        <p:spPr bwMode="auto">
          <a:xfrm>
            <a:off x="7471554" y="2189692"/>
            <a:ext cx="837373" cy="315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147" t="88941" r="71092"/>
          <a:stretch/>
        </p:blipFill>
        <p:spPr bwMode="auto">
          <a:xfrm>
            <a:off x="5014285" y="1973212"/>
            <a:ext cx="750019" cy="249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147" t="88941" r="71092"/>
          <a:stretch/>
        </p:blipFill>
        <p:spPr bwMode="auto">
          <a:xfrm>
            <a:off x="5190366" y="3430694"/>
            <a:ext cx="750019" cy="249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0" name="Straight Connector 49"/>
          <p:cNvCxnSpPr/>
          <p:nvPr/>
        </p:nvCxnSpPr>
        <p:spPr>
          <a:xfrm flipV="1">
            <a:off x="6334179" y="3220569"/>
            <a:ext cx="922392" cy="42233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6303781" y="3350183"/>
            <a:ext cx="626488" cy="317218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V="1">
            <a:off x="6284046" y="2596429"/>
            <a:ext cx="765517" cy="525577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V="1">
            <a:off x="6096000" y="2484371"/>
            <a:ext cx="0" cy="559334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H="1" flipV="1">
            <a:off x="5088754" y="2859217"/>
            <a:ext cx="854846" cy="344618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17"/>
          <p:cNvSpPr txBox="1">
            <a:spLocks noChangeArrowheads="1"/>
          </p:cNvSpPr>
          <p:nvPr/>
        </p:nvSpPr>
        <p:spPr bwMode="auto">
          <a:xfrm>
            <a:off x="7839399" y="6216850"/>
            <a:ext cx="4200201" cy="461661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Remember: Delete from </a:t>
            </a:r>
            <a:r>
              <a:rPr lang="en-US" sz="2400" i="1" dirty="0" smtClean="0">
                <a:solidFill>
                  <a:srgbClr val="0070C0"/>
                </a:solidFill>
                <a:latin typeface="Calibri" pitchFamily="34" charset="0"/>
              </a:rPr>
              <a:t>the </a:t>
            </a:r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tail!</a:t>
            </a:r>
          </a:p>
        </p:txBody>
      </p:sp>
      <p:grpSp>
        <p:nvGrpSpPr>
          <p:cNvPr id="66" name="Group 65"/>
          <p:cNvGrpSpPr/>
          <p:nvPr/>
        </p:nvGrpSpPr>
        <p:grpSpPr>
          <a:xfrm>
            <a:off x="1617851" y="2098844"/>
            <a:ext cx="2538576" cy="2390692"/>
            <a:chOff x="-2786196" y="902482"/>
            <a:chExt cx="2538576" cy="2390692"/>
          </a:xfrm>
        </p:grpSpPr>
        <p:pic>
          <p:nvPicPr>
            <p:cNvPr id="67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53129" t="1377" r="32041" b="65647"/>
            <a:stretch/>
          </p:blipFill>
          <p:spPr bwMode="auto">
            <a:xfrm>
              <a:off x="-2786196" y="902482"/>
              <a:ext cx="2468879" cy="23906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8" name="Text Box 23"/>
            <p:cNvSpPr txBox="1">
              <a:spLocks noChangeArrowheads="1"/>
            </p:cNvSpPr>
            <p:nvPr/>
          </p:nvSpPr>
          <p:spPr bwMode="auto">
            <a:xfrm>
              <a:off x="-2687205" y="1566508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69" name="Text Box 24"/>
            <p:cNvSpPr txBox="1">
              <a:spLocks noChangeArrowheads="1"/>
            </p:cNvSpPr>
            <p:nvPr/>
          </p:nvSpPr>
          <p:spPr bwMode="auto">
            <a:xfrm>
              <a:off x="-1779725" y="179956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70" name="Text Box 25"/>
            <p:cNvSpPr txBox="1">
              <a:spLocks noChangeArrowheads="1"/>
            </p:cNvSpPr>
            <p:nvPr/>
          </p:nvSpPr>
          <p:spPr bwMode="auto">
            <a:xfrm>
              <a:off x="-1895881" y="1286216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71" name="Text Box 26"/>
            <p:cNvSpPr txBox="1">
              <a:spLocks noChangeArrowheads="1"/>
            </p:cNvSpPr>
            <p:nvPr/>
          </p:nvSpPr>
          <p:spPr bwMode="auto">
            <a:xfrm>
              <a:off x="-1151265" y="141412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72" name="Text Box 27"/>
            <p:cNvSpPr txBox="1">
              <a:spLocks noChangeArrowheads="1"/>
            </p:cNvSpPr>
            <p:nvPr/>
          </p:nvSpPr>
          <p:spPr bwMode="auto">
            <a:xfrm>
              <a:off x="-1114160" y="1980465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73" name="Text Box 28"/>
            <p:cNvSpPr txBox="1">
              <a:spLocks noChangeArrowheads="1"/>
            </p:cNvSpPr>
            <p:nvPr/>
          </p:nvSpPr>
          <p:spPr bwMode="auto">
            <a:xfrm>
              <a:off x="-1117501" y="228845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74" name="Text Box 28"/>
            <p:cNvSpPr txBox="1">
              <a:spLocks noChangeArrowheads="1"/>
            </p:cNvSpPr>
            <p:nvPr/>
          </p:nvSpPr>
          <p:spPr bwMode="auto">
            <a:xfrm>
              <a:off x="-993610" y="2629234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 smtClean="0">
                  <a:latin typeface="Calibri" pitchFamily="34" charset="0"/>
                </a:rPr>
                <a:t>T</a:t>
              </a:r>
              <a:endParaRPr lang="en-US" sz="1500" dirty="0"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10659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28512" t="87273" r="56514" b="-1"/>
          <a:stretch/>
        </p:blipFill>
        <p:spPr bwMode="auto">
          <a:xfrm>
            <a:off x="7471554" y="2189692"/>
            <a:ext cx="837373" cy="315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147" t="88941" r="71092"/>
          <a:stretch/>
        </p:blipFill>
        <p:spPr bwMode="auto">
          <a:xfrm>
            <a:off x="5014285" y="1973212"/>
            <a:ext cx="750019" cy="249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147" t="88941" r="71092"/>
          <a:stretch/>
        </p:blipFill>
        <p:spPr bwMode="auto">
          <a:xfrm>
            <a:off x="5190366" y="3430694"/>
            <a:ext cx="750019" cy="249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0" name="Straight Connector 49"/>
          <p:cNvCxnSpPr/>
          <p:nvPr/>
        </p:nvCxnSpPr>
        <p:spPr>
          <a:xfrm flipH="1" flipV="1">
            <a:off x="6374531" y="3228634"/>
            <a:ext cx="977648" cy="6870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H="1">
            <a:off x="7192589" y="3404427"/>
            <a:ext cx="181818" cy="234343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H="1" flipV="1">
            <a:off x="7326502" y="2682561"/>
            <a:ext cx="145052" cy="374616"/>
          </a:xfrm>
          <a:prstGeom prst="line">
            <a:avLst/>
          </a:prstGeom>
          <a:ln w="5715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42693" t="76345" r="42855" b="12626"/>
          <a:stretch/>
        </p:blipFill>
        <p:spPr bwMode="auto">
          <a:xfrm>
            <a:off x="7813894" y="3009578"/>
            <a:ext cx="840847" cy="28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" name="TextBox 53"/>
          <p:cNvSpPr txBox="1"/>
          <p:nvPr/>
        </p:nvSpPr>
        <p:spPr>
          <a:xfrm>
            <a:off x="9429532" y="1467196"/>
            <a:ext cx="1361591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r>
              <a:rPr lang="en-US" sz="2400" dirty="0"/>
              <a:t>WA-&gt;NT</a:t>
            </a:r>
          </a:p>
          <a:p>
            <a:r>
              <a:rPr lang="en-US" sz="2400" dirty="0"/>
              <a:t>SA-&gt;NT</a:t>
            </a:r>
          </a:p>
          <a:p>
            <a:r>
              <a:rPr lang="en-US" sz="2400" dirty="0"/>
              <a:t>Q-&gt;NT</a:t>
            </a:r>
          </a:p>
          <a:p>
            <a:r>
              <a:rPr lang="en-US" sz="2400" dirty="0"/>
              <a:t>WA-&gt;SA</a:t>
            </a:r>
          </a:p>
          <a:p>
            <a:r>
              <a:rPr lang="en-US" sz="2400" dirty="0"/>
              <a:t>NT-&gt;SA</a:t>
            </a:r>
          </a:p>
          <a:p>
            <a:r>
              <a:rPr lang="en-US" sz="2400" dirty="0"/>
              <a:t>Q-&gt;SA</a:t>
            </a:r>
          </a:p>
          <a:p>
            <a:r>
              <a:rPr lang="en-US" sz="2400" dirty="0"/>
              <a:t>NSW-&gt;SA</a:t>
            </a:r>
          </a:p>
          <a:p>
            <a:r>
              <a:rPr lang="en-US" sz="2400" dirty="0"/>
              <a:t>V-&gt;SA</a:t>
            </a:r>
          </a:p>
          <a:p>
            <a:r>
              <a:rPr lang="en-US" sz="2400" dirty="0"/>
              <a:t>V-&gt;NSW</a:t>
            </a:r>
          </a:p>
          <a:p>
            <a:r>
              <a:rPr lang="en-US" sz="2400" dirty="0"/>
              <a:t>Q-&gt;NSW</a:t>
            </a:r>
          </a:p>
          <a:p>
            <a:r>
              <a:rPr lang="en-US" sz="2400" dirty="0"/>
              <a:t>SA-&gt;NSW</a:t>
            </a:r>
          </a:p>
        </p:txBody>
      </p:sp>
      <p:sp>
        <p:nvSpPr>
          <p:cNvPr id="55" name="TextBox 17"/>
          <p:cNvSpPr txBox="1">
            <a:spLocks noChangeArrowheads="1"/>
          </p:cNvSpPr>
          <p:nvPr/>
        </p:nvSpPr>
        <p:spPr bwMode="auto">
          <a:xfrm>
            <a:off x="7839399" y="6216850"/>
            <a:ext cx="4200201" cy="461661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Remember: Delete from </a:t>
            </a:r>
            <a:r>
              <a:rPr lang="en-US" sz="2400" i="1" dirty="0" smtClean="0">
                <a:solidFill>
                  <a:srgbClr val="0070C0"/>
                </a:solidFill>
                <a:latin typeface="Calibri" pitchFamily="34" charset="0"/>
              </a:rPr>
              <a:t>the </a:t>
            </a:r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tail!</a:t>
            </a:r>
          </a:p>
        </p:txBody>
      </p:sp>
      <p:grpSp>
        <p:nvGrpSpPr>
          <p:cNvPr id="56" name="Group 55"/>
          <p:cNvGrpSpPr/>
          <p:nvPr/>
        </p:nvGrpSpPr>
        <p:grpSpPr>
          <a:xfrm>
            <a:off x="1617851" y="2098844"/>
            <a:ext cx="2538576" cy="2390692"/>
            <a:chOff x="-2786196" y="902482"/>
            <a:chExt cx="2538576" cy="2390692"/>
          </a:xfrm>
        </p:grpSpPr>
        <p:pic>
          <p:nvPicPr>
            <p:cNvPr id="57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53129" t="1377" r="32041" b="65647"/>
            <a:stretch/>
          </p:blipFill>
          <p:spPr bwMode="auto">
            <a:xfrm>
              <a:off x="-2786196" y="902482"/>
              <a:ext cx="2468879" cy="23906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8" name="Text Box 23"/>
            <p:cNvSpPr txBox="1">
              <a:spLocks noChangeArrowheads="1"/>
            </p:cNvSpPr>
            <p:nvPr/>
          </p:nvSpPr>
          <p:spPr bwMode="auto">
            <a:xfrm>
              <a:off x="-2687205" y="1566508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59" name="Text Box 24"/>
            <p:cNvSpPr txBox="1">
              <a:spLocks noChangeArrowheads="1"/>
            </p:cNvSpPr>
            <p:nvPr/>
          </p:nvSpPr>
          <p:spPr bwMode="auto">
            <a:xfrm>
              <a:off x="-1779725" y="179956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60" name="Text Box 25"/>
            <p:cNvSpPr txBox="1">
              <a:spLocks noChangeArrowheads="1"/>
            </p:cNvSpPr>
            <p:nvPr/>
          </p:nvSpPr>
          <p:spPr bwMode="auto">
            <a:xfrm>
              <a:off x="-1895881" y="1286216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61" name="Text Box 26"/>
            <p:cNvSpPr txBox="1">
              <a:spLocks noChangeArrowheads="1"/>
            </p:cNvSpPr>
            <p:nvPr/>
          </p:nvSpPr>
          <p:spPr bwMode="auto">
            <a:xfrm>
              <a:off x="-1151265" y="141412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62" name="Text Box 27"/>
            <p:cNvSpPr txBox="1">
              <a:spLocks noChangeArrowheads="1"/>
            </p:cNvSpPr>
            <p:nvPr/>
          </p:nvSpPr>
          <p:spPr bwMode="auto">
            <a:xfrm>
              <a:off x="-1114160" y="1980465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63" name="Text Box 28"/>
            <p:cNvSpPr txBox="1">
              <a:spLocks noChangeArrowheads="1"/>
            </p:cNvSpPr>
            <p:nvPr/>
          </p:nvSpPr>
          <p:spPr bwMode="auto">
            <a:xfrm>
              <a:off x="-1117501" y="228845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64" name="Text Box 28"/>
            <p:cNvSpPr txBox="1">
              <a:spLocks noChangeArrowheads="1"/>
            </p:cNvSpPr>
            <p:nvPr/>
          </p:nvSpPr>
          <p:spPr bwMode="auto">
            <a:xfrm>
              <a:off x="-993610" y="2629234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 smtClean="0">
                  <a:latin typeface="Calibri" pitchFamily="34" charset="0"/>
                </a:rPr>
                <a:t>T</a:t>
              </a:r>
              <a:endParaRPr lang="en-US" sz="1500" dirty="0"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3336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429532" y="1467196"/>
            <a:ext cx="1361591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r>
              <a:rPr lang="en-US" sz="2400" b="1" dirty="0"/>
              <a:t>WA-&gt;NT</a:t>
            </a:r>
          </a:p>
          <a:p>
            <a:r>
              <a:rPr lang="en-US" sz="2400" dirty="0"/>
              <a:t>SA-&gt;NT</a:t>
            </a:r>
          </a:p>
          <a:p>
            <a:r>
              <a:rPr lang="en-US" sz="2400" dirty="0"/>
              <a:t>Q-&gt;NT</a:t>
            </a:r>
          </a:p>
          <a:p>
            <a:r>
              <a:rPr lang="en-US" sz="2400" dirty="0"/>
              <a:t>WA-&gt;SA</a:t>
            </a:r>
          </a:p>
          <a:p>
            <a:r>
              <a:rPr lang="en-US" sz="2400" dirty="0"/>
              <a:t>NT-&gt;SA</a:t>
            </a:r>
          </a:p>
          <a:p>
            <a:r>
              <a:rPr lang="en-US" sz="2400" dirty="0"/>
              <a:t>Q-&gt;SA</a:t>
            </a:r>
          </a:p>
          <a:p>
            <a:r>
              <a:rPr lang="en-US" sz="2400" dirty="0"/>
              <a:t>NSW-&gt;SA</a:t>
            </a:r>
          </a:p>
          <a:p>
            <a:r>
              <a:rPr lang="en-US" sz="2400" dirty="0"/>
              <a:t>V-&gt;SA</a:t>
            </a:r>
          </a:p>
          <a:p>
            <a:r>
              <a:rPr lang="en-US" sz="2400" dirty="0"/>
              <a:t>V-&gt;NSW</a:t>
            </a:r>
          </a:p>
          <a:p>
            <a:r>
              <a:rPr lang="en-US" sz="2400" dirty="0"/>
              <a:t>Q-&gt;NSW</a:t>
            </a:r>
          </a:p>
          <a:p>
            <a:r>
              <a:rPr lang="en-US" sz="2400" dirty="0"/>
              <a:t>SA-&gt;NSW</a:t>
            </a:r>
          </a:p>
        </p:txBody>
      </p:sp>
      <p:pic>
        <p:nvPicPr>
          <p:cNvPr id="3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28512" t="87273" r="56514" b="-1"/>
          <a:stretch/>
        </p:blipFill>
        <p:spPr bwMode="auto">
          <a:xfrm>
            <a:off x="7471554" y="2189692"/>
            <a:ext cx="837373" cy="315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147" t="88941" r="71092"/>
          <a:stretch/>
        </p:blipFill>
        <p:spPr bwMode="auto">
          <a:xfrm>
            <a:off x="5014285" y="1973212"/>
            <a:ext cx="750019" cy="249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147" t="88941" r="71092"/>
          <a:stretch/>
        </p:blipFill>
        <p:spPr bwMode="auto">
          <a:xfrm>
            <a:off x="5190366" y="3430694"/>
            <a:ext cx="750019" cy="249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42693" t="76345" r="42855" b="12626"/>
          <a:stretch/>
        </p:blipFill>
        <p:spPr bwMode="auto">
          <a:xfrm>
            <a:off x="7813894" y="3009578"/>
            <a:ext cx="840847" cy="28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" name="TextBox 17"/>
          <p:cNvSpPr txBox="1">
            <a:spLocks noChangeArrowheads="1"/>
          </p:cNvSpPr>
          <p:nvPr/>
        </p:nvSpPr>
        <p:spPr bwMode="auto">
          <a:xfrm>
            <a:off x="7839399" y="6216850"/>
            <a:ext cx="4200201" cy="461661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Remember: Delete from </a:t>
            </a:r>
            <a:r>
              <a:rPr lang="en-US" sz="2400" i="1" dirty="0" smtClean="0">
                <a:solidFill>
                  <a:srgbClr val="0070C0"/>
                </a:solidFill>
                <a:latin typeface="Calibri" pitchFamily="34" charset="0"/>
              </a:rPr>
              <a:t>the </a:t>
            </a:r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tail!</a:t>
            </a:r>
          </a:p>
        </p:txBody>
      </p:sp>
      <p:grpSp>
        <p:nvGrpSpPr>
          <p:cNvPr id="53" name="Group 52"/>
          <p:cNvGrpSpPr/>
          <p:nvPr/>
        </p:nvGrpSpPr>
        <p:grpSpPr>
          <a:xfrm>
            <a:off x="1617851" y="2098844"/>
            <a:ext cx="2538576" cy="2390692"/>
            <a:chOff x="-2786196" y="902482"/>
            <a:chExt cx="2538576" cy="2390692"/>
          </a:xfrm>
        </p:grpSpPr>
        <p:pic>
          <p:nvPicPr>
            <p:cNvPr id="54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53129" t="1377" r="32041" b="65647"/>
            <a:stretch/>
          </p:blipFill>
          <p:spPr bwMode="auto">
            <a:xfrm>
              <a:off x="-2786196" y="902482"/>
              <a:ext cx="2468879" cy="23906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5" name="Text Box 23"/>
            <p:cNvSpPr txBox="1">
              <a:spLocks noChangeArrowheads="1"/>
            </p:cNvSpPr>
            <p:nvPr/>
          </p:nvSpPr>
          <p:spPr bwMode="auto">
            <a:xfrm>
              <a:off x="-2687205" y="1566508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56" name="Text Box 24"/>
            <p:cNvSpPr txBox="1">
              <a:spLocks noChangeArrowheads="1"/>
            </p:cNvSpPr>
            <p:nvPr/>
          </p:nvSpPr>
          <p:spPr bwMode="auto">
            <a:xfrm>
              <a:off x="-1779725" y="179956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57" name="Text Box 25"/>
            <p:cNvSpPr txBox="1">
              <a:spLocks noChangeArrowheads="1"/>
            </p:cNvSpPr>
            <p:nvPr/>
          </p:nvSpPr>
          <p:spPr bwMode="auto">
            <a:xfrm>
              <a:off x="-1895881" y="1286216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58" name="Text Box 26"/>
            <p:cNvSpPr txBox="1">
              <a:spLocks noChangeArrowheads="1"/>
            </p:cNvSpPr>
            <p:nvPr/>
          </p:nvSpPr>
          <p:spPr bwMode="auto">
            <a:xfrm>
              <a:off x="-1151265" y="141412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59" name="Text Box 27"/>
            <p:cNvSpPr txBox="1">
              <a:spLocks noChangeArrowheads="1"/>
            </p:cNvSpPr>
            <p:nvPr/>
          </p:nvSpPr>
          <p:spPr bwMode="auto">
            <a:xfrm>
              <a:off x="-1114160" y="1980465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60" name="Text Box 28"/>
            <p:cNvSpPr txBox="1">
              <a:spLocks noChangeArrowheads="1"/>
            </p:cNvSpPr>
            <p:nvPr/>
          </p:nvSpPr>
          <p:spPr bwMode="auto">
            <a:xfrm>
              <a:off x="-1117501" y="228845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61" name="Text Box 28"/>
            <p:cNvSpPr txBox="1">
              <a:spLocks noChangeArrowheads="1"/>
            </p:cNvSpPr>
            <p:nvPr/>
          </p:nvSpPr>
          <p:spPr bwMode="auto">
            <a:xfrm>
              <a:off x="-993610" y="2629234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 smtClean="0">
                  <a:latin typeface="Calibri" pitchFamily="34" charset="0"/>
                </a:rPr>
                <a:t>T</a:t>
              </a:r>
              <a:endParaRPr lang="en-US" sz="1500" dirty="0"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0971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429532" y="1467196"/>
            <a:ext cx="1361591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r>
              <a:rPr lang="en-US" sz="2400" b="1" dirty="0" smtClean="0"/>
              <a:t>SA-</a:t>
            </a:r>
            <a:r>
              <a:rPr lang="en-US" sz="2400" b="1" dirty="0"/>
              <a:t>&gt;NT</a:t>
            </a:r>
          </a:p>
          <a:p>
            <a:r>
              <a:rPr lang="en-US" sz="2400" dirty="0"/>
              <a:t>Q-&gt;NT</a:t>
            </a:r>
          </a:p>
          <a:p>
            <a:r>
              <a:rPr lang="en-US" sz="2400" dirty="0"/>
              <a:t>WA-&gt;SA</a:t>
            </a:r>
          </a:p>
          <a:p>
            <a:r>
              <a:rPr lang="en-US" sz="2400" dirty="0"/>
              <a:t>NT-&gt;SA</a:t>
            </a:r>
          </a:p>
          <a:p>
            <a:r>
              <a:rPr lang="en-US" sz="2400" dirty="0"/>
              <a:t>Q-&gt;SA</a:t>
            </a:r>
          </a:p>
          <a:p>
            <a:r>
              <a:rPr lang="en-US" sz="2400" dirty="0"/>
              <a:t>NSW-&gt;SA</a:t>
            </a:r>
          </a:p>
          <a:p>
            <a:r>
              <a:rPr lang="en-US" sz="2400" dirty="0"/>
              <a:t>V-&gt;SA</a:t>
            </a:r>
          </a:p>
          <a:p>
            <a:r>
              <a:rPr lang="en-US" sz="2400" dirty="0"/>
              <a:t>V-&gt;NSW</a:t>
            </a:r>
          </a:p>
          <a:p>
            <a:r>
              <a:rPr lang="en-US" sz="2400" dirty="0"/>
              <a:t>Q-&gt;NSW</a:t>
            </a:r>
          </a:p>
          <a:p>
            <a:r>
              <a:rPr lang="en-US" sz="2400" dirty="0"/>
              <a:t>SA-&gt;NSW</a:t>
            </a:r>
          </a:p>
        </p:txBody>
      </p:sp>
      <p:pic>
        <p:nvPicPr>
          <p:cNvPr id="3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28512" t="87273" r="56514" b="-1"/>
          <a:stretch/>
        </p:blipFill>
        <p:spPr bwMode="auto">
          <a:xfrm>
            <a:off x="7471554" y="2189692"/>
            <a:ext cx="837373" cy="315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147" t="88941" r="71092"/>
          <a:stretch/>
        </p:blipFill>
        <p:spPr bwMode="auto">
          <a:xfrm>
            <a:off x="5014285" y="1973212"/>
            <a:ext cx="750019" cy="249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147" t="88941" r="71092"/>
          <a:stretch/>
        </p:blipFill>
        <p:spPr bwMode="auto">
          <a:xfrm>
            <a:off x="5190366" y="3430694"/>
            <a:ext cx="750019" cy="249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42693" t="76345" r="42855" b="12626"/>
          <a:stretch/>
        </p:blipFill>
        <p:spPr bwMode="auto">
          <a:xfrm>
            <a:off x="7813894" y="3009578"/>
            <a:ext cx="840847" cy="28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" name="TextBox 17"/>
          <p:cNvSpPr txBox="1">
            <a:spLocks noChangeArrowheads="1"/>
          </p:cNvSpPr>
          <p:nvPr/>
        </p:nvSpPr>
        <p:spPr bwMode="auto">
          <a:xfrm>
            <a:off x="7839399" y="6216850"/>
            <a:ext cx="4200201" cy="461661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Remember: Delete from </a:t>
            </a:r>
            <a:r>
              <a:rPr lang="en-US" sz="2400" i="1" dirty="0" smtClean="0">
                <a:solidFill>
                  <a:srgbClr val="0070C0"/>
                </a:solidFill>
                <a:latin typeface="Calibri" pitchFamily="34" charset="0"/>
              </a:rPr>
              <a:t>the </a:t>
            </a:r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tail!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050683" y="3835476"/>
            <a:ext cx="7857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!!!</a:t>
            </a:r>
          </a:p>
        </p:txBody>
      </p:sp>
      <p:grpSp>
        <p:nvGrpSpPr>
          <p:cNvPr id="38" name="Group 37"/>
          <p:cNvGrpSpPr/>
          <p:nvPr/>
        </p:nvGrpSpPr>
        <p:grpSpPr>
          <a:xfrm>
            <a:off x="1617851" y="2098844"/>
            <a:ext cx="2538576" cy="2390692"/>
            <a:chOff x="-2786196" y="902482"/>
            <a:chExt cx="2538576" cy="2390692"/>
          </a:xfrm>
        </p:grpSpPr>
        <p:pic>
          <p:nvPicPr>
            <p:cNvPr id="43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53129" t="1377" r="32041" b="65647"/>
            <a:stretch/>
          </p:blipFill>
          <p:spPr bwMode="auto">
            <a:xfrm>
              <a:off x="-2786196" y="902482"/>
              <a:ext cx="2468879" cy="23906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0" name="Text Box 23"/>
            <p:cNvSpPr txBox="1">
              <a:spLocks noChangeArrowheads="1"/>
            </p:cNvSpPr>
            <p:nvPr/>
          </p:nvSpPr>
          <p:spPr bwMode="auto">
            <a:xfrm>
              <a:off x="-2687205" y="1566508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51" name="Text Box 24"/>
            <p:cNvSpPr txBox="1">
              <a:spLocks noChangeArrowheads="1"/>
            </p:cNvSpPr>
            <p:nvPr/>
          </p:nvSpPr>
          <p:spPr bwMode="auto">
            <a:xfrm>
              <a:off x="-1779725" y="179956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52" name="Text Box 25"/>
            <p:cNvSpPr txBox="1">
              <a:spLocks noChangeArrowheads="1"/>
            </p:cNvSpPr>
            <p:nvPr/>
          </p:nvSpPr>
          <p:spPr bwMode="auto">
            <a:xfrm>
              <a:off x="-1895881" y="1286216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53" name="Text Box 26"/>
            <p:cNvSpPr txBox="1">
              <a:spLocks noChangeArrowheads="1"/>
            </p:cNvSpPr>
            <p:nvPr/>
          </p:nvSpPr>
          <p:spPr bwMode="auto">
            <a:xfrm>
              <a:off x="-1151265" y="141412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54" name="Text Box 27"/>
            <p:cNvSpPr txBox="1">
              <a:spLocks noChangeArrowheads="1"/>
            </p:cNvSpPr>
            <p:nvPr/>
          </p:nvSpPr>
          <p:spPr bwMode="auto">
            <a:xfrm>
              <a:off x="-1114160" y="1980465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55" name="Text Box 28"/>
            <p:cNvSpPr txBox="1">
              <a:spLocks noChangeArrowheads="1"/>
            </p:cNvSpPr>
            <p:nvPr/>
          </p:nvSpPr>
          <p:spPr bwMode="auto">
            <a:xfrm>
              <a:off x="-1117501" y="228845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56" name="Text Box 28"/>
            <p:cNvSpPr txBox="1">
              <a:spLocks noChangeArrowheads="1"/>
            </p:cNvSpPr>
            <p:nvPr/>
          </p:nvSpPr>
          <p:spPr bwMode="auto">
            <a:xfrm>
              <a:off x="-993610" y="2629234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 smtClean="0">
                  <a:latin typeface="Calibri" pitchFamily="34" charset="0"/>
                </a:rPr>
                <a:t>T</a:t>
              </a:r>
              <a:endParaRPr lang="en-US" sz="1500" dirty="0"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04351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571173"/>
            <a:ext cx="11379200" cy="497477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endParaRPr lang="en-US" sz="2400" dirty="0" smtClean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Backtrack on the assignment of Q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Arc consistency detects failure earlier than forward checking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Can be run as a preprocessor or after each assignment 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What’s the downside of enforcing arc consistency?</a:t>
            </a:r>
          </a:p>
          <a:p>
            <a:pPr eaLnBrk="1" hangingPunct="1">
              <a:lnSpc>
                <a:spcPct val="80000"/>
              </a:lnSpc>
            </a:pPr>
            <a:endParaRPr lang="en-US" dirty="0"/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AC-3: Enforce Arc Consistency of Entire CSP</a:t>
            </a: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31743" y="1941787"/>
            <a:ext cx="3207656" cy="2799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29647" y="3638987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48845" r="84749" b="37324"/>
          <a:stretch/>
        </p:blipFill>
        <p:spPr bwMode="auto">
          <a:xfrm>
            <a:off x="7374407" y="4315002"/>
            <a:ext cx="745989" cy="300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t="62126" r="85110" b="25245"/>
          <a:stretch/>
        </p:blipFill>
        <p:spPr bwMode="auto">
          <a:xfrm>
            <a:off x="4410427" y="3036001"/>
            <a:ext cx="758042" cy="28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429532" y="1467196"/>
            <a:ext cx="1361591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Queue:</a:t>
            </a:r>
          </a:p>
          <a:p>
            <a:r>
              <a:rPr lang="en-US" sz="2400" b="1" dirty="0" smtClean="0"/>
              <a:t>SA-</a:t>
            </a:r>
            <a:r>
              <a:rPr lang="en-US" sz="2400" b="1" dirty="0"/>
              <a:t>&gt;NT</a:t>
            </a:r>
          </a:p>
          <a:p>
            <a:r>
              <a:rPr lang="en-US" sz="2400" dirty="0"/>
              <a:t>Q-&gt;NT</a:t>
            </a:r>
          </a:p>
          <a:p>
            <a:r>
              <a:rPr lang="en-US" sz="2400" dirty="0"/>
              <a:t>WA-&gt;SA</a:t>
            </a:r>
          </a:p>
          <a:p>
            <a:r>
              <a:rPr lang="en-US" sz="2400" dirty="0"/>
              <a:t>NT-&gt;SA</a:t>
            </a:r>
          </a:p>
          <a:p>
            <a:r>
              <a:rPr lang="en-US" sz="2400" dirty="0"/>
              <a:t>Q-&gt;SA</a:t>
            </a:r>
          </a:p>
          <a:p>
            <a:r>
              <a:rPr lang="en-US" sz="2400" dirty="0"/>
              <a:t>NSW-&gt;SA</a:t>
            </a:r>
          </a:p>
          <a:p>
            <a:r>
              <a:rPr lang="en-US" sz="2400" dirty="0"/>
              <a:t>V-&gt;SA</a:t>
            </a:r>
          </a:p>
          <a:p>
            <a:r>
              <a:rPr lang="en-US" sz="2400" dirty="0"/>
              <a:t>V-&gt;NSW</a:t>
            </a:r>
          </a:p>
          <a:p>
            <a:r>
              <a:rPr lang="en-US" sz="2400" dirty="0"/>
              <a:t>Q-&gt;NSW</a:t>
            </a:r>
          </a:p>
          <a:p>
            <a:r>
              <a:rPr lang="en-US" sz="2400" dirty="0"/>
              <a:t>SA-&gt;NSW</a:t>
            </a:r>
          </a:p>
        </p:txBody>
      </p:sp>
      <p:pic>
        <p:nvPicPr>
          <p:cNvPr id="3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28512" t="87273" r="56514" b="-1"/>
          <a:stretch/>
        </p:blipFill>
        <p:spPr bwMode="auto">
          <a:xfrm>
            <a:off x="7471554" y="2189692"/>
            <a:ext cx="837373" cy="315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147" t="88941" r="71092"/>
          <a:stretch/>
        </p:blipFill>
        <p:spPr bwMode="auto">
          <a:xfrm>
            <a:off x="5014285" y="1973212"/>
            <a:ext cx="750019" cy="249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14147" t="88941" r="71092"/>
          <a:stretch/>
        </p:blipFill>
        <p:spPr bwMode="auto">
          <a:xfrm>
            <a:off x="5190366" y="3430694"/>
            <a:ext cx="750019" cy="249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42693" t="76345" r="42855" b="12626"/>
          <a:stretch/>
        </p:blipFill>
        <p:spPr bwMode="auto">
          <a:xfrm>
            <a:off x="7813894" y="3009578"/>
            <a:ext cx="840847" cy="28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" name="TextBox 17"/>
          <p:cNvSpPr txBox="1">
            <a:spLocks noChangeArrowheads="1"/>
          </p:cNvSpPr>
          <p:nvPr/>
        </p:nvSpPr>
        <p:spPr bwMode="auto">
          <a:xfrm>
            <a:off x="7839399" y="6216850"/>
            <a:ext cx="4200201" cy="461661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Remember: Delete from </a:t>
            </a:r>
            <a:r>
              <a:rPr lang="en-US" sz="2400" i="1" dirty="0" smtClean="0">
                <a:solidFill>
                  <a:srgbClr val="0070C0"/>
                </a:solidFill>
                <a:latin typeface="Calibri" pitchFamily="34" charset="0"/>
              </a:rPr>
              <a:t>the </a:t>
            </a:r>
            <a:r>
              <a:rPr lang="en-US" sz="2400" i="1" dirty="0">
                <a:solidFill>
                  <a:srgbClr val="0070C0"/>
                </a:solidFill>
                <a:latin typeface="Calibri" pitchFamily="34" charset="0"/>
              </a:rPr>
              <a:t>tail!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050683" y="3835476"/>
            <a:ext cx="7857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!!!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617851" y="2098844"/>
            <a:ext cx="2538576" cy="2390692"/>
            <a:chOff x="-2786196" y="902482"/>
            <a:chExt cx="2538576" cy="2390692"/>
          </a:xfrm>
        </p:grpSpPr>
        <p:pic>
          <p:nvPicPr>
            <p:cNvPr id="32" name="Picture 4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53129" t="1377" r="32041" b="65647"/>
            <a:stretch/>
          </p:blipFill>
          <p:spPr bwMode="auto">
            <a:xfrm>
              <a:off x="-2786196" y="902482"/>
              <a:ext cx="2468879" cy="23906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" name="Text Box 23"/>
            <p:cNvSpPr txBox="1">
              <a:spLocks noChangeArrowheads="1"/>
            </p:cNvSpPr>
            <p:nvPr/>
          </p:nvSpPr>
          <p:spPr bwMode="auto">
            <a:xfrm>
              <a:off x="-2687205" y="1566508"/>
              <a:ext cx="1182664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  WA</a:t>
              </a:r>
            </a:p>
          </p:txBody>
        </p:sp>
        <p:sp>
          <p:nvSpPr>
            <p:cNvPr id="24" name="Text Box 24"/>
            <p:cNvSpPr txBox="1">
              <a:spLocks noChangeArrowheads="1"/>
            </p:cNvSpPr>
            <p:nvPr/>
          </p:nvSpPr>
          <p:spPr bwMode="auto">
            <a:xfrm>
              <a:off x="-1779725" y="179956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SA</a:t>
              </a:r>
            </a:p>
          </p:txBody>
        </p:sp>
        <p:sp>
          <p:nvSpPr>
            <p:cNvPr id="25" name="Text Box 25"/>
            <p:cNvSpPr txBox="1">
              <a:spLocks noChangeArrowheads="1"/>
            </p:cNvSpPr>
            <p:nvPr/>
          </p:nvSpPr>
          <p:spPr bwMode="auto">
            <a:xfrm>
              <a:off x="-1895881" y="1286216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NT</a:t>
              </a:r>
            </a:p>
          </p:txBody>
        </p:sp>
        <p:sp>
          <p:nvSpPr>
            <p:cNvPr id="26" name="Text Box 26"/>
            <p:cNvSpPr txBox="1">
              <a:spLocks noChangeArrowheads="1"/>
            </p:cNvSpPr>
            <p:nvPr/>
          </p:nvSpPr>
          <p:spPr bwMode="auto">
            <a:xfrm>
              <a:off x="-1151265" y="1414129"/>
              <a:ext cx="903645" cy="4661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  Q</a:t>
              </a:r>
            </a:p>
          </p:txBody>
        </p:sp>
        <p:sp>
          <p:nvSpPr>
            <p:cNvPr id="30" name="Text Box 27"/>
            <p:cNvSpPr txBox="1">
              <a:spLocks noChangeArrowheads="1"/>
            </p:cNvSpPr>
            <p:nvPr/>
          </p:nvSpPr>
          <p:spPr bwMode="auto">
            <a:xfrm>
              <a:off x="-1114160" y="1980465"/>
              <a:ext cx="621271" cy="276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dirty="0">
                  <a:latin typeface="Calibri" pitchFamily="34" charset="0"/>
                </a:rPr>
                <a:t>  NSW</a:t>
              </a:r>
            </a:p>
          </p:txBody>
        </p:sp>
        <p:sp>
          <p:nvSpPr>
            <p:cNvPr id="31" name="Text Box 28"/>
            <p:cNvSpPr txBox="1">
              <a:spLocks noChangeArrowheads="1"/>
            </p:cNvSpPr>
            <p:nvPr/>
          </p:nvSpPr>
          <p:spPr bwMode="auto">
            <a:xfrm>
              <a:off x="-1117501" y="2288456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>
                  <a:latin typeface="Calibri" pitchFamily="34" charset="0"/>
                </a:rPr>
                <a:t>V</a:t>
              </a:r>
            </a:p>
          </p:txBody>
        </p:sp>
        <p:sp>
          <p:nvSpPr>
            <p:cNvPr id="43" name="Text Box 28"/>
            <p:cNvSpPr txBox="1">
              <a:spLocks noChangeArrowheads="1"/>
            </p:cNvSpPr>
            <p:nvPr/>
          </p:nvSpPr>
          <p:spPr bwMode="auto">
            <a:xfrm>
              <a:off x="-993610" y="2629234"/>
              <a:ext cx="403296" cy="323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8" tIns="45719" rIns="91438" bIns="45719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500" dirty="0" smtClean="0">
                  <a:latin typeface="Calibri" pitchFamily="34" charset="0"/>
                </a:rPr>
                <a:t>T</a:t>
              </a:r>
              <a:endParaRPr lang="en-US" sz="1500" dirty="0"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05419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Limitations of Arc Consistency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1600201"/>
            <a:ext cx="5562600" cy="4525963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dirty="0"/>
              <a:t>After enforcing arc consistency:</a:t>
            </a:r>
          </a:p>
          <a:p>
            <a:pPr lvl="1" eaLnBrk="1" hangingPunct="1"/>
            <a:r>
              <a:rPr lang="en-US" dirty="0"/>
              <a:t>Can have one solution left</a:t>
            </a:r>
          </a:p>
          <a:p>
            <a:pPr lvl="1" eaLnBrk="1" hangingPunct="1"/>
            <a:r>
              <a:rPr lang="en-US" dirty="0"/>
              <a:t>Can have multiple solutions left</a:t>
            </a:r>
          </a:p>
          <a:p>
            <a:pPr lvl="1" eaLnBrk="1" hangingPunct="1"/>
            <a:r>
              <a:rPr lang="en-US" dirty="0"/>
              <a:t>Can have no solutions left (and not know it)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Arc consistency only checks local consistency conditions</a:t>
            </a:r>
          </a:p>
          <a:p>
            <a:endParaRPr lang="en-US" dirty="0"/>
          </a:p>
          <a:p>
            <a:r>
              <a:rPr lang="en-US" dirty="0"/>
              <a:t>Arc consistency still runs inside a backtracking search</a:t>
            </a:r>
            <a:r>
              <a:rPr lang="en-US" dirty="0" smtClean="0"/>
              <a:t>!</a:t>
            </a:r>
          </a:p>
        </p:txBody>
      </p:sp>
      <p:grpSp>
        <p:nvGrpSpPr>
          <p:cNvPr id="31748" name="Group 4"/>
          <p:cNvGrpSpPr>
            <a:grpSpLocks/>
          </p:cNvGrpSpPr>
          <p:nvPr/>
        </p:nvGrpSpPr>
        <p:grpSpPr bwMode="auto">
          <a:xfrm>
            <a:off x="7543800" y="1524000"/>
            <a:ext cx="3124200" cy="1524000"/>
            <a:chOff x="3552" y="1056"/>
            <a:chExt cx="2016" cy="1056"/>
          </a:xfrm>
        </p:grpSpPr>
        <p:grpSp>
          <p:nvGrpSpPr>
            <p:cNvPr id="31775" name="Group 5"/>
            <p:cNvGrpSpPr>
              <a:grpSpLocks/>
            </p:cNvGrpSpPr>
            <p:nvPr/>
          </p:nvGrpSpPr>
          <p:grpSpPr bwMode="auto">
            <a:xfrm>
              <a:off x="4176" y="1056"/>
              <a:ext cx="768" cy="384"/>
              <a:chOff x="2448" y="2736"/>
              <a:chExt cx="768" cy="384"/>
            </a:xfrm>
          </p:grpSpPr>
          <p:sp>
            <p:nvSpPr>
              <p:cNvPr id="31785" name="Oval 6"/>
              <p:cNvSpPr>
                <a:spLocks noChangeArrowheads="1"/>
              </p:cNvSpPr>
              <p:nvPr/>
            </p:nvSpPr>
            <p:spPr bwMode="auto">
              <a:xfrm>
                <a:off x="2448" y="2736"/>
                <a:ext cx="768" cy="384"/>
              </a:xfrm>
              <a:prstGeom prst="ellipse">
                <a:avLst/>
              </a:prstGeom>
              <a:noFill/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1786" name="Text Box 7"/>
              <p:cNvSpPr txBox="1">
                <a:spLocks noChangeArrowheads="1"/>
              </p:cNvSpPr>
              <p:nvPr/>
            </p:nvSpPr>
            <p:spPr bwMode="auto">
              <a:xfrm>
                <a:off x="2772" y="2800"/>
                <a:ext cx="117" cy="2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 eaLnBrk="0" hangingPunct="0">
                  <a:buClr>
                    <a:srgbClr val="000000"/>
                  </a:buClr>
                  <a:buSzPct val="100000"/>
                  <a:tabLst>
                    <a:tab pos="0" algn="l"/>
                    <a:tab pos="914354" algn="l"/>
                    <a:tab pos="1828709" algn="l"/>
                    <a:tab pos="2743062" algn="l"/>
                    <a:tab pos="3657418" algn="l"/>
                    <a:tab pos="4571772" algn="l"/>
                    <a:tab pos="5486126" algn="l"/>
                    <a:tab pos="6400480" algn="l"/>
                    <a:tab pos="7314834" algn="l"/>
                    <a:tab pos="8229189" algn="l"/>
                    <a:tab pos="9143542" algn="l"/>
                    <a:tab pos="10057898" algn="l"/>
                  </a:tabLst>
                </a:pPr>
                <a:endParaRPr lang="en-GB" dirty="0">
                  <a:latin typeface="Times New Roman" pitchFamily="18" charset="0"/>
                </a:endParaRPr>
              </a:p>
            </p:txBody>
          </p:sp>
        </p:grpSp>
        <p:grpSp>
          <p:nvGrpSpPr>
            <p:cNvPr id="31776" name="Group 8"/>
            <p:cNvGrpSpPr>
              <a:grpSpLocks/>
            </p:cNvGrpSpPr>
            <p:nvPr/>
          </p:nvGrpSpPr>
          <p:grpSpPr bwMode="auto">
            <a:xfrm>
              <a:off x="4800" y="1728"/>
              <a:ext cx="768" cy="384"/>
              <a:chOff x="3072" y="3408"/>
              <a:chExt cx="768" cy="384"/>
            </a:xfrm>
          </p:grpSpPr>
          <p:sp>
            <p:nvSpPr>
              <p:cNvPr id="31783" name="Oval 9"/>
              <p:cNvSpPr>
                <a:spLocks noChangeArrowheads="1"/>
              </p:cNvSpPr>
              <p:nvPr/>
            </p:nvSpPr>
            <p:spPr bwMode="auto">
              <a:xfrm>
                <a:off x="3072" y="3408"/>
                <a:ext cx="768" cy="384"/>
              </a:xfrm>
              <a:prstGeom prst="ellipse">
                <a:avLst/>
              </a:prstGeom>
              <a:noFill/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1784" name="Text Box 10"/>
              <p:cNvSpPr txBox="1">
                <a:spLocks noChangeArrowheads="1"/>
              </p:cNvSpPr>
              <p:nvPr/>
            </p:nvSpPr>
            <p:spPr bwMode="auto">
              <a:xfrm>
                <a:off x="3396" y="3472"/>
                <a:ext cx="117" cy="2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 eaLnBrk="0" hangingPunct="0">
                  <a:buClr>
                    <a:srgbClr val="000000"/>
                  </a:buClr>
                  <a:buSzPct val="100000"/>
                  <a:tabLst>
                    <a:tab pos="0" algn="l"/>
                    <a:tab pos="914354" algn="l"/>
                    <a:tab pos="1828709" algn="l"/>
                    <a:tab pos="2743062" algn="l"/>
                    <a:tab pos="3657418" algn="l"/>
                    <a:tab pos="4571772" algn="l"/>
                    <a:tab pos="5486126" algn="l"/>
                    <a:tab pos="6400480" algn="l"/>
                    <a:tab pos="7314834" algn="l"/>
                    <a:tab pos="8229189" algn="l"/>
                    <a:tab pos="9143542" algn="l"/>
                    <a:tab pos="10057898" algn="l"/>
                  </a:tabLst>
                </a:pPr>
                <a:endParaRPr lang="en-GB" dirty="0">
                  <a:latin typeface="Times New Roman" pitchFamily="18" charset="0"/>
                </a:endParaRPr>
              </a:p>
            </p:txBody>
          </p:sp>
        </p:grpSp>
        <p:grpSp>
          <p:nvGrpSpPr>
            <p:cNvPr id="31777" name="Group 11"/>
            <p:cNvGrpSpPr>
              <a:grpSpLocks/>
            </p:cNvGrpSpPr>
            <p:nvPr/>
          </p:nvGrpSpPr>
          <p:grpSpPr bwMode="auto">
            <a:xfrm>
              <a:off x="3552" y="1728"/>
              <a:ext cx="768" cy="384"/>
              <a:chOff x="1824" y="3408"/>
              <a:chExt cx="768" cy="384"/>
            </a:xfrm>
          </p:grpSpPr>
          <p:sp>
            <p:nvSpPr>
              <p:cNvPr id="31781" name="Oval 12"/>
              <p:cNvSpPr>
                <a:spLocks noChangeArrowheads="1"/>
              </p:cNvSpPr>
              <p:nvPr/>
            </p:nvSpPr>
            <p:spPr bwMode="auto">
              <a:xfrm>
                <a:off x="1824" y="3408"/>
                <a:ext cx="768" cy="384"/>
              </a:xfrm>
              <a:prstGeom prst="ellipse">
                <a:avLst/>
              </a:prstGeom>
              <a:noFill/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1782" name="Text Box 13"/>
              <p:cNvSpPr txBox="1">
                <a:spLocks noChangeArrowheads="1"/>
              </p:cNvSpPr>
              <p:nvPr/>
            </p:nvSpPr>
            <p:spPr bwMode="auto">
              <a:xfrm>
                <a:off x="2148" y="3472"/>
                <a:ext cx="117" cy="2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 eaLnBrk="0" hangingPunct="0">
                  <a:buClr>
                    <a:srgbClr val="000000"/>
                  </a:buClr>
                  <a:buSzPct val="100000"/>
                  <a:tabLst>
                    <a:tab pos="0" algn="l"/>
                    <a:tab pos="914354" algn="l"/>
                    <a:tab pos="1828709" algn="l"/>
                    <a:tab pos="2743062" algn="l"/>
                    <a:tab pos="3657418" algn="l"/>
                    <a:tab pos="4571772" algn="l"/>
                    <a:tab pos="5486126" algn="l"/>
                    <a:tab pos="6400480" algn="l"/>
                    <a:tab pos="7314834" algn="l"/>
                    <a:tab pos="8229189" algn="l"/>
                    <a:tab pos="9143542" algn="l"/>
                    <a:tab pos="10057898" algn="l"/>
                  </a:tabLst>
                </a:pPr>
                <a:endParaRPr lang="en-GB" dirty="0">
                  <a:latin typeface="Times New Roman" pitchFamily="18" charset="0"/>
                </a:endParaRPr>
              </a:p>
            </p:txBody>
          </p:sp>
        </p:grpSp>
        <p:sp>
          <p:nvSpPr>
            <p:cNvPr id="31778" name="Line 14"/>
            <p:cNvSpPr>
              <a:spLocks noChangeShapeType="1"/>
            </p:cNvSpPr>
            <p:nvPr/>
          </p:nvSpPr>
          <p:spPr bwMode="auto">
            <a:xfrm flipH="1">
              <a:off x="3983" y="1440"/>
              <a:ext cx="578" cy="28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79" name="Line 15"/>
            <p:cNvSpPr>
              <a:spLocks noChangeShapeType="1"/>
            </p:cNvSpPr>
            <p:nvPr/>
          </p:nvSpPr>
          <p:spPr bwMode="auto">
            <a:xfrm>
              <a:off x="4560" y="1440"/>
              <a:ext cx="528" cy="28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80" name="Line 16"/>
            <p:cNvSpPr>
              <a:spLocks noChangeShapeType="1"/>
            </p:cNvSpPr>
            <p:nvPr/>
          </p:nvSpPr>
          <p:spPr bwMode="auto">
            <a:xfrm>
              <a:off x="4320" y="1920"/>
              <a:ext cx="480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31749" name="Rectangle 18"/>
          <p:cNvSpPr>
            <a:spLocks noChangeArrowheads="1"/>
          </p:cNvSpPr>
          <p:nvPr/>
        </p:nvSpPr>
        <p:spPr bwMode="auto">
          <a:xfrm>
            <a:off x="8001000" y="2667000"/>
            <a:ext cx="228600" cy="2286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 dirty="0"/>
          </a:p>
        </p:txBody>
      </p:sp>
      <p:sp>
        <p:nvSpPr>
          <p:cNvPr id="31750" name="Rectangle 19"/>
          <p:cNvSpPr>
            <a:spLocks noChangeArrowheads="1"/>
          </p:cNvSpPr>
          <p:nvPr/>
        </p:nvSpPr>
        <p:spPr bwMode="auto">
          <a:xfrm>
            <a:off x="8305800" y="2667000"/>
            <a:ext cx="228600" cy="2286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 dirty="0"/>
          </a:p>
        </p:txBody>
      </p:sp>
      <p:sp>
        <p:nvSpPr>
          <p:cNvPr id="31751" name="Rectangle 21"/>
          <p:cNvSpPr>
            <a:spLocks noChangeArrowheads="1"/>
          </p:cNvSpPr>
          <p:nvPr/>
        </p:nvSpPr>
        <p:spPr bwMode="auto">
          <a:xfrm>
            <a:off x="9982200" y="2667000"/>
            <a:ext cx="228600" cy="2286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 dirty="0"/>
          </a:p>
        </p:txBody>
      </p:sp>
      <p:sp>
        <p:nvSpPr>
          <p:cNvPr id="31752" name="Rectangle 22"/>
          <p:cNvSpPr>
            <a:spLocks noChangeArrowheads="1"/>
          </p:cNvSpPr>
          <p:nvPr/>
        </p:nvSpPr>
        <p:spPr bwMode="auto">
          <a:xfrm>
            <a:off x="8686800" y="1676400"/>
            <a:ext cx="838200" cy="2286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 dirty="0"/>
          </a:p>
        </p:txBody>
      </p:sp>
      <p:sp>
        <p:nvSpPr>
          <p:cNvPr id="31753" name="Rectangle 23"/>
          <p:cNvSpPr>
            <a:spLocks noChangeArrowheads="1"/>
          </p:cNvSpPr>
          <p:nvPr/>
        </p:nvSpPr>
        <p:spPr bwMode="auto">
          <a:xfrm>
            <a:off x="10287000" y="2667000"/>
            <a:ext cx="228600" cy="2286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 dirty="0"/>
          </a:p>
        </p:txBody>
      </p:sp>
      <p:grpSp>
        <p:nvGrpSpPr>
          <p:cNvPr id="31754" name="Group 24"/>
          <p:cNvGrpSpPr>
            <a:grpSpLocks/>
          </p:cNvGrpSpPr>
          <p:nvPr/>
        </p:nvGrpSpPr>
        <p:grpSpPr bwMode="auto">
          <a:xfrm>
            <a:off x="7543800" y="3581400"/>
            <a:ext cx="3124200" cy="1524000"/>
            <a:chOff x="3552" y="1056"/>
            <a:chExt cx="2016" cy="1056"/>
          </a:xfrm>
        </p:grpSpPr>
        <p:grpSp>
          <p:nvGrpSpPr>
            <p:cNvPr id="31763" name="Group 25"/>
            <p:cNvGrpSpPr>
              <a:grpSpLocks/>
            </p:cNvGrpSpPr>
            <p:nvPr/>
          </p:nvGrpSpPr>
          <p:grpSpPr bwMode="auto">
            <a:xfrm>
              <a:off x="4176" y="1056"/>
              <a:ext cx="768" cy="384"/>
              <a:chOff x="2448" y="2736"/>
              <a:chExt cx="768" cy="384"/>
            </a:xfrm>
          </p:grpSpPr>
          <p:sp>
            <p:nvSpPr>
              <p:cNvPr id="31773" name="Oval 26"/>
              <p:cNvSpPr>
                <a:spLocks noChangeArrowheads="1"/>
              </p:cNvSpPr>
              <p:nvPr/>
            </p:nvSpPr>
            <p:spPr bwMode="auto">
              <a:xfrm>
                <a:off x="2448" y="2736"/>
                <a:ext cx="768" cy="384"/>
              </a:xfrm>
              <a:prstGeom prst="ellipse">
                <a:avLst/>
              </a:prstGeom>
              <a:noFill/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1774" name="Text Box 27"/>
              <p:cNvSpPr txBox="1">
                <a:spLocks noChangeArrowheads="1"/>
              </p:cNvSpPr>
              <p:nvPr/>
            </p:nvSpPr>
            <p:spPr bwMode="auto">
              <a:xfrm>
                <a:off x="2772" y="2800"/>
                <a:ext cx="117" cy="2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 eaLnBrk="0" hangingPunct="0">
                  <a:buClr>
                    <a:srgbClr val="000000"/>
                  </a:buClr>
                  <a:buSzPct val="100000"/>
                  <a:tabLst>
                    <a:tab pos="0" algn="l"/>
                    <a:tab pos="914354" algn="l"/>
                    <a:tab pos="1828709" algn="l"/>
                    <a:tab pos="2743062" algn="l"/>
                    <a:tab pos="3657418" algn="l"/>
                    <a:tab pos="4571772" algn="l"/>
                    <a:tab pos="5486126" algn="l"/>
                    <a:tab pos="6400480" algn="l"/>
                    <a:tab pos="7314834" algn="l"/>
                    <a:tab pos="8229189" algn="l"/>
                    <a:tab pos="9143542" algn="l"/>
                    <a:tab pos="10057898" algn="l"/>
                  </a:tabLst>
                </a:pPr>
                <a:endParaRPr lang="en-GB" dirty="0">
                  <a:latin typeface="Times New Roman" pitchFamily="18" charset="0"/>
                </a:endParaRPr>
              </a:p>
            </p:txBody>
          </p:sp>
        </p:grpSp>
        <p:grpSp>
          <p:nvGrpSpPr>
            <p:cNvPr id="31764" name="Group 28"/>
            <p:cNvGrpSpPr>
              <a:grpSpLocks/>
            </p:cNvGrpSpPr>
            <p:nvPr/>
          </p:nvGrpSpPr>
          <p:grpSpPr bwMode="auto">
            <a:xfrm>
              <a:off x="4800" y="1728"/>
              <a:ext cx="768" cy="384"/>
              <a:chOff x="3072" y="3408"/>
              <a:chExt cx="768" cy="384"/>
            </a:xfrm>
          </p:grpSpPr>
          <p:sp>
            <p:nvSpPr>
              <p:cNvPr id="31771" name="Oval 29"/>
              <p:cNvSpPr>
                <a:spLocks noChangeArrowheads="1"/>
              </p:cNvSpPr>
              <p:nvPr/>
            </p:nvSpPr>
            <p:spPr bwMode="auto">
              <a:xfrm>
                <a:off x="3072" y="3408"/>
                <a:ext cx="768" cy="384"/>
              </a:xfrm>
              <a:prstGeom prst="ellipse">
                <a:avLst/>
              </a:prstGeom>
              <a:noFill/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1772" name="Text Box 30"/>
              <p:cNvSpPr txBox="1">
                <a:spLocks noChangeArrowheads="1"/>
              </p:cNvSpPr>
              <p:nvPr/>
            </p:nvSpPr>
            <p:spPr bwMode="auto">
              <a:xfrm>
                <a:off x="3396" y="3472"/>
                <a:ext cx="117" cy="2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 eaLnBrk="0" hangingPunct="0">
                  <a:buClr>
                    <a:srgbClr val="000000"/>
                  </a:buClr>
                  <a:buSzPct val="100000"/>
                  <a:tabLst>
                    <a:tab pos="0" algn="l"/>
                    <a:tab pos="914354" algn="l"/>
                    <a:tab pos="1828709" algn="l"/>
                    <a:tab pos="2743062" algn="l"/>
                    <a:tab pos="3657418" algn="l"/>
                    <a:tab pos="4571772" algn="l"/>
                    <a:tab pos="5486126" algn="l"/>
                    <a:tab pos="6400480" algn="l"/>
                    <a:tab pos="7314834" algn="l"/>
                    <a:tab pos="8229189" algn="l"/>
                    <a:tab pos="9143542" algn="l"/>
                    <a:tab pos="10057898" algn="l"/>
                  </a:tabLst>
                </a:pPr>
                <a:endParaRPr lang="en-GB" dirty="0">
                  <a:latin typeface="Times New Roman" pitchFamily="18" charset="0"/>
                </a:endParaRPr>
              </a:p>
            </p:txBody>
          </p:sp>
        </p:grpSp>
        <p:grpSp>
          <p:nvGrpSpPr>
            <p:cNvPr id="31765" name="Group 31"/>
            <p:cNvGrpSpPr>
              <a:grpSpLocks/>
            </p:cNvGrpSpPr>
            <p:nvPr/>
          </p:nvGrpSpPr>
          <p:grpSpPr bwMode="auto">
            <a:xfrm>
              <a:off x="3552" y="1728"/>
              <a:ext cx="768" cy="384"/>
              <a:chOff x="1824" y="3408"/>
              <a:chExt cx="768" cy="384"/>
            </a:xfrm>
          </p:grpSpPr>
          <p:sp>
            <p:nvSpPr>
              <p:cNvPr id="31769" name="Oval 32"/>
              <p:cNvSpPr>
                <a:spLocks noChangeArrowheads="1"/>
              </p:cNvSpPr>
              <p:nvPr/>
            </p:nvSpPr>
            <p:spPr bwMode="auto">
              <a:xfrm>
                <a:off x="1824" y="3408"/>
                <a:ext cx="768" cy="384"/>
              </a:xfrm>
              <a:prstGeom prst="ellipse">
                <a:avLst/>
              </a:prstGeom>
              <a:noFill/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1770" name="Text Box 33"/>
              <p:cNvSpPr txBox="1">
                <a:spLocks noChangeArrowheads="1"/>
              </p:cNvSpPr>
              <p:nvPr/>
            </p:nvSpPr>
            <p:spPr bwMode="auto">
              <a:xfrm>
                <a:off x="2148" y="3472"/>
                <a:ext cx="117" cy="2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 eaLnBrk="0" hangingPunct="0">
                  <a:buClr>
                    <a:srgbClr val="000000"/>
                  </a:buClr>
                  <a:buSzPct val="100000"/>
                  <a:tabLst>
                    <a:tab pos="0" algn="l"/>
                    <a:tab pos="914354" algn="l"/>
                    <a:tab pos="1828709" algn="l"/>
                    <a:tab pos="2743062" algn="l"/>
                    <a:tab pos="3657418" algn="l"/>
                    <a:tab pos="4571772" algn="l"/>
                    <a:tab pos="5486126" algn="l"/>
                    <a:tab pos="6400480" algn="l"/>
                    <a:tab pos="7314834" algn="l"/>
                    <a:tab pos="8229189" algn="l"/>
                    <a:tab pos="9143542" algn="l"/>
                    <a:tab pos="10057898" algn="l"/>
                  </a:tabLst>
                </a:pPr>
                <a:endParaRPr lang="en-GB" dirty="0">
                  <a:latin typeface="Times New Roman" pitchFamily="18" charset="0"/>
                </a:endParaRPr>
              </a:p>
            </p:txBody>
          </p:sp>
        </p:grpSp>
        <p:sp>
          <p:nvSpPr>
            <p:cNvPr id="31766" name="Line 34"/>
            <p:cNvSpPr>
              <a:spLocks noChangeShapeType="1"/>
            </p:cNvSpPr>
            <p:nvPr/>
          </p:nvSpPr>
          <p:spPr bwMode="auto">
            <a:xfrm flipH="1">
              <a:off x="3983" y="1440"/>
              <a:ext cx="578" cy="28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67" name="Line 35"/>
            <p:cNvSpPr>
              <a:spLocks noChangeShapeType="1"/>
            </p:cNvSpPr>
            <p:nvPr/>
          </p:nvSpPr>
          <p:spPr bwMode="auto">
            <a:xfrm>
              <a:off x="4560" y="1440"/>
              <a:ext cx="528" cy="28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68" name="Line 36"/>
            <p:cNvSpPr>
              <a:spLocks noChangeShapeType="1"/>
            </p:cNvSpPr>
            <p:nvPr/>
          </p:nvSpPr>
          <p:spPr bwMode="auto">
            <a:xfrm>
              <a:off x="4320" y="1920"/>
              <a:ext cx="480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31755" name="Rectangle 37"/>
          <p:cNvSpPr>
            <a:spLocks noChangeArrowheads="1"/>
          </p:cNvSpPr>
          <p:nvPr/>
        </p:nvSpPr>
        <p:spPr bwMode="auto">
          <a:xfrm>
            <a:off x="7696200" y="4724400"/>
            <a:ext cx="228600" cy="2286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 dirty="0"/>
          </a:p>
        </p:txBody>
      </p:sp>
      <p:sp>
        <p:nvSpPr>
          <p:cNvPr id="31756" name="Rectangle 40"/>
          <p:cNvSpPr>
            <a:spLocks noChangeArrowheads="1"/>
          </p:cNvSpPr>
          <p:nvPr/>
        </p:nvSpPr>
        <p:spPr bwMode="auto">
          <a:xfrm>
            <a:off x="9677400" y="4724400"/>
            <a:ext cx="228600" cy="2286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 dirty="0"/>
          </a:p>
        </p:txBody>
      </p:sp>
      <p:sp>
        <p:nvSpPr>
          <p:cNvPr id="31757" name="Rectangle 43"/>
          <p:cNvSpPr>
            <a:spLocks noChangeArrowheads="1"/>
          </p:cNvSpPr>
          <p:nvPr/>
        </p:nvSpPr>
        <p:spPr bwMode="auto">
          <a:xfrm>
            <a:off x="8686800" y="3733800"/>
            <a:ext cx="228600" cy="2286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 dirty="0"/>
          </a:p>
        </p:txBody>
      </p:sp>
      <p:sp>
        <p:nvSpPr>
          <p:cNvPr id="31758" name="Rectangle 45"/>
          <p:cNvSpPr>
            <a:spLocks noChangeArrowheads="1"/>
          </p:cNvSpPr>
          <p:nvPr/>
        </p:nvSpPr>
        <p:spPr bwMode="auto">
          <a:xfrm>
            <a:off x="9296400" y="3733800"/>
            <a:ext cx="228600" cy="2286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 dirty="0"/>
          </a:p>
        </p:txBody>
      </p:sp>
      <p:sp>
        <p:nvSpPr>
          <p:cNvPr id="31759" name="Rectangle 46"/>
          <p:cNvSpPr>
            <a:spLocks noChangeArrowheads="1"/>
          </p:cNvSpPr>
          <p:nvPr/>
        </p:nvSpPr>
        <p:spPr bwMode="auto">
          <a:xfrm>
            <a:off x="8305800" y="4724400"/>
            <a:ext cx="228600" cy="2286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 dirty="0"/>
          </a:p>
        </p:txBody>
      </p:sp>
      <p:sp>
        <p:nvSpPr>
          <p:cNvPr id="31760" name="Rectangle 47"/>
          <p:cNvSpPr>
            <a:spLocks noChangeArrowheads="1"/>
          </p:cNvSpPr>
          <p:nvPr/>
        </p:nvSpPr>
        <p:spPr bwMode="auto">
          <a:xfrm>
            <a:off x="10287000" y="4724400"/>
            <a:ext cx="228600" cy="2286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 dirty="0"/>
          </a:p>
        </p:txBody>
      </p:sp>
      <p:sp>
        <p:nvSpPr>
          <p:cNvPr id="31761" name="Text Box 48"/>
          <p:cNvSpPr txBox="1">
            <a:spLocks noChangeArrowheads="1"/>
          </p:cNvSpPr>
          <p:nvPr/>
        </p:nvSpPr>
        <p:spPr bwMode="auto">
          <a:xfrm>
            <a:off x="8382000" y="5334001"/>
            <a:ext cx="1752600" cy="646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dirty="0">
                <a:latin typeface="Calibri" pitchFamily="34" charset="0"/>
              </a:rPr>
              <a:t>What went wrong here?</a:t>
            </a:r>
          </a:p>
        </p:txBody>
      </p:sp>
    </p:spTree>
    <p:extLst>
      <p:ext uri="{BB962C8B-B14F-4D97-AF65-F5344CB8AC3E}">
        <p14:creationId xmlns:p14="http://schemas.microsoft.com/office/powerpoint/2010/main" val="2620695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Backtracking </a:t>
            </a:r>
            <a:r>
              <a:rPr lang="en-US" dirty="0" smtClean="0"/>
              <a:t>Search with AC-3</a:t>
            </a:r>
            <a:endParaRPr lang="en-US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2156460" y="5469709"/>
            <a:ext cx="8229600" cy="999356"/>
          </a:xfrm>
        </p:spPr>
        <p:txBody>
          <a:bodyPr>
            <a:noAutofit/>
          </a:bodyPr>
          <a:lstStyle/>
          <a:p>
            <a:pPr eaLnBrk="1" hangingPunct="1"/>
            <a:r>
              <a:rPr lang="en-US" sz="2400" dirty="0" smtClean="0"/>
              <a:t>Where do you run AC-3?</a:t>
            </a:r>
            <a:endParaRPr lang="en-US" sz="2400" dirty="0"/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1500189"/>
            <a:ext cx="7848600" cy="383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" name="Straight Connector 2"/>
          <p:cNvCxnSpPr/>
          <p:nvPr/>
        </p:nvCxnSpPr>
        <p:spPr>
          <a:xfrm>
            <a:off x="8244840" y="4099560"/>
            <a:ext cx="3429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8049003" y="3672840"/>
                <a:ext cx="11123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rgbClr val="FF0000"/>
                    </a:solidFill>
                  </a:rPr>
                  <a:t>AC-3(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𝑐𝑠𝑝</m:t>
                    </m:r>
                  </m:oMath>
                </a14:m>
                <a:r>
                  <a:rPr lang="en-US" dirty="0" smtClean="0">
                    <a:solidFill>
                      <a:srgbClr val="FF0000"/>
                    </a:solidFill>
                  </a:rPr>
                  <a:t>)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9003" y="3672840"/>
                <a:ext cx="1112356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4372" t="-10000" r="-4918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78203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 </a:t>
            </a:r>
            <a:r>
              <a:rPr lang="en-US" dirty="0"/>
              <a:t>– Backtracking with </a:t>
            </a:r>
            <a:r>
              <a:rPr lang="en-US" dirty="0" smtClean="0"/>
              <a:t>AC-3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2514600"/>
            <a:ext cx="2628900" cy="2549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3270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Demo – Coloring with a Complex Graph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024652" y="2105346"/>
            <a:ext cx="998400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Compare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70C0"/>
                </a:solidFill>
              </a:rPr>
              <a:t>Backtracking </a:t>
            </a:r>
            <a:r>
              <a:rPr lang="en-US" sz="2400" dirty="0">
                <a:solidFill>
                  <a:srgbClr val="0070C0"/>
                </a:solidFill>
              </a:rPr>
              <a:t>with Forward </a:t>
            </a:r>
            <a:r>
              <a:rPr lang="en-US" sz="2400" dirty="0" smtClean="0">
                <a:solidFill>
                  <a:srgbClr val="0070C0"/>
                </a:solidFill>
              </a:rPr>
              <a:t>Checking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70C0"/>
                </a:solidFill>
              </a:rPr>
              <a:t>Backtracking </a:t>
            </a:r>
            <a:r>
              <a:rPr lang="en-US" sz="2400" dirty="0">
                <a:solidFill>
                  <a:srgbClr val="0070C0"/>
                </a:solidFill>
              </a:rPr>
              <a:t>with </a:t>
            </a:r>
            <a:r>
              <a:rPr lang="en-US" sz="2400" dirty="0" smtClean="0">
                <a:solidFill>
                  <a:srgbClr val="0070C0"/>
                </a:solidFill>
              </a:rPr>
              <a:t>AC-3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9216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Complexity of </a:t>
            </a:r>
            <a:r>
              <a:rPr lang="en-US" dirty="0" smtClean="0">
                <a:solidFill>
                  <a:srgbClr val="0070C0"/>
                </a:solidFill>
              </a:rPr>
              <a:t>a single run of</a:t>
            </a:r>
            <a:r>
              <a:rPr lang="en-US" dirty="0" smtClean="0"/>
              <a:t> AC-3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34423" y="6196989"/>
            <a:ext cx="10185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Recall that the whole backtracking algorithm with AC-3 will call AC-3 many times</a:t>
            </a:r>
            <a:endParaRPr lang="en-US" sz="2400" dirty="0">
              <a:solidFill>
                <a:srgbClr val="0070C0"/>
              </a:solidFill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3924" y="1524181"/>
            <a:ext cx="6883400" cy="409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45017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3924" y="1524181"/>
            <a:ext cx="6883400" cy="409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Complexity of </a:t>
            </a:r>
            <a:r>
              <a:rPr lang="en-US" dirty="0" smtClean="0">
                <a:solidFill>
                  <a:srgbClr val="0070C0"/>
                </a:solidFill>
              </a:rPr>
              <a:t>a single run of</a:t>
            </a:r>
            <a:r>
              <a:rPr lang="en-US" dirty="0" smtClean="0"/>
              <a:t> AC-3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037324" y="1475872"/>
                <a:ext cx="5010912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 smtClean="0">
                    <a:solidFill>
                      <a:srgbClr val="00B050"/>
                    </a:solidFill>
                  </a:rPr>
                  <a:t>An arc is added after a removal of value at a node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 smtClean="0">
                    <a:solidFill>
                      <a:srgbClr val="00B050"/>
                    </a:solidFill>
                  </a:rPr>
                  <a:t> node in total, each has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2400" dirty="0" smtClean="0">
                    <a:solidFill>
                      <a:srgbClr val="00B050"/>
                    </a:solidFill>
                  </a:rPr>
                  <a:t> values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 smtClean="0">
                    <a:solidFill>
                      <a:srgbClr val="00B050"/>
                    </a:solidFill>
                  </a:rPr>
                  <a:t>Total times of removal: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𝑛𝑑</m:t>
                        </m:r>
                      </m:e>
                    </m:d>
                  </m:oMath>
                </a14:m>
                <a:endParaRPr lang="en-US" sz="2400" b="0" i="1" dirty="0" smtClean="0">
                  <a:solidFill>
                    <a:srgbClr val="00B05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7324" y="1475872"/>
                <a:ext cx="5010912" cy="1569660"/>
              </a:xfrm>
              <a:prstGeom prst="rect">
                <a:avLst/>
              </a:prstGeom>
              <a:blipFill rotWithShape="0">
                <a:blip r:embed="rId4"/>
                <a:stretch>
                  <a:fillRect l="-1582" t="-3101" r="-1582" b="-7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768096" y="2942346"/>
            <a:ext cx="4305300" cy="26415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333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3924" y="1524181"/>
            <a:ext cx="6883400" cy="409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Complexity of </a:t>
            </a:r>
            <a:r>
              <a:rPr lang="en-US" dirty="0" smtClean="0">
                <a:solidFill>
                  <a:srgbClr val="0070C0"/>
                </a:solidFill>
              </a:rPr>
              <a:t>a single run of</a:t>
            </a:r>
            <a:r>
              <a:rPr lang="en-US" dirty="0" smtClean="0"/>
              <a:t> AC-3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18032" y="3164805"/>
            <a:ext cx="3163824" cy="517134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7037324" y="3006376"/>
                <a:ext cx="481279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 smtClean="0">
                    <a:solidFill>
                      <a:srgbClr val="00B050"/>
                    </a:solidFill>
                  </a:rPr>
                  <a:t>After a removal,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40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>
                    <a:solidFill>
                      <a:srgbClr val="00B050"/>
                    </a:solidFill>
                  </a:rPr>
                  <a:t> arcs </a:t>
                </a:r>
                <a:r>
                  <a:rPr lang="en-US" sz="2400" dirty="0" smtClean="0">
                    <a:solidFill>
                      <a:srgbClr val="00B050"/>
                    </a:solidFill>
                  </a:rPr>
                  <a:t>added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 smtClean="0">
                    <a:solidFill>
                      <a:srgbClr val="00B050"/>
                    </a:solidFill>
                  </a:rPr>
                  <a:t>Total times of adding arcs: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2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 smtClean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7324" y="3006376"/>
                <a:ext cx="4812792" cy="830997"/>
              </a:xfrm>
              <a:prstGeom prst="rect">
                <a:avLst/>
              </a:prstGeom>
              <a:blipFill rotWithShape="0">
                <a:blip r:embed="rId4"/>
                <a:stretch>
                  <a:fillRect l="-1646" t="-5882" r="-633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037324" y="1475872"/>
                <a:ext cx="5010912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 smtClean="0">
                    <a:solidFill>
                      <a:schemeClr val="tx1"/>
                    </a:solidFill>
                  </a:rPr>
                  <a:t>An arc is added after a removal of value at a node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node in total, each has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values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 smtClean="0">
                    <a:solidFill>
                      <a:schemeClr val="tx1"/>
                    </a:solidFill>
                  </a:rPr>
                  <a:t>Total times of removal: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𝑛𝑑</m:t>
                        </m:r>
                      </m:e>
                    </m:d>
                  </m:oMath>
                </a14:m>
                <a:endParaRPr lang="en-US" sz="2400" b="0" i="1" dirty="0" smtClean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7324" y="1475872"/>
                <a:ext cx="5010912" cy="1569660"/>
              </a:xfrm>
              <a:prstGeom prst="rect">
                <a:avLst/>
              </a:prstGeom>
              <a:blipFill rotWithShape="0">
                <a:blip r:embed="rId5"/>
                <a:stretch>
                  <a:fillRect l="-1582" t="-3101" r="-1582" b="-7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26465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3924" y="1524181"/>
            <a:ext cx="6883400" cy="409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Complexity of </a:t>
            </a:r>
            <a:r>
              <a:rPr lang="en-US" dirty="0" smtClean="0">
                <a:solidFill>
                  <a:srgbClr val="0070C0"/>
                </a:solidFill>
              </a:rPr>
              <a:t>a single run of</a:t>
            </a:r>
            <a:r>
              <a:rPr lang="en-US" dirty="0" smtClean="0"/>
              <a:t> AC-3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99872" y="4420581"/>
            <a:ext cx="6406896" cy="517134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7037324" y="3006376"/>
                <a:ext cx="481279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 smtClean="0">
                    <a:solidFill>
                      <a:schemeClr val="tx1"/>
                    </a:solidFill>
                  </a:rPr>
                  <a:t>After a removal,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4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arcs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added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 smtClean="0">
                    <a:solidFill>
                      <a:schemeClr val="tx1"/>
                    </a:solidFill>
                  </a:rPr>
                  <a:t>Total times of adding arcs: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7324" y="3006376"/>
                <a:ext cx="4812792" cy="830997"/>
              </a:xfrm>
              <a:prstGeom prst="rect">
                <a:avLst/>
              </a:prstGeom>
              <a:blipFill rotWithShape="0">
                <a:blip r:embed="rId4"/>
                <a:stretch>
                  <a:fillRect l="-1646" t="-5882" r="-633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037324" y="1475872"/>
                <a:ext cx="5010912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 smtClean="0">
                    <a:solidFill>
                      <a:schemeClr val="tx1"/>
                    </a:solidFill>
                  </a:rPr>
                  <a:t>An arc is added after a removal of value at a node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node in total, each has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values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 smtClean="0">
                    <a:solidFill>
                      <a:schemeClr val="tx1"/>
                    </a:solidFill>
                  </a:rPr>
                  <a:t>Total times of removal: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𝑛𝑑</m:t>
                        </m:r>
                      </m:e>
                    </m:d>
                  </m:oMath>
                </a14:m>
                <a:endParaRPr lang="en-US" sz="2400" b="0" i="1" dirty="0" smtClean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7324" y="1475872"/>
                <a:ext cx="5010912" cy="1569660"/>
              </a:xfrm>
              <a:prstGeom prst="rect">
                <a:avLst/>
              </a:prstGeom>
              <a:blipFill rotWithShape="0">
                <a:blip r:embed="rId5"/>
                <a:stretch>
                  <a:fillRect l="-1582" t="-3101" r="-1582" b="-7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7037324" y="4292070"/>
                <a:ext cx="5154676" cy="5030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 smtClean="0">
                    <a:solidFill>
                      <a:srgbClr val="00B050"/>
                    </a:solidFill>
                  </a:rPr>
                  <a:t>Check </a:t>
                </a:r>
                <a:r>
                  <a:rPr lang="en-US" sz="2400" dirty="0">
                    <a:solidFill>
                      <a:srgbClr val="00B050"/>
                    </a:solidFill>
                  </a:rPr>
                  <a:t>arc consistency per arc: </a:t>
                </a:r>
                <a14:m>
                  <m:oMath xmlns:m="http://schemas.openxmlformats.org/officeDocument/2006/math">
                    <m:r>
                      <a:rPr lang="en-US" sz="240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40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sz="240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7324" y="4292070"/>
                <a:ext cx="5154676" cy="503086"/>
              </a:xfrm>
              <a:prstGeom prst="rect">
                <a:avLst/>
              </a:prstGeom>
              <a:blipFill rotWithShape="0">
                <a:blip r:embed="rId6"/>
                <a:stretch>
                  <a:fillRect l="-1537" t="-1205" b="-265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2691384" y="5613867"/>
                <a:ext cx="7269480" cy="47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0070C0"/>
                    </a:solidFill>
                  </a:rPr>
                  <a:t>Complexity of a single run of AC-3 is at most </a:t>
                </a:r>
                <a14:m>
                  <m:oMath xmlns:m="http://schemas.openxmlformats.org/officeDocument/2006/math">
                    <m:r>
                      <a:rPr lang="en-US" sz="240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40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40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sz="2400" b="0" i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40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1384" y="5613867"/>
                <a:ext cx="7269480" cy="470000"/>
              </a:xfrm>
              <a:prstGeom prst="rect">
                <a:avLst/>
              </a:prstGeom>
              <a:blipFill rotWithShape="0">
                <a:blip r:embed="rId7"/>
                <a:stretch>
                  <a:fillRect l="-1342" t="-7792" b="-29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929384" y="6076215"/>
                <a:ext cx="888942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 smtClean="0">
                    <a:solidFill>
                      <a:srgbClr val="0070C0"/>
                    </a:solidFill>
                  </a:rPr>
                  <a:t>(Not required) </a:t>
                </a:r>
                <a:r>
                  <a:rPr lang="en-US" sz="2400" dirty="0" err="1" smtClean="0">
                    <a:solidFill>
                      <a:srgbClr val="0070C0"/>
                    </a:solidFill>
                  </a:rPr>
                  <a:t>Zhang&amp;Yap</a:t>
                </a:r>
                <a:r>
                  <a:rPr lang="en-US" sz="2400" dirty="0" smtClean="0">
                    <a:solidFill>
                      <a:srgbClr val="0070C0"/>
                    </a:solidFill>
                  </a:rPr>
                  <a:t> (2001) show that its complexity is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9384" y="6076215"/>
                <a:ext cx="8889421" cy="461665"/>
              </a:xfrm>
              <a:prstGeom prst="rect">
                <a:avLst/>
              </a:prstGeom>
              <a:blipFill rotWithShape="0">
                <a:blip r:embed="rId8"/>
                <a:stretch>
                  <a:fillRect l="-1097" t="-10667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72283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Ordering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0602" y="1371982"/>
            <a:ext cx="10218735" cy="49046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07696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38517" y="4165599"/>
            <a:ext cx="5301081" cy="2539999"/>
          </a:xfrm>
          <a:prstGeom prst="rect">
            <a:avLst/>
          </a:prstGeom>
          <a:noFill/>
        </p:spPr>
      </p:pic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Ordering: Minimum Remaining Values</a:t>
            </a:r>
          </a:p>
        </p:txBody>
      </p:sp>
      <p:sp>
        <p:nvSpPr>
          <p:cNvPr id="923651" name="Rectangle 3"/>
          <p:cNvSpPr>
            <a:spLocks noGrp="1" noChangeArrowheads="1"/>
          </p:cNvSpPr>
          <p:nvPr>
            <p:ph idx="1"/>
          </p:nvPr>
        </p:nvSpPr>
        <p:spPr>
          <a:xfrm>
            <a:off x="431800" y="1371601"/>
            <a:ext cx="11379200" cy="4729164"/>
          </a:xfrm>
        </p:spPr>
        <p:txBody>
          <a:bodyPr/>
          <a:lstStyle/>
          <a:p>
            <a:pPr eaLnBrk="1" hangingPunct="1"/>
            <a:r>
              <a:rPr lang="en-US" sz="2800" dirty="0"/>
              <a:t>Variable Ordering: Minimum remaining values (MRV):</a:t>
            </a:r>
          </a:p>
          <a:p>
            <a:pPr lvl="1" eaLnBrk="1" hangingPunct="1"/>
            <a:r>
              <a:rPr lang="en-US" sz="2400" dirty="0"/>
              <a:t>Choose the variable with the fewest legal left values in its domain</a:t>
            </a:r>
          </a:p>
          <a:p>
            <a:pPr lvl="1" eaLnBrk="1" hangingPunct="1"/>
            <a:endParaRPr lang="en-US" sz="2400" dirty="0"/>
          </a:p>
          <a:p>
            <a:pPr lvl="1" eaLnBrk="1" hangingPunct="1"/>
            <a:endParaRPr lang="en-US" sz="2400" dirty="0"/>
          </a:p>
          <a:p>
            <a:pPr lvl="1" eaLnBrk="1" hangingPunct="1"/>
            <a:endParaRPr lang="en-US" sz="2400" dirty="0"/>
          </a:p>
          <a:p>
            <a:pPr lvl="1" eaLnBrk="1" hangingPunct="1"/>
            <a:endParaRPr lang="en-US" sz="2400" dirty="0"/>
          </a:p>
          <a:p>
            <a:pPr lvl="1" eaLnBrk="1" hangingPunct="1"/>
            <a:endParaRPr lang="en-US" sz="2400" dirty="0"/>
          </a:p>
          <a:p>
            <a:pPr eaLnBrk="1" hangingPunct="1"/>
            <a:r>
              <a:rPr lang="en-US" sz="2800" dirty="0"/>
              <a:t>Why min rather than max?</a:t>
            </a:r>
          </a:p>
          <a:p>
            <a:pPr eaLnBrk="1" hangingPunct="1"/>
            <a:r>
              <a:rPr lang="en-US" sz="2800" dirty="0"/>
              <a:t>Also called “most constrained variable”</a:t>
            </a:r>
          </a:p>
          <a:p>
            <a:pPr eaLnBrk="1" hangingPunct="1"/>
            <a:r>
              <a:rPr lang="en-US" sz="2800" dirty="0"/>
              <a:t>“Fail-fast” ordering</a:t>
            </a:r>
          </a:p>
        </p:txBody>
      </p:sp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3" cstate="print"/>
          <a:srcRect l="476" t="2130"/>
          <a:stretch>
            <a:fillRect/>
          </a:stretch>
        </p:blipFill>
        <p:spPr bwMode="auto">
          <a:xfrm>
            <a:off x="1970741" y="2672975"/>
            <a:ext cx="8435323" cy="1441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3606800" y="2641599"/>
            <a:ext cx="2209800" cy="1524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16600" y="2565399"/>
            <a:ext cx="2286000" cy="1524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102600" y="2489198"/>
            <a:ext cx="2286000" cy="16256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999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Demo – Coloring with a Complex Graph</a:t>
            </a:r>
          </a:p>
        </p:txBody>
      </p:sp>
      <p:sp>
        <p:nvSpPr>
          <p:cNvPr id="4" name="Rectangle 3"/>
          <p:cNvSpPr/>
          <p:nvPr/>
        </p:nvSpPr>
        <p:spPr>
          <a:xfrm>
            <a:off x="1024652" y="2105346"/>
            <a:ext cx="998400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Compare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70C0"/>
                </a:solidFill>
              </a:rPr>
              <a:t>Backtracking </a:t>
            </a:r>
            <a:r>
              <a:rPr lang="en-US" sz="2400" dirty="0">
                <a:solidFill>
                  <a:srgbClr val="0070C0"/>
                </a:solidFill>
              </a:rPr>
              <a:t>with Forward </a:t>
            </a:r>
            <a:r>
              <a:rPr lang="en-US" sz="2400" dirty="0" smtClean="0">
                <a:solidFill>
                  <a:srgbClr val="0070C0"/>
                </a:solidFill>
              </a:rPr>
              <a:t>Checking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70C0"/>
                </a:solidFill>
              </a:rPr>
              <a:t>Backtracking </a:t>
            </a:r>
            <a:r>
              <a:rPr lang="en-US" sz="2400" dirty="0">
                <a:solidFill>
                  <a:srgbClr val="0070C0"/>
                </a:solidFill>
              </a:rPr>
              <a:t>with </a:t>
            </a:r>
            <a:r>
              <a:rPr lang="en-US" sz="2400" dirty="0" smtClean="0">
                <a:solidFill>
                  <a:srgbClr val="0070C0"/>
                </a:solidFill>
              </a:rPr>
              <a:t>AC-3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C00000"/>
                </a:solidFill>
              </a:rPr>
              <a:t>Backtracking + Forward Checking + Minimum Remaining Values (MRV</a:t>
            </a:r>
            <a:r>
              <a:rPr lang="en-US" sz="2400" dirty="0" smtClean="0">
                <a:solidFill>
                  <a:srgbClr val="C00000"/>
                </a:solidFill>
              </a:rPr>
              <a:t>)</a:t>
            </a:r>
            <a:endParaRPr lang="en-US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2062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90484" y="4419600"/>
            <a:ext cx="4772915" cy="2285998"/>
          </a:xfrm>
          <a:prstGeom prst="rect">
            <a:avLst/>
          </a:prstGeom>
          <a:noFill/>
        </p:spPr>
      </p:pic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Ordering: Least Constraining Value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7086600" cy="45720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800" dirty="0"/>
              <a:t>Value Ordering: Least Constraining Value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Given a choice of variable, choose the </a:t>
            </a:r>
            <a:r>
              <a:rPr lang="en-US" sz="2400" i="1" dirty="0"/>
              <a:t>least constraining value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/>
              <a:t>i.e</a:t>
            </a:r>
            <a:r>
              <a:rPr lang="en-US" sz="2400" dirty="0"/>
              <a:t>., the one that rules out the fewest values in the remaining variables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Note that it may take some computation to determine this!  (E.g., rerunning filtering)</a:t>
            </a:r>
          </a:p>
          <a:p>
            <a:pPr lvl="1"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Why least rather than most?</a:t>
            </a:r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Combining these ordering ideas makes</a:t>
            </a:r>
          </a:p>
          <a:p>
            <a:pPr>
              <a:lnSpc>
                <a:spcPct val="90000"/>
              </a:lnSpc>
              <a:spcBef>
                <a:spcPts val="272"/>
              </a:spcBef>
              <a:buNone/>
            </a:pPr>
            <a:r>
              <a:rPr lang="en-US" sz="2800" dirty="0"/>
              <a:t>	1000 queens feasible</a:t>
            </a:r>
          </a:p>
        </p:txBody>
      </p:sp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3" cstate="print"/>
          <a:srcRect l="288" t="900"/>
          <a:stretch>
            <a:fillRect/>
          </a:stretch>
        </p:blipFill>
        <p:spPr bwMode="auto">
          <a:xfrm>
            <a:off x="7655860" y="1470212"/>
            <a:ext cx="3621741" cy="2468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76036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Demo – Coloring with a Complex Graph</a:t>
            </a:r>
          </a:p>
        </p:txBody>
      </p:sp>
      <p:sp>
        <p:nvSpPr>
          <p:cNvPr id="4" name="Rectangle 3"/>
          <p:cNvSpPr/>
          <p:nvPr/>
        </p:nvSpPr>
        <p:spPr>
          <a:xfrm>
            <a:off x="1024652" y="2105346"/>
            <a:ext cx="998400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Compare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70C0"/>
                </a:solidFill>
              </a:rPr>
              <a:t>Backtracking </a:t>
            </a:r>
            <a:r>
              <a:rPr lang="en-US" sz="2400" dirty="0">
                <a:solidFill>
                  <a:srgbClr val="0070C0"/>
                </a:solidFill>
              </a:rPr>
              <a:t>with Forward </a:t>
            </a:r>
            <a:r>
              <a:rPr lang="en-US" sz="2400" dirty="0" smtClean="0">
                <a:solidFill>
                  <a:srgbClr val="0070C0"/>
                </a:solidFill>
              </a:rPr>
              <a:t>Checking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70C0"/>
                </a:solidFill>
              </a:rPr>
              <a:t>Backtracking </a:t>
            </a:r>
            <a:r>
              <a:rPr lang="en-US" sz="2400" dirty="0">
                <a:solidFill>
                  <a:srgbClr val="0070C0"/>
                </a:solidFill>
              </a:rPr>
              <a:t>with </a:t>
            </a:r>
            <a:r>
              <a:rPr lang="en-US" sz="2400" dirty="0" smtClean="0">
                <a:solidFill>
                  <a:srgbClr val="0070C0"/>
                </a:solidFill>
              </a:rPr>
              <a:t>AC-3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C00000"/>
                </a:solidFill>
              </a:rPr>
              <a:t>Backtracking + Forward Checking + Minimum Remaining Values (MRV</a:t>
            </a:r>
            <a:r>
              <a:rPr lang="en-US" sz="2400" dirty="0" smtClean="0">
                <a:solidFill>
                  <a:srgbClr val="C00000"/>
                </a:solidFill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B050"/>
                </a:solidFill>
              </a:rPr>
              <a:t>Backtracking + </a:t>
            </a:r>
            <a:r>
              <a:rPr lang="en-US" sz="2400" dirty="0" smtClean="0">
                <a:solidFill>
                  <a:srgbClr val="00B050"/>
                </a:solidFill>
              </a:rPr>
              <a:t>AC-3 </a:t>
            </a:r>
            <a:r>
              <a:rPr lang="en-US" sz="2400" dirty="0">
                <a:solidFill>
                  <a:srgbClr val="00B050"/>
                </a:solidFill>
              </a:rPr>
              <a:t>+ </a:t>
            </a:r>
            <a:r>
              <a:rPr lang="en-US" sz="2400" dirty="0" smtClean="0">
                <a:solidFill>
                  <a:srgbClr val="00B050"/>
                </a:solidFill>
              </a:rPr>
              <a:t>MRV + LCV</a:t>
            </a:r>
            <a:endParaRPr lang="en-US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152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75634" y="1222436"/>
            <a:ext cx="6469334" cy="54588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34242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Problem Structure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387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457200" y="1600200"/>
                <a:ext cx="7577328" cy="4876800"/>
              </a:xfrm>
            </p:spPr>
            <p:txBody>
              <a:bodyPr>
                <a:no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en-US" sz="2400" dirty="0" smtClean="0"/>
                  <a:t>For general </a:t>
                </a:r>
                <a:r>
                  <a:rPr lang="en-US" sz="2400" dirty="0"/>
                  <a:t>CSPs, </a:t>
                </a:r>
                <a:r>
                  <a:rPr lang="en-US" sz="2400" dirty="0" smtClean="0"/>
                  <a:t>worst-case complexity with backtracking algorithm is </a:t>
                </a:r>
                <a:r>
                  <a:rPr lang="en-US" sz="2400" dirty="0"/>
                  <a:t>O(</a:t>
                </a:r>
                <a:r>
                  <a:rPr lang="en-US" sz="2400" dirty="0" err="1"/>
                  <a:t>d</a:t>
                </a:r>
                <a:r>
                  <a:rPr lang="en-US" sz="2400" baseline="30000" dirty="0" err="1"/>
                  <a:t>n</a:t>
                </a:r>
                <a:r>
                  <a:rPr lang="en-US" sz="2400" dirty="0"/>
                  <a:t>)</a:t>
                </a:r>
              </a:p>
              <a:p>
                <a:pPr eaLnBrk="1" hangingPunct="1">
                  <a:lnSpc>
                    <a:spcPct val="80000"/>
                  </a:lnSpc>
                </a:pPr>
                <a:r>
                  <a:rPr lang="en-US" sz="2400" dirty="0" smtClean="0"/>
                  <a:t>When the problem has special structure, we can often solve the problem more efficiently</a:t>
                </a:r>
              </a:p>
              <a:p>
                <a:pPr eaLnBrk="1" hangingPunct="1">
                  <a:lnSpc>
                    <a:spcPct val="80000"/>
                  </a:lnSpc>
                </a:pPr>
                <a:endParaRPr lang="en-US" sz="2400" dirty="0" smtClean="0"/>
              </a:p>
              <a:p>
                <a:pPr eaLnBrk="1" hangingPunct="1">
                  <a:lnSpc>
                    <a:spcPct val="80000"/>
                  </a:lnSpc>
                </a:pPr>
                <a:r>
                  <a:rPr lang="en-US" sz="2400" dirty="0" smtClean="0"/>
                  <a:t>Special Structure 1: Independent </a:t>
                </a:r>
                <a:r>
                  <a:rPr lang="en-US" sz="2400" dirty="0" err="1"/>
                  <a:t>subproblems</a:t>
                </a:r>
                <a:endParaRPr lang="en-US" sz="2400" dirty="0"/>
              </a:p>
              <a:p>
                <a:pPr lvl="1">
                  <a:lnSpc>
                    <a:spcPct val="80000"/>
                  </a:lnSpc>
                </a:pPr>
                <a:r>
                  <a:rPr lang="en-US" dirty="0"/>
                  <a:t>Example: Tasmania and mainland do not interact</a:t>
                </a:r>
              </a:p>
              <a:p>
                <a:pPr lvl="1">
                  <a:lnSpc>
                    <a:spcPct val="80000"/>
                  </a:lnSpc>
                </a:pPr>
                <a:r>
                  <a:rPr lang="en-US" dirty="0" smtClean="0"/>
                  <a:t>Connected </a:t>
                </a:r>
                <a:r>
                  <a:rPr lang="en-US" dirty="0"/>
                  <a:t>components of constraint </a:t>
                </a:r>
                <a:r>
                  <a:rPr lang="en-US" dirty="0" smtClean="0"/>
                  <a:t>graph</a:t>
                </a:r>
                <a:endParaRPr lang="en-US" dirty="0"/>
              </a:p>
              <a:p>
                <a:pPr lvl="1">
                  <a:lnSpc>
                    <a:spcPct val="80000"/>
                  </a:lnSpc>
                </a:pPr>
                <a:r>
                  <a:rPr lang="en-US" dirty="0" smtClean="0"/>
                  <a:t>Suppose </a:t>
                </a:r>
                <a:r>
                  <a:rPr lang="en-US" dirty="0"/>
                  <a:t>a graph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variables can be broken into </a:t>
                </a:r>
                <a:r>
                  <a:rPr lang="en-US" dirty="0" err="1" smtClean="0"/>
                  <a:t>subproblems</a:t>
                </a:r>
                <a:r>
                  <a:rPr lang="en-US" dirty="0" smtClean="0"/>
                  <a:t>, each of </a:t>
                </a:r>
                <a:r>
                  <a:rPr lang="en-US" dirty="0"/>
                  <a:t>only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dirty="0"/>
                  <a:t> variables:</a:t>
                </a:r>
              </a:p>
              <a:p>
                <a:pPr lvl="2">
                  <a:lnSpc>
                    <a:spcPct val="80000"/>
                  </a:lnSpc>
                </a:pPr>
                <a:r>
                  <a:rPr lang="en-US" sz="2400" dirty="0"/>
                  <a:t>Worst-case </a:t>
                </a:r>
                <a:r>
                  <a:rPr lang="en-US" sz="2400" dirty="0" smtClean="0"/>
                  <a:t>complexity </a:t>
                </a:r>
                <a:r>
                  <a:rPr lang="en-US" sz="2400" dirty="0"/>
                  <a:t>is O((n/c)(d</a:t>
                </a:r>
                <a:r>
                  <a:rPr lang="en-US" sz="2400" baseline="30000" dirty="0"/>
                  <a:t>c</a:t>
                </a:r>
                <a:r>
                  <a:rPr lang="en-US" sz="2400" dirty="0"/>
                  <a:t>)), linear in n</a:t>
                </a:r>
              </a:p>
              <a:p>
                <a:pPr lvl="2">
                  <a:lnSpc>
                    <a:spcPct val="80000"/>
                  </a:lnSpc>
                </a:pPr>
                <a:r>
                  <a:rPr lang="en-US" sz="2400" dirty="0"/>
                  <a:t>E.g., n = 80, d = 2, c =20</a:t>
                </a:r>
              </a:p>
              <a:p>
                <a:pPr lvl="2">
                  <a:lnSpc>
                    <a:spcPct val="80000"/>
                  </a:lnSpc>
                </a:pPr>
                <a:r>
                  <a:rPr lang="en-US" sz="2400" dirty="0"/>
                  <a:t>2</a:t>
                </a:r>
                <a:r>
                  <a:rPr lang="en-US" sz="2400" baseline="30000" dirty="0"/>
                  <a:t>80</a:t>
                </a:r>
                <a:r>
                  <a:rPr lang="en-US" sz="2400" dirty="0"/>
                  <a:t> = 4 billion years at 10 million nodes/sec</a:t>
                </a:r>
              </a:p>
              <a:p>
                <a:pPr lvl="2">
                  <a:lnSpc>
                    <a:spcPct val="80000"/>
                  </a:lnSpc>
                </a:pPr>
                <a:r>
                  <a:rPr lang="en-US" sz="2400" dirty="0"/>
                  <a:t>(4)(2</a:t>
                </a:r>
                <a:r>
                  <a:rPr lang="en-US" sz="2400" baseline="30000" dirty="0"/>
                  <a:t>20</a:t>
                </a:r>
                <a:r>
                  <a:rPr lang="en-US" sz="2400" dirty="0"/>
                  <a:t>) = 0.4 seconds at 10 million </a:t>
                </a:r>
                <a:r>
                  <a:rPr lang="en-US" sz="2400" dirty="0" smtClean="0"/>
                  <a:t>nodes/sec</a:t>
                </a:r>
                <a:endParaRPr lang="en-US" sz="2400" dirty="0"/>
              </a:p>
            </p:txBody>
          </p:sp>
        </mc:Choice>
        <mc:Fallback xmlns="">
          <p:sp>
            <p:nvSpPr>
              <p:cNvPr id="16387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7577328" cy="4876800"/>
              </a:xfrm>
              <a:blipFill rotWithShape="0">
                <a:blip r:embed="rId2"/>
                <a:stretch>
                  <a:fillRect l="-1046" t="-2375" b="-56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1" y="1476377"/>
            <a:ext cx="3614739" cy="317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70894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Tree-Structured CSPs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397002"/>
            <a:ext cx="11328400" cy="4729164"/>
          </a:xfrm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Theorem: if the constraint graph has no loops, the CSP can be solved in </a:t>
            </a:r>
            <a:r>
              <a:rPr lang="en-US" sz="2400" dirty="0" smtClean="0">
                <a:solidFill>
                  <a:srgbClr val="0070C0"/>
                </a:solidFill>
              </a:rPr>
              <a:t>O(nd</a:t>
            </a:r>
            <a:r>
              <a:rPr lang="en-US" sz="2400" baseline="30000" dirty="0" smtClean="0">
                <a:solidFill>
                  <a:srgbClr val="0070C0"/>
                </a:solidFill>
              </a:rPr>
              <a:t>2</a:t>
            </a:r>
            <a:r>
              <a:rPr lang="en-US" sz="2400" dirty="0">
                <a:solidFill>
                  <a:srgbClr val="0070C0"/>
                </a:solidFill>
              </a:rPr>
              <a:t>)</a:t>
            </a:r>
            <a:r>
              <a:rPr lang="en-US" sz="2400" dirty="0"/>
              <a:t> time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 smtClean="0"/>
              <a:t>Much smaller compare </a:t>
            </a:r>
            <a:r>
              <a:rPr lang="en-US" dirty="0"/>
              <a:t>to general CSPs, where worst-case time is </a:t>
            </a:r>
            <a:r>
              <a:rPr lang="en-US" dirty="0">
                <a:solidFill>
                  <a:srgbClr val="0070C0"/>
                </a:solidFill>
              </a:rPr>
              <a:t>O(</a:t>
            </a:r>
            <a:r>
              <a:rPr lang="en-US" dirty="0" err="1">
                <a:solidFill>
                  <a:srgbClr val="0070C0"/>
                </a:solidFill>
              </a:rPr>
              <a:t>d</a:t>
            </a:r>
            <a:r>
              <a:rPr lang="en-US" baseline="30000" dirty="0" err="1">
                <a:solidFill>
                  <a:srgbClr val="0070C0"/>
                </a:solidFill>
              </a:rPr>
              <a:t>n</a:t>
            </a:r>
            <a:r>
              <a:rPr lang="en-US" dirty="0" smtClean="0">
                <a:solidFill>
                  <a:srgbClr val="0070C0"/>
                </a:solidFill>
              </a:rPr>
              <a:t>)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 smtClean="0"/>
              <a:t>How?</a:t>
            </a:r>
            <a:endParaRPr lang="en-US" dirty="0"/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6200" y="1371600"/>
            <a:ext cx="4419600" cy="2543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57401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Tree-Structured CSPs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01590"/>
            <a:ext cx="10972800" cy="5181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dirty="0"/>
              <a:t>Algorithm for tree-structured CSPs: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Order: Choose a root variable, order variables so that parents precede children</a:t>
            </a:r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  <a:p>
            <a:pPr algn="r" eaLnBrk="1" hangingPunct="1">
              <a:lnSpc>
                <a:spcPct val="80000"/>
              </a:lnSpc>
            </a:pPr>
            <a:endParaRPr lang="en-US" sz="2800" dirty="0"/>
          </a:p>
          <a:p>
            <a:pPr lvl="1" algn="r">
              <a:lnSpc>
                <a:spcPct val="80000"/>
              </a:lnSpc>
            </a:pPr>
            <a:endParaRPr lang="en-US" sz="2400" dirty="0" smtClean="0"/>
          </a:p>
        </p:txBody>
      </p:sp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1" y="2473325"/>
            <a:ext cx="2544763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84132" y="3983193"/>
            <a:ext cx="2403873" cy="2708275"/>
          </a:xfrm>
          <a:prstGeom prst="rect">
            <a:avLst/>
          </a:prstGeom>
          <a:noFill/>
        </p:spPr>
      </p:pic>
      <p:sp>
        <p:nvSpPr>
          <p:cNvPr id="33" name="Right Arrow 32"/>
          <p:cNvSpPr/>
          <p:nvPr/>
        </p:nvSpPr>
        <p:spPr>
          <a:xfrm>
            <a:off x="4191000" y="2778124"/>
            <a:ext cx="990600" cy="1066800"/>
          </a:xfrm>
          <a:prstGeom prst="rightArrow">
            <a:avLst/>
          </a:prstGeom>
          <a:solidFill>
            <a:srgbClr val="6699FF"/>
          </a:solidFill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/>
          </a:p>
        </p:txBody>
      </p:sp>
      <p:pic>
        <p:nvPicPr>
          <p:cNvPr id="3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15013" y="2286000"/>
            <a:ext cx="5386388" cy="110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44414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Tree-Structured CSPs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01590"/>
            <a:ext cx="10972800" cy="5181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dirty="0"/>
              <a:t>Algorithm for tree-structured CSPs: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Order: Choose a root variable, order variables so that parents precede children</a:t>
            </a:r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  <a:p>
            <a:pPr lvl="1">
              <a:lnSpc>
                <a:spcPct val="80000"/>
              </a:lnSpc>
            </a:pPr>
            <a:endParaRPr lang="en-US" sz="2400" dirty="0" smtClean="0"/>
          </a:p>
          <a:p>
            <a:pPr lvl="1">
              <a:lnSpc>
                <a:spcPct val="80000"/>
              </a:lnSpc>
            </a:pPr>
            <a:r>
              <a:rPr lang="en-US" sz="2400" dirty="0" smtClean="0"/>
              <a:t>Remove backward: For </a:t>
            </a:r>
            <a:r>
              <a:rPr lang="en-US" sz="2400" dirty="0" err="1" smtClean="0"/>
              <a:t>i</a:t>
            </a:r>
            <a:r>
              <a:rPr lang="en-US" sz="2400" dirty="0" smtClean="0"/>
              <a:t> = n : 2, apply </a:t>
            </a:r>
            <a:r>
              <a:rPr lang="en-US" sz="2400" dirty="0" err="1" smtClean="0"/>
              <a:t>RemoveInconsistent</a:t>
            </a:r>
            <a:r>
              <a:rPr lang="en-US" sz="2400" dirty="0" smtClean="0"/>
              <a:t>(Parent(X</a:t>
            </a:r>
            <a:r>
              <a:rPr lang="en-US" sz="2400" baseline="-25000" dirty="0" smtClean="0"/>
              <a:t>i</a:t>
            </a:r>
            <a:r>
              <a:rPr lang="en-US" sz="2400" dirty="0" smtClean="0"/>
              <a:t>),X</a:t>
            </a:r>
            <a:r>
              <a:rPr lang="en-US" sz="2400" baseline="-25000" dirty="0" smtClean="0"/>
              <a:t>i</a:t>
            </a:r>
            <a:r>
              <a:rPr lang="en-US" sz="2400" dirty="0" smtClean="0"/>
              <a:t>)</a:t>
            </a:r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15013" y="2286000"/>
            <a:ext cx="5386388" cy="110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90601" y="2473325"/>
            <a:ext cx="2544763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6119811" y="3387724"/>
            <a:ext cx="228600" cy="2286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22535" name="Rectangle 10"/>
          <p:cNvSpPr>
            <a:spLocks noChangeArrowheads="1"/>
          </p:cNvSpPr>
          <p:nvPr/>
        </p:nvSpPr>
        <p:spPr bwMode="auto">
          <a:xfrm>
            <a:off x="7034211" y="3692524"/>
            <a:ext cx="228600" cy="2286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22536" name="Rectangle 11"/>
          <p:cNvSpPr>
            <a:spLocks noChangeArrowheads="1"/>
          </p:cNvSpPr>
          <p:nvPr/>
        </p:nvSpPr>
        <p:spPr bwMode="auto">
          <a:xfrm>
            <a:off x="7034211" y="3997324"/>
            <a:ext cx="228600" cy="2286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22537" name="Rectangle 13"/>
          <p:cNvSpPr>
            <a:spLocks noChangeArrowheads="1"/>
          </p:cNvSpPr>
          <p:nvPr/>
        </p:nvSpPr>
        <p:spPr bwMode="auto">
          <a:xfrm>
            <a:off x="7948611" y="3692524"/>
            <a:ext cx="228600" cy="2286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22538" name="Rectangle 15"/>
          <p:cNvSpPr>
            <a:spLocks noChangeArrowheads="1"/>
          </p:cNvSpPr>
          <p:nvPr/>
        </p:nvSpPr>
        <p:spPr bwMode="auto">
          <a:xfrm>
            <a:off x="8863011" y="3387724"/>
            <a:ext cx="228600" cy="2286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22539" name="Rectangle 16"/>
          <p:cNvSpPr>
            <a:spLocks noChangeArrowheads="1"/>
          </p:cNvSpPr>
          <p:nvPr/>
        </p:nvSpPr>
        <p:spPr bwMode="auto">
          <a:xfrm>
            <a:off x="8863011" y="3692524"/>
            <a:ext cx="228600" cy="2286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22540" name="Rectangle 17"/>
          <p:cNvSpPr>
            <a:spLocks noChangeArrowheads="1"/>
          </p:cNvSpPr>
          <p:nvPr/>
        </p:nvSpPr>
        <p:spPr bwMode="auto">
          <a:xfrm>
            <a:off x="8863011" y="3997324"/>
            <a:ext cx="228600" cy="2286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22541" name="Rectangle 19"/>
          <p:cNvSpPr>
            <a:spLocks noChangeArrowheads="1"/>
          </p:cNvSpPr>
          <p:nvPr/>
        </p:nvSpPr>
        <p:spPr bwMode="auto">
          <a:xfrm>
            <a:off x="9777411" y="3692524"/>
            <a:ext cx="228600" cy="2286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22542" name="Rectangle 20"/>
          <p:cNvSpPr>
            <a:spLocks noChangeArrowheads="1"/>
          </p:cNvSpPr>
          <p:nvPr/>
        </p:nvSpPr>
        <p:spPr bwMode="auto">
          <a:xfrm>
            <a:off x="9777411" y="3997324"/>
            <a:ext cx="228600" cy="2286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22543" name="Rectangle 23"/>
          <p:cNvSpPr>
            <a:spLocks noChangeArrowheads="1"/>
          </p:cNvSpPr>
          <p:nvPr/>
        </p:nvSpPr>
        <p:spPr bwMode="auto">
          <a:xfrm>
            <a:off x="10691811" y="3997324"/>
            <a:ext cx="228600" cy="2286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22544" name="Rectangle 24"/>
          <p:cNvSpPr>
            <a:spLocks noChangeArrowheads="1"/>
          </p:cNvSpPr>
          <p:nvPr/>
        </p:nvSpPr>
        <p:spPr bwMode="auto">
          <a:xfrm>
            <a:off x="6119811" y="3997324"/>
            <a:ext cx="228600" cy="2286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grpSp>
        <p:nvGrpSpPr>
          <p:cNvPr id="2" name="Group 29"/>
          <p:cNvGrpSpPr>
            <a:grpSpLocks/>
          </p:cNvGrpSpPr>
          <p:nvPr/>
        </p:nvGrpSpPr>
        <p:grpSpPr bwMode="auto">
          <a:xfrm>
            <a:off x="1173163" y="3022599"/>
            <a:ext cx="2209800" cy="1004888"/>
            <a:chOff x="6553200" y="1981200"/>
            <a:chExt cx="2209800" cy="1004637"/>
          </a:xfrm>
        </p:grpSpPr>
        <p:sp>
          <p:nvSpPr>
            <p:cNvPr id="18451" name="Rectangle 6"/>
            <p:cNvSpPr>
              <a:spLocks noChangeArrowheads="1"/>
            </p:cNvSpPr>
            <p:nvPr/>
          </p:nvSpPr>
          <p:spPr bwMode="auto">
            <a:xfrm>
              <a:off x="6553200" y="1981200"/>
              <a:ext cx="90237" cy="90237"/>
            </a:xfrm>
            <a:prstGeom prst="rect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52" name="Rectangle 24"/>
            <p:cNvSpPr>
              <a:spLocks noChangeArrowheads="1"/>
            </p:cNvSpPr>
            <p:nvPr/>
          </p:nvSpPr>
          <p:spPr bwMode="auto">
            <a:xfrm>
              <a:off x="6643437" y="1981200"/>
              <a:ext cx="90237" cy="90237"/>
            </a:xfrm>
            <a:prstGeom prst="rect">
              <a:avLst/>
            </a:prstGeom>
            <a:solidFill>
              <a:srgbClr val="3333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53" name="Rectangle 10"/>
            <p:cNvSpPr>
              <a:spLocks noChangeArrowheads="1"/>
            </p:cNvSpPr>
            <p:nvPr/>
          </p:nvSpPr>
          <p:spPr bwMode="auto">
            <a:xfrm>
              <a:off x="8672763" y="1981200"/>
              <a:ext cx="90237" cy="90237"/>
            </a:xfrm>
            <a:prstGeom prst="rect">
              <a:avLst/>
            </a:prstGeom>
            <a:solidFill>
              <a:srgbClr val="33CC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54" name="Rectangle 11"/>
            <p:cNvSpPr>
              <a:spLocks noChangeArrowheads="1"/>
            </p:cNvSpPr>
            <p:nvPr/>
          </p:nvSpPr>
          <p:spPr bwMode="auto">
            <a:xfrm>
              <a:off x="8582526" y="1981200"/>
              <a:ext cx="90237" cy="90237"/>
            </a:xfrm>
            <a:prstGeom prst="rect">
              <a:avLst/>
            </a:prstGeom>
            <a:solidFill>
              <a:srgbClr val="3333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55" name="Rectangle 13"/>
            <p:cNvSpPr>
              <a:spLocks noChangeArrowheads="1"/>
            </p:cNvSpPr>
            <p:nvPr/>
          </p:nvSpPr>
          <p:spPr bwMode="auto">
            <a:xfrm>
              <a:off x="6553200" y="2895600"/>
              <a:ext cx="90237" cy="90237"/>
            </a:xfrm>
            <a:prstGeom prst="rect">
              <a:avLst/>
            </a:prstGeom>
            <a:solidFill>
              <a:srgbClr val="33CC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56" name="Rectangle 15"/>
            <p:cNvSpPr>
              <a:spLocks noChangeArrowheads="1"/>
            </p:cNvSpPr>
            <p:nvPr/>
          </p:nvSpPr>
          <p:spPr bwMode="auto">
            <a:xfrm>
              <a:off x="7882690" y="2424363"/>
              <a:ext cx="90237" cy="90237"/>
            </a:xfrm>
            <a:prstGeom prst="rect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57" name="Rectangle 16"/>
            <p:cNvSpPr>
              <a:spLocks noChangeArrowheads="1"/>
            </p:cNvSpPr>
            <p:nvPr/>
          </p:nvSpPr>
          <p:spPr bwMode="auto">
            <a:xfrm>
              <a:off x="7972927" y="2424363"/>
              <a:ext cx="90237" cy="90237"/>
            </a:xfrm>
            <a:prstGeom prst="rect">
              <a:avLst/>
            </a:prstGeom>
            <a:solidFill>
              <a:srgbClr val="33CC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58" name="Rectangle 17"/>
            <p:cNvSpPr>
              <a:spLocks noChangeArrowheads="1"/>
            </p:cNvSpPr>
            <p:nvPr/>
          </p:nvSpPr>
          <p:spPr bwMode="auto">
            <a:xfrm>
              <a:off x="8063163" y="2424363"/>
              <a:ext cx="90237" cy="90237"/>
            </a:xfrm>
            <a:prstGeom prst="rect">
              <a:avLst/>
            </a:prstGeom>
            <a:solidFill>
              <a:srgbClr val="3333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59" name="Rectangle 19"/>
            <p:cNvSpPr>
              <a:spLocks noChangeArrowheads="1"/>
            </p:cNvSpPr>
            <p:nvPr/>
          </p:nvSpPr>
          <p:spPr bwMode="auto">
            <a:xfrm>
              <a:off x="7148763" y="2424363"/>
              <a:ext cx="90237" cy="90237"/>
            </a:xfrm>
            <a:prstGeom prst="rect">
              <a:avLst/>
            </a:prstGeom>
            <a:solidFill>
              <a:srgbClr val="33CC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60" name="Rectangle 20"/>
            <p:cNvSpPr>
              <a:spLocks noChangeArrowheads="1"/>
            </p:cNvSpPr>
            <p:nvPr/>
          </p:nvSpPr>
          <p:spPr bwMode="auto">
            <a:xfrm>
              <a:off x="7239000" y="2424363"/>
              <a:ext cx="90237" cy="90237"/>
            </a:xfrm>
            <a:prstGeom prst="rect">
              <a:avLst/>
            </a:prstGeom>
            <a:solidFill>
              <a:srgbClr val="3333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61" name="Rectangle 23"/>
            <p:cNvSpPr>
              <a:spLocks noChangeArrowheads="1"/>
            </p:cNvSpPr>
            <p:nvPr/>
          </p:nvSpPr>
          <p:spPr bwMode="auto">
            <a:xfrm>
              <a:off x="8610600" y="2895600"/>
              <a:ext cx="90237" cy="90237"/>
            </a:xfrm>
            <a:prstGeom prst="rect">
              <a:avLst/>
            </a:prstGeom>
            <a:solidFill>
              <a:srgbClr val="3333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61854" y="167214"/>
            <a:ext cx="3172946" cy="1326098"/>
          </a:xfrm>
          <a:prstGeom prst="rect">
            <a:avLst/>
          </a:prstGeom>
          <a:noFill/>
        </p:spPr>
      </p:pic>
      <p:sp>
        <p:nvSpPr>
          <p:cNvPr id="31" name="Right Arrow 30"/>
          <p:cNvSpPr/>
          <p:nvPr/>
        </p:nvSpPr>
        <p:spPr>
          <a:xfrm>
            <a:off x="4191000" y="2778124"/>
            <a:ext cx="990600" cy="1066800"/>
          </a:xfrm>
          <a:prstGeom prst="rightArrow">
            <a:avLst/>
          </a:prstGeom>
          <a:solidFill>
            <a:srgbClr val="6699FF"/>
          </a:solidFill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031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225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225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4" grpId="0" animBg="1"/>
      <p:bldP spid="22535" grpId="0" animBg="1"/>
      <p:bldP spid="22535" grpId="1" animBg="1"/>
      <p:bldP spid="22536" grpId="0" animBg="1"/>
      <p:bldP spid="22537" grpId="0" animBg="1"/>
      <p:bldP spid="22538" grpId="0" animBg="1"/>
      <p:bldP spid="22539" grpId="0" animBg="1"/>
      <p:bldP spid="22540" grpId="0" animBg="1"/>
      <p:bldP spid="22540" grpId="1" animBg="1"/>
      <p:bldP spid="22541" grpId="0" animBg="1"/>
      <p:bldP spid="22542" grpId="0" animBg="1"/>
      <p:bldP spid="22543" grpId="0" animBg="1"/>
      <p:bldP spid="22544" grpId="0" animBg="1"/>
      <p:bldP spid="22544" grpId="1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Tree-Structured CSPs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01590"/>
            <a:ext cx="10972800" cy="5181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dirty="0"/>
              <a:t>Algorithm for tree-structured CSPs: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Order: Choose a root variable, order variables so that parents precede children</a:t>
            </a:r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  <a:p>
            <a:pPr lvl="1">
              <a:lnSpc>
                <a:spcPct val="80000"/>
              </a:lnSpc>
            </a:pPr>
            <a:endParaRPr lang="en-US" sz="2400" dirty="0" smtClean="0"/>
          </a:p>
          <a:p>
            <a:pPr lvl="1">
              <a:lnSpc>
                <a:spcPct val="80000"/>
              </a:lnSpc>
            </a:pPr>
            <a:r>
              <a:rPr lang="en-US" sz="2400" dirty="0" smtClean="0"/>
              <a:t>Remove </a:t>
            </a:r>
            <a:r>
              <a:rPr lang="en-US" sz="2400" dirty="0"/>
              <a:t>backward: For </a:t>
            </a:r>
            <a:r>
              <a:rPr lang="en-US" sz="2400" dirty="0" err="1"/>
              <a:t>i</a:t>
            </a:r>
            <a:r>
              <a:rPr lang="en-US" sz="2400" dirty="0"/>
              <a:t> = n : 2, apply </a:t>
            </a:r>
            <a:r>
              <a:rPr lang="en-US" sz="2400" dirty="0" err="1"/>
              <a:t>RemoveInconsistent</a:t>
            </a:r>
            <a:r>
              <a:rPr lang="en-US" sz="2400" dirty="0"/>
              <a:t>(Parent(X</a:t>
            </a:r>
            <a:r>
              <a:rPr lang="en-US" sz="2400" baseline="-25000" dirty="0"/>
              <a:t>i</a:t>
            </a:r>
            <a:r>
              <a:rPr lang="en-US" sz="2400" dirty="0"/>
              <a:t>),X</a:t>
            </a:r>
            <a:r>
              <a:rPr lang="en-US" sz="2400" baseline="-25000" dirty="0"/>
              <a:t>i</a:t>
            </a:r>
            <a:r>
              <a:rPr lang="en-US" sz="2400" dirty="0"/>
              <a:t>)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Assign forward: For </a:t>
            </a:r>
            <a:r>
              <a:rPr lang="en-US" sz="2400" dirty="0" err="1"/>
              <a:t>i</a:t>
            </a:r>
            <a:r>
              <a:rPr lang="en-US" sz="2400" dirty="0"/>
              <a:t> = 1 : n, assign X</a:t>
            </a:r>
            <a:r>
              <a:rPr lang="en-US" sz="2400" baseline="-25000" dirty="0"/>
              <a:t>i</a:t>
            </a:r>
            <a:r>
              <a:rPr lang="en-US" sz="2400" dirty="0"/>
              <a:t> consistently with Parent(X</a:t>
            </a:r>
            <a:r>
              <a:rPr lang="en-US" sz="2400" baseline="-25000" dirty="0"/>
              <a:t>i</a:t>
            </a:r>
            <a:r>
              <a:rPr lang="en-US" sz="2400" dirty="0"/>
              <a:t>)</a:t>
            </a:r>
          </a:p>
          <a:p>
            <a:pPr eaLnBrk="1" hangingPunct="1">
              <a:lnSpc>
                <a:spcPct val="80000"/>
              </a:lnSpc>
            </a:pPr>
            <a:endParaRPr lang="en-US" sz="1200" dirty="0"/>
          </a:p>
          <a:p>
            <a:pPr eaLnBrk="1" hangingPunct="1">
              <a:lnSpc>
                <a:spcPct val="80000"/>
              </a:lnSpc>
            </a:pPr>
            <a:r>
              <a:rPr lang="en-US" sz="2800" dirty="0"/>
              <a:t>Runtime: </a:t>
            </a:r>
            <a:r>
              <a:rPr lang="en-US" sz="2800" dirty="0" smtClean="0"/>
              <a:t>O(nd</a:t>
            </a:r>
            <a:r>
              <a:rPr lang="en-US" sz="2800" baseline="30000" dirty="0" smtClean="0"/>
              <a:t>2</a:t>
            </a:r>
            <a:r>
              <a:rPr lang="en-US" sz="2800" dirty="0"/>
              <a:t>)  (why?)</a:t>
            </a:r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15013" y="2286000"/>
            <a:ext cx="5386388" cy="110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90601" y="2473325"/>
            <a:ext cx="2544763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6119811" y="3387724"/>
            <a:ext cx="228600" cy="2286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22536" name="Rectangle 11"/>
          <p:cNvSpPr>
            <a:spLocks noChangeArrowheads="1"/>
          </p:cNvSpPr>
          <p:nvPr/>
        </p:nvSpPr>
        <p:spPr bwMode="auto">
          <a:xfrm>
            <a:off x="7034211" y="3997324"/>
            <a:ext cx="228600" cy="2286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22537" name="Rectangle 13"/>
          <p:cNvSpPr>
            <a:spLocks noChangeArrowheads="1"/>
          </p:cNvSpPr>
          <p:nvPr/>
        </p:nvSpPr>
        <p:spPr bwMode="auto">
          <a:xfrm>
            <a:off x="7948611" y="3692524"/>
            <a:ext cx="228600" cy="2286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22538" name="Rectangle 15"/>
          <p:cNvSpPr>
            <a:spLocks noChangeArrowheads="1"/>
          </p:cNvSpPr>
          <p:nvPr/>
        </p:nvSpPr>
        <p:spPr bwMode="auto">
          <a:xfrm>
            <a:off x="8863011" y="3387724"/>
            <a:ext cx="228600" cy="2286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22539" name="Rectangle 16"/>
          <p:cNvSpPr>
            <a:spLocks noChangeArrowheads="1"/>
          </p:cNvSpPr>
          <p:nvPr/>
        </p:nvSpPr>
        <p:spPr bwMode="auto">
          <a:xfrm>
            <a:off x="8863011" y="3692524"/>
            <a:ext cx="228600" cy="2286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22541" name="Rectangle 19"/>
          <p:cNvSpPr>
            <a:spLocks noChangeArrowheads="1"/>
          </p:cNvSpPr>
          <p:nvPr/>
        </p:nvSpPr>
        <p:spPr bwMode="auto">
          <a:xfrm>
            <a:off x="9777411" y="3692524"/>
            <a:ext cx="228600" cy="2286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22542" name="Rectangle 20"/>
          <p:cNvSpPr>
            <a:spLocks noChangeArrowheads="1"/>
          </p:cNvSpPr>
          <p:nvPr/>
        </p:nvSpPr>
        <p:spPr bwMode="auto">
          <a:xfrm>
            <a:off x="9777411" y="3997324"/>
            <a:ext cx="228600" cy="2286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22543" name="Rectangle 23"/>
          <p:cNvSpPr>
            <a:spLocks noChangeArrowheads="1"/>
          </p:cNvSpPr>
          <p:nvPr/>
        </p:nvSpPr>
        <p:spPr bwMode="auto">
          <a:xfrm>
            <a:off x="10691811" y="3997324"/>
            <a:ext cx="228600" cy="2286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grpSp>
        <p:nvGrpSpPr>
          <p:cNvPr id="2" name="Group 29"/>
          <p:cNvGrpSpPr>
            <a:grpSpLocks/>
          </p:cNvGrpSpPr>
          <p:nvPr/>
        </p:nvGrpSpPr>
        <p:grpSpPr bwMode="auto">
          <a:xfrm>
            <a:off x="1173163" y="3022599"/>
            <a:ext cx="2209800" cy="1004888"/>
            <a:chOff x="6553200" y="1981200"/>
            <a:chExt cx="2209800" cy="1004637"/>
          </a:xfrm>
        </p:grpSpPr>
        <p:sp>
          <p:nvSpPr>
            <p:cNvPr id="18451" name="Rectangle 6"/>
            <p:cNvSpPr>
              <a:spLocks noChangeArrowheads="1"/>
            </p:cNvSpPr>
            <p:nvPr/>
          </p:nvSpPr>
          <p:spPr bwMode="auto">
            <a:xfrm>
              <a:off x="6553200" y="1981200"/>
              <a:ext cx="90237" cy="90237"/>
            </a:xfrm>
            <a:prstGeom prst="rect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52" name="Rectangle 24"/>
            <p:cNvSpPr>
              <a:spLocks noChangeArrowheads="1"/>
            </p:cNvSpPr>
            <p:nvPr/>
          </p:nvSpPr>
          <p:spPr bwMode="auto">
            <a:xfrm>
              <a:off x="6643437" y="1981200"/>
              <a:ext cx="90237" cy="90237"/>
            </a:xfrm>
            <a:prstGeom prst="rect">
              <a:avLst/>
            </a:prstGeom>
            <a:solidFill>
              <a:srgbClr val="3333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53" name="Rectangle 10"/>
            <p:cNvSpPr>
              <a:spLocks noChangeArrowheads="1"/>
            </p:cNvSpPr>
            <p:nvPr/>
          </p:nvSpPr>
          <p:spPr bwMode="auto">
            <a:xfrm>
              <a:off x="8672763" y="1981200"/>
              <a:ext cx="90237" cy="90237"/>
            </a:xfrm>
            <a:prstGeom prst="rect">
              <a:avLst/>
            </a:prstGeom>
            <a:solidFill>
              <a:srgbClr val="33CC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54" name="Rectangle 11"/>
            <p:cNvSpPr>
              <a:spLocks noChangeArrowheads="1"/>
            </p:cNvSpPr>
            <p:nvPr/>
          </p:nvSpPr>
          <p:spPr bwMode="auto">
            <a:xfrm>
              <a:off x="8582526" y="1981200"/>
              <a:ext cx="90237" cy="90237"/>
            </a:xfrm>
            <a:prstGeom prst="rect">
              <a:avLst/>
            </a:prstGeom>
            <a:solidFill>
              <a:srgbClr val="3333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55" name="Rectangle 13"/>
            <p:cNvSpPr>
              <a:spLocks noChangeArrowheads="1"/>
            </p:cNvSpPr>
            <p:nvPr/>
          </p:nvSpPr>
          <p:spPr bwMode="auto">
            <a:xfrm>
              <a:off x="6553200" y="2895600"/>
              <a:ext cx="90237" cy="90237"/>
            </a:xfrm>
            <a:prstGeom prst="rect">
              <a:avLst/>
            </a:prstGeom>
            <a:solidFill>
              <a:srgbClr val="33CC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56" name="Rectangle 15"/>
            <p:cNvSpPr>
              <a:spLocks noChangeArrowheads="1"/>
            </p:cNvSpPr>
            <p:nvPr/>
          </p:nvSpPr>
          <p:spPr bwMode="auto">
            <a:xfrm>
              <a:off x="7882690" y="2424363"/>
              <a:ext cx="90237" cy="90237"/>
            </a:xfrm>
            <a:prstGeom prst="rect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57" name="Rectangle 16"/>
            <p:cNvSpPr>
              <a:spLocks noChangeArrowheads="1"/>
            </p:cNvSpPr>
            <p:nvPr/>
          </p:nvSpPr>
          <p:spPr bwMode="auto">
            <a:xfrm>
              <a:off x="7972927" y="2424363"/>
              <a:ext cx="90237" cy="90237"/>
            </a:xfrm>
            <a:prstGeom prst="rect">
              <a:avLst/>
            </a:prstGeom>
            <a:solidFill>
              <a:srgbClr val="33CC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58" name="Rectangle 17"/>
            <p:cNvSpPr>
              <a:spLocks noChangeArrowheads="1"/>
            </p:cNvSpPr>
            <p:nvPr/>
          </p:nvSpPr>
          <p:spPr bwMode="auto">
            <a:xfrm>
              <a:off x="8063163" y="2424363"/>
              <a:ext cx="90237" cy="90237"/>
            </a:xfrm>
            <a:prstGeom prst="rect">
              <a:avLst/>
            </a:prstGeom>
            <a:solidFill>
              <a:srgbClr val="3333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59" name="Rectangle 19"/>
            <p:cNvSpPr>
              <a:spLocks noChangeArrowheads="1"/>
            </p:cNvSpPr>
            <p:nvPr/>
          </p:nvSpPr>
          <p:spPr bwMode="auto">
            <a:xfrm>
              <a:off x="7148763" y="2424363"/>
              <a:ext cx="90237" cy="90237"/>
            </a:xfrm>
            <a:prstGeom prst="rect">
              <a:avLst/>
            </a:prstGeom>
            <a:solidFill>
              <a:srgbClr val="33CC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60" name="Rectangle 20"/>
            <p:cNvSpPr>
              <a:spLocks noChangeArrowheads="1"/>
            </p:cNvSpPr>
            <p:nvPr/>
          </p:nvSpPr>
          <p:spPr bwMode="auto">
            <a:xfrm>
              <a:off x="7239000" y="2424363"/>
              <a:ext cx="90237" cy="90237"/>
            </a:xfrm>
            <a:prstGeom prst="rect">
              <a:avLst/>
            </a:prstGeom>
            <a:solidFill>
              <a:srgbClr val="3333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61" name="Rectangle 23"/>
            <p:cNvSpPr>
              <a:spLocks noChangeArrowheads="1"/>
            </p:cNvSpPr>
            <p:nvPr/>
          </p:nvSpPr>
          <p:spPr bwMode="auto">
            <a:xfrm>
              <a:off x="8610600" y="2895600"/>
              <a:ext cx="90237" cy="90237"/>
            </a:xfrm>
            <a:prstGeom prst="rect">
              <a:avLst/>
            </a:prstGeom>
            <a:solidFill>
              <a:srgbClr val="3333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61854" y="167214"/>
            <a:ext cx="3172946" cy="1326098"/>
          </a:xfrm>
          <a:prstGeom prst="rect">
            <a:avLst/>
          </a:prstGeom>
          <a:noFill/>
        </p:spPr>
      </p:pic>
      <p:sp>
        <p:nvSpPr>
          <p:cNvPr id="31" name="Right Arrow 30"/>
          <p:cNvSpPr/>
          <p:nvPr/>
        </p:nvSpPr>
        <p:spPr>
          <a:xfrm>
            <a:off x="4191000" y="2778124"/>
            <a:ext cx="990600" cy="1066800"/>
          </a:xfrm>
          <a:prstGeom prst="rightArrow">
            <a:avLst/>
          </a:prstGeom>
          <a:solidFill>
            <a:srgbClr val="6699FF"/>
          </a:solidFill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991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Tree-Structured CSPs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11353800" cy="4953000"/>
          </a:xfrm>
        </p:spPr>
        <p:txBody>
          <a:bodyPr>
            <a:noAutofit/>
          </a:bodyPr>
          <a:lstStyle/>
          <a:p>
            <a:pPr marL="182880" eaLnBrk="1" hangingPunct="1">
              <a:lnSpc>
                <a:spcPct val="110000"/>
              </a:lnSpc>
              <a:spcBef>
                <a:spcPts val="600"/>
              </a:spcBef>
            </a:pPr>
            <a:r>
              <a:rPr lang="en-US" sz="2400" dirty="0"/>
              <a:t>Claim 1: After backward pass, all root-to-leaf arcs are consistent</a:t>
            </a:r>
          </a:p>
          <a:p>
            <a:pPr marL="182880" eaLnBrk="1" hangingPunct="1">
              <a:lnSpc>
                <a:spcPct val="110000"/>
              </a:lnSpc>
              <a:spcBef>
                <a:spcPts val="600"/>
              </a:spcBef>
            </a:pPr>
            <a:r>
              <a:rPr lang="en-US" sz="2400" dirty="0"/>
              <a:t>Proof: Each X</a:t>
            </a:r>
            <a:r>
              <a:rPr lang="en-US" sz="2400" dirty="0">
                <a:sym typeface="Symbol"/>
              </a:rPr>
              <a:t></a:t>
            </a:r>
            <a:r>
              <a:rPr lang="en-US" sz="2400" dirty="0"/>
              <a:t>Y was made consistent at one point and Y’s domain could not have been reduced thereafter (because Y’s children were processed before Y)</a:t>
            </a:r>
          </a:p>
          <a:p>
            <a:pPr marL="182880" lvl="2">
              <a:lnSpc>
                <a:spcPct val="110000"/>
              </a:lnSpc>
              <a:spcBef>
                <a:spcPts val="600"/>
              </a:spcBef>
            </a:pPr>
            <a:endParaRPr lang="en-US" sz="2400" dirty="0"/>
          </a:p>
          <a:p>
            <a:pPr marL="182880" eaLnBrk="1" hangingPunct="1">
              <a:lnSpc>
                <a:spcPct val="110000"/>
              </a:lnSpc>
              <a:spcBef>
                <a:spcPts val="600"/>
              </a:spcBef>
            </a:pPr>
            <a:endParaRPr lang="en-US" sz="2400" dirty="0"/>
          </a:p>
          <a:p>
            <a:pPr marL="182880" eaLnBrk="1" hangingPunct="1">
              <a:lnSpc>
                <a:spcPct val="110000"/>
              </a:lnSpc>
              <a:spcBef>
                <a:spcPts val="600"/>
              </a:spcBef>
            </a:pPr>
            <a:endParaRPr lang="en-US" sz="2400" dirty="0"/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0401" y="2743200"/>
            <a:ext cx="5758935" cy="117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00618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Tree-Structured CSPs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11353800" cy="4953000"/>
          </a:xfrm>
        </p:spPr>
        <p:txBody>
          <a:bodyPr>
            <a:noAutofit/>
          </a:bodyPr>
          <a:lstStyle/>
          <a:p>
            <a:pPr marL="182880" eaLnBrk="1" hangingPunct="1">
              <a:lnSpc>
                <a:spcPct val="110000"/>
              </a:lnSpc>
              <a:spcBef>
                <a:spcPts val="600"/>
              </a:spcBef>
            </a:pPr>
            <a:r>
              <a:rPr lang="en-US" sz="2400" dirty="0" smtClean="0"/>
              <a:t>Claim 2: If root-to-leaf arcs are consistent, forward assignment will not backtrack</a:t>
            </a:r>
          </a:p>
          <a:p>
            <a:pPr marL="182880" eaLnBrk="1" hangingPunct="1">
              <a:lnSpc>
                <a:spcPct val="110000"/>
              </a:lnSpc>
              <a:spcBef>
                <a:spcPts val="600"/>
              </a:spcBef>
            </a:pPr>
            <a:r>
              <a:rPr lang="en-US" sz="2400" dirty="0" smtClean="0"/>
              <a:t>Proof</a:t>
            </a:r>
            <a:r>
              <a:rPr lang="en-US" sz="2400" dirty="0"/>
              <a:t>: Induction on </a:t>
            </a:r>
            <a:r>
              <a:rPr lang="en-US" sz="2400" dirty="0" smtClean="0"/>
              <a:t>position</a:t>
            </a:r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0401" y="2743200"/>
            <a:ext cx="5758935" cy="117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95680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Tree-Structured CSPs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11353800" cy="4953000"/>
          </a:xfrm>
        </p:spPr>
        <p:txBody>
          <a:bodyPr>
            <a:noAutofit/>
          </a:bodyPr>
          <a:lstStyle/>
          <a:p>
            <a:pPr marL="182880" eaLnBrk="1" hangingPunct="1">
              <a:lnSpc>
                <a:spcPct val="110000"/>
              </a:lnSpc>
              <a:spcBef>
                <a:spcPts val="600"/>
              </a:spcBef>
            </a:pPr>
            <a:r>
              <a:rPr lang="en-US" sz="2400" dirty="0" smtClean="0"/>
              <a:t>Why doesn’t this algorithm work with cycles in the constraint graph?</a:t>
            </a:r>
          </a:p>
          <a:p>
            <a:pPr marL="182880" eaLnBrk="1" hangingPunct="1">
              <a:lnSpc>
                <a:spcPct val="110000"/>
              </a:lnSpc>
              <a:spcBef>
                <a:spcPts val="600"/>
              </a:spcBef>
            </a:pPr>
            <a:r>
              <a:rPr lang="en-US" sz="2400" dirty="0" smtClean="0"/>
              <a:t>Note: we’ll see this basic idea again with Bayes’ nets</a:t>
            </a:r>
            <a:endParaRPr lang="en-US" sz="2400" dirty="0"/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0401" y="2743200"/>
            <a:ext cx="5758935" cy="117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Freeform 2"/>
          <p:cNvSpPr/>
          <p:nvPr/>
        </p:nvSpPr>
        <p:spPr>
          <a:xfrm>
            <a:off x="4778188" y="3774141"/>
            <a:ext cx="1685365" cy="582801"/>
          </a:xfrm>
          <a:custGeom>
            <a:avLst/>
            <a:gdLst>
              <a:gd name="connsiteX0" fmla="*/ 0 w 1685365"/>
              <a:gd name="connsiteY0" fmla="*/ 35859 h 582801"/>
              <a:gd name="connsiteX1" fmla="*/ 905436 w 1685365"/>
              <a:gd name="connsiteY1" fmla="*/ 582706 h 582801"/>
              <a:gd name="connsiteX2" fmla="*/ 1685365 w 1685365"/>
              <a:gd name="connsiteY2" fmla="*/ 0 h 582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85365" h="582801">
                <a:moveTo>
                  <a:pt x="0" y="35859"/>
                </a:moveTo>
                <a:cubicBezTo>
                  <a:pt x="312271" y="312270"/>
                  <a:pt x="624542" y="588682"/>
                  <a:pt x="905436" y="582706"/>
                </a:cubicBezTo>
                <a:cubicBezTo>
                  <a:pt x="1186330" y="576730"/>
                  <a:pt x="1435847" y="288365"/>
                  <a:pt x="1685365" y="0"/>
                </a:cubicBezTo>
              </a:path>
            </a:pathLst>
          </a:custGeom>
          <a:noFill/>
          <a:ln w="38100">
            <a:solidFill>
              <a:srgbClr val="FF0000"/>
            </a:solidFill>
            <a:headEnd type="triangl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105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deal with non-binary CSPs?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1"/>
            <a:ext cx="4876800" cy="4525963"/>
          </a:xfrm>
        </p:spPr>
        <p:txBody>
          <a:bodyPr/>
          <a:lstStyle/>
          <a:p>
            <a:pPr eaLnBrk="1" hangingPunct="1"/>
            <a:r>
              <a:rPr lang="en-US" sz="2800" dirty="0"/>
              <a:t>Variables:</a:t>
            </a:r>
          </a:p>
          <a:p>
            <a:pPr eaLnBrk="1" hangingPunct="1"/>
            <a:endParaRPr lang="en-US" sz="2800" dirty="0"/>
          </a:p>
          <a:p>
            <a:pPr eaLnBrk="1" hangingPunct="1"/>
            <a:r>
              <a:rPr lang="en-US" sz="2800" dirty="0"/>
              <a:t>Domains:</a:t>
            </a:r>
          </a:p>
          <a:p>
            <a:pPr eaLnBrk="1" hangingPunct="1"/>
            <a:endParaRPr lang="en-US" sz="2800" dirty="0"/>
          </a:p>
          <a:p>
            <a:pPr eaLnBrk="1" hangingPunct="1"/>
            <a:r>
              <a:rPr lang="en-US" sz="2800" dirty="0"/>
              <a:t>Constraints:</a:t>
            </a:r>
          </a:p>
          <a:p>
            <a:pPr eaLnBrk="1" hangingPunct="1"/>
            <a:endParaRPr lang="en-US" sz="2800" dirty="0"/>
          </a:p>
        </p:txBody>
      </p:sp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8" cstate="print"/>
          <a:srcRect l="2014" t="2845"/>
          <a:stretch>
            <a:fillRect/>
          </a:stretch>
        </p:blipFill>
        <p:spPr bwMode="auto">
          <a:xfrm>
            <a:off x="8162066" y="2281237"/>
            <a:ext cx="1703295" cy="1224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6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066800" y="2281237"/>
            <a:ext cx="4114800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7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001715" y="3238502"/>
            <a:ext cx="3722687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8" name="Picture 9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028702" y="5021264"/>
            <a:ext cx="3314700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9" name="Picture 11" descr="txp_fi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066800" y="5715000"/>
            <a:ext cx="547688" cy="74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0" name="Picture 12" descr="txp_fig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017590" y="4344990"/>
            <a:ext cx="3478212" cy="32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890378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Constraint </a:t>
            </a:r>
            <a:r>
              <a:rPr lang="en-US" dirty="0" smtClean="0"/>
              <a:t>graph for non-binary CSPs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89741"/>
            <a:ext cx="10515600" cy="4587221"/>
          </a:xfrm>
        </p:spPr>
        <p:txBody>
          <a:bodyPr/>
          <a:lstStyle/>
          <a:p>
            <a:r>
              <a:rPr lang="en-US" dirty="0" smtClean="0"/>
              <a:t>Variable nodes: nodes to represent the variables</a:t>
            </a:r>
          </a:p>
          <a:p>
            <a:r>
              <a:rPr lang="en-US" dirty="0" smtClean="0"/>
              <a:t>Constraint nodes: auxiliary nodes to represent the constraints</a:t>
            </a:r>
          </a:p>
          <a:p>
            <a:r>
              <a:rPr lang="en-US" dirty="0" smtClean="0"/>
              <a:t>Edges: connects a constraint node and its corresponding variables</a:t>
            </a:r>
            <a:endParaRPr lang="en-US" dirty="0"/>
          </a:p>
          <a:p>
            <a:pPr lvl="1"/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5" cstate="print"/>
          <a:srcRect l="1343" t="1076"/>
          <a:stretch>
            <a:fillRect/>
          </a:stretch>
        </p:blipFill>
        <p:spPr bwMode="auto">
          <a:xfrm>
            <a:off x="7853583" y="3703542"/>
            <a:ext cx="3993776" cy="2473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7968593" y="5102132"/>
            <a:ext cx="250902" cy="247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650676" y="5102132"/>
            <a:ext cx="250902" cy="247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998115" y="5102132"/>
            <a:ext cx="250902" cy="247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1345554" y="5102132"/>
            <a:ext cx="250902" cy="247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654286" y="3759540"/>
            <a:ext cx="250902" cy="247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6" cstate="print"/>
          <a:srcRect l="2014" t="2845"/>
          <a:stretch>
            <a:fillRect/>
          </a:stretch>
        </p:blipFill>
        <p:spPr bwMode="auto">
          <a:xfrm>
            <a:off x="642491" y="4100742"/>
            <a:ext cx="1703295" cy="1224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9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24136" y="5170578"/>
            <a:ext cx="3314700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462234" y="5864314"/>
            <a:ext cx="547688" cy="74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413024" y="4494304"/>
            <a:ext cx="3478212" cy="32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/>
          <p:nvPr/>
        </p:nvSpPr>
        <p:spPr>
          <a:xfrm>
            <a:off x="3233634" y="3840552"/>
            <a:ext cx="167404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Constraints:</a:t>
            </a:r>
          </a:p>
        </p:txBody>
      </p:sp>
    </p:spTree>
    <p:extLst>
      <p:ext uri="{BB962C8B-B14F-4D97-AF65-F5344CB8AC3E}">
        <p14:creationId xmlns:p14="http://schemas.microsoft.com/office/powerpoint/2010/main" val="1584597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Solve non-binary </a:t>
            </a:r>
            <a:r>
              <a:rPr lang="en-US" dirty="0"/>
              <a:t>CSPs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Naïve search?</a:t>
            </a:r>
          </a:p>
          <a:p>
            <a:pPr lvl="1"/>
            <a:r>
              <a:rPr lang="en-US" dirty="0" smtClean="0"/>
              <a:t>Yes!</a:t>
            </a:r>
          </a:p>
          <a:p>
            <a:r>
              <a:rPr lang="en-US" dirty="0" smtClean="0"/>
              <a:t>Backtracking?</a:t>
            </a:r>
          </a:p>
          <a:p>
            <a:pPr lvl="1"/>
            <a:r>
              <a:rPr lang="en-US" dirty="0" smtClean="0"/>
              <a:t>Yes!</a:t>
            </a:r>
          </a:p>
          <a:p>
            <a:r>
              <a:rPr lang="en-US" dirty="0" smtClean="0"/>
              <a:t>Forward Checking?</a:t>
            </a:r>
          </a:p>
          <a:p>
            <a:pPr lvl="1"/>
            <a:r>
              <a:rPr lang="en-US" dirty="0" smtClean="0"/>
              <a:t>Need to generalize the original FC operation</a:t>
            </a:r>
          </a:p>
          <a:p>
            <a:pPr lvl="1"/>
            <a:r>
              <a:rPr lang="en-US" altLang="en-US" dirty="0" smtClean="0"/>
              <a:t>(nFC0) </a:t>
            </a:r>
            <a:r>
              <a:rPr lang="en-US" dirty="0"/>
              <a:t>After a variable is assigned a value, find all constraints with only one unassigned variable and cross off values of that unassigned variable which violate the </a:t>
            </a:r>
            <a:r>
              <a:rPr lang="en-US" dirty="0" smtClean="0"/>
              <a:t>constraint</a:t>
            </a:r>
          </a:p>
          <a:p>
            <a:pPr lvl="1"/>
            <a:r>
              <a:rPr lang="en-US" dirty="0" smtClean="0"/>
              <a:t>There exist other ways to do generalized forward checking</a:t>
            </a:r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 l="1343" t="1076"/>
          <a:stretch>
            <a:fillRect/>
          </a:stretch>
        </p:blipFill>
        <p:spPr bwMode="auto">
          <a:xfrm>
            <a:off x="7816193" y="265002"/>
            <a:ext cx="3993776" cy="2473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7931203" y="1663592"/>
            <a:ext cx="250902" cy="247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613286" y="1663592"/>
            <a:ext cx="250902" cy="247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960725" y="1663592"/>
            <a:ext cx="250902" cy="247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1308164" y="1663592"/>
            <a:ext cx="250902" cy="247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616896" y="321000"/>
            <a:ext cx="250902" cy="2477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153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Solve non-binary CSPs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en-US" sz="2400" dirty="0" smtClean="0"/>
                  <a:t>AC-3? Need to generalize the definition of AC and enforcement of AC</a:t>
                </a:r>
              </a:p>
              <a:p>
                <a:r>
                  <a:rPr lang="en-US" sz="2400" dirty="0" smtClean="0"/>
                  <a:t>Generalized </a:t>
                </a:r>
                <a:r>
                  <a:rPr lang="en-US" sz="2400" dirty="0"/>
                  <a:t>arc-consistency (GAC</a:t>
                </a:r>
                <a:r>
                  <a:rPr lang="en-US" sz="2400" dirty="0" smtClean="0"/>
                  <a:t>)</a:t>
                </a:r>
              </a:p>
              <a:p>
                <a:pPr lvl="1"/>
                <a:r>
                  <a:rPr lang="en-US" dirty="0" smtClean="0"/>
                  <a:t>A </a:t>
                </a:r>
                <a:r>
                  <a:rPr lang="en-US" dirty="0"/>
                  <a:t>non-binary constraint is GAC </a:t>
                </a:r>
                <a:r>
                  <a:rPr lang="en-US" dirty="0" err="1"/>
                  <a:t>iff</a:t>
                </a:r>
                <a:r>
                  <a:rPr lang="en-US" dirty="0"/>
                  <a:t> for </a:t>
                </a:r>
                <a:r>
                  <a:rPr lang="en-US" dirty="0">
                    <a:solidFill>
                      <a:srgbClr val="0070C0"/>
                    </a:solidFill>
                  </a:rPr>
                  <a:t>every</a:t>
                </a:r>
                <a:r>
                  <a:rPr lang="en-US" dirty="0"/>
                  <a:t> value for a variable there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exist</a:t>
                </a:r>
                <a:r>
                  <a:rPr lang="en-US" dirty="0" smtClean="0"/>
                  <a:t> consistent value combinations </a:t>
                </a:r>
                <a:r>
                  <a:rPr lang="en-US" dirty="0"/>
                  <a:t>for </a:t>
                </a:r>
                <a:r>
                  <a:rPr lang="en-US" dirty="0">
                    <a:solidFill>
                      <a:srgbClr val="0070C0"/>
                    </a:solidFill>
                  </a:rPr>
                  <a:t>all other variables </a:t>
                </a:r>
                <a:r>
                  <a:rPr lang="en-US" dirty="0"/>
                  <a:t>in the </a:t>
                </a:r>
                <a:r>
                  <a:rPr lang="en-US" dirty="0" smtClean="0"/>
                  <a:t>constraint</a:t>
                </a:r>
              </a:p>
              <a:p>
                <a:pPr lvl="1"/>
                <a:r>
                  <a:rPr lang="en-US" dirty="0" smtClean="0"/>
                  <a:t>Reduced to AC for binary constraints</a:t>
                </a:r>
              </a:p>
              <a:p>
                <a:r>
                  <a:rPr lang="en-US" sz="2400" dirty="0" smtClean="0"/>
                  <a:t>Enforcing GAC</a:t>
                </a:r>
              </a:p>
              <a:p>
                <a:pPr lvl="1"/>
                <a:r>
                  <a:rPr lang="en-US" dirty="0" smtClean="0"/>
                  <a:t>Simple schema: enumerate value combination for all other variables</a:t>
                </a:r>
              </a:p>
              <a:p>
                <a:pPr lvl="1"/>
                <a:r>
                  <a:rPr lang="en-US" dirty="0" smtClean="0"/>
                  <a:t>O</a:t>
                </a:r>
                <a:r>
                  <a:rPr lang="en-US" dirty="0"/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dirty="0" smtClean="0"/>
                  <a:t>) on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/>
                  <a:t>-</a:t>
                </a:r>
                <a:r>
                  <a:rPr lang="en-US" dirty="0" err="1"/>
                  <a:t>ary</a:t>
                </a:r>
                <a:r>
                  <a:rPr lang="en-US" dirty="0"/>
                  <a:t> constraint on </a:t>
                </a:r>
                <a:r>
                  <a:rPr lang="en-US" dirty="0" smtClean="0"/>
                  <a:t>variables </a:t>
                </a:r>
                <a:r>
                  <a:rPr lang="en-US" dirty="0"/>
                  <a:t>with domains of size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US" dirty="0" smtClean="0"/>
              </a:p>
              <a:p>
                <a:pPr lvl="1"/>
                <a:endParaRPr lang="en-US" dirty="0" smtClean="0"/>
              </a:p>
              <a:p>
                <a:r>
                  <a:rPr lang="en-US" sz="2400" dirty="0" smtClean="0"/>
                  <a:t>(Not required) There are other algorithms for non-binary constraint propagation, e.g., </a:t>
                </a:r>
                <a:r>
                  <a:rPr lang="en-US" altLang="en-US" sz="2400" dirty="0"/>
                  <a:t>(</a:t>
                </a:r>
                <a:r>
                  <a:rPr lang="en-US" altLang="en-US" sz="2400" dirty="0" err="1"/>
                  <a:t>i,j</a:t>
                </a:r>
                <a:r>
                  <a:rPr lang="en-US" altLang="en-US" sz="2400" dirty="0"/>
                  <a:t>)-consistency </a:t>
                </a:r>
                <a:r>
                  <a:rPr lang="en-US" altLang="en-US" sz="2400" dirty="0" smtClean="0"/>
                  <a:t>[</a:t>
                </a:r>
                <a:r>
                  <a:rPr lang="en-US" altLang="en-US" sz="2400" dirty="0" err="1" smtClean="0"/>
                  <a:t>Freuder</a:t>
                </a:r>
                <a:r>
                  <a:rPr lang="en-US" altLang="en-US" sz="2400" dirty="0"/>
                  <a:t>, JACM 85</a:t>
                </a:r>
                <a:r>
                  <a:rPr lang="en-US" altLang="en-US" sz="2400" dirty="0" smtClean="0"/>
                  <a:t>]</a:t>
                </a:r>
                <a:endParaRPr lang="en-US" alt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812" t="-1961" r="-174" b="-46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39889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Summary: CSPs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442686" y="1690688"/>
            <a:ext cx="8305800" cy="4525963"/>
          </a:xfrm>
        </p:spPr>
        <p:txBody>
          <a:bodyPr/>
          <a:lstStyle/>
          <a:p>
            <a:pPr>
              <a:spcBef>
                <a:spcPct val="0"/>
              </a:spcBef>
              <a:spcAft>
                <a:spcPts val="0"/>
              </a:spcAft>
            </a:pPr>
            <a:r>
              <a:rPr lang="en-US" sz="2800" dirty="0"/>
              <a:t>CSPs are a special kind of search problem:</a:t>
            </a:r>
          </a:p>
          <a:p>
            <a:pPr lvl="1">
              <a:spcBef>
                <a:spcPct val="0"/>
              </a:spcBef>
              <a:spcAft>
                <a:spcPts val="0"/>
              </a:spcAft>
            </a:pPr>
            <a:r>
              <a:rPr lang="en-US" dirty="0"/>
              <a:t>States are partial assignments</a:t>
            </a:r>
          </a:p>
          <a:p>
            <a:pPr lvl="1">
              <a:spcBef>
                <a:spcPct val="0"/>
              </a:spcBef>
              <a:spcAft>
                <a:spcPts val="0"/>
              </a:spcAft>
            </a:pPr>
            <a:r>
              <a:rPr lang="en-US" dirty="0"/>
              <a:t>Goal test defined by constraints</a:t>
            </a:r>
          </a:p>
          <a:p>
            <a:pPr lvl="6">
              <a:spcBef>
                <a:spcPct val="0"/>
              </a:spcBef>
              <a:spcAft>
                <a:spcPts val="0"/>
              </a:spcAft>
            </a:pPr>
            <a:endParaRPr lang="en-US" sz="1200" dirty="0"/>
          </a:p>
          <a:p>
            <a:pPr>
              <a:spcAft>
                <a:spcPts val="0"/>
              </a:spcAft>
            </a:pPr>
            <a:r>
              <a:rPr lang="en-US" sz="2800" dirty="0"/>
              <a:t>Basic solution: backtracking search</a:t>
            </a:r>
          </a:p>
          <a:p>
            <a:pPr lvl="2">
              <a:spcAft>
                <a:spcPts val="0"/>
              </a:spcAft>
            </a:pPr>
            <a:endParaRPr lang="en-US" sz="1500" dirty="0"/>
          </a:p>
          <a:p>
            <a:pPr>
              <a:spcAft>
                <a:spcPts val="0"/>
              </a:spcAft>
            </a:pPr>
            <a:r>
              <a:rPr lang="en-US" sz="2800" dirty="0"/>
              <a:t>Speed-ups:</a:t>
            </a:r>
          </a:p>
          <a:p>
            <a:pPr lvl="1">
              <a:spcBef>
                <a:spcPts val="176"/>
              </a:spcBef>
              <a:spcAft>
                <a:spcPts val="0"/>
              </a:spcAft>
            </a:pPr>
            <a:r>
              <a:rPr lang="en-US" sz="2400" dirty="0"/>
              <a:t>Ordering</a:t>
            </a:r>
          </a:p>
          <a:p>
            <a:pPr lvl="1">
              <a:spcBef>
                <a:spcPts val="176"/>
              </a:spcBef>
              <a:spcAft>
                <a:spcPts val="0"/>
              </a:spcAft>
            </a:pPr>
            <a:r>
              <a:rPr lang="en-US" sz="2400" dirty="0"/>
              <a:t>Filtering</a:t>
            </a:r>
          </a:p>
          <a:p>
            <a:pPr lvl="1">
              <a:spcBef>
                <a:spcPts val="176"/>
              </a:spcBef>
              <a:spcAft>
                <a:spcPts val="0"/>
              </a:spcAft>
            </a:pPr>
            <a:r>
              <a:rPr lang="en-US" sz="2400" dirty="0"/>
              <a:t>Structure</a:t>
            </a:r>
          </a:p>
          <a:p>
            <a:pPr lvl="1">
              <a:spcBef>
                <a:spcPts val="176"/>
              </a:spcBef>
              <a:spcAft>
                <a:spcPts val="0"/>
              </a:spcAft>
            </a:pPr>
            <a:endParaRPr lang="en-US" sz="15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43600" y="2438400"/>
            <a:ext cx="6170351" cy="27429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9556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Resources (Not required)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Demos, </a:t>
            </a:r>
            <a:r>
              <a:rPr lang="en-US" dirty="0" smtClean="0"/>
              <a:t>exercises: </a:t>
            </a:r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://aispace.org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r>
              <a:rPr lang="en-US" dirty="0" smtClean="0"/>
              <a:t>References</a:t>
            </a:r>
          </a:p>
          <a:p>
            <a:pPr lvl="1"/>
            <a:r>
              <a:rPr lang="en-US" dirty="0" smtClean="0"/>
              <a:t>Zhang</a:t>
            </a:r>
            <a:r>
              <a:rPr lang="en-US" dirty="0"/>
              <a:t>, </a:t>
            </a:r>
            <a:r>
              <a:rPr lang="en-US" dirty="0" err="1"/>
              <a:t>Yuanlin</a:t>
            </a:r>
            <a:r>
              <a:rPr lang="en-US" dirty="0"/>
              <a:t>, and Roland HC Yap. "Making AC-3 an optimal algorithm." In </a:t>
            </a:r>
            <a:r>
              <a:rPr lang="en-US" i="1" dirty="0"/>
              <a:t>IJCAI</a:t>
            </a:r>
            <a:r>
              <a:rPr lang="en-US" dirty="0"/>
              <a:t>, vol. 1, pp. 316-321. 2001</a:t>
            </a:r>
            <a:r>
              <a:rPr lang="en-US" dirty="0" smtClean="0"/>
              <a:t>.</a:t>
            </a:r>
          </a:p>
          <a:p>
            <a:pPr lvl="1"/>
            <a:r>
              <a:rPr lang="en-US" dirty="0" err="1"/>
              <a:t>Freuder</a:t>
            </a:r>
            <a:r>
              <a:rPr lang="en-US" dirty="0"/>
              <a:t>, Eugene C. "A sufficient condition for backtrack-bounded search." </a:t>
            </a:r>
            <a:r>
              <a:rPr lang="en-US" i="1" dirty="0"/>
              <a:t>Journal of the ACM (JACM)</a:t>
            </a:r>
            <a:r>
              <a:rPr lang="en-US" dirty="0"/>
              <a:t> 32, no. 4 (1985): 755-761.</a:t>
            </a:r>
          </a:p>
        </p:txBody>
      </p:sp>
    </p:spTree>
    <p:extLst>
      <p:ext uri="{BB962C8B-B14F-4D97-AF65-F5344CB8AC3E}">
        <p14:creationId xmlns:p14="http://schemas.microsoft.com/office/powerpoint/2010/main" val="17667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\mathrm{WA}$, $\mathrm{NT}$, $\mathrm{Q}$, $\mathrm{NSW}$, $\mathrm{V}$, $\mathrm{SA}$, $\mathrm{T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98"/>
  <p:tag name="PICTUREFILESIZE" val="1363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\mathrm{D} = \{\mathrm{red},\mathrm{green},\mathrm{blue}\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14"/>
  <p:tag name="PICTUREFILESIZE" val="932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eq{=}&#10;$\{\mathrm{WA}$=$\mathrm{red}$, $\mathrm{NT}$=$\mathrm{green}$, $\mathrm{Q}$=$\mathrm{red}$, $\mathrm{NSW}$=$\mathrm{green}$, $\mathrm{V}$=$\mathrm{red}$, $\mathrm{SA}$=$\mathrm{blue}$, $\mathrm{T}$=$\mathrm{green}\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466"/>
  <p:tag name="PICTUREFILESIZE" val="3346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\mathrm{WA}\neq \mathrm{NT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02"/>
  <p:tag name="PICTUREFILESIZE" val="485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(\mathrm{WA},\mathrm{NT}) \in \{(\mathrm{red},\mathrm{green}),(\mathrm{red},\mathrm{blue}),\ldots\}$&#10;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404"/>
  <p:tag name="PICTUREFILESIZE" val="1981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{0,1\}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54"/>
  <p:tag name="PICTUREFILESIZE" val="238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X_{ij}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31"/>
  <p:tag name="PICTUREFILESIZE" val="237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\sum_{i,j} X_{ij} = N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10"/>
  <p:tag name="PICTUREFILESIZE" val="765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\forall i,j,k \;\; (X_{ij}, X_{ik}) \in \{(0,0), (0,1), (1,0)\}$\\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89"/>
  <p:tag name="PICTUREFILESIZE" val="2144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\forall i,j,k \;\; (X_{ij}, X_{kj}) \in \{(0,0), (0,1), (1,0)\}$\\&#10;$\forall i,j,k \;\; (X_{ij}, X_{i+k,j+k}) \in \{(0,0), (0,1), (1,0)\}$\\&#10;$\forall i,j,k \;\; (X_{ij}, X_{i+k,j-k}) \in \{(0,0), (0,1), (1,0)\}$\\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443"/>
  <p:tag name="PICTUREFILESIZE" val="6969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Q_{k}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5"/>
  <p:tag name="PICTUREFILESIZE" val="219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(Q_1, Q_2) \in \{(1, 3), (1, 4), \ldots\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78"/>
  <p:tag name="PICTUREFILESIZE" val="1404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forall i,j \;\; \mbox{non-threatening}(Q_i, Q_j)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86"/>
  <p:tag name="PICTUREFILESIZE" val="1531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\{1, 2, 3, \ldots N\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32"/>
  <p:tag name="PICTUREFILESIZE" val="563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Q_{1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5"/>
  <p:tag name="PICTUREFILESIZE" val="174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Q_{2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6"/>
  <p:tag name="PICTUREFILESIZE" val="215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Q_{3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6"/>
  <p:tag name="PICTUREFILESIZE" val="218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Q_{4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6"/>
  <p:tag name="PICTUREFILESIZE" val="190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\ldots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2"/>
  <p:tag name="PICTUREFILESIZE" val="30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F\ T\ U\ W\ R\ O\ X_1\ X_2\ X_3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52"/>
  <p:tag name="PICTUREFILESIZE" val="11774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{0,1,2,3,4,5,6,7,8,9\}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28"/>
  <p:tag name="PICTUREFILESIZE" val="10519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O + O = R + 10\cdot X_1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03"/>
  <p:tag name="PICTUREFILESIZE" val="7356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ldots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2"/>
  <p:tag name="PICTUREFILESIZE" val="304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mbox{alldiff}(F,T,U,W,R,O)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13"/>
  <p:tag name="PICTUREFILESIZE" val="10879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\mathrm{SA}\neq \mathrm{green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14"/>
  <p:tag name="PICTUREFILESIZE" val="572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\mathrm{SA}\neq \mathrm{WA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97"/>
  <p:tag name="PICTUREFILESIZE" val="5737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O + O = R + 10\cdot X_1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03"/>
  <p:tag name="PICTUREFILESIZE" val="7356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F\ T\ U\ W\ R\ O\ X_1\ X_2\ X_3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52"/>
  <p:tag name="PICTUREFILESIZE" val="11774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{0,1,2,3,4,5,6,7,8,9\}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28"/>
  <p:tag name="PICTUREFILESIZE" val="10519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O + O = R + 10\cdot X_1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03"/>
  <p:tag name="PICTUREFILESIZE" val="7356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ldots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2"/>
  <p:tag name="PICTUREFILESIZE" val="304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mbox{alldiff}(F,T,U,W,R,O)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13"/>
  <p:tag name="PICTUREFILESIZE" val="10879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O + O = R + 10\cdot X_1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03"/>
  <p:tag name="PICTUREFILESIZE" val="7356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ldots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2"/>
  <p:tag name="PICTUREFILESIZE" val="304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mbox{alldiff}(F,T,U,W,R,O)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13"/>
  <p:tag name="PICTUREFILESIZE" val="1087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15751</TotalTime>
  <Words>3955</Words>
  <Application>Microsoft Office PowerPoint</Application>
  <PresentationFormat>Widescreen</PresentationFormat>
  <Paragraphs>851</Paragraphs>
  <Slides>84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84</vt:i4>
      </vt:variant>
    </vt:vector>
  </HeadingPairs>
  <TitlesOfParts>
    <vt:vector size="93" baseType="lpstr">
      <vt:lpstr>Mangal</vt:lpstr>
      <vt:lpstr>Arial</vt:lpstr>
      <vt:lpstr>Calibri</vt:lpstr>
      <vt:lpstr>Calibri Light</vt:lpstr>
      <vt:lpstr>Cambria Math</vt:lpstr>
      <vt:lpstr>Symbol</vt:lpstr>
      <vt:lpstr>Times New Roman</vt:lpstr>
      <vt:lpstr>Wingdings</vt:lpstr>
      <vt:lpstr>Office Theme</vt:lpstr>
      <vt:lpstr>AI: Representation and Problem Solving </vt:lpstr>
      <vt:lpstr>What is Search For?</vt:lpstr>
      <vt:lpstr>Constraint Satisfaction Problems</vt:lpstr>
      <vt:lpstr>Constraint Satisfaction Problems</vt:lpstr>
      <vt:lpstr>Why study CSPs?</vt:lpstr>
      <vt:lpstr>CSP Examples</vt:lpstr>
      <vt:lpstr>Example: Map Coloring</vt:lpstr>
      <vt:lpstr>Constraint Graphs</vt:lpstr>
      <vt:lpstr>Constraint Graphs</vt:lpstr>
      <vt:lpstr>Varieties of CSPs and Constraints</vt:lpstr>
      <vt:lpstr>Example: N-Queens</vt:lpstr>
      <vt:lpstr>Example: N-Queens</vt:lpstr>
      <vt:lpstr>Example: Cryptarithmetic</vt:lpstr>
      <vt:lpstr>Example: Sudoku</vt:lpstr>
      <vt:lpstr>Varieties of CSPs</vt:lpstr>
      <vt:lpstr>Varieties of Constraints</vt:lpstr>
      <vt:lpstr>Solving CSPs</vt:lpstr>
      <vt:lpstr>Standard Search Formulation</vt:lpstr>
      <vt:lpstr>Depth First Search</vt:lpstr>
      <vt:lpstr>Demo – Naïve Search</vt:lpstr>
      <vt:lpstr>Backtracking Search</vt:lpstr>
      <vt:lpstr>Backtracking Search</vt:lpstr>
      <vt:lpstr>Backtracking Example</vt:lpstr>
      <vt:lpstr>Backtracking Search</vt:lpstr>
      <vt:lpstr>Backtracking Search</vt:lpstr>
      <vt:lpstr>Backtracking Search</vt:lpstr>
      <vt:lpstr>Backtracking Search</vt:lpstr>
      <vt:lpstr>Demo – Backtracking</vt:lpstr>
      <vt:lpstr>Improving Backtracking</vt:lpstr>
      <vt:lpstr>Filtering</vt:lpstr>
      <vt:lpstr>Filtering: Forward Checking</vt:lpstr>
      <vt:lpstr>Filtering: Forward Checking</vt:lpstr>
      <vt:lpstr>Filtering: Forward Checking</vt:lpstr>
      <vt:lpstr>Filtering: Forward Checking</vt:lpstr>
      <vt:lpstr>Filtering: Forward Checking</vt:lpstr>
      <vt:lpstr>Demo – Backtracking with Forward Checking</vt:lpstr>
      <vt:lpstr>Filtering: Constraint Propagation</vt:lpstr>
      <vt:lpstr>Consistency of A Single Arc</vt:lpstr>
      <vt:lpstr>Consistency of A Single Arc</vt:lpstr>
      <vt:lpstr>How to Enforce Arc Consistency of Entire CSP</vt:lpstr>
      <vt:lpstr>AC-3: Enforce Arc Consistency of Entire CSP</vt:lpstr>
      <vt:lpstr>AC-3: Enforce Arc Consistency of Entire CSP</vt:lpstr>
      <vt:lpstr>AC-3: Enforce Arc Consistency of Entire CSP</vt:lpstr>
      <vt:lpstr>AC-3: Enforce Arc Consistency of Entire CSP</vt:lpstr>
      <vt:lpstr>AC-3: Enforce Arc Consistency of Entire CSP</vt:lpstr>
      <vt:lpstr>AC-3: Enforce Arc Consistency of Entire CSP</vt:lpstr>
      <vt:lpstr>AC-3: Enforce Arc Consistency of Entire CSP</vt:lpstr>
      <vt:lpstr>AC-3: Enforce Arc Consistency of Entire CSP</vt:lpstr>
      <vt:lpstr>AC-3: Enforce Arc Consistency of Entire CSP</vt:lpstr>
      <vt:lpstr>AC-3: Enforce Arc Consistency of Entire CSP</vt:lpstr>
      <vt:lpstr>AC-3: Enforce Arc Consistency of Entire CSP</vt:lpstr>
      <vt:lpstr>AC-3: Enforce Arc Consistency of Entire CSP</vt:lpstr>
      <vt:lpstr>AC-3: Enforce Arc Consistency of Entire CSP</vt:lpstr>
      <vt:lpstr>AC-3: Enforce Arc Consistency of Entire CSP</vt:lpstr>
      <vt:lpstr>AC-3: Enforce Arc Consistency of Entire CSP</vt:lpstr>
      <vt:lpstr>AC-3: Enforce Arc Consistency of Entire CSP</vt:lpstr>
      <vt:lpstr>Limitations of Arc Consistency</vt:lpstr>
      <vt:lpstr>Backtracking Search with AC-3</vt:lpstr>
      <vt:lpstr>Demo – Backtracking with AC-3</vt:lpstr>
      <vt:lpstr>Demo – Coloring with a Complex Graph</vt:lpstr>
      <vt:lpstr>Complexity of a single run of AC-3</vt:lpstr>
      <vt:lpstr>Complexity of a single run of AC-3</vt:lpstr>
      <vt:lpstr>Complexity of a single run of AC-3</vt:lpstr>
      <vt:lpstr>Complexity of a single run of AC-3</vt:lpstr>
      <vt:lpstr>Ordering</vt:lpstr>
      <vt:lpstr>Ordering: Minimum Remaining Values</vt:lpstr>
      <vt:lpstr>Demo – Coloring with a Complex Graph</vt:lpstr>
      <vt:lpstr>Ordering: Least Constraining Value</vt:lpstr>
      <vt:lpstr>Demo – Coloring with a Complex Graph</vt:lpstr>
      <vt:lpstr>Structure</vt:lpstr>
      <vt:lpstr>Problem Structure</vt:lpstr>
      <vt:lpstr>Tree-Structured CSPs</vt:lpstr>
      <vt:lpstr>Tree-Structured CSPs</vt:lpstr>
      <vt:lpstr>Tree-Structured CSPs</vt:lpstr>
      <vt:lpstr>Tree-Structured CSPs</vt:lpstr>
      <vt:lpstr>Tree-Structured CSPs</vt:lpstr>
      <vt:lpstr>Tree-Structured CSPs</vt:lpstr>
      <vt:lpstr>Tree-Structured CSPs</vt:lpstr>
      <vt:lpstr>How to deal with non-binary CSPs?</vt:lpstr>
      <vt:lpstr>Constraint graph for non-binary CSPs</vt:lpstr>
      <vt:lpstr>Solve non-binary CSPs</vt:lpstr>
      <vt:lpstr>Solve non-binary CSPs</vt:lpstr>
      <vt:lpstr>Summary: CSPs</vt:lpstr>
      <vt:lpstr>Additional Resources (Not required)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AI: Representation and Problem Solving</dc:title>
  <dc:creator>Rosenthal, Stephanie</dc:creator>
  <cp:lastModifiedBy>Fei Fang</cp:lastModifiedBy>
  <cp:revision>191</cp:revision>
  <dcterms:created xsi:type="dcterms:W3CDTF">2019-01-24T20:17:39Z</dcterms:created>
  <dcterms:modified xsi:type="dcterms:W3CDTF">2019-09-09T21:02:47Z</dcterms:modified>
</cp:coreProperties>
</file>