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5"/>
  </p:notesMasterIdLst>
  <p:handoutMasterIdLst>
    <p:handoutMasterId r:id="rId176"/>
  </p:handoutMasterIdLst>
  <p:sldIdLst>
    <p:sldId id="661" r:id="rId4"/>
    <p:sldId id="598" r:id="rId5"/>
    <p:sldId id="664" r:id="rId6"/>
    <p:sldId id="452" r:id="rId7"/>
    <p:sldId id="662" r:id="rId8"/>
    <p:sldId id="461" r:id="rId9"/>
    <p:sldId id="468" r:id="rId10"/>
    <p:sldId id="470" r:id="rId11"/>
    <p:sldId id="462" r:id="rId12"/>
    <p:sldId id="471" r:id="rId13"/>
    <p:sldId id="472" r:id="rId14"/>
    <p:sldId id="473" r:id="rId15"/>
    <p:sldId id="474" r:id="rId16"/>
    <p:sldId id="475" r:id="rId17"/>
    <p:sldId id="480" r:id="rId18"/>
    <p:sldId id="476" r:id="rId19"/>
    <p:sldId id="477" r:id="rId20"/>
    <p:sldId id="469" r:id="rId21"/>
    <p:sldId id="478" r:id="rId22"/>
    <p:sldId id="463" r:id="rId23"/>
    <p:sldId id="479" r:id="rId24"/>
    <p:sldId id="464" r:id="rId25"/>
    <p:sldId id="481" r:id="rId26"/>
    <p:sldId id="482" r:id="rId27"/>
    <p:sldId id="460" r:id="rId28"/>
    <p:sldId id="466" r:id="rId29"/>
    <p:sldId id="502" r:id="rId30"/>
    <p:sldId id="483" r:id="rId31"/>
    <p:sldId id="484" r:id="rId32"/>
    <p:sldId id="487" r:id="rId33"/>
    <p:sldId id="485" r:id="rId34"/>
    <p:sldId id="465" r:id="rId35"/>
    <p:sldId id="488" r:id="rId36"/>
    <p:sldId id="489" r:id="rId37"/>
    <p:sldId id="492" r:id="rId38"/>
    <p:sldId id="467" r:id="rId39"/>
    <p:sldId id="493" r:id="rId40"/>
    <p:sldId id="495" r:id="rId41"/>
    <p:sldId id="498" r:id="rId42"/>
    <p:sldId id="499" r:id="rId43"/>
    <p:sldId id="496" r:id="rId44"/>
    <p:sldId id="497" r:id="rId45"/>
    <p:sldId id="665" r:id="rId46"/>
    <p:sldId id="500" r:id="rId47"/>
    <p:sldId id="505" r:id="rId48"/>
    <p:sldId id="501" r:id="rId49"/>
    <p:sldId id="345" r:id="rId50"/>
    <p:sldId id="503" r:id="rId51"/>
    <p:sldId id="504" r:id="rId52"/>
    <p:sldId id="506" r:id="rId53"/>
    <p:sldId id="507" r:id="rId54"/>
    <p:sldId id="508" r:id="rId55"/>
    <p:sldId id="509" r:id="rId56"/>
    <p:sldId id="512" r:id="rId57"/>
    <p:sldId id="510" r:id="rId58"/>
    <p:sldId id="511" r:id="rId59"/>
    <p:sldId id="516" r:id="rId60"/>
    <p:sldId id="531" r:id="rId61"/>
    <p:sldId id="532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525" r:id="rId71"/>
    <p:sldId id="526" r:id="rId72"/>
    <p:sldId id="527" r:id="rId73"/>
    <p:sldId id="564" r:id="rId74"/>
    <p:sldId id="533" r:id="rId75"/>
    <p:sldId id="535" r:id="rId76"/>
    <p:sldId id="536" r:id="rId77"/>
    <p:sldId id="537" r:id="rId78"/>
    <p:sldId id="534" r:id="rId79"/>
    <p:sldId id="563" r:id="rId80"/>
    <p:sldId id="565" r:id="rId81"/>
    <p:sldId id="566" r:id="rId82"/>
    <p:sldId id="567" r:id="rId83"/>
    <p:sldId id="568" r:id="rId84"/>
    <p:sldId id="569" r:id="rId85"/>
    <p:sldId id="570" r:id="rId86"/>
    <p:sldId id="571" r:id="rId87"/>
    <p:sldId id="572" r:id="rId88"/>
    <p:sldId id="573" r:id="rId89"/>
    <p:sldId id="574" r:id="rId90"/>
    <p:sldId id="575" r:id="rId91"/>
    <p:sldId id="576" r:id="rId92"/>
    <p:sldId id="577" r:id="rId93"/>
    <p:sldId id="578" r:id="rId94"/>
    <p:sldId id="579" r:id="rId95"/>
    <p:sldId id="580" r:id="rId96"/>
    <p:sldId id="581" r:id="rId97"/>
    <p:sldId id="582" r:id="rId98"/>
    <p:sldId id="595" r:id="rId99"/>
    <p:sldId id="583" r:id="rId100"/>
    <p:sldId id="594" r:id="rId101"/>
    <p:sldId id="584" r:id="rId102"/>
    <p:sldId id="585" r:id="rId103"/>
    <p:sldId id="586" r:id="rId104"/>
    <p:sldId id="588" r:id="rId105"/>
    <p:sldId id="587" r:id="rId106"/>
    <p:sldId id="589" r:id="rId107"/>
    <p:sldId id="596" r:id="rId108"/>
    <p:sldId id="590" r:id="rId109"/>
    <p:sldId id="597" r:id="rId110"/>
    <p:sldId id="538" r:id="rId111"/>
    <p:sldId id="539" r:id="rId112"/>
    <p:sldId id="540" r:id="rId113"/>
    <p:sldId id="541" r:id="rId114"/>
    <p:sldId id="543" r:id="rId115"/>
    <p:sldId id="542" r:id="rId116"/>
    <p:sldId id="544" r:id="rId117"/>
    <p:sldId id="545" r:id="rId118"/>
    <p:sldId id="546" r:id="rId119"/>
    <p:sldId id="547" r:id="rId120"/>
    <p:sldId id="549" r:id="rId121"/>
    <p:sldId id="550" r:id="rId122"/>
    <p:sldId id="548" r:id="rId123"/>
    <p:sldId id="551" r:id="rId124"/>
    <p:sldId id="552" r:id="rId125"/>
    <p:sldId id="591" r:id="rId126"/>
    <p:sldId id="592" r:id="rId127"/>
    <p:sldId id="601" r:id="rId128"/>
    <p:sldId id="553" r:id="rId129"/>
    <p:sldId id="554" r:id="rId130"/>
    <p:sldId id="555" r:id="rId131"/>
    <p:sldId id="556" r:id="rId132"/>
    <p:sldId id="557" r:id="rId133"/>
    <p:sldId id="558" r:id="rId134"/>
    <p:sldId id="559" r:id="rId135"/>
    <p:sldId id="560" r:id="rId136"/>
    <p:sldId id="561" r:id="rId137"/>
    <p:sldId id="600" r:id="rId138"/>
    <p:sldId id="562" r:id="rId139"/>
    <p:sldId id="602" r:id="rId140"/>
    <p:sldId id="603" r:id="rId141"/>
    <p:sldId id="604" r:id="rId142"/>
    <p:sldId id="605" r:id="rId143"/>
    <p:sldId id="606" r:id="rId144"/>
    <p:sldId id="607" r:id="rId145"/>
    <p:sldId id="610" r:id="rId146"/>
    <p:sldId id="608" r:id="rId147"/>
    <p:sldId id="609" r:id="rId148"/>
    <p:sldId id="611" r:id="rId149"/>
    <p:sldId id="612" r:id="rId150"/>
    <p:sldId id="613" r:id="rId151"/>
    <p:sldId id="614" r:id="rId152"/>
    <p:sldId id="615" r:id="rId153"/>
    <p:sldId id="616" r:id="rId154"/>
    <p:sldId id="617" r:id="rId155"/>
    <p:sldId id="618" r:id="rId156"/>
    <p:sldId id="619" r:id="rId157"/>
    <p:sldId id="620" r:id="rId158"/>
    <p:sldId id="621" r:id="rId159"/>
    <p:sldId id="622" r:id="rId160"/>
    <p:sldId id="623" r:id="rId161"/>
    <p:sldId id="624" r:id="rId162"/>
    <p:sldId id="625" r:id="rId163"/>
    <p:sldId id="626" r:id="rId164"/>
    <p:sldId id="627" r:id="rId165"/>
    <p:sldId id="629" r:id="rId166"/>
    <p:sldId id="631" r:id="rId167"/>
    <p:sldId id="632" r:id="rId168"/>
    <p:sldId id="633" r:id="rId169"/>
    <p:sldId id="634" r:id="rId170"/>
    <p:sldId id="635" r:id="rId171"/>
    <p:sldId id="636" r:id="rId172"/>
    <p:sldId id="630" r:id="rId173"/>
    <p:sldId id="281" r:id="rId1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83" d="100"/>
          <a:sy n="83" d="100"/>
        </p:scale>
        <p:origin x="2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77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slide" Target="slides/slide169.xml"/><Relationship Id="rId180" Type="http://schemas.openxmlformats.org/officeDocument/2006/relationships/tableStyles" Target="tableStyle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theme" Target="theme/theme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familiar</a:t>
            </a:r>
            <a:r>
              <a:rPr lang="en-US" baseline="0" dirty="0"/>
              <a:t> data structure </a:t>
            </a:r>
            <a:r>
              <a:rPr lang="mr-IN" baseline="0" dirty="0"/>
              <a:t>–</a:t>
            </a:r>
            <a:r>
              <a:rPr lang="en-US" baseline="0" dirty="0"/>
              <a:t> 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Loaded</a:t>
            </a:r>
            <a:r>
              <a:rPr lang="en-US" baseline="0" dirty="0"/>
              <a:t> conflict with At(B)</a:t>
            </a:r>
          </a:p>
          <a:p>
            <a:r>
              <a:rPr lang="en-US" baseline="0" dirty="0"/>
              <a:t>Both Loaded conflict with Unloaded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74" y="367131"/>
            <a:ext cx="78867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74" y="1113179"/>
            <a:ext cx="78867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172641" indent="-172641">
              <a:buFont typeface="Wingdings" panose="05000000000000000000" pitchFamily="2" charset="2"/>
              <a:buChar char="§"/>
              <a:defRPr/>
            </a:lvl2pPr>
            <a:lvl3pPr marL="345281" indent="-172641">
              <a:buFont typeface="Wingdings" panose="05000000000000000000" pitchFamily="2" charset="2"/>
              <a:buChar char="§"/>
              <a:defRPr/>
            </a:lvl3pPr>
            <a:lvl4pPr marL="513160" indent="-167879">
              <a:buFont typeface="Wingdings" panose="05000000000000000000" pitchFamily="2" charset="2"/>
              <a:buChar char="§"/>
              <a:defRPr/>
            </a:lvl4pPr>
            <a:lvl5pPr marL="68580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2628" y="636238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3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2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5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32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8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75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5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4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74" y="921991"/>
            <a:ext cx="7886700" cy="4121767"/>
          </a:xfrm>
        </p:spPr>
        <p:txBody>
          <a:bodyPr/>
          <a:lstStyle/>
          <a:p>
            <a:r>
              <a:rPr lang="en-US" sz="2400" dirty="0"/>
              <a:t>Midterm 1 Exam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Tue 10/1, in class</a:t>
            </a:r>
            <a:endParaRPr lang="en-US" sz="2400" dirty="0"/>
          </a:p>
          <a:p>
            <a:r>
              <a:rPr lang="en-US" sz="2400" dirty="0"/>
              <a:t>Assignments: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HW4</a:t>
            </a:r>
          </a:p>
          <a:p>
            <a:pPr marL="688181" lvl="2" indent="-342900"/>
            <a:r>
              <a:rPr lang="en-US" sz="2400" dirty="0"/>
              <a:t>Due tonight, 10 pm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P2: Logic and Planning</a:t>
            </a:r>
          </a:p>
          <a:p>
            <a:pPr marL="688181" lvl="2" indent="-342900"/>
            <a:r>
              <a:rPr lang="en-US" sz="2400" dirty="0"/>
              <a:t>Due Sat 10/5, 10 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2673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Interleave goals to achieve plans</a:t>
            </a:r>
          </a:p>
          <a:p>
            <a:r>
              <a:rPr lang="en-US" dirty="0">
                <a:solidFill>
                  <a:srgbClr val="7030A0"/>
                </a:solidFill>
              </a:rPr>
              <a:t>Maintain a set of unachieved goals</a:t>
            </a:r>
          </a:p>
          <a:p>
            <a:r>
              <a:rPr lang="en-US" dirty="0">
                <a:solidFill>
                  <a:srgbClr val="7030A0"/>
                </a:solidFill>
              </a:rPr>
              <a:t>Search all </a:t>
            </a:r>
            <a:r>
              <a:rPr lang="en-US" dirty="0" err="1">
                <a:solidFill>
                  <a:srgbClr val="7030A0"/>
                </a:solidFill>
              </a:rPr>
              <a:t>interleavings</a:t>
            </a:r>
            <a:r>
              <a:rPr lang="en-US" dirty="0">
                <a:solidFill>
                  <a:srgbClr val="7030A0"/>
                </a:solidFill>
              </a:rPr>
              <a:t> of goals</a:t>
            </a:r>
          </a:p>
          <a:p>
            <a:r>
              <a:rPr lang="en-US" dirty="0">
                <a:solidFill>
                  <a:srgbClr val="7030A0"/>
                </a:solidFill>
              </a:rPr>
              <a:t>Add a goal back to the set if a later change makes it violated</a:t>
            </a:r>
          </a:p>
        </p:txBody>
      </p:sp>
    </p:spTree>
    <p:extLst>
      <p:ext uri="{BB962C8B-B14F-4D97-AF65-F5344CB8AC3E}">
        <p14:creationId xmlns:p14="http://schemas.microsoft.com/office/powerpoint/2010/main" val="20402389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7311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2801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360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919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073349" y="326620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6 vs 10 actions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5381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Idea: Interleave goals to achieve plans</a:t>
            </a:r>
          </a:p>
          <a:p>
            <a:r>
              <a:rPr lang="en-US" dirty="0"/>
              <a:t>Maintain a set of unachieved goals</a:t>
            </a:r>
          </a:p>
          <a:p>
            <a:r>
              <a:rPr lang="en-US" dirty="0"/>
              <a:t>Search all </a:t>
            </a:r>
            <a:r>
              <a:rPr lang="en-US" dirty="0" err="1"/>
              <a:t>interleavings</a:t>
            </a:r>
            <a:r>
              <a:rPr lang="en-US" dirty="0"/>
              <a:t> of goals</a:t>
            </a:r>
          </a:p>
          <a:p>
            <a:r>
              <a:rPr lang="en-US" dirty="0"/>
              <a:t>Add a goal back to the set if a later change makes it violated</a:t>
            </a:r>
          </a:p>
          <a:p>
            <a:r>
              <a:rPr lang="en-US" dirty="0">
                <a:solidFill>
                  <a:srgbClr val="7030A0"/>
                </a:solidFill>
              </a:rPr>
              <a:t>It is complete, but takes longer to search</a:t>
            </a:r>
          </a:p>
          <a:p>
            <a:r>
              <a:rPr lang="en-US" dirty="0">
                <a:solidFill>
                  <a:srgbClr val="7030A0"/>
                </a:solidFill>
              </a:rPr>
              <a:t>It can produce shorter plans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Optimal plans if all </a:t>
            </a:r>
            <a:r>
              <a:rPr lang="en-US" dirty="0" err="1">
                <a:solidFill>
                  <a:srgbClr val="7030A0"/>
                </a:solidFill>
              </a:rPr>
              <a:t>interleavings</a:t>
            </a:r>
            <a:r>
              <a:rPr lang="en-US" dirty="0">
                <a:solidFill>
                  <a:srgbClr val="7030A0"/>
                </a:solidFill>
              </a:rPr>
              <a:t> are searched</a:t>
            </a:r>
          </a:p>
        </p:txBody>
      </p:sp>
    </p:spTree>
    <p:extLst>
      <p:ext uri="{BB962C8B-B14F-4D97-AF65-F5344CB8AC3E}">
        <p14:creationId xmlns:p14="http://schemas.microsoft.com/office/powerpoint/2010/main" val="9369229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 p?  </a:t>
            </a:r>
          </a:p>
        </p:txBody>
      </p:sp>
    </p:spTree>
    <p:extLst>
      <p:ext uri="{BB962C8B-B14F-4D97-AF65-F5344CB8AC3E}">
        <p14:creationId xmlns:p14="http://schemas.microsoft.com/office/powerpoint/2010/main" val="7181178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8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Planning graphs contain two types of layers</a:t>
            </a:r>
          </a:p>
          <a:p>
            <a:pPr marL="0" indent="0">
              <a:buNone/>
            </a:pPr>
            <a:r>
              <a:rPr lang="en-US" dirty="0"/>
              <a:t>	Proposition layers </a:t>
            </a:r>
            <a:r>
              <a:rPr lang="mr-IN" dirty="0"/>
              <a:t>–</a:t>
            </a:r>
            <a:r>
              <a:rPr lang="en-US" dirty="0"/>
              <a:t> all reachable predicates</a:t>
            </a:r>
          </a:p>
          <a:p>
            <a:pPr marL="0" indent="0">
              <a:buNone/>
            </a:pPr>
            <a:r>
              <a:rPr lang="en-US" dirty="0"/>
              <a:t>	Action layers </a:t>
            </a:r>
            <a:r>
              <a:rPr lang="mr-IN" dirty="0"/>
              <a:t>–</a:t>
            </a:r>
            <a:r>
              <a:rPr lang="en-US" dirty="0"/>
              <a:t> actions that could be taken</a:t>
            </a:r>
          </a:p>
          <a:p>
            <a:pPr marL="0" indent="0">
              <a:buNone/>
            </a:pPr>
            <a:r>
              <a:rPr lang="en-US" dirty="0"/>
              <a:t>	Both layers represent one time step</a:t>
            </a:r>
          </a:p>
        </p:txBody>
      </p:sp>
    </p:spTree>
    <p:extLst>
      <p:ext uri="{BB962C8B-B14F-4D97-AF65-F5344CB8AC3E}">
        <p14:creationId xmlns:p14="http://schemas.microsoft.com/office/powerpoint/2010/main" val="70349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041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dirty="0"/>
              <a:t>Two alternating stages: </a:t>
            </a:r>
          </a:p>
          <a:p>
            <a:pPr lvl="1">
              <a:spcBef>
                <a:spcPct val="25000"/>
              </a:spcBef>
            </a:pPr>
            <a:r>
              <a:rPr lang="en-US" altLang="en-US" sz="2400" b="1" dirty="0">
                <a:solidFill>
                  <a:srgbClr val="C00000"/>
                </a:solidFill>
                <a:ea typeface="Arial" charset="0"/>
                <a:cs typeface="Arial" charset="0"/>
              </a:rPr>
              <a:t>Extend</a:t>
            </a:r>
            <a:r>
              <a:rPr lang="en-US" altLang="en-US" sz="2400" dirty="0">
                <a:solidFill>
                  <a:srgbClr val="3333FF"/>
                </a:solidFill>
                <a:ea typeface="Arial" charset="0"/>
                <a:cs typeface="Arial" charset="0"/>
              </a:rPr>
              <a:t>:</a:t>
            </a:r>
            <a:r>
              <a:rPr lang="en-US" altLang="en-US" sz="2400" dirty="0">
                <a:ea typeface="Arial" charset="0"/>
                <a:cs typeface="Arial" charset="0"/>
              </a:rPr>
              <a:t> One time step (two layers) in the planning graph</a:t>
            </a:r>
          </a:p>
          <a:p>
            <a:pPr lvl="1">
              <a:spcBef>
                <a:spcPct val="10000"/>
              </a:spcBef>
            </a:pPr>
            <a:r>
              <a:rPr lang="en-US" altLang="en-US" sz="2400" b="1" dirty="0">
                <a:solidFill>
                  <a:srgbClr val="C00000"/>
                </a:solidFill>
                <a:ea typeface="Arial" charset="0"/>
                <a:cs typeface="Arial" charset="0"/>
              </a:rPr>
              <a:t>Search</a:t>
            </a:r>
            <a:r>
              <a:rPr lang="en-US" altLang="en-US" sz="2400" dirty="0">
                <a:solidFill>
                  <a:srgbClr val="3333FF"/>
                </a:solidFill>
                <a:ea typeface="Arial" charset="0"/>
                <a:cs typeface="Arial" charset="0"/>
              </a:rPr>
              <a:t>:</a:t>
            </a:r>
            <a:r>
              <a:rPr lang="en-US" altLang="en-US" sz="2400" dirty="0">
                <a:ea typeface="Arial" charset="0"/>
                <a:cs typeface="Arial" charset="0"/>
              </a:rPr>
              <a:t> Find a valid plan in the planning graph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>
              <a:ea typeface="Arial" charset="0"/>
              <a:cs typeface="Arial" charset="0"/>
            </a:endParaRPr>
          </a:p>
          <a:p>
            <a:pPr marL="0" indent="0">
              <a:spcBef>
                <a:spcPct val="10000"/>
              </a:spcBef>
              <a:buNone/>
            </a:pPr>
            <a:r>
              <a:rPr lang="en-US" altLang="en-US" dirty="0" err="1"/>
              <a:t>GraphPlan</a:t>
            </a:r>
            <a:r>
              <a:rPr lang="en-US" altLang="en-US" dirty="0"/>
              <a:t> finds a plan or proves that no plan has fewer </a:t>
            </a:r>
            <a:r>
              <a:rPr lang="en-US" altLang="ja-JP" dirty="0"/>
              <a:t>time steps</a:t>
            </a:r>
          </a:p>
          <a:p>
            <a:pPr lvl="1">
              <a:spcBef>
                <a:spcPts val="200"/>
              </a:spcBef>
            </a:pPr>
            <a:r>
              <a:rPr lang="en-US" altLang="en-US" dirty="0"/>
              <a:t>Each time step can contain multiple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69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1527" y="1368024"/>
            <a:ext cx="721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Start the planning graph with all </a:t>
            </a:r>
            <a:r>
              <a:rPr lang="en-US" sz="2400">
                <a:latin typeface="Avenir Book" charset="0"/>
                <a:ea typeface="Avenir Book" charset="0"/>
                <a:cs typeface="Avenir Book" charset="0"/>
              </a:rPr>
              <a:t>starting predicates</a:t>
            </a: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18" name="Rectangle 1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</p:spTree>
    <p:extLst>
      <p:ext uri="{BB962C8B-B14F-4D97-AF65-F5344CB8AC3E}">
        <p14:creationId xmlns:p14="http://schemas.microsoft.com/office/powerpoint/2010/main" val="12778871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6391" y="1314611"/>
            <a:ext cx="6189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Designate all effects (add/delete)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>
            <a:endCxn id="3" idx="1"/>
          </p:cNvCxnSpPr>
          <p:nvPr/>
        </p:nvCxnSpPr>
        <p:spPr>
          <a:xfrm>
            <a:off x="1572221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1572221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 flipV="1">
            <a:off x="1271359" y="4121316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Designate all effects (add/delete)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9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4027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96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106283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25004" y="3094781"/>
            <a:ext cx="3096824" cy="915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711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29300" y="3094781"/>
            <a:ext cx="3096824" cy="915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068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43347" y="2474711"/>
            <a:ext cx="334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Two propositions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</a:t>
            </a: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</a:t>
            </a:r>
            <a:br>
              <a:rPr lang="en-US" altLang="en-US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proposition-level if ALL actions (including no-ops) that add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of ALL actions that add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5400000">
            <a:off x="3014539" y="4346635"/>
            <a:ext cx="4377056" cy="1287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5400000">
            <a:off x="3229915" y="4032669"/>
            <a:ext cx="3751419" cy="323681"/>
          </a:xfrm>
          <a:prstGeom prst="curvedConnector3">
            <a:avLst>
              <a:gd name="adj1" fmla="val 53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129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the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Extend until first time all goals are present at a proposition level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May not be a solution, at that level</a:t>
            </a:r>
          </a:p>
          <a:p>
            <a:pPr marL="0" indent="0">
              <a:buNone/>
            </a:pPr>
            <a:r>
              <a:rPr lang="en-US" altLang="en-US" dirty="0"/>
              <a:t>For each goal at level </a:t>
            </a:r>
            <a:r>
              <a:rPr lang="en-US" altLang="en-US" i="1" dirty="0" err="1"/>
              <a:t>i</a:t>
            </a:r>
            <a:r>
              <a:rPr lang="en-US" altLang="en-US" dirty="0"/>
              <a:t> (in some arbitrary order)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Select an action at level </a:t>
            </a:r>
            <a:r>
              <a:rPr lang="en-US" altLang="en-US" i="1" dirty="0">
                <a:solidFill>
                  <a:srgbClr val="7030A0"/>
                </a:solidFill>
              </a:rPr>
              <a:t>i</a:t>
            </a:r>
            <a:r>
              <a:rPr lang="en-US" altLang="en-US" dirty="0">
                <a:solidFill>
                  <a:srgbClr val="7030A0"/>
                </a:solidFill>
              </a:rPr>
              <a:t>-1 that achieves that goal and is not exclusive with any other action already selected at that level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Add all its preconditions to the set of goals at level </a:t>
            </a:r>
            <a:r>
              <a:rPr lang="en-US" altLang="en-US" i="1" dirty="0"/>
              <a:t>i-2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Do this for all the goals at level </a:t>
            </a:r>
            <a:r>
              <a:rPr lang="en-US" altLang="en-US" i="1" dirty="0" err="1">
                <a:solidFill>
                  <a:srgbClr val="7030A0"/>
                </a:solidFill>
              </a:rPr>
              <a:t>i</a:t>
            </a:r>
            <a:endParaRPr lang="en-US" altLang="en-US" dirty="0">
              <a:solidFill>
                <a:srgbClr val="7030A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en-US" dirty="0"/>
              <a:t>Use already selected actions, when possible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Backtrack if no non-exclusive action exists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dirty="0"/>
              <a:t>If search is exhausted, extend planning graph one more proposition level</a:t>
            </a:r>
          </a:p>
        </p:txBody>
      </p:sp>
    </p:spTree>
    <p:extLst>
      <p:ext uri="{BB962C8B-B14F-4D97-AF65-F5344CB8AC3E}">
        <p14:creationId xmlns:p14="http://schemas.microsoft.com/office/powerpoint/2010/main" val="155709651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a Level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5400000">
            <a:off x="3014539" y="4346635"/>
            <a:ext cx="4377056" cy="1287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>
            <a:off x="3229915" y="4032669"/>
            <a:ext cx="3751419" cy="323681"/>
          </a:xfrm>
          <a:prstGeom prst="curvedConnector3">
            <a:avLst>
              <a:gd name="adj1" fmla="val 53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9993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840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062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270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ALL LEVEL 2 ACTIONS 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MUTALLY EXCLUSIVE</a:t>
            </a:r>
            <a:r>
              <a:rPr lang="mr-IN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WHAT KIND?</a:t>
            </a:r>
          </a:p>
        </p:txBody>
      </p:sp>
    </p:spTree>
    <p:extLst>
      <p:ext uri="{BB962C8B-B14F-4D97-AF65-F5344CB8AC3E}">
        <p14:creationId xmlns:p14="http://schemas.microsoft.com/office/powerpoint/2010/main" val="66326703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330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PICK and PUT are Inconsistent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Pick requires 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Put requires !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98360" y="2245304"/>
            <a:ext cx="1310240" cy="110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60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345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2 PICK actions are Interference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A pick requires 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but the other deletes it</a:t>
            </a:r>
          </a:p>
        </p:txBody>
      </p:sp>
      <p:sp>
        <p:nvSpPr>
          <p:cNvPr id="14" name="Oval 13"/>
          <p:cNvSpPr/>
          <p:nvPr/>
        </p:nvSpPr>
        <p:spPr>
          <a:xfrm>
            <a:off x="5869267" y="2825166"/>
            <a:ext cx="1310240" cy="110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81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What kinds of heuristics could we apply to the planning graph? </a:t>
            </a:r>
          </a:p>
          <a:p>
            <a:pPr marL="0" indent="0">
              <a:buNone/>
            </a:pPr>
            <a:r>
              <a:rPr lang="en-US" dirty="0"/>
              <a:t>Is the solution </a:t>
            </a:r>
            <a:r>
              <a:rPr lang="en-US" dirty="0" err="1"/>
              <a:t>GraphPlan</a:t>
            </a:r>
            <a:r>
              <a:rPr lang="en-US" dirty="0"/>
              <a:t> finds admissible?</a:t>
            </a:r>
          </a:p>
        </p:txBody>
      </p:sp>
    </p:spTree>
    <p:extLst>
      <p:ext uri="{BB962C8B-B14F-4D97-AF65-F5344CB8AC3E}">
        <p14:creationId xmlns:p14="http://schemas.microsoft.com/office/powerpoint/2010/main" val="5622885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</a:t>
            </a:r>
            <a:r>
              <a:rPr lang="en-US" dirty="0" err="1"/>
              <a:t>GraphPlan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2458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</a:t>
            </a:r>
            <a:r>
              <a:rPr lang="en-US" dirty="0" err="1"/>
              <a:t>GraphPlan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Literals: Each thing in our model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name”,TYPE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Variables: Can take on any TYPE thing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Variable(“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v_name”,TYPE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Propositions: Relationships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Proposition(“relation”,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Proposition(“relation2”, v,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Proposition(“relation2”,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1797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 = Instance(“</a:t>
            </a:r>
            <a:r>
              <a:rPr lang="en-US" dirty="0" err="1">
                <a:solidFill>
                  <a:schemeClr val="accent2"/>
                </a:solidFill>
              </a:rPr>
              <a:t>blockA</a:t>
            </a:r>
            <a:r>
              <a:rPr lang="en-US" dirty="0">
                <a:solidFill>
                  <a:schemeClr val="accent2"/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blockB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 = Instance(“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blockC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Proposition(”on”, B,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Proposition(”on-table”,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Proposition(”on-table”,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Proposition(”clear”, B)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Proposition(”clear”,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”, True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68439" y="762271"/>
            <a:ext cx="2218361" cy="1310733"/>
            <a:chOff x="3166439" y="3350167"/>
            <a:chExt cx="1266670" cy="761370"/>
          </a:xfrm>
        </p:grpSpPr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02685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68781" y="498586"/>
            <a:ext cx="2235519" cy="1584397"/>
            <a:chOff x="6210330" y="5832485"/>
            <a:chExt cx="1266670" cy="953582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 flipV="1">
              <a:off x="6210330" y="677214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361979" y="644672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361979" y="58324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361979" y="6158876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786153" y="5975266"/>
              <a:ext cx="468619" cy="394217"/>
              <a:chOff x="4399967" y="1188457"/>
              <a:chExt cx="468619" cy="39421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 = Instance(“</a:t>
            </a:r>
            <a:r>
              <a:rPr lang="en-US" dirty="0" err="1">
                <a:solidFill>
                  <a:schemeClr val="accent2"/>
                </a:solidFill>
              </a:rPr>
              <a:t>blockA</a:t>
            </a:r>
            <a:r>
              <a:rPr lang="en-US" dirty="0">
                <a:solidFill>
                  <a:schemeClr val="accent2"/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blockB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 = Instance(“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blockC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a. Proposition(”on”, B,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b. Proposition(“on”, B,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c. Proposition(”on-table”,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d. Proposition(”on-table”,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e. Proposition(”clear”, B)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f.  Proposition(”clear”, C)</a:t>
            </a:r>
          </a:p>
        </p:txBody>
      </p:sp>
    </p:spTree>
    <p:extLst>
      <p:ext uri="{BB962C8B-B14F-4D97-AF65-F5344CB8AC3E}">
        <p14:creationId xmlns:p14="http://schemas.microsoft.com/office/powerpoint/2010/main" val="109270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7202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 = Operator(“name”,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[], #preconditions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[], #add effects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[]) # delete effects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525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</p:spTree>
    <p:extLst>
      <p:ext uri="{BB962C8B-B14F-4D97-AF65-F5344CB8AC3E}">
        <p14:creationId xmlns:p14="http://schemas.microsoft.com/office/powerpoint/2010/main" val="8513843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768600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337526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89420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</p:spTree>
    <p:extLst>
      <p:ext uri="{BB962C8B-B14F-4D97-AF65-F5344CB8AC3E}">
        <p14:creationId xmlns:p14="http://schemas.microsoft.com/office/powerpoint/2010/main" val="5333313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3290172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with matching name must </a:t>
            </a:r>
            <a:r>
              <a:rPr lang="en-US"/>
              <a:t>match subsequent propositions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75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>
                <a:solidFill>
                  <a:srgbClr val="FF0000"/>
                </a:solidFill>
              </a:rPr>
              <a:t>v_block2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3290172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with matching name must </a:t>
            </a:r>
            <a:r>
              <a:rPr lang="en-US"/>
              <a:t>match subsequent propositions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00" y="4673063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Variables that don’t match name don’t have to be the same</a:t>
            </a:r>
          </a:p>
        </p:txBody>
      </p:sp>
    </p:spTree>
    <p:extLst>
      <p:ext uri="{BB962C8B-B14F-4D97-AF65-F5344CB8AC3E}">
        <p14:creationId xmlns:p14="http://schemas.microsoft.com/office/powerpoint/2010/main" val="13468821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We will give you a </a:t>
            </a:r>
            <a:r>
              <a:rPr lang="en-US" dirty="0" err="1"/>
              <a:t>GraphPlan</a:t>
            </a:r>
            <a:r>
              <a:rPr lang="en-US" dirty="0"/>
              <a:t> Solver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Solver takes all instances, all operators, the start state and the goal state and produces a plan</a:t>
            </a:r>
          </a:p>
        </p:txBody>
      </p:sp>
    </p:spTree>
    <p:extLst>
      <p:ext uri="{BB962C8B-B14F-4D97-AF65-F5344CB8AC3E}">
        <p14:creationId xmlns:p14="http://schemas.microsoft.com/office/powerpoint/2010/main" val="133014971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59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Literals?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195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930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022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50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Load:			Unload:</a:t>
            </a:r>
          </a:p>
        </p:txBody>
      </p:sp>
    </p:spTree>
    <p:extLst>
      <p:ext uri="{BB962C8B-B14F-4D97-AF65-F5344CB8AC3E}">
        <p14:creationId xmlns:p14="http://schemas.microsoft.com/office/powerpoint/2010/main" val="70334433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7593671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110864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27142490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3760234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7646030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50499684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5287070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Has-Fuel(), L!=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97342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States are </a:t>
            </a:r>
            <a:r>
              <a:rPr lang="en-US" dirty="0" err="1"/>
              <a:t>Informationless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Oval 300"/>
          <p:cNvSpPr/>
          <p:nvPr/>
        </p:nvSpPr>
        <p:spPr>
          <a:xfrm>
            <a:off x="3936451" y="1188093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243159" y="2168757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99348" y="3247664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526332" y="3273064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99348" y="4537690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558360" y="4537690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6878" y="592873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58360" y="592873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922869" y="220348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3042116" y="32315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4469100" y="32569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042116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501128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999646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501128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6548807" y="215268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6052992" y="32315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7479976" y="32569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6052992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7512004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6010522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7512004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33109" y="1410708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696531" y="24285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4414664" y="244831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7069279" y="24285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574618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024246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3542632" y="351011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S7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04042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S8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6582292" y="3503743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S9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990039" y="352270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S10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74618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S11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024246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S12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3542632" y="4770074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S13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004042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S14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582292" y="4763703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S15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990039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S16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556191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S17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2005819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S18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524205" y="6146289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S19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985615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S20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462889" y="6146289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S21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7971612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S22</a:t>
            </a:r>
          </a:p>
        </p:txBody>
      </p:sp>
    </p:spTree>
    <p:extLst>
      <p:ext uri="{BB962C8B-B14F-4D97-AF65-F5344CB8AC3E}">
        <p14:creationId xmlns:p14="http://schemas.microsoft.com/office/powerpoint/2010/main" val="92433662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Has-Fuel(), L!=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Has-Fuel(),At(</a:t>
            </a:r>
            <a:r>
              <a:rPr lang="en-US" sz="2400" dirty="0" err="1"/>
              <a:t>Rocket,L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4030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7065278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83232623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), Unloaded(</a:t>
            </a:r>
            <a:r>
              <a:rPr lang="en-US" sz="2400" dirty="0" err="1"/>
              <a:t>Pkg,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9005674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>
                <a:solidFill>
                  <a:srgbClr val="FF0000"/>
                </a:solidFill>
              </a:rPr>
              <a:t>Pkg</a:t>
            </a:r>
            <a:r>
              <a:rPr lang="en-US" sz="2400" dirty="0" err="1"/>
              <a:t>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657532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295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Unload: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Rocket,Dest</a:t>
            </a:r>
            <a:r>
              <a:rPr lang="en-US" sz="2400" dirty="0"/>
              <a:t>),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Unloaded(</a:t>
            </a:r>
            <a:r>
              <a:rPr lang="en-US" sz="2400" dirty="0" err="1"/>
              <a:t>Pkg,Dest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238430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12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85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3741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741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5759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185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50450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50450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50450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213652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215529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213513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3513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69138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69138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70260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70260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944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12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85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3741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741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5759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185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50450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50450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50450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213652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215529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213513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3513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69138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69138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70260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70260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8981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92131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8420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91570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18420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91570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217859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91009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83185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83185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98199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96996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316931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307283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549" y="4620748"/>
            <a:ext cx="56258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Interference: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At which is a precondition of Load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Inconsistent: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At but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adds it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Has-Fuel but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adds it </a:t>
            </a:r>
          </a:p>
        </p:txBody>
      </p:sp>
      <p:cxnSp>
        <p:nvCxnSpPr>
          <p:cNvPr id="53" name="Curved Connector 52"/>
          <p:cNvCxnSpPr/>
          <p:nvPr/>
        </p:nvCxnSpPr>
        <p:spPr>
          <a:xfrm rot="5400000">
            <a:off x="4850643" y="1991872"/>
            <a:ext cx="440465" cy="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82605" y="1802694"/>
            <a:ext cx="31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Propositions: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- At(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and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because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Move and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are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- What else?</a:t>
            </a:r>
          </a:p>
        </p:txBody>
      </p:sp>
      <p:cxnSp>
        <p:nvCxnSpPr>
          <p:cNvPr id="64" name="Curved Connector 63"/>
          <p:cNvCxnSpPr/>
          <p:nvPr/>
        </p:nvCxnSpPr>
        <p:spPr>
          <a:xfrm rot="5400000">
            <a:off x="4706998" y="2135520"/>
            <a:ext cx="846101" cy="11834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8019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5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Initial and Goal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3723450" y="1019291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853020" y="5663656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179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6134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1: Move can be performed OR both Load actions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2: Possible plans include: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Load(G), Load(O),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Load(G),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Load(O),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235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3: What will happen?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802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7530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3: What will happen?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the planning graph estimate of 3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timesteps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admissible?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Are there other admissible heuristics that could use the planning graph?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737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770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3900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can I plan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robot’s tasks? Where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it go, and it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order?</a:t>
            </a:r>
          </a:p>
        </p:txBody>
      </p:sp>
    </p:spTree>
    <p:extLst>
      <p:ext uri="{BB962C8B-B14F-4D97-AF65-F5344CB8AC3E}">
        <p14:creationId xmlns:p14="http://schemas.microsoft.com/office/powerpoint/2010/main" val="174234270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can I plan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robot’s tasks? Where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it go, and it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order?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Classical Planning</a:t>
            </a:r>
          </a:p>
        </p:txBody>
      </p:sp>
    </p:spTree>
    <p:extLst>
      <p:ext uri="{BB962C8B-B14F-4D97-AF65-F5344CB8AC3E}">
        <p14:creationId xmlns:p14="http://schemas.microsoft.com/office/powerpoint/2010/main" val="156702046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you have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of locations,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does it plan 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path to each destination?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287744"/>
            <a:ext cx="3794760" cy="2336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489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77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the robot has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locations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navigate, how does 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there?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Motor motion control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Rapidly-exploring Random Trees (obstacles)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90" y="3120390"/>
            <a:ext cx="296037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1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Hierarchical Planning: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High-level: classical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Mid-level: BFS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Low-level: motors</a:t>
            </a:r>
          </a:p>
        </p:txBody>
      </p:sp>
    </p:spTree>
    <p:extLst>
      <p:ext uri="{BB962C8B-B14F-4D97-AF65-F5344CB8AC3E}">
        <p14:creationId xmlns:p14="http://schemas.microsoft.com/office/powerpoint/2010/main" val="14606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Plan from Initial to Goal State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Oval 298"/>
          <p:cNvSpPr/>
          <p:nvPr/>
        </p:nvSpPr>
        <p:spPr>
          <a:xfrm>
            <a:off x="5853020" y="5663656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3746493" y="956579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411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9130" y="2709227"/>
            <a:ext cx="2457450" cy="164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/>
              <a:t>Probabilistic States and Actions</a:t>
            </a:r>
          </a:p>
        </p:txBody>
      </p:sp>
    </p:spTree>
    <p:extLst>
      <p:ext uri="{BB962C8B-B14F-4D97-AF65-F5344CB8AC3E}">
        <p14:creationId xmlns:p14="http://schemas.microsoft.com/office/powerpoint/2010/main" val="20328329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Informationless</a:t>
            </a:r>
            <a:r>
              <a:rPr lang="en-US" sz="2800" dirty="0"/>
              <a:t> states and actions</a:t>
            </a:r>
          </a:p>
          <a:p>
            <a:pPr marL="0" indent="0">
              <a:buNone/>
            </a:pPr>
            <a:r>
              <a:rPr lang="en-US" sz="2800" dirty="0"/>
              <a:t>	Easy to program</a:t>
            </a:r>
          </a:p>
          <a:p>
            <a:pPr marL="0" indent="0">
              <a:buNone/>
            </a:pPr>
            <a:r>
              <a:rPr lang="en-US" sz="2800" dirty="0"/>
              <a:t>	Can take a lot of memory</a:t>
            </a:r>
          </a:p>
          <a:p>
            <a:pPr marL="0" indent="0">
              <a:buNone/>
            </a:pPr>
            <a:r>
              <a:rPr lang="en-US" sz="2800" dirty="0"/>
              <a:t>	Hard to change the problem (e.g., adding a block)</a:t>
            </a:r>
          </a:p>
          <a:p>
            <a:pPr marL="0" indent="0">
              <a:buNone/>
            </a:pPr>
            <a:r>
              <a:rPr lang="en-US" sz="2800" dirty="0"/>
              <a:t>Predicates and Properties</a:t>
            </a:r>
          </a:p>
          <a:p>
            <a:pPr marL="0" indent="0">
              <a:buNone/>
            </a:pPr>
            <a:r>
              <a:rPr lang="en-US" sz="2800" dirty="0"/>
              <a:t>	Potentially avoids the memory issues</a:t>
            </a:r>
          </a:p>
          <a:p>
            <a:pPr marL="0" indent="0">
              <a:buNone/>
            </a:pPr>
            <a:r>
              <a:rPr lang="en-US" sz="2800" dirty="0"/>
              <a:t>	Many alternate definitions</a:t>
            </a:r>
          </a:p>
          <a:p>
            <a:pPr marL="0" indent="0">
              <a:buNone/>
            </a:pPr>
            <a:r>
              <a:rPr lang="en-US" sz="2800" dirty="0"/>
              <a:t>	Need separate actions for different conditions</a:t>
            </a:r>
          </a:p>
          <a:p>
            <a:pPr marL="0" indent="0">
              <a:buNone/>
            </a:pPr>
            <a:r>
              <a:rPr lang="en-US" sz="2800" dirty="0"/>
              <a:t>Other concerns like uncertainty </a:t>
            </a:r>
            <a:r>
              <a:rPr lang="en-US" sz="2800" dirty="0" err="1"/>
              <a:t>unmodeled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02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9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906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066801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16932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Classical Planning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02920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CMU AI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2459E-8C49-427B-9179-C79BF1499947}"/>
              </a:ext>
            </a:extLst>
          </p:cNvPr>
          <p:cNvGrpSpPr/>
          <p:nvPr/>
        </p:nvGrpSpPr>
        <p:grpSpPr>
          <a:xfrm>
            <a:off x="3637694" y="2957417"/>
            <a:ext cx="1794665" cy="1323197"/>
            <a:chOff x="4032557" y="3312320"/>
            <a:chExt cx="1266670" cy="953582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 flipV="1">
              <a:off x="4032557" y="4251981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4679322" y="3619438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4679322" y="3312320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679322" y="3926556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06448" y="3455101"/>
              <a:ext cx="468619" cy="394217"/>
              <a:chOff x="4399967" y="1188457"/>
              <a:chExt cx="468619" cy="3942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for Blocks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Goal: </a:t>
            </a:r>
            <a:r>
              <a:rPr lang="en-US" dirty="0"/>
              <a:t>Block B on C and C on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Constraint Satisfaction Problem: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Height(B) &gt; Height(C)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Height(C) &gt; Height(A)</a:t>
            </a:r>
          </a:p>
        </p:txBody>
      </p:sp>
    </p:spTree>
    <p:extLst>
      <p:ext uri="{BB962C8B-B14F-4D97-AF65-F5344CB8AC3E}">
        <p14:creationId xmlns:p14="http://schemas.microsoft.com/office/powerpoint/2010/main" val="126872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Logic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</a:t>
            </a:r>
          </a:p>
        </p:txBody>
      </p:sp>
    </p:spTree>
    <p:extLst>
      <p:ext uri="{BB962C8B-B14F-4D97-AF65-F5344CB8AC3E}">
        <p14:creationId xmlns:p14="http://schemas.microsoft.com/office/powerpoint/2010/main" val="133579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  <a:r>
              <a:rPr lang="mr-IN" dirty="0"/>
              <a:t>–</a:t>
            </a:r>
            <a:r>
              <a:rPr lang="en-US" dirty="0"/>
              <a:t> each is true or false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 </a:t>
            </a:r>
            <a:r>
              <a:rPr lang="mr-IN" dirty="0"/>
              <a:t>–</a:t>
            </a:r>
            <a:r>
              <a:rPr lang="en-US" dirty="0"/>
              <a:t> conjunctions imply new info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state has the same objects </a:t>
            </a:r>
          </a:p>
          <a:p>
            <a:pPr marL="0" indent="0">
              <a:buNone/>
            </a:pPr>
            <a:r>
              <a:rPr lang="en-US" dirty="0"/>
              <a:t>Properties and relationships of those objects change (i.e., locations)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Define states as set of symbols that represent whether those properties are true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268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73557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		A-In-Hand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		B-In-Hand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		C-In-Hand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	B-on-A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	C-on-A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	C-on-B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68929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8229600" cy="727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0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A-In-Hand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B-In-Hand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C-In-Hand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	B-on-A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	C-on-A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	C-on-B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87082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are the successor state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axioms for A-on-Table[t]?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44376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Symbols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Query </a:t>
            </a:r>
            <a:r>
              <a:rPr lang="mr-IN" dirty="0"/>
              <a:t>–</a:t>
            </a:r>
            <a:r>
              <a:rPr lang="en-US" dirty="0"/>
              <a:t> a subset of symbols in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Symbols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Query </a:t>
            </a:r>
            <a:r>
              <a:rPr lang="mr-IN" dirty="0"/>
              <a:t>–</a:t>
            </a:r>
            <a:r>
              <a:rPr lang="en-US" dirty="0"/>
              <a:t> a subset of symbols in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B-on-C[t] AND C-on-A[t]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[t]?</a:t>
            </a:r>
          </a:p>
        </p:txBody>
      </p:sp>
    </p:spTree>
    <p:extLst>
      <p:ext uri="{BB962C8B-B14F-4D97-AF65-F5344CB8AC3E}">
        <p14:creationId xmlns:p14="http://schemas.microsoft.com/office/powerpoint/2010/main" val="1858539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Partially-Specified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didn’t tell you what all goal symbols needed to be, only some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potentially many goal states that could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satisfy </a:t>
            </a:r>
            <a:r>
              <a:rPr lang="en-US" dirty="0"/>
              <a:t>this goal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only need to search for one satisfying assignment of variables</a:t>
            </a:r>
          </a:p>
        </p:txBody>
      </p:sp>
    </p:spTree>
    <p:extLst>
      <p:ext uri="{BB962C8B-B14F-4D97-AF65-F5344CB8AC3E}">
        <p14:creationId xmlns:p14="http://schemas.microsoft.com/office/powerpoint/2010/main" val="214043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Logic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need symbols for each time step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Easy to incorrectly specify an implication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many symbols means it is hard to debug </a:t>
            </a:r>
          </a:p>
        </p:txBody>
      </p:sp>
    </p:spTree>
    <p:extLst>
      <p:ext uri="{BB962C8B-B14F-4D97-AF65-F5344CB8AC3E}">
        <p14:creationId xmlns:p14="http://schemas.microsoft.com/office/powerpoint/2010/main" val="375111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partially-specified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Symbols</a:t>
            </a:r>
            <a:r>
              <a:rPr lang="en-US" dirty="0"/>
              <a:t> Predicates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Implications</a:t>
            </a:r>
            <a:r>
              <a:rPr lang="en-US" dirty="0"/>
              <a:t> Operators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 goal state (conjunction of predicates)</a:t>
            </a:r>
          </a:p>
        </p:txBody>
      </p:sp>
    </p:spTree>
    <p:extLst>
      <p:ext uri="{BB962C8B-B14F-4D97-AF65-F5344CB8AC3E}">
        <p14:creationId xmlns:p14="http://schemas.microsoft.com/office/powerpoint/2010/main" val="1457872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762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A-on-Table, A-In-Hand,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B-on-Table, B-In-Hand,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C-on-Table, C-In-Hand,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Hand-Empty,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A-on-B, B-on-A,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A-on-C, C-on-A,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B-on-C, C-on-B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Clear-A, Clear-B,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58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</p:spPr>
        <p:txBody>
          <a:bodyPr numCol="2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A-on-Table, A-In-Hand,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B-on-Table, B-In-Hand,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C-on-Table, C-In-Hand,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Hand-Empty,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A-on-B, B-on-A,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A-on-C, C-on-A,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B-on-C, C-on-B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Clear-A, Clear-B,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functional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In-Hand(A)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Clear(A)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35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there other functions that we could use?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7886700" cy="727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67039"/>
              </p:ext>
            </p:extLst>
          </p:nvPr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2563" y="4103245"/>
                <a:ext cx="6219076" cy="1755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e.g., If “Stop” action is allowed,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, Pacman was at an adjacent square at time 0 and moved to (1,2) or was at (1,2) and nothing causes to change its location</a:t>
                </a: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3" y="4103245"/>
                <a:ext cx="6219076" cy="1755545"/>
              </a:xfrm>
              <a:prstGeom prst="rect">
                <a:avLst/>
              </a:prstGeom>
              <a:blipFill>
                <a:blip r:embed="rId7"/>
                <a:stretch>
                  <a:fillRect l="-784" t="-1389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there other functions that we could use?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YES!!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challenge is finding a representation that works for </a:t>
            </a:r>
            <a:r>
              <a:rPr lang="en-US"/>
              <a:t>your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2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Piazza Poll: </a:t>
            </a:r>
            <a:r>
              <a:rPr lang="en-US" dirty="0"/>
              <a:t>Which propositions apply to this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In-Hand(A)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In-Hand(B)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3) In-Hand(C)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4) On-Table(A)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5)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6) On-Table(C)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7)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8) On-Block(A,B)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9)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1" name="Rectangle 1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866074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Piazza Poll: </a:t>
            </a:r>
            <a:r>
              <a:rPr lang="en-US" dirty="0"/>
              <a:t>Which propositions apply to this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In-Hand(A)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In-Hand(B)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3) In-Hand(C)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4) On-Table(A)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5)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6) On-Table(C)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7)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8) On-Block(A,B)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9)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934589" y="2500676"/>
            <a:ext cx="3752211" cy="2161473"/>
            <a:chOff x="5274359" y="1800434"/>
            <a:chExt cx="1266670" cy="729669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43506" y="31623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6206" y="40269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506" y="3074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7084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Piazza Poll: </a:t>
            </a:r>
            <a:r>
              <a:rPr lang="en-US" dirty="0"/>
              <a:t>Which propositions apply to this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In-Hand(A)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In-Hand(B)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3) In-Hand(C)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4) On-Table(A)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5)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6) On-Table(C)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7)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8) On-Block(A,B)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9)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934589" y="2500676"/>
            <a:ext cx="3752211" cy="2161473"/>
            <a:chOff x="5274359" y="1800434"/>
            <a:chExt cx="1266670" cy="729669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43506" y="31623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6206" y="40269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506" y="3074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1EDC3-6E35-4945-AE31-4EF28D7D1B8F}"/>
              </a:ext>
            </a:extLst>
          </p:cNvPr>
          <p:cNvSpPr/>
          <p:nvPr/>
        </p:nvSpPr>
        <p:spPr>
          <a:xfrm>
            <a:off x="457200" y="2500676"/>
            <a:ext cx="2904227" cy="83963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387AD-37A3-49DE-B600-96C8B86340E5}"/>
              </a:ext>
            </a:extLst>
          </p:cNvPr>
          <p:cNvSpPr/>
          <p:nvPr/>
        </p:nvSpPr>
        <p:spPr>
          <a:xfrm>
            <a:off x="457199" y="3795622"/>
            <a:ext cx="2904227" cy="39681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B8D21-AAFB-40AD-83B3-BF2E0EE15FC1}"/>
              </a:ext>
            </a:extLst>
          </p:cNvPr>
          <p:cNvSpPr/>
          <p:nvPr/>
        </p:nvSpPr>
        <p:spPr>
          <a:xfrm>
            <a:off x="609599" y="4679402"/>
            <a:ext cx="2904227" cy="78399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3FCD4B-6202-4316-9F23-DBC2B0565D59}"/>
              </a:ext>
            </a:extLst>
          </p:cNvPr>
          <p:cNvSpPr/>
          <p:nvPr/>
        </p:nvSpPr>
        <p:spPr>
          <a:xfrm>
            <a:off x="566467" y="5941161"/>
            <a:ext cx="2904227" cy="78399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5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partially-specified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Symbols</a:t>
            </a:r>
            <a:r>
              <a:rPr lang="en-US" dirty="0"/>
              <a:t> Predicates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Implications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Operators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 goal state (conjunction of predicates)</a:t>
            </a:r>
          </a:p>
        </p:txBody>
      </p:sp>
    </p:spTree>
    <p:extLst>
      <p:ext uri="{BB962C8B-B14F-4D97-AF65-F5344CB8AC3E}">
        <p14:creationId xmlns:p14="http://schemas.microsoft.com/office/powerpoint/2010/main" val="374703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Operators (Actions)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Actions can be applied only if all conditions are met</a:t>
            </a:r>
          </a:p>
          <a:p>
            <a:pPr marL="0" indent="0">
              <a:buNone/>
            </a:pPr>
            <a:r>
              <a:rPr lang="en-US" sz="2800" dirty="0"/>
              <a:t>Actions change the state of the world</a:t>
            </a:r>
          </a:p>
          <a:p>
            <a:pPr marL="0" indent="0">
              <a:buNone/>
            </a:pPr>
            <a:r>
              <a:rPr lang="en-US" sz="2800" dirty="0"/>
              <a:t>	Represented as effects that add/delete predicates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Unlike the implications, we can represent actions with symbolic descriptions (e.g., pick-up, put-down)</a:t>
            </a:r>
          </a:p>
        </p:txBody>
      </p:sp>
    </p:spTree>
    <p:extLst>
      <p:ext uri="{BB962C8B-B14F-4D97-AF65-F5344CB8AC3E}">
        <p14:creationId xmlns:p14="http://schemas.microsoft.com/office/powerpoint/2010/main" val="725028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Stacking States </a:t>
            </a:r>
            <a:r>
              <a:rPr lang="mr-IN" dirty="0"/>
              <a:t>–</a:t>
            </a:r>
            <a:r>
              <a:rPr lang="en-US" dirty="0"/>
              <a:t> Conjunctions of Predicates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780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Block </a:t>
            </a:r>
            <a:r>
              <a:rPr lang="en-US"/>
              <a:t>Stacking Operators (Actions)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What actions are represented?</a:t>
            </a:r>
            <a:br>
              <a:rPr lang="en-US" sz="3200" dirty="0"/>
            </a:br>
            <a:r>
              <a:rPr lang="en-US" sz="3200" dirty="0"/>
              <a:t>What are the rules for applying actions? 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Blocks are picked up and put down by the hand</a:t>
            </a:r>
          </a:p>
          <a:p>
            <a:pPr marL="0" indent="0">
              <a:buNone/>
            </a:pPr>
            <a:r>
              <a:rPr lang="en-US" sz="2800" dirty="0"/>
              <a:t>Blocks can be picked up only if they are clear</a:t>
            </a:r>
          </a:p>
          <a:p>
            <a:pPr marL="0" indent="0">
              <a:buNone/>
            </a:pPr>
            <a:r>
              <a:rPr lang="en-US" sz="2800" dirty="0"/>
              <a:t>Hand can pick up a block only if the hand is empty</a:t>
            </a:r>
          </a:p>
          <a:p>
            <a:pPr marL="0" indent="0">
              <a:buNone/>
            </a:pPr>
            <a:r>
              <a:rPr lang="en-US" sz="2800" dirty="0"/>
              <a:t>Hand can put down blocks on blocks or on the table 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89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7886700" cy="727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8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500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       On-Table(b)</a:t>
            </a:r>
          </a:p>
          <a:p>
            <a:pPr marL="0" indent="0">
              <a:buNone/>
            </a:pPr>
            <a:r>
              <a:rPr lang="en-US" sz="2800" dirty="0"/>
              <a:t>		       Clear(b)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687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Effects?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       On-Table(b)</a:t>
            </a:r>
          </a:p>
          <a:p>
            <a:pPr marL="0" indent="0">
              <a:buNone/>
            </a:pPr>
            <a:r>
              <a:rPr lang="en-US" sz="2800" dirty="0"/>
              <a:t>		       Clear(b)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76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2"/>
            <a:ext cx="8686800" cy="330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r>
              <a:rPr lang="en-US" sz="2800" dirty="0"/>
              <a:t>           Add: Holding(b)</a:t>
            </a:r>
          </a:p>
          <a:p>
            <a:pPr marL="0" indent="0">
              <a:buNone/>
            </a:pPr>
            <a:r>
              <a:rPr lang="en-US" sz="2800" dirty="0"/>
              <a:t>		       On-Table(b)          Delete: On-Table(b)</a:t>
            </a:r>
          </a:p>
          <a:p>
            <a:pPr marL="0" indent="0">
              <a:buNone/>
            </a:pPr>
            <a:r>
              <a:rPr lang="en-US" sz="2800" dirty="0"/>
              <a:t>		       Clear(b)						</a:t>
            </a:r>
            <a:r>
              <a:rPr lang="en-US" sz="2800" dirty="0" err="1"/>
              <a:t>HandEmpty</a:t>
            </a:r>
            <a:endParaRPr lang="en-US" sz="28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155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Block from Block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2"/>
            <a:ext cx="8686800" cy="330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43436" y="2204678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943436" y="1855598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693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Operators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Pickup_from_Table</a:t>
            </a:r>
            <a:r>
              <a:rPr lang="en-US" sz="1800" dirty="0"/>
              <a:t>(b):</a:t>
            </a:r>
          </a:p>
          <a:p>
            <a:pPr marL="460375" indent="-460375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Clear(b),                 	On-Table(b)</a:t>
            </a:r>
          </a:p>
          <a:p>
            <a:pPr marL="0" indent="0">
              <a:buNone/>
            </a:pPr>
            <a:r>
              <a:rPr lang="en-US" sz="1800" dirty="0"/>
              <a:t>	Add: Holding(b)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On-Table(b)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Pickup_from_Block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), b!=c</a:t>
            </a:r>
          </a:p>
          <a:p>
            <a:pPr marL="0" indent="0">
              <a:buNone/>
            </a:pPr>
            <a:r>
              <a:rPr lang="en-US" sz="1800" dirty="0"/>
              <a:t>	Add: Holding(b), Clear(c)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1212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Operators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Pickup_from_Table</a:t>
            </a:r>
            <a:r>
              <a:rPr lang="en-US" sz="1800" dirty="0"/>
              <a:t>(b):</a:t>
            </a:r>
          </a:p>
          <a:p>
            <a:pPr marL="460375" indent="-460375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Clear(b),                 	On-Table(b)</a:t>
            </a:r>
          </a:p>
          <a:p>
            <a:pPr marL="0" indent="0">
              <a:buNone/>
            </a:pPr>
            <a:r>
              <a:rPr lang="en-US" sz="1800" dirty="0"/>
              <a:t>	Add: Holding(b)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On-Table(b)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Putdown_on_Table</a:t>
            </a:r>
            <a:r>
              <a:rPr lang="en-US" sz="1800" dirty="0"/>
              <a:t>(b):</a:t>
            </a:r>
          </a:p>
          <a:p>
            <a:pPr marL="0" indent="0">
              <a:buNone/>
            </a:pPr>
            <a:r>
              <a:rPr lang="en-US" sz="1800" dirty="0"/>
              <a:t>	Pre: Holding(b)</a:t>
            </a:r>
          </a:p>
          <a:p>
            <a:pPr marL="0" indent="0">
              <a:buNone/>
            </a:pPr>
            <a:r>
              <a:rPr lang="en-US" sz="1800" dirty="0"/>
              <a:t>	Add: </a:t>
            </a:r>
            <a:r>
              <a:rPr lang="en-US" sz="1800" dirty="0" err="1"/>
              <a:t>HandEmpty</a:t>
            </a:r>
            <a:r>
              <a:rPr lang="en-US" sz="1800" dirty="0"/>
              <a:t>, On-Table(b)	</a:t>
            </a:r>
          </a:p>
          <a:p>
            <a:pPr marL="0" indent="0">
              <a:buNone/>
            </a:pPr>
            <a:r>
              <a:rPr lang="en-US" sz="1800" dirty="0"/>
              <a:t>	Delete: Holding(b)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Pickup_from_Block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), b!=c</a:t>
            </a:r>
          </a:p>
          <a:p>
            <a:pPr marL="0" indent="0">
              <a:buNone/>
            </a:pPr>
            <a:r>
              <a:rPr lang="en-US" sz="1800" dirty="0"/>
              <a:t>	Add: Holding(b), Clear(c)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Putdown_on_Block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Holding(b), Clear(c)</a:t>
            </a:r>
          </a:p>
          <a:p>
            <a:pPr marL="0" indent="0">
              <a:buNone/>
            </a:pPr>
            <a:r>
              <a:rPr lang="en-US" sz="1800" dirty="0"/>
              <a:t>	Add: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Delete: Clear(c), Holding(b)</a:t>
            </a:r>
          </a:p>
        </p:txBody>
      </p:sp>
    </p:spTree>
    <p:extLst>
      <p:ext uri="{BB962C8B-B14F-4D97-AF65-F5344CB8AC3E}">
        <p14:creationId xmlns:p14="http://schemas.microsoft.com/office/powerpoint/2010/main" val="1026061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8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6194" y="3887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54966" y="1993900"/>
            <a:ext cx="83733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165683" y="1993900"/>
            <a:ext cx="412890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140065" y="1992277"/>
            <a:ext cx="4612223" cy="2201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793527" y="1958512"/>
            <a:ext cx="23214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37387" y="1958512"/>
            <a:ext cx="2369351" cy="220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6194" y="3887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54966" y="1993900"/>
            <a:ext cx="83733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165683" y="1993900"/>
            <a:ext cx="412890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140065" y="1992277"/>
            <a:ext cx="4612223" cy="2201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699265" y="1976120"/>
            <a:ext cx="326406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37387" y="1958512"/>
            <a:ext cx="2369351" cy="220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165683" y="1958512"/>
            <a:ext cx="1402394" cy="2575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7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7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On-Table(R) &amp; </a:t>
            </a:r>
            <a:r>
              <a:rPr lang="en-US" sz="1800" dirty="0">
                <a:solidFill>
                  <a:srgbClr val="FF0000"/>
                </a:solidFill>
              </a:rPr>
              <a:t>On(T,R)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FF0000"/>
                </a:solidFill>
              </a:rPr>
              <a:t>Clear(T) </a:t>
            </a:r>
            <a:r>
              <a:rPr lang="en-US" sz="1800" dirty="0"/>
              <a:t>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3868" y="3860801"/>
            <a:ext cx="4842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1165455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On-Table(R) &amp; </a:t>
            </a:r>
            <a:r>
              <a:rPr lang="en-US" sz="1800" dirty="0">
                <a:solidFill>
                  <a:srgbClr val="FF0000"/>
                </a:solidFill>
              </a:rPr>
              <a:t>On(T,R) </a:t>
            </a:r>
            <a:r>
              <a:rPr lang="en-US" sz="1800" dirty="0"/>
              <a:t>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</a:t>
            </a:r>
          </a:p>
          <a:p>
            <a:pPr marL="0" indent="0">
              <a:buNone/>
            </a:pPr>
            <a:endParaRPr lang="en-US" sz="18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3869" y="3860801"/>
            <a:ext cx="5128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Delete: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605101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723868" y="3860801"/>
            <a:ext cx="4842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1601438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74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</a:t>
            </a:r>
            <a:r>
              <a:rPr lang="en-US" sz="1800" dirty="0"/>
              <a:t>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Holding(b)</a:t>
            </a:r>
          </a:p>
          <a:p>
            <a:r>
              <a:rPr lang="en-US" dirty="0">
                <a:latin typeface="Avenir Light"/>
                <a:cs typeface="Avenir Light"/>
              </a:rPr>
              <a:t>	Add: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	</a:t>
            </a:r>
          </a:p>
          <a:p>
            <a:r>
              <a:rPr lang="en-US" dirty="0">
                <a:latin typeface="Avenir Light"/>
                <a:cs typeface="Avenir Light"/>
              </a:rPr>
              <a:t>	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9318837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</a:t>
            </a:r>
            <a:r>
              <a:rPr lang="en-US" sz="1800" dirty="0"/>
              <a:t>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Pre: Holding(b)</a:t>
            </a:r>
          </a:p>
          <a:p>
            <a:r>
              <a:rPr lang="en-US" dirty="0">
                <a:latin typeface="Avenir Light"/>
                <a:cs typeface="Avenir Light"/>
              </a:rPr>
              <a:t>	Add: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	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3652465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>
                <a:solidFill>
                  <a:srgbClr val="FF0000"/>
                </a:solidFill>
              </a:rPr>
              <a:t> &amp; On-Table(T)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Pre: Holding(b)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On-Table(b)</a:t>
            </a:r>
            <a:r>
              <a:rPr lang="en-US" dirty="0">
                <a:latin typeface="Avenir Light"/>
                <a:cs typeface="Avenir Light"/>
              </a:rPr>
              <a:t>	</a:t>
            </a:r>
          </a:p>
          <a:p>
            <a:r>
              <a:rPr lang="en-US" dirty="0">
                <a:latin typeface="Avenir Light"/>
                <a:cs typeface="Avenir Light"/>
              </a:rPr>
              <a:t>	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9841535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82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</a:t>
            </a:r>
            <a:r>
              <a:rPr lang="en-US" sz="1800" dirty="0">
                <a:solidFill>
                  <a:srgbClr val="FF0000"/>
                </a:solidFill>
              </a:rPr>
              <a:t>On-Table(O)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FF0000"/>
                </a:solidFill>
              </a:rPr>
              <a:t>Clear(O)</a:t>
            </a:r>
            <a:r>
              <a:rPr lang="en-US" sz="1800" dirty="0"/>
              <a:t> &amp; Clear(R) &amp; </a:t>
            </a: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</p:spTree>
    <p:extLst>
      <p:ext uri="{BB962C8B-B14F-4D97-AF65-F5344CB8AC3E}">
        <p14:creationId xmlns:p14="http://schemas.microsoft.com/office/powerpoint/2010/main" val="1100843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Clear(R) &amp; On-Table(T) &amp; </a:t>
            </a:r>
            <a:r>
              <a:rPr lang="en-US" sz="1800" dirty="0">
                <a:solidFill>
                  <a:srgbClr val="FF0000"/>
                </a:solidFill>
              </a:rPr>
              <a:t>Holding(O)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Holding(b)</a:t>
            </a:r>
          </a:p>
          <a:p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	Delete: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On-Table(b)</a:t>
            </a:r>
          </a:p>
        </p:txBody>
      </p:sp>
    </p:spTree>
    <p:extLst>
      <p:ext uri="{BB962C8B-B14F-4D97-AF65-F5344CB8AC3E}">
        <p14:creationId xmlns:p14="http://schemas.microsoft.com/office/powerpoint/2010/main" val="13132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Block Stacking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14500"/>
            <a:ext cx="3979333" cy="298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290638"/>
            <a:ext cx="41148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00" y="4822498"/>
            <a:ext cx="88773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Start state: </a:t>
            </a:r>
            <a:r>
              <a:rPr lang="en-US" sz="3600" dirty="0">
                <a:latin typeface="Avenir Light"/>
                <a:cs typeface="Avenir Light"/>
              </a:rPr>
              <a:t>A, B, C on table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Goal: </a:t>
            </a:r>
            <a:r>
              <a:rPr lang="en-US" sz="3600" dirty="0">
                <a:latin typeface="Avenir Light"/>
                <a:cs typeface="Avenir Light"/>
              </a:rPr>
              <a:t>Block B on C and C on A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Actions: </a:t>
            </a:r>
            <a:r>
              <a:rPr lang="en-US" sz="3600" dirty="0">
                <a:latin typeface="Avenir Light"/>
                <a:cs typeface="Avenir Ligh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8889"/>
          <a:stretch/>
        </p:blipFill>
        <p:spPr>
          <a:xfrm>
            <a:off x="83527" y="2050172"/>
            <a:ext cx="494567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1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Clear(R) &amp; On-Table(T) &amp; Holding(O)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Putdown_on_Block</a:t>
            </a:r>
            <a:r>
              <a:rPr lang="en-US" sz="1800" i="1" dirty="0"/>
              <a:t>(O,R)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On-Table(T) &amp; On(O,R) &amp; </a:t>
            </a:r>
            <a:r>
              <a:rPr lang="en-US" sz="1800" dirty="0" err="1"/>
              <a:t>HandEmpty</a:t>
            </a: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7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Planners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8011" cy="50968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Soundness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00"/>
                </a:solidFill>
              </a:rPr>
              <a:t>sound</a:t>
            </a:r>
            <a:r>
              <a:rPr lang="en-US" altLang="en-US" dirty="0"/>
              <a:t> if all solutions found are legal plans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All preconditions and goals are satisfied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No constraints are violated (temporal, variable binding)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Completeness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99"/>
                </a:solidFill>
              </a:rPr>
              <a:t>complete</a:t>
            </a:r>
            <a:r>
              <a:rPr lang="en-US" altLang="en-US" dirty="0"/>
              <a:t> if a solution can be found whenever one actually exists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99"/>
                </a:solidFill>
              </a:rPr>
              <a:t>strictly complete</a:t>
            </a:r>
            <a:r>
              <a:rPr lang="en-US" altLang="en-US" dirty="0"/>
              <a:t> if all solutions are included in the search space</a:t>
            </a:r>
            <a:endParaRPr lang="en-US" alt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Optimality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chemeClr val="accent2"/>
                </a:solidFill>
              </a:rPr>
              <a:t>optimal</a:t>
            </a:r>
            <a:r>
              <a:rPr lang="en-US" altLang="en-US" dirty="0"/>
              <a:t> if the order in which solutions are found is consistent with some measure of plan quality</a:t>
            </a:r>
          </a:p>
        </p:txBody>
      </p:sp>
    </p:spTree>
    <p:extLst>
      <p:ext uri="{BB962C8B-B14F-4D97-AF65-F5344CB8AC3E}">
        <p14:creationId xmlns:p14="http://schemas.microsoft.com/office/powerpoint/2010/main" val="9107159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Techniques for Planning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5441469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BFS </a:t>
            </a:r>
            <a:r>
              <a:rPr lang="mr-IN" dirty="0"/>
              <a:t>–</a:t>
            </a:r>
            <a:r>
              <a:rPr lang="en-US" dirty="0"/>
              <a:t> Find shortest action sequence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5663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 p?  </a:t>
            </a:r>
          </a:p>
        </p:txBody>
      </p:sp>
    </p:spTree>
    <p:extLst>
      <p:ext uri="{BB962C8B-B14F-4D97-AF65-F5344CB8AC3E}">
        <p14:creationId xmlns:p14="http://schemas.microsoft.com/office/powerpoint/2010/main" val="315584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5474599" y="12609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predicates? 2</a:t>
            </a:r>
            <a:r>
              <a:rPr lang="en-US" baseline="30000" dirty="0"/>
              <a:t>p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1880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Poll: Is BFS sound, complete, optimal?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507" y="4909459"/>
            <a:ext cx="86905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b="1" dirty="0"/>
              <a:t>Soundness - </a:t>
            </a:r>
            <a:r>
              <a:rPr lang="en-US" altLang="en-US" dirty="0"/>
              <a:t>all solutions found are legal </a:t>
            </a:r>
            <a:r>
              <a:rPr lang="en-US" altLang="en-US"/>
              <a:t>plans 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Completeness - </a:t>
            </a:r>
            <a:r>
              <a:rPr lang="en-US" altLang="en-US" dirty="0"/>
              <a:t>a solution can be found whenever one actually exists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Optimality - </a:t>
            </a:r>
            <a:r>
              <a:rPr lang="en-US" altLang="en-US" dirty="0"/>
              <a:t>the order in which solutions are found is consistent with some measure of plan quality</a:t>
            </a:r>
          </a:p>
        </p:txBody>
      </p:sp>
    </p:spTree>
    <p:extLst>
      <p:ext uri="{BB962C8B-B14F-4D97-AF65-F5344CB8AC3E}">
        <p14:creationId xmlns:p14="http://schemas.microsoft.com/office/powerpoint/2010/main" val="1898004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Since we have a conjunction of goal predicates, let’s try to solve one at a time</a:t>
            </a:r>
          </a:p>
          <a:p>
            <a:r>
              <a:rPr lang="en-US" dirty="0">
                <a:solidFill>
                  <a:srgbClr val="7030A0"/>
                </a:solidFill>
              </a:rPr>
              <a:t>Maintain a stack of achievable goals</a:t>
            </a:r>
          </a:p>
          <a:p>
            <a:r>
              <a:rPr lang="en-US" dirty="0">
                <a:solidFill>
                  <a:srgbClr val="7030A0"/>
                </a:solidFill>
              </a:rPr>
              <a:t>Use BFS (or anything else) to find a plan to achieve that single goal</a:t>
            </a:r>
          </a:p>
          <a:p>
            <a:r>
              <a:rPr lang="en-US" dirty="0">
                <a:solidFill>
                  <a:srgbClr val="7030A0"/>
                </a:solidFill>
              </a:rPr>
              <a:t>Add a goal back on the stack if a later change makes it violated</a:t>
            </a:r>
          </a:p>
        </p:txBody>
      </p:sp>
    </p:spTree>
    <p:extLst>
      <p:ext uri="{BB962C8B-B14F-4D97-AF65-F5344CB8AC3E}">
        <p14:creationId xmlns:p14="http://schemas.microsoft.com/office/powerpoint/2010/main" val="6142757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</p:spTree>
    <p:extLst>
      <p:ext uri="{BB962C8B-B14F-4D97-AF65-F5344CB8AC3E}">
        <p14:creationId xmlns:p14="http://schemas.microsoft.com/office/powerpoint/2010/main" val="1287068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</p:spTree>
    <p:extLst>
      <p:ext uri="{BB962C8B-B14F-4D97-AF65-F5344CB8AC3E}">
        <p14:creationId xmlns:p14="http://schemas.microsoft.com/office/powerpoint/2010/main" val="26236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Modeling 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/>
          <a:srcRect t="28889"/>
          <a:stretch/>
        </p:blipFill>
        <p:spPr>
          <a:xfrm>
            <a:off x="83527" y="2050172"/>
            <a:ext cx="4945673" cy="2781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700" y="4822498"/>
            <a:ext cx="88773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Start state: </a:t>
            </a:r>
            <a:r>
              <a:rPr lang="en-US" sz="3600" dirty="0">
                <a:latin typeface="Avenir Light"/>
                <a:cs typeface="Avenir Light"/>
              </a:rPr>
              <a:t>A, B, C on table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Goal: </a:t>
            </a:r>
            <a:r>
              <a:rPr lang="en-US" sz="3600" dirty="0">
                <a:latin typeface="Avenir Light"/>
                <a:cs typeface="Avenir Light"/>
              </a:rPr>
              <a:t>Block B on C and C on A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Actions: </a:t>
            </a:r>
            <a:r>
              <a:rPr lang="en-US" sz="3600" dirty="0">
                <a:latin typeface="Avenir Light"/>
                <a:cs typeface="Avenir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57730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866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222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232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667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72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319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Clear(T)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032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32" name="Rectangle 3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9895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6104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83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9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269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9280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71854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75" name="Rectangle 7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2858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9818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2" name="Rectangle 6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Connector 63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9" name="Rectangle 6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4969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2" name="Rectangle 6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39" name="Rectangle 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6306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885771" y="3391488"/>
            <a:ext cx="3794975" cy="20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What happened?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sound?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complete?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optimal?</a:t>
            </a:r>
          </a:p>
        </p:txBody>
      </p: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5" name="Rectangle 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1600200"/>
            <a:ext cx="1590541" cy="243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/>
              <a:t>Goal Stack:</a:t>
            </a:r>
            <a:endParaRPr lang="en-US" sz="20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60" name="Straight Connector 59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5" name="Rectangle 6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72" name="Rectangle 7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52205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Sussman’s</a:t>
            </a:r>
            <a:r>
              <a:rPr lang="en-US" dirty="0"/>
              <a:t>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264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weakness of linear planning is that sometimes you get really long plans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One goal can be achieved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The second goal immediately undoes 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isn’t just a choice of goals. The anomaly happens no matter which goal is first</a:t>
            </a:r>
          </a:p>
        </p:txBody>
      </p:sp>
    </p:spTree>
    <p:extLst>
      <p:ext uri="{BB962C8B-B14F-4D97-AF65-F5344CB8AC3E}">
        <p14:creationId xmlns:p14="http://schemas.microsoft.com/office/powerpoint/2010/main" val="14116870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886802" y="3395783"/>
            <a:ext cx="3794975" cy="20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What happened?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sound? Yes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complete? No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optimal? No</a:t>
            </a:r>
          </a:p>
        </p:txBody>
      </p:sp>
      <p:cxnSp>
        <p:nvCxnSpPr>
          <p:cNvPr id="43" name="Straight Connector 4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48" name="Rectangle 4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5" name="Rectangle 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61" name="Straight Connector 60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6" name="Rectangle 6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868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32406</TotalTime>
  <Words>7410</Words>
  <Application>Microsoft Office PowerPoint</Application>
  <PresentationFormat>On-screen Show (4:3)</PresentationFormat>
  <Paragraphs>2215</Paragraphs>
  <Slides>171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171</vt:i4>
      </vt:variant>
    </vt:vector>
  </HeadingPairs>
  <TitlesOfParts>
    <vt:vector size="182" baseType="lpstr">
      <vt:lpstr>Arial</vt:lpstr>
      <vt:lpstr>Avenir Book</vt:lpstr>
      <vt:lpstr>Avenir Light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Announcements</vt:lpstr>
      <vt:lpstr>AI: Representation and Problem Solving </vt:lpstr>
      <vt:lpstr>Planning as Satisfiability (SATPlan)</vt:lpstr>
      <vt:lpstr>Planning as Satisfiability (SATPlan)</vt:lpstr>
      <vt:lpstr>Planning as Satisfiability (SATPlan)</vt:lpstr>
      <vt:lpstr>Planning, Thus Far</vt:lpstr>
      <vt:lpstr>Robot Block Stacking</vt:lpstr>
      <vt:lpstr>Modeling Block Stacking States</vt:lpstr>
      <vt:lpstr>Goals in the World</vt:lpstr>
      <vt:lpstr>Block Stacking States</vt:lpstr>
      <vt:lpstr>Block Stacking States</vt:lpstr>
      <vt:lpstr>Block Stacking States</vt:lpstr>
      <vt:lpstr>Block Stacking States</vt:lpstr>
      <vt:lpstr>Block Stacking States</vt:lpstr>
      <vt:lpstr>States are Informationless</vt:lpstr>
      <vt:lpstr>Initial and Goal States</vt:lpstr>
      <vt:lpstr>Plan from Initial to Goal State</vt:lpstr>
      <vt:lpstr>Goals in the World</vt:lpstr>
      <vt:lpstr>Goals in the World</vt:lpstr>
      <vt:lpstr>Goals in the World</vt:lpstr>
      <vt:lpstr>CSP for Blocks World</vt:lpstr>
      <vt:lpstr>Goals in the World</vt:lpstr>
      <vt:lpstr>Goals in the World</vt:lpstr>
      <vt:lpstr>Goals in the World</vt:lpstr>
      <vt:lpstr>Logical Agents</vt:lpstr>
      <vt:lpstr>Logical Agents</vt:lpstr>
      <vt:lpstr>Symbolic Descriptions</vt:lpstr>
      <vt:lpstr>Logical Agents</vt:lpstr>
      <vt:lpstr>Logical Agents</vt:lpstr>
      <vt:lpstr>Logical Agents</vt:lpstr>
      <vt:lpstr>Logical Agents</vt:lpstr>
      <vt:lpstr>Logical Agents</vt:lpstr>
      <vt:lpstr>Logical Agents</vt:lpstr>
      <vt:lpstr>Partially-Specified</vt:lpstr>
      <vt:lpstr>Challenges of Logic Planning</vt:lpstr>
      <vt:lpstr>Classical Planning</vt:lpstr>
      <vt:lpstr>Predicates</vt:lpstr>
      <vt:lpstr>Predicates</vt:lpstr>
      <vt:lpstr>Predicates</vt:lpstr>
      <vt:lpstr>Predicates</vt:lpstr>
      <vt:lpstr>Piazza Poll: Which propositions apply to this state?</vt:lpstr>
      <vt:lpstr>Piazza Poll: Which propositions apply to this state?</vt:lpstr>
      <vt:lpstr>Piazza Poll: Which propositions apply to this state?</vt:lpstr>
      <vt:lpstr>Classical Planning</vt:lpstr>
      <vt:lpstr>Models of Operators (Actions)</vt:lpstr>
      <vt:lpstr>Block Stacking States – Conjunctions of Predicates</vt:lpstr>
      <vt:lpstr>Block Stacking Operators (Actions)</vt:lpstr>
      <vt:lpstr>What actions are represented? What are the rules for applying actions? </vt:lpstr>
      <vt:lpstr>Actions for Block Stacking</vt:lpstr>
      <vt:lpstr>Pick Up Block from Table Example</vt:lpstr>
      <vt:lpstr>Pick Up Block from Table Example</vt:lpstr>
      <vt:lpstr>Pick Up Block from Table Example</vt:lpstr>
      <vt:lpstr>Pick Up Block from Table Example</vt:lpstr>
      <vt:lpstr>Pick Block from Block Example</vt:lpstr>
      <vt:lpstr>Operators for Block Stacking</vt:lpstr>
      <vt:lpstr>Operators for Block Stacking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Properties of Planners</vt:lpstr>
      <vt:lpstr>Techniques for Planning</vt:lpstr>
      <vt:lpstr>BFS – Find shortest action sequence</vt:lpstr>
      <vt:lpstr>Reachability Graph Representation</vt:lpstr>
      <vt:lpstr>Reachability Graph Representation</vt:lpstr>
      <vt:lpstr>Poll: Is BFS sound, complete, optimal?</vt:lpstr>
      <vt:lpstr>Linear Planning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Sussman’s Anomaly</vt:lpstr>
      <vt:lpstr>Linear Planning Example 2</vt:lpstr>
      <vt:lpstr>Non-Linear Planning</vt:lpstr>
      <vt:lpstr>Non-Linear Planning (Example 2)</vt:lpstr>
      <vt:lpstr>Non-Linear Planning (Example 2)</vt:lpstr>
      <vt:lpstr>Non-Linear Planning (Example 2)</vt:lpstr>
      <vt:lpstr>Non-Linear Planning (Example 2)</vt:lpstr>
      <vt:lpstr>Non-Linear Planning (Example 2)</vt:lpstr>
      <vt:lpstr>Non-Linear Planning</vt:lpstr>
      <vt:lpstr>Reachability Graph Representation</vt:lpstr>
      <vt:lpstr>Planning Graph Representation</vt:lpstr>
      <vt:lpstr>Planning Graph Representation</vt:lpstr>
      <vt:lpstr>GraphPlan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Search the Planning Graph</vt:lpstr>
      <vt:lpstr>Extend a Level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Planning Graph Heuristics</vt:lpstr>
      <vt:lpstr>How can we program GraphPlan?</vt:lpstr>
      <vt:lpstr>How can we program GraphPlan?</vt:lpstr>
      <vt:lpstr>Example</vt:lpstr>
      <vt:lpstr>Example</vt:lpstr>
      <vt:lpstr>How can we program operators?</vt:lpstr>
      <vt:lpstr>How can we program operators?</vt:lpstr>
      <vt:lpstr>How can we program operators?</vt:lpstr>
      <vt:lpstr>How can we program operators?</vt:lpstr>
      <vt:lpstr>How can we program operators?</vt:lpstr>
      <vt:lpstr>We will give you a GraphPlan Solver 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Rocket Ship Planning Graph</vt:lpstr>
      <vt:lpstr>Rocket Ship Planning Graph</vt:lpstr>
      <vt:lpstr>Rocket Ship Planning Graph</vt:lpstr>
      <vt:lpstr>Rocket Ship Planning Graph</vt:lpstr>
      <vt:lpstr>Rocket Ship Planning Graph</vt:lpstr>
      <vt:lpstr>Rocket Ship Planning Graph</vt:lpstr>
      <vt:lpstr>Planning, Thus Far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Planning, Thus Far</vt:lpstr>
      <vt:lpstr>Summary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/>
  <cp:lastModifiedBy>Patrick Virtue</cp:lastModifiedBy>
  <cp:revision>832</cp:revision>
  <cp:lastPrinted>2019-02-28T12:54:40Z</cp:lastPrinted>
  <dcterms:created xsi:type="dcterms:W3CDTF">2017-03-02T14:58:51Z</dcterms:created>
  <dcterms:modified xsi:type="dcterms:W3CDTF">2019-09-26T20:30:18Z</dcterms:modified>
</cp:coreProperties>
</file>