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347" r:id="rId2"/>
    <p:sldId id="381" r:id="rId3"/>
    <p:sldId id="258" r:id="rId4"/>
    <p:sldId id="441" r:id="rId5"/>
    <p:sldId id="345" r:id="rId6"/>
    <p:sldId id="355" r:id="rId7"/>
    <p:sldId id="356" r:id="rId8"/>
    <p:sldId id="383" r:id="rId9"/>
    <p:sldId id="417" r:id="rId10"/>
    <p:sldId id="418" r:id="rId11"/>
    <p:sldId id="358" r:id="rId12"/>
    <p:sldId id="434" r:id="rId13"/>
    <p:sldId id="435" r:id="rId14"/>
    <p:sldId id="436" r:id="rId15"/>
    <p:sldId id="439" r:id="rId16"/>
    <p:sldId id="386" r:id="rId17"/>
    <p:sldId id="372" r:id="rId18"/>
    <p:sldId id="443" r:id="rId19"/>
    <p:sldId id="387" r:id="rId20"/>
    <p:sldId id="373" r:id="rId21"/>
    <p:sldId id="431" r:id="rId22"/>
    <p:sldId id="430" r:id="rId23"/>
    <p:sldId id="420" r:id="rId24"/>
    <p:sldId id="421" r:id="rId25"/>
    <p:sldId id="422" r:id="rId26"/>
    <p:sldId id="423" r:id="rId27"/>
    <p:sldId id="385" r:id="rId28"/>
    <p:sldId id="397" r:id="rId29"/>
    <p:sldId id="393" r:id="rId30"/>
    <p:sldId id="392" r:id="rId31"/>
    <p:sldId id="394" r:id="rId32"/>
    <p:sldId id="395" r:id="rId33"/>
    <p:sldId id="396" r:id="rId34"/>
    <p:sldId id="398" r:id="rId35"/>
    <p:sldId id="403" r:id="rId36"/>
    <p:sldId id="404" r:id="rId37"/>
    <p:sldId id="406" r:id="rId38"/>
    <p:sldId id="407" r:id="rId39"/>
    <p:sldId id="408" r:id="rId40"/>
    <p:sldId id="438" r:id="rId41"/>
    <p:sldId id="384" r:id="rId42"/>
    <p:sldId id="410" r:id="rId43"/>
    <p:sldId id="414" r:id="rId44"/>
    <p:sldId id="413" r:id="rId45"/>
    <p:sldId id="424" r:id="rId46"/>
    <p:sldId id="415" r:id="rId47"/>
    <p:sldId id="416" r:id="rId48"/>
    <p:sldId id="382" r:id="rId49"/>
    <p:sldId id="374" r:id="rId50"/>
    <p:sldId id="446" r:id="rId51"/>
    <p:sldId id="449" r:id="rId52"/>
    <p:sldId id="378" r:id="rId53"/>
    <p:sldId id="452" r:id="rId54"/>
    <p:sldId id="453" r:id="rId55"/>
    <p:sldId id="375" r:id="rId56"/>
    <p:sldId id="376" r:id="rId57"/>
    <p:sldId id="377" r:id="rId58"/>
    <p:sldId id="444" r:id="rId59"/>
    <p:sldId id="426" r:id="rId60"/>
    <p:sldId id="428" r:id="rId61"/>
    <p:sldId id="454" r:id="rId62"/>
    <p:sldId id="440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1262" autoAdjust="0"/>
  </p:normalViewPr>
  <p:slideViewPr>
    <p:cSldViewPr snapToGrid="0" snapToObjects="1">
      <p:cViewPr varScale="1">
        <p:scale>
          <a:sx n="163" d="100"/>
          <a:sy n="163" d="100"/>
        </p:scale>
        <p:origin x="112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51213-782B-6740-9159-A15F1071FA56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73B70-394B-D341-8F66-A712FCAE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80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3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10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Forward chaining</a:t>
            </a:r>
          </a:p>
          <a:p>
            <a:r>
              <a:rPr lang="en-US" dirty="0"/>
              <a:t>Propositional logic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76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41d9a63176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41d9a63176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g41d9a63176_0_19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42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4277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41d9a63176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41d9a63176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g41d9a63176_0_19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44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79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0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0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0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2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9230-0FD9-D24F-9958-2CDCC51990C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20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60.png"/><Relationship Id="rId4" Type="http://schemas.openxmlformats.org/officeDocument/2006/relationships/image" Target="../media/image2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ckjumpi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mplication_graph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nflict-driven_clause_learnin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nflict-driven_clause_learnin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1.png"/><Relationship Id="rId7" Type="http://schemas.openxmlformats.org/officeDocument/2006/relationships/image" Target="../media/image69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5" Type="http://schemas.openxmlformats.org/officeDocument/2006/relationships/image" Target="../media/image670.png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7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0.png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75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0.png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3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4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08" y="65023"/>
            <a:ext cx="10515600" cy="1325563"/>
          </a:xfrm>
        </p:spPr>
        <p:txBody>
          <a:bodyPr/>
          <a:lstStyle/>
          <a:p>
            <a:r>
              <a:rPr lang="en-US" dirty="0"/>
              <a:t>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737BEE12-9F69-4091-A49A-312743233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326378"/>
                <a:ext cx="10233132" cy="1270514"/>
              </a:xfrm>
            </p:spPr>
            <p:txBody>
              <a:bodyPr/>
              <a:lstStyle/>
              <a:p>
                <a:r>
                  <a:rPr lang="en-US" dirty="0"/>
                  <a:t>The regions below visually enclose the set of models that satisfy the respective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For which of the following diagrams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entail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Select all that apply.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37BEE12-9F69-4091-A49A-312743233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326378"/>
                <a:ext cx="10233132" cy="1270514"/>
              </a:xfrm>
              <a:blipFill rotWithShape="0">
                <a:blip r:embed="rId3"/>
                <a:stretch>
                  <a:fillRect l="-1073" t="-8173" r="-1669" b="-1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xmlns="" id="{0D976E6F-A8ED-4DC7-909A-1294D6D44791}"/>
              </a:ext>
            </a:extLst>
          </p:cNvPr>
          <p:cNvSpPr/>
          <p:nvPr/>
        </p:nvSpPr>
        <p:spPr>
          <a:xfrm>
            <a:off x="922928" y="2733964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C6D2CC0F-17A2-49F0-9DA1-F7F16985D442}"/>
                  </a:ext>
                </a:extLst>
              </p:cNvPr>
              <p:cNvSpPr txBox="1"/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xmlns="" id="{D0706140-252B-4F13-BCAE-87A09E04C416}"/>
              </a:ext>
            </a:extLst>
          </p:cNvPr>
          <p:cNvSpPr/>
          <p:nvPr/>
        </p:nvSpPr>
        <p:spPr>
          <a:xfrm>
            <a:off x="1796297" y="2733964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0CBEA7D-6652-4264-8D2C-D8E50CF17A89}"/>
                  </a:ext>
                </a:extLst>
              </p:cNvPr>
              <p:cNvSpPr txBox="1"/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xmlns="" id="{01659DAF-C927-4743-8F29-F0FFF420BF25}"/>
              </a:ext>
            </a:extLst>
          </p:cNvPr>
          <p:cNvSpPr/>
          <p:nvPr/>
        </p:nvSpPr>
        <p:spPr>
          <a:xfrm>
            <a:off x="4543582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7041632-1803-4540-8298-001BB217EE6E}"/>
                  </a:ext>
                </a:extLst>
              </p:cNvPr>
              <p:cNvSpPr txBox="1"/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xmlns="" id="{C20DFAEB-B8C2-4854-BA94-A693B3C0D84E}"/>
              </a:ext>
            </a:extLst>
          </p:cNvPr>
          <p:cNvSpPr/>
          <p:nvPr/>
        </p:nvSpPr>
        <p:spPr>
          <a:xfrm>
            <a:off x="6323002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9AFC0B4-C3D1-41FD-AC9E-234C1F2767B7}"/>
                  </a:ext>
                </a:extLst>
              </p:cNvPr>
              <p:cNvSpPr txBox="1"/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81EC61E-5898-47F6-B3DF-09E95D911884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510EF6F-F920-4E76-AB1F-9371021D5E33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04ECC80E-7E3F-4340-A6DC-BC5057BC12E9}"/>
                  </a:ext>
                </a:extLst>
              </p:cNvPr>
              <p:cNvSpPr txBox="1"/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383DF87-732D-4EC3-92FA-8FCB5FF5A196}"/>
                  </a:ext>
                </a:extLst>
              </p:cNvPr>
              <p:cNvSpPr txBox="1"/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A228CCC-548F-4673-9860-55A17689668A}"/>
              </a:ext>
            </a:extLst>
          </p:cNvPr>
          <p:cNvSpPr/>
          <p:nvPr/>
        </p:nvSpPr>
        <p:spPr>
          <a:xfrm>
            <a:off x="3020025" y="4874650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7FFF6DAB-0530-4E71-9B06-D5705EA8240C}"/>
                  </a:ext>
                </a:extLst>
              </p:cNvPr>
              <p:cNvSpPr txBox="1"/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67709B3-7628-491A-B5ED-B0E570B9D1EB}"/>
              </a:ext>
            </a:extLst>
          </p:cNvPr>
          <p:cNvSpPr/>
          <p:nvPr/>
        </p:nvSpPr>
        <p:spPr>
          <a:xfrm>
            <a:off x="3686777" y="5534941"/>
            <a:ext cx="863510" cy="870172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FCCAD911-7BE9-4EF4-A4D2-E79C388CCB38}"/>
                  </a:ext>
                </a:extLst>
              </p:cNvPr>
              <p:cNvSpPr txBox="1"/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4107D13-280B-4D3B-A396-0EF7B8BFFCD3}"/>
              </a:ext>
            </a:extLst>
          </p:cNvPr>
          <p:cNvSpPr/>
          <p:nvPr/>
        </p:nvSpPr>
        <p:spPr>
          <a:xfrm>
            <a:off x="7480569" y="5458618"/>
            <a:ext cx="1000191" cy="971738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2C09AA9-00DF-41E0-B27D-E6E4DBE5B6DA}"/>
              </a:ext>
            </a:extLst>
          </p:cNvPr>
          <p:cNvSpPr/>
          <p:nvPr/>
        </p:nvSpPr>
        <p:spPr>
          <a:xfrm>
            <a:off x="7186515" y="4874650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B03CBDFA-29E1-4537-9BE8-A5AF7424DC72}"/>
                  </a:ext>
                </a:extLst>
              </p:cNvPr>
              <p:cNvSpPr txBox="1"/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6BDF2D2-2D6A-469B-BDFE-DD139CC8ACF1}"/>
                  </a:ext>
                </a:extLst>
              </p:cNvPr>
              <p:cNvSpPr txBox="1"/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8F997F9-9D84-4872-9F83-A9FB806E94FC}"/>
              </a:ext>
            </a:extLst>
          </p:cNvPr>
          <p:cNvSpPr txBox="1"/>
          <p:nvPr/>
        </p:nvSpPr>
        <p:spPr>
          <a:xfrm>
            <a:off x="525898" y="2555508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A9D3C33-031B-44B1-865C-4742BBC4E68B}"/>
              </a:ext>
            </a:extLst>
          </p:cNvPr>
          <p:cNvSpPr txBox="1"/>
          <p:nvPr/>
        </p:nvSpPr>
        <p:spPr>
          <a:xfrm>
            <a:off x="4224153" y="2575634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95A17C4-C85E-42FB-96C4-462C311C9728}"/>
              </a:ext>
            </a:extLst>
          </p:cNvPr>
          <p:cNvSpPr txBox="1"/>
          <p:nvPr/>
        </p:nvSpPr>
        <p:spPr>
          <a:xfrm>
            <a:off x="9091866" y="2644737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2ED129C-6AE0-43C5-90C5-896496CE2C37}"/>
              </a:ext>
            </a:extLst>
          </p:cNvPr>
          <p:cNvSpPr txBox="1"/>
          <p:nvPr/>
        </p:nvSpPr>
        <p:spPr>
          <a:xfrm>
            <a:off x="2676148" y="4714729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2296EEA-6CAA-4850-B72A-BC052DC7E035}"/>
              </a:ext>
            </a:extLst>
          </p:cNvPr>
          <p:cNvSpPr txBox="1"/>
          <p:nvPr/>
        </p:nvSpPr>
        <p:spPr>
          <a:xfrm>
            <a:off x="6842636" y="4757846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148211420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and CSPs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SAT problems are essentially CSPs with Boolean variables</a:t>
            </a:r>
          </a:p>
          <a:p>
            <a:pPr lvl="1"/>
            <a:r>
              <a:rPr lang="en-US" sz="2800" dirty="0"/>
              <a:t>Can apply backtracking based algorithms</a:t>
            </a:r>
          </a:p>
          <a:p>
            <a:pPr lvl="1"/>
            <a:r>
              <a:rPr lang="en-US" sz="2800" dirty="0"/>
              <a:t>Can apply local search algorithms</a:t>
            </a:r>
          </a:p>
          <a:p>
            <a:endParaRPr lang="en-US" dirty="0"/>
          </a:p>
          <a:p>
            <a:r>
              <a:rPr lang="en-US" dirty="0"/>
              <a:t>Naïve way to solve SAT: Truth table enumeration</a:t>
            </a:r>
          </a:p>
          <a:p>
            <a:r>
              <a:rPr lang="en-US" dirty="0"/>
              <a:t>Efficient SAT solvers </a:t>
            </a:r>
            <a:r>
              <a:rPr lang="en-US" dirty="0">
                <a:cs typeface="Calibri"/>
              </a:rPr>
              <a:t>operate on </a:t>
            </a:r>
            <a:r>
              <a:rPr lang="en-US" b="1" i="1" dirty="0">
                <a:solidFill>
                  <a:srgbClr val="C00000"/>
                </a:solidFill>
                <a:cs typeface="Calibri"/>
              </a:rPr>
              <a:t>conjunctive normal form</a:t>
            </a:r>
          </a:p>
          <a:p>
            <a:pPr lvl="1"/>
            <a:r>
              <a:rPr lang="en-US" sz="2800" dirty="0"/>
              <a:t>Often based on backtracking and local search</a:t>
            </a:r>
          </a:p>
          <a:p>
            <a:pPr lvl="1"/>
            <a:endParaRPr lang="en-US" sz="2800" b="1" i="1" dirty="0">
              <a:solidFill>
                <a:srgbClr val="C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755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Logical Vocab: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65F1797D-17F4-4F16-9E8F-D97CF9FAA8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540932"/>
                <a:ext cx="10831334" cy="5210849"/>
              </a:xfrm>
            </p:spPr>
            <p:txBody>
              <a:bodyPr>
                <a:noAutofit/>
              </a:bodyPr>
              <a:lstStyle/>
              <a:p>
                <a:pPr fontAlgn="ctr"/>
                <a:r>
                  <a:rPr lang="en-US" sz="2400" dirty="0"/>
                  <a:t>Literal</a:t>
                </a:r>
              </a:p>
              <a:p>
                <a:pPr lvl="1" fontAlgn="ctr"/>
                <a:r>
                  <a:rPr lang="en-US" dirty="0"/>
                  <a:t>Atomic sentence: </a:t>
                </a:r>
                <a:r>
                  <a:rPr lang="en-US" dirty="0">
                    <a:solidFill>
                      <a:srgbClr val="7030A0"/>
                    </a:solidFill>
                  </a:rPr>
                  <a:t>True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7030A0"/>
                    </a:solidFill>
                  </a:rPr>
                  <a:t>False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7030A0"/>
                    </a:solidFill>
                  </a:rPr>
                  <a:t>Symbol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Symbol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lvl="1" fontAlgn="ctr"/>
                <a:endParaRPr lang="en-US" sz="2000" dirty="0"/>
              </a:p>
              <a:p>
                <a:pPr fontAlgn="ctr"/>
                <a:r>
                  <a:rPr lang="en-US" sz="2400" dirty="0"/>
                  <a:t>Clause</a:t>
                </a:r>
              </a:p>
              <a:p>
                <a:pPr lvl="1" fontAlgn="ctr"/>
                <a:r>
                  <a:rPr lang="en-US" dirty="0"/>
                  <a:t>Disjunction of literals: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lvl="1" fontAlgn="ctr"/>
                <a:endParaRPr lang="en-US" sz="2000" dirty="0"/>
              </a:p>
              <a:p>
                <a:pPr fontAlgn="ctr"/>
                <a:r>
                  <a:rPr lang="en-US" sz="2400" dirty="0"/>
                  <a:t>Definite clause</a:t>
                </a:r>
              </a:p>
              <a:p>
                <a:pPr lvl="1" fontAlgn="ctr"/>
                <a:r>
                  <a:rPr lang="en-US" dirty="0"/>
                  <a:t>Disjunction of literals, </a:t>
                </a:r>
                <a:r>
                  <a:rPr lang="en-US" i="1" dirty="0"/>
                  <a:t>exactly one </a:t>
                </a:r>
                <a:r>
                  <a:rPr lang="en-US" dirty="0"/>
                  <a:t>is positive</a:t>
                </a:r>
              </a:p>
              <a:p>
                <a:pPr lvl="1" font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lvl="1" fontAlgn="ctr"/>
                <a:endParaRPr lang="en-US" sz="2000" dirty="0"/>
              </a:p>
              <a:p>
                <a:pPr fontAlgn="ctr"/>
                <a:r>
                  <a:rPr lang="en-US" sz="2400" dirty="0"/>
                  <a:t>Horn clause</a:t>
                </a:r>
              </a:p>
              <a:p>
                <a:pPr lvl="1" fontAlgn="ctr"/>
                <a:r>
                  <a:rPr lang="en-US" dirty="0"/>
                  <a:t>Disjunction of literals, </a:t>
                </a:r>
                <a:r>
                  <a:rPr lang="en-US" i="1" dirty="0"/>
                  <a:t>at most one </a:t>
                </a:r>
                <a:r>
                  <a:rPr lang="en-US" dirty="0"/>
                  <a:t>is positive</a:t>
                </a:r>
              </a:p>
              <a:p>
                <a:pPr lvl="1" fontAlgn="ctr"/>
                <a:r>
                  <a:rPr lang="en-US" dirty="0"/>
                  <a:t>All definite clauses are Horn clauses</a:t>
                </a:r>
              </a:p>
              <a:p>
                <a:pPr marL="0" lvl="1" indent="0" fontAlgn="ctr">
                  <a:buNone/>
                </a:pPr>
                <a:endParaRPr lang="en-US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5F1797D-17F4-4F16-9E8F-D97CF9FAA8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540932"/>
                <a:ext cx="10831334" cy="5210849"/>
              </a:xfrm>
              <a:blipFill rotWithShape="0">
                <a:blip r:embed="rId2"/>
                <a:stretch>
                  <a:fillRect l="-788" t="-1404" b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72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Conjunctive Normal Form (CNF)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772156"/>
            <a:ext cx="11785600" cy="4354010"/>
          </a:xfrm>
        </p:spPr>
        <p:txBody>
          <a:bodyPr>
            <a:normAutofit/>
          </a:bodyPr>
          <a:lstStyle/>
          <a:p>
            <a:r>
              <a:rPr lang="en-US" dirty="0"/>
              <a:t>Every sentence can be expressed as a </a:t>
            </a:r>
            <a:r>
              <a:rPr lang="en-US" dirty="0">
                <a:solidFill>
                  <a:srgbClr val="C00000"/>
                </a:solidFill>
              </a:rPr>
              <a:t>conjunction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clauses</a:t>
            </a:r>
          </a:p>
          <a:p>
            <a:r>
              <a:rPr lang="en-US" dirty="0"/>
              <a:t>Each clause is a </a:t>
            </a:r>
            <a:r>
              <a:rPr lang="en-US" dirty="0">
                <a:solidFill>
                  <a:srgbClr val="C00000"/>
                </a:solidFill>
              </a:rPr>
              <a:t>disjunction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literals</a:t>
            </a:r>
          </a:p>
          <a:p>
            <a:r>
              <a:rPr lang="en-US" dirty="0"/>
              <a:t>Each literal is a symbol or a negated symbol</a:t>
            </a:r>
          </a:p>
          <a:p>
            <a:r>
              <a:rPr lang="en-US" dirty="0"/>
              <a:t>We can convert a sentence to CNF through a sequence of standard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9828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Conjunctive Normal Form (CNF)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2"/>
                <a:ext cx="11785600" cy="4729164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Original sentence: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rgbClr val="7030A0"/>
                    </a:solidFill>
                  </a:rPr>
                  <a:t>A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 (B  C)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Biconditional</a:t>
                </a:r>
                <a:r>
                  <a:rPr lang="en-US" dirty="0"/>
                  <a:t> Elimination: Replace </a:t>
                </a:r>
                <a:r>
                  <a:rPr lang="en-US" dirty="0" err="1"/>
                  <a:t>biconditional</a:t>
                </a:r>
                <a:r>
                  <a:rPr lang="en-US" dirty="0"/>
                  <a:t> by two implications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rgbClr val="7030A0"/>
                    </a:solidFill>
                  </a:rPr>
                  <a:t>A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 ((B  C)  (C  B))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ym typeface="Symbol"/>
                  </a:rPr>
                  <a:t>Implication Elimination: </a:t>
                </a:r>
                <a:r>
                  <a:rPr lang="en-US" dirty="0"/>
                  <a:t>Replace </a:t>
                </a:r>
                <a:r>
                  <a:rPr lang="en-US" dirty="0">
                    <a:sym typeface="Symbol"/>
                  </a:rPr>
                  <a:t>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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</a:t>
                </a:r>
                <a:r>
                  <a:rPr lang="en-US" dirty="0"/>
                  <a:t>  by </a:t>
                </a:r>
                <a:r>
                  <a:rPr lang="en-US" dirty="0">
                    <a:sym typeface="Symbol"/>
                  </a:rPr>
                  <a:t>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v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</a:t>
                </a:r>
                <a:r>
                  <a:rPr lang="en-US" dirty="0"/>
                  <a:t>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</a:t>
                </a:r>
                <a:r>
                  <a:rPr lang="en-US" dirty="0">
                    <a:solidFill>
                      <a:srgbClr val="7030A0"/>
                    </a:solidFill>
                  </a:rPr>
                  <a:t>A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v ((B v C)  (C v B))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Distribution: Distribute </a:t>
                </a:r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v</a:t>
                </a:r>
                <a:r>
                  <a:rPr lang="en-US" dirty="0">
                    <a:solidFill>
                      <a:schemeClr val="tx1"/>
                    </a:solidFill>
                  </a:rPr>
                  <a:t> over </a:t>
                </a:r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, i.e., </a:t>
                </a:r>
                <a:r>
                  <a:rPr lang="en-US" dirty="0">
                    <a:solidFill>
                      <a:schemeClr val="tx1"/>
                    </a:solidFill>
                  </a:rPr>
                  <a:t>replace </a:t>
                </a:r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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v</a:t>
                </a:r>
                <a:r>
                  <a:rPr lang="en-US" dirty="0">
                    <a:solidFill>
                      <a:schemeClr val="tx1"/>
                    </a:solidFill>
                  </a:rPr>
                  <a:t> (</a:t>
                </a:r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 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 by (</a:t>
                </a:r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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v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)  (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v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(</a:t>
                </a:r>
                <a:r>
                  <a:rPr lang="en-US" dirty="0">
                    <a:solidFill>
                      <a:srgbClr val="7030A0"/>
                    </a:solidFill>
                  </a:rPr>
                  <a:t>A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v B v C)  (A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v C v B)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2"/>
                <a:ext cx="11785600" cy="4729164"/>
              </a:xfrm>
              <a:blipFill rotWithShape="0">
                <a:blip r:embed="rId2"/>
                <a:stretch>
                  <a:fillRect l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97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Conjunctive Normal Form (CNF)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2"/>
                <a:ext cx="11785600" cy="472916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Original sentence: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(</a:t>
                </a:r>
                <a:r>
                  <a:rPr lang="en-US" dirty="0">
                    <a:solidFill>
                      <a:srgbClr val="7030A0"/>
                    </a:solidFill>
                  </a:rPr>
                  <a:t>(A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v B)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v C)  (C  </a:t>
                </a:r>
                <a:r>
                  <a:rPr lang="en-US" dirty="0">
                    <a:solidFill>
                      <a:srgbClr val="7030A0"/>
                    </a:solidFill>
                  </a:rPr>
                  <a:t>A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De Morgan’s Law: Replace </a:t>
                </a:r>
                <a:r>
                  <a:rPr lang="en-US" dirty="0">
                    <a:sym typeface="Symbol"/>
                  </a:rPr>
                  <a:t></a:t>
                </a:r>
                <a:r>
                  <a:rPr lang="en-US" dirty="0"/>
                  <a:t>(</a:t>
                </a:r>
                <a:r>
                  <a:rPr lang="en-US" dirty="0">
                    <a:sym typeface="Symbol"/>
                  </a:rPr>
                  <a:t>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v )</a:t>
                </a:r>
                <a:r>
                  <a:rPr lang="en-US" dirty="0"/>
                  <a:t> by </a:t>
                </a:r>
                <a:r>
                  <a:rPr lang="en-US" dirty="0">
                    <a:sym typeface="Symbol"/>
                  </a:rPr>
                  <a:t>, and </a:t>
                </a:r>
                <a:r>
                  <a:rPr lang="en-US" dirty="0"/>
                  <a:t>(</a:t>
                </a:r>
                <a:r>
                  <a:rPr lang="en-US" dirty="0">
                    <a:sym typeface="Symbol"/>
                  </a:rPr>
                  <a:t>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 ) by 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v 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((</a:t>
                </a:r>
                <a:r>
                  <a:rPr lang="en-US" dirty="0">
                    <a:solidFill>
                      <a:srgbClr val="7030A0"/>
                    </a:solidFill>
                  </a:rPr>
                  <a:t>A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 B)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v C)  (C  </a:t>
                </a:r>
                <a:r>
                  <a:rPr lang="en-US" dirty="0">
                    <a:solidFill>
                      <a:srgbClr val="7030A0"/>
                    </a:solidFill>
                  </a:rPr>
                  <a:t>A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)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Distribution: Distribute </a:t>
                </a:r>
                <a:r>
                  <a:rPr lang="en-US" dirty="0">
                    <a:sym typeface="Symbol"/>
                  </a:rPr>
                  <a:t>v</a:t>
                </a:r>
                <a:r>
                  <a:rPr lang="en-US" dirty="0"/>
                  <a:t> over </a:t>
                </a:r>
                <a:r>
                  <a:rPr lang="en-US" dirty="0">
                    <a:sym typeface="Symbol"/>
                  </a:rPr>
                  <a:t>, i.e., </a:t>
                </a:r>
                <a:r>
                  <a:rPr lang="en-US" dirty="0"/>
                  <a:t>replace </a:t>
                </a:r>
                <a:r>
                  <a:rPr lang="en-US" dirty="0">
                    <a:sym typeface="Symbol"/>
                  </a:rPr>
                  <a:t>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v</a:t>
                </a:r>
                <a:r>
                  <a:rPr lang="en-US" dirty="0"/>
                  <a:t> (</a:t>
                </a:r>
                <a:r>
                  <a:rPr lang="en-US" dirty="0">
                    <a:sym typeface="Symbol"/>
                  </a:rPr>
                  <a:t> 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𝛾</m:t>
                    </m:r>
                  </m:oMath>
                </a14:m>
                <a:r>
                  <a:rPr lang="en-US" dirty="0"/>
                  <a:t>)  by (</a:t>
                </a:r>
                <a:r>
                  <a:rPr lang="en-US" dirty="0">
                    <a:sym typeface="Symbol"/>
                  </a:rPr>
                  <a:t>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v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)  (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𝛾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(</a:t>
                </a:r>
                <a:r>
                  <a:rPr lang="en-US" dirty="0">
                    <a:solidFill>
                      <a:srgbClr val="7030A0"/>
                    </a:solidFill>
                  </a:rPr>
                  <a:t>A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v C)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 (B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v C)  (C  </a:t>
                </a:r>
                <a:r>
                  <a:rPr lang="en-US" dirty="0">
                    <a:solidFill>
                      <a:srgbClr val="7030A0"/>
                    </a:solidFill>
                  </a:rPr>
                  <a:t>A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)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2"/>
                <a:ext cx="11785600" cy="4729164"/>
              </a:xfrm>
              <a:blipFill rotWithShape="0">
                <a:blip r:embed="rId2"/>
                <a:stretch>
                  <a:fillRect l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Logical Equivalences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662" y="1825625"/>
            <a:ext cx="84586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62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233" y="1451463"/>
            <a:ext cx="11014749" cy="5311586"/>
          </a:xfrm>
        </p:spPr>
        <p:txBody>
          <a:bodyPr>
            <a:noAutofit/>
          </a:bodyPr>
          <a:lstStyle/>
          <a:p>
            <a:r>
              <a:rPr lang="en-US" sz="2400" dirty="0"/>
              <a:t>DPLL (Davis-Putnam-</a:t>
            </a:r>
            <a:r>
              <a:rPr lang="en-US" sz="2400" dirty="0" err="1"/>
              <a:t>Logemann</a:t>
            </a:r>
            <a:r>
              <a:rPr lang="en-US" sz="2400" dirty="0"/>
              <a:t>-Loveland) is the core of modern SAT solvers</a:t>
            </a:r>
          </a:p>
          <a:p>
            <a:r>
              <a:rPr lang="en-US" sz="2400" dirty="0"/>
              <a:t>Essentially a backtracking search over models with several tricks: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Early termination</a:t>
            </a:r>
            <a:r>
              <a:rPr lang="en-US" dirty="0"/>
              <a:t>: stop if </a:t>
            </a:r>
          </a:p>
          <a:p>
            <a:pPr lvl="2"/>
            <a:r>
              <a:rPr lang="en-US" sz="2400" dirty="0"/>
              <a:t>all clauses are satisfied; e.g.,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is satisfied by {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  <a:r>
              <a:rPr lang="en-US" sz="2400" dirty="0">
                <a:sym typeface="Symbol"/>
              </a:rPr>
              <a:t>}</a:t>
            </a:r>
          </a:p>
          <a:p>
            <a:pPr lvl="2"/>
            <a:endParaRPr lang="en-US" sz="2400" dirty="0">
              <a:sym typeface="Symbol"/>
            </a:endParaRPr>
          </a:p>
          <a:p>
            <a:pPr lvl="2"/>
            <a:endParaRPr lang="en-US" sz="2400" dirty="0">
              <a:sym typeface="Symbol"/>
            </a:endParaRPr>
          </a:p>
          <a:p>
            <a:pPr lvl="2"/>
            <a:endParaRPr lang="en-US" sz="2400" dirty="0">
              <a:sym typeface="Symbol"/>
            </a:endParaRPr>
          </a:p>
          <a:p>
            <a:pPr lvl="2"/>
            <a:r>
              <a:rPr lang="en-US" sz="2400" dirty="0">
                <a:sym typeface="Symbol"/>
              </a:rPr>
              <a:t>any clause is falsified; e.g.,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is satisfied by {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ym typeface="Symbol"/>
              </a:rPr>
              <a:t>,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ym typeface="Symbol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3170" y="4776148"/>
            <a:ext cx="10183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Stop when a conflict is found. Similar to backtracking algorithm for general CSPs.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0866" y="3134000"/>
            <a:ext cx="9546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SAT solver can stop with partial models; no need to assign all variables (can assign arbitrarily if a complete model is needed).</a:t>
            </a:r>
          </a:p>
        </p:txBody>
      </p:sp>
    </p:spTree>
    <p:extLst>
      <p:ext uri="{BB962C8B-B14F-4D97-AF65-F5344CB8AC3E}">
        <p14:creationId xmlns:p14="http://schemas.microsoft.com/office/powerpoint/2010/main" val="366304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233" y="1451463"/>
            <a:ext cx="11014749" cy="5311586"/>
          </a:xfrm>
        </p:spPr>
        <p:txBody>
          <a:bodyPr>
            <a:noAutofit/>
          </a:bodyPr>
          <a:lstStyle/>
          <a:p>
            <a:r>
              <a:rPr lang="en-US" sz="2400" dirty="0"/>
              <a:t>DPLL (Davis-Putnam-</a:t>
            </a:r>
            <a:r>
              <a:rPr lang="en-US" sz="2400" dirty="0" err="1"/>
              <a:t>Logemann</a:t>
            </a:r>
            <a:r>
              <a:rPr lang="en-US" sz="2400" dirty="0"/>
              <a:t>-Loveland) is the core of modern SAT solvers</a:t>
            </a:r>
          </a:p>
          <a:p>
            <a:r>
              <a:rPr lang="en-US" sz="2400" dirty="0"/>
              <a:t>Essentially a backtracking search over models with several tricks: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Early termination</a:t>
            </a:r>
            <a:endParaRPr lang="en-US" dirty="0"/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Pure symbols</a:t>
            </a:r>
            <a:r>
              <a:rPr lang="en-US" dirty="0"/>
              <a:t>: if all occurrences of a symbol in as-yet-unsatisfied clauses have the same sign, then give the symbol that value</a:t>
            </a:r>
          </a:p>
          <a:p>
            <a:pPr lvl="2"/>
            <a:r>
              <a:rPr lang="en-US" sz="2400" dirty="0"/>
              <a:t>E.g.,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 is pure and positive in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</a:t>
            </a:r>
            <a:r>
              <a:rPr lang="en-US" sz="2400" dirty="0">
                <a:solidFill>
                  <a:srgbClr val="7030A0"/>
                </a:solidFill>
              </a:rPr>
              <a:t> (C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B) </a:t>
            </a:r>
            <a:r>
              <a:rPr lang="en-US" sz="2400" dirty="0">
                <a:sym typeface="Symbol"/>
              </a:rPr>
              <a:t>so set it to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5500" y="4235845"/>
            <a:ext cx="10238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Claim: If a sentence has a model to satisfy it, then it has a model in which the pure symbols are assigned values that make their literals true. Why?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90919" y="5058190"/>
                <a:ext cx="947026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W.l.o.g., assume symbol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shows up in all clauses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. Assume there is a model satisfies the sentence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=false. Then construct a new model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=true and everything else the same. Since there are no opposite sign literals, making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=true that could make any clause be false.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919" y="5058190"/>
                <a:ext cx="9470264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965" t="-3113" r="-167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21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233" y="1451463"/>
            <a:ext cx="11014749" cy="5311586"/>
          </a:xfrm>
        </p:spPr>
        <p:txBody>
          <a:bodyPr>
            <a:noAutofit/>
          </a:bodyPr>
          <a:lstStyle/>
          <a:p>
            <a:r>
              <a:rPr lang="en-US" sz="2400" dirty="0"/>
              <a:t>DPLL (Davis-Putnam-</a:t>
            </a:r>
            <a:r>
              <a:rPr lang="en-US" sz="2400" dirty="0" err="1"/>
              <a:t>Logemann</a:t>
            </a:r>
            <a:r>
              <a:rPr lang="en-US" sz="2400" dirty="0"/>
              <a:t>-Loveland) is the core of modern SAT solvers</a:t>
            </a:r>
          </a:p>
          <a:p>
            <a:r>
              <a:rPr lang="en-US" sz="2400" dirty="0"/>
              <a:t>Essentially a backtracking search over models with several tricks: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Early termination</a:t>
            </a:r>
            <a:endParaRPr lang="en-US" dirty="0"/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Pure symbols</a:t>
            </a:r>
            <a:r>
              <a:rPr lang="en-US" dirty="0"/>
              <a:t>: if all occurrences of a symbol in as-yet-unsatisfied clauses have the same sign, then give the symbol that value</a:t>
            </a:r>
          </a:p>
          <a:p>
            <a:pPr lvl="2"/>
            <a:r>
              <a:rPr lang="en-US" sz="2400" dirty="0"/>
              <a:t>E.g.,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 is pure and positive in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</a:t>
            </a:r>
            <a:r>
              <a:rPr lang="en-US" sz="2400" dirty="0">
                <a:solidFill>
                  <a:srgbClr val="7030A0"/>
                </a:solidFill>
              </a:rPr>
              <a:t> (C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B) </a:t>
            </a:r>
            <a:r>
              <a:rPr lang="en-US" sz="2400" dirty="0">
                <a:sym typeface="Symbol"/>
              </a:rPr>
              <a:t>so set it to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5500" y="4235845"/>
            <a:ext cx="10238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Note: In determining the purity of a symbol, the algorithm can ignore clauses that are already known to be true in the model constructed so far</a:t>
            </a:r>
          </a:p>
        </p:txBody>
      </p:sp>
    </p:spTree>
    <p:extLst>
      <p:ext uri="{BB962C8B-B14F-4D97-AF65-F5344CB8AC3E}">
        <p14:creationId xmlns:p14="http://schemas.microsoft.com/office/powerpoint/2010/main" val="19378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233" y="1451463"/>
            <a:ext cx="11014749" cy="5311586"/>
          </a:xfrm>
        </p:spPr>
        <p:txBody>
          <a:bodyPr>
            <a:noAutofit/>
          </a:bodyPr>
          <a:lstStyle/>
          <a:p>
            <a:r>
              <a:rPr lang="en-US" sz="2400" dirty="0"/>
              <a:t>DPLL (Davis-Putnam-</a:t>
            </a:r>
            <a:r>
              <a:rPr lang="en-US" sz="2400" dirty="0" err="1"/>
              <a:t>Logemann</a:t>
            </a:r>
            <a:r>
              <a:rPr lang="en-US" sz="2400" dirty="0"/>
              <a:t>-Loveland) is the core of modern SAT solvers</a:t>
            </a:r>
          </a:p>
          <a:p>
            <a:r>
              <a:rPr lang="en-US" sz="2400" dirty="0"/>
              <a:t>Essentially a backtracking search over models with several tricks: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Early termination</a:t>
            </a:r>
            <a:endParaRPr lang="en-US" dirty="0"/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Pure symbols</a:t>
            </a:r>
            <a:endParaRPr lang="en-US" sz="2400" dirty="0">
              <a:solidFill>
                <a:srgbClr val="0000FF"/>
              </a:solidFill>
              <a:sym typeface="Symbol"/>
            </a:endParaRP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Unit clauses</a:t>
            </a:r>
            <a:r>
              <a:rPr lang="en-US" dirty="0"/>
              <a:t>: A unit clause is a clause in which all </a:t>
            </a:r>
            <a:r>
              <a:rPr lang="en-US" dirty="0">
                <a:solidFill>
                  <a:srgbClr val="0070C0"/>
                </a:solidFill>
              </a:rPr>
              <a:t>literals</a:t>
            </a:r>
            <a:r>
              <a:rPr lang="en-US" dirty="0"/>
              <a:t> but one are already assigned false by the model (i.e., left with a single literal that can potentially satisfy the clause). Set the remaining symbol of a unit clause to satisfy it.</a:t>
            </a:r>
          </a:p>
          <a:p>
            <a:pPr lvl="2"/>
            <a:r>
              <a:rPr lang="en-US" sz="2400" dirty="0"/>
              <a:t>E.g., if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false</a:t>
            </a:r>
            <a:r>
              <a:rPr lang="en-US" sz="2400" dirty="0"/>
              <a:t> and the sentence (in CNF) has a clause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</a:t>
            </a:r>
            <a:r>
              <a:rPr lang="en-US" sz="2400" dirty="0">
                <a:sym typeface="Symbol"/>
              </a:rPr>
              <a:t>, then set B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  <a:endParaRPr lang="en-US" sz="2400" dirty="0">
              <a:solidFill>
                <a:srgbClr val="7030A0"/>
              </a:solidFill>
              <a:sym typeface="Symbol"/>
            </a:endParaRPr>
          </a:p>
          <a:p>
            <a:pPr lvl="2"/>
            <a:endParaRPr lang="en-US" sz="2400" dirty="0">
              <a:sym typeface="Symbol"/>
            </a:endParaRPr>
          </a:p>
          <a:p>
            <a:pPr lvl="2"/>
            <a:endParaRPr lang="en-US" sz="2400" dirty="0">
              <a:sym typeface="Symbol"/>
            </a:endParaRPr>
          </a:p>
          <a:p>
            <a:pPr lvl="2"/>
            <a:r>
              <a:rPr lang="en-US" sz="2400" dirty="0">
                <a:sym typeface="Symbol"/>
              </a:rPr>
              <a:t>Unit propagation: Assigning values to the symbol in a unit clause can lead to new unit clauses. Iteratively find unit clauses until no more remains.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863821" y="4540808"/>
            <a:ext cx="8168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Similar to Generalized Forward Checking (nFC0) for general CSPs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3820" y="6032611"/>
            <a:ext cx="637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Similar to Constraint Propagation for general CSPs</a:t>
            </a:r>
          </a:p>
        </p:txBody>
      </p:sp>
    </p:spTree>
    <p:extLst>
      <p:ext uri="{BB962C8B-B14F-4D97-AF65-F5344CB8AC3E}">
        <p14:creationId xmlns:p14="http://schemas.microsoft.com/office/powerpoint/2010/main" val="167152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08" y="65023"/>
            <a:ext cx="10515600" cy="1325563"/>
          </a:xfrm>
        </p:spPr>
        <p:txBody>
          <a:bodyPr/>
          <a:lstStyle/>
          <a:p>
            <a:r>
              <a:rPr lang="en-US" dirty="0"/>
              <a:t>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737BEE12-9F69-4091-A49A-312743233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326378"/>
                <a:ext cx="10233132" cy="1270514"/>
              </a:xfrm>
            </p:spPr>
            <p:txBody>
              <a:bodyPr/>
              <a:lstStyle/>
              <a:p>
                <a:r>
                  <a:rPr lang="en-US" dirty="0"/>
                  <a:t>The regions below visually enclose the set of models that satisfy the respective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For which of the following diagrams does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entail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Select all that apply.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37BEE12-9F69-4091-A49A-312743233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326378"/>
                <a:ext cx="10233132" cy="1270514"/>
              </a:xfrm>
              <a:blipFill rotWithShape="0">
                <a:blip r:embed="rId3"/>
                <a:stretch>
                  <a:fillRect l="-1073" t="-8173" r="-1669" b="-1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xmlns="" id="{0D976E6F-A8ED-4DC7-909A-1294D6D44791}"/>
              </a:ext>
            </a:extLst>
          </p:cNvPr>
          <p:cNvSpPr/>
          <p:nvPr/>
        </p:nvSpPr>
        <p:spPr>
          <a:xfrm>
            <a:off x="922928" y="2733964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C6D2CC0F-17A2-49F0-9DA1-F7F16985D442}"/>
                  </a:ext>
                </a:extLst>
              </p:cNvPr>
              <p:cNvSpPr txBox="1"/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xmlns="" id="{D0706140-252B-4F13-BCAE-87A09E04C416}"/>
              </a:ext>
            </a:extLst>
          </p:cNvPr>
          <p:cNvSpPr/>
          <p:nvPr/>
        </p:nvSpPr>
        <p:spPr>
          <a:xfrm>
            <a:off x="1796297" y="2733964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0CBEA7D-6652-4264-8D2C-D8E50CF17A89}"/>
                  </a:ext>
                </a:extLst>
              </p:cNvPr>
              <p:cNvSpPr txBox="1"/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xmlns="" id="{01659DAF-C927-4743-8F29-F0FFF420BF25}"/>
              </a:ext>
            </a:extLst>
          </p:cNvPr>
          <p:cNvSpPr/>
          <p:nvPr/>
        </p:nvSpPr>
        <p:spPr>
          <a:xfrm>
            <a:off x="4543582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7041632-1803-4540-8298-001BB217EE6E}"/>
                  </a:ext>
                </a:extLst>
              </p:cNvPr>
              <p:cNvSpPr txBox="1"/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xmlns="" id="{C20DFAEB-B8C2-4854-BA94-A693B3C0D84E}"/>
              </a:ext>
            </a:extLst>
          </p:cNvPr>
          <p:cNvSpPr/>
          <p:nvPr/>
        </p:nvSpPr>
        <p:spPr>
          <a:xfrm>
            <a:off x="6323002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9AFC0B4-C3D1-41FD-AC9E-234C1F2767B7}"/>
                  </a:ext>
                </a:extLst>
              </p:cNvPr>
              <p:cNvSpPr txBox="1"/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81EC61E-5898-47F6-B3DF-09E95D911884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510EF6F-F920-4E76-AB1F-9371021D5E33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04ECC80E-7E3F-4340-A6DC-BC5057BC12E9}"/>
                  </a:ext>
                </a:extLst>
              </p:cNvPr>
              <p:cNvSpPr txBox="1"/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383DF87-732D-4EC3-92FA-8FCB5FF5A196}"/>
                  </a:ext>
                </a:extLst>
              </p:cNvPr>
              <p:cNvSpPr txBox="1"/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A228CCC-548F-4673-9860-55A17689668A}"/>
              </a:ext>
            </a:extLst>
          </p:cNvPr>
          <p:cNvSpPr/>
          <p:nvPr/>
        </p:nvSpPr>
        <p:spPr>
          <a:xfrm>
            <a:off x="3020025" y="4874650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7FFF6DAB-0530-4E71-9B06-D5705EA8240C}"/>
                  </a:ext>
                </a:extLst>
              </p:cNvPr>
              <p:cNvSpPr txBox="1"/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67709B3-7628-491A-B5ED-B0E570B9D1EB}"/>
              </a:ext>
            </a:extLst>
          </p:cNvPr>
          <p:cNvSpPr/>
          <p:nvPr/>
        </p:nvSpPr>
        <p:spPr>
          <a:xfrm>
            <a:off x="3686777" y="5534941"/>
            <a:ext cx="863510" cy="870172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FCCAD911-7BE9-4EF4-A4D2-E79C388CCB38}"/>
                  </a:ext>
                </a:extLst>
              </p:cNvPr>
              <p:cNvSpPr txBox="1"/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4107D13-280B-4D3B-A396-0EF7B8BFFCD3}"/>
              </a:ext>
            </a:extLst>
          </p:cNvPr>
          <p:cNvSpPr/>
          <p:nvPr/>
        </p:nvSpPr>
        <p:spPr>
          <a:xfrm>
            <a:off x="7480569" y="5458618"/>
            <a:ext cx="1000191" cy="971738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2C09AA9-00DF-41E0-B27D-E6E4DBE5B6DA}"/>
              </a:ext>
            </a:extLst>
          </p:cNvPr>
          <p:cNvSpPr/>
          <p:nvPr/>
        </p:nvSpPr>
        <p:spPr>
          <a:xfrm>
            <a:off x="7186515" y="4874650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B03CBDFA-29E1-4537-9BE8-A5AF7424DC72}"/>
                  </a:ext>
                </a:extLst>
              </p:cNvPr>
              <p:cNvSpPr txBox="1"/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6BDF2D2-2D6A-469B-BDFE-DD139CC8ACF1}"/>
                  </a:ext>
                </a:extLst>
              </p:cNvPr>
              <p:cNvSpPr txBox="1"/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8F997F9-9D84-4872-9F83-A9FB806E94FC}"/>
              </a:ext>
            </a:extLst>
          </p:cNvPr>
          <p:cNvSpPr txBox="1"/>
          <p:nvPr/>
        </p:nvSpPr>
        <p:spPr>
          <a:xfrm>
            <a:off x="525898" y="2555508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A9D3C33-031B-44B1-865C-4742BBC4E68B}"/>
              </a:ext>
            </a:extLst>
          </p:cNvPr>
          <p:cNvSpPr txBox="1"/>
          <p:nvPr/>
        </p:nvSpPr>
        <p:spPr>
          <a:xfrm>
            <a:off x="4224153" y="2575634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95A17C4-C85E-42FB-96C4-462C311C9728}"/>
              </a:ext>
            </a:extLst>
          </p:cNvPr>
          <p:cNvSpPr txBox="1"/>
          <p:nvPr/>
        </p:nvSpPr>
        <p:spPr>
          <a:xfrm>
            <a:off x="9091866" y="2644737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2ED129C-6AE0-43C5-90C5-896496CE2C37}"/>
              </a:ext>
            </a:extLst>
          </p:cNvPr>
          <p:cNvSpPr txBox="1"/>
          <p:nvPr/>
        </p:nvSpPr>
        <p:spPr>
          <a:xfrm>
            <a:off x="2676148" y="4714729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2296EEA-6CAA-4850-B72A-BC052DC7E035}"/>
              </a:ext>
            </a:extLst>
          </p:cNvPr>
          <p:cNvSpPr txBox="1"/>
          <p:nvPr/>
        </p:nvSpPr>
        <p:spPr>
          <a:xfrm>
            <a:off x="6842636" y="4757846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67154" y="526432"/>
                <a:ext cx="68818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iff</a:t>
                </a:r>
                <a:r>
                  <a:rPr lang="en-US" sz="2400" dirty="0">
                    <a:solidFill>
                      <a:srgbClr val="FF0000"/>
                    </a:solidFill>
                  </a:rPr>
                  <a:t> in every world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is true,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is also true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154" y="526432"/>
                <a:ext cx="6881884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266" t="-10526" r="-35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14228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465" y="1143000"/>
            <a:ext cx="9320035" cy="56134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DPLL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clauses, symbols, model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dirty="0"/>
              <a:t> true or false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dirty="0"/>
              <a:t> every </a:t>
            </a:r>
            <a:r>
              <a:rPr lang="en-US" sz="2400" dirty="0">
                <a:solidFill>
                  <a:srgbClr val="0000FF"/>
                </a:solidFill>
              </a:rPr>
              <a:t>clause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00FF"/>
                </a:solidFill>
              </a:rPr>
              <a:t>clauses</a:t>
            </a:r>
            <a:r>
              <a:rPr lang="en-US" sz="2400" dirty="0"/>
              <a:t> is true in </a:t>
            </a:r>
            <a:r>
              <a:rPr lang="en-US" sz="2400" dirty="0">
                <a:solidFill>
                  <a:srgbClr val="0000FF"/>
                </a:solidFill>
              </a:rPr>
              <a:t>model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then return </a:t>
            </a:r>
            <a:r>
              <a:rPr lang="en-US" sz="2400" dirty="0"/>
              <a:t>true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dirty="0"/>
              <a:t> some </a:t>
            </a:r>
            <a:r>
              <a:rPr lang="en-US" sz="2400" dirty="0">
                <a:solidFill>
                  <a:srgbClr val="0000FF"/>
                </a:solidFill>
              </a:rPr>
              <a:t>clause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00FF"/>
                </a:solidFill>
              </a:rPr>
              <a:t>clauses</a:t>
            </a:r>
            <a:r>
              <a:rPr lang="en-US" sz="2400" dirty="0"/>
              <a:t> is false in </a:t>
            </a:r>
            <a:r>
              <a:rPr lang="en-US" sz="2400" dirty="0">
                <a:solidFill>
                  <a:srgbClr val="0000FF"/>
                </a:solidFill>
              </a:rPr>
              <a:t>model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then return </a:t>
            </a:r>
            <a:r>
              <a:rPr lang="en-US" sz="2400" dirty="0"/>
              <a:t>false</a:t>
            </a:r>
            <a:br>
              <a:rPr lang="en-US" sz="2400" dirty="0"/>
            </a:br>
            <a:r>
              <a:rPr lang="en-US" sz="2400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FF"/>
                </a:solidFill>
              </a:rPr>
              <a:t>    P, value </a:t>
            </a:r>
            <a:r>
              <a:rPr lang="en-US" sz="2400" dirty="0"/>
              <a:t>←</a:t>
            </a:r>
            <a:r>
              <a:rPr lang="en-US" sz="2400" dirty="0">
                <a:solidFill>
                  <a:srgbClr val="008000"/>
                </a:solidFill>
              </a:rPr>
              <a:t>FIND-PURE-SYMBOL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symbols, clauses, model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is non-null </a:t>
            </a:r>
            <a:r>
              <a:rPr lang="en-US" sz="2400" dirty="0">
                <a:solidFill>
                  <a:srgbClr val="7030A0"/>
                </a:solidFill>
              </a:rPr>
              <a:t>then return </a:t>
            </a:r>
            <a:r>
              <a:rPr lang="en-US" sz="2400" dirty="0">
                <a:solidFill>
                  <a:srgbClr val="008000"/>
                </a:solidFill>
              </a:rPr>
              <a:t>DPLL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clauses, symbols–P, model∪{P=value}</a:t>
            </a:r>
            <a:r>
              <a:rPr lang="en-US" sz="2400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FF"/>
                </a:solidFill>
              </a:rPr>
              <a:t>    P, value </a:t>
            </a:r>
            <a:r>
              <a:rPr lang="en-US" sz="2400" dirty="0"/>
              <a:t>←</a:t>
            </a:r>
            <a:r>
              <a:rPr lang="en-US" sz="2400" dirty="0">
                <a:solidFill>
                  <a:srgbClr val="008000"/>
                </a:solidFill>
              </a:rPr>
              <a:t>FIND-UNIT-CLAUSE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clauses, model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is non-null </a:t>
            </a:r>
            <a:r>
              <a:rPr lang="en-US" sz="2400" dirty="0">
                <a:solidFill>
                  <a:srgbClr val="7030A0"/>
                </a:solidFill>
              </a:rPr>
              <a:t>then return </a:t>
            </a:r>
            <a:r>
              <a:rPr lang="en-US" sz="2400" dirty="0">
                <a:solidFill>
                  <a:srgbClr val="008000"/>
                </a:solidFill>
              </a:rPr>
              <a:t>DPLL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clauses, symbols–P, model∪{P=value}</a:t>
            </a:r>
            <a:r>
              <a:rPr lang="en-US" sz="2400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FF"/>
                </a:solidFill>
              </a:rPr>
              <a:t>    P</a:t>
            </a:r>
            <a:r>
              <a:rPr lang="en-US" sz="2400" dirty="0"/>
              <a:t> ← First(</a:t>
            </a:r>
            <a:r>
              <a:rPr lang="en-US" sz="2400" dirty="0">
                <a:solidFill>
                  <a:srgbClr val="0000FF"/>
                </a:solidFill>
              </a:rPr>
              <a:t>symbols</a:t>
            </a:r>
            <a:r>
              <a:rPr lang="en-US" sz="24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FF"/>
                </a:solidFill>
              </a:rPr>
              <a:t>    rest</a:t>
            </a:r>
            <a:r>
              <a:rPr lang="en-US" sz="2400" dirty="0"/>
              <a:t> ← Rest(</a:t>
            </a:r>
            <a:r>
              <a:rPr lang="en-US" sz="2400" dirty="0">
                <a:solidFill>
                  <a:srgbClr val="0000FF"/>
                </a:solidFill>
              </a:rPr>
              <a:t>symbols</a:t>
            </a:r>
            <a:r>
              <a:rPr lang="en-US" sz="24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return</a:t>
            </a:r>
            <a:r>
              <a:rPr lang="en-US" sz="2400" dirty="0"/>
              <a:t> or(</a:t>
            </a:r>
            <a:r>
              <a:rPr lang="en-US" sz="2400" dirty="0">
                <a:solidFill>
                  <a:srgbClr val="008000"/>
                </a:solidFill>
              </a:rPr>
              <a:t>DPLL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clauses, rest, model∪{P=true}</a:t>
            </a:r>
            <a:r>
              <a:rPr lang="en-US" sz="2400" dirty="0"/>
              <a:t>),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  </a:t>
            </a:r>
            <a:r>
              <a:rPr lang="en-US" sz="2400" dirty="0">
                <a:solidFill>
                  <a:srgbClr val="008000"/>
                </a:solidFill>
              </a:rPr>
              <a:t>DPLL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clauses, rest, model∪{P=false}</a:t>
            </a:r>
            <a:r>
              <a:rPr lang="en-US" sz="2400" dirty="0"/>
              <a:t>))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2098" y="166158"/>
            <a:ext cx="10515600" cy="1325563"/>
          </a:xfrm>
        </p:spPr>
        <p:txBody>
          <a:bodyPr/>
          <a:lstStyle/>
          <a:p>
            <a:r>
              <a:rPr lang="en-US" dirty="0"/>
              <a:t>DPLL Algorithm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4558" y="1588394"/>
            <a:ext cx="7358129" cy="7298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307734" y="1750385"/>
            <a:ext cx="2346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Early termination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854558" y="5990822"/>
            <a:ext cx="5932868" cy="7298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98130" y="6070260"/>
            <a:ext cx="316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Essentially backtracking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412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4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5872" y="1563876"/>
            <a:ext cx="755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Is a sentences in CNF with the following clauses </a:t>
            </a:r>
            <a:r>
              <a:rPr lang="en-US" sz="2400" dirty="0" err="1">
                <a:solidFill>
                  <a:srgbClr val="C00000"/>
                </a:solidFill>
              </a:rPr>
              <a:t>satisfiable</a:t>
            </a:r>
            <a:r>
              <a:rPr lang="en-US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5689" y="2302539"/>
            <a:ext cx="933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dirty="0">
                <a:solidFill>
                  <a:srgbClr val="C00000"/>
                </a:solidFill>
              </a:rPr>
              <a:t>Yes</a:t>
            </a:r>
          </a:p>
          <a:p>
            <a:pPr marL="342900" indent="-342900">
              <a:buAutoNum type="alphaUcPeriod"/>
            </a:pPr>
            <a:r>
              <a:rPr lang="en-US" sz="2400" dirty="0">
                <a:solidFill>
                  <a:srgbClr val="C00000"/>
                </a:solidFill>
              </a:rPr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9864" y="2435156"/>
                <a:ext cx="2273508" cy="3046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864" y="2435156"/>
                <a:ext cx="2273508" cy="30469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9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4639" y="2284486"/>
                <a:ext cx="2273508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39" y="2284486"/>
                <a:ext cx="2273508" cy="30469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48030" y="2099820"/>
                <a:ext cx="3419782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Pure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true</a:t>
                </a:r>
              </a:p>
              <a:p>
                <a:r>
                  <a:rPr lang="en-US" sz="2400" dirty="0"/>
                  <a:t>Pure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true</a:t>
                </a:r>
              </a:p>
              <a:p>
                <a:r>
                  <a:rPr lang="en-US" sz="2400" dirty="0"/>
                  <a:t>Pure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false</a:t>
                </a:r>
              </a:p>
              <a:p>
                <a:r>
                  <a:rPr lang="en-US" sz="2400" dirty="0"/>
                  <a:t>Pure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true</a:t>
                </a:r>
              </a:p>
              <a:p>
                <a:r>
                  <a:rPr lang="en-US" sz="2400" dirty="0"/>
                  <a:t>Pure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true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New pure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400" dirty="0"/>
                  <a:t>=true</a:t>
                </a:r>
              </a:p>
              <a:p>
                <a:r>
                  <a:rPr lang="en-US" sz="2400" dirty="0"/>
                  <a:t>New pure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400" dirty="0"/>
                  <a:t>=true</a:t>
                </a:r>
              </a:p>
              <a:p>
                <a:r>
                  <a:rPr lang="en-US" sz="2400" dirty="0"/>
                  <a:t>All constraints satisfied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030" y="2099820"/>
                <a:ext cx="3419782" cy="3416320"/>
              </a:xfrm>
              <a:prstGeom prst="rect">
                <a:avLst/>
              </a:prstGeom>
              <a:blipFill rotWithShape="0">
                <a:blip r:embed="rId3"/>
                <a:stretch>
                  <a:fillRect l="-2674" t="-1426" r="-1783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Problem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5872" y="1563876"/>
            <a:ext cx="755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Is a sentences in CNF with the following clauses </a:t>
            </a:r>
            <a:r>
              <a:rPr lang="en-US" sz="2400" dirty="0" err="1">
                <a:solidFill>
                  <a:srgbClr val="C00000"/>
                </a:solidFill>
              </a:rPr>
              <a:t>satisfiable</a:t>
            </a:r>
            <a:r>
              <a:rPr lang="en-US" sz="2400" dirty="0">
                <a:solidFill>
                  <a:srgbClr val="C0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04639" y="2284486"/>
                <a:ext cx="2273508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639" y="2284486"/>
                <a:ext cx="2273508" cy="30469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>
          <a:xfrm>
            <a:off x="3074974" y="3597587"/>
            <a:ext cx="1043872" cy="420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8085" y="1979054"/>
                <a:ext cx="2072619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Clauses: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85" y="1979054"/>
                <a:ext cx="2072619" cy="3416320"/>
              </a:xfrm>
              <a:prstGeom prst="rect">
                <a:avLst/>
              </a:prstGeom>
              <a:blipFill rotWithShape="0">
                <a:blip r:embed="rId2"/>
                <a:stretch>
                  <a:fillRect l="-4706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18457" y="2132864"/>
                <a:ext cx="2230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Assign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57" y="2132864"/>
                <a:ext cx="223093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09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8085" y="1979054"/>
                <a:ext cx="2072619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Clauses: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85" y="1979054"/>
                <a:ext cx="2072619" cy="3416320"/>
              </a:xfrm>
              <a:prstGeom prst="rect">
                <a:avLst/>
              </a:prstGeom>
              <a:blipFill rotWithShape="0">
                <a:blip r:embed="rId2"/>
                <a:stretch>
                  <a:fillRect l="-4706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18457" y="2132864"/>
                <a:ext cx="2230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Assign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57" y="2132864"/>
                <a:ext cx="223093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09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18457" y="2637287"/>
                <a:ext cx="2230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Assign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57" y="2637287"/>
                <a:ext cx="2230932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09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3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8085" y="1979054"/>
                <a:ext cx="2072619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Clauses: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85" y="1979054"/>
                <a:ext cx="2072619" cy="3416320"/>
              </a:xfrm>
              <a:prstGeom prst="rect">
                <a:avLst/>
              </a:prstGeom>
              <a:blipFill rotWithShape="0">
                <a:blip r:embed="rId2"/>
                <a:stretch>
                  <a:fillRect l="-4706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18457" y="2132864"/>
                <a:ext cx="2230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Assign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57" y="2132864"/>
                <a:ext cx="223093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09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18457" y="2637287"/>
                <a:ext cx="2230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Assign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57" y="2637287"/>
                <a:ext cx="2230932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09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18457" y="3149389"/>
                <a:ext cx="54915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Find unit clause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57" y="3149389"/>
                <a:ext cx="549156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66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0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8085" y="1979054"/>
                <a:ext cx="2072619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Clauses: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85" y="1979054"/>
                <a:ext cx="2072619" cy="3416320"/>
              </a:xfrm>
              <a:prstGeom prst="rect">
                <a:avLst/>
              </a:prstGeom>
              <a:blipFill rotWithShape="0">
                <a:blip r:embed="rId2"/>
                <a:stretch>
                  <a:fillRect l="-4706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18457" y="2132864"/>
                <a:ext cx="2230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Assign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57" y="2132864"/>
                <a:ext cx="223093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09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18457" y="2637287"/>
                <a:ext cx="2230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Assign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57" y="2637287"/>
                <a:ext cx="2230932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09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18457" y="3149389"/>
                <a:ext cx="54915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Find unit clause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57" y="3149389"/>
                <a:ext cx="549156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66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18457" y="3645961"/>
                <a:ext cx="54649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Find unit clause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57" y="3645961"/>
                <a:ext cx="5464958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67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2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Backjumping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Backjumping is a technique in backtracking algorithms</a:t>
            </a:r>
          </a:p>
          <a:p>
            <a:r>
              <a:rPr lang="en-US" dirty="0"/>
              <a:t>Go up more than one level in the search tree when backtrack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002" y="2707442"/>
            <a:ext cx="5662277" cy="3651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3568" y="6478940"/>
            <a:ext cx="4220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https://en.wikipedia.org/wiki/Backjumping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composed of vertex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and directed edge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 Each vertex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represents the truth status of a Boolean literal, and each directed edge from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represents the implication "If the literal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true then the literal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also true".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98613" y="3770461"/>
                <a:ext cx="71014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Example: Given a clause (A </a:t>
                </a:r>
                <a:r>
                  <a:rPr lang="en-US" sz="2400" dirty="0">
                    <a:solidFill>
                      <a:srgbClr val="0070C0"/>
                    </a:solidFill>
                    <a:sym typeface="Symbol"/>
                  </a:rPr>
                  <a:t> B),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=false implies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=true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613" y="3770461"/>
                <a:ext cx="7101496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288" t="-13333" r="-34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432462" y="5134378"/>
            <a:ext cx="334851" cy="352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81335" y="4677178"/>
            <a:ext cx="334851" cy="352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6"/>
            <a:endCxn id="6" idx="2"/>
          </p:cNvCxnSpPr>
          <p:nvPr/>
        </p:nvCxnSpPr>
        <p:spPr>
          <a:xfrm flipV="1">
            <a:off x="4767313" y="4853190"/>
            <a:ext cx="1114022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95104" y="5511332"/>
                <a:ext cx="6814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¬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104" y="5511332"/>
                <a:ext cx="681405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62918" y="4943953"/>
                <a:ext cx="463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918" y="4943953"/>
                <a:ext cx="463845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277514" y="6404930"/>
            <a:ext cx="4718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https://en.wikipedia.org/wiki/Implication_graph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 Driven Clause Learning (CDCL)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42" y="3468807"/>
            <a:ext cx="4627569" cy="27237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84" y="3189864"/>
            <a:ext cx="3925450" cy="3002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69623" y="6040191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DPLL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55138" y="6040191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CDCL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implication graph</a:t>
            </a:r>
          </a:p>
          <a:p>
            <a:r>
              <a:rPr lang="en-US" dirty="0"/>
              <a:t>Use non-chronological </a:t>
            </a:r>
            <a:r>
              <a:rPr lang="en-US" dirty="0" err="1"/>
              <a:t>backjumping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r>
              <a:rPr lang="en-US" sz="4267" dirty="0"/>
              <a:t>Boolean Satisfiability Problem (SAT)</a:t>
            </a:r>
          </a:p>
          <a:p>
            <a:r>
              <a:rPr lang="en-US" sz="4267" dirty="0"/>
              <a:t>&amp; Logical Agents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Fei Fang &amp;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47A63E-2D20-4B9D-84E2-5B2951029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425" y="2840046"/>
            <a:ext cx="1919150" cy="249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68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 Driven Clause Learning (CDCL)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6684" y="1638226"/>
            <a:ext cx="101657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a variable and assign True or False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Apply unit propagation to </a:t>
            </a:r>
            <a:r>
              <a:rPr lang="en-US" sz="2400" dirty="0">
                <a:solidFill>
                  <a:srgbClr val="0070C0"/>
                </a:solidFill>
              </a:rPr>
              <a:t>build the implication graph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If there is any conflict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srgbClr val="0070C0"/>
                </a:solidFill>
              </a:rPr>
              <a:t>Find the cut</a:t>
            </a:r>
            <a:r>
              <a:rPr lang="en-US" sz="2400" dirty="0"/>
              <a:t> in the implication graph that led to the conflict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srgbClr val="0070C0"/>
                </a:solidFill>
              </a:rPr>
              <a:t>Derive a new clause</a:t>
            </a:r>
            <a:r>
              <a:rPr lang="en-US" sz="2400" dirty="0"/>
              <a:t> which is the negation of the assignments that led to the conflict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 err="1">
                <a:solidFill>
                  <a:srgbClr val="0070C0"/>
                </a:solidFill>
              </a:rPr>
              <a:t>Backjump</a:t>
            </a:r>
            <a:r>
              <a:rPr lang="en-US" sz="2400" dirty="0"/>
              <a:t> to the appropriate decision level, where the first-assigned variable involved in the conflict was assigned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Otherwise continue from step 1 until all variable values are assigned</a:t>
            </a:r>
          </a:p>
        </p:txBody>
      </p:sp>
      <p:sp>
        <p:nvSpPr>
          <p:cNvPr id="6" name="Rectangle 5"/>
          <p:cNvSpPr/>
          <p:nvPr/>
        </p:nvSpPr>
        <p:spPr>
          <a:xfrm>
            <a:off x="3105085" y="6446881"/>
            <a:ext cx="5981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https://en.wikipedia.org/wiki/Conflict-driven_clause_learning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 Driven Clause Learning (CDCL)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79" y="1467455"/>
            <a:ext cx="8463000" cy="498486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8943" y="1787793"/>
                <a:ext cx="2273508" cy="3046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943" y="1787793"/>
                <a:ext cx="2273508" cy="30469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8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 Driven Clause Learning (CDCL)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02" y="1467455"/>
            <a:ext cx="8420754" cy="498486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8943" y="1787793"/>
                <a:ext cx="2273508" cy="3046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943" y="1787793"/>
                <a:ext cx="2273508" cy="30469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317954" y="5990651"/>
            <a:ext cx="3540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Build the implication graph</a:t>
            </a:r>
          </a:p>
        </p:txBody>
      </p:sp>
    </p:spTree>
    <p:extLst>
      <p:ext uri="{BB962C8B-B14F-4D97-AF65-F5344CB8AC3E}">
        <p14:creationId xmlns:p14="http://schemas.microsoft.com/office/powerpoint/2010/main" val="17179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 Driven Clause Learning (CDCL)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7" y="1433849"/>
            <a:ext cx="9855917" cy="481240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05722" y="1585492"/>
                <a:ext cx="2273508" cy="3046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722" y="1585492"/>
                <a:ext cx="2273508" cy="30469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3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 Driven Clause Learning (CDCL)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06" y="1506193"/>
            <a:ext cx="9096054" cy="513071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24207" y="1572157"/>
                <a:ext cx="2273508" cy="3046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07" y="1572157"/>
                <a:ext cx="2273508" cy="30469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 Driven Clause Learning (CDCL)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10" y="1690688"/>
            <a:ext cx="8264244" cy="511108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0851" y="1305120"/>
                <a:ext cx="2273508" cy="3046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851" y="1305120"/>
                <a:ext cx="2273508" cy="30469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9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 Driven Clause Learning (CDCL)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10" y="1533196"/>
            <a:ext cx="8264244" cy="506812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0851" y="1216107"/>
                <a:ext cx="2273508" cy="3046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851" y="1216107"/>
                <a:ext cx="2273508" cy="30469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299227" y="5515161"/>
            <a:ext cx="2471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There is a conflict!</a:t>
            </a:r>
          </a:p>
        </p:txBody>
      </p:sp>
    </p:spTree>
    <p:extLst>
      <p:ext uri="{BB962C8B-B14F-4D97-AF65-F5344CB8AC3E}">
        <p14:creationId xmlns:p14="http://schemas.microsoft.com/office/powerpoint/2010/main" val="14288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 Driven Clause Learning (CDCL)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19" y="1690688"/>
            <a:ext cx="8264244" cy="498103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0851" y="1305120"/>
                <a:ext cx="2273508" cy="3046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851" y="1305120"/>
                <a:ext cx="2273508" cy="30469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6446" y="5462228"/>
                <a:ext cx="6935554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Find the cut and its corresponding literals: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4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Derive a new clause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. Why?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446" y="5462228"/>
                <a:ext cx="6935554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318" t="-735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65344" y="6253837"/>
                <a:ext cx="57578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then there will be a conflict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344" y="6253837"/>
                <a:ext cx="575785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587" t="-10526" r="-52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0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 Driven Clause Learning (CDCL)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67" y="1496726"/>
            <a:ext cx="7800943" cy="4726198"/>
          </a:xfrm>
        </p:spPr>
      </p:pic>
      <p:sp>
        <p:nvSpPr>
          <p:cNvPr id="5" name="Rectangle 4"/>
          <p:cNvSpPr/>
          <p:nvPr/>
        </p:nvSpPr>
        <p:spPr>
          <a:xfrm>
            <a:off x="6552526" y="5089718"/>
            <a:ext cx="535895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Backjump</a:t>
            </a:r>
            <a:r>
              <a:rPr lang="en-US" sz="2400" dirty="0">
                <a:solidFill>
                  <a:srgbClr val="FF0000"/>
                </a:solidFill>
              </a:rPr>
              <a:t> to the level where the first-assigned variable involved in the conflict was assigned.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2533" y="1287750"/>
                <a:ext cx="2273508" cy="34163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33" y="1287750"/>
                <a:ext cx="2273508" cy="34163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910860" y="1496726"/>
            <a:ext cx="1871533" cy="2363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0625" y="4272595"/>
            <a:ext cx="2318327" cy="399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535732" y="2090047"/>
            <a:ext cx="1847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 Driven Clause Learning (CDCL)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89" y="1505279"/>
            <a:ext cx="7800943" cy="4492746"/>
          </a:xfrm>
        </p:spPr>
      </p:pic>
      <p:sp>
        <p:nvSpPr>
          <p:cNvPr id="6" name="Rectangle 5"/>
          <p:cNvSpPr/>
          <p:nvPr/>
        </p:nvSpPr>
        <p:spPr>
          <a:xfrm>
            <a:off x="6096000" y="364088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Backtrack to the level where the “problem” is instead of merely trying to fix the “symptom”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8560" y="3198025"/>
            <a:ext cx="3582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Continue Unit propagation.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2533" y="1287750"/>
                <a:ext cx="2273508" cy="34163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33" y="1287750"/>
                <a:ext cx="2273508" cy="34163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910860" y="1496726"/>
            <a:ext cx="1871533" cy="2363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0625" y="4272595"/>
            <a:ext cx="2318327" cy="399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690688"/>
            <a:ext cx="10515600" cy="4800181"/>
          </a:xfrm>
        </p:spPr>
        <p:txBody>
          <a:bodyPr>
            <a:normAutofit/>
          </a:bodyPr>
          <a:lstStyle/>
          <a:p>
            <a:r>
              <a:rPr lang="en-US" sz="2400" dirty="0"/>
              <a:t>Midterm 1 Exam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Tue 10/1, in class</a:t>
            </a:r>
            <a:endParaRPr lang="en-US" sz="2400" dirty="0"/>
          </a:p>
          <a:p>
            <a:r>
              <a:rPr lang="en-US" sz="2400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HW4</a:t>
            </a:r>
          </a:p>
          <a:p>
            <a:pPr marL="917575" lvl="2" indent="-457200"/>
            <a:r>
              <a:rPr lang="en-US" sz="2400" dirty="0"/>
              <a:t>Due Tue 9/24,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P2: Logic and Planning</a:t>
            </a:r>
          </a:p>
          <a:p>
            <a:pPr marL="917575" lvl="2" indent="-457200"/>
            <a:r>
              <a:rPr lang="en-US" sz="2400" dirty="0"/>
              <a:t>Out today</a:t>
            </a:r>
          </a:p>
          <a:p>
            <a:pPr marL="917575" lvl="2" indent="-457200"/>
            <a:r>
              <a:rPr lang="en-US" sz="2400" dirty="0"/>
              <a:t>Due Sat 10/5, 10 pm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3281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 Driven Clause Learning (CDCL)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6684" y="1638226"/>
            <a:ext cx="101657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a variable and assign True or False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Apply unit propagation to </a:t>
            </a:r>
            <a:r>
              <a:rPr lang="en-US" sz="2400" dirty="0">
                <a:solidFill>
                  <a:srgbClr val="0070C0"/>
                </a:solidFill>
              </a:rPr>
              <a:t>build the implication graph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If there is any conflict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srgbClr val="0070C0"/>
                </a:solidFill>
              </a:rPr>
              <a:t>Find the cut</a:t>
            </a:r>
            <a:r>
              <a:rPr lang="en-US" sz="2400" dirty="0"/>
              <a:t> in the implication graph that led to the conflict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srgbClr val="0070C0"/>
                </a:solidFill>
              </a:rPr>
              <a:t>Derive a new clause</a:t>
            </a:r>
            <a:r>
              <a:rPr lang="en-US" sz="2400" dirty="0"/>
              <a:t> which is the negation of the assignments that led to the conflict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 err="1">
                <a:solidFill>
                  <a:srgbClr val="0070C0"/>
                </a:solidFill>
              </a:rPr>
              <a:t>Backjump</a:t>
            </a:r>
            <a:r>
              <a:rPr lang="en-US" sz="2400" dirty="0"/>
              <a:t> to the appropriate decision level, where the first-assigned variable involved in the conflict was assigned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Otherwise continue from step 1 until all variable values are assigned</a:t>
            </a:r>
          </a:p>
        </p:txBody>
      </p:sp>
      <p:sp>
        <p:nvSpPr>
          <p:cNvPr id="6" name="Rectangle 5"/>
          <p:cNvSpPr/>
          <p:nvPr/>
        </p:nvSpPr>
        <p:spPr>
          <a:xfrm>
            <a:off x="3105085" y="6446881"/>
            <a:ext cx="5981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https://en.wikipedia.org/wiki/Conflict-driven_clause_learning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0726" y="5473714"/>
            <a:ext cx="5788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Similar ideas can be applied to general CSPs</a:t>
            </a:r>
          </a:p>
        </p:txBody>
      </p:sp>
    </p:spTree>
    <p:extLst>
      <p:ext uri="{BB962C8B-B14F-4D97-AF65-F5344CB8AC3E}">
        <p14:creationId xmlns:p14="http://schemas.microsoft.com/office/powerpoint/2010/main" val="37759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 Algorithms for 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WALK-SAT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Randomly</a:t>
            </a:r>
            <a:r>
              <a:rPr lang="en-US" dirty="0"/>
              <a:t> choose an unsatisfied clause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With probability p</a:t>
            </a:r>
            <a:r>
              <a:rPr lang="en-US" dirty="0"/>
              <a:t>, flip a </a:t>
            </a:r>
            <a:r>
              <a:rPr lang="en-US" dirty="0">
                <a:solidFill>
                  <a:srgbClr val="0070C0"/>
                </a:solidFill>
              </a:rPr>
              <a:t>randomly</a:t>
            </a:r>
            <a:r>
              <a:rPr lang="en-US" dirty="0"/>
              <a:t> selected symbol in the clause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Otherwise</a:t>
            </a:r>
            <a:r>
              <a:rPr lang="en-US" dirty="0"/>
              <a:t>, flip a symbol in the clause that </a:t>
            </a:r>
            <a:r>
              <a:rPr lang="en-US" dirty="0">
                <a:solidFill>
                  <a:srgbClr val="0070C0"/>
                </a:solidFill>
              </a:rPr>
              <a:t>maximizes</a:t>
            </a:r>
            <a:r>
              <a:rPr lang="en-US" dirty="0"/>
              <a:t> the # of satisfied clauses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6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7772400" cy="11430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W</a:t>
            </a:r>
            <a:r>
              <a:rPr lang="en-US" sz="3600"/>
              <a:t>ALK</a:t>
            </a:r>
            <a:r>
              <a:rPr lang="en-US"/>
              <a:t>SAT</a:t>
            </a:r>
            <a:endParaRPr/>
          </a:p>
        </p:txBody>
      </p:sp>
      <p:sp>
        <p:nvSpPr>
          <p:cNvPr id="490" name="Google Shape;490;p56"/>
          <p:cNvSpPr txBox="1">
            <a:spLocks noGrp="1"/>
          </p:cNvSpPr>
          <p:nvPr>
            <p:ph type="body" idx="1"/>
          </p:nvPr>
        </p:nvSpPr>
        <p:spPr>
          <a:xfrm>
            <a:off x="1524001" y="1257892"/>
            <a:ext cx="9634470" cy="532750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sz="2400" b="1" dirty="0"/>
              <a:t>function</a:t>
            </a:r>
            <a:r>
              <a:rPr lang="en-US" sz="2400" dirty="0"/>
              <a:t> WALKSAT(</a:t>
            </a:r>
            <a:r>
              <a:rPr lang="en-US" sz="2400" i="1" dirty="0"/>
              <a:t>clauses</a:t>
            </a:r>
            <a:r>
              <a:rPr lang="en-US" sz="2400" dirty="0"/>
              <a:t>, 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 err="1"/>
              <a:t>max_flips</a:t>
            </a:r>
            <a:r>
              <a:rPr lang="en-US" sz="2400" dirty="0"/>
              <a:t>) </a:t>
            </a:r>
            <a:r>
              <a:rPr lang="en-US" sz="2400" b="1" dirty="0"/>
              <a:t>returns</a:t>
            </a:r>
            <a:r>
              <a:rPr lang="en-US" sz="2400" dirty="0"/>
              <a:t> a model or </a:t>
            </a:r>
            <a:r>
              <a:rPr lang="en-US" sz="2400" i="1" dirty="0"/>
              <a:t>failure</a:t>
            </a:r>
            <a:endParaRPr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dirty="0"/>
              <a:t>    </a:t>
            </a:r>
            <a:r>
              <a:rPr lang="en-US" sz="2400" b="1" dirty="0"/>
              <a:t>inputs</a:t>
            </a:r>
            <a:r>
              <a:rPr lang="en-US" sz="2400" dirty="0"/>
              <a:t>: </a:t>
            </a:r>
            <a:r>
              <a:rPr lang="en-US" sz="2400" i="1" dirty="0"/>
              <a:t>clauses</a:t>
            </a:r>
            <a:r>
              <a:rPr lang="en-US" sz="2400" dirty="0"/>
              <a:t>, a set of clauses</a:t>
            </a:r>
            <a:endParaRPr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dirty="0"/>
              <a:t>    </a:t>
            </a:r>
            <a:r>
              <a:rPr lang="en-US" sz="2400" i="1" dirty="0"/>
              <a:t>p</a:t>
            </a:r>
            <a:r>
              <a:rPr lang="en-US" sz="2400" dirty="0"/>
              <a:t>, the probability of choosing to do a random walk, typically around 0.5</a:t>
            </a:r>
            <a:endParaRPr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dirty="0"/>
              <a:t>    </a:t>
            </a:r>
            <a:r>
              <a:rPr lang="en-US" sz="2400" i="1" dirty="0" err="1"/>
              <a:t>max_flips</a:t>
            </a:r>
            <a:r>
              <a:rPr lang="en-US" sz="2400" dirty="0"/>
              <a:t>, number of flips allowed before giving up</a:t>
            </a:r>
            <a:endParaRPr sz="2400" dirty="0"/>
          </a:p>
          <a:p>
            <a:pPr marL="0" indent="0">
              <a:spcBef>
                <a:spcPts val="640"/>
              </a:spcBef>
              <a:buNone/>
            </a:pPr>
            <a:endParaRPr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dirty="0"/>
              <a:t>    </a:t>
            </a:r>
            <a:r>
              <a:rPr lang="en-US" sz="2400" i="1" dirty="0"/>
              <a:t>model</a:t>
            </a:r>
            <a:r>
              <a:rPr lang="en-US" sz="2400" dirty="0"/>
              <a:t> ← a random assignment of </a:t>
            </a:r>
            <a:r>
              <a:rPr lang="en-US" sz="2400" i="1" dirty="0"/>
              <a:t>true</a:t>
            </a:r>
            <a:r>
              <a:rPr lang="en-US" sz="2400" dirty="0"/>
              <a:t>/</a:t>
            </a:r>
            <a:r>
              <a:rPr lang="en-US" sz="2400" i="1" dirty="0"/>
              <a:t>false</a:t>
            </a:r>
            <a:r>
              <a:rPr lang="en-US" sz="2400" dirty="0"/>
              <a:t> to the symbols in </a:t>
            </a:r>
            <a:r>
              <a:rPr lang="en-US" sz="2400" i="1" dirty="0"/>
              <a:t>clauses</a:t>
            </a:r>
            <a:endParaRPr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dirty="0"/>
              <a:t>    </a:t>
            </a:r>
            <a:r>
              <a:rPr lang="en-US" sz="2400" b="1" dirty="0"/>
              <a:t>for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= 1 </a:t>
            </a:r>
            <a:r>
              <a:rPr lang="en-US" sz="2400" b="1" dirty="0"/>
              <a:t>to</a:t>
            </a:r>
            <a:r>
              <a:rPr lang="en-US" sz="2400" dirty="0"/>
              <a:t> </a:t>
            </a:r>
            <a:r>
              <a:rPr lang="en-US" sz="2400" i="1" dirty="0" err="1"/>
              <a:t>max_flips</a:t>
            </a:r>
            <a:r>
              <a:rPr lang="en-US" sz="2400" b="1" dirty="0"/>
              <a:t> do</a:t>
            </a:r>
            <a:endParaRPr sz="2400" b="1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b="1" dirty="0"/>
              <a:t>        if </a:t>
            </a:r>
            <a:r>
              <a:rPr lang="en-US" sz="2400" i="1" dirty="0"/>
              <a:t>model</a:t>
            </a:r>
            <a:r>
              <a:rPr lang="en-US" sz="2400" dirty="0"/>
              <a:t> satisfies </a:t>
            </a:r>
            <a:r>
              <a:rPr lang="en-US" sz="2400" i="1" dirty="0"/>
              <a:t>clauses</a:t>
            </a:r>
            <a:r>
              <a:rPr lang="en-US" sz="2400" dirty="0"/>
              <a:t> </a:t>
            </a:r>
            <a:r>
              <a:rPr lang="en-US" sz="2400" b="1" dirty="0"/>
              <a:t>then return </a:t>
            </a:r>
            <a:r>
              <a:rPr lang="en-US" sz="2400" i="1" dirty="0"/>
              <a:t>model</a:t>
            </a:r>
            <a:endParaRPr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dirty="0"/>
              <a:t>        </a:t>
            </a:r>
            <a:r>
              <a:rPr lang="en-US" sz="2400" i="1" dirty="0"/>
              <a:t>clause</a:t>
            </a:r>
            <a:r>
              <a:rPr lang="en-US" sz="2400" dirty="0"/>
              <a:t> ←a randomly selected clause from </a:t>
            </a:r>
            <a:r>
              <a:rPr lang="en-US" sz="2400" i="1" dirty="0"/>
              <a:t>clauses</a:t>
            </a:r>
            <a:r>
              <a:rPr lang="en-US" sz="2400" dirty="0"/>
              <a:t> that is </a:t>
            </a:r>
            <a:r>
              <a:rPr lang="en-US" sz="2400" i="1" dirty="0"/>
              <a:t>false</a:t>
            </a:r>
            <a:r>
              <a:rPr lang="en-US" sz="2400" dirty="0"/>
              <a:t> in </a:t>
            </a:r>
            <a:r>
              <a:rPr lang="en-US" sz="2400" i="1" dirty="0"/>
              <a:t>model</a:t>
            </a:r>
            <a:endParaRPr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dirty="0"/>
              <a:t>        </a:t>
            </a:r>
            <a:r>
              <a:rPr lang="en-US" sz="2400" b="1" dirty="0"/>
              <a:t>with probability</a:t>
            </a:r>
            <a:r>
              <a:rPr lang="en-US" sz="2400" dirty="0"/>
              <a:t> </a:t>
            </a:r>
            <a:r>
              <a:rPr lang="en-US" sz="2400" i="1" dirty="0"/>
              <a:t>p</a:t>
            </a:r>
            <a:r>
              <a:rPr lang="en-US" sz="2400" dirty="0"/>
              <a:t> flip the value in </a:t>
            </a:r>
            <a:r>
              <a:rPr lang="en-US" sz="2400" i="1" dirty="0"/>
              <a:t>model</a:t>
            </a:r>
            <a:r>
              <a:rPr lang="en-US" sz="2400" dirty="0"/>
              <a:t> of </a:t>
            </a:r>
            <a:br>
              <a:rPr lang="en-US" sz="2400" dirty="0"/>
            </a:br>
            <a:r>
              <a:rPr lang="en-US" sz="2400" dirty="0"/>
              <a:t>                         a randomly selected symbol from </a:t>
            </a:r>
            <a:r>
              <a:rPr lang="en-US" sz="2400" i="1" dirty="0"/>
              <a:t>clause</a:t>
            </a:r>
            <a:endParaRPr sz="2400" i="1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i="1" dirty="0"/>
              <a:t>        </a:t>
            </a:r>
            <a:r>
              <a:rPr lang="en-US" sz="2400" b="1" dirty="0"/>
              <a:t>else</a:t>
            </a:r>
            <a:r>
              <a:rPr lang="en-US" sz="2400" dirty="0"/>
              <a:t> flip whichever symbol in </a:t>
            </a:r>
            <a:r>
              <a:rPr lang="en-US" sz="2400" i="1" dirty="0"/>
              <a:t>clause</a:t>
            </a:r>
            <a:r>
              <a:rPr lang="en-US" sz="2400" dirty="0"/>
              <a:t> maximizes the # of satisfied clauses</a:t>
            </a:r>
            <a:endParaRPr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dirty="0"/>
              <a:t>    </a:t>
            </a:r>
            <a:r>
              <a:rPr lang="en-US" sz="2400" b="1" dirty="0"/>
              <a:t>return</a:t>
            </a:r>
            <a:r>
              <a:rPr lang="en-US" sz="2400" dirty="0"/>
              <a:t> </a:t>
            </a:r>
            <a:r>
              <a:rPr lang="en-US" sz="2400" i="1" dirty="0"/>
              <a:t>failure</a:t>
            </a:r>
            <a:endParaRPr sz="2400" i="1" dirty="0"/>
          </a:p>
        </p:txBody>
      </p:sp>
      <p:sp>
        <p:nvSpPr>
          <p:cNvPr id="491" name="Google Shape;491;p56"/>
          <p:cNvSpPr txBox="1">
            <a:spLocks noGrp="1"/>
          </p:cNvSpPr>
          <p:nvPr>
            <p:ph type="sldNum" idx="12"/>
          </p:nvPr>
        </p:nvSpPr>
        <p:spPr>
          <a:xfrm>
            <a:off x="8659400" y="6492900"/>
            <a:ext cx="1905000" cy="2523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ts val="1400"/>
              </a:pPr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48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 Algorithms for 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WALK-SAT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Randomly</a:t>
            </a:r>
            <a:r>
              <a:rPr lang="en-US" dirty="0"/>
              <a:t> choose an unsatisfied clause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With probability p</a:t>
            </a:r>
            <a:r>
              <a:rPr lang="en-US" dirty="0"/>
              <a:t>, flip a </a:t>
            </a:r>
            <a:r>
              <a:rPr lang="en-US" dirty="0">
                <a:solidFill>
                  <a:srgbClr val="0070C0"/>
                </a:solidFill>
              </a:rPr>
              <a:t>randomly</a:t>
            </a:r>
            <a:r>
              <a:rPr lang="en-US" dirty="0"/>
              <a:t> selected symbol in the clause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Otherwise</a:t>
            </a:r>
            <a:r>
              <a:rPr lang="en-US" dirty="0"/>
              <a:t>, flip a symbol in the clause that </a:t>
            </a:r>
            <a:r>
              <a:rPr lang="en-US" dirty="0">
                <a:solidFill>
                  <a:srgbClr val="0070C0"/>
                </a:solidFill>
              </a:rPr>
              <a:t>maximizes</a:t>
            </a:r>
            <a:r>
              <a:rPr lang="en-US" dirty="0"/>
              <a:t> the # of satisfied clauses</a:t>
            </a:r>
          </a:p>
          <a:p>
            <a:pPr lvl="1"/>
            <a:endParaRPr lang="en-US" dirty="0"/>
          </a:p>
          <a:p>
            <a:r>
              <a:rPr lang="en-US" dirty="0"/>
              <a:t>GSAT [Selman, Levesque, Mitchell AAAI-92] </a:t>
            </a:r>
          </a:p>
          <a:p>
            <a:pPr lvl="1"/>
            <a:r>
              <a:rPr lang="en-US" dirty="0"/>
              <a:t>Similar to </a:t>
            </a:r>
            <a:r>
              <a:rPr lang="en-US" dirty="0">
                <a:solidFill>
                  <a:srgbClr val="0070C0"/>
                </a:solidFill>
              </a:rPr>
              <a:t>hill climbing </a:t>
            </a:r>
            <a:r>
              <a:rPr lang="en-US" dirty="0"/>
              <a:t>but with </a:t>
            </a:r>
            <a:r>
              <a:rPr lang="en-US" dirty="0">
                <a:solidFill>
                  <a:srgbClr val="0070C0"/>
                </a:solidFill>
              </a:rPr>
              <a:t>random restarts </a:t>
            </a:r>
            <a:r>
              <a:rPr lang="en-US" dirty="0"/>
              <a:t>and allows for </a:t>
            </a:r>
            <a:r>
              <a:rPr lang="en-US" dirty="0">
                <a:solidFill>
                  <a:srgbClr val="0070C0"/>
                </a:solidFill>
              </a:rPr>
              <a:t>downhill/sideway moves </a:t>
            </a:r>
            <a:r>
              <a:rPr lang="en-US" dirty="0"/>
              <a:t>if no better moves available</a:t>
            </a:r>
          </a:p>
        </p:txBody>
      </p:sp>
    </p:spTree>
    <p:extLst>
      <p:ext uri="{BB962C8B-B14F-4D97-AF65-F5344CB8AC3E}">
        <p14:creationId xmlns:p14="http://schemas.microsoft.com/office/powerpoint/2010/main" val="42474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6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7772400" cy="11430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GSAT</a:t>
            </a:r>
            <a:endParaRPr dirty="0"/>
          </a:p>
        </p:txBody>
      </p:sp>
      <p:sp>
        <p:nvSpPr>
          <p:cNvPr id="490" name="Google Shape;490;p56"/>
          <p:cNvSpPr txBox="1">
            <a:spLocks noGrp="1"/>
          </p:cNvSpPr>
          <p:nvPr>
            <p:ph type="body" idx="1"/>
          </p:nvPr>
        </p:nvSpPr>
        <p:spPr>
          <a:xfrm>
            <a:off x="978795" y="1257892"/>
            <a:ext cx="10604679" cy="532750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sz="2400" b="1" dirty="0"/>
              <a:t>function</a:t>
            </a:r>
            <a:r>
              <a:rPr lang="en-US" sz="2400" dirty="0"/>
              <a:t> GSAT(</a:t>
            </a:r>
            <a:r>
              <a:rPr lang="en-US" sz="2400" i="1" dirty="0"/>
              <a:t>sentence</a:t>
            </a:r>
            <a:r>
              <a:rPr lang="en-US" sz="2400" dirty="0"/>
              <a:t>, </a:t>
            </a:r>
            <a:r>
              <a:rPr lang="en-US" sz="2400" i="1" dirty="0" err="1"/>
              <a:t>max_restarts</a:t>
            </a:r>
            <a:r>
              <a:rPr lang="en-US" sz="2400" dirty="0"/>
              <a:t>, </a:t>
            </a:r>
            <a:r>
              <a:rPr lang="en-US" sz="2400" i="1" dirty="0" err="1"/>
              <a:t>max_climbs</a:t>
            </a:r>
            <a:r>
              <a:rPr lang="en-US" sz="2400" dirty="0"/>
              <a:t>) </a:t>
            </a:r>
            <a:r>
              <a:rPr lang="en-US" sz="2400" b="1" dirty="0"/>
              <a:t>returns</a:t>
            </a:r>
            <a:r>
              <a:rPr lang="en-US" sz="2400" dirty="0"/>
              <a:t> a model or </a:t>
            </a:r>
            <a:r>
              <a:rPr lang="en-US" sz="2400" i="1" dirty="0"/>
              <a:t>failure</a:t>
            </a:r>
            <a:endParaRPr lang="en-US"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b="1" dirty="0"/>
              <a:t>    for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= 1 </a:t>
            </a:r>
            <a:r>
              <a:rPr lang="en-US" sz="2400" b="1" dirty="0"/>
              <a:t>to</a:t>
            </a:r>
            <a:r>
              <a:rPr lang="en-US" sz="2400" dirty="0"/>
              <a:t> </a:t>
            </a:r>
            <a:r>
              <a:rPr lang="en-US" sz="2400" i="1" dirty="0" err="1"/>
              <a:t>max_restarts</a:t>
            </a:r>
            <a:r>
              <a:rPr lang="en-US" sz="2400" i="1" dirty="0"/>
              <a:t> </a:t>
            </a:r>
            <a:r>
              <a:rPr lang="en-US" sz="2400" b="1" dirty="0"/>
              <a:t>do</a:t>
            </a:r>
            <a:endParaRPr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dirty="0"/>
              <a:t>    </a:t>
            </a:r>
            <a:r>
              <a:rPr lang="en-US" sz="2400" i="1" dirty="0"/>
              <a:t>model</a:t>
            </a:r>
            <a:r>
              <a:rPr lang="en-US" sz="2400" dirty="0"/>
              <a:t> ← a random assignment of </a:t>
            </a:r>
            <a:r>
              <a:rPr lang="en-US" sz="2400" i="1" dirty="0"/>
              <a:t>true</a:t>
            </a:r>
            <a:r>
              <a:rPr lang="en-US" sz="2400" dirty="0"/>
              <a:t>/</a:t>
            </a:r>
            <a:r>
              <a:rPr lang="en-US" sz="2400" i="1" dirty="0"/>
              <a:t>false</a:t>
            </a:r>
            <a:r>
              <a:rPr lang="en-US" sz="2400" dirty="0"/>
              <a:t> to the symbols in </a:t>
            </a:r>
            <a:r>
              <a:rPr lang="en-US" sz="2400" i="1" dirty="0"/>
              <a:t>clauses</a:t>
            </a:r>
            <a:endParaRPr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dirty="0"/>
              <a:t>        </a:t>
            </a:r>
            <a:r>
              <a:rPr lang="en-US" sz="2400" b="1" dirty="0"/>
              <a:t>for</a:t>
            </a:r>
            <a:r>
              <a:rPr lang="en-US" sz="2400" dirty="0"/>
              <a:t> j = 1 </a:t>
            </a:r>
            <a:r>
              <a:rPr lang="en-US" sz="2400" b="1" dirty="0"/>
              <a:t>to</a:t>
            </a:r>
            <a:r>
              <a:rPr lang="en-US" sz="2400" dirty="0"/>
              <a:t> </a:t>
            </a:r>
            <a:r>
              <a:rPr lang="en-US" sz="2400" i="1" dirty="0" err="1"/>
              <a:t>max_climbs</a:t>
            </a:r>
            <a:r>
              <a:rPr lang="en-US" sz="2400" i="1" dirty="0"/>
              <a:t> </a:t>
            </a:r>
            <a:r>
              <a:rPr lang="en-US" sz="2400" b="1" dirty="0"/>
              <a:t>do</a:t>
            </a:r>
            <a:endParaRPr sz="2400" b="1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b="1" dirty="0"/>
              <a:t>             if </a:t>
            </a:r>
            <a:r>
              <a:rPr lang="en-US" sz="2400" i="1" dirty="0"/>
              <a:t>model</a:t>
            </a:r>
            <a:r>
              <a:rPr lang="en-US" sz="2400" dirty="0"/>
              <a:t> satisfies </a:t>
            </a:r>
            <a:r>
              <a:rPr lang="en-US" sz="2400" i="1" dirty="0"/>
              <a:t>sentence </a:t>
            </a:r>
            <a:r>
              <a:rPr lang="en-US" sz="2400" b="1" dirty="0"/>
              <a:t>then return </a:t>
            </a:r>
            <a:r>
              <a:rPr lang="en-US" sz="2400" i="1" dirty="0"/>
              <a:t>model</a:t>
            </a:r>
            <a:endParaRPr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dirty="0"/>
              <a:t>             </a:t>
            </a:r>
            <a:r>
              <a:rPr lang="en-US" sz="2400" i="1" dirty="0"/>
              <a:t>model </a:t>
            </a:r>
            <a:r>
              <a:rPr lang="en-US" sz="2400" dirty="0"/>
              <a:t>← randomly choose </a:t>
            </a:r>
            <a:r>
              <a:rPr lang="en-US" sz="2400" dirty="0">
                <a:solidFill>
                  <a:srgbClr val="0070C0"/>
                </a:solidFill>
              </a:rPr>
              <a:t>one of the best </a:t>
            </a:r>
            <a:r>
              <a:rPr lang="en-US" sz="2400" dirty="0"/>
              <a:t>successors</a:t>
            </a:r>
            <a:endParaRPr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dirty="0"/>
              <a:t>    </a:t>
            </a:r>
            <a:r>
              <a:rPr lang="en-US" sz="2400" b="1" dirty="0"/>
              <a:t>return</a:t>
            </a:r>
            <a:r>
              <a:rPr lang="en-US" sz="2400" dirty="0"/>
              <a:t> </a:t>
            </a:r>
            <a:r>
              <a:rPr lang="en-US" sz="2400" i="1" dirty="0"/>
              <a:t>failure</a:t>
            </a:r>
            <a:endParaRPr sz="2400" i="1" dirty="0"/>
          </a:p>
        </p:txBody>
      </p:sp>
      <p:sp>
        <p:nvSpPr>
          <p:cNvPr id="491" name="Google Shape;491;p56"/>
          <p:cNvSpPr txBox="1">
            <a:spLocks noGrp="1"/>
          </p:cNvSpPr>
          <p:nvPr>
            <p:ph type="sldNum" idx="12"/>
          </p:nvPr>
        </p:nvSpPr>
        <p:spPr>
          <a:xfrm>
            <a:off x="8659400" y="6492900"/>
            <a:ext cx="1905000" cy="2523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ts val="1400"/>
              </a:pPr>
              <a:t>44</a:t>
            </a:fld>
            <a:endParaRPr/>
          </a:p>
        </p:txBody>
      </p:sp>
      <p:grpSp>
        <p:nvGrpSpPr>
          <p:cNvPr id="5" name="Google Shape;499;p57"/>
          <p:cNvGrpSpPr/>
          <p:nvPr/>
        </p:nvGrpSpPr>
        <p:grpSpPr>
          <a:xfrm>
            <a:off x="1400668" y="4468812"/>
            <a:ext cx="3975100" cy="1995488"/>
            <a:chOff x="0" y="4862512"/>
            <a:chExt cx="3975100" cy="1995488"/>
          </a:xfrm>
        </p:grpSpPr>
        <p:cxnSp>
          <p:nvCxnSpPr>
            <p:cNvPr id="6" name="Google Shape;500;p57"/>
            <p:cNvCxnSpPr/>
            <p:nvPr/>
          </p:nvCxnSpPr>
          <p:spPr>
            <a:xfrm rot="10800000">
              <a:off x="609600" y="5181600"/>
              <a:ext cx="0" cy="144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7" name="Google Shape;501;p57"/>
            <p:cNvCxnSpPr/>
            <p:nvPr/>
          </p:nvCxnSpPr>
          <p:spPr>
            <a:xfrm>
              <a:off x="609600" y="6629400"/>
              <a:ext cx="2438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8" name="Google Shape;502;p57"/>
            <p:cNvSpPr txBox="1"/>
            <p:nvPr/>
          </p:nvSpPr>
          <p:spPr>
            <a:xfrm>
              <a:off x="0" y="5257800"/>
              <a:ext cx="590550" cy="1314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600"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2000</a:t>
              </a:r>
              <a:endParaRPr/>
            </a:p>
            <a:p>
              <a:pPr>
                <a:buClr>
                  <a:schemeClr val="dk1"/>
                </a:buClr>
                <a:buSzPts val="1600"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1600</a:t>
              </a:r>
              <a:endParaRPr/>
            </a:p>
            <a:p>
              <a:pPr>
                <a:buClr>
                  <a:schemeClr val="dk1"/>
                </a:buClr>
                <a:buSzPts val="1600"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1200</a:t>
              </a:r>
              <a:endParaRPr/>
            </a:p>
            <a:p>
              <a:pPr>
                <a:buClr>
                  <a:schemeClr val="dk1"/>
                </a:buClr>
                <a:buSzPts val="1600"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800</a:t>
              </a:r>
              <a:endParaRPr/>
            </a:p>
            <a:p>
              <a:pPr>
                <a:buClr>
                  <a:schemeClr val="dk1"/>
                </a:buClr>
                <a:buSzPts val="1600"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400</a:t>
              </a:r>
              <a:endParaRPr/>
            </a:p>
          </p:txBody>
        </p:sp>
        <p:sp>
          <p:nvSpPr>
            <p:cNvPr id="9" name="Google Shape;503;p57"/>
            <p:cNvSpPr txBox="1"/>
            <p:nvPr/>
          </p:nvSpPr>
          <p:spPr>
            <a:xfrm>
              <a:off x="60325" y="4862512"/>
              <a:ext cx="1412875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600"/>
              </a:pPr>
              <a:r>
                <a:rPr lang="en-US" sz="16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Avg. total flips</a:t>
              </a:r>
              <a:endParaRPr dirty="0"/>
            </a:p>
          </p:txBody>
        </p:sp>
        <p:sp>
          <p:nvSpPr>
            <p:cNvPr id="10" name="Google Shape;504;p57"/>
            <p:cNvSpPr txBox="1"/>
            <p:nvPr/>
          </p:nvSpPr>
          <p:spPr>
            <a:xfrm>
              <a:off x="914400" y="6521450"/>
              <a:ext cx="1047750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600"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100     200</a:t>
              </a:r>
              <a:endParaRPr/>
            </a:p>
          </p:txBody>
        </p:sp>
        <p:sp>
          <p:nvSpPr>
            <p:cNvPr id="11" name="Google Shape;505;p57"/>
            <p:cNvSpPr/>
            <p:nvPr/>
          </p:nvSpPr>
          <p:spPr>
            <a:xfrm>
              <a:off x="723900" y="5535612"/>
              <a:ext cx="1789112" cy="674687"/>
            </a:xfrm>
            <a:custGeom>
              <a:avLst/>
              <a:gdLst/>
              <a:ahLst/>
              <a:cxnLst/>
              <a:rect l="l" t="t" r="r" b="b"/>
              <a:pathLst>
                <a:path w="1127" h="425" extrusionOk="0">
                  <a:moveTo>
                    <a:pt x="0" y="11"/>
                  </a:moveTo>
                  <a:cubicBezTo>
                    <a:pt x="8" y="35"/>
                    <a:pt x="15" y="45"/>
                    <a:pt x="36" y="59"/>
                  </a:cubicBezTo>
                  <a:cubicBezTo>
                    <a:pt x="53" y="111"/>
                    <a:pt x="29" y="32"/>
                    <a:pt x="48" y="155"/>
                  </a:cubicBezTo>
                  <a:cubicBezTo>
                    <a:pt x="50" y="167"/>
                    <a:pt x="57" y="179"/>
                    <a:pt x="60" y="191"/>
                  </a:cubicBezTo>
                  <a:cubicBezTo>
                    <a:pt x="65" y="211"/>
                    <a:pt x="78" y="251"/>
                    <a:pt x="78" y="251"/>
                  </a:cubicBezTo>
                  <a:cubicBezTo>
                    <a:pt x="78" y="255"/>
                    <a:pt x="88" y="349"/>
                    <a:pt x="96" y="359"/>
                  </a:cubicBezTo>
                  <a:cubicBezTo>
                    <a:pt x="105" y="370"/>
                    <a:pt x="132" y="383"/>
                    <a:pt x="132" y="383"/>
                  </a:cubicBezTo>
                  <a:cubicBezTo>
                    <a:pt x="148" y="407"/>
                    <a:pt x="182" y="418"/>
                    <a:pt x="210" y="425"/>
                  </a:cubicBezTo>
                  <a:cubicBezTo>
                    <a:pt x="282" y="407"/>
                    <a:pt x="346" y="384"/>
                    <a:pt x="420" y="377"/>
                  </a:cubicBezTo>
                  <a:cubicBezTo>
                    <a:pt x="446" y="368"/>
                    <a:pt x="467" y="352"/>
                    <a:pt x="492" y="341"/>
                  </a:cubicBezTo>
                  <a:cubicBezTo>
                    <a:pt x="533" y="323"/>
                    <a:pt x="544" y="324"/>
                    <a:pt x="582" y="299"/>
                  </a:cubicBezTo>
                  <a:cubicBezTo>
                    <a:pt x="600" y="287"/>
                    <a:pt x="626" y="295"/>
                    <a:pt x="648" y="293"/>
                  </a:cubicBezTo>
                  <a:cubicBezTo>
                    <a:pt x="685" y="284"/>
                    <a:pt x="719" y="270"/>
                    <a:pt x="756" y="263"/>
                  </a:cubicBezTo>
                  <a:cubicBezTo>
                    <a:pt x="775" y="250"/>
                    <a:pt x="794" y="240"/>
                    <a:pt x="816" y="233"/>
                  </a:cubicBezTo>
                  <a:cubicBezTo>
                    <a:pt x="843" y="206"/>
                    <a:pt x="879" y="202"/>
                    <a:pt x="912" y="185"/>
                  </a:cubicBezTo>
                  <a:cubicBezTo>
                    <a:pt x="938" y="172"/>
                    <a:pt x="924" y="174"/>
                    <a:pt x="948" y="155"/>
                  </a:cubicBezTo>
                  <a:cubicBezTo>
                    <a:pt x="968" y="139"/>
                    <a:pt x="1001" y="126"/>
                    <a:pt x="1020" y="107"/>
                  </a:cubicBezTo>
                  <a:cubicBezTo>
                    <a:pt x="1038" y="89"/>
                    <a:pt x="1056" y="71"/>
                    <a:pt x="1074" y="53"/>
                  </a:cubicBezTo>
                  <a:cubicBezTo>
                    <a:pt x="1127" y="0"/>
                    <a:pt x="1099" y="50"/>
                    <a:pt x="1116" y="1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Google Shape;506;p57"/>
            <p:cNvSpPr txBox="1"/>
            <p:nvPr/>
          </p:nvSpPr>
          <p:spPr>
            <a:xfrm>
              <a:off x="1219200" y="5181600"/>
              <a:ext cx="2755900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600"/>
              </a:pPr>
              <a:r>
                <a:rPr lang="en-US" sz="16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50 variables, 215 3SAT clauses</a:t>
              </a:r>
              <a:endParaRPr dirty="0"/>
            </a:p>
          </p:txBody>
        </p:sp>
        <p:sp>
          <p:nvSpPr>
            <p:cNvPr id="13" name="Google Shape;507;p57"/>
            <p:cNvSpPr txBox="1"/>
            <p:nvPr/>
          </p:nvSpPr>
          <p:spPr>
            <a:xfrm>
              <a:off x="2270125" y="6310312"/>
              <a:ext cx="1147762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600"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max-climbs</a:t>
              </a:r>
              <a:endParaRPr/>
            </a:p>
          </p:txBody>
        </p:sp>
      </p:grpSp>
      <p:sp>
        <p:nvSpPr>
          <p:cNvPr id="14" name="Google Shape;508;p57"/>
          <p:cNvSpPr txBox="1"/>
          <p:nvPr/>
        </p:nvSpPr>
        <p:spPr>
          <a:xfrm>
            <a:off x="5741832" y="4787900"/>
            <a:ext cx="4511675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dirty="0">
                <a:solidFill>
                  <a:srgbClr val="0070C0"/>
                </a:solidFill>
                <a:sym typeface="Times New Roman"/>
              </a:rPr>
              <a:t>Greediness is not essential as long as climbs and sideways moves are preferred over downward moves.</a:t>
            </a:r>
            <a:endParaRPr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Transition of SAT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77111"/>
            <a:ext cx="10515600" cy="384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Applications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973" y="1825625"/>
            <a:ext cx="70940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SAT Solvers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82" y="1367257"/>
            <a:ext cx="7611414" cy="5327989"/>
          </a:xfrm>
        </p:spPr>
      </p:pic>
    </p:spTree>
    <p:extLst>
      <p:ext uri="{BB962C8B-B14F-4D97-AF65-F5344CB8AC3E}">
        <p14:creationId xmlns:p14="http://schemas.microsoft.com/office/powerpoint/2010/main" val="41829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 based on Propositional Logic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15168" y="2459789"/>
            <a:ext cx="8966201" cy="4398211"/>
            <a:chOff x="2209800" y="3194447"/>
            <a:chExt cx="4692252" cy="1434703"/>
          </a:xfrm>
        </p:grpSpPr>
        <p:sp>
          <p:nvSpPr>
            <p:cNvPr id="5" name="AutoShape 7"/>
            <p:cNvSpPr>
              <a:spLocks/>
            </p:cNvSpPr>
            <p:nvPr/>
          </p:nvSpPr>
          <p:spPr bwMode="auto">
            <a:xfrm>
              <a:off x="2209800" y="3200398"/>
              <a:ext cx="2155031" cy="1309688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rot="10800000">
              <a:off x="3327068" y="3556393"/>
              <a:ext cx="1" cy="719532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7" name="Rectangle 9"/>
            <p:cNvSpPr>
              <a:spLocks/>
            </p:cNvSpPr>
            <p:nvPr/>
          </p:nvSpPr>
          <p:spPr bwMode="auto">
            <a:xfrm>
              <a:off x="2286000" y="3226592"/>
              <a:ext cx="790575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/>
              <a:r>
                <a:rPr lang="en-US" sz="3200" b="1" dirty="0">
                  <a:latin typeface="Calibri" pitchFamily="34" charset="0"/>
                  <a:cs typeface="Arial" charset="0"/>
                </a:rPr>
                <a:t>Agent</a:t>
              </a:r>
            </a:p>
          </p:txBody>
        </p: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2749152" y="3400425"/>
              <a:ext cx="1104900" cy="1059657"/>
              <a:chOff x="0" y="-6"/>
              <a:chExt cx="928" cy="890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 bwMode="auto">
              <a:xfrm>
                <a:off x="52" y="-6"/>
                <a:ext cx="824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3200" dirty="0">
                    <a:latin typeface="Calibri" pitchFamily="34" charset="0"/>
                    <a:cs typeface="Arial" charset="0"/>
                  </a:rPr>
                  <a:t>Sensors</a:t>
                </a:r>
              </a:p>
            </p:txBody>
          </p:sp>
          <p:sp>
            <p:nvSpPr>
              <p:cNvPr id="16" name="Rectangle 15"/>
              <p:cNvSpPr>
                <a:spLocks/>
              </p:cNvSpPr>
              <p:nvPr/>
            </p:nvSpPr>
            <p:spPr bwMode="auto">
              <a:xfrm>
                <a:off x="0" y="707"/>
                <a:ext cx="928" cy="1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3200" dirty="0">
                    <a:latin typeface="Calibri" pitchFamily="34" charset="0"/>
                    <a:cs typeface="Arial" charset="0"/>
                  </a:rPr>
                  <a:t>Actuators</a:t>
                </a:r>
              </a:p>
            </p:txBody>
          </p:sp>
        </p:grpSp>
        <p:sp>
          <p:nvSpPr>
            <p:cNvPr id="9" name="AutoShape 16"/>
            <p:cNvSpPr>
              <a:spLocks/>
            </p:cNvSpPr>
            <p:nvPr/>
          </p:nvSpPr>
          <p:spPr bwMode="auto">
            <a:xfrm>
              <a:off x="5380433" y="3194447"/>
              <a:ext cx="1428750" cy="1304925"/>
            </a:xfrm>
            <a:prstGeom prst="roundRect">
              <a:avLst>
                <a:gd name="adj" fmla="val 10944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10" name="Rectangle 17"/>
            <p:cNvSpPr>
              <a:spLocks/>
            </p:cNvSpPr>
            <p:nvPr/>
          </p:nvSpPr>
          <p:spPr bwMode="auto">
            <a:xfrm>
              <a:off x="5282802" y="3257550"/>
              <a:ext cx="1619250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3200" b="1" dirty="0">
                  <a:latin typeface="Calibri" pitchFamily="34" charset="0"/>
                  <a:cs typeface="Arial" charset="0"/>
                </a:rPr>
                <a:t>Environment</a:t>
              </a:r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rot="10800000" flipH="1">
              <a:off x="3896915" y="3539368"/>
              <a:ext cx="185975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3989783" y="4324350"/>
              <a:ext cx="1760934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13" name="Rectangle 20"/>
            <p:cNvSpPr>
              <a:spLocks/>
            </p:cNvSpPr>
            <p:nvPr/>
          </p:nvSpPr>
          <p:spPr bwMode="auto">
            <a:xfrm>
              <a:off x="4396977" y="3550084"/>
              <a:ext cx="942975" cy="266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2400" dirty="0">
                  <a:latin typeface="Calibri" pitchFamily="34" charset="0"/>
                  <a:cs typeface="Arial" charset="0"/>
                </a:rPr>
                <a:t>Percepts</a:t>
              </a:r>
            </a:p>
          </p:txBody>
        </p:sp>
        <p:sp>
          <p:nvSpPr>
            <p:cNvPr id="14" name="Rectangle 21"/>
            <p:cNvSpPr>
              <a:spLocks/>
            </p:cNvSpPr>
            <p:nvPr/>
          </p:nvSpPr>
          <p:spPr bwMode="auto">
            <a:xfrm>
              <a:off x="4463652" y="4324350"/>
              <a:ext cx="80962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2400" dirty="0">
                  <a:latin typeface="Calibri" pitchFamily="34" charset="0"/>
                  <a:cs typeface="Arial" charset="0"/>
                </a:rPr>
                <a:t>Actions</a:t>
              </a:r>
            </a:p>
          </p:txBody>
        </p:sp>
      </p:grpSp>
      <p:sp>
        <p:nvSpPr>
          <p:cNvPr id="17" name="AutoShape 11"/>
          <p:cNvSpPr>
            <a:spLocks/>
          </p:cNvSpPr>
          <p:nvPr/>
        </p:nvSpPr>
        <p:spPr bwMode="auto">
          <a:xfrm>
            <a:off x="2064335" y="3785224"/>
            <a:ext cx="3449066" cy="1580437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2056313" y="3777203"/>
            <a:ext cx="3449066" cy="808165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19" name="AutoShape 11"/>
          <p:cNvSpPr>
            <a:spLocks/>
          </p:cNvSpPr>
          <p:nvPr/>
        </p:nvSpPr>
        <p:spPr bwMode="auto">
          <a:xfrm>
            <a:off x="2061660" y="4572000"/>
            <a:ext cx="3449066" cy="777618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2098844" y="3745488"/>
            <a:ext cx="3408947" cy="1147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29765" algn="ctr">
              <a:lnSpc>
                <a:spcPct val="150000"/>
              </a:lnSpc>
            </a:pPr>
            <a:r>
              <a:rPr lang="en-US" sz="3200" dirty="0">
                <a:latin typeface="Calibri" pitchFamily="34" charset="0"/>
                <a:cs typeface="Arial" charset="0"/>
              </a:rPr>
              <a:t>Knowledge Base</a:t>
            </a:r>
          </a:p>
          <a:p>
            <a:pPr marL="29765" algn="ctr">
              <a:lnSpc>
                <a:spcPct val="150000"/>
              </a:lnSpc>
            </a:pPr>
            <a:r>
              <a:rPr lang="en-US" sz="3200" dirty="0">
                <a:latin typeface="Calibri" pitchFamily="34" charset="0"/>
              </a:rPr>
              <a:t>Inference</a:t>
            </a:r>
            <a:endParaRPr lang="en-US" sz="32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Satisfiability (</a:t>
            </a:r>
            <a:r>
              <a:rPr lang="en-US" dirty="0" err="1"/>
              <a:t>SATPlan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hyper-efficient SAT solver, can we use it to make plans for an agent so that it is guaranteed to achieve certain goals?</a:t>
            </a:r>
          </a:p>
          <a:p>
            <a:r>
              <a:rPr lang="en-US" dirty="0"/>
              <a:t>For fully observable, deterministic case: Yes, planning problem is solvable </a:t>
            </a:r>
            <a:r>
              <a:rPr lang="en-US" dirty="0" err="1"/>
              <a:t>iff</a:t>
            </a:r>
            <a:r>
              <a:rPr lang="en-US" dirty="0"/>
              <a:t> there is some satisfying assignment for actions etc. (No sensor needed due to full observability; KB does not grow)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74364"/>
              </p:ext>
            </p:extLst>
          </p:nvPr>
        </p:nvGraphicFramePr>
        <p:xfrm>
          <a:off x="1312334" y="4351725"/>
          <a:ext cx="2472266" cy="2370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6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85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5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76183" y="4770116"/>
            <a:ext cx="694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can Pacman eat all food given that the ghost will move South, then E, then N, then stop there?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19" y="5718831"/>
            <a:ext cx="864012" cy="8085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517" y="5724632"/>
            <a:ext cx="848784" cy="8027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620" y="4550506"/>
            <a:ext cx="780314" cy="8146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517" y="4550506"/>
            <a:ext cx="848784" cy="802765"/>
          </a:xfrm>
          <a:prstGeom prst="rect">
            <a:avLst/>
          </a:prstGeom>
        </p:spPr>
      </p:pic>
      <p:cxnSp>
        <p:nvCxnSpPr>
          <p:cNvPr id="18" name="Straight Connector 17"/>
          <p:cNvCxnSpPr>
            <a:stCxn id="12" idx="0"/>
          </p:cNvCxnSpPr>
          <p:nvPr/>
        </p:nvCxnSpPr>
        <p:spPr>
          <a:xfrm>
            <a:off x="2548467" y="4351725"/>
            <a:ext cx="0" cy="11869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80128" y="3903160"/>
            <a:ext cx="736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Wall</a:t>
            </a:r>
          </a:p>
        </p:txBody>
      </p:sp>
    </p:spTree>
    <p:extLst>
      <p:ext uri="{BB962C8B-B14F-4D97-AF65-F5344CB8AC3E}">
        <p14:creationId xmlns:p14="http://schemas.microsoft.com/office/powerpoint/2010/main" val="6529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Describe the definition of </a:t>
            </a:r>
            <a:r>
              <a:rPr lang="en-US" dirty="0">
                <a:solidFill>
                  <a:srgbClr val="0070C0"/>
                </a:solidFill>
              </a:rPr>
              <a:t>(Boolean) Satisfiability Problem (SAT)</a:t>
            </a:r>
            <a:endParaRPr lang="en-US" dirty="0"/>
          </a:p>
          <a:p>
            <a:pPr fontAlgn="base"/>
            <a:r>
              <a:rPr lang="en-US" dirty="0"/>
              <a:t>Describe the definition of </a:t>
            </a:r>
            <a:r>
              <a:rPr lang="en-US" dirty="0">
                <a:solidFill>
                  <a:srgbClr val="0070C0"/>
                </a:solidFill>
              </a:rPr>
              <a:t>Conjunctive Normal Form (CNF)</a:t>
            </a:r>
          </a:p>
          <a:p>
            <a:pPr fontAlgn="base"/>
            <a:r>
              <a:rPr lang="en-US" dirty="0"/>
              <a:t>Describe the following algorithms for solving SAT</a:t>
            </a:r>
          </a:p>
          <a:p>
            <a:pPr lvl="1" fontAlgn="base"/>
            <a:r>
              <a:rPr lang="en-US" dirty="0">
                <a:solidFill>
                  <a:srgbClr val="0070C0"/>
                </a:solidFill>
              </a:rPr>
              <a:t>DPLL, CDCL, </a:t>
            </a:r>
            <a:r>
              <a:rPr lang="en-US" dirty="0" err="1">
                <a:solidFill>
                  <a:srgbClr val="0070C0"/>
                </a:solidFill>
              </a:rPr>
              <a:t>WalkSAT</a:t>
            </a:r>
            <a:r>
              <a:rPr lang="en-US" dirty="0">
                <a:solidFill>
                  <a:srgbClr val="0070C0"/>
                </a:solidFill>
              </a:rPr>
              <a:t>, GSAT</a:t>
            </a:r>
          </a:p>
          <a:p>
            <a:pPr fontAlgn="base"/>
            <a:r>
              <a:rPr lang="en-US" dirty="0"/>
              <a:t>Determine whether a sentence is </a:t>
            </a:r>
            <a:r>
              <a:rPr lang="en-US" dirty="0" err="1">
                <a:solidFill>
                  <a:srgbClr val="0070C0"/>
                </a:solidFill>
              </a:rPr>
              <a:t>satisfiable</a:t>
            </a:r>
            <a:endParaRPr lang="en-US" dirty="0">
              <a:solidFill>
                <a:srgbClr val="0070C0"/>
              </a:solidFill>
            </a:endParaRPr>
          </a:p>
          <a:p>
            <a:pPr fontAlgn="base"/>
            <a:r>
              <a:rPr lang="en-US" dirty="0"/>
              <a:t>Describe </a:t>
            </a:r>
            <a:r>
              <a:rPr lang="en-US" dirty="0">
                <a:solidFill>
                  <a:srgbClr val="0070C0"/>
                </a:solidFill>
              </a:rPr>
              <a:t>Successor-State Axiom</a:t>
            </a:r>
          </a:p>
          <a:p>
            <a:pPr fontAlgn="base"/>
            <a:r>
              <a:rPr lang="en-US" dirty="0"/>
              <a:t>Describe and implement </a:t>
            </a:r>
            <a:r>
              <a:rPr lang="en-US" dirty="0" err="1">
                <a:solidFill>
                  <a:srgbClr val="0070C0"/>
                </a:solidFill>
              </a:rPr>
              <a:t>SATPlan</a:t>
            </a:r>
            <a:r>
              <a:rPr lang="en-US" dirty="0">
                <a:solidFill>
                  <a:srgbClr val="0070C0"/>
                </a:solidFill>
              </a:rPr>
              <a:t> (Planning as Satisfiability)</a:t>
            </a:r>
          </a:p>
          <a:p>
            <a:pPr fontAlgn="base"/>
            <a:r>
              <a:rPr lang="en-US" dirty="0"/>
              <a:t>(Hybrid Agent)</a:t>
            </a:r>
          </a:p>
        </p:txBody>
      </p:sp>
    </p:spTree>
    <p:extLst>
      <p:ext uri="{BB962C8B-B14F-4D97-AF65-F5344CB8AC3E}">
        <p14:creationId xmlns:p14="http://schemas.microsoft.com/office/powerpoint/2010/main" val="37424530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Satisfiability (</a:t>
            </a:r>
            <a:r>
              <a:rPr lang="en-US" dirty="0" err="1"/>
              <a:t>SATPlan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487668" y="2630619"/>
                <a:ext cx="8267438" cy="2798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Use symbols to represent the proble</a:t>
                </a:r>
                <a:r>
                  <a:rPr lang="en-US" sz="2400" dirty="0"/>
                  <a:t>m, including aspects of the world that do not change over time (called “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atemporal</a:t>
                </a:r>
                <a:r>
                  <a:rPr lang="en-US" sz="2400" dirty="0">
                    <a:solidFill>
                      <a:srgbClr val="0070C0"/>
                    </a:solidFill>
                  </a:rPr>
                  <a:t> variables</a:t>
                </a:r>
                <a:r>
                  <a:rPr lang="en-US" sz="2400" dirty="0"/>
                  <a:t>”), e.g.,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𝑊𝑎𝑙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and aspects that change over time (called as “</a:t>
                </a:r>
                <a:r>
                  <a:rPr lang="en-US" sz="2400" dirty="0">
                    <a:solidFill>
                      <a:srgbClr val="0070C0"/>
                    </a:solidFill>
                  </a:rPr>
                  <a:t>fluent</a:t>
                </a:r>
                <a:r>
                  <a:rPr lang="en-US" sz="2400" dirty="0">
                    <a:solidFill>
                      <a:schemeClr val="tx1"/>
                    </a:solidFill>
                  </a:rPr>
                  <a:t>”, or “</a:t>
                </a:r>
                <a:r>
                  <a:rPr lang="en-US" sz="2400" dirty="0">
                    <a:solidFill>
                      <a:srgbClr val="0070C0"/>
                    </a:solidFill>
                  </a:rPr>
                  <a:t>state variables</a:t>
                </a:r>
                <a:r>
                  <a:rPr lang="en-US" sz="2400" dirty="0">
                    <a:solidFill>
                      <a:schemeClr val="tx1"/>
                    </a:solidFill>
                  </a:rPr>
                  <a:t>”), e.g., location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action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 2, …,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Set up KB: Write </a:t>
                </a:r>
                <a:r>
                  <a:rPr lang="en-US" sz="2400" dirty="0">
                    <a:solidFill>
                      <a:schemeClr val="tx1"/>
                    </a:solidFill>
                  </a:rPr>
                  <a:t>down all the sentences in KB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Solve SAT: Find </a:t>
                </a:r>
                <a:r>
                  <a:rPr lang="en-US" sz="2400" dirty="0">
                    <a:solidFill>
                      <a:schemeClr val="tx1"/>
                    </a:solidFill>
                  </a:rPr>
                  <a:t>a model that satisfy all these sentences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668" y="2630619"/>
                <a:ext cx="8267438" cy="2798908"/>
              </a:xfrm>
              <a:prstGeom prst="rect">
                <a:avLst/>
              </a:prstGeom>
              <a:blipFill>
                <a:blip r:embed="rId2"/>
                <a:stretch>
                  <a:fillRect l="-1180" t="-1743" b="-4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486976"/>
              </p:ext>
            </p:extLst>
          </p:nvPr>
        </p:nvGraphicFramePr>
        <p:xfrm>
          <a:off x="535504" y="2824141"/>
          <a:ext cx="2472266" cy="2370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6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85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5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62826" y="1484805"/>
            <a:ext cx="10390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can Pacman eat all food given that the ghost will move South, then E, then N, then stop there?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89" y="4191247"/>
            <a:ext cx="864012" cy="8085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687" y="4197048"/>
            <a:ext cx="848784" cy="8027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90" y="3022922"/>
            <a:ext cx="780314" cy="814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687" y="3022922"/>
            <a:ext cx="848784" cy="802765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13" idx="0"/>
          </p:cNvCxnSpPr>
          <p:nvPr/>
        </p:nvCxnSpPr>
        <p:spPr>
          <a:xfrm>
            <a:off x="1771637" y="2824141"/>
            <a:ext cx="0" cy="11869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03298" y="2375576"/>
            <a:ext cx="736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Wall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97130" y="5481258"/>
            <a:ext cx="415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 should be the value of 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387866" y="5884420"/>
                <a:ext cx="660579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Recall Iterative Deepening. Gradually increase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if a small value returns no solution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866" y="5884420"/>
                <a:ext cx="6605798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477" t="-5839" r="-1477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97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Satisfiability (</a:t>
            </a:r>
            <a:r>
              <a:rPr lang="en-US" dirty="0" err="1"/>
              <a:t>SATPlan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39022" y="1676196"/>
                <a:ext cx="48631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Max length of planning horizon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022" y="1676196"/>
                <a:ext cx="4863126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376" t="-10526" r="-87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46" y="2175159"/>
            <a:ext cx="10925998" cy="3988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16107" y="3605211"/>
                <a:ext cx="17802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107" y="3605211"/>
                <a:ext cx="178024" cy="523220"/>
              </a:xfrm>
              <a:prstGeom prst="rect">
                <a:avLst/>
              </a:prstGeom>
              <a:blipFill rotWithShape="0">
                <a:blip r:embed="rId4"/>
                <a:stretch>
                  <a:fillRect r="-6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705682" y="4035405"/>
                <a:ext cx="592067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682" y="4035405"/>
                <a:ext cx="592067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1628" r="-824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32970" y="3631155"/>
                <a:ext cx="69920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the length of planning horizon. Gradually increase.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970" y="3631155"/>
                <a:ext cx="6992042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62" t="-10667" r="-262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38200" y="3649211"/>
            <a:ext cx="3096237" cy="4456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48008" y="4085479"/>
            <a:ext cx="1856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Set up the KB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68934" y="4095266"/>
            <a:ext cx="7999544" cy="4456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90782" y="4523676"/>
            <a:ext cx="2006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Run SAT solver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68934" y="4533463"/>
            <a:ext cx="4217466" cy="3767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22" grpId="0" animBg="1"/>
      <p:bldP spid="24" grpId="0"/>
      <p:bldP spid="2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Satisfiability (</a:t>
            </a:r>
            <a:r>
              <a:rPr lang="en-US" dirty="0" err="1"/>
              <a:t>SATPlan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0242"/>
          </a:xfrm>
        </p:spPr>
        <p:txBody>
          <a:bodyPr>
            <a:normAutofit/>
          </a:bodyPr>
          <a:lstStyle/>
          <a:p>
            <a:r>
              <a:rPr lang="en-US" dirty="0"/>
              <a:t>How to set up the KB? KB often includes sentences describing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863897"/>
              </p:ext>
            </p:extLst>
          </p:nvPr>
        </p:nvGraphicFramePr>
        <p:xfrm>
          <a:off x="9188064" y="2954679"/>
          <a:ext cx="2472266" cy="2370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6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85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5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349" y="4321785"/>
            <a:ext cx="864012" cy="808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247" y="4327586"/>
            <a:ext cx="848784" cy="802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350" y="3153460"/>
            <a:ext cx="780314" cy="814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247" y="3153460"/>
            <a:ext cx="848784" cy="802765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10424197" y="2954679"/>
            <a:ext cx="0" cy="11869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055858" y="2506114"/>
            <a:ext cx="736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64172" y="53760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43796" y="53652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84502" y="33004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02500" y="45414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8199" y="2384312"/>
            <a:ext cx="74233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Tx/>
              <a:buChar char="-"/>
            </a:pPr>
            <a:r>
              <a:rPr lang="en-US" sz="2800" dirty="0"/>
              <a:t>Initial state</a:t>
            </a:r>
          </a:p>
          <a:p>
            <a:pPr lvl="1" indent="-457200">
              <a:buFontTx/>
              <a:buChar char="-"/>
            </a:pPr>
            <a:endParaRPr lang="en-US" sz="2800" dirty="0"/>
          </a:p>
          <a:p>
            <a:pPr lvl="1" indent="-457200">
              <a:buFontTx/>
              <a:buChar char="-"/>
            </a:pPr>
            <a:endParaRPr lang="en-US" sz="2800" dirty="0"/>
          </a:p>
          <a:p>
            <a:pPr lvl="1" indent="-457200">
              <a:buFontTx/>
              <a:buChar char="-"/>
            </a:pPr>
            <a:r>
              <a:rPr lang="en-US" sz="2800" dirty="0"/>
              <a:t>Domain constraints</a:t>
            </a:r>
          </a:p>
          <a:p>
            <a:pPr marL="0" lvl="1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54689" y="2975678"/>
                <a:ext cx="5153077" cy="471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e.g.,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𝐺h𝑜𝑠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𝑊𝑎𝑙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US" sz="2400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𝑊𝑎𝑙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…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89" y="2975678"/>
                <a:ext cx="5153077" cy="471347"/>
              </a:xfrm>
              <a:prstGeom prst="rect">
                <a:avLst/>
              </a:prstGeom>
              <a:blipFill>
                <a:blip r:embed="rId5"/>
                <a:stretch>
                  <a:fillRect l="-1893" t="-10390" r="-947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333529" y="5745423"/>
                <a:ext cx="3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529" y="5745423"/>
                <a:ext cx="31861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31555" y="4140042"/>
                <a:ext cx="32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555" y="4140042"/>
                <a:ext cx="32489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87318" y="4170667"/>
                <a:ext cx="8282139" cy="835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e.g., Pacman cannot be at two locations at the same time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∧¬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18" y="4170667"/>
                <a:ext cx="8282139" cy="835229"/>
              </a:xfrm>
              <a:prstGeom prst="rect">
                <a:avLst/>
              </a:prstGeom>
              <a:blipFill rotWithShape="0">
                <a:blip r:embed="rId8"/>
                <a:stretch>
                  <a:fillRect l="-1104" t="-5839"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4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Satisfiability (</a:t>
            </a:r>
            <a:r>
              <a:rPr lang="en-US" dirty="0" err="1"/>
              <a:t>SATPlan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0242"/>
          </a:xfrm>
        </p:spPr>
        <p:txBody>
          <a:bodyPr>
            <a:normAutofit/>
          </a:bodyPr>
          <a:lstStyle/>
          <a:p>
            <a:r>
              <a:rPr lang="en-US" dirty="0"/>
              <a:t>How to set up the KB? KB often includes sentences describing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723095"/>
              </p:ext>
            </p:extLst>
          </p:nvPr>
        </p:nvGraphicFramePr>
        <p:xfrm>
          <a:off x="9507748" y="2299552"/>
          <a:ext cx="2472266" cy="2370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6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85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5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033" y="3666658"/>
            <a:ext cx="864012" cy="808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931" y="3672459"/>
            <a:ext cx="848784" cy="802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034" y="2498333"/>
            <a:ext cx="780314" cy="814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931" y="2498333"/>
            <a:ext cx="848784" cy="802765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10743881" y="2299552"/>
            <a:ext cx="0" cy="11869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375542" y="1850987"/>
            <a:ext cx="736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83856" y="47209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63480" y="47101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04186" y="26453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22184" y="38862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8199" y="2384312"/>
            <a:ext cx="74233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Tx/>
              <a:buChar char="-"/>
            </a:pPr>
            <a:r>
              <a:rPr lang="en-US" sz="2800" dirty="0"/>
              <a:t>Transition model sentences up to time T</a:t>
            </a:r>
          </a:p>
          <a:p>
            <a:pPr marL="0" lvl="1"/>
            <a:r>
              <a:rPr lang="en-US" sz="2800" dirty="0"/>
              <a:t>Write down how each </a:t>
            </a:r>
            <a:r>
              <a:rPr lang="en-US" sz="2800" i="1" dirty="0">
                <a:solidFill>
                  <a:srgbClr val="0070C0"/>
                </a:solidFill>
              </a:rPr>
              <a:t>fluent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at each time gets its value based on </a:t>
            </a:r>
            <a:r>
              <a:rPr lang="en-US" sz="2800" dirty="0">
                <a:solidFill>
                  <a:srgbClr val="FF0000"/>
                </a:solidFill>
              </a:rPr>
              <a:t>successor-state axiom</a:t>
            </a:r>
            <a:r>
              <a:rPr lang="en-US" sz="2800" dirty="0"/>
              <a:t>:</a:t>
            </a:r>
            <a:endParaRPr lang="en-US" sz="2400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53213" y="4968916"/>
                <a:ext cx="3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213" y="4968916"/>
                <a:ext cx="31861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826706" y="3163559"/>
                <a:ext cx="32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706" y="3163559"/>
                <a:ext cx="32489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30083" y="4327994"/>
                <a:ext cx="8292101" cy="2309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e.g., If “Stop” action is allowed,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Pacman was at an adjacent square at time 0 and moved to (1,2) or was at (1,2) and nothing causes to change its location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US" sz="2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∧¬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𝑊𝑎𝑙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∧…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∨…</m:t>
                          </m:r>
                        </m:e>
                      </m:d>
                    </m:oMath>
                  </m:oMathPara>
                </a14:m>
                <a:endParaRPr lang="en-US" sz="24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∨(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∧¬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∧¬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𝑊𝑎𝑙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∨…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3" y="4327994"/>
                <a:ext cx="8292101" cy="2309991"/>
              </a:xfrm>
              <a:prstGeom prst="rect">
                <a:avLst/>
              </a:prstGeom>
              <a:blipFill>
                <a:blip r:embed="rId7"/>
                <a:stretch>
                  <a:fillRect l="-1103" t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847" y="3769307"/>
            <a:ext cx="8084058" cy="5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Satisfiability (</a:t>
            </a:r>
            <a:r>
              <a:rPr lang="en-US" dirty="0" err="1"/>
              <a:t>SATPlan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0242"/>
          </a:xfrm>
        </p:spPr>
        <p:txBody>
          <a:bodyPr>
            <a:normAutofit/>
          </a:bodyPr>
          <a:lstStyle/>
          <a:p>
            <a:r>
              <a:rPr lang="en-US" dirty="0"/>
              <a:t>How to set up the KB? KB often includes sentences describing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507748" y="2299552"/>
          <a:ext cx="2472266" cy="2370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6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85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5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033" y="3666658"/>
            <a:ext cx="864012" cy="808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931" y="3672459"/>
            <a:ext cx="848784" cy="802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034" y="2498333"/>
            <a:ext cx="780314" cy="814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931" y="2498333"/>
            <a:ext cx="848784" cy="802765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10743881" y="2299552"/>
            <a:ext cx="0" cy="11869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375542" y="1850987"/>
            <a:ext cx="736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83856" y="47209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63480" y="47101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04186" y="26453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22184" y="38862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8199" y="2384312"/>
            <a:ext cx="7423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Tx/>
              <a:buChar char="-"/>
            </a:pPr>
            <a:r>
              <a:rPr lang="en-US" sz="2800" dirty="0"/>
              <a:t>Goal is achieved at time T</a:t>
            </a:r>
            <a:endParaRPr lang="en-US" sz="2400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53213" y="4968916"/>
                <a:ext cx="3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213" y="4968916"/>
                <a:ext cx="31861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826706" y="3163559"/>
                <a:ext cx="32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706" y="3163559"/>
                <a:ext cx="32489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667271" y="3043682"/>
                <a:ext cx="6301597" cy="836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e.g., no food left at 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𝐹𝑜𝑜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𝐹𝑜𝑜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𝐹𝑜𝑜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𝐹𝑜𝑜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271" y="3043682"/>
                <a:ext cx="6301597" cy="836191"/>
              </a:xfrm>
              <a:prstGeom prst="rect">
                <a:avLst/>
              </a:prstGeom>
              <a:blipFill>
                <a:blip r:embed="rId7"/>
                <a:stretch>
                  <a:fillRect l="-1549" t="-5839"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cman_P2_ghosts6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09038" y="856643"/>
            <a:ext cx="4773924" cy="51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cman_P2_ghosts8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3768" y="1095025"/>
            <a:ext cx="5464464" cy="466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9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cman_P2_ghosts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79683" y="1266198"/>
            <a:ext cx="4032634" cy="43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7021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world is not fully observable from the beginning</a:t>
            </a:r>
          </a:p>
          <a:p>
            <a:r>
              <a:rPr lang="en-US" dirty="0"/>
              <a:t>KB consists of </a:t>
            </a:r>
          </a:p>
          <a:p>
            <a:pPr lvl="1"/>
            <a:r>
              <a:rPr lang="en-US" dirty="0"/>
              <a:t>Facts</a:t>
            </a:r>
          </a:p>
          <a:p>
            <a:pPr lvl="1"/>
            <a:r>
              <a:rPr lang="en-US" dirty="0"/>
              <a:t>Rules</a:t>
            </a:r>
          </a:p>
          <a:p>
            <a:pPr lvl="1"/>
            <a:r>
              <a:rPr lang="en-US" dirty="0"/>
              <a:t>Percept and Actions</a:t>
            </a:r>
          </a:p>
          <a:p>
            <a:r>
              <a:rPr lang="en-US" dirty="0"/>
              <a:t>Keep adding sentences to the KB with new percepts and actions</a:t>
            </a:r>
          </a:p>
          <a:p>
            <a:r>
              <a:rPr lang="en-US" dirty="0"/>
              <a:t>At any time step, we can Ask the KB about the current state, e.g., whether a square is safe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4097C6-D95B-4CB3-9558-0F57003F8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415" y="179330"/>
            <a:ext cx="5395999" cy="52792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80042" y="5428436"/>
                <a:ext cx="5566549" cy="890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 = breeze felt;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 = stench smelt</a:t>
                </a:r>
              </a:p>
              <a:p>
                <a:pPr lvl="0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 = pit here;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 = </a:t>
                </a:r>
                <a:r>
                  <a:rPr lang="en-US" sz="2400" dirty="0" err="1"/>
                  <a:t>wumpus</a:t>
                </a:r>
                <a:r>
                  <a:rPr lang="en-US" sz="2400" dirty="0"/>
                  <a:t> here;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= gold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42" y="5428436"/>
                <a:ext cx="5566549" cy="890500"/>
              </a:xfrm>
              <a:prstGeom prst="rect">
                <a:avLst/>
              </a:prstGeom>
              <a:blipFill rotWithShape="0">
                <a:blip r:embed="rId3"/>
                <a:stretch>
                  <a:fillRect l="-329" t="-4762" r="-1533"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6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Agent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actions by combining search and logical inference</a:t>
            </a:r>
          </a:p>
          <a:p>
            <a:r>
              <a:rPr lang="en-US" dirty="0"/>
              <a:t>Maintain and update a KB as well as a current plan</a:t>
            </a:r>
          </a:p>
          <a:p>
            <a:r>
              <a:rPr lang="en-US" dirty="0"/>
              <a:t>Construct a plan based on a decreasing priority of goals</a:t>
            </a:r>
          </a:p>
          <a:p>
            <a:r>
              <a:rPr lang="en-US" dirty="0"/>
              <a:t>In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  <a:p>
            <a:pPr lvl="1"/>
            <a:r>
              <a:rPr lang="en-US" dirty="0"/>
              <a:t>Ask KB to work out which squares are safe and which have yet to be visited</a:t>
            </a:r>
          </a:p>
          <a:p>
            <a:pPr lvl="1"/>
            <a:r>
              <a:rPr lang="en-US" dirty="0"/>
              <a:t>If there is glitter, construct a plan to grad the gold and go back safely</a:t>
            </a:r>
          </a:p>
          <a:p>
            <a:pPr lvl="1"/>
            <a:r>
              <a:rPr lang="en-US" dirty="0"/>
              <a:t>If there is no current plan, use A* search to plan a route that only goes through safe squares to the closest unvisited safe square</a:t>
            </a:r>
          </a:p>
          <a:p>
            <a:pPr lvl="1"/>
            <a:r>
              <a:rPr lang="en-US" dirty="0"/>
              <a:t>If no such safe squares to explore, ask questions to determine whether to shoot at one of the possible </a:t>
            </a:r>
            <a:r>
              <a:rPr lang="en-US" dirty="0" err="1"/>
              <a:t>wumpus</a:t>
            </a:r>
            <a:r>
              <a:rPr lang="en-US" dirty="0"/>
              <a:t> locations</a:t>
            </a:r>
          </a:p>
        </p:txBody>
      </p:sp>
    </p:spTree>
    <p:extLst>
      <p:ext uri="{BB962C8B-B14F-4D97-AF65-F5344CB8AC3E}">
        <p14:creationId xmlns:p14="http://schemas.microsoft.com/office/powerpoint/2010/main" val="21380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Vocab: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490134"/>
            <a:ext cx="11258901" cy="5232014"/>
          </a:xfrm>
        </p:spPr>
        <p:txBody>
          <a:bodyPr>
            <a:noAutofit/>
          </a:bodyPr>
          <a:lstStyle/>
          <a:p>
            <a:r>
              <a:rPr lang="en-US" sz="2400" dirty="0"/>
              <a:t>Symbol: Variable that can be true or false</a:t>
            </a:r>
          </a:p>
          <a:p>
            <a:pPr fontAlgn="ctr"/>
            <a:r>
              <a:rPr lang="en-US" sz="2400" dirty="0"/>
              <a:t>Model: Complete assignment of symbols to True/False</a:t>
            </a:r>
          </a:p>
          <a:p>
            <a:pPr fontAlgn="ctr"/>
            <a:endParaRPr lang="en-US" sz="2400" dirty="0"/>
          </a:p>
          <a:p>
            <a:r>
              <a:rPr lang="en-US" sz="2400" dirty="0"/>
              <a:t>Operators: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 A</a:t>
            </a:r>
            <a:r>
              <a:rPr lang="en-US" sz="2400" dirty="0"/>
              <a:t> (not),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sz="2400" dirty="0"/>
              <a:t> (conjunction),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sz="2400" dirty="0"/>
              <a:t> (disjunction),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sz="2400" dirty="0"/>
              <a:t> (implication),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sz="2400" dirty="0"/>
              <a:t> (</a:t>
            </a:r>
            <a:r>
              <a:rPr lang="en-US" sz="2400" dirty="0" err="1"/>
              <a:t>biconditional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pPr fontAlgn="ctr"/>
            <a:r>
              <a:rPr lang="en-US" sz="2400" dirty="0"/>
              <a:t>Sentence: A logical statement composed of logic symbols and operators</a:t>
            </a:r>
          </a:p>
          <a:p>
            <a:pPr fontAlgn="ctr"/>
            <a:endParaRPr lang="en-US" sz="2400" dirty="0"/>
          </a:p>
          <a:p>
            <a:pPr fontAlgn="ctr"/>
            <a:r>
              <a:rPr lang="en-US" sz="2400" dirty="0"/>
              <a:t>KB: Collection of sentences representing facts and rules we know about the world</a:t>
            </a:r>
          </a:p>
          <a:p>
            <a:pPr fontAlgn="ctr"/>
            <a:endParaRPr lang="en-US" sz="2400" dirty="0"/>
          </a:p>
          <a:p>
            <a:pPr fontAlgn="ctr"/>
            <a:r>
              <a:rPr lang="en-US" sz="2400" dirty="0"/>
              <a:t>Query: Sentence we want to know if it is </a:t>
            </a:r>
            <a:r>
              <a:rPr lang="en-US" sz="2400" i="1" dirty="0"/>
              <a:t>provably</a:t>
            </a:r>
            <a:r>
              <a:rPr lang="en-US" sz="2400" dirty="0"/>
              <a:t> True, </a:t>
            </a:r>
            <a:r>
              <a:rPr lang="en-US" sz="2400" i="1" dirty="0"/>
              <a:t>provably</a:t>
            </a:r>
            <a:r>
              <a:rPr lang="en-US" sz="2400" dirty="0"/>
              <a:t> False, or </a:t>
            </a:r>
            <a:r>
              <a:rPr lang="en-US" sz="2400" i="1" dirty="0"/>
              <a:t>unsure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87131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problems can be reduced to SAT</a:t>
            </a:r>
          </a:p>
          <a:p>
            <a:r>
              <a:rPr lang="en-US" dirty="0"/>
              <a:t>Efficient SAT solvers operates on CNF and uses ideas in solving CSPs such as backtracking and local search</a:t>
            </a:r>
          </a:p>
          <a:p>
            <a:r>
              <a:rPr lang="en-US" dirty="0"/>
              <a:t>Can frame a planning problem as a satisfiability problem</a:t>
            </a:r>
          </a:p>
        </p:txBody>
      </p:sp>
    </p:spTree>
    <p:extLst>
      <p:ext uri="{BB962C8B-B14F-4D97-AF65-F5344CB8AC3E}">
        <p14:creationId xmlns:p14="http://schemas.microsoft.com/office/powerpoint/2010/main" val="8100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Describe the definition of </a:t>
            </a:r>
            <a:r>
              <a:rPr lang="en-US" dirty="0">
                <a:solidFill>
                  <a:srgbClr val="0070C0"/>
                </a:solidFill>
              </a:rPr>
              <a:t>(Boolean) Satisfiability Problem (SAT)</a:t>
            </a:r>
            <a:endParaRPr lang="en-US" dirty="0"/>
          </a:p>
          <a:p>
            <a:pPr fontAlgn="base"/>
            <a:r>
              <a:rPr lang="en-US" dirty="0"/>
              <a:t>Describe the definition of </a:t>
            </a:r>
            <a:r>
              <a:rPr lang="en-US" dirty="0">
                <a:solidFill>
                  <a:srgbClr val="0070C0"/>
                </a:solidFill>
              </a:rPr>
              <a:t>Conjunctive Normal Form (CNF)</a:t>
            </a:r>
          </a:p>
          <a:p>
            <a:pPr fontAlgn="base"/>
            <a:r>
              <a:rPr lang="en-US" dirty="0"/>
              <a:t>Describe the following algorithms for solving SAT</a:t>
            </a:r>
          </a:p>
          <a:p>
            <a:pPr lvl="1" fontAlgn="base"/>
            <a:r>
              <a:rPr lang="en-US" dirty="0">
                <a:solidFill>
                  <a:srgbClr val="0070C0"/>
                </a:solidFill>
              </a:rPr>
              <a:t>DPLL, CDCL, </a:t>
            </a:r>
            <a:r>
              <a:rPr lang="en-US" dirty="0" err="1">
                <a:solidFill>
                  <a:srgbClr val="0070C0"/>
                </a:solidFill>
              </a:rPr>
              <a:t>WalkSAT</a:t>
            </a:r>
            <a:r>
              <a:rPr lang="en-US" dirty="0">
                <a:solidFill>
                  <a:srgbClr val="0070C0"/>
                </a:solidFill>
              </a:rPr>
              <a:t>, GSAT</a:t>
            </a:r>
          </a:p>
          <a:p>
            <a:pPr fontAlgn="base"/>
            <a:r>
              <a:rPr lang="en-US" dirty="0"/>
              <a:t>Determine whether a sentence is </a:t>
            </a:r>
            <a:r>
              <a:rPr lang="en-US" dirty="0" err="1">
                <a:solidFill>
                  <a:srgbClr val="0070C0"/>
                </a:solidFill>
              </a:rPr>
              <a:t>satisfiable</a:t>
            </a:r>
            <a:endParaRPr lang="en-US" dirty="0">
              <a:solidFill>
                <a:srgbClr val="0070C0"/>
              </a:solidFill>
            </a:endParaRPr>
          </a:p>
          <a:p>
            <a:pPr fontAlgn="base"/>
            <a:r>
              <a:rPr lang="en-US" dirty="0"/>
              <a:t>Describe </a:t>
            </a:r>
            <a:r>
              <a:rPr lang="en-US" dirty="0">
                <a:solidFill>
                  <a:srgbClr val="0070C0"/>
                </a:solidFill>
              </a:rPr>
              <a:t>Successor-State Axiom</a:t>
            </a:r>
          </a:p>
          <a:p>
            <a:pPr fontAlgn="base"/>
            <a:r>
              <a:rPr lang="en-US" dirty="0"/>
              <a:t>Describe and implement </a:t>
            </a:r>
            <a:r>
              <a:rPr lang="en-US" dirty="0" err="1">
                <a:solidFill>
                  <a:srgbClr val="0070C0"/>
                </a:solidFill>
              </a:rPr>
              <a:t>SATPlan</a:t>
            </a:r>
            <a:r>
              <a:rPr lang="en-US" dirty="0">
                <a:solidFill>
                  <a:srgbClr val="0070C0"/>
                </a:solidFill>
              </a:rPr>
              <a:t> (Planning as Satisfiability)</a:t>
            </a:r>
          </a:p>
          <a:p>
            <a:pPr fontAlgn="base"/>
            <a:r>
              <a:rPr lang="en-US" dirty="0"/>
              <a:t>(Hybrid Agent)</a:t>
            </a:r>
          </a:p>
        </p:txBody>
      </p:sp>
    </p:spTree>
    <p:extLst>
      <p:ext uri="{BB962C8B-B14F-4D97-AF65-F5344CB8AC3E}">
        <p14:creationId xmlns:p14="http://schemas.microsoft.com/office/powerpoint/2010/main" val="13827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Other Transformation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Rules of inference</a:t>
            </a:r>
          </a:p>
          <a:p>
            <a:pPr lvl="1"/>
            <a:r>
              <a:rPr lang="en-US" dirty="0"/>
              <a:t>Implication introduction / elimination (modus ponens)</a:t>
            </a:r>
          </a:p>
          <a:p>
            <a:pPr lvl="1"/>
            <a:r>
              <a:rPr lang="en-US" dirty="0" err="1"/>
              <a:t>Biconditional</a:t>
            </a:r>
            <a:r>
              <a:rPr lang="en-US" dirty="0"/>
              <a:t> introduction / elimination</a:t>
            </a:r>
          </a:p>
          <a:p>
            <a:pPr lvl="1"/>
            <a:r>
              <a:rPr lang="en-US" dirty="0"/>
              <a:t>Conjunction introduction / elimination</a:t>
            </a:r>
          </a:p>
          <a:p>
            <a:pPr lvl="1"/>
            <a:r>
              <a:rPr lang="en-US" dirty="0"/>
              <a:t>Disjunction introduction / elimination</a:t>
            </a:r>
          </a:p>
          <a:p>
            <a:pPr lvl="1"/>
            <a:r>
              <a:rPr lang="en-US" dirty="0"/>
              <a:t>Disjunctive / hypothetical syllogism</a:t>
            </a:r>
          </a:p>
          <a:p>
            <a:pPr lvl="1"/>
            <a:r>
              <a:rPr lang="en-US" dirty="0"/>
              <a:t>Constructive / destructive dilemma</a:t>
            </a:r>
          </a:p>
          <a:p>
            <a:pPr lvl="1"/>
            <a:r>
              <a:rPr lang="en-US" dirty="0"/>
              <a:t>Absorption / modus </a:t>
            </a:r>
            <a:r>
              <a:rPr lang="en-US" dirty="0" err="1"/>
              <a:t>tollens</a:t>
            </a:r>
            <a:r>
              <a:rPr lang="en-US" dirty="0"/>
              <a:t> / modus </a:t>
            </a:r>
            <a:r>
              <a:rPr lang="en-US" dirty="0" err="1"/>
              <a:t>ponendo</a:t>
            </a:r>
            <a:r>
              <a:rPr lang="en-US" dirty="0"/>
              <a:t> </a:t>
            </a:r>
            <a:r>
              <a:rPr lang="en-US" dirty="0" err="1"/>
              <a:t>tollens</a:t>
            </a:r>
            <a:endParaRPr lang="en-US" dirty="0"/>
          </a:p>
          <a:p>
            <a:r>
              <a:rPr lang="en-US" dirty="0"/>
              <a:t>Rules of replacement</a:t>
            </a:r>
          </a:p>
          <a:p>
            <a:pPr lvl="1"/>
            <a:r>
              <a:rPr lang="en-US" dirty="0"/>
              <a:t>Associativity; Commutativity; </a:t>
            </a:r>
            <a:r>
              <a:rPr lang="en-US" dirty="0" err="1"/>
              <a:t>Distributivity</a:t>
            </a:r>
            <a:r>
              <a:rPr lang="en-US" dirty="0"/>
              <a:t>; Double negation; De Morgan's laws; Transposition; Material implication; Exportation; Tautology; Negation introduction</a:t>
            </a:r>
          </a:p>
        </p:txBody>
      </p:sp>
    </p:spTree>
    <p:extLst>
      <p:ext uri="{BB962C8B-B14F-4D97-AF65-F5344CB8AC3E}">
        <p14:creationId xmlns:p14="http://schemas.microsoft.com/office/powerpoint/2010/main" val="61572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Vocab: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439333"/>
            <a:ext cx="10937937" cy="5312449"/>
          </a:xfrm>
        </p:spPr>
        <p:txBody>
          <a:bodyPr>
            <a:normAutofit/>
          </a:bodyPr>
          <a:lstStyle/>
          <a:p>
            <a:pPr fontAlgn="ctr"/>
            <a:r>
              <a:rPr lang="en-US" sz="2400" dirty="0"/>
              <a:t>Entail</a:t>
            </a:r>
          </a:p>
          <a:p>
            <a:pPr lvl="1" fontAlgn="ctr"/>
            <a:r>
              <a:rPr lang="en-US" dirty="0"/>
              <a:t>Does</a:t>
            </a:r>
            <a:r>
              <a:rPr lang="en-US" dirty="0">
                <a:solidFill>
                  <a:srgbClr val="7030A0"/>
                </a:solidFill>
              </a:rPr>
              <a:t> sentence1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entail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sentence2?</a:t>
            </a:r>
            <a:endParaRPr lang="en-US" dirty="0"/>
          </a:p>
          <a:p>
            <a:pPr lvl="1" fontAlgn="ctr"/>
            <a:r>
              <a:rPr lang="en-US" dirty="0"/>
              <a:t>Input: </a:t>
            </a:r>
            <a:r>
              <a:rPr lang="en-US" dirty="0">
                <a:solidFill>
                  <a:srgbClr val="7030A0"/>
                </a:solidFill>
              </a:rPr>
              <a:t>sentence1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sentence2</a:t>
            </a:r>
          </a:p>
          <a:p>
            <a:pPr lvl="1" fontAlgn="ctr"/>
            <a:r>
              <a:rPr lang="en-US" dirty="0"/>
              <a:t>Output: True if each model that satisfies </a:t>
            </a:r>
            <a:r>
              <a:rPr lang="en-US" dirty="0">
                <a:solidFill>
                  <a:srgbClr val="7030A0"/>
                </a:solidFill>
              </a:rPr>
              <a:t>sentence1</a:t>
            </a:r>
            <a:r>
              <a:rPr lang="en-US" dirty="0"/>
              <a:t> must also satisfy </a:t>
            </a:r>
            <a:r>
              <a:rPr lang="en-US" dirty="0">
                <a:solidFill>
                  <a:srgbClr val="7030A0"/>
                </a:solidFill>
              </a:rPr>
              <a:t>sentence2</a:t>
            </a:r>
            <a:r>
              <a:rPr lang="en-US" dirty="0"/>
              <a:t>; False otherwise</a:t>
            </a:r>
          </a:p>
          <a:p>
            <a:pPr lvl="1" fontAlgn="ctr"/>
            <a:r>
              <a:rPr lang="en-US" dirty="0"/>
              <a:t>"If I know 1 holds, then I know 2 holds"</a:t>
            </a:r>
          </a:p>
          <a:p>
            <a:pPr fontAlgn="ctr"/>
            <a:endParaRPr lang="en-US" sz="2400" dirty="0"/>
          </a:p>
          <a:p>
            <a:pPr fontAlgn="ctr"/>
            <a:r>
              <a:rPr lang="en-US" sz="2400" dirty="0"/>
              <a:t>Satisfy</a:t>
            </a:r>
          </a:p>
          <a:p>
            <a:pPr lvl="1" fontAlgn="ctr"/>
            <a:r>
              <a:rPr lang="en-US" dirty="0"/>
              <a:t>Does </a:t>
            </a:r>
            <a:r>
              <a:rPr lang="en-US" dirty="0">
                <a:solidFill>
                  <a:srgbClr val="7030A0"/>
                </a:solidFill>
              </a:rPr>
              <a:t>model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satisfy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sentence</a:t>
            </a:r>
            <a:r>
              <a:rPr lang="en-US" dirty="0"/>
              <a:t>?</a:t>
            </a:r>
            <a:endParaRPr lang="en-US" dirty="0">
              <a:solidFill>
                <a:srgbClr val="7030A0"/>
              </a:solidFill>
            </a:endParaRPr>
          </a:p>
          <a:p>
            <a:pPr lvl="1" fontAlgn="ctr"/>
            <a:r>
              <a:rPr lang="en-US" dirty="0"/>
              <a:t>Input: </a:t>
            </a:r>
            <a:r>
              <a:rPr lang="en-US" dirty="0">
                <a:solidFill>
                  <a:srgbClr val="7030A0"/>
                </a:solidFill>
              </a:rPr>
              <a:t>model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sentence</a:t>
            </a:r>
          </a:p>
          <a:p>
            <a:pPr lvl="1" fontAlgn="ctr"/>
            <a:r>
              <a:rPr lang="en-US" dirty="0"/>
              <a:t>Output: True if this </a:t>
            </a:r>
            <a:r>
              <a:rPr lang="en-US" dirty="0">
                <a:solidFill>
                  <a:srgbClr val="7030A0"/>
                </a:solidFill>
              </a:rPr>
              <a:t>sentence</a:t>
            </a:r>
            <a:r>
              <a:rPr lang="en-US" dirty="0"/>
              <a:t> is true in this </a:t>
            </a:r>
            <a:r>
              <a:rPr lang="en-US" dirty="0">
                <a:solidFill>
                  <a:srgbClr val="7030A0"/>
                </a:solidFill>
              </a:rPr>
              <a:t>model</a:t>
            </a:r>
            <a:r>
              <a:rPr lang="en-US" dirty="0"/>
              <a:t>; False otherwise</a:t>
            </a:r>
          </a:p>
          <a:p>
            <a:pPr lvl="1" fontAlgn="ctr"/>
            <a:r>
              <a:rPr lang="en-US" dirty="0"/>
              <a:t>"Does this particular state of the world work?”</a:t>
            </a:r>
          </a:p>
        </p:txBody>
      </p:sp>
    </p:spTree>
    <p:extLst>
      <p:ext uri="{BB962C8B-B14F-4D97-AF65-F5344CB8AC3E}">
        <p14:creationId xmlns:p14="http://schemas.microsoft.com/office/powerpoint/2010/main" val="2730714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(Boolean) Satisfiability Problem (SAT)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 err="1"/>
              <a:t>Satisfiable</a:t>
            </a:r>
            <a:endParaRPr lang="en-US" sz="2400" dirty="0"/>
          </a:p>
          <a:p>
            <a:pPr lvl="1"/>
            <a:r>
              <a:rPr lang="en-US" dirty="0"/>
              <a:t>Is </a:t>
            </a:r>
            <a:r>
              <a:rPr lang="en-US" dirty="0">
                <a:solidFill>
                  <a:srgbClr val="7030A0"/>
                </a:solidFill>
              </a:rPr>
              <a:t>sentence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satisfiable</a:t>
            </a:r>
            <a:r>
              <a:rPr lang="en-US" dirty="0"/>
              <a:t>?</a:t>
            </a:r>
          </a:p>
          <a:p>
            <a:pPr lvl="1" fontAlgn="ctr"/>
            <a:r>
              <a:rPr lang="en-US" dirty="0"/>
              <a:t>Input: </a:t>
            </a:r>
            <a:r>
              <a:rPr lang="en-US" dirty="0">
                <a:solidFill>
                  <a:srgbClr val="7030A0"/>
                </a:solidFill>
              </a:rPr>
              <a:t>sentence</a:t>
            </a:r>
          </a:p>
          <a:p>
            <a:pPr lvl="1" fontAlgn="ctr"/>
            <a:r>
              <a:rPr lang="en-US" dirty="0"/>
              <a:t>Output: True if at least one model satisfies </a:t>
            </a:r>
            <a:r>
              <a:rPr lang="en-US" dirty="0">
                <a:solidFill>
                  <a:srgbClr val="7030A0"/>
                </a:solidFill>
              </a:rPr>
              <a:t>sentence </a:t>
            </a:r>
            <a:endParaRPr lang="en-US" dirty="0"/>
          </a:p>
          <a:p>
            <a:pPr lvl="1" fontAlgn="ctr"/>
            <a:r>
              <a:rPr lang="en-US" dirty="0"/>
              <a:t>"Is it possible to make this </a:t>
            </a:r>
            <a:r>
              <a:rPr lang="en-US" dirty="0">
                <a:solidFill>
                  <a:srgbClr val="7030A0"/>
                </a:solidFill>
              </a:rPr>
              <a:t>sentence</a:t>
            </a:r>
            <a:r>
              <a:rPr lang="en-US" dirty="0"/>
              <a:t> true?”</a:t>
            </a:r>
          </a:p>
          <a:p>
            <a:pPr lvl="1"/>
            <a:endParaRPr lang="en-US" dirty="0"/>
          </a:p>
          <a:p>
            <a:r>
              <a:rPr lang="en-US" sz="2400" dirty="0"/>
              <a:t>SAT problem is the problem of determining the satisfiability of a sentence</a:t>
            </a:r>
          </a:p>
          <a:p>
            <a:pPr lvl="1"/>
            <a:r>
              <a:rPr lang="en-US" dirty="0"/>
              <a:t>SAT is a typical problem for logical agents</a:t>
            </a:r>
          </a:p>
          <a:p>
            <a:pPr lvl="1"/>
            <a:r>
              <a:rPr lang="en-US" dirty="0"/>
              <a:t>SAT is the first problem proved to be NP-complete</a:t>
            </a:r>
          </a:p>
          <a:p>
            <a:pPr lvl="1" fontAlgn="ctr"/>
            <a:r>
              <a:rPr lang="en-US" dirty="0"/>
              <a:t>If </a:t>
            </a:r>
            <a:r>
              <a:rPr lang="en-US" dirty="0" err="1"/>
              <a:t>satisfiable</a:t>
            </a:r>
            <a:r>
              <a:rPr lang="en-US" dirty="0"/>
              <a:t>, we often want to know what that model is</a:t>
            </a:r>
          </a:p>
        </p:txBody>
      </p:sp>
    </p:spTree>
    <p:extLst>
      <p:ext uri="{BB962C8B-B14F-4D97-AF65-F5344CB8AC3E}">
        <p14:creationId xmlns:p14="http://schemas.microsoft.com/office/powerpoint/2010/main" val="61299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and 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sentence is </a:t>
            </a:r>
            <a:r>
              <a:rPr lang="en-US" i="1" dirty="0">
                <a:solidFill>
                  <a:srgbClr val="C00000"/>
                </a:solidFill>
              </a:rPr>
              <a:t>satisfiable</a:t>
            </a:r>
            <a:r>
              <a:rPr lang="en-US" dirty="0"/>
              <a:t> if it is true in </a:t>
            </a:r>
            <a:r>
              <a:rPr lang="en-US" dirty="0">
                <a:solidFill>
                  <a:srgbClr val="0070C0"/>
                </a:solidFill>
              </a:rPr>
              <a:t>at least one </a:t>
            </a:r>
            <a:r>
              <a:rPr lang="en-US" dirty="0"/>
              <a:t>world</a:t>
            </a:r>
          </a:p>
          <a:p>
            <a:r>
              <a:rPr lang="en-US" dirty="0"/>
              <a:t>Suppose we have a hyper-efficient SAT solver; how can we use it to test entailment?</a:t>
            </a:r>
          </a:p>
          <a:p>
            <a:pPr lvl="1"/>
            <a:r>
              <a:rPr lang="en-US" dirty="0"/>
              <a:t>Suppose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dirty="0"/>
              <a:t>Then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true in all worlds</a:t>
            </a:r>
          </a:p>
          <a:p>
            <a:pPr lvl="1"/>
            <a:r>
              <a:rPr lang="en-US" dirty="0"/>
              <a:t>Hence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(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) </a:t>
            </a:r>
            <a:r>
              <a:rPr lang="en-US" dirty="0"/>
              <a:t>is false in all worlds</a:t>
            </a:r>
          </a:p>
          <a:p>
            <a:pPr lvl="1"/>
            <a:r>
              <a:rPr lang="en-US" dirty="0"/>
              <a:t>Hence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 </a:t>
            </a:r>
            <a:r>
              <a:rPr lang="en-US" dirty="0"/>
              <a:t>is false in all worlds, i.e., </a:t>
            </a:r>
            <a:r>
              <a:rPr lang="en-US" dirty="0" err="1"/>
              <a:t>unsatisfiable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More generally, to prove a sentence is valid (i.e., true in all models), introduce the negated claim and test for </a:t>
            </a:r>
            <a:r>
              <a:rPr lang="en-US" dirty="0" err="1"/>
              <a:t>unsatisfiability</a:t>
            </a:r>
            <a:r>
              <a:rPr lang="en-US" dirty="0"/>
              <a:t>; also known as </a:t>
            </a:r>
            <a:r>
              <a:rPr lang="en-US" i="1" dirty="0" err="1"/>
              <a:t>reductio</a:t>
            </a:r>
            <a:r>
              <a:rPr lang="en-US" i="1" dirty="0"/>
              <a:t> ad absurdum (reduction to absurdity)</a:t>
            </a:r>
          </a:p>
        </p:txBody>
      </p:sp>
    </p:spTree>
    <p:extLst>
      <p:ext uri="{BB962C8B-B14F-4D97-AF65-F5344CB8AC3E}">
        <p14:creationId xmlns:p14="http://schemas.microsoft.com/office/powerpoint/2010/main" val="20688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14935</TotalTime>
  <Words>3371</Words>
  <Application>Microsoft Office PowerPoint</Application>
  <PresentationFormat>Widescreen</PresentationFormat>
  <Paragraphs>583</Paragraphs>
  <Slides>62</Slides>
  <Notes>6</Notes>
  <HiddenSlides>1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DengXian Light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Warm-up</vt:lpstr>
      <vt:lpstr>Warm-up</vt:lpstr>
      <vt:lpstr>AI: Representation and Problem Solving </vt:lpstr>
      <vt:lpstr>Announcements</vt:lpstr>
      <vt:lpstr>Learning Objectives</vt:lpstr>
      <vt:lpstr>Logical Agent Vocab: Recap</vt:lpstr>
      <vt:lpstr>Logical Agent Vocab: Recap</vt:lpstr>
      <vt:lpstr>(Boolean) Satisfiability Problem (SAT)</vt:lpstr>
      <vt:lpstr>SAT and Entailment</vt:lpstr>
      <vt:lpstr>SAT and CSPs </vt:lpstr>
      <vt:lpstr>Propositional Logical Vocab: Recap</vt:lpstr>
      <vt:lpstr>Conjunctive Normal Form (CNF)</vt:lpstr>
      <vt:lpstr>Conjunctive Normal Form (CNF)</vt:lpstr>
      <vt:lpstr>Conjunctive Normal Form (CNF)</vt:lpstr>
      <vt:lpstr>Other Logical Equivalences</vt:lpstr>
      <vt:lpstr>DPLL Algorithm</vt:lpstr>
      <vt:lpstr>DPLL Algorithm</vt:lpstr>
      <vt:lpstr>DPLL Algorithm</vt:lpstr>
      <vt:lpstr>DPLL Algorithm</vt:lpstr>
      <vt:lpstr>DPLL Algorithm</vt:lpstr>
      <vt:lpstr>POLL Problem</vt:lpstr>
      <vt:lpstr>POLL Problem</vt:lpstr>
      <vt:lpstr>DPLL Algorithm</vt:lpstr>
      <vt:lpstr>DPLL Algorithm</vt:lpstr>
      <vt:lpstr>DPLL Algorithm</vt:lpstr>
      <vt:lpstr>DPLL Algorithm</vt:lpstr>
      <vt:lpstr>Backjumping</vt:lpstr>
      <vt:lpstr>Implication Graph</vt:lpstr>
      <vt:lpstr>Conflict Driven Clause Learning (CDCL)</vt:lpstr>
      <vt:lpstr>Conflict Driven Clause Learning (CDCL)</vt:lpstr>
      <vt:lpstr>Conflict Driven Clause Learning (CDCL)</vt:lpstr>
      <vt:lpstr>Conflict Driven Clause Learning (CDCL)</vt:lpstr>
      <vt:lpstr>Conflict Driven Clause Learning (CDCL)</vt:lpstr>
      <vt:lpstr>Conflict Driven Clause Learning (CDCL)</vt:lpstr>
      <vt:lpstr>Conflict Driven Clause Learning (CDCL)</vt:lpstr>
      <vt:lpstr>Conflict Driven Clause Learning (CDCL)</vt:lpstr>
      <vt:lpstr>Conflict Driven Clause Learning (CDCL)</vt:lpstr>
      <vt:lpstr>Conflict Driven Clause Learning (CDCL)</vt:lpstr>
      <vt:lpstr>Conflict Driven Clause Learning (CDCL)</vt:lpstr>
      <vt:lpstr>Conflict Driven Clause Learning (CDCL)</vt:lpstr>
      <vt:lpstr>Local Search Algorithms for SAT</vt:lpstr>
      <vt:lpstr>WALKSAT</vt:lpstr>
      <vt:lpstr>Local Search Algorithms for SAT</vt:lpstr>
      <vt:lpstr>GSAT</vt:lpstr>
      <vt:lpstr>Phase Transition of SAT</vt:lpstr>
      <vt:lpstr>SAT Applications</vt:lpstr>
      <vt:lpstr>Evolution of SAT Solvers</vt:lpstr>
      <vt:lpstr>Agent based on Propositional Logic</vt:lpstr>
      <vt:lpstr>Planning as Satisfiability (SATPlan)</vt:lpstr>
      <vt:lpstr>Planning as Satisfiability (SATPlan)</vt:lpstr>
      <vt:lpstr>Planning as Satisfiability (SATPlan)</vt:lpstr>
      <vt:lpstr>Planning as Satisfiability (SATPlan)</vt:lpstr>
      <vt:lpstr>Planning as Satisfiability (SATPlan)</vt:lpstr>
      <vt:lpstr>Planning as Satisfiability (SATPlan)</vt:lpstr>
      <vt:lpstr>PowerPoint Presentation</vt:lpstr>
      <vt:lpstr>PowerPoint Presentation</vt:lpstr>
      <vt:lpstr>PowerPoint Presentation</vt:lpstr>
      <vt:lpstr>Wumpus World</vt:lpstr>
      <vt:lpstr>Hybrid Agent</vt:lpstr>
      <vt:lpstr>Summary</vt:lpstr>
      <vt:lpstr>Learning Objectives</vt:lpstr>
      <vt:lpstr>Note: Other Transformation Rules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AI: Representation and Problem Solving</dc:title>
  <dc:creator>Fei Fang</dc:creator>
  <cp:lastModifiedBy>Fei Fang</cp:lastModifiedBy>
  <cp:revision>228</cp:revision>
  <dcterms:created xsi:type="dcterms:W3CDTF">2019-01-24T20:17:39Z</dcterms:created>
  <dcterms:modified xsi:type="dcterms:W3CDTF">2019-09-19T23:34:29Z</dcterms:modified>
</cp:coreProperties>
</file>