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90" r:id="rId2"/>
    <p:sldId id="258" r:id="rId3"/>
    <p:sldId id="345" r:id="rId4"/>
    <p:sldId id="380" r:id="rId5"/>
    <p:sldId id="359" r:id="rId6"/>
    <p:sldId id="360" r:id="rId7"/>
    <p:sldId id="362" r:id="rId8"/>
    <p:sldId id="363" r:id="rId9"/>
    <p:sldId id="364" r:id="rId10"/>
    <p:sldId id="383" r:id="rId11"/>
    <p:sldId id="400" r:id="rId12"/>
    <p:sldId id="391" r:id="rId13"/>
    <p:sldId id="387" r:id="rId14"/>
    <p:sldId id="398" r:id="rId15"/>
    <p:sldId id="397" r:id="rId16"/>
    <p:sldId id="370" r:id="rId17"/>
    <p:sldId id="369" r:id="rId18"/>
    <p:sldId id="399" r:id="rId19"/>
    <p:sldId id="377" r:id="rId20"/>
    <p:sldId id="401" r:id="rId21"/>
    <p:sldId id="402" r:id="rId22"/>
    <p:sldId id="403" r:id="rId23"/>
    <p:sldId id="404" r:id="rId24"/>
    <p:sldId id="378" r:id="rId25"/>
    <p:sldId id="375" r:id="rId26"/>
    <p:sldId id="376" r:id="rId27"/>
    <p:sldId id="405" r:id="rId28"/>
    <p:sldId id="407" r:id="rId29"/>
    <p:sldId id="409" r:id="rId30"/>
    <p:sldId id="408" r:id="rId31"/>
    <p:sldId id="41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1262" autoAdjust="0"/>
  </p:normalViewPr>
  <p:slideViewPr>
    <p:cSldViewPr snapToGrid="0" snapToObjects="1">
      <p:cViewPr varScale="1">
        <p:scale>
          <a:sx n="87" d="100"/>
          <a:sy n="87" d="100"/>
        </p:scale>
        <p:origin x="6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 (row index of queen in column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2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 (row index of queen in column 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𝑖</a:t>
                </a:r>
                <a:r>
                  <a:rPr lang="en-US" sz="120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8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coloring – iterative improvement]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1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(Fitness Proportionate Selection)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230-0FD9-D24F-9958-2CDCC51990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374" y="2089934"/>
            <a:ext cx="7275474" cy="454717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Warm-up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209" y="3059601"/>
            <a:ext cx="4991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How to find the top of Mount Everest in a thick fog while suffering from amnesia?</a:t>
            </a:r>
          </a:p>
        </p:txBody>
      </p:sp>
    </p:spTree>
    <p:extLst>
      <p:ext uri="{BB962C8B-B14F-4D97-AF65-F5344CB8AC3E}">
        <p14:creationId xmlns:p14="http://schemas.microsoft.com/office/powerpoint/2010/main" val="387419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local search algorithm is…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Complete</a:t>
            </a:r>
            <a:r>
              <a:rPr lang="en-US" dirty="0"/>
              <a:t> if it always finds a goal if one exists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Optimal</a:t>
            </a:r>
            <a:r>
              <a:rPr lang="en-US" dirty="0"/>
              <a:t> if it always finds a global minimum/maximum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2899" y="4286325"/>
            <a:ext cx="571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Is Iterative Improvement for CSPs complete?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2494" y="4897095"/>
            <a:ext cx="4536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No! May get stuck in a local optima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802" y="3364568"/>
            <a:ext cx="3279808" cy="3275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2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State-Space Landscape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23" y="2332788"/>
            <a:ext cx="7520273" cy="40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 identification problems, could be a function measuring how close you are to a valid solution, 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−1×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#conflicts in n-Queens/CSP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7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8000" y="2338047"/>
            <a:ext cx="1854702" cy="3488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559" y="2438130"/>
            <a:ext cx="4461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What’s the difference between shoulder and flat local maximum (both are </a:t>
            </a:r>
            <a:r>
              <a:rPr lang="en-US" sz="2400" dirty="0" err="1">
                <a:solidFill>
                  <a:srgbClr val="0070C0"/>
                </a:solidFill>
              </a:rPr>
              <a:t>plateaux</a:t>
            </a:r>
            <a:r>
              <a:rPr lang="en-US" sz="2400" dirty="0">
                <a:solidFill>
                  <a:srgbClr val="0070C0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2656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4589771" y="2095929"/>
            <a:ext cx="6932697" cy="448980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687879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Simple, general idea: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“neighboring” state (successor state)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quit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</p:txBody>
      </p:sp>
      <p:sp>
        <p:nvSpPr>
          <p:cNvPr id="16" name="Rectangle 15"/>
          <p:cNvSpPr/>
          <p:nvPr/>
        </p:nvSpPr>
        <p:spPr>
          <a:xfrm>
            <a:off x="1214780" y="3615486"/>
            <a:ext cx="1559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Complete?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4780" y="4217229"/>
            <a:ext cx="1492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Optimal?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7263" y="3613771"/>
            <a:ext cx="657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95970" y="4212084"/>
            <a:ext cx="657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4659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8739811" y="56506"/>
            <a:ext cx="3368283" cy="218139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27" y="2170838"/>
            <a:ext cx="10515600" cy="27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98507" y="4945542"/>
                <a:ext cx="112319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How to apply Hill Climbing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-Queens? How is it different from Iterative Improvement?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7" y="4945542"/>
                <a:ext cx="1123198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8827" y="5338086"/>
                <a:ext cx="104039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 state as a board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queens on it, one in each column</a:t>
                </a:r>
              </a:p>
              <a:p>
                <a:r>
                  <a:rPr lang="en-US" sz="2400" dirty="0"/>
                  <a:t>Define a successor (neighbor) of a state as one that is generated by moving a single queen to another square in the same column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27" y="5338086"/>
                <a:ext cx="10403958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87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514366" y="6076750"/>
            <a:ext cx="3046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How many successors?</a:t>
            </a:r>
          </a:p>
        </p:txBody>
      </p:sp>
    </p:spTree>
    <p:extLst>
      <p:ext uri="{BB962C8B-B14F-4D97-AF65-F5344CB8AC3E}">
        <p14:creationId xmlns:p14="http://schemas.microsoft.com/office/powerpoint/2010/main" val="17979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8739811" y="56506"/>
            <a:ext cx="3368283" cy="218139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27" y="2170838"/>
            <a:ext cx="10515600" cy="2734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4619" y="3617619"/>
            <a:ext cx="5327151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2170" y="3043631"/>
            <a:ext cx="286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there is a tie?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3693" y="3468721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Typically break ties randomly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61770" y="3244842"/>
            <a:ext cx="570400" cy="372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00452" y="3934028"/>
            <a:ext cx="2448675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05408" y="4269830"/>
            <a:ext cx="382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we do not stop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8-Queens, steepest-ascent hill climbing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4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3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allow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100 consecutive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sideway moves</a:t>
                </a:r>
                <a:r>
                  <a:rPr lang="en-US" sz="2400" dirty="0"/>
                  <a:t>,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94%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21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64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730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Make a sideway move if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”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blipFill>
                <a:blip r:embed="rId5"/>
                <a:stretch>
                  <a:fillRect l="-2459" t="-10667" r="-163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2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5" grpId="0"/>
      <p:bldP spid="1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Random-restart hill climbing</a:t>
            </a:r>
          </a:p>
          <a:p>
            <a:pPr lvl="1"/>
            <a:r>
              <a:rPr lang="en-US" dirty="0"/>
              <a:t>“If at first you don’t succeed, try, try again.”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Complete!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kind of landscape will random-restarts hill climbing work the best?</a:t>
            </a:r>
          </a:p>
          <a:p>
            <a:r>
              <a:rPr lang="en-US" dirty="0"/>
              <a:t>Stochastic hill climbing</a:t>
            </a:r>
          </a:p>
          <a:p>
            <a:pPr lvl="1"/>
            <a:r>
              <a:rPr lang="en-US" dirty="0"/>
              <a:t>Choose randomly from the uphill moves, with probability dependent on the “steepness” (i.e., amount of improvement)</a:t>
            </a:r>
          </a:p>
          <a:p>
            <a:pPr lvl="1"/>
            <a:r>
              <a:rPr lang="en-US" dirty="0"/>
              <a:t>Converge slower than steepest ascent, but may find better solutions</a:t>
            </a:r>
          </a:p>
          <a:p>
            <a:r>
              <a:rPr lang="en-US" dirty="0"/>
              <a:t>First-choice hill climbing</a:t>
            </a:r>
          </a:p>
          <a:p>
            <a:pPr lvl="1"/>
            <a:r>
              <a:rPr lang="en-US" dirty="0"/>
              <a:t>Generate successors randomly (one by one) until a better one is found</a:t>
            </a:r>
          </a:p>
          <a:p>
            <a:pPr lvl="1"/>
            <a:r>
              <a:rPr lang="en-US" dirty="0"/>
              <a:t>Suitable when there are too many successors to enumerate</a:t>
            </a:r>
          </a:p>
        </p:txBody>
      </p:sp>
    </p:spTree>
    <p:extLst>
      <p:ext uri="{BB962C8B-B14F-4D97-AF65-F5344CB8AC3E}">
        <p14:creationId xmlns:p14="http://schemas.microsoft.com/office/powerpoint/2010/main" val="71844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400" dirty="0"/>
                  <a:t>What if variables are continuous, e.g.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dirty="0"/>
                  <a:t> that maximizes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/>
                  <a:t>?</a:t>
                </a:r>
              </a:p>
              <a:p>
                <a:pPr lvl="1"/>
                <a:r>
                  <a:rPr lang="en-US" dirty="0"/>
                  <a:t>Gradient ascent</a:t>
                </a:r>
              </a:p>
              <a:p>
                <a:pPr lvl="2"/>
                <a:r>
                  <a:rPr lang="en-US" sz="2400" dirty="0"/>
                  <a:t>Use gradient to find best direction</a:t>
                </a:r>
              </a:p>
              <a:p>
                <a:pPr lvl="2"/>
                <a:r>
                  <a:rPr lang="en-US" sz="2400" dirty="0"/>
                  <a:t>Use the magnitude of the gradient to determine how big a step you move</a:t>
                </a:r>
              </a:p>
              <a:p>
                <a:pPr lvl="1"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  <a:blipFill rotWithShape="0">
                <a:blip r:embed="rId2"/>
                <a:stretch>
                  <a:fillRect l="-746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665" y="3254437"/>
            <a:ext cx="6364265" cy="34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0624" y="6105895"/>
            <a:ext cx="242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Value space of variables</a:t>
            </a:r>
          </a:p>
        </p:txBody>
      </p:sp>
    </p:spTree>
    <p:extLst>
      <p:ext uri="{BB962C8B-B14F-4D97-AF65-F5344CB8AC3E}">
        <p14:creationId xmlns:p14="http://schemas.microsoft.com/office/powerpoint/2010/main" val="209607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ll-climb-qu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8" y="1828598"/>
            <a:ext cx="6629400" cy="394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Poll: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62099" y="1690688"/>
                <a:ext cx="5383658" cy="2677654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1. Starting from X, where do you end up?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2. Starting from Y, where do you end up?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3. Starting from Z, where do you end up?</a:t>
                </a:r>
              </a:p>
              <a:p>
                <a:endParaRPr lang="en-US" sz="2400" dirty="0">
                  <a:solidFill>
                    <a:srgbClr val="C00000"/>
                  </a:solidFill>
                  <a:latin typeface="Calibri"/>
                  <a:cs typeface="Calibri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  <a:latin typeface="Calibri"/>
                  <a:cs typeface="Calibri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alibri"/>
                    <a:cs typeface="Calibri"/>
                  </a:rPr>
                  <a:t>B: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cs typeface="Calibri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99" y="1690688"/>
                <a:ext cx="5383658" cy="2677654"/>
              </a:xfrm>
              <a:prstGeom prst="rect">
                <a:avLst/>
              </a:prstGeom>
              <a:blipFill rotWithShape="0">
                <a:blip r:embed="rId3"/>
                <a:stretch>
                  <a:fillRect l="-1699" t="-181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19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Uniformly randomly choose a neighbor to move to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Complete but inefficient!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9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361" y="1483249"/>
            <a:ext cx="3557833" cy="33210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Combines random walk and hill climbing</a:t>
            </a:r>
          </a:p>
          <a:p>
            <a:r>
              <a:rPr lang="en-US" dirty="0"/>
              <a:t>Complete and efficient</a:t>
            </a:r>
          </a:p>
          <a:p>
            <a:r>
              <a:rPr lang="en-US" dirty="0"/>
              <a:t>Inspired by statistical physics</a:t>
            </a:r>
          </a:p>
          <a:p>
            <a:r>
              <a:rPr lang="en-US" dirty="0"/>
              <a:t>Annealing – Metallurgy</a:t>
            </a:r>
          </a:p>
          <a:p>
            <a:pPr lvl="1"/>
            <a:r>
              <a:rPr lang="en-US" dirty="0"/>
              <a:t>Heating metal to high temperature then cooling</a:t>
            </a:r>
          </a:p>
          <a:p>
            <a:pPr lvl="1"/>
            <a:r>
              <a:rPr lang="en-US" dirty="0"/>
              <a:t>Reaching low energy state</a:t>
            </a:r>
          </a:p>
          <a:p>
            <a:r>
              <a:rPr lang="en-US" dirty="0"/>
              <a:t>Simulated Annealing – Local Search</a:t>
            </a:r>
          </a:p>
          <a:p>
            <a:pPr lvl="1"/>
            <a:r>
              <a:rPr lang="en-US" dirty="0"/>
              <a:t>Allow for downhill moves and make them rarer as time goes on</a:t>
            </a:r>
          </a:p>
          <a:p>
            <a:pPr lvl="1"/>
            <a:r>
              <a:rPr lang="en-US" dirty="0"/>
              <a:t>Escape local maxima and reach global maxima</a:t>
            </a:r>
          </a:p>
        </p:txBody>
      </p:sp>
    </p:spTree>
    <p:extLst>
      <p:ext uri="{BB962C8B-B14F-4D97-AF65-F5344CB8AC3E}">
        <p14:creationId xmlns:p14="http://schemas.microsoft.com/office/powerpoint/2010/main" val="93894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Local Search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Fei Fang &amp;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05000"/>
            <a:ext cx="597408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9982"/>
            <a:ext cx="10515600" cy="4202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7158" y="4518840"/>
            <a:ext cx="5236535" cy="87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9768" y="4518839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Almost the same as hill climbing except for a </a:t>
            </a:r>
            <a:r>
              <a:rPr lang="en-US" sz="2400" i="1" dirty="0">
                <a:solidFill>
                  <a:srgbClr val="0070C0"/>
                </a:solidFill>
              </a:rPr>
              <a:t>random</a:t>
            </a:r>
            <a:r>
              <a:rPr lang="en-US" sz="2400" dirty="0">
                <a:solidFill>
                  <a:srgbClr val="0070C0"/>
                </a:solidFill>
              </a:rPr>
              <a:t> successor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9767" y="5282130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Unlike hill climbing, move downhill with some prob.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157" y="5390708"/>
            <a:ext cx="5236535" cy="3934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Control the change of temperature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over time)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24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17156" y="3859619"/>
            <a:ext cx="3216351" cy="648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move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downhill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Bad moves are more likely to be allowed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is high (at the beginning of the algorithm)</a:t>
                </a:r>
              </a:p>
              <a:p>
                <a:pPr lvl="1"/>
                <a:r>
                  <a:rPr lang="en-US" dirty="0"/>
                  <a:t>Worse moves are less likely to be allowed</a:t>
                </a:r>
              </a:p>
              <a:p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Stationary distribution: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Guarantee: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decreased slowly enough, will converge to optimal state!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But! In reality, the more downhill steps you need to escape a local optimum, the less likely you are to ever make them all in a row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040" y="3570969"/>
            <a:ext cx="2282295" cy="6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883" y="680256"/>
            <a:ext cx="3557833" cy="332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254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Beam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Keep track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states</a:t>
                </a:r>
              </a:p>
              <a:p>
                <a:r>
                  <a:rPr lang="en-US" dirty="0"/>
                  <a:t>In each iteration</a:t>
                </a:r>
              </a:p>
              <a:p>
                <a:pPr lvl="1"/>
                <a:r>
                  <a:rPr lang="en-US" dirty="0"/>
                  <a:t>Generate </a:t>
                </a:r>
                <a:r>
                  <a:rPr lang="en-US" dirty="0">
                    <a:solidFill>
                      <a:srgbClr val="0070C0"/>
                    </a:solidFill>
                  </a:rPr>
                  <a:t>all</a:t>
                </a:r>
                <a:r>
                  <a:rPr lang="en-US" dirty="0"/>
                  <a:t> successors of </a:t>
                </a:r>
                <a:r>
                  <a:rPr lang="en-US" dirty="0">
                    <a:solidFill>
                      <a:srgbClr val="0070C0"/>
                    </a:solidFill>
                  </a:rPr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states</a:t>
                </a:r>
              </a:p>
              <a:p>
                <a:pPr lvl="1"/>
                <a:r>
                  <a:rPr lang="en-US" dirty="0"/>
                  <a:t>Only retain the </a:t>
                </a:r>
                <a:r>
                  <a:rPr lang="en-US" dirty="0">
                    <a:solidFill>
                      <a:srgbClr val="0070C0"/>
                    </a:solidFill>
                  </a:rPr>
                  <a:t>best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successors among them all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157044" y="5366178"/>
            <a:ext cx="551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Analogous to evolution / natural selection!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4878" y="4563974"/>
            <a:ext cx="8913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searches</a:t>
            </a:r>
            <a:r>
              <a:rPr lang="en-US" sz="2400" b="1" i="1" dirty="0">
                <a:solidFill>
                  <a:srgbClr val="FF0000"/>
                </a:solidFill>
              </a:rPr>
              <a:t> communicate</a:t>
            </a:r>
            <a:r>
              <a:rPr lang="en-US" sz="2400" dirty="0"/>
              <a:t>! “Come over here, the grass is greener!”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09905" y="4001294"/>
                <a:ext cx="102438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How is this different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local searches with different initial states in parallel?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05" y="4001294"/>
                <a:ext cx="1024389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892" t="-10526" r="-5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5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Variants of Local Beam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Suffer from a lack of diversity; Quickly concentrated in a small region of the state space</a:t>
                </a:r>
              </a:p>
              <a:p>
                <a:endParaRPr lang="en-US" dirty="0"/>
              </a:p>
              <a:p>
                <a:r>
                  <a:rPr lang="en-US" dirty="0"/>
                  <a:t>Variant: Stochastic beam search</a:t>
                </a:r>
              </a:p>
              <a:p>
                <a:pPr lvl="1"/>
                <a:r>
                  <a:rPr lang="en-US" dirty="0"/>
                  <a:t>Randomly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successors (</a:t>
                </a:r>
                <a:r>
                  <a:rPr lang="en-US" dirty="0" err="1"/>
                  <a:t>offsprings</a:t>
                </a:r>
                <a:r>
                  <a:rPr lang="en-US" dirty="0"/>
                  <a:t>) of a state (organism) population according to its objective value (fitness)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77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evolutionary biology</a:t>
            </a:r>
          </a:p>
          <a:p>
            <a:pPr lvl="1"/>
            <a:r>
              <a:rPr lang="en-US" dirty="0"/>
              <a:t>Nature provides an objective function (reproductive fitness) that Darwinian evolution could be seen as attempting to optimize</a:t>
            </a:r>
          </a:p>
          <a:p>
            <a:pPr lvl="1"/>
            <a:endParaRPr lang="en-US" dirty="0"/>
          </a:p>
          <a:p>
            <a:r>
              <a:rPr lang="en-US" dirty="0"/>
              <a:t>A variant of stochastic beam search</a:t>
            </a:r>
          </a:p>
          <a:p>
            <a:pPr lvl="1"/>
            <a:r>
              <a:rPr lang="en-US" dirty="0"/>
              <a:t>Successors are generated by </a:t>
            </a:r>
            <a:r>
              <a:rPr lang="en-US" dirty="0">
                <a:solidFill>
                  <a:srgbClr val="0070C0"/>
                </a:solidFill>
              </a:rPr>
              <a:t>combining two parent states</a:t>
            </a:r>
            <a:r>
              <a:rPr lang="en-US" dirty="0"/>
              <a:t> instead of modifying a single state (sexual reproduction rather than asexual reproduction)</a:t>
            </a:r>
          </a:p>
        </p:txBody>
      </p:sp>
    </p:spTree>
    <p:extLst>
      <p:ext uri="{BB962C8B-B14F-4D97-AF65-F5344CB8AC3E}">
        <p14:creationId xmlns:p14="http://schemas.microsoft.com/office/powerpoint/2010/main" val="265903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Genetic Algorithms for 8-Queens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3652285"/>
                <a:ext cx="11430000" cy="29009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State Representation</a:t>
                </a:r>
                <a:r>
                  <a:rPr lang="en-US" sz="2400" dirty="0"/>
                  <a:t>: 8-digit string, each digit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{1..8}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Fitness Function</a:t>
                </a:r>
                <a:r>
                  <a:rPr lang="en-US" sz="2400" dirty="0"/>
                  <a:t>: #</a:t>
                </a:r>
                <a:r>
                  <a:rPr lang="en-US" sz="2400" dirty="0" err="1"/>
                  <a:t>Nonattacking</a:t>
                </a:r>
                <a:r>
                  <a:rPr lang="en-US" sz="2400" dirty="0"/>
                  <a:t> pairs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Selection</a:t>
                </a:r>
                <a:r>
                  <a:rPr lang="en-US" sz="2400" dirty="0"/>
                  <a:t>: Select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individuals randomly with probability proportional to their fitness value (random selection with replacement)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Crossover</a:t>
                </a:r>
                <a:r>
                  <a:rPr lang="en-US" sz="2400" dirty="0"/>
                  <a:t>: For each pair, choose a crossover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∈{1..7}</m:t>
                    </m:r>
                  </m:oMath>
                </a14:m>
                <a:r>
                  <a:rPr lang="en-US" sz="2400" dirty="0"/>
                  <a:t>, generate two </a:t>
                </a:r>
                <a:r>
                  <a:rPr lang="en-US" sz="2400" dirty="0" err="1"/>
                  <a:t>offsprings</a:t>
                </a:r>
                <a:r>
                  <a:rPr lang="en-US" sz="2400" dirty="0"/>
                  <a:t> by crossing over the parent strings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Mutation (With some prob.)</a:t>
                </a:r>
                <a:r>
                  <a:rPr lang="en-US" sz="2400" dirty="0"/>
                  <a:t>: Choose a digit and change it to a different value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{1..8}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52285"/>
                <a:ext cx="11430000" cy="2900916"/>
              </a:xfrm>
              <a:blipFill rotWithShape="0">
                <a:blip r:embed="rId3"/>
                <a:stretch>
                  <a:fillRect l="-693" t="-3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b="23874"/>
          <a:stretch/>
        </p:blipFill>
        <p:spPr bwMode="auto">
          <a:xfrm>
            <a:off x="600076" y="1676401"/>
            <a:ext cx="8391525" cy="18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7358" y="625226"/>
            <a:ext cx="2892079" cy="347491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88596"/>
          <a:stretch/>
        </p:blipFill>
        <p:spPr bwMode="auto">
          <a:xfrm>
            <a:off x="578811" y="1392357"/>
            <a:ext cx="8391525" cy="2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9000" y="6282071"/>
                <a:ext cx="3746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an odd number?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282071"/>
                <a:ext cx="374628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606" t="-10667" r="-130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7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 for 8-Queens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4191000"/>
            <a:ext cx="6553200" cy="190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Why does crossover make sense here?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Would crossover work well without a selection operator?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2" y="1524002"/>
            <a:ext cx="76088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852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with a </a:t>
                </a:r>
                <a:r>
                  <a:rPr lang="en-US" dirty="0">
                    <a:solidFill>
                      <a:srgbClr val="0070C0"/>
                    </a:solidFill>
                  </a:rPr>
                  <a:t>population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individuals (states)</a:t>
                </a:r>
              </a:p>
              <a:p>
                <a:r>
                  <a:rPr lang="en-US" dirty="0"/>
                  <a:t>In each iteration</a:t>
                </a:r>
              </a:p>
              <a:p>
                <a:pPr lvl="1"/>
                <a:r>
                  <a:rPr lang="en-US" dirty="0"/>
                  <a:t>Apply a </a:t>
                </a:r>
                <a:r>
                  <a:rPr lang="en-US" dirty="0">
                    <a:solidFill>
                      <a:srgbClr val="0070C0"/>
                    </a:solidFill>
                  </a:rPr>
                  <a:t>fitness function</a:t>
                </a:r>
                <a:r>
                  <a:rPr lang="en-US" dirty="0"/>
                  <a:t> to each individual in the current population</a:t>
                </a:r>
              </a:p>
              <a:p>
                <a:pPr lvl="1"/>
                <a:r>
                  <a:rPr lang="en-US" dirty="0"/>
                  <a:t>Apply a </a:t>
                </a:r>
                <a:r>
                  <a:rPr lang="en-US" dirty="0">
                    <a:solidFill>
                      <a:srgbClr val="0070C0"/>
                    </a:solidFill>
                  </a:rPr>
                  <a:t>selection operator</a:t>
                </a:r>
                <a:r>
                  <a:rPr lang="en-US" dirty="0"/>
                  <a:t> to select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pairs of parents</a:t>
                </a:r>
              </a:p>
              <a:p>
                <a:pPr lvl="1"/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offsprings</a:t>
                </a:r>
                <a:r>
                  <a:rPr lang="en-US" dirty="0"/>
                  <a:t> by applying a </a:t>
                </a:r>
                <a:r>
                  <a:rPr lang="en-US" dirty="0">
                    <a:solidFill>
                      <a:srgbClr val="0070C0"/>
                    </a:solidFill>
                  </a:rPr>
                  <a:t>crossover operator </a:t>
                </a:r>
                <a:r>
                  <a:rPr lang="en-US" dirty="0"/>
                  <a:t>on the parents</a:t>
                </a:r>
              </a:p>
              <a:p>
                <a:pPr lvl="1"/>
                <a:r>
                  <a:rPr lang="en-US" dirty="0"/>
                  <a:t>For each offspring, apply a </a:t>
                </a:r>
                <a:r>
                  <a:rPr lang="en-US" dirty="0">
                    <a:solidFill>
                      <a:srgbClr val="0070C0"/>
                    </a:solidFill>
                  </a:rPr>
                  <a:t>mutation operation</a:t>
                </a:r>
                <a:r>
                  <a:rPr lang="en-US" dirty="0"/>
                  <a:t> with a (usually small) independent probability</a:t>
                </a:r>
              </a:p>
              <a:p>
                <a:endParaRPr lang="en-US" dirty="0"/>
              </a:p>
              <a:p>
                <a:r>
                  <a:rPr lang="en-US" dirty="0"/>
                  <a:t>For a specific problem, need to design these functions and operators</a:t>
                </a:r>
              </a:p>
              <a:p>
                <a:r>
                  <a:rPr lang="en-US" dirty="0"/>
                  <a:t>Successful use of genetic algorithms require careful engineering of the state representation!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13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286" y="1458801"/>
            <a:ext cx="8305427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8302" y="6010940"/>
            <a:ext cx="834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How is this different from the illustrated procedure on 8-Queens?</a:t>
            </a:r>
          </a:p>
        </p:txBody>
      </p:sp>
    </p:spTree>
    <p:extLst>
      <p:ext uri="{BB962C8B-B14F-4D97-AF65-F5344CB8AC3E}">
        <p14:creationId xmlns:p14="http://schemas.microsoft.com/office/powerpoint/2010/main" val="1341305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Traveling Salesman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list of cities and the distances between each pair of cities, what is the shortest possible route that visits each city and returns to the origin city?</a:t>
                </a:r>
              </a:p>
              <a:p>
                <a:r>
                  <a:rPr lang="en-US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A ordered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all other indices show up exactly once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Question: How to apply Local Search algorithms to this problem?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8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Describe and implement the following local search algorithms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Iterative improvement</a:t>
            </a:r>
            <a:r>
              <a:rPr lang="en-US" dirty="0"/>
              <a:t> algorithm with </a:t>
            </a:r>
            <a:r>
              <a:rPr lang="en-US" dirty="0">
                <a:solidFill>
                  <a:srgbClr val="0070C0"/>
                </a:solidFill>
              </a:rPr>
              <a:t>min-conflict heuristic</a:t>
            </a:r>
            <a:r>
              <a:rPr lang="en-US" dirty="0"/>
              <a:t> for CSPs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Hill Climbing</a:t>
            </a:r>
            <a:r>
              <a:rPr lang="en-US" dirty="0"/>
              <a:t> (Greedy Local Search)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Random Walk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Simulated Annealing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Beam Search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Genetic Algorithm</a:t>
            </a:r>
          </a:p>
          <a:p>
            <a:r>
              <a:rPr lang="en-US" altLang="zh-CN" dirty="0"/>
              <a:t>Identify </a:t>
            </a:r>
            <a:r>
              <a:rPr lang="en-US" altLang="zh-CN" dirty="0">
                <a:solidFill>
                  <a:srgbClr val="0070C0"/>
                </a:solidFill>
              </a:rPr>
              <a:t>completeness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optimality</a:t>
            </a:r>
            <a:r>
              <a:rPr lang="en-US" altLang="zh-CN" dirty="0"/>
              <a:t> of local search algorithms</a:t>
            </a:r>
          </a:p>
          <a:p>
            <a:r>
              <a:rPr lang="en-US" altLang="zh-CN" dirty="0"/>
              <a:t>Compare different local search algorithms as well as contrast with classical search algorithms</a:t>
            </a:r>
          </a:p>
          <a:p>
            <a:r>
              <a:rPr lang="en-US" dirty="0"/>
              <a:t>Select appropriate local search algorithms for real-world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53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 constant number of current nodes or states, and move to “neighbors” or generate “</a:t>
            </a:r>
            <a:r>
              <a:rPr lang="en-US" dirty="0" err="1"/>
              <a:t>offsprings</a:t>
            </a:r>
            <a:r>
              <a:rPr lang="en-US" dirty="0"/>
              <a:t>” in each iteration</a:t>
            </a:r>
          </a:p>
          <a:p>
            <a:pPr lvl="1"/>
            <a:r>
              <a:rPr lang="en-US" dirty="0"/>
              <a:t>Do not maintain a search tree or multiple paths</a:t>
            </a:r>
          </a:p>
          <a:p>
            <a:pPr lvl="1"/>
            <a:r>
              <a:rPr lang="en-US" dirty="0"/>
              <a:t>Typically do not retain the path to the node</a:t>
            </a:r>
          </a:p>
          <a:p>
            <a:pPr lvl="1"/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Use little memory</a:t>
            </a:r>
          </a:p>
          <a:p>
            <a:pPr lvl="1"/>
            <a:r>
              <a:rPr lang="en-US" dirty="0"/>
              <a:t>Can potentially solve large-scale problems or get a reasonable (suboptimal or almost feasible) solution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60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Describe and implement the following local search algorithms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Iterative improvement</a:t>
            </a:r>
            <a:r>
              <a:rPr lang="en-US" dirty="0"/>
              <a:t> algorithm with </a:t>
            </a:r>
            <a:r>
              <a:rPr lang="en-US" dirty="0">
                <a:solidFill>
                  <a:srgbClr val="0070C0"/>
                </a:solidFill>
              </a:rPr>
              <a:t>min-conflict heuristic</a:t>
            </a:r>
            <a:r>
              <a:rPr lang="en-US" dirty="0"/>
              <a:t> for CSPs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Hill Climbing</a:t>
            </a:r>
            <a:r>
              <a:rPr lang="en-US" dirty="0"/>
              <a:t> (Greedy Local Search)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Random Walk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Simulated Annealing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Beam Search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Genetic Algorithm</a:t>
            </a:r>
          </a:p>
          <a:p>
            <a:r>
              <a:rPr lang="en-US" altLang="zh-CN" dirty="0"/>
              <a:t>Identify </a:t>
            </a:r>
            <a:r>
              <a:rPr lang="en-US" altLang="zh-CN" dirty="0">
                <a:solidFill>
                  <a:srgbClr val="0070C0"/>
                </a:solidFill>
              </a:rPr>
              <a:t>completeness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optimality</a:t>
            </a:r>
            <a:r>
              <a:rPr lang="en-US" altLang="zh-CN" dirty="0"/>
              <a:t> of local search algorithms</a:t>
            </a:r>
          </a:p>
          <a:p>
            <a:r>
              <a:rPr lang="en-US" altLang="zh-CN" dirty="0"/>
              <a:t>Compare different local search algorithms as well as contrast with classical search algorithms</a:t>
            </a:r>
          </a:p>
          <a:p>
            <a:r>
              <a:rPr lang="en-US" dirty="0"/>
              <a:t>Select appropriate local search algorithms for real-world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5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applied to identification problems (e.g., CSPs), as well as some planning and optimization problems</a:t>
            </a:r>
          </a:p>
          <a:p>
            <a:endParaRPr lang="en-US" dirty="0"/>
          </a:p>
          <a:p>
            <a:r>
              <a:rPr lang="en-US" dirty="0"/>
              <a:t>Typically use a </a:t>
            </a:r>
            <a:r>
              <a:rPr lang="en-US" dirty="0">
                <a:solidFill>
                  <a:srgbClr val="0070C0"/>
                </a:solidFill>
              </a:rPr>
              <a:t>complete-state formulation</a:t>
            </a:r>
            <a:r>
              <a:rPr lang="en-US" dirty="0"/>
              <a:t>, e.g., all variables assigned in a CSP (may not satisfy all the constraints)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2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160" y="1569345"/>
            <a:ext cx="9408592" cy="4443209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Iterative Improvement for CSPs</a:t>
            </a:r>
          </a:p>
        </p:txBody>
      </p:sp>
    </p:spTree>
    <p:extLst>
      <p:ext uri="{BB962C8B-B14F-4D97-AF65-F5344CB8AC3E}">
        <p14:creationId xmlns:p14="http://schemas.microsoft.com/office/powerpoint/2010/main" val="314743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/>
                  <a:t>Start with an arbitrary assignment, iteratively </a:t>
                </a:r>
                <a:r>
                  <a:rPr lang="en-US" sz="2400" i="1" dirty="0"/>
                  <a:t>reassign </a:t>
                </a:r>
                <a:r>
                  <a:rPr lang="en-US" sz="2400" dirty="0"/>
                  <a:t>variable values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While not solved,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Variable selection: randomly select a conflicted variable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Value selection with </a:t>
                </a:r>
                <a:r>
                  <a:rPr lang="en-US" dirty="0">
                    <a:solidFill>
                      <a:srgbClr val="0070C0"/>
                    </a:solidFill>
                  </a:rPr>
                  <a:t>min-conflicts heuristic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Choose a value that violates the fewest constraints (break tie randomly)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-Queens: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;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  <a:blipFill rotWithShape="0">
                <a:blip r:embed="rId3"/>
                <a:stretch>
                  <a:fillRect l="-735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207" b="3292"/>
          <a:stretch/>
        </p:blipFill>
        <p:spPr>
          <a:xfrm>
            <a:off x="1245086" y="4072270"/>
            <a:ext cx="9166092" cy="26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Demo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-Queens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281200" y="6386255"/>
            <a:ext cx="487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n-queens – iterative improvement (L5D1)]</a:t>
            </a:r>
          </a:p>
        </p:txBody>
      </p:sp>
    </p:spTree>
    <p:extLst>
      <p:ext uri="{BB962C8B-B14F-4D97-AF65-F5344CB8AC3E}">
        <p14:creationId xmlns:p14="http://schemas.microsoft.com/office/powerpoint/2010/main" val="65402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Graph Coloring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79" y="2195623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82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8434"/>
            <a:ext cx="10972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Given random initial state, can solve n-queens in almost constant time for arbitrary n with high probability (e.g., n = 10,000,000)!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Same for any randomly-generated CSP </a:t>
            </a:r>
            <a:r>
              <a:rPr lang="en-US" sz="2400" i="1" dirty="0"/>
              <a:t>except</a:t>
            </a:r>
            <a:r>
              <a:rPr lang="en-US" sz="2400" dirty="0"/>
              <a:t> in a narrow range of the ratio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240" t="628"/>
          <a:stretch>
            <a:fillRect/>
          </a:stretch>
        </p:blipFill>
        <p:spPr bwMode="auto">
          <a:xfrm>
            <a:off x="1228165" y="4509247"/>
            <a:ext cx="3724835" cy="212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05201"/>
            <a:ext cx="3352800" cy="5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098" y="3341932"/>
            <a:ext cx="4020407" cy="3129004"/>
          </a:xfrm>
          <a:prstGeom prst="rect">
            <a:avLst/>
          </a:prstGeom>
          <a:noFill/>
        </p:spPr>
      </p:pic>
      <p:pic>
        <p:nvPicPr>
          <p:cNvPr id="13315" name="Picture 3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36" t="28521" r="18789" b="53479"/>
          <a:stretch>
            <a:fillRect/>
          </a:stretch>
        </p:blipFill>
        <p:spPr bwMode="auto">
          <a:xfrm>
            <a:off x="9296400" y="3335867"/>
            <a:ext cx="2057400" cy="1371600"/>
          </a:xfrm>
          <a:prstGeom prst="rect">
            <a:avLst/>
          </a:prstGeom>
          <a:noFill/>
        </p:spPr>
      </p:pic>
      <p:pic>
        <p:nvPicPr>
          <p:cNvPr id="13316" name="Picture 4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32" t="59583" r="15143" b="22417"/>
          <a:stretch>
            <a:fillRect/>
          </a:stretch>
        </p:blipFill>
        <p:spPr bwMode="auto">
          <a:xfrm>
            <a:off x="9220200" y="4416524"/>
            <a:ext cx="2209800" cy="1205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 = \frac{\mbox{number of constraints}}{\mbox{number of variables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0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) \propto e^{\frac{E(x)}{kT}}&#10;\]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6"/>
  <p:tag name="PICTUREFILESIZE" val="87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13981</TotalTime>
  <Words>1575</Words>
  <Application>Microsoft Office PowerPoint</Application>
  <PresentationFormat>Widescreen</PresentationFormat>
  <Paragraphs>202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Local Search Warm-up</vt:lpstr>
      <vt:lpstr>AI: Representation and Problem Solving </vt:lpstr>
      <vt:lpstr>Learning Objectives</vt:lpstr>
      <vt:lpstr>Local Search</vt:lpstr>
      <vt:lpstr>Iterative Improvement for CSPs</vt:lpstr>
      <vt:lpstr>Iterative Improvement for CSPs</vt:lpstr>
      <vt:lpstr>Demo – n-Queens</vt:lpstr>
      <vt:lpstr>Demo – Graph Coloring</vt:lpstr>
      <vt:lpstr>Iterative Improvement for CSPs</vt:lpstr>
      <vt:lpstr>Local Search</vt:lpstr>
      <vt:lpstr>State-Space Landscape</vt:lpstr>
      <vt:lpstr>Hill Climbing (Greedy Local Search)</vt:lpstr>
      <vt:lpstr>Hill Climbing (Greedy Local Search)</vt:lpstr>
      <vt:lpstr>Hill Climbing (Greedy Local Search)</vt:lpstr>
      <vt:lpstr>Variants of Hill Climbing</vt:lpstr>
      <vt:lpstr>Variants of Hill Climbing</vt:lpstr>
      <vt:lpstr>Piazza Poll: Hill Climbing</vt:lpstr>
      <vt:lpstr>Random Walk</vt:lpstr>
      <vt:lpstr>Simulated Annealing</vt:lpstr>
      <vt:lpstr>Simulated Annealing</vt:lpstr>
      <vt:lpstr>Simulated Annealing</vt:lpstr>
      <vt:lpstr>Local Beam Search</vt:lpstr>
      <vt:lpstr>Limitations and Variants of Local Beam Search</vt:lpstr>
      <vt:lpstr>Genetic Algorithms</vt:lpstr>
      <vt:lpstr>Genetic Algorithms for 8-Queens</vt:lpstr>
      <vt:lpstr>Genetic Algorithms for 8-Queens</vt:lpstr>
      <vt:lpstr>Genetic Algorithms</vt:lpstr>
      <vt:lpstr>Genetic Algorithms</vt:lpstr>
      <vt:lpstr>Exercise: Traveling Salesman Problem</vt:lpstr>
      <vt:lpstr>Summary: Local Search</vt:lpstr>
      <vt:lpstr>Learning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AI: Representation and Problem Solving</dc:title>
  <dc:creator>Rosenthal, Stephanie</dc:creator>
  <cp:lastModifiedBy>Fei Fang</cp:lastModifiedBy>
  <cp:revision>166</cp:revision>
  <dcterms:created xsi:type="dcterms:W3CDTF">2019-01-24T20:17:39Z</dcterms:created>
  <dcterms:modified xsi:type="dcterms:W3CDTF">2019-09-12T22:38:53Z</dcterms:modified>
</cp:coreProperties>
</file>