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390" r:id="rId2"/>
    <p:sldId id="258" r:id="rId3"/>
    <p:sldId id="345" r:id="rId4"/>
    <p:sldId id="380" r:id="rId5"/>
    <p:sldId id="359" r:id="rId6"/>
    <p:sldId id="360" r:id="rId7"/>
    <p:sldId id="362" r:id="rId8"/>
    <p:sldId id="363" r:id="rId9"/>
    <p:sldId id="364" r:id="rId10"/>
    <p:sldId id="383" r:id="rId11"/>
    <p:sldId id="400" r:id="rId12"/>
    <p:sldId id="391" r:id="rId13"/>
    <p:sldId id="387" r:id="rId14"/>
    <p:sldId id="398" r:id="rId15"/>
    <p:sldId id="397" r:id="rId16"/>
    <p:sldId id="370" r:id="rId17"/>
    <p:sldId id="399" r:id="rId18"/>
    <p:sldId id="377" r:id="rId19"/>
    <p:sldId id="401" r:id="rId20"/>
    <p:sldId id="402" r:id="rId21"/>
    <p:sldId id="403" r:id="rId22"/>
    <p:sldId id="404" r:id="rId23"/>
    <p:sldId id="378" r:id="rId24"/>
    <p:sldId id="375" r:id="rId25"/>
    <p:sldId id="376" r:id="rId26"/>
    <p:sldId id="405" r:id="rId27"/>
    <p:sldId id="407" r:id="rId28"/>
    <p:sldId id="409" r:id="rId29"/>
    <p:sldId id="40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1262" autoAdjust="0"/>
  </p:normalViewPr>
  <p:slideViewPr>
    <p:cSldViewPr snapToGrid="0" snapToObjects="1">
      <p:cViewPr varScale="1">
        <p:scale>
          <a:sx n="149" d="100"/>
          <a:sy n="149" d="100"/>
        </p:scale>
        <p:origin x="648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51213-782B-6740-9159-A15F1071FA56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73B70-394B-D341-8F66-A712FCAEE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0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110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dirty="0" smtClean="0"/>
                  <a:t> (row index of queen in column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200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dirty="0" smtClean="0"/>
                  <a:t> (row index of queen in column </a:t>
                </a:r>
                <a:r>
                  <a:rPr lang="en-US" sz="1200" b="0" i="0" smtClean="0">
                    <a:latin typeface="Cambria Math" panose="02040503050406030204" pitchFamily="18" charset="0"/>
                  </a:rPr>
                  <a:t>𝑖</a:t>
                </a:r>
                <a:r>
                  <a:rPr lang="en-US" sz="1200" dirty="0" smtClean="0"/>
                  <a:t>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126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385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C00000"/>
                </a:solidFill>
                <a:latin typeface="Calibri" pitchFamily="34" charset="0"/>
              </a:rPr>
              <a:t>[Demo: coloring – iterative improvement]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312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(Fitness Proportionate Selection)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301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16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054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75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16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28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8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04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24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06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21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32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04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D9230-0FD9-D24F-9958-2CDCC51990C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487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15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3374" y="2089934"/>
            <a:ext cx="7275474" cy="4547171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Search Warm-up</a:t>
            </a:r>
          </a:p>
        </p:txBody>
      </p:sp>
      <p:sp>
        <p:nvSpPr>
          <p:cNvPr id="6" name="Rectangle 5"/>
          <p:cNvSpPr/>
          <p:nvPr/>
        </p:nvSpPr>
        <p:spPr>
          <a:xfrm>
            <a:off x="957209" y="3059601"/>
            <a:ext cx="49915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2"/>
                </a:solidFill>
              </a:rPr>
              <a:t>How to find the top of Mount Everest in a thick fog while suffering from amnesia?</a:t>
            </a:r>
          </a:p>
        </p:txBody>
      </p:sp>
    </p:spTree>
    <p:extLst>
      <p:ext uri="{BB962C8B-B14F-4D97-AF65-F5344CB8AC3E}">
        <p14:creationId xmlns:p14="http://schemas.microsoft.com/office/powerpoint/2010/main" val="387419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AI: Representation and Problem Solving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 smtClean="0"/>
              <a:t>Local Search</a:t>
            </a:r>
            <a:endParaRPr lang="en-US" sz="4267" dirty="0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Fei Fang </a:t>
            </a:r>
            <a:r>
              <a:rPr lang="en-US" sz="2400" dirty="0" smtClean="0"/>
              <a:t>&amp;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 smtClean="0"/>
              <a:t>Slide credits: CMU AI, http://ai.berkeley.edu</a:t>
            </a:r>
            <a:endParaRPr lang="en-US" sz="1867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0" y="1905000"/>
            <a:ext cx="5974080" cy="3733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236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Describe and implement the following local search algorithms</a:t>
            </a:r>
          </a:p>
          <a:p>
            <a:pPr lvl="1"/>
            <a:r>
              <a:rPr lang="en-US" dirty="0"/>
              <a:t>Iterative improvement algorithm with min-conflict heuristic for </a:t>
            </a:r>
            <a:r>
              <a:rPr lang="en-US" dirty="0" smtClean="0"/>
              <a:t>CSPs</a:t>
            </a:r>
            <a:endParaRPr lang="en-US" dirty="0"/>
          </a:p>
          <a:p>
            <a:pPr lvl="1"/>
            <a:r>
              <a:rPr lang="en-US" dirty="0" smtClean="0"/>
              <a:t>Hill Climbing (Greedy Local Search)</a:t>
            </a:r>
          </a:p>
          <a:p>
            <a:pPr lvl="1"/>
            <a:r>
              <a:rPr lang="en-US" dirty="0" smtClean="0"/>
              <a:t>Simulated Annealing</a:t>
            </a:r>
          </a:p>
          <a:p>
            <a:pPr lvl="1"/>
            <a:r>
              <a:rPr lang="en-US" dirty="0" smtClean="0"/>
              <a:t>Beam Search</a:t>
            </a:r>
          </a:p>
          <a:p>
            <a:pPr lvl="1"/>
            <a:r>
              <a:rPr lang="en-US" dirty="0" smtClean="0"/>
              <a:t>Genetic Algorithm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45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Can be applied to </a:t>
            </a:r>
            <a:r>
              <a:rPr lang="en-US" dirty="0" smtClean="0"/>
              <a:t>identification problems (e.g., CSPs), as well as some planning and </a:t>
            </a:r>
            <a:r>
              <a:rPr lang="en-US" dirty="0"/>
              <a:t>optimization </a:t>
            </a:r>
            <a:r>
              <a:rPr lang="en-US" dirty="0" smtClean="0"/>
              <a:t>problems</a:t>
            </a:r>
          </a:p>
          <a:p>
            <a:endParaRPr lang="en-US" dirty="0" smtClean="0"/>
          </a:p>
          <a:p>
            <a:r>
              <a:rPr lang="en-US" dirty="0" smtClean="0"/>
              <a:t>Typically </a:t>
            </a:r>
            <a:r>
              <a:rPr lang="en-US" dirty="0"/>
              <a:t>use a </a:t>
            </a:r>
            <a:r>
              <a:rPr lang="en-US" dirty="0">
                <a:solidFill>
                  <a:srgbClr val="0070C0"/>
                </a:solidFill>
              </a:rPr>
              <a:t>complete-state formulation</a:t>
            </a:r>
            <a:r>
              <a:rPr lang="en-US" dirty="0"/>
              <a:t>, e.g., all variables assigned in a CSP (may not satisfy all the </a:t>
            </a:r>
            <a:r>
              <a:rPr lang="en-US" dirty="0" smtClean="0"/>
              <a:t>constraints)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82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5160" y="1569345"/>
            <a:ext cx="9408592" cy="4443209"/>
          </a:xfrm>
          <a:prstGeom prst="rect">
            <a:avLst/>
          </a:prstGeom>
          <a:noFill/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smtClean="0"/>
              <a:t>Iterative Improvement for CSPs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43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Iterative Improvement for CSPs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3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364733" y="1690688"/>
                <a:ext cx="11607527" cy="4486275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2400" dirty="0"/>
                  <a:t>Start with an arbitrary </a:t>
                </a:r>
                <a:r>
                  <a:rPr lang="en-US" sz="2400" dirty="0" smtClean="0"/>
                  <a:t>assignment, iteratively </a:t>
                </a:r>
                <a:r>
                  <a:rPr lang="en-US" sz="2400" i="1" dirty="0"/>
                  <a:t>reassign </a:t>
                </a:r>
                <a:r>
                  <a:rPr lang="en-US" sz="2400" dirty="0"/>
                  <a:t>variable values</a:t>
                </a:r>
              </a:p>
              <a:p>
                <a:pPr>
                  <a:lnSpc>
                    <a:spcPct val="80000"/>
                  </a:lnSpc>
                </a:pPr>
                <a:r>
                  <a:rPr lang="en-US" sz="2400" dirty="0"/>
                  <a:t>While not solved,</a:t>
                </a:r>
              </a:p>
              <a:p>
                <a:pPr lvl="1">
                  <a:lnSpc>
                    <a:spcPct val="80000"/>
                  </a:lnSpc>
                </a:pPr>
                <a:r>
                  <a:rPr lang="en-US" dirty="0"/>
                  <a:t>Variable selection: randomly select a conflicted variable</a:t>
                </a:r>
              </a:p>
              <a:p>
                <a:pPr lvl="1">
                  <a:lnSpc>
                    <a:spcPct val="80000"/>
                  </a:lnSpc>
                </a:pPr>
                <a:r>
                  <a:rPr lang="en-US" dirty="0"/>
                  <a:t>Value selection with </a:t>
                </a:r>
                <a:r>
                  <a:rPr lang="en-US" dirty="0">
                    <a:solidFill>
                      <a:srgbClr val="0070C0"/>
                    </a:solidFill>
                  </a:rPr>
                  <a:t>min-conflicts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heuristic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 smtClean="0"/>
                  <a:t>: </a:t>
                </a:r>
                <a:r>
                  <a:rPr lang="en-US" dirty="0"/>
                  <a:t>Choose a value that violates the fewest </a:t>
                </a:r>
                <a:r>
                  <a:rPr lang="en-US" dirty="0" smtClean="0"/>
                  <a:t>constraints (break tie randomly)</a:t>
                </a:r>
                <a:endParaRPr lang="en-US" dirty="0"/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sz="2400" dirty="0" smtClean="0"/>
                  <a:t>For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 smtClean="0"/>
                  <a:t>-Queens: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∈{1..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 smtClean="0"/>
                  <a:t>; Constraints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≠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,∀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253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4733" y="1690688"/>
                <a:ext cx="11607527" cy="4486275"/>
              </a:xfrm>
              <a:blipFill rotWithShape="0">
                <a:blip r:embed="rId3"/>
                <a:stretch>
                  <a:fillRect l="-735" t="-25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t="4207" b="3292"/>
          <a:stretch/>
        </p:blipFill>
        <p:spPr>
          <a:xfrm>
            <a:off x="1245086" y="4072270"/>
            <a:ext cx="9166092" cy="26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65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Demo –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-</a:t>
                </a:r>
                <a:r>
                  <a:rPr lang="en-US" dirty="0"/>
                  <a:t>Queens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7281200" y="6386255"/>
            <a:ext cx="48703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n-queens – iterative improvement (L5D1)]</a:t>
            </a:r>
          </a:p>
        </p:txBody>
      </p:sp>
    </p:spTree>
    <p:extLst>
      <p:ext uri="{BB962C8B-B14F-4D97-AF65-F5344CB8AC3E}">
        <p14:creationId xmlns:p14="http://schemas.microsoft.com/office/powerpoint/2010/main" val="65402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– Graph </a:t>
            </a:r>
            <a:r>
              <a:rPr lang="en-US" dirty="0"/>
              <a:t>Coloring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779" y="2195623"/>
            <a:ext cx="2628900" cy="2549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782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Iterative Improvement for CSPs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58434"/>
            <a:ext cx="10972800" cy="2057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Given </a:t>
            </a:r>
            <a:r>
              <a:rPr lang="en-US" sz="2400" dirty="0"/>
              <a:t>random initial state, can solve n-queens in almost constant time for arbitrary n with high probability (e.g., n = 10,000,000</a:t>
            </a:r>
            <a:r>
              <a:rPr lang="en-US" sz="2400" dirty="0" smtClean="0"/>
              <a:t>)!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Same </a:t>
            </a:r>
            <a:r>
              <a:rPr lang="en-US" sz="2400" dirty="0"/>
              <a:t>for any randomly-generated CSP </a:t>
            </a:r>
            <a:r>
              <a:rPr lang="en-US" sz="2400" i="1" dirty="0"/>
              <a:t>except</a:t>
            </a:r>
            <a:r>
              <a:rPr lang="en-US" sz="2400" dirty="0"/>
              <a:t> in a narrow range of the ratio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 cstate="print"/>
          <a:srcRect l="240" t="628"/>
          <a:stretch>
            <a:fillRect/>
          </a:stretch>
        </p:blipFill>
        <p:spPr bwMode="auto">
          <a:xfrm>
            <a:off x="1228165" y="4509247"/>
            <a:ext cx="3724835" cy="212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3505201"/>
            <a:ext cx="3352800" cy="541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86098" y="3341932"/>
            <a:ext cx="4020407" cy="3129004"/>
          </a:xfrm>
          <a:prstGeom prst="rect">
            <a:avLst/>
          </a:prstGeom>
          <a:noFill/>
        </p:spPr>
      </p:pic>
      <p:pic>
        <p:nvPicPr>
          <p:cNvPr id="13315" name="Picture 3" descr="C:\Users\Dan\Dropbox\Office\CS 188\Ketrina Art\CSPs 2\MinConflict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336" t="28521" r="18789" b="53479"/>
          <a:stretch>
            <a:fillRect/>
          </a:stretch>
        </p:blipFill>
        <p:spPr bwMode="auto">
          <a:xfrm>
            <a:off x="9296400" y="3335867"/>
            <a:ext cx="2057400" cy="1371600"/>
          </a:xfrm>
          <a:prstGeom prst="rect">
            <a:avLst/>
          </a:prstGeom>
          <a:noFill/>
        </p:spPr>
      </p:pic>
      <p:pic>
        <p:nvPicPr>
          <p:cNvPr id="13316" name="Picture 4" descr="C:\Users\Dan\Dropbox\Office\CS 188\Ketrina Art\CSPs 2\MinConflict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232" t="59583" r="15143" b="22417"/>
          <a:stretch>
            <a:fillRect/>
          </a:stretch>
        </p:blipFill>
        <p:spPr bwMode="auto">
          <a:xfrm>
            <a:off x="9220200" y="4416524"/>
            <a:ext cx="2209800" cy="12053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694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local search algorithm is…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Complete</a:t>
            </a:r>
            <a:r>
              <a:rPr lang="en-US" dirty="0" smtClean="0"/>
              <a:t> if it always finds a goal if one exists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Optimal</a:t>
            </a:r>
            <a:r>
              <a:rPr lang="en-US" dirty="0" smtClean="0"/>
              <a:t> if it always finds a global minimum/maximum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12899" y="4286325"/>
            <a:ext cx="57149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Is Iterative Improvement for CSPs complete?</a:t>
            </a:r>
          </a:p>
        </p:txBody>
      </p:sp>
      <p:sp>
        <p:nvSpPr>
          <p:cNvPr id="5" name="Rectangle 4"/>
          <p:cNvSpPr/>
          <p:nvPr/>
        </p:nvSpPr>
        <p:spPr>
          <a:xfrm>
            <a:off x="1162494" y="4897095"/>
            <a:ext cx="45365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No! May get stuck in a local optima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6802" y="3364568"/>
            <a:ext cx="3279808" cy="32754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476472" y="2950750"/>
                <a:ext cx="10004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6472" y="2950750"/>
                <a:ext cx="1000467" cy="4616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8203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State-Space Landscape</a:t>
            </a:r>
            <a:endParaRPr lang="en-US" dirty="0"/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3223" y="2332788"/>
            <a:ext cx="7520273" cy="4085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46356" y="1307692"/>
                <a:ext cx="1040744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In identification problems, could be a function measuring how close you are to a valid solution, e.g.,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−1×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 #conflicts in n-Queens/CSP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356" y="1307692"/>
                <a:ext cx="10407444" cy="830997"/>
              </a:xfrm>
              <a:prstGeom prst="rect">
                <a:avLst/>
              </a:prstGeom>
              <a:blipFill rotWithShape="0">
                <a:blip r:embed="rId3"/>
                <a:stretch>
                  <a:fillRect l="-878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628000" y="2338047"/>
            <a:ext cx="1854702" cy="34887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180559" y="2438130"/>
            <a:ext cx="44613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What’s the difference between shoulder and flat local maximum (both are </a:t>
            </a:r>
            <a:r>
              <a:rPr lang="en-US" sz="2400" dirty="0" err="1" smtClean="0">
                <a:solidFill>
                  <a:srgbClr val="0070C0"/>
                </a:solidFill>
              </a:rPr>
              <a:t>plateaux</a:t>
            </a:r>
            <a:r>
              <a:rPr lang="en-US" sz="2400" dirty="0" smtClean="0">
                <a:solidFill>
                  <a:srgbClr val="0070C0"/>
                </a:solidFill>
              </a:rPr>
              <a:t>)?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67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7" r="4491" b="7973"/>
          <a:stretch/>
        </p:blipFill>
        <p:spPr bwMode="auto">
          <a:xfrm>
            <a:off x="4589771" y="2095929"/>
            <a:ext cx="6932697" cy="4489806"/>
          </a:xfrm>
          <a:prstGeom prst="rect">
            <a:avLst/>
          </a:prstGeom>
          <a:noFill/>
        </p:spPr>
      </p:pic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Hill </a:t>
            </a:r>
            <a:r>
              <a:rPr lang="en-US" dirty="0" smtClean="0"/>
              <a:t>Climbing (Greedy Local Search)</a:t>
            </a:r>
            <a:endParaRPr lang="en-US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6687879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Simple, general idea: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Start wherever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Repeat: move to the best </a:t>
            </a:r>
            <a:r>
              <a:rPr lang="en-US" sz="2400" dirty="0" smtClean="0"/>
              <a:t>“neighboring” state (successor state)</a:t>
            </a:r>
            <a:endParaRPr lang="en-US" sz="2400" dirty="0"/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If no neighbors better than current, quit</a:t>
            </a:r>
          </a:p>
          <a:p>
            <a:pPr eaLnBrk="1" hangingPunct="1">
              <a:lnSpc>
                <a:spcPct val="90000"/>
              </a:lnSpc>
            </a:pPr>
            <a:endParaRPr lang="en-US" sz="1900" dirty="0"/>
          </a:p>
        </p:txBody>
      </p:sp>
      <p:sp>
        <p:nvSpPr>
          <p:cNvPr id="16" name="Rectangle 15"/>
          <p:cNvSpPr/>
          <p:nvPr/>
        </p:nvSpPr>
        <p:spPr>
          <a:xfrm>
            <a:off x="1214780" y="3615486"/>
            <a:ext cx="1559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Complete?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14780" y="4217229"/>
            <a:ext cx="14924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Optimal?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707263" y="3613771"/>
            <a:ext cx="65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No!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695970" y="4212084"/>
            <a:ext cx="657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No!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48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7" r="4491" b="7973"/>
          <a:stretch/>
        </p:blipFill>
        <p:spPr bwMode="auto">
          <a:xfrm>
            <a:off x="8739811" y="56506"/>
            <a:ext cx="3368283" cy="2181393"/>
          </a:xfrm>
          <a:prstGeom prst="rect">
            <a:avLst/>
          </a:prstGeom>
          <a:noFill/>
        </p:spPr>
      </p:pic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Hill </a:t>
            </a:r>
            <a:r>
              <a:rPr lang="en-US" dirty="0" smtClean="0"/>
              <a:t>Climbing (Greedy Local Search)</a:t>
            </a:r>
            <a:endParaRPr lang="en-US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527" y="2170838"/>
            <a:ext cx="10515600" cy="2734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98507" y="4945542"/>
                <a:ext cx="112319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70C0"/>
                    </a:solidFill>
                  </a:rPr>
                  <a:t>How to apply Hill Climbing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-Queens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? How is it different from Iterative Improvement?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507" y="4945542"/>
                <a:ext cx="11231986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814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988827" y="5338086"/>
                <a:ext cx="1040395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Define a state as a board with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 smtClean="0"/>
                  <a:t> queens on it, one in each column</a:t>
                </a:r>
              </a:p>
              <a:p>
                <a:r>
                  <a:rPr lang="en-US" sz="2400" dirty="0" smtClean="0"/>
                  <a:t>Define a successor (neighbor) of a state as one that is generated by moving a single queen to another square in the same column</a:t>
                </a:r>
                <a:endParaRPr lang="en-US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827" y="5338086"/>
                <a:ext cx="10403958" cy="1200329"/>
              </a:xfrm>
              <a:prstGeom prst="rect">
                <a:avLst/>
              </a:prstGeom>
              <a:blipFill rotWithShape="0">
                <a:blip r:embed="rId5"/>
                <a:stretch>
                  <a:fillRect l="-879"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7514366" y="6076750"/>
            <a:ext cx="30466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How </a:t>
            </a:r>
            <a:r>
              <a:rPr lang="en-US" sz="2400" dirty="0" smtClean="0">
                <a:solidFill>
                  <a:srgbClr val="0070C0"/>
                </a:solidFill>
              </a:rPr>
              <a:t>many successors?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28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7" r="4491" b="7973"/>
          <a:stretch/>
        </p:blipFill>
        <p:spPr bwMode="auto">
          <a:xfrm>
            <a:off x="8739811" y="56506"/>
            <a:ext cx="3368283" cy="2181393"/>
          </a:xfrm>
          <a:prstGeom prst="rect">
            <a:avLst/>
          </a:prstGeom>
          <a:noFill/>
        </p:spPr>
      </p:pic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Hill </a:t>
            </a:r>
            <a:r>
              <a:rPr lang="en-US" dirty="0" smtClean="0"/>
              <a:t>Climbing (Greedy Local Search)</a:t>
            </a:r>
            <a:endParaRPr lang="en-US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527" y="2170838"/>
            <a:ext cx="10515600" cy="273439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734619" y="3617619"/>
            <a:ext cx="5327151" cy="32252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32170" y="3043631"/>
            <a:ext cx="28611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What if there is a tie?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73693" y="3468721"/>
            <a:ext cx="3798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Typically break ties randomly</a:t>
            </a:r>
            <a:endParaRPr lang="en-US" sz="2400" dirty="0">
              <a:solidFill>
                <a:srgbClr val="0070C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7061770" y="3244842"/>
            <a:ext cx="570400" cy="37277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6200452" y="3934028"/>
            <a:ext cx="2448675" cy="32252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398194" y="4269830"/>
            <a:ext cx="382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What if we do not stop here?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74223" y="5009739"/>
                <a:ext cx="10852458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In 8-Queens, steepest-ascent hill climbing solves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14%</a:t>
                </a:r>
                <a:r>
                  <a:rPr lang="en-US" sz="2400" dirty="0" smtClean="0"/>
                  <a:t> of problem instances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Takes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4</a:t>
                </a:r>
                <a:r>
                  <a:rPr lang="en-US" sz="2400" dirty="0" smtClean="0"/>
                  <a:t> steps on average when it succeeds, and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3</a:t>
                </a:r>
                <a:r>
                  <a:rPr lang="en-US" sz="2400" dirty="0" smtClean="0"/>
                  <a:t> steps when it fails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When allow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 smtClean="0"/>
                  <a:t>100 consecutive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sideway moves</a:t>
                </a:r>
                <a:r>
                  <a:rPr lang="en-US" sz="2400" dirty="0" smtClean="0"/>
                  <a:t>, solves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94%</a:t>
                </a:r>
                <a:r>
                  <a:rPr lang="en-US" sz="2400" dirty="0" smtClean="0"/>
                  <a:t> of problem instances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Takes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21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steps on average when it </a:t>
                </a:r>
                <a:r>
                  <a:rPr lang="en-US" sz="2400" dirty="0" smtClean="0"/>
                  <a:t>succeeds, </a:t>
                </a:r>
                <a:r>
                  <a:rPr lang="en-US" sz="2400" dirty="0"/>
                  <a:t>and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64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steps when it </a:t>
                </a:r>
                <a:r>
                  <a:rPr lang="en-US" sz="2400" dirty="0" smtClean="0"/>
                  <a:t>fails</a:t>
                </a:r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223" y="5009739"/>
                <a:ext cx="10852458" cy="1938992"/>
              </a:xfrm>
              <a:prstGeom prst="rect">
                <a:avLst/>
              </a:prstGeom>
              <a:blipFill rotWithShape="0">
                <a:blip r:embed="rId4"/>
                <a:stretch>
                  <a:fillRect l="-730" t="-25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8131952" y="4264988"/>
            <a:ext cx="2931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Make a sideway move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246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4" grpId="0" animBg="1"/>
      <p:bldP spid="15" grpId="0"/>
      <p:bldP spid="13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Variants of Hill Climbing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Random-restart hill climbing</a:t>
            </a:r>
          </a:p>
          <a:p>
            <a:pPr lvl="1"/>
            <a:r>
              <a:rPr lang="en-US" dirty="0"/>
              <a:t>“If at first you don’t succeed, try, try again.”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Complete!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What kind of landscape will </a:t>
            </a:r>
            <a:r>
              <a:rPr lang="en-US" dirty="0" smtClean="0">
                <a:solidFill>
                  <a:srgbClr val="0070C0"/>
                </a:solidFill>
              </a:rPr>
              <a:t>random-restarts </a:t>
            </a:r>
            <a:r>
              <a:rPr lang="en-US" dirty="0">
                <a:solidFill>
                  <a:srgbClr val="0070C0"/>
                </a:solidFill>
              </a:rPr>
              <a:t>hill climbing work the best</a:t>
            </a:r>
            <a:r>
              <a:rPr lang="en-US" dirty="0" smtClean="0">
                <a:solidFill>
                  <a:srgbClr val="0070C0"/>
                </a:solidFill>
              </a:rPr>
              <a:t>?</a:t>
            </a:r>
          </a:p>
          <a:p>
            <a:r>
              <a:rPr lang="en-US" dirty="0" smtClean="0"/>
              <a:t>Stochastic hill climbing</a:t>
            </a:r>
          </a:p>
          <a:p>
            <a:pPr lvl="1"/>
            <a:r>
              <a:rPr lang="en-US" dirty="0" smtClean="0"/>
              <a:t>Choose randomly from the uphill moves, with probability dependent on the “steepness” (i.e., amount of improvement)</a:t>
            </a:r>
          </a:p>
          <a:p>
            <a:pPr lvl="1"/>
            <a:r>
              <a:rPr lang="en-US" dirty="0" smtClean="0"/>
              <a:t>Converge slower than steepest ascent, but may find better solutions</a:t>
            </a:r>
          </a:p>
          <a:p>
            <a:r>
              <a:rPr lang="en-US" dirty="0" smtClean="0"/>
              <a:t>First-choice hill climbing</a:t>
            </a:r>
          </a:p>
          <a:p>
            <a:pPr lvl="1"/>
            <a:r>
              <a:rPr lang="en-US" dirty="0" smtClean="0"/>
              <a:t>Generate successors randomly (one by one) until a better one is found</a:t>
            </a:r>
          </a:p>
          <a:p>
            <a:pPr lvl="1"/>
            <a:r>
              <a:rPr lang="en-US" dirty="0" smtClean="0"/>
              <a:t>Suitable when there are too many successors to enumerate</a:t>
            </a:r>
          </a:p>
        </p:txBody>
      </p:sp>
    </p:spTree>
    <p:extLst>
      <p:ext uri="{BB962C8B-B14F-4D97-AF65-F5344CB8AC3E}">
        <p14:creationId xmlns:p14="http://schemas.microsoft.com/office/powerpoint/2010/main" val="71844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Variants of Hill Climbing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5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738903" y="1438129"/>
                <a:ext cx="10614897" cy="5324178"/>
              </a:xfrm>
            </p:spPr>
            <p:txBody>
              <a:bodyPr>
                <a:normAutofit/>
              </a:bodyPr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en-US" sz="2400" dirty="0" smtClean="0"/>
                  <a:t>What </a:t>
                </a:r>
                <a:r>
                  <a:rPr lang="en-US" sz="2400" dirty="0"/>
                  <a:t>if </a:t>
                </a:r>
                <a:r>
                  <a:rPr lang="en-US" sz="2400" dirty="0" smtClean="0"/>
                  <a:t>variables </a:t>
                </a:r>
                <a:r>
                  <a:rPr lang="en-US" sz="2400" dirty="0"/>
                  <a:t>are </a:t>
                </a:r>
                <a:r>
                  <a:rPr lang="en-US" sz="2400" dirty="0" smtClean="0"/>
                  <a:t>continuous, e.g.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∈[0,1]</m:t>
                    </m:r>
                  </m:oMath>
                </a14:m>
                <a:r>
                  <a:rPr lang="en-US" sz="2400" dirty="0" smtClean="0"/>
                  <a:t> that maximizes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b="0" dirty="0" smtClean="0"/>
                  <a:t>?</a:t>
                </a:r>
              </a:p>
              <a:p>
                <a:pPr lvl="1"/>
                <a:r>
                  <a:rPr lang="en-US" dirty="0"/>
                  <a:t>Gradient </a:t>
                </a:r>
                <a:r>
                  <a:rPr lang="en-US" dirty="0" smtClean="0"/>
                  <a:t>ascent</a:t>
                </a:r>
                <a:endParaRPr lang="en-US" dirty="0"/>
              </a:p>
              <a:p>
                <a:pPr lvl="2"/>
                <a:r>
                  <a:rPr lang="en-US" sz="2400" dirty="0" smtClean="0"/>
                  <a:t>Use gradient to </a:t>
                </a:r>
                <a:r>
                  <a:rPr lang="en-US" sz="2400" dirty="0"/>
                  <a:t>find </a:t>
                </a:r>
                <a:r>
                  <a:rPr lang="en-US" sz="2400" dirty="0" smtClean="0"/>
                  <a:t>best direction</a:t>
                </a:r>
              </a:p>
              <a:p>
                <a:pPr lvl="2"/>
                <a:r>
                  <a:rPr lang="en-US" sz="2400" dirty="0" smtClean="0"/>
                  <a:t>Use the magnitude of the gradient to determine how big a step you move</a:t>
                </a:r>
              </a:p>
              <a:p>
                <a:pPr lvl="1">
                  <a:lnSpc>
                    <a:spcPct val="90000"/>
                  </a:lnSpc>
                </a:pPr>
                <a:endParaRPr lang="en-US" dirty="0"/>
              </a:p>
            </p:txBody>
          </p:sp>
        </mc:Choice>
        <mc:Fallback xmlns="">
          <p:sp>
            <p:nvSpPr>
              <p:cNvPr id="2765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903" y="1438129"/>
                <a:ext cx="10614897" cy="5324178"/>
              </a:xfrm>
              <a:blipFill rotWithShape="0">
                <a:blip r:embed="rId2"/>
                <a:stretch>
                  <a:fillRect l="-746" t="-1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3665" y="3254437"/>
            <a:ext cx="6364265" cy="345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7910624" y="6105895"/>
            <a:ext cx="242547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Value space of variables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07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Walk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Uniformly randomly choose a neighbor to move to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0070C0"/>
                </a:solidFill>
              </a:rPr>
              <a:t>Complete but inefficient!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69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48361" y="1483249"/>
            <a:ext cx="3557833" cy="332103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Simulated Annealing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Combines random walk and hill climbing</a:t>
            </a:r>
          </a:p>
          <a:p>
            <a:r>
              <a:rPr lang="en-US" dirty="0" smtClean="0"/>
              <a:t>Complete and efficient</a:t>
            </a:r>
            <a:endParaRPr lang="en-US" dirty="0"/>
          </a:p>
          <a:p>
            <a:r>
              <a:rPr lang="en-US" dirty="0" smtClean="0"/>
              <a:t>Inspired by statistical physics</a:t>
            </a:r>
          </a:p>
          <a:p>
            <a:r>
              <a:rPr lang="en-US" dirty="0" smtClean="0"/>
              <a:t>Annealing </a:t>
            </a:r>
            <a:r>
              <a:rPr lang="en-US" dirty="0"/>
              <a:t>– Metallurgy</a:t>
            </a:r>
          </a:p>
          <a:p>
            <a:pPr lvl="1"/>
            <a:r>
              <a:rPr lang="en-US" dirty="0"/>
              <a:t>Heating metal to high temperature then cooling</a:t>
            </a:r>
          </a:p>
          <a:p>
            <a:pPr lvl="1"/>
            <a:r>
              <a:rPr lang="en-US" dirty="0"/>
              <a:t>Reaching low energy </a:t>
            </a:r>
            <a:r>
              <a:rPr lang="en-US" dirty="0" smtClean="0"/>
              <a:t>state</a:t>
            </a:r>
          </a:p>
          <a:p>
            <a:r>
              <a:rPr lang="en-US" dirty="0" smtClean="0"/>
              <a:t>Simulated Annealing</a:t>
            </a:r>
            <a:r>
              <a:rPr lang="en-US" dirty="0"/>
              <a:t> – </a:t>
            </a:r>
            <a:r>
              <a:rPr lang="en-US" dirty="0" smtClean="0"/>
              <a:t>Local Search</a:t>
            </a:r>
          </a:p>
          <a:p>
            <a:pPr lvl="1"/>
            <a:r>
              <a:rPr lang="en-US" dirty="0" smtClean="0"/>
              <a:t>Allow for downhill moves and make </a:t>
            </a:r>
            <a:r>
              <a:rPr lang="en-US" dirty="0"/>
              <a:t>them rarer as time goes on</a:t>
            </a:r>
          </a:p>
          <a:p>
            <a:pPr lvl="1"/>
            <a:r>
              <a:rPr lang="en-US" dirty="0" smtClean="0"/>
              <a:t>Escape </a:t>
            </a:r>
            <a:r>
              <a:rPr lang="en-US" dirty="0"/>
              <a:t>local maxima </a:t>
            </a:r>
            <a:r>
              <a:rPr lang="en-US" dirty="0" smtClean="0"/>
              <a:t>and reach global maxima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94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Simulated Annealing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99982"/>
            <a:ext cx="10515600" cy="420262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17158" y="4518840"/>
            <a:ext cx="5236535" cy="87186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999768" y="4518839"/>
            <a:ext cx="4354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Almost the same as hill climbing except for a </a:t>
            </a:r>
            <a:r>
              <a:rPr lang="en-US" sz="2400" i="1" dirty="0" smtClean="0">
                <a:solidFill>
                  <a:srgbClr val="0070C0"/>
                </a:solidFill>
              </a:rPr>
              <a:t>random</a:t>
            </a:r>
            <a:r>
              <a:rPr lang="en-US" sz="2400" dirty="0" smtClean="0">
                <a:solidFill>
                  <a:srgbClr val="0070C0"/>
                </a:solidFill>
              </a:rPr>
              <a:t> successor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99767" y="5282130"/>
            <a:ext cx="4354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</a:rPr>
              <a:t>Unlike hill climbing, move downhill with some prob.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17157" y="5390708"/>
            <a:ext cx="5236535" cy="39340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979582" y="3682581"/>
                <a:ext cx="435403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Control the change of temperature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↓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over time)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9582" y="3682581"/>
                <a:ext cx="4354032" cy="830997"/>
              </a:xfrm>
              <a:prstGeom prst="rect">
                <a:avLst/>
              </a:prstGeom>
              <a:blipFill rotWithShape="0">
                <a:blip r:embed="rId3"/>
                <a:stretch>
                  <a:fillRect l="-2241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1717156" y="3859619"/>
            <a:ext cx="3216351" cy="6486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978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 animBg="1"/>
      <p:bldP spid="9" grpId="0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Simulated Annealing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ℙ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move</m:t>
                        </m:r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downhill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pPr lvl="1"/>
                <a:r>
                  <a:rPr lang="en-US" dirty="0" smtClean="0"/>
                  <a:t>Bad moves are more likely to be allowed when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 smtClean="0"/>
                  <a:t> </a:t>
                </a:r>
                <a:br>
                  <a:rPr lang="en-US" dirty="0" smtClean="0"/>
                </a:br>
                <a:r>
                  <a:rPr lang="en-US" dirty="0" smtClean="0"/>
                  <a:t>is high (at the beginning of the algorithm)</a:t>
                </a:r>
              </a:p>
              <a:p>
                <a:pPr lvl="1"/>
                <a:r>
                  <a:rPr lang="en-US" dirty="0" smtClean="0"/>
                  <a:t>Worse moves are less likely to be allowed</a:t>
                </a:r>
              </a:p>
              <a:p>
                <a:endParaRPr lang="en-US" sz="2400" dirty="0"/>
              </a:p>
              <a:p>
                <a:pPr>
                  <a:lnSpc>
                    <a:spcPct val="80000"/>
                  </a:lnSpc>
                </a:pPr>
                <a:r>
                  <a:rPr lang="en-US" sz="2400" dirty="0" smtClean="0"/>
                  <a:t>Stationary </a:t>
                </a:r>
                <a:r>
                  <a:rPr lang="en-US" sz="2400" dirty="0"/>
                  <a:t>distribution:</a:t>
                </a:r>
              </a:p>
              <a:p>
                <a:pPr>
                  <a:lnSpc>
                    <a:spcPct val="80000"/>
                  </a:lnSpc>
                </a:pPr>
                <a:endParaRPr lang="en-US" sz="2400" dirty="0" smtClean="0"/>
              </a:p>
              <a:p>
                <a:pPr>
                  <a:lnSpc>
                    <a:spcPct val="80000"/>
                  </a:lnSpc>
                </a:pPr>
                <a:r>
                  <a:rPr lang="en-US" sz="2400" dirty="0" smtClean="0"/>
                  <a:t>Guarantee: </a:t>
                </a: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 dirty="0"/>
                  <a:t> decreased slowly enough, will converge to optimal state</a:t>
                </a:r>
                <a:r>
                  <a:rPr lang="en-US" sz="2400" dirty="0" smtClean="0"/>
                  <a:t>!</a:t>
                </a:r>
              </a:p>
              <a:p>
                <a:pPr>
                  <a:lnSpc>
                    <a:spcPct val="80000"/>
                  </a:lnSpc>
                </a:pPr>
                <a:endParaRPr lang="en-US" sz="2400" dirty="0" smtClean="0"/>
              </a:p>
              <a:p>
                <a:pPr>
                  <a:lnSpc>
                    <a:spcPct val="80000"/>
                  </a:lnSpc>
                </a:pPr>
                <a:r>
                  <a:rPr lang="en-US" sz="2400" dirty="0" smtClean="0"/>
                  <a:t>But! In reality, the </a:t>
                </a:r>
                <a:r>
                  <a:rPr lang="en-US" sz="2400" dirty="0"/>
                  <a:t>more downhill steps you need to escape a local optimum, the less likely you are to ever make them all in a </a:t>
                </a:r>
                <a:r>
                  <a:rPr lang="en-US" sz="2400" dirty="0" smtClean="0"/>
                  <a:t>row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812" t="-1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040" y="3570969"/>
            <a:ext cx="2282295" cy="628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9883" y="680256"/>
            <a:ext cx="3557833" cy="33210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725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</a:t>
            </a:r>
            <a:r>
              <a:rPr lang="en-US" dirty="0" smtClean="0"/>
              <a:t>Beam Search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Keep track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states</a:t>
                </a:r>
              </a:p>
              <a:p>
                <a:r>
                  <a:rPr lang="en-US" dirty="0" smtClean="0"/>
                  <a:t>In each iteration</a:t>
                </a:r>
              </a:p>
              <a:p>
                <a:pPr lvl="1"/>
                <a:r>
                  <a:rPr lang="en-US" dirty="0"/>
                  <a:t>G</a:t>
                </a:r>
                <a:r>
                  <a:rPr lang="en-US" dirty="0" smtClean="0"/>
                  <a:t>enerate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all</a:t>
                </a:r>
                <a:r>
                  <a:rPr lang="en-US" dirty="0" smtClean="0"/>
                  <a:t> successors of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all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states</a:t>
                </a:r>
              </a:p>
              <a:p>
                <a:pPr lvl="1"/>
                <a:r>
                  <a:rPr lang="en-US" dirty="0" smtClean="0"/>
                  <a:t>Only retain the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best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successors among them all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3157044" y="5366178"/>
            <a:ext cx="55120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Analogous to </a:t>
            </a:r>
            <a:r>
              <a:rPr lang="en-US" sz="2400" dirty="0" smtClean="0">
                <a:solidFill>
                  <a:srgbClr val="0070C0"/>
                </a:solidFill>
              </a:rPr>
              <a:t>evolution / natural selection!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34878" y="4563974"/>
            <a:ext cx="89136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The </a:t>
            </a:r>
            <a:r>
              <a:rPr lang="en-US" sz="2400" dirty="0"/>
              <a:t>searches</a:t>
            </a:r>
            <a:r>
              <a:rPr lang="en-US" sz="2400" b="1" i="1" dirty="0">
                <a:solidFill>
                  <a:srgbClr val="FF0000"/>
                </a:solidFill>
              </a:rPr>
              <a:t> communicate</a:t>
            </a:r>
            <a:r>
              <a:rPr lang="en-US" sz="2400" dirty="0"/>
              <a:t>! </a:t>
            </a:r>
            <a:r>
              <a:rPr lang="en-US" sz="2400" dirty="0" smtClean="0"/>
              <a:t>“</a:t>
            </a:r>
            <a:r>
              <a:rPr lang="en-US" sz="2400" dirty="0"/>
              <a:t>Come over here, the grass is greener!”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109905" y="4001294"/>
                <a:ext cx="1024389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How is </a:t>
                </a:r>
                <a:r>
                  <a:rPr lang="en-US" sz="2400" dirty="0">
                    <a:solidFill>
                      <a:srgbClr val="0070C0"/>
                    </a:solidFill>
                  </a:rPr>
                  <a:t>this different from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local searches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with different initial states in </a:t>
                </a:r>
                <a:r>
                  <a:rPr lang="en-US" sz="2400" dirty="0">
                    <a:solidFill>
                      <a:srgbClr val="0070C0"/>
                    </a:solidFill>
                  </a:rPr>
                  <a:t>parallel? 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905" y="4001294"/>
                <a:ext cx="10243895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892" t="-10526" r="-5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653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and Variants of </a:t>
            </a:r>
            <a:r>
              <a:rPr lang="en-US" dirty="0"/>
              <a:t>Local Beam Search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Suffer from a lack of diversity; Quickly concentrated in a small region of the state space</a:t>
                </a:r>
              </a:p>
              <a:p>
                <a:endParaRPr lang="en-US" dirty="0"/>
              </a:p>
              <a:p>
                <a:r>
                  <a:rPr lang="en-US" dirty="0" smtClean="0"/>
                  <a:t>Variant: Stochastic beam search</a:t>
                </a:r>
              </a:p>
              <a:p>
                <a:pPr lvl="1"/>
                <a:r>
                  <a:rPr lang="en-US" dirty="0" smtClean="0"/>
                  <a:t>Randomly choose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successors (</a:t>
                </a:r>
                <a:r>
                  <a:rPr lang="en-US" dirty="0" err="1" smtClean="0"/>
                  <a:t>offsprings</a:t>
                </a:r>
                <a:r>
                  <a:rPr lang="en-US" dirty="0" smtClean="0"/>
                  <a:t>) of a state (organism) population according to its objective value (fitness)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87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Inspired by evolutionary biology</a:t>
            </a:r>
          </a:p>
          <a:p>
            <a:pPr lvl="1"/>
            <a:r>
              <a:rPr lang="en-US" dirty="0" smtClean="0"/>
              <a:t>Nature provides an objective function (reproductive fitness) that Darwinian evolution could be seen as attempting to optimize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 variant of stochastic beam search</a:t>
            </a:r>
          </a:p>
          <a:p>
            <a:pPr lvl="1"/>
            <a:r>
              <a:rPr lang="en-US" dirty="0" smtClean="0"/>
              <a:t>Successors are generated by </a:t>
            </a:r>
            <a:r>
              <a:rPr lang="en-US" dirty="0" smtClean="0">
                <a:solidFill>
                  <a:srgbClr val="0070C0"/>
                </a:solidFill>
              </a:rPr>
              <a:t>combining two parent states</a:t>
            </a:r>
            <a:r>
              <a:rPr lang="en-US" dirty="0" smtClean="0"/>
              <a:t> instead of modifying a single state (sexual reproduction rather than asexual reproduction)</a:t>
            </a:r>
          </a:p>
        </p:txBody>
      </p:sp>
    </p:spTree>
    <p:extLst>
      <p:ext uri="{BB962C8B-B14F-4D97-AF65-F5344CB8AC3E}">
        <p14:creationId xmlns:p14="http://schemas.microsoft.com/office/powerpoint/2010/main" val="265903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Genetic </a:t>
            </a:r>
            <a:r>
              <a:rPr lang="en-US" dirty="0" smtClean="0"/>
              <a:t>Algorithms for 8-Queens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7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57200" y="3652285"/>
                <a:ext cx="11430000" cy="290091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State Representation</a:t>
                </a:r>
                <a:r>
                  <a:rPr lang="en-US" sz="2400" dirty="0" smtClean="0"/>
                  <a:t>: 8-digit string, each digit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{1..8}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Fitness Function</a:t>
                </a:r>
                <a:r>
                  <a:rPr lang="en-US" sz="2400" dirty="0" smtClean="0"/>
                  <a:t>: </a:t>
                </a:r>
                <a:r>
                  <a:rPr lang="en-US" sz="2400" dirty="0"/>
                  <a:t>#</a:t>
                </a:r>
                <a:r>
                  <a:rPr lang="en-US" sz="2400" dirty="0" err="1"/>
                  <a:t>Nonattacking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pairs</a:t>
                </a:r>
              </a:p>
              <a:p>
                <a:r>
                  <a:rPr lang="en-US" sz="2400" dirty="0">
                    <a:solidFill>
                      <a:srgbClr val="0070C0"/>
                    </a:solidFill>
                  </a:rPr>
                  <a:t>Selection</a:t>
                </a:r>
                <a:r>
                  <a:rPr lang="en-US" sz="2400" dirty="0"/>
                  <a:t>: </a:t>
                </a:r>
                <a:r>
                  <a:rPr lang="en-US" sz="2400" dirty="0" smtClean="0"/>
                  <a:t>Select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/>
                  <a:t> individuals randomly with probability proportional to their fitness value (random selection with replacement</a:t>
                </a:r>
                <a:r>
                  <a:rPr lang="en-US" sz="2400" dirty="0" smtClean="0"/>
                  <a:t>)</a:t>
                </a:r>
              </a:p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Crossover</a:t>
                </a:r>
                <a:r>
                  <a:rPr lang="en-US" sz="2400" dirty="0" smtClean="0"/>
                  <a:t>: For each pair, choose a crossover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∈{1..7}</m:t>
                    </m:r>
                  </m:oMath>
                </a14:m>
                <a:r>
                  <a:rPr lang="en-US" sz="2400" dirty="0" smtClean="0"/>
                  <a:t>, generate two </a:t>
                </a:r>
                <a:r>
                  <a:rPr lang="en-US" sz="2400" dirty="0" err="1" smtClean="0"/>
                  <a:t>offsprings</a:t>
                </a:r>
                <a:r>
                  <a:rPr lang="en-US" sz="2400" dirty="0" smtClean="0"/>
                  <a:t> by crossing over the parent strings</a:t>
                </a:r>
              </a:p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Mutation</a:t>
                </a:r>
                <a:r>
                  <a:rPr lang="en-US" sz="2400" dirty="0">
                    <a:solidFill>
                      <a:srgbClr val="0070C0"/>
                    </a:solidFill>
                  </a:rPr>
                  <a:t> (With some prob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.)</a:t>
                </a:r>
                <a:r>
                  <a:rPr lang="en-US" sz="2400" dirty="0" smtClean="0"/>
                  <a:t>: Choose a digit and change it to a different value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{1..8}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174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652285"/>
                <a:ext cx="11430000" cy="2900916"/>
              </a:xfrm>
              <a:blipFill rotWithShape="0">
                <a:blip r:embed="rId3"/>
                <a:stretch>
                  <a:fillRect l="-693" t="-39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748" name="Picture 4"/>
          <p:cNvPicPr>
            <a:picLocks noChangeAspect="1" noChangeArrowheads="1"/>
          </p:cNvPicPr>
          <p:nvPr/>
        </p:nvPicPr>
        <p:blipFill rotWithShape="1">
          <a:blip r:embed="rId4" cstate="print"/>
          <a:srcRect b="23874"/>
          <a:stretch/>
        </p:blipFill>
        <p:spPr bwMode="auto">
          <a:xfrm>
            <a:off x="600076" y="1676401"/>
            <a:ext cx="8391525" cy="18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7358" y="625226"/>
            <a:ext cx="2892079" cy="3474911"/>
          </a:xfrm>
          <a:prstGeom prst="rect">
            <a:avLst/>
          </a:prstGeom>
          <a:noFill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4" cstate="print"/>
          <a:srcRect t="88596"/>
          <a:stretch/>
        </p:blipFill>
        <p:spPr bwMode="auto">
          <a:xfrm>
            <a:off x="578811" y="1392357"/>
            <a:ext cx="8391525" cy="284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429000" y="6282071"/>
                <a:ext cx="37462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What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 is an odd number?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6282071"/>
                <a:ext cx="3746282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2606" t="-10667" r="-1303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372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Genetic Algorithms for 8-Queens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819400" y="4191000"/>
            <a:ext cx="6553200" cy="1905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Why does crossover make sense here</a:t>
            </a:r>
            <a:r>
              <a:rPr lang="en-US" sz="2800" dirty="0" smtClean="0"/>
              <a:t>?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Would crossover work well without a selection operator?</a:t>
            </a:r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2" y="1524002"/>
            <a:ext cx="7608887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4885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Genetic Algorithms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 smtClean="0"/>
                  <a:t>Start with a </a:t>
                </a:r>
                <a:r>
                  <a:rPr lang="en-US" dirty="0">
                    <a:solidFill>
                      <a:srgbClr val="0070C0"/>
                    </a:solidFill>
                  </a:rPr>
                  <a:t>population</a:t>
                </a:r>
                <a:r>
                  <a:rPr lang="en-US" dirty="0"/>
                  <a:t>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individuals (states)</a:t>
                </a:r>
                <a:endParaRPr lang="en-US" dirty="0"/>
              </a:p>
              <a:p>
                <a:r>
                  <a:rPr lang="en-US" dirty="0"/>
                  <a:t>In each </a:t>
                </a:r>
                <a:r>
                  <a:rPr lang="en-US" dirty="0" smtClean="0"/>
                  <a:t>iteration</a:t>
                </a:r>
              </a:p>
              <a:p>
                <a:pPr lvl="1"/>
                <a:r>
                  <a:rPr lang="en-US" dirty="0" smtClean="0"/>
                  <a:t>Apply </a:t>
                </a:r>
                <a:r>
                  <a:rPr lang="en-US" dirty="0"/>
                  <a:t>a </a:t>
                </a:r>
                <a:r>
                  <a:rPr lang="en-US" dirty="0">
                    <a:solidFill>
                      <a:srgbClr val="0070C0"/>
                    </a:solidFill>
                  </a:rPr>
                  <a:t>fitness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function</a:t>
                </a:r>
                <a:r>
                  <a:rPr lang="en-US" dirty="0" smtClean="0"/>
                  <a:t> </a:t>
                </a:r>
                <a:r>
                  <a:rPr lang="en-US" dirty="0"/>
                  <a:t>to </a:t>
                </a:r>
                <a:r>
                  <a:rPr lang="en-US" dirty="0" smtClean="0"/>
                  <a:t>each individual in the current population</a:t>
                </a:r>
              </a:p>
              <a:p>
                <a:pPr lvl="1"/>
                <a:r>
                  <a:rPr lang="en-US" dirty="0" smtClean="0"/>
                  <a:t>Apply a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selection operator</a:t>
                </a:r>
                <a:r>
                  <a:rPr lang="en-US" dirty="0" smtClean="0"/>
                  <a:t> to select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pairs of parents</a:t>
                </a:r>
              </a:p>
              <a:p>
                <a:pPr lvl="1"/>
                <a:r>
                  <a:rPr lang="en-US" dirty="0" smtClean="0"/>
                  <a:t>Generate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err="1" smtClean="0"/>
                  <a:t>offsprings</a:t>
                </a:r>
                <a:r>
                  <a:rPr lang="en-US" dirty="0" smtClean="0"/>
                  <a:t> by applying a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crossover operator </a:t>
                </a:r>
                <a:r>
                  <a:rPr lang="en-US" dirty="0" smtClean="0"/>
                  <a:t>on </a:t>
                </a:r>
                <a:r>
                  <a:rPr lang="en-US" dirty="0"/>
                  <a:t>the </a:t>
                </a:r>
                <a:r>
                  <a:rPr lang="en-US" dirty="0" smtClean="0"/>
                  <a:t>parents</a:t>
                </a:r>
              </a:p>
              <a:p>
                <a:pPr lvl="1"/>
                <a:r>
                  <a:rPr lang="en-US" dirty="0" smtClean="0"/>
                  <a:t>For each offspring, apply a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mutation operation</a:t>
                </a:r>
                <a:r>
                  <a:rPr lang="en-US" dirty="0" smtClean="0"/>
                  <a:t> with a (usually small) independent probability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For a specific problem, need to design these functions and operators</a:t>
                </a:r>
              </a:p>
              <a:p>
                <a:r>
                  <a:rPr lang="en-US" dirty="0"/>
                  <a:t>Successful use of genetic algorithms require careful engineering of the </a:t>
                </a:r>
                <a:r>
                  <a:rPr lang="en-US" dirty="0" smtClean="0"/>
                  <a:t>state representation</a:t>
                </a:r>
                <a:r>
                  <a:rPr lang="en-US" dirty="0"/>
                  <a:t>!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928" t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113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Genetic Algorithms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3286" y="1458801"/>
            <a:ext cx="8305427" cy="4351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68302" y="6010940"/>
            <a:ext cx="83497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How is this different from the illustrated procedure on 8-Queens?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30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Traveling Salesman Problem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Given a list of cities and the distances between each pair of cities, what is the shortest possible route that visits each city and returns to the origin city?</a:t>
                </a:r>
              </a:p>
              <a:p>
                <a:r>
                  <a:rPr lang="en-US" dirty="0" smtClean="0"/>
                  <a:t>Input: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∈{0,…,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−1}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Output: A ordered sequence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 smtClean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 smtClean="0"/>
                  <a:t> and all other indices show up exactly once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r>
                  <a:rPr lang="en-US" dirty="0" smtClean="0"/>
                  <a:t>Question: How to apply Local Search algorithms to this problem?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638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Summary: Local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Maintain </a:t>
            </a:r>
            <a:r>
              <a:rPr lang="en-US" dirty="0"/>
              <a:t>a </a:t>
            </a:r>
            <a:r>
              <a:rPr lang="en-US" dirty="0" smtClean="0"/>
              <a:t>constant number of current nodes </a:t>
            </a:r>
            <a:r>
              <a:rPr lang="en-US" dirty="0"/>
              <a:t>or </a:t>
            </a:r>
            <a:r>
              <a:rPr lang="en-US" dirty="0" smtClean="0"/>
              <a:t>states, </a:t>
            </a:r>
            <a:r>
              <a:rPr lang="en-US" dirty="0"/>
              <a:t>and move to “neighbors</a:t>
            </a:r>
            <a:r>
              <a:rPr lang="en-US" dirty="0" smtClean="0"/>
              <a:t>” or generate “</a:t>
            </a:r>
            <a:r>
              <a:rPr lang="en-US" dirty="0" err="1" smtClean="0"/>
              <a:t>offsprings</a:t>
            </a:r>
            <a:r>
              <a:rPr lang="en-US" dirty="0" smtClean="0"/>
              <a:t>” in each iteration</a:t>
            </a:r>
            <a:endParaRPr lang="en-US" dirty="0"/>
          </a:p>
          <a:p>
            <a:pPr lvl="1"/>
            <a:r>
              <a:rPr lang="en-US" dirty="0"/>
              <a:t>Do not maintain a search tree or multiple paths</a:t>
            </a:r>
          </a:p>
          <a:p>
            <a:pPr lvl="1"/>
            <a:r>
              <a:rPr lang="en-US" dirty="0"/>
              <a:t>Typically do not retain the path to the </a:t>
            </a:r>
            <a:r>
              <a:rPr lang="en-US" dirty="0" smtClean="0"/>
              <a:t>node</a:t>
            </a:r>
          </a:p>
          <a:p>
            <a:pPr lvl="1"/>
            <a:endParaRPr lang="en-US" dirty="0" smtClean="0"/>
          </a:p>
          <a:p>
            <a:r>
              <a:rPr lang="en-US" dirty="0"/>
              <a:t>Advantages</a:t>
            </a:r>
          </a:p>
          <a:p>
            <a:pPr lvl="1"/>
            <a:r>
              <a:rPr lang="en-US" dirty="0"/>
              <a:t>Use little </a:t>
            </a:r>
            <a:r>
              <a:rPr lang="en-US" dirty="0" smtClean="0"/>
              <a:t>memory</a:t>
            </a:r>
            <a:endParaRPr lang="en-US" dirty="0"/>
          </a:p>
          <a:p>
            <a:pPr lvl="1"/>
            <a:r>
              <a:rPr lang="en-US" dirty="0"/>
              <a:t>Can potentially solve very large scale problems </a:t>
            </a:r>
            <a:r>
              <a:rPr lang="en-US" dirty="0" smtClean="0"/>
              <a:t>or get </a:t>
            </a:r>
            <a:r>
              <a:rPr lang="en-US" dirty="0"/>
              <a:t>a reasonable (suboptimal or almost feasible) solution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86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R = \frac{\mbox{number of constraints}}{\mbox{number of variables}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72"/>
  <p:tag name="PICTUREFILESIZE" val="2028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) \propto e^{\frac{E(x)}{kT}}&#10;\]&#10;\end{document}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16"/>
  <p:tag name="PICTUREFILESIZE" val="870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13870</TotalTime>
  <Words>1267</Words>
  <Application>Microsoft Office PowerPoint</Application>
  <PresentationFormat>Widescreen</PresentationFormat>
  <Paragraphs>179</Paragraphs>
  <Slides>29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Office Theme</vt:lpstr>
      <vt:lpstr>Local Search Warm-up</vt:lpstr>
      <vt:lpstr>AI: Representation and Problem Solving </vt:lpstr>
      <vt:lpstr>Learning Objectives</vt:lpstr>
      <vt:lpstr>Local Search</vt:lpstr>
      <vt:lpstr>Iterative Improvement for CSPs</vt:lpstr>
      <vt:lpstr>Iterative Improvement for CSPs</vt:lpstr>
      <vt:lpstr>Demo – n-Queens</vt:lpstr>
      <vt:lpstr>Demo – Graph Coloring</vt:lpstr>
      <vt:lpstr>Iterative Improvement for CSPs</vt:lpstr>
      <vt:lpstr>Local Search</vt:lpstr>
      <vt:lpstr>State-Space Landscape</vt:lpstr>
      <vt:lpstr>Hill Climbing (Greedy Local Search)</vt:lpstr>
      <vt:lpstr>Hill Climbing (Greedy Local Search)</vt:lpstr>
      <vt:lpstr>Hill Climbing (Greedy Local Search)</vt:lpstr>
      <vt:lpstr>Variants of Hill Climbing</vt:lpstr>
      <vt:lpstr>Variants of Hill Climbing</vt:lpstr>
      <vt:lpstr>Random Walk</vt:lpstr>
      <vt:lpstr>Simulated Annealing</vt:lpstr>
      <vt:lpstr>Simulated Annealing</vt:lpstr>
      <vt:lpstr>Simulated Annealing</vt:lpstr>
      <vt:lpstr>Local Beam Search</vt:lpstr>
      <vt:lpstr>Limitations and Variants of Local Beam Search</vt:lpstr>
      <vt:lpstr>Genetic Algorithms</vt:lpstr>
      <vt:lpstr>Genetic Algorithms for 8-Queens</vt:lpstr>
      <vt:lpstr>Genetic Algorithms for 8-Queens</vt:lpstr>
      <vt:lpstr>Genetic Algorithms</vt:lpstr>
      <vt:lpstr>Genetic Algorithms</vt:lpstr>
      <vt:lpstr>Traveling Salesman Problem</vt:lpstr>
      <vt:lpstr>Summary: Local Search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AI: Representation and Problem Solving</dc:title>
  <dc:creator>Rosenthal, Stephanie</dc:creator>
  <cp:lastModifiedBy>Fei Fang</cp:lastModifiedBy>
  <cp:revision>156</cp:revision>
  <dcterms:created xsi:type="dcterms:W3CDTF">2019-01-24T20:17:39Z</dcterms:created>
  <dcterms:modified xsi:type="dcterms:W3CDTF">2019-09-12T02:57:17Z</dcterms:modified>
</cp:coreProperties>
</file>