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ink/ink1.xml" ContentType="application/inkml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56" r:id="rId2"/>
    <p:sldId id="822" r:id="rId3"/>
    <p:sldId id="661" r:id="rId4"/>
    <p:sldId id="833" r:id="rId5"/>
    <p:sldId id="731" r:id="rId6"/>
    <p:sldId id="662" r:id="rId7"/>
    <p:sldId id="694" r:id="rId8"/>
    <p:sldId id="748" r:id="rId9"/>
    <p:sldId id="733" r:id="rId10"/>
    <p:sldId id="741" r:id="rId11"/>
    <p:sldId id="804" r:id="rId12"/>
    <p:sldId id="834" r:id="rId13"/>
    <p:sldId id="819" r:id="rId14"/>
    <p:sldId id="835" r:id="rId15"/>
    <p:sldId id="836" r:id="rId16"/>
    <p:sldId id="828" r:id="rId17"/>
    <p:sldId id="827" r:id="rId18"/>
    <p:sldId id="837" r:id="rId19"/>
    <p:sldId id="851" r:id="rId20"/>
    <p:sldId id="823" r:id="rId21"/>
    <p:sldId id="749" r:id="rId22"/>
    <p:sldId id="736" r:id="rId23"/>
    <p:sldId id="648" r:id="rId24"/>
    <p:sldId id="752" r:id="rId25"/>
    <p:sldId id="760" r:id="rId26"/>
    <p:sldId id="762" r:id="rId27"/>
    <p:sldId id="751" r:id="rId28"/>
    <p:sldId id="649" r:id="rId29"/>
    <p:sldId id="682" r:id="rId30"/>
    <p:sldId id="810" r:id="rId31"/>
    <p:sldId id="817" r:id="rId32"/>
    <p:sldId id="745" r:id="rId33"/>
    <p:sldId id="811" r:id="rId34"/>
    <p:sldId id="812" r:id="rId35"/>
    <p:sldId id="747" r:id="rId36"/>
    <p:sldId id="727" r:id="rId37"/>
    <p:sldId id="852" r:id="rId38"/>
    <p:sldId id="855" r:id="rId39"/>
    <p:sldId id="857" r:id="rId40"/>
    <p:sldId id="850" r:id="rId41"/>
    <p:sldId id="840" r:id="rId42"/>
    <p:sldId id="860" r:id="rId43"/>
    <p:sldId id="867" r:id="rId44"/>
    <p:sldId id="826" r:id="rId45"/>
    <p:sldId id="844" r:id="rId46"/>
    <p:sldId id="843" r:id="rId47"/>
    <p:sldId id="845" r:id="rId48"/>
    <p:sldId id="863" r:id="rId49"/>
    <p:sldId id="868" r:id="rId50"/>
    <p:sldId id="841" r:id="rId51"/>
    <p:sldId id="842" r:id="rId52"/>
    <p:sldId id="864" r:id="rId53"/>
    <p:sldId id="865" r:id="rId54"/>
    <p:sldId id="846" r:id="rId55"/>
    <p:sldId id="847" r:id="rId56"/>
    <p:sldId id="869" r:id="rId57"/>
    <p:sldId id="816" r:id="rId58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54" autoAdjust="0"/>
    <p:restoredTop sz="94660"/>
  </p:normalViewPr>
  <p:slideViewPr>
    <p:cSldViewPr snapToGrid="0">
      <p:cViewPr>
        <p:scale>
          <a:sx n="80" d="100"/>
          <a:sy n="80" d="100"/>
        </p:scale>
        <p:origin x="25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1-27T22:17:00.82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38555 16113 6656,'-76'-20'2464,"95"20"-1920,-38 0-160,19 0-640,0 0 64,0 0-1248,19 0 800,0 20-1504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8-01-29T04:22:18.67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24656 4951 2240,'-32'0'832,"64"0"-672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739287-BF7B-4F04-882C-B3B23CA70729}" type="slidenum">
              <a:rPr lang="en-US" smtClean="0">
                <a:latin typeface="Arial" charset="0"/>
              </a:rPr>
              <a:pPr/>
              <a:t>3</a:t>
            </a:fld>
            <a:endParaRPr lang="en-US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Tinsley lost only 5 games to humans in 42 years; has been known to solve 60-ply problems</a:t>
            </a:r>
          </a:p>
        </p:txBody>
      </p:sp>
    </p:spTree>
    <p:extLst>
      <p:ext uri="{BB962C8B-B14F-4D97-AF65-F5344CB8AC3E}">
        <p14:creationId xmlns:p14="http://schemas.microsoft.com/office/powerpoint/2010/main" val="3031392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739287-BF7B-4F04-882C-B3B23CA70729}" type="slidenum">
              <a:rPr lang="en-US" smtClean="0">
                <a:latin typeface="Arial" charset="0"/>
              </a:rPr>
              <a:pPr/>
              <a:t>4</a:t>
            </a:fld>
            <a:endParaRPr lang="en-US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Tinsley lost only 5 games to humans in 42 years; has been known to solve 60-ply problems</a:t>
            </a:r>
          </a:p>
        </p:txBody>
      </p:sp>
    </p:spTree>
    <p:extLst>
      <p:ext uri="{BB962C8B-B14F-4D97-AF65-F5344CB8AC3E}">
        <p14:creationId xmlns:p14="http://schemas.microsoft.com/office/powerpoint/2010/main" val="255099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C31169-8967-4479-BD8E-A9DFFFA5AB03}" type="slidenum">
              <a:rPr lang="en-US" smtClean="0">
                <a:latin typeface="Arial" charset="0"/>
              </a:rPr>
              <a:pPr/>
              <a:t>6</a:t>
            </a:fld>
            <a:endParaRPr lang="en-US">
              <a:latin typeface="Arial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90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points for eating</a:t>
            </a:r>
            <a:r>
              <a:rPr lang="en-US" baseline="0" dirty="0"/>
              <a:t> dot; -1 for each time step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821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860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333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13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248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14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09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15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980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16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7744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17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2226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18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7229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19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6585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562BC8-C3F2-47A7-AF2C-13A94AF36327}" type="slidenum">
              <a:rPr lang="en-US" smtClean="0">
                <a:latin typeface="Arial" charset="0"/>
              </a:rPr>
              <a:pPr/>
              <a:t>20</a:t>
            </a:fld>
            <a:endParaRPr lang="en-US">
              <a:latin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Add values by hand if on tablet, or add by animation steps</a:t>
            </a:r>
          </a:p>
        </p:txBody>
      </p:sp>
    </p:spTree>
    <p:extLst>
      <p:ext uri="{BB962C8B-B14F-4D97-AF65-F5344CB8AC3E}">
        <p14:creationId xmlns:p14="http://schemas.microsoft.com/office/powerpoint/2010/main" val="26101956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Depth 2, one dot and two ghosts;</a:t>
            </a:r>
            <a:r>
              <a:rPr lang="en-US" baseline="0" dirty="0"/>
              <a:t> dot is about 8 steps away</a:t>
            </a:r>
            <a:r>
              <a:rPr lang="en-US" dirty="0"/>
              <a:t> – cannot see actual eating, so need to include distance to dots in </a:t>
            </a:r>
            <a:r>
              <a:rPr lang="en-US" dirty="0" err="1"/>
              <a:t>eval</a:t>
            </a:r>
            <a:r>
              <a:rPr lang="en-US" dirty="0"/>
              <a:t>; but limited depth means it goes into a dead end and cannot escape even a simple ghost strategy;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4406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Perfect </a:t>
            </a:r>
            <a:r>
              <a:rPr lang="en-US" dirty="0" err="1"/>
              <a:t>lookahead</a:t>
            </a:r>
            <a:r>
              <a:rPr lang="en-US" dirty="0"/>
              <a:t>: head</a:t>
            </a:r>
            <a:r>
              <a:rPr lang="en-US" baseline="0" dirty="0"/>
              <a:t> towards red ghost!!! Wait for blue to commit to one pursuit direction, go the other way, eat the dot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655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both ghosts go the same way, </a:t>
            </a:r>
            <a:r>
              <a:rPr lang="en-US" dirty="0" err="1"/>
              <a:t>pacman</a:t>
            </a:r>
            <a:r>
              <a:rPr lang="en-US" dirty="0"/>
              <a:t> wins; if they go different ways, </a:t>
            </a:r>
            <a:r>
              <a:rPr lang="en-US" dirty="0" err="1"/>
              <a:t>pacman</a:t>
            </a:r>
            <a:r>
              <a:rPr lang="en-US" dirty="0"/>
              <a:t> loses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F4042F3-6AC5-4F69-BFDB-D78DEF38750B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4208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562BC8-C3F2-47A7-AF2C-13A94AF36327}" type="slidenum">
              <a:rPr lang="en-US" smtClean="0">
                <a:latin typeface="Arial" charset="0"/>
              </a:rPr>
              <a:pPr/>
              <a:t>33</a:t>
            </a:fld>
            <a:endParaRPr lang="en-US">
              <a:latin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Add values by hand if on tablet, or add by animation steps</a:t>
            </a:r>
          </a:p>
        </p:txBody>
      </p:sp>
    </p:spTree>
    <p:extLst>
      <p:ext uri="{BB962C8B-B14F-4D97-AF65-F5344CB8AC3E}">
        <p14:creationId xmlns:p14="http://schemas.microsoft.com/office/powerpoint/2010/main" val="38809388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562BC8-C3F2-47A7-AF2C-13A94AF36327}" type="slidenum">
              <a:rPr lang="en-US" smtClean="0">
                <a:latin typeface="Arial" charset="0"/>
              </a:rPr>
              <a:pPr/>
              <a:t>34</a:t>
            </a:fld>
            <a:endParaRPr lang="en-US">
              <a:latin typeface="Arial" charset="0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397625" cy="3598863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Add values by hand if on tablet, or add by animation steps</a:t>
            </a:r>
          </a:p>
        </p:txBody>
      </p:sp>
    </p:spTree>
    <p:extLst>
      <p:ext uri="{BB962C8B-B14F-4D97-AF65-F5344CB8AC3E}">
        <p14:creationId xmlns:p14="http://schemas.microsoft.com/office/powerpoint/2010/main" val="12967145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Pick an order for two reasons: sequential processor and pruning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35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1517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0F0E28-396E-4F98-845A-678F748F62CE}" type="slidenum">
              <a:rPr lang="en-US" smtClean="0">
                <a:latin typeface="Arial" charset="0"/>
              </a:rPr>
              <a:pPr/>
              <a:t>36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2808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37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4147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FA9C23-4665-4838-ABA4-CC8DE95B3F24}" type="slidenum">
              <a:rPr lang="en-US" smtClean="0">
                <a:latin typeface="Arial" charset="0"/>
              </a:rPr>
              <a:pPr/>
              <a:t>40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7437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</a:t>
            </a:r>
            <a:r>
              <a:rPr lang="en-US" baseline="0" dirty="0"/>
              <a:t> least 10, or otherwise just rather dead; or just 100, or otherwise rather dead; that’s yet something different than minimax or </a:t>
            </a:r>
            <a:r>
              <a:rPr lang="en-US" baseline="0" dirty="0" err="1"/>
              <a:t>expectimax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6254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6832FB-2179-4C80-8AB1-E690711A109F}" type="slidenum">
              <a:rPr lang="en-US" smtClean="0">
                <a:latin typeface="Arial" charset="0"/>
              </a:rPr>
              <a:pPr/>
              <a:t>46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4470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6832FB-2179-4C80-8AB1-E690711A109F}" type="slidenum">
              <a:rPr lang="en-US" smtClean="0">
                <a:latin typeface="Arial" charset="0"/>
              </a:rPr>
              <a:pPr/>
              <a:t>47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6609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6832FB-2179-4C80-8AB1-E690711A109F}" type="slidenum">
              <a:rPr lang="en-US" smtClean="0">
                <a:latin typeface="Arial" charset="0"/>
              </a:rPr>
              <a:pPr/>
              <a:t>48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137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6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5.png"/><Relationship Id="rId10" Type="http://schemas.openxmlformats.org/officeDocument/2006/relationships/image" Target="../media/image29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HVPutfveVs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0.png"/><Relationship Id="rId4" Type="http://schemas.openxmlformats.org/officeDocument/2006/relationships/customXml" Target="../ink/ink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38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0.png"/><Relationship Id="rId3" Type="http://schemas.openxmlformats.org/officeDocument/2006/relationships/image" Target="../media/image44.png"/><Relationship Id="rId7" Type="http://schemas.openxmlformats.org/officeDocument/2006/relationships/image" Target="../media/image38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png"/><Relationship Id="rId5" Type="http://schemas.openxmlformats.org/officeDocument/2006/relationships/image" Target="../media/image43.png"/><Relationship Id="rId10" Type="http://schemas.openxmlformats.org/officeDocument/2006/relationships/image" Target="../media/image401.png"/><Relationship Id="rId4" Type="http://schemas.openxmlformats.org/officeDocument/2006/relationships/image" Target="../media/image42.png"/><Relationship Id="rId9" Type="http://schemas.openxmlformats.org/officeDocument/2006/relationships/customXml" Target="../ink/ink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924FDC48-A6D4-476A-9DE3-18AD994CFD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71"/>
          <a:stretch/>
        </p:blipFill>
        <p:spPr bwMode="auto">
          <a:xfrm>
            <a:off x="3424674" y="1749427"/>
            <a:ext cx="5342652" cy="36767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Adversarial Search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Fei Fang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AI, http://ai.berkeley.edu</a:t>
            </a:r>
          </a:p>
        </p:txBody>
      </p:sp>
    </p:spTree>
    <p:extLst>
      <p:ext uri="{BB962C8B-B14F-4D97-AF65-F5344CB8AC3E}">
        <p14:creationId xmlns:p14="http://schemas.microsoft.com/office/powerpoint/2010/main" val="2285433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600" y="2133600"/>
            <a:ext cx="5943600" cy="29122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Outline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05000"/>
            <a:ext cx="4800600" cy="3581400"/>
          </a:xfrm>
        </p:spPr>
        <p:txBody>
          <a:bodyPr/>
          <a:lstStyle/>
          <a:p>
            <a:pPr lvl="6">
              <a:lnSpc>
                <a:spcPct val="150000"/>
              </a:lnSpc>
            </a:pPr>
            <a:endParaRPr lang="en-US" sz="500" dirty="0">
              <a:latin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/>
                <a:cs typeface="Calibri"/>
              </a:rPr>
              <a:t>History / Overview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/>
                <a:cs typeface="Calibri"/>
              </a:rPr>
              <a:t>Zero-Sum Games (Minimax)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/>
                <a:cs typeface="Calibri"/>
              </a:rPr>
              <a:t>Evaluation Functions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/>
                <a:cs typeface="Calibri"/>
              </a:rPr>
              <a:t>Search Efficiency (α-β Pruning)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/>
                <a:cs typeface="Calibri"/>
              </a:rPr>
              <a:t>Games of Chance (</a:t>
            </a:r>
            <a:r>
              <a:rPr lang="en-US" sz="2400" dirty="0" err="1">
                <a:latin typeface="Calibri"/>
                <a:cs typeface="Calibri"/>
              </a:rPr>
              <a:t>Expectimax</a:t>
            </a:r>
            <a:r>
              <a:rPr lang="en-US" sz="2400" dirty="0">
                <a:latin typeface="Calibri"/>
                <a:cs typeface="Calibri"/>
              </a:rPr>
              <a:t>)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6" name="Picture 5" descr="PatsGame.png"/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9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222" b="-1701"/>
          <a:stretch/>
        </p:blipFill>
        <p:spPr>
          <a:xfrm>
            <a:off x="5044706" y="1752600"/>
            <a:ext cx="6613894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0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Game Playing State-of-the-Art</a:t>
            </a:r>
          </a:p>
        </p:txBody>
      </p:sp>
      <p:sp>
        <p:nvSpPr>
          <p:cNvPr id="109875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143000"/>
            <a:ext cx="5791200" cy="49831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900" b="1" dirty="0"/>
              <a:t>Checkers: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1950: First computer player. 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1959: Samuel’s self-taught program.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1994: First computer world champion: Chinook ended 40-year-reign of human champion Marion Tinsley using complete 8-piece endgame.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2007: Checkers solved! Endgame database of 39 trillion states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Chess: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1945-1960: </a:t>
            </a:r>
            <a:r>
              <a:rPr lang="en-US" sz="1500" dirty="0" err="1"/>
              <a:t>Zuse</a:t>
            </a:r>
            <a:r>
              <a:rPr lang="en-US" sz="1500" dirty="0"/>
              <a:t>, Wiener, Shannon, Turing, Newell &amp; Simon, McCarthy.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1960s onward: gradual improvement under “standard model”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1997: special-purpose chess machine Deep Blue defeats human champion Gary Kasparov in a six-game match.  Deep Blue examined 200M positions per second and extended some lines of search up to 40 ply.  Current programs running on a PC rate &gt; 3200 (</a:t>
            </a:r>
            <a:r>
              <a:rPr lang="en-US" sz="1500" dirty="0" err="1"/>
              <a:t>vs</a:t>
            </a:r>
            <a:r>
              <a:rPr lang="en-US" sz="1500" dirty="0"/>
              <a:t> 2870 for Magnus </a:t>
            </a:r>
            <a:r>
              <a:rPr lang="en-US" sz="1500" dirty="0" err="1"/>
              <a:t>Carlsen</a:t>
            </a:r>
            <a:r>
              <a:rPr lang="en-US" sz="1500" dirty="0"/>
              <a:t>).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Go: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1968: </a:t>
            </a:r>
            <a:r>
              <a:rPr lang="en-US" sz="1500" dirty="0" err="1"/>
              <a:t>Zobrist’s</a:t>
            </a:r>
            <a:r>
              <a:rPr lang="en-US" sz="1500" dirty="0"/>
              <a:t> program plays legal Go, barely (b&gt;300!)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2005-2014: Monte Carlo tree search enables rapid advances: current programs beat strong amateurs, and professionals with a 3-4 stone handicap.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600" y="1360100"/>
            <a:ext cx="6248400" cy="48877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70104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2296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3726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930964" y="1371600"/>
            <a:ext cx="1261035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7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Game Playing State-of-the-Art</a:t>
            </a:r>
          </a:p>
        </p:txBody>
      </p:sp>
      <p:sp>
        <p:nvSpPr>
          <p:cNvPr id="109875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143000"/>
            <a:ext cx="5791200" cy="49831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900" b="1" dirty="0"/>
              <a:t>Checkers: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1950: First computer player. 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1959: Samuel’s self-taught program.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1994: First computer world champion: Chinook ended 40-year-reign of human champion Marion Tinsley using complete 8-piece endgame.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2007: Checkers solved! Endgame database of 39 trillion states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Chess: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1945-1960: </a:t>
            </a:r>
            <a:r>
              <a:rPr lang="en-US" sz="1500" dirty="0" err="1"/>
              <a:t>Zuse</a:t>
            </a:r>
            <a:r>
              <a:rPr lang="en-US" sz="1500" dirty="0"/>
              <a:t>, Wiener, Shannon, Turing, Newell &amp; Simon, McCarthy.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1960s onward: gradual improvement under “standard model”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1997: special-purpose chess machine Deep Blue defeats human champion Gary Kasparov in a six-game match.  Deep Blue examined 200M positions per second and extended some lines of search up to 40 ply.  Current programs running on a PC rate &gt; 3200 (</a:t>
            </a:r>
            <a:r>
              <a:rPr lang="en-US" sz="1500" dirty="0" err="1"/>
              <a:t>vs</a:t>
            </a:r>
            <a:r>
              <a:rPr lang="en-US" sz="1500" dirty="0"/>
              <a:t> 2870 for Magnus </a:t>
            </a:r>
            <a:r>
              <a:rPr lang="en-US" sz="1500" dirty="0" err="1"/>
              <a:t>Carlsen</a:t>
            </a:r>
            <a:r>
              <a:rPr lang="en-US" sz="1500" dirty="0"/>
              <a:t>).</a:t>
            </a:r>
          </a:p>
          <a:p>
            <a:pPr eaLnBrk="1" hangingPunct="1">
              <a:lnSpc>
                <a:spcPct val="80000"/>
              </a:lnSpc>
            </a:pPr>
            <a:endParaRPr lang="en-US" sz="600" b="1" dirty="0"/>
          </a:p>
          <a:p>
            <a:pPr eaLnBrk="1" hangingPunct="1">
              <a:lnSpc>
                <a:spcPct val="80000"/>
              </a:lnSpc>
            </a:pPr>
            <a:r>
              <a:rPr lang="en-US" sz="1900" b="1" dirty="0"/>
              <a:t>Go:</a:t>
            </a:r>
            <a:r>
              <a:rPr lang="en-US" sz="1900" dirty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1968: </a:t>
            </a:r>
            <a:r>
              <a:rPr lang="en-US" sz="1500" dirty="0" err="1"/>
              <a:t>Zobrist’s</a:t>
            </a:r>
            <a:r>
              <a:rPr lang="en-US" sz="1500" dirty="0"/>
              <a:t> program plays legal Go, barely (b&gt;300!)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2005-2014: Monte Carlo tree search enables rapid advances: current programs beat strong amateurs, and professionals with a 3-4 stone handicap.</a:t>
            </a:r>
          </a:p>
          <a:p>
            <a:pPr lvl="1">
              <a:lnSpc>
                <a:spcPct val="80000"/>
              </a:lnSpc>
            </a:pPr>
            <a:r>
              <a:rPr lang="en-US" sz="1500" dirty="0"/>
              <a:t>2015: AlphaGo from DeepMind beats Lee Sedol</a:t>
            </a:r>
            <a:endParaRPr lang="en-US" sz="19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600" y="1360100"/>
            <a:ext cx="6248400" cy="4887716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70104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2296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372600" y="1371600"/>
            <a:ext cx="167640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746606" y="1371600"/>
            <a:ext cx="1445394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FB3FD968-B729-4D95-99A0-1AA0BADDBE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517" y="1360100"/>
            <a:ext cx="6254567" cy="488771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6703732-74A7-4A1A-8C16-F6D56C408D26}"/>
              </a:ext>
            </a:extLst>
          </p:cNvPr>
          <p:cNvSpPr/>
          <p:nvPr/>
        </p:nvSpPr>
        <p:spPr>
          <a:xfrm>
            <a:off x="10911544" y="1368616"/>
            <a:ext cx="1080250" cy="4514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77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Behavior from Computation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2667000" y="1674072"/>
          <a:ext cx="6858000" cy="3736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Photo Editor Photo" r:id="rId3" imgW="4519052" imgH="2461473" progId="MSPhotoEd.3">
                  <p:embed/>
                </p:oleObj>
              </mc:Choice>
              <mc:Fallback>
                <p:oleObj name="Photo Editor Photo" r:id="rId3" imgW="4519052" imgH="2461473" progId="MSPhotoEd.3">
                  <p:embed/>
                  <p:pic>
                    <p:nvPicPr>
                      <p:cNvPr id="102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674072"/>
                        <a:ext cx="6858000" cy="373612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Text Box 6"/>
          <p:cNvSpPr txBox="1">
            <a:spLocks noChangeArrowheads="1"/>
          </p:cNvSpPr>
          <p:nvPr/>
        </p:nvSpPr>
        <p:spPr bwMode="auto">
          <a:xfrm>
            <a:off x="8305800" y="6477000"/>
            <a:ext cx="3886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mystery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pacman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(L6D1)]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87412" y="1548776"/>
            <a:ext cx="5148607" cy="28765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1"/>
            <a:ext cx="113792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Many different kinds of games!</a:t>
            </a:r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Axes:</a:t>
            </a:r>
          </a:p>
          <a:p>
            <a:pPr lvl="1" eaLnBrk="1" hangingPunct="1"/>
            <a:r>
              <a:rPr lang="en-US" sz="2400" dirty="0"/>
              <a:t>Deterministic or stochastic?</a:t>
            </a:r>
          </a:p>
          <a:p>
            <a:pPr lvl="1"/>
            <a:r>
              <a:rPr lang="en-US" sz="2400" dirty="0"/>
              <a:t>Perfect information (fully observable)?</a:t>
            </a:r>
          </a:p>
          <a:p>
            <a:pPr lvl="1" eaLnBrk="1" hangingPunct="1"/>
            <a:r>
              <a:rPr lang="en-US" sz="2400" dirty="0"/>
              <a:t>One, two, or more players?</a:t>
            </a:r>
          </a:p>
          <a:p>
            <a:pPr lvl="1" eaLnBrk="1" hangingPunct="1"/>
            <a:r>
              <a:rPr lang="en-US" sz="2400" dirty="0"/>
              <a:t>Turn-taking or simultaneous?</a:t>
            </a:r>
          </a:p>
          <a:p>
            <a:pPr lvl="1" eaLnBrk="1" hangingPunct="1"/>
            <a:r>
              <a:rPr lang="en-US" sz="2400" dirty="0"/>
              <a:t>Zero sum?</a:t>
            </a:r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Want algorithms for calculating a </a:t>
            </a:r>
            <a:r>
              <a:rPr lang="en-US" sz="2800" b="1" i="1" dirty="0"/>
              <a:t>contingent plan </a:t>
            </a:r>
            <a:r>
              <a:rPr lang="en-US" sz="2800" dirty="0"/>
              <a:t>(a.k.a. </a:t>
            </a:r>
            <a:r>
              <a:rPr lang="en-US" sz="2800" dirty="0">
                <a:solidFill>
                  <a:srgbClr val="CC0000"/>
                </a:solidFill>
              </a:rPr>
              <a:t>strategy </a:t>
            </a:r>
            <a:r>
              <a:rPr lang="en-US" sz="2800" dirty="0">
                <a:solidFill>
                  <a:srgbClr val="000090"/>
                </a:solidFill>
              </a:rPr>
              <a:t>or</a:t>
            </a:r>
            <a:r>
              <a:rPr lang="en-US" sz="2800" dirty="0">
                <a:solidFill>
                  <a:srgbClr val="CC0000"/>
                </a:solidFill>
              </a:rPr>
              <a:t> policy)</a:t>
            </a:r>
            <a:r>
              <a:rPr lang="en-US" sz="2800" dirty="0"/>
              <a:t> which recommends a move for every possible eventuality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Types of Games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05035" y="1396999"/>
            <a:ext cx="4207019" cy="4406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“Standard” Games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7366000" cy="4729164"/>
          </a:xfrm>
        </p:spPr>
        <p:txBody>
          <a:bodyPr/>
          <a:lstStyle/>
          <a:p>
            <a:r>
              <a:rPr lang="en-US" sz="2800" dirty="0"/>
              <a:t>Standard games are deterministic, observable, two-player, turn-taking, zero-sum</a:t>
            </a:r>
          </a:p>
          <a:p>
            <a:r>
              <a:rPr lang="en-US" sz="2800" dirty="0"/>
              <a:t>Game formulation:</a:t>
            </a:r>
          </a:p>
          <a:p>
            <a:pPr lvl="1"/>
            <a:r>
              <a:rPr lang="en-US" sz="2400" dirty="0"/>
              <a:t>Initial state: </a:t>
            </a:r>
            <a:r>
              <a:rPr lang="en-US" sz="2400" dirty="0">
                <a:solidFill>
                  <a:srgbClr val="BD00B0"/>
                </a:solidFill>
              </a:rPr>
              <a:t>s</a:t>
            </a:r>
            <a:r>
              <a:rPr lang="en-US" sz="2400" baseline="-25000" dirty="0">
                <a:solidFill>
                  <a:srgbClr val="BD00B0"/>
                </a:solidFill>
              </a:rPr>
              <a:t>0</a:t>
            </a:r>
            <a:endParaRPr lang="en-US" sz="2400" dirty="0">
              <a:solidFill>
                <a:srgbClr val="BD00B0"/>
              </a:solidFill>
            </a:endParaRPr>
          </a:p>
          <a:p>
            <a:pPr lvl="1"/>
            <a:r>
              <a:rPr lang="en-US" sz="2400" dirty="0"/>
              <a:t>Players: </a:t>
            </a:r>
            <a:r>
              <a:rPr lang="en-US" sz="2400" dirty="0">
                <a:solidFill>
                  <a:srgbClr val="BD00B0"/>
                </a:solidFill>
              </a:rPr>
              <a:t>Player(s) </a:t>
            </a:r>
            <a:r>
              <a:rPr lang="en-US" sz="2400" dirty="0"/>
              <a:t>indicates whose move it is</a:t>
            </a:r>
          </a:p>
          <a:p>
            <a:pPr lvl="1"/>
            <a:r>
              <a:rPr lang="en-US" sz="2400" dirty="0"/>
              <a:t>Actions: </a:t>
            </a:r>
            <a:r>
              <a:rPr lang="en-US" sz="2400" dirty="0">
                <a:solidFill>
                  <a:srgbClr val="BD00B0"/>
                </a:solidFill>
              </a:rPr>
              <a:t>Actions(s) </a:t>
            </a:r>
            <a:r>
              <a:rPr lang="en-US" sz="2400" dirty="0"/>
              <a:t>for player on move</a:t>
            </a:r>
          </a:p>
          <a:p>
            <a:pPr lvl="1"/>
            <a:r>
              <a:rPr lang="en-US" sz="2400" dirty="0"/>
              <a:t>Transition model: </a:t>
            </a:r>
            <a:r>
              <a:rPr lang="en-US" sz="2400" dirty="0">
                <a:solidFill>
                  <a:srgbClr val="BD00B0"/>
                </a:solidFill>
              </a:rPr>
              <a:t>Result(</a:t>
            </a:r>
            <a:r>
              <a:rPr lang="en-US" sz="2400" dirty="0" err="1">
                <a:solidFill>
                  <a:srgbClr val="BD00B0"/>
                </a:solidFill>
              </a:rPr>
              <a:t>s,a</a:t>
            </a:r>
            <a:r>
              <a:rPr lang="en-US" sz="2400" dirty="0">
                <a:solidFill>
                  <a:srgbClr val="BD00B0"/>
                </a:solidFill>
              </a:rPr>
              <a:t>)</a:t>
            </a:r>
            <a:endParaRPr lang="en-US" sz="2400" dirty="0">
              <a:solidFill>
                <a:srgbClr val="BD00B0"/>
              </a:solidFill>
              <a:sym typeface="Symbol" pitchFamily="18" charset="2"/>
            </a:endParaRPr>
          </a:p>
          <a:p>
            <a:pPr lvl="1"/>
            <a:r>
              <a:rPr lang="en-US" sz="2400" dirty="0">
                <a:sym typeface="Symbol" pitchFamily="18" charset="2"/>
              </a:rPr>
              <a:t>Terminal test: </a:t>
            </a:r>
            <a:r>
              <a:rPr lang="en-US" sz="2400" dirty="0">
                <a:solidFill>
                  <a:srgbClr val="BD00B0"/>
                </a:solidFill>
                <a:sym typeface="Symbol" pitchFamily="18" charset="2"/>
              </a:rPr>
              <a:t>Terminal-Test(s)</a:t>
            </a:r>
          </a:p>
          <a:p>
            <a:pPr lvl="1"/>
            <a:r>
              <a:rPr lang="en-US" sz="2400" dirty="0">
                <a:sym typeface="Symbol" pitchFamily="18" charset="2"/>
              </a:rPr>
              <a:t>Terminal values: </a:t>
            </a:r>
            <a:r>
              <a:rPr lang="en-US" sz="2400" dirty="0">
                <a:solidFill>
                  <a:srgbClr val="BD00B0"/>
                </a:solidFill>
                <a:sym typeface="Symbol" pitchFamily="18" charset="2"/>
              </a:rPr>
              <a:t>Utility(</a:t>
            </a:r>
            <a:r>
              <a:rPr lang="en-US" sz="2400" dirty="0" err="1">
                <a:solidFill>
                  <a:srgbClr val="BD00B0"/>
                </a:solidFill>
                <a:sym typeface="Symbol" pitchFamily="18" charset="2"/>
              </a:rPr>
              <a:t>s,p</a:t>
            </a:r>
            <a:r>
              <a:rPr lang="en-US" sz="2400" dirty="0">
                <a:solidFill>
                  <a:srgbClr val="BD00B0"/>
                </a:solidFill>
                <a:sym typeface="Symbol" pitchFamily="18" charset="2"/>
              </a:rPr>
              <a:t>) </a:t>
            </a:r>
            <a:r>
              <a:rPr lang="en-US" sz="2400" dirty="0">
                <a:sym typeface="Symbol" pitchFamily="18" charset="2"/>
              </a:rPr>
              <a:t>for player </a:t>
            </a:r>
            <a:r>
              <a:rPr lang="en-US" sz="2400" dirty="0">
                <a:solidFill>
                  <a:srgbClr val="BD00B0"/>
                </a:solidFill>
                <a:sym typeface="Symbol" pitchFamily="18" charset="2"/>
              </a:rPr>
              <a:t>p</a:t>
            </a:r>
          </a:p>
          <a:p>
            <a:pPr lvl="2"/>
            <a:r>
              <a:rPr lang="en-US" sz="2000" dirty="0">
                <a:sym typeface="Symbol" pitchFamily="18" charset="2"/>
              </a:rPr>
              <a:t>Or just </a:t>
            </a:r>
            <a:r>
              <a:rPr lang="en-US" sz="2000" dirty="0">
                <a:solidFill>
                  <a:srgbClr val="BD00B0"/>
                </a:solidFill>
                <a:sym typeface="Symbol" pitchFamily="18" charset="2"/>
              </a:rPr>
              <a:t>Utility(s) </a:t>
            </a:r>
            <a:r>
              <a:rPr lang="en-US" sz="2000" dirty="0">
                <a:solidFill>
                  <a:srgbClr val="000000"/>
                </a:solidFill>
                <a:sym typeface="Symbol" pitchFamily="18" charset="2"/>
              </a:rPr>
              <a:t>for player making the decision at root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8197" y="1357400"/>
            <a:ext cx="6583362" cy="26734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515" y="1388558"/>
            <a:ext cx="4108120" cy="260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Zero-Sum Games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4191000"/>
            <a:ext cx="5715000" cy="1706564"/>
          </a:xfrm>
        </p:spPr>
        <p:txBody>
          <a:bodyPr/>
          <a:lstStyle/>
          <a:p>
            <a:r>
              <a:rPr lang="en-US" sz="2400" dirty="0"/>
              <a:t>Zero-Sum Games</a:t>
            </a:r>
          </a:p>
          <a:p>
            <a:pPr lvl="1"/>
            <a:r>
              <a:rPr lang="en-US" sz="2000" dirty="0"/>
              <a:t>Agents have </a:t>
            </a:r>
            <a:r>
              <a:rPr lang="en-US" sz="2000" b="1" i="1" dirty="0">
                <a:solidFill>
                  <a:srgbClr val="0000FF"/>
                </a:solidFill>
              </a:rPr>
              <a:t>opposite</a:t>
            </a:r>
            <a:r>
              <a:rPr lang="en-US" sz="2000" dirty="0"/>
              <a:t> utilities </a:t>
            </a:r>
          </a:p>
          <a:p>
            <a:pPr lvl="1"/>
            <a:r>
              <a:rPr lang="en-US" sz="2000" dirty="0"/>
              <a:t>Pure competition: </a:t>
            </a:r>
          </a:p>
          <a:p>
            <a:pPr lvl="2"/>
            <a:r>
              <a:rPr lang="en-US" sz="1600" dirty="0"/>
              <a:t>One</a:t>
            </a:r>
            <a:r>
              <a:rPr lang="en-US" sz="1600" b="1" i="1" dirty="0">
                <a:solidFill>
                  <a:srgbClr val="0000FF"/>
                </a:solidFill>
              </a:rPr>
              <a:t> maximizes</a:t>
            </a:r>
            <a:r>
              <a:rPr lang="en-US" sz="1600" dirty="0"/>
              <a:t>, the other </a:t>
            </a:r>
            <a:r>
              <a:rPr lang="en-US" sz="1600" b="1" i="1" dirty="0">
                <a:solidFill>
                  <a:srgbClr val="FF0000"/>
                </a:solidFill>
              </a:rPr>
              <a:t>minimizes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6172200" y="4191000"/>
            <a:ext cx="5562600" cy="1706564"/>
          </a:xfrm>
        </p:spPr>
        <p:txBody>
          <a:bodyPr/>
          <a:lstStyle/>
          <a:p>
            <a:r>
              <a:rPr lang="en-US" sz="2400" dirty="0"/>
              <a:t>General Games</a:t>
            </a:r>
          </a:p>
          <a:p>
            <a:pPr lvl="1"/>
            <a:r>
              <a:rPr lang="en-US" sz="2000" dirty="0"/>
              <a:t>Agents have </a:t>
            </a:r>
            <a:r>
              <a:rPr lang="en-US" sz="2000" b="1" i="1" dirty="0">
                <a:solidFill>
                  <a:srgbClr val="0000FF"/>
                </a:solidFill>
              </a:rPr>
              <a:t>independent</a:t>
            </a:r>
            <a:r>
              <a:rPr lang="en-US" sz="2000" dirty="0"/>
              <a:t> utilities</a:t>
            </a:r>
          </a:p>
          <a:p>
            <a:pPr lvl="1"/>
            <a:r>
              <a:rPr lang="en-US" sz="2000" dirty="0"/>
              <a:t>Cooperation, indifference, competition, shifting alliances, and more are all possible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828800" y="3429000"/>
            <a:ext cx="609600" cy="19050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3962400" y="3124200"/>
            <a:ext cx="304800" cy="2209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33291" y="1320018"/>
            <a:ext cx="5484168" cy="50720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Adversarial Search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Single-Agent Trees</a:t>
            </a:r>
          </a:p>
        </p:txBody>
      </p:sp>
      <p:sp>
        <p:nvSpPr>
          <p:cNvPr id="9" name="Rectangle 8"/>
          <p:cNvSpPr/>
          <p:nvPr/>
        </p:nvSpPr>
        <p:spPr>
          <a:xfrm>
            <a:off x="5257800" y="14478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0485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5867400" y="15128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Oval 11"/>
          <p:cNvSpPr/>
          <p:nvPr/>
        </p:nvSpPr>
        <p:spPr>
          <a:xfrm>
            <a:off x="6553200" y="16002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 rot="10800000" flipV="1">
            <a:off x="3657600" y="1905000"/>
            <a:ext cx="23622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019800" y="1905000"/>
            <a:ext cx="22860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0800000" flipV="1">
            <a:off x="7239000" y="2819400"/>
            <a:ext cx="10668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8305800" y="2819400"/>
            <a:ext cx="12192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0800000" flipV="1">
            <a:off x="2590801" y="2819400"/>
            <a:ext cx="10668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657601" y="2819400"/>
            <a:ext cx="121920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2895600" y="23622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0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3200400" y="24272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Oval 41"/>
          <p:cNvSpPr/>
          <p:nvPr/>
        </p:nvSpPr>
        <p:spPr>
          <a:xfrm>
            <a:off x="4191000" y="25146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7543800" y="23622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5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8458200" y="24272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Oval 46"/>
          <p:cNvSpPr/>
          <p:nvPr/>
        </p:nvSpPr>
        <p:spPr>
          <a:xfrm>
            <a:off x="8839200" y="25146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6477000" y="32766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9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7086600" y="33416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Oval 49"/>
          <p:cNvSpPr/>
          <p:nvPr/>
        </p:nvSpPr>
        <p:spPr>
          <a:xfrm>
            <a:off x="7772400" y="34290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8763000" y="32766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2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9982200" y="33416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Rectangle 53"/>
          <p:cNvSpPr/>
          <p:nvPr/>
        </p:nvSpPr>
        <p:spPr>
          <a:xfrm>
            <a:off x="1828800" y="32766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5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1828800" y="33416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Oval 55"/>
          <p:cNvSpPr/>
          <p:nvPr/>
        </p:nvSpPr>
        <p:spPr>
          <a:xfrm>
            <a:off x="3124200" y="34290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114800" y="3276600"/>
            <a:ext cx="1524000" cy="381000"/>
          </a:xfrm>
          <a:prstGeom prst="rect">
            <a:avLst/>
          </a:prstGeom>
          <a:solidFill>
            <a:schemeClr val="tx1"/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8" name="Picture 3" descr="\\.host\Shared Folders\Shared with PC\images\Pacman_stuck_minimax.png"/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4724400" y="3341688"/>
            <a:ext cx="3048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Oval 58"/>
          <p:cNvSpPr/>
          <p:nvPr/>
        </p:nvSpPr>
        <p:spPr>
          <a:xfrm>
            <a:off x="5410200" y="342900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0" name="Isosceles Triangle 59"/>
          <p:cNvSpPr/>
          <p:nvPr/>
        </p:nvSpPr>
        <p:spPr>
          <a:xfrm>
            <a:off x="1828800" y="3886200"/>
            <a:ext cx="1524000" cy="1752600"/>
          </a:xfrm>
          <a:prstGeom prst="triangle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Isosceles Triangle 60"/>
          <p:cNvSpPr/>
          <p:nvPr/>
        </p:nvSpPr>
        <p:spPr>
          <a:xfrm>
            <a:off x="4114800" y="3886200"/>
            <a:ext cx="1524000" cy="1752600"/>
          </a:xfrm>
          <a:prstGeom prst="triangle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Isosceles Triangle 61"/>
          <p:cNvSpPr/>
          <p:nvPr/>
        </p:nvSpPr>
        <p:spPr>
          <a:xfrm>
            <a:off x="6477000" y="3886200"/>
            <a:ext cx="1524000" cy="1752600"/>
          </a:xfrm>
          <a:prstGeom prst="triangle">
            <a:avLst/>
          </a:prstGeom>
          <a:solidFill>
            <a:srgbClr val="CCE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9372600" y="3733800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8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057400" y="57150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2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7432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419600" y="5715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0292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6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705600" y="57150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4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4676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6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5814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…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867400" y="5715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2" grpId="0" animBg="1"/>
      <p:bldP spid="43" grpId="0" animBg="1"/>
      <p:bldP spid="47" grpId="0" animBg="1"/>
      <p:bldP spid="48" grpId="0" animBg="1"/>
      <p:bldP spid="50" grpId="0" animBg="1"/>
      <p:bldP spid="51" grpId="0" animBg="1"/>
      <p:bldP spid="54" grpId="0" animBg="1"/>
      <p:bldP spid="56" grpId="0" animBg="1"/>
      <p:bldP spid="57" grpId="0" animBg="1"/>
      <p:bldP spid="59" grpId="0" animBg="1"/>
      <p:bldP spid="60" grpId="0" animBg="1"/>
      <p:bldP spid="61" grpId="0" animBg="1"/>
      <p:bldP spid="62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Minimax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7A78F2E-3AEF-400C-8B71-898D88C9EA93}"/>
              </a:ext>
            </a:extLst>
          </p:cNvPr>
          <p:cNvGrpSpPr/>
          <p:nvPr/>
        </p:nvGrpSpPr>
        <p:grpSpPr>
          <a:xfrm>
            <a:off x="2819400" y="1219200"/>
            <a:ext cx="9220200" cy="5429250"/>
            <a:chOff x="939012" y="1428750"/>
            <a:chExt cx="7285826" cy="4133850"/>
          </a:xfrm>
        </p:grpSpPr>
        <p:pic>
          <p:nvPicPr>
            <p:cNvPr id="74" name="Picture 3">
              <a:extLst>
                <a:ext uri="{FF2B5EF4-FFF2-40B4-BE49-F238E27FC236}">
                  <a16:creationId xmlns:a16="http://schemas.microsoft.com/office/drawing/2014/main" id="{54C69111-94F1-4613-8B48-C7ABEEB7A0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52600" y="1600200"/>
              <a:ext cx="5472113" cy="396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" name="Picture 3">
              <a:extLst>
                <a:ext uri="{FF2B5EF4-FFF2-40B4-BE49-F238E27FC236}">
                  <a16:creationId xmlns:a16="http://schemas.microsoft.com/office/drawing/2014/main" id="{A672B4FF-A012-405E-BFBD-6FBDD8A9A2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39012" y="1428750"/>
              <a:ext cx="784215" cy="775097"/>
            </a:xfrm>
            <a:prstGeom prst="rect">
              <a:avLst/>
            </a:prstGeom>
            <a:noFill/>
          </p:spPr>
        </p:pic>
        <p:pic>
          <p:nvPicPr>
            <p:cNvPr id="78" name="Picture 3">
              <a:extLst>
                <a:ext uri="{FF2B5EF4-FFF2-40B4-BE49-F238E27FC236}">
                  <a16:creationId xmlns:a16="http://schemas.microsoft.com/office/drawing/2014/main" id="{CB0449FA-0DA2-452F-B648-AE91EC99DE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7363" y="2115063"/>
              <a:ext cx="696663" cy="774070"/>
            </a:xfrm>
            <a:prstGeom prst="rect">
              <a:avLst/>
            </a:prstGeom>
            <a:noFill/>
          </p:spPr>
        </p:pic>
        <p:pic>
          <p:nvPicPr>
            <p:cNvPr id="81" name="Picture 3">
              <a:extLst>
                <a:ext uri="{FF2B5EF4-FFF2-40B4-BE49-F238E27FC236}">
                  <a16:creationId xmlns:a16="http://schemas.microsoft.com/office/drawing/2014/main" id="{6ED9AF04-BBA9-4AAC-9F1C-AE5ED97555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39012" y="2800350"/>
              <a:ext cx="784215" cy="775097"/>
            </a:xfrm>
            <a:prstGeom prst="rect">
              <a:avLst/>
            </a:prstGeom>
            <a:noFill/>
          </p:spPr>
        </p:pic>
        <p:pic>
          <p:nvPicPr>
            <p:cNvPr id="83" name="Picture 3">
              <a:extLst>
                <a:ext uri="{FF2B5EF4-FFF2-40B4-BE49-F238E27FC236}">
                  <a16:creationId xmlns:a16="http://schemas.microsoft.com/office/drawing/2014/main" id="{4E6BBFDE-1DDB-4EE2-9B62-896BDC2C2E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7363" y="3486663"/>
              <a:ext cx="696663" cy="774070"/>
            </a:xfrm>
            <a:prstGeom prst="rect">
              <a:avLst/>
            </a:prstGeom>
            <a:noFill/>
          </p:spPr>
        </p:pic>
        <p:pic>
          <p:nvPicPr>
            <p:cNvPr id="84" name="Picture 3">
              <a:extLst>
                <a:ext uri="{FF2B5EF4-FFF2-40B4-BE49-F238E27FC236}">
                  <a16:creationId xmlns:a16="http://schemas.microsoft.com/office/drawing/2014/main" id="{FD9AFF00-6FA6-4A0B-B70B-4AC9620CBB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910138" y="3429128"/>
              <a:ext cx="3314700" cy="162412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5" name="Rounded Rectangle 1">
              <a:extLst>
                <a:ext uri="{FF2B5EF4-FFF2-40B4-BE49-F238E27FC236}">
                  <a16:creationId xmlns:a16="http://schemas.microsoft.com/office/drawing/2014/main" id="{CAC12106-0156-4B71-B647-94C99C33E24F}"/>
                </a:ext>
              </a:extLst>
            </p:cNvPr>
            <p:cNvSpPr/>
            <p:nvPr/>
          </p:nvSpPr>
          <p:spPr>
            <a:xfrm>
              <a:off x="1738313" y="4743450"/>
              <a:ext cx="3086100" cy="742950"/>
            </a:xfrm>
            <a:prstGeom prst="roundRect">
              <a:avLst/>
            </a:prstGeom>
            <a:solidFill>
              <a:srgbClr val="C39BE1">
                <a:alpha val="30000"/>
              </a:srgb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72"/>
            </a:p>
          </p:txBody>
        </p: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681CB49-B360-471B-B9E1-11165670E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4927600" cy="472916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Games</a:t>
            </a:r>
          </a:p>
          <a:p>
            <a:r>
              <a:rPr lang="en-US" dirty="0"/>
              <a:t>States</a:t>
            </a:r>
          </a:p>
          <a:p>
            <a:r>
              <a:rPr lang="en-US" dirty="0"/>
              <a:t>Actions</a:t>
            </a:r>
          </a:p>
          <a:p>
            <a:r>
              <a:rPr lang="en-US" dirty="0"/>
              <a:t>Values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063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Minimax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23C7CD-3876-4E17-B96B-FF85C5346E3D}"/>
              </a:ext>
            </a:extLst>
          </p:cNvPr>
          <p:cNvSpPr/>
          <p:nvPr/>
        </p:nvSpPr>
        <p:spPr>
          <a:xfrm>
            <a:off x="5638721" y="2452349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EED31F97-8782-4C47-9D83-4729CA1F4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5982714" y="2531654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A49897C5-8A9C-4941-8D4F-9A346C38DA45}"/>
              </a:ext>
            </a:extLst>
          </p:cNvPr>
          <p:cNvSpPr/>
          <p:nvPr/>
        </p:nvSpPr>
        <p:spPr>
          <a:xfrm>
            <a:off x="6791978" y="2610958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15C3EC6-9157-4176-9F4D-6384FC02AC80}"/>
              </a:ext>
            </a:extLst>
          </p:cNvPr>
          <p:cNvCxnSpPr/>
          <p:nvPr/>
        </p:nvCxnSpPr>
        <p:spPr>
          <a:xfrm rot="10800000" flipV="1">
            <a:off x="4004753" y="2928177"/>
            <a:ext cx="2665947" cy="396523"/>
          </a:xfrm>
          <a:prstGeom prst="line">
            <a:avLst/>
          </a:prstGeom>
          <a:noFill/>
          <a:ln w="28575" cap="flat" cmpd="sng" algn="ctr">
            <a:solidFill>
              <a:srgbClr val="0066CC"/>
            </a:solidFill>
            <a:prstDash val="solid"/>
            <a:miter lim="800000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6C48D7E-1D62-449A-BA2F-600CEDDFBC50}"/>
              </a:ext>
            </a:extLst>
          </p:cNvPr>
          <p:cNvCxnSpPr/>
          <p:nvPr/>
        </p:nvCxnSpPr>
        <p:spPr>
          <a:xfrm>
            <a:off x="6670700" y="2928177"/>
            <a:ext cx="2579948" cy="396523"/>
          </a:xfrm>
          <a:prstGeom prst="line">
            <a:avLst/>
          </a:prstGeom>
          <a:noFill/>
          <a:ln w="28575" cap="flat" cmpd="sng" algn="ctr">
            <a:solidFill>
              <a:srgbClr val="0066CC"/>
            </a:solidFill>
            <a:prstDash val="solid"/>
            <a:miter lim="800000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D59DC46-A70B-406D-A546-5CAEF3C620CA}"/>
              </a:ext>
            </a:extLst>
          </p:cNvPr>
          <p:cNvCxnSpPr/>
          <p:nvPr/>
        </p:nvCxnSpPr>
        <p:spPr>
          <a:xfrm rot="10800000" flipV="1">
            <a:off x="8046672" y="3879832"/>
            <a:ext cx="1203976" cy="396523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11A5E69-C60D-4DEC-BD94-667DEFC7DD78}"/>
              </a:ext>
            </a:extLst>
          </p:cNvPr>
          <p:cNvCxnSpPr/>
          <p:nvPr/>
        </p:nvCxnSpPr>
        <p:spPr>
          <a:xfrm>
            <a:off x="9250648" y="3879832"/>
            <a:ext cx="1375972" cy="396523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B68F339-629B-4C7D-8645-41AF7B688A30}"/>
              </a:ext>
            </a:extLst>
          </p:cNvPr>
          <p:cNvCxnSpPr/>
          <p:nvPr/>
        </p:nvCxnSpPr>
        <p:spPr>
          <a:xfrm rot="10800000" flipV="1">
            <a:off x="2800778" y="3879832"/>
            <a:ext cx="1203976" cy="396523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D930D78-7B85-4093-ABA2-DC6429EC4998}"/>
              </a:ext>
            </a:extLst>
          </p:cNvPr>
          <p:cNvCxnSpPr/>
          <p:nvPr/>
        </p:nvCxnSpPr>
        <p:spPr>
          <a:xfrm>
            <a:off x="4004754" y="3879832"/>
            <a:ext cx="1375972" cy="396523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pic>
        <p:nvPicPr>
          <p:cNvPr id="21" name="Picture 2">
            <a:extLst>
              <a:ext uri="{FF2B5EF4-FFF2-40B4-BE49-F238E27FC236}">
                <a16:creationId xmlns:a16="http://schemas.microsoft.com/office/drawing/2014/main" id="{09E61AAD-6F43-4DB1-8C76-759507FD3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4693" y="2528273"/>
            <a:ext cx="326870" cy="284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842EF96-3BB7-484C-AC4E-AF6C85C519DA}"/>
              </a:ext>
            </a:extLst>
          </p:cNvPr>
          <p:cNvSpPr/>
          <p:nvPr/>
        </p:nvSpPr>
        <p:spPr>
          <a:xfrm>
            <a:off x="2972774" y="3404005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094666DA-01DF-424A-8D23-8647D27A7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3008054" y="3467042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B4CFD411-4843-4DC1-A9A5-0392AC6E9D8A}"/>
              </a:ext>
            </a:extLst>
          </p:cNvPr>
          <p:cNvSpPr/>
          <p:nvPr/>
        </p:nvSpPr>
        <p:spPr>
          <a:xfrm>
            <a:off x="4126031" y="3562614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3B1D5F1C-62F7-4818-A7F4-74E099528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8746" y="3458909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B221B1E-4390-4EF1-9791-7E894FDCDC72}"/>
              </a:ext>
            </a:extLst>
          </p:cNvPr>
          <p:cNvSpPr/>
          <p:nvPr/>
        </p:nvSpPr>
        <p:spPr>
          <a:xfrm>
            <a:off x="8218669" y="3404005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2C8CE705-B2E7-4FCC-BC30-F33CD477F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8906655" y="3483309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83B0D96A-8D68-42D2-B6DD-68DDBD72A886}"/>
              </a:ext>
            </a:extLst>
          </p:cNvPr>
          <p:cNvSpPr/>
          <p:nvPr/>
        </p:nvSpPr>
        <p:spPr>
          <a:xfrm>
            <a:off x="9371926" y="3562614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id="{B08AA6EA-8223-4462-B14D-0BA071F51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94641" y="3458909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6404CF86-95D2-4123-8D81-979039886764}"/>
              </a:ext>
            </a:extLst>
          </p:cNvPr>
          <p:cNvSpPr/>
          <p:nvPr/>
        </p:nvSpPr>
        <p:spPr>
          <a:xfrm>
            <a:off x="1768798" y="4355660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AAEBCD2A-BCB9-4B4F-AC2C-9A43EC2B9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1804078" y="4418698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EDE9D756-71F2-4D6E-9063-94F8A3F8DBCC}"/>
              </a:ext>
            </a:extLst>
          </p:cNvPr>
          <p:cNvSpPr/>
          <p:nvPr/>
        </p:nvSpPr>
        <p:spPr>
          <a:xfrm>
            <a:off x="2922055" y="4514269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3" name="Picture 2">
            <a:extLst>
              <a:ext uri="{FF2B5EF4-FFF2-40B4-BE49-F238E27FC236}">
                <a16:creationId xmlns:a16="http://schemas.microsoft.com/office/drawing/2014/main" id="{6DD28817-AB6A-46B6-85D9-3480344F5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00777" y="4410564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A0875DE9-9002-454A-8C64-3E0B6FCB2C2A}"/>
              </a:ext>
            </a:extLst>
          </p:cNvPr>
          <p:cNvSpPr/>
          <p:nvPr/>
        </p:nvSpPr>
        <p:spPr>
          <a:xfrm>
            <a:off x="4348746" y="4355660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C4B69978-4849-44A3-83C3-A306EFD8D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>
            <a:off x="4384026" y="4418698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3C67B6E1-83DB-40E3-A955-60E99CDB0639}"/>
              </a:ext>
            </a:extLst>
          </p:cNvPr>
          <p:cNvSpPr/>
          <p:nvPr/>
        </p:nvSpPr>
        <p:spPr>
          <a:xfrm>
            <a:off x="5502004" y="4514269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3A5A5E1F-708B-485E-BB77-8F499402E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99838" y="4410564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B33F099B-9379-4315-AC25-50DA2FCC3A1A}"/>
              </a:ext>
            </a:extLst>
          </p:cNvPr>
          <p:cNvSpPr/>
          <p:nvPr/>
        </p:nvSpPr>
        <p:spPr>
          <a:xfrm>
            <a:off x="7014693" y="4355660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C7E221EA-3F4E-43BC-AFFD-43FD23325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7702679" y="4434965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C7675757-0455-48B0-AB9C-49968330D717}"/>
              </a:ext>
            </a:extLst>
          </p:cNvPr>
          <p:cNvSpPr/>
          <p:nvPr/>
        </p:nvSpPr>
        <p:spPr>
          <a:xfrm>
            <a:off x="8167950" y="4514269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Picture 2">
            <a:extLst>
              <a:ext uri="{FF2B5EF4-FFF2-40B4-BE49-F238E27FC236}">
                <a16:creationId xmlns:a16="http://schemas.microsoft.com/office/drawing/2014/main" id="{E66F50D1-41EE-445A-B329-24D43DD0E7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46672" y="4410564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D5DE6BB-90CF-4886-9206-E43721288F1D}"/>
              </a:ext>
            </a:extLst>
          </p:cNvPr>
          <p:cNvSpPr/>
          <p:nvPr/>
        </p:nvSpPr>
        <p:spPr>
          <a:xfrm>
            <a:off x="9594641" y="4355660"/>
            <a:ext cx="2063959" cy="396523"/>
          </a:xfrm>
          <a:prstGeom prst="rect">
            <a:avLst/>
          </a:prstGeom>
          <a:solidFill>
            <a:sysClr val="windowText" lastClr="000000"/>
          </a:solidFill>
          <a:ln w="5715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3" name="Picture 3" descr="\\.host\Shared Folders\Shared with PC\images\Pacman_stuck_minimax.png">
            <a:extLst>
              <a:ext uri="{FF2B5EF4-FFF2-40B4-BE49-F238E27FC236}">
                <a16:creationId xmlns:a16="http://schemas.microsoft.com/office/drawing/2014/main" id="{8CA75A35-1DDD-4F7C-9E63-C12F8D687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38135" t="16438" r="44067" b="58904"/>
          <a:stretch>
            <a:fillRect/>
          </a:stretch>
        </p:blipFill>
        <p:spPr bwMode="auto">
          <a:xfrm flipH="1">
            <a:off x="10282628" y="4434965"/>
            <a:ext cx="343993" cy="27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40D35129-255D-4948-8D32-3390A0553294}"/>
              </a:ext>
            </a:extLst>
          </p:cNvPr>
          <p:cNvSpPr/>
          <p:nvPr/>
        </p:nvSpPr>
        <p:spPr>
          <a:xfrm>
            <a:off x="10747899" y="4514269"/>
            <a:ext cx="85998" cy="79305"/>
          </a:xfrm>
          <a:prstGeom prst="ellipse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72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Picture 2">
            <a:extLst>
              <a:ext uri="{FF2B5EF4-FFF2-40B4-BE49-F238E27FC236}">
                <a16:creationId xmlns:a16="http://schemas.microsoft.com/office/drawing/2014/main" id="{035FB5EE-5416-45CE-97F4-2BF91938A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45733" y="4410564"/>
            <a:ext cx="326869" cy="28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216CFAE-3C42-41F1-9004-80FBF30D9DD6}"/>
              </a:ext>
            </a:extLst>
          </p:cNvPr>
          <p:cNvGrpSpPr/>
          <p:nvPr/>
        </p:nvGrpSpPr>
        <p:grpSpPr>
          <a:xfrm>
            <a:off x="2435526" y="4831487"/>
            <a:ext cx="9199179" cy="523222"/>
            <a:chOff x="1849821" y="4831487"/>
            <a:chExt cx="9199179" cy="52322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10C0DD9-B1E0-4E88-9C6D-269FAE23902E}"/>
                </a:ext>
              </a:extLst>
            </p:cNvPr>
            <p:cNvSpPr txBox="1"/>
            <p:nvPr/>
          </p:nvSpPr>
          <p:spPr>
            <a:xfrm>
              <a:off x="9800575" y="4831489"/>
              <a:ext cx="12484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+8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8B77600-9907-4C49-8034-21BEC63545E4}"/>
                </a:ext>
              </a:extLst>
            </p:cNvPr>
            <p:cNvSpPr txBox="1"/>
            <p:nvPr/>
          </p:nvSpPr>
          <p:spPr>
            <a:xfrm>
              <a:off x="7072526" y="4831487"/>
              <a:ext cx="12484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-10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4474ADF-9E04-4739-AEEE-80504A7FC6FB}"/>
                </a:ext>
              </a:extLst>
            </p:cNvPr>
            <p:cNvSpPr txBox="1"/>
            <p:nvPr/>
          </p:nvSpPr>
          <p:spPr>
            <a:xfrm>
              <a:off x="4516734" y="4831487"/>
              <a:ext cx="12484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-5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5653752-53A9-4686-9659-BADB68CF56D7}"/>
                </a:ext>
              </a:extLst>
            </p:cNvPr>
            <p:cNvSpPr txBox="1"/>
            <p:nvPr/>
          </p:nvSpPr>
          <p:spPr>
            <a:xfrm>
              <a:off x="1849821" y="4831487"/>
              <a:ext cx="12484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-8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ADCFD7B-9DAC-4C3D-89BA-39FCCC59AE1E}"/>
              </a:ext>
            </a:extLst>
          </p:cNvPr>
          <p:cNvGrpSpPr/>
          <p:nvPr/>
        </p:nvGrpSpPr>
        <p:grpSpPr>
          <a:xfrm>
            <a:off x="1987814" y="4857492"/>
            <a:ext cx="9468235" cy="564739"/>
            <a:chOff x="1402109" y="4857492"/>
            <a:chExt cx="9468235" cy="564739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F299105-E599-48F5-9F5E-E3DFD3EDED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02109" y="4866272"/>
              <a:ext cx="805990" cy="545962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88F9D6B-63DC-4EBC-B46D-FD9229F1BDC8}"/>
                </a:ext>
              </a:extLst>
            </p:cNvPr>
            <p:cNvCxnSpPr>
              <a:cxnSpLocks/>
            </p:cNvCxnSpPr>
            <p:nvPr/>
          </p:nvCxnSpPr>
          <p:spPr>
            <a:xfrm>
              <a:off x="2208098" y="4866272"/>
              <a:ext cx="768336" cy="555959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F89D896-B810-4A50-A06D-A2421BF141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37414" y="4866272"/>
              <a:ext cx="805990" cy="545962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C616414D-36CC-4096-B2E9-69ED55B2C91A}"/>
                </a:ext>
              </a:extLst>
            </p:cNvPr>
            <p:cNvCxnSpPr>
              <a:cxnSpLocks/>
            </p:cNvCxnSpPr>
            <p:nvPr/>
          </p:nvCxnSpPr>
          <p:spPr>
            <a:xfrm>
              <a:off x="4843403" y="4866272"/>
              <a:ext cx="768336" cy="555959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ED44525A-9BB9-48D0-80EC-57AC5BB00E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68089" y="4866272"/>
              <a:ext cx="805990" cy="545962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7BFFD686-9199-4BD5-9D9F-7E506F3F815A}"/>
                </a:ext>
              </a:extLst>
            </p:cNvPr>
            <p:cNvCxnSpPr>
              <a:cxnSpLocks/>
            </p:cNvCxnSpPr>
            <p:nvPr/>
          </p:nvCxnSpPr>
          <p:spPr>
            <a:xfrm>
              <a:off x="7474078" y="4866272"/>
              <a:ext cx="768336" cy="555959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9538F131-D1E8-4533-8142-2B5100DC65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96019" y="4857492"/>
              <a:ext cx="805990" cy="545962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58F52064-BB6D-4558-AB2E-28A459409518}"/>
                </a:ext>
              </a:extLst>
            </p:cNvPr>
            <p:cNvCxnSpPr>
              <a:cxnSpLocks/>
            </p:cNvCxnSpPr>
            <p:nvPr/>
          </p:nvCxnSpPr>
          <p:spPr>
            <a:xfrm>
              <a:off x="10102008" y="4857492"/>
              <a:ext cx="768336" cy="555959"/>
            </a:xfrm>
            <a:prstGeom prst="line">
              <a:avLst/>
            </a:prstGeom>
            <a:noFill/>
            <a:ln w="28575" cap="flat" cmpd="sng" algn="ctr">
              <a:solidFill>
                <a:srgbClr val="0066CC"/>
              </a:solidFill>
              <a:prstDash val="solid"/>
              <a:miter lim="800000"/>
            </a:ln>
            <a:effectLst/>
          </p:spPr>
        </p:cxnSp>
      </p:grp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D841BFD4-0F8C-4B5C-88BA-DEAEC7DAD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4927600" cy="472916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Games</a:t>
            </a:r>
          </a:p>
          <a:p>
            <a:r>
              <a:rPr lang="en-US" dirty="0"/>
              <a:t>States</a:t>
            </a:r>
          </a:p>
          <a:p>
            <a:r>
              <a:rPr lang="en-US" dirty="0"/>
              <a:t>Actions</a:t>
            </a:r>
          </a:p>
          <a:p>
            <a:r>
              <a:rPr lang="en-US" dirty="0"/>
              <a:t>Values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30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E99BD261-D828-4418-8CE9-4CAC4BEB4CE2}"/>
              </a:ext>
            </a:extLst>
          </p:cNvPr>
          <p:cNvGrpSpPr/>
          <p:nvPr/>
        </p:nvGrpSpPr>
        <p:grpSpPr>
          <a:xfrm>
            <a:off x="3861421" y="1600200"/>
            <a:ext cx="4343399" cy="3754518"/>
            <a:chOff x="3861421" y="1600200"/>
            <a:chExt cx="4343399" cy="3754518"/>
          </a:xfrm>
        </p:grpSpPr>
        <p:sp>
          <p:nvSpPr>
            <p:cNvPr id="4" name="Triangle 25">
              <a:extLst>
                <a:ext uri="{FF2B5EF4-FFF2-40B4-BE49-F238E27FC236}">
                  <a16:creationId xmlns:a16="http://schemas.microsoft.com/office/drawing/2014/main" id="{1677E7F7-056C-4336-9841-C04E971F7A63}"/>
                </a:ext>
              </a:extLst>
            </p:cNvPr>
            <p:cNvSpPr/>
            <p:nvPr/>
          </p:nvSpPr>
          <p:spPr>
            <a:xfrm>
              <a:off x="5638800" y="160020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233381F1-ED89-4280-BEC0-4F039582352D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 flipH="1">
              <a:off x="4773957" y="2154319"/>
              <a:ext cx="1194422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49D24440-9B47-49DA-B6D3-A0B864DA7066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>
              <a:off x="5968379" y="2154319"/>
              <a:ext cx="1194421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riangle 25">
              <a:extLst>
                <a:ext uri="{FF2B5EF4-FFF2-40B4-BE49-F238E27FC236}">
                  <a16:creationId xmlns:a16="http://schemas.microsoft.com/office/drawing/2014/main" id="{201DFBB2-AB8E-487E-A5A5-67C1FE5A7712}"/>
                </a:ext>
              </a:extLst>
            </p:cNvPr>
            <p:cNvSpPr/>
            <p:nvPr/>
          </p:nvSpPr>
          <p:spPr>
            <a:xfrm rot="10800000">
              <a:off x="4444378" y="3191038"/>
              <a:ext cx="659157" cy="554119"/>
            </a:xfrm>
            <a:prstGeom prst="triangle">
              <a:avLst/>
            </a:prstGeom>
            <a:solidFill>
              <a:srgbClr val="CA0008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riangle 25">
              <a:extLst>
                <a:ext uri="{FF2B5EF4-FFF2-40B4-BE49-F238E27FC236}">
                  <a16:creationId xmlns:a16="http://schemas.microsoft.com/office/drawing/2014/main" id="{05513B7E-6AFA-4751-8BF4-BD8D2E8CCE1A}"/>
                </a:ext>
              </a:extLst>
            </p:cNvPr>
            <p:cNvSpPr/>
            <p:nvPr/>
          </p:nvSpPr>
          <p:spPr>
            <a:xfrm rot="10800000">
              <a:off x="6833223" y="3191038"/>
              <a:ext cx="659157" cy="554119"/>
            </a:xfrm>
            <a:prstGeom prst="triangle">
              <a:avLst/>
            </a:prstGeom>
            <a:solidFill>
              <a:srgbClr val="CA0008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F09C9AE-4BCD-4828-9903-2D108F32D3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91000" y="3745158"/>
              <a:ext cx="582958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98F2289-F6E5-44BC-B36B-F58639DE2371}"/>
                </a:ext>
              </a:extLst>
            </p:cNvPr>
            <p:cNvCxnSpPr>
              <a:cxnSpLocks/>
            </p:cNvCxnSpPr>
            <p:nvPr/>
          </p:nvCxnSpPr>
          <p:spPr>
            <a:xfrm>
              <a:off x="4773958" y="3745158"/>
              <a:ext cx="712442" cy="105544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532997D-2687-4397-8C6C-FD3E6BA6EE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79842" y="3745157"/>
              <a:ext cx="582958" cy="10367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D3EA200A-7547-4EDD-82AC-6C9E919439DA}"/>
                </a:ext>
              </a:extLst>
            </p:cNvPr>
            <p:cNvCxnSpPr>
              <a:cxnSpLocks/>
            </p:cNvCxnSpPr>
            <p:nvPr/>
          </p:nvCxnSpPr>
          <p:spPr>
            <a:xfrm>
              <a:off x="7162800" y="3745157"/>
              <a:ext cx="712442" cy="105544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riangle 25">
              <a:extLst>
                <a:ext uri="{FF2B5EF4-FFF2-40B4-BE49-F238E27FC236}">
                  <a16:creationId xmlns:a16="http://schemas.microsoft.com/office/drawing/2014/main" id="{464C080B-EE98-4188-9CEB-58F153CBE5FD}"/>
                </a:ext>
              </a:extLst>
            </p:cNvPr>
            <p:cNvSpPr/>
            <p:nvPr/>
          </p:nvSpPr>
          <p:spPr>
            <a:xfrm>
              <a:off x="3861421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riangle 25">
              <a:extLst>
                <a:ext uri="{FF2B5EF4-FFF2-40B4-BE49-F238E27FC236}">
                  <a16:creationId xmlns:a16="http://schemas.microsoft.com/office/drawing/2014/main" id="{40951932-42D3-4DA1-BB6F-922934E342B1}"/>
                </a:ext>
              </a:extLst>
            </p:cNvPr>
            <p:cNvSpPr/>
            <p:nvPr/>
          </p:nvSpPr>
          <p:spPr>
            <a:xfrm>
              <a:off x="5156820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riangle 25">
              <a:extLst>
                <a:ext uri="{FF2B5EF4-FFF2-40B4-BE49-F238E27FC236}">
                  <a16:creationId xmlns:a16="http://schemas.microsoft.com/office/drawing/2014/main" id="{80727839-B2A6-4AF0-91AA-648D8C69D4AB}"/>
                </a:ext>
              </a:extLst>
            </p:cNvPr>
            <p:cNvSpPr/>
            <p:nvPr/>
          </p:nvSpPr>
          <p:spPr>
            <a:xfrm>
              <a:off x="6250263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riangle 25">
              <a:extLst>
                <a:ext uri="{FF2B5EF4-FFF2-40B4-BE49-F238E27FC236}">
                  <a16:creationId xmlns:a16="http://schemas.microsoft.com/office/drawing/2014/main" id="{92B34653-DDF6-41ED-96CC-2C8B12711F97}"/>
                </a:ext>
              </a:extLst>
            </p:cNvPr>
            <p:cNvSpPr/>
            <p:nvPr/>
          </p:nvSpPr>
          <p:spPr>
            <a:xfrm>
              <a:off x="7545663" y="480059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E2029E32-50FF-4C38-AAD6-CE190DEF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Code</a:t>
            </a:r>
          </a:p>
        </p:txBody>
      </p:sp>
    </p:spTree>
    <p:extLst>
      <p:ext uri="{BB962C8B-B14F-4D97-AF65-F5344CB8AC3E}">
        <p14:creationId xmlns:p14="http://schemas.microsoft.com/office/powerpoint/2010/main" val="2691576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 Code</a:t>
            </a:r>
          </a:p>
        </p:txBody>
      </p:sp>
      <p:sp>
        <p:nvSpPr>
          <p:cNvPr id="7" name="Triangle 25">
            <a:extLst>
              <a:ext uri="{FF2B5EF4-FFF2-40B4-BE49-F238E27FC236}">
                <a16:creationId xmlns:a16="http://schemas.microsoft.com/office/drawing/2014/main" id="{5C396ACA-FD19-4E37-A687-79020F7639D6}"/>
              </a:ext>
            </a:extLst>
          </p:cNvPr>
          <p:cNvSpPr/>
          <p:nvPr/>
        </p:nvSpPr>
        <p:spPr>
          <a:xfrm>
            <a:off x="5638800" y="1600200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7E4CCF5-106D-46C3-A58D-C62316ED0536}"/>
              </a:ext>
            </a:extLst>
          </p:cNvPr>
          <p:cNvCxnSpPr>
            <a:cxnSpLocks/>
            <a:stCxn id="7" idx="3"/>
          </p:cNvCxnSpPr>
          <p:nvPr/>
        </p:nvCxnSpPr>
        <p:spPr>
          <a:xfrm flipH="1">
            <a:off x="4773957" y="2154319"/>
            <a:ext cx="1194422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7EB8551-75E2-4F1A-8054-E2FF609B84D4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5968379" y="2154319"/>
            <a:ext cx="1194421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riangle 25">
            <a:extLst>
              <a:ext uri="{FF2B5EF4-FFF2-40B4-BE49-F238E27FC236}">
                <a16:creationId xmlns:a16="http://schemas.microsoft.com/office/drawing/2014/main" id="{7EDD1C29-A35A-46A1-9AF6-B5A5138D1C42}"/>
              </a:ext>
            </a:extLst>
          </p:cNvPr>
          <p:cNvSpPr/>
          <p:nvPr/>
        </p:nvSpPr>
        <p:spPr>
          <a:xfrm>
            <a:off x="4444378" y="3191038"/>
            <a:ext cx="659157" cy="554119"/>
          </a:xfrm>
          <a:prstGeom prst="triangle">
            <a:avLst/>
          </a:prstGeom>
          <a:solidFill>
            <a:srgbClr val="0000E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riangle 25">
            <a:extLst>
              <a:ext uri="{FF2B5EF4-FFF2-40B4-BE49-F238E27FC236}">
                <a16:creationId xmlns:a16="http://schemas.microsoft.com/office/drawing/2014/main" id="{1BEB32A1-259B-428F-B063-93EFAB640BC3}"/>
              </a:ext>
            </a:extLst>
          </p:cNvPr>
          <p:cNvSpPr/>
          <p:nvPr/>
        </p:nvSpPr>
        <p:spPr>
          <a:xfrm>
            <a:off x="6833223" y="3191038"/>
            <a:ext cx="659157" cy="554119"/>
          </a:xfrm>
          <a:prstGeom prst="triangle">
            <a:avLst/>
          </a:prstGeom>
          <a:solidFill>
            <a:srgbClr val="0000E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835C94B-4365-47E9-82C5-D8F17AB564AB}"/>
              </a:ext>
            </a:extLst>
          </p:cNvPr>
          <p:cNvCxnSpPr>
            <a:cxnSpLocks/>
          </p:cNvCxnSpPr>
          <p:nvPr/>
        </p:nvCxnSpPr>
        <p:spPr>
          <a:xfrm flipH="1">
            <a:off x="4191000" y="3745158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87FC880-6841-472B-A38D-72C4EEAFE11B}"/>
              </a:ext>
            </a:extLst>
          </p:cNvPr>
          <p:cNvCxnSpPr>
            <a:cxnSpLocks/>
          </p:cNvCxnSpPr>
          <p:nvPr/>
        </p:nvCxnSpPr>
        <p:spPr>
          <a:xfrm>
            <a:off x="4773958" y="3745158"/>
            <a:ext cx="712442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4BE6A56-5022-4880-AD38-F50E3057C921}"/>
              </a:ext>
            </a:extLst>
          </p:cNvPr>
          <p:cNvCxnSpPr>
            <a:cxnSpLocks/>
          </p:cNvCxnSpPr>
          <p:nvPr/>
        </p:nvCxnSpPr>
        <p:spPr>
          <a:xfrm flipH="1">
            <a:off x="6579842" y="3745157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3C9932F-C5AB-4DAB-935C-DC4E15088977}"/>
              </a:ext>
            </a:extLst>
          </p:cNvPr>
          <p:cNvCxnSpPr>
            <a:cxnSpLocks/>
          </p:cNvCxnSpPr>
          <p:nvPr/>
        </p:nvCxnSpPr>
        <p:spPr>
          <a:xfrm>
            <a:off x="7162800" y="3745157"/>
            <a:ext cx="712442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E152F29-A0F7-42B1-9D20-F2F942DD2F38}"/>
              </a:ext>
            </a:extLst>
          </p:cNvPr>
          <p:cNvSpPr txBox="1"/>
          <p:nvPr/>
        </p:nvSpPr>
        <p:spPr>
          <a:xfrm>
            <a:off x="7509482" y="480059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+8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799F11C-DA8F-405E-A77A-C39A108F2AE5}"/>
              </a:ext>
            </a:extLst>
          </p:cNvPr>
          <p:cNvSpPr txBox="1"/>
          <p:nvPr/>
        </p:nvSpPr>
        <p:spPr>
          <a:xfrm>
            <a:off x="6199829" y="480059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-10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CBBDE1-FC13-4BE3-A1DD-F19078B2589C}"/>
              </a:ext>
            </a:extLst>
          </p:cNvPr>
          <p:cNvSpPr txBox="1"/>
          <p:nvPr/>
        </p:nvSpPr>
        <p:spPr>
          <a:xfrm>
            <a:off x="3822735" y="480059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-8</a:t>
            </a:r>
          </a:p>
        </p:txBody>
      </p:sp>
      <p:sp>
        <p:nvSpPr>
          <p:cNvPr id="16" name="Triangle 25">
            <a:extLst>
              <a:ext uri="{FF2B5EF4-FFF2-40B4-BE49-F238E27FC236}">
                <a16:creationId xmlns:a16="http://schemas.microsoft.com/office/drawing/2014/main" id="{D81BCAA0-69DD-478F-BAB5-9027E7B6EDC1}"/>
              </a:ext>
            </a:extLst>
          </p:cNvPr>
          <p:cNvSpPr/>
          <p:nvPr/>
        </p:nvSpPr>
        <p:spPr>
          <a:xfrm>
            <a:off x="5156820" y="4800599"/>
            <a:ext cx="659157" cy="554119"/>
          </a:xfrm>
          <a:prstGeom prst="triangle">
            <a:avLst/>
          </a:prstGeom>
          <a:solidFill>
            <a:srgbClr val="0000E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62FD4DA-821B-42AC-96DF-CF5B8AC6AA3B}"/>
              </a:ext>
            </a:extLst>
          </p:cNvPr>
          <p:cNvCxnSpPr>
            <a:cxnSpLocks/>
          </p:cNvCxnSpPr>
          <p:nvPr/>
        </p:nvCxnSpPr>
        <p:spPr>
          <a:xfrm flipH="1">
            <a:off x="4903439" y="5354718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507716C-9629-4FFD-AED1-3D194AB7BC45}"/>
              </a:ext>
            </a:extLst>
          </p:cNvPr>
          <p:cNvCxnSpPr>
            <a:cxnSpLocks/>
          </p:cNvCxnSpPr>
          <p:nvPr/>
        </p:nvCxnSpPr>
        <p:spPr>
          <a:xfrm>
            <a:off x="5486397" y="5354718"/>
            <a:ext cx="712442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774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4A6E99-34B5-450C-B65D-950DFAFF87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16"/>
          <a:stretch/>
        </p:blipFill>
        <p:spPr>
          <a:xfrm>
            <a:off x="152400" y="1219200"/>
            <a:ext cx="5715000" cy="449025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 Code</a:t>
            </a:r>
          </a:p>
        </p:txBody>
      </p:sp>
    </p:spTree>
    <p:extLst>
      <p:ext uri="{BB962C8B-B14F-4D97-AF65-F5344CB8AC3E}">
        <p14:creationId xmlns:p14="http://schemas.microsoft.com/office/powerpoint/2010/main" val="1786003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Code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4382EB-22AC-4466-8EBF-8C4D38C0B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219200"/>
            <a:ext cx="5476459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3490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Notation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4857C9-F644-4DA0-86AA-E9D257ADEA8B}"/>
              </a:ext>
            </a:extLst>
          </p:cNvPr>
          <p:cNvGrpSpPr/>
          <p:nvPr/>
        </p:nvGrpSpPr>
        <p:grpSpPr>
          <a:xfrm>
            <a:off x="5715000" y="1447800"/>
            <a:ext cx="954505" cy="1119558"/>
            <a:chOff x="7128501" y="1326408"/>
            <a:chExt cx="954505" cy="1119558"/>
          </a:xfrm>
        </p:grpSpPr>
        <p:sp>
          <p:nvSpPr>
            <p:cNvPr id="11" name="Triangle 25">
              <a:extLst>
                <a:ext uri="{FF2B5EF4-FFF2-40B4-BE49-F238E27FC236}">
                  <a16:creationId xmlns:a16="http://schemas.microsoft.com/office/drawing/2014/main" id="{E2D4A0CE-00AE-468F-91E0-4EB5A51B84C0}"/>
                </a:ext>
              </a:extLst>
            </p:cNvPr>
            <p:cNvSpPr/>
            <p:nvPr/>
          </p:nvSpPr>
          <p:spPr>
            <a:xfrm>
              <a:off x="7315200" y="1326408"/>
              <a:ext cx="485695" cy="385427"/>
            </a:xfrm>
            <a:prstGeom prst="triangle">
              <a:avLst/>
            </a:prstGeom>
            <a:solidFill>
              <a:srgbClr val="0000E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9DF2F67-BF8B-4DC0-AC7A-0E9A6978C5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8501" y="1711836"/>
              <a:ext cx="429548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77C476F-9C40-405C-B0F1-5025E0CD71FE}"/>
                </a:ext>
              </a:extLst>
            </p:cNvPr>
            <p:cNvCxnSpPr>
              <a:cxnSpLocks/>
            </p:cNvCxnSpPr>
            <p:nvPr/>
          </p:nvCxnSpPr>
          <p:spPr>
            <a:xfrm>
              <a:off x="7558049" y="1711836"/>
              <a:ext cx="524957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/>
              <p:nvPr/>
            </p:nvSpPr>
            <p:spPr>
              <a:xfrm>
                <a:off x="7190100" y="1437155"/>
                <a:ext cx="4588500" cy="145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	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0100" y="1437155"/>
                <a:ext cx="4588500" cy="1456232"/>
              </a:xfrm>
              <a:prstGeom prst="rect">
                <a:avLst/>
              </a:prstGeom>
              <a:blipFill>
                <a:blip r:embed="rId4"/>
                <a:stretch>
                  <a:fillRect t="-4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5F375E6A-BAE5-4785-9893-073D4738AB7A}"/>
              </a:ext>
            </a:extLst>
          </p:cNvPr>
          <p:cNvGrpSpPr/>
          <p:nvPr/>
        </p:nvGrpSpPr>
        <p:grpSpPr>
          <a:xfrm>
            <a:off x="5715337" y="5459045"/>
            <a:ext cx="954505" cy="1119557"/>
            <a:chOff x="7184647" y="4953450"/>
            <a:chExt cx="954505" cy="1119557"/>
          </a:xfrm>
        </p:grpSpPr>
        <p:sp>
          <p:nvSpPr>
            <p:cNvPr id="19" name="Triangle 25">
              <a:extLst>
                <a:ext uri="{FF2B5EF4-FFF2-40B4-BE49-F238E27FC236}">
                  <a16:creationId xmlns:a16="http://schemas.microsoft.com/office/drawing/2014/main" id="{83D8D6FB-1EC9-47C7-A2C7-E23753411DC8}"/>
                </a:ext>
              </a:extLst>
            </p:cNvPr>
            <p:cNvSpPr/>
            <p:nvPr/>
          </p:nvSpPr>
          <p:spPr>
            <a:xfrm rot="10800000">
              <a:off x="7371348" y="4953450"/>
              <a:ext cx="485695" cy="385427"/>
            </a:xfrm>
            <a:prstGeom prst="triangle">
              <a:avLst/>
            </a:prstGeom>
            <a:solidFill>
              <a:srgbClr val="CA000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1AAD864-238F-4580-898B-A8A6C59683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84647" y="5338877"/>
              <a:ext cx="429548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90E3C16-9F60-4C5D-A4FD-BC20CAE67B97}"/>
                </a:ext>
              </a:extLst>
            </p:cNvPr>
            <p:cNvCxnSpPr>
              <a:cxnSpLocks/>
            </p:cNvCxnSpPr>
            <p:nvPr/>
          </p:nvCxnSpPr>
          <p:spPr>
            <a:xfrm>
              <a:off x="7614195" y="5338877"/>
              <a:ext cx="524957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3BA4AD45-E3E5-44B2-A411-46B44DDC14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1219200"/>
            <a:ext cx="5476459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3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00BB84A-EC5A-4A3E-B39C-E504E23CA4E8}"/>
                  </a:ext>
                </a:extLst>
              </p:cNvPr>
              <p:cNvSpPr txBox="1"/>
              <p:nvPr/>
            </p:nvSpPr>
            <p:spPr>
              <a:xfrm>
                <a:off x="3351830" y="3666397"/>
                <a:ext cx="4344844" cy="1531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b="0" dirty="0"/>
                  <a:t>       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00BB84A-EC5A-4A3E-B39C-E504E23CA4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830" y="3666397"/>
                <a:ext cx="4344844" cy="1531830"/>
              </a:xfrm>
              <a:prstGeom prst="rect">
                <a:avLst/>
              </a:prstGeom>
              <a:blipFill>
                <a:blip r:embed="rId3"/>
                <a:stretch>
                  <a:fillRect t="-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6F5263B-9871-4E86-900F-E6FBDEB712FE}"/>
                  </a:ext>
                </a:extLst>
              </p:cNvPr>
              <p:cNvSpPr txBox="1"/>
              <p:nvPr/>
            </p:nvSpPr>
            <p:spPr>
              <a:xfrm>
                <a:off x="3352799" y="3671002"/>
                <a:ext cx="4471137" cy="1531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        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6F5263B-9871-4E86-900F-E6FBDEB71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799" y="3671002"/>
                <a:ext cx="4471137" cy="1531830"/>
              </a:xfrm>
              <a:prstGeom prst="rect">
                <a:avLst/>
              </a:prstGeom>
              <a:blipFill>
                <a:blip r:embed="rId4"/>
                <a:stretch>
                  <a:fillRect t="-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Notation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A4857C9-F644-4DA0-86AA-E9D257ADEA8B}"/>
              </a:ext>
            </a:extLst>
          </p:cNvPr>
          <p:cNvGrpSpPr/>
          <p:nvPr/>
        </p:nvGrpSpPr>
        <p:grpSpPr>
          <a:xfrm>
            <a:off x="658500" y="1630026"/>
            <a:ext cx="954505" cy="1119558"/>
            <a:chOff x="7128501" y="1326408"/>
            <a:chExt cx="954505" cy="1119558"/>
          </a:xfrm>
        </p:grpSpPr>
        <p:sp>
          <p:nvSpPr>
            <p:cNvPr id="11" name="Triangle 25">
              <a:extLst>
                <a:ext uri="{FF2B5EF4-FFF2-40B4-BE49-F238E27FC236}">
                  <a16:creationId xmlns:a16="http://schemas.microsoft.com/office/drawing/2014/main" id="{E2D4A0CE-00AE-468F-91E0-4EB5A51B84C0}"/>
                </a:ext>
              </a:extLst>
            </p:cNvPr>
            <p:cNvSpPr/>
            <p:nvPr/>
          </p:nvSpPr>
          <p:spPr>
            <a:xfrm>
              <a:off x="7315200" y="1326408"/>
              <a:ext cx="485695" cy="385427"/>
            </a:xfrm>
            <a:prstGeom prst="triangle">
              <a:avLst/>
            </a:prstGeom>
            <a:solidFill>
              <a:srgbClr val="0000E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9DF2F67-BF8B-4DC0-AC7A-0E9A6978C5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28501" y="1711836"/>
              <a:ext cx="429548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77C476F-9C40-405C-B0F1-5025E0CD71FE}"/>
                </a:ext>
              </a:extLst>
            </p:cNvPr>
            <p:cNvCxnSpPr>
              <a:cxnSpLocks/>
            </p:cNvCxnSpPr>
            <p:nvPr/>
          </p:nvCxnSpPr>
          <p:spPr>
            <a:xfrm>
              <a:off x="7558049" y="1711836"/>
              <a:ext cx="524957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/>
              <p:nvPr/>
            </p:nvSpPr>
            <p:spPr>
              <a:xfrm>
                <a:off x="2895600" y="1600200"/>
                <a:ext cx="4928337" cy="14562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	   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43A00E-20BF-48CB-999D-1D0D7B4D7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1600200"/>
                <a:ext cx="4928337" cy="1456232"/>
              </a:xfrm>
              <a:prstGeom prst="rect">
                <a:avLst/>
              </a:prstGeom>
              <a:blipFill>
                <a:blip r:embed="rId5"/>
                <a:stretch>
                  <a:fillRect t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09ED8412-BCDF-4756-BC63-98C2FA475C0C}"/>
              </a:ext>
            </a:extLst>
          </p:cNvPr>
          <p:cNvGrpSpPr/>
          <p:nvPr/>
        </p:nvGrpSpPr>
        <p:grpSpPr>
          <a:xfrm>
            <a:off x="181248" y="5144638"/>
            <a:ext cx="954504" cy="734130"/>
            <a:chOff x="7184648" y="5338877"/>
            <a:chExt cx="954504" cy="734130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62C56908-0232-413B-9184-3A70BFFBBDF7}"/>
                </a:ext>
              </a:extLst>
            </p:cNvPr>
            <p:cNvCxnSpPr>
              <a:cxnSpLocks/>
              <a:stCxn id="10" idx="4"/>
            </p:cNvCxnSpPr>
            <p:nvPr/>
          </p:nvCxnSpPr>
          <p:spPr>
            <a:xfrm flipH="1">
              <a:off x="7184648" y="5338877"/>
              <a:ext cx="429546" cy="72110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6B22754-C7B2-4CC6-AE13-772F63093230}"/>
                </a:ext>
              </a:extLst>
            </p:cNvPr>
            <p:cNvCxnSpPr>
              <a:cxnSpLocks/>
              <a:stCxn id="10" idx="4"/>
            </p:cNvCxnSpPr>
            <p:nvPr/>
          </p:nvCxnSpPr>
          <p:spPr>
            <a:xfrm>
              <a:off x="7614194" y="5338877"/>
              <a:ext cx="524958" cy="7341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DA2131C-0D76-410A-A4C6-664C05A29146}"/>
              </a:ext>
            </a:extLst>
          </p:cNvPr>
          <p:cNvGrpSpPr/>
          <p:nvPr/>
        </p:nvGrpSpPr>
        <p:grpSpPr>
          <a:xfrm>
            <a:off x="610794" y="3647438"/>
            <a:ext cx="1269270" cy="1111773"/>
            <a:chOff x="6972475" y="1326408"/>
            <a:chExt cx="1269270" cy="1111773"/>
          </a:xfrm>
        </p:grpSpPr>
        <p:sp>
          <p:nvSpPr>
            <p:cNvPr id="18" name="Triangle 25">
              <a:extLst>
                <a:ext uri="{FF2B5EF4-FFF2-40B4-BE49-F238E27FC236}">
                  <a16:creationId xmlns:a16="http://schemas.microsoft.com/office/drawing/2014/main" id="{0C9B5D50-2D93-4BC9-9AFF-AB953CB311C1}"/>
                </a:ext>
              </a:extLst>
            </p:cNvPr>
            <p:cNvSpPr/>
            <p:nvPr/>
          </p:nvSpPr>
          <p:spPr>
            <a:xfrm>
              <a:off x="7315200" y="1326408"/>
              <a:ext cx="485695" cy="385427"/>
            </a:xfrm>
            <a:prstGeom prst="triangle">
              <a:avLst/>
            </a:prstGeom>
            <a:solidFill>
              <a:srgbClr val="0000E8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FE72108-4D1B-4201-AA24-27CB43B91A07}"/>
                </a:ext>
              </a:extLst>
            </p:cNvPr>
            <p:cNvCxnSpPr>
              <a:cxnSpLocks/>
              <a:endCxn id="10" idx="0"/>
            </p:cNvCxnSpPr>
            <p:nvPr/>
          </p:nvCxnSpPr>
          <p:spPr>
            <a:xfrm flipH="1">
              <a:off x="6972475" y="1711836"/>
              <a:ext cx="585576" cy="72634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A38EA4D-2262-4890-AC09-4DB3B3C91263}"/>
                </a:ext>
              </a:extLst>
            </p:cNvPr>
            <p:cNvCxnSpPr>
              <a:cxnSpLocks/>
              <a:endCxn id="40" idx="0"/>
            </p:cNvCxnSpPr>
            <p:nvPr/>
          </p:nvCxnSpPr>
          <p:spPr>
            <a:xfrm>
              <a:off x="7558049" y="1711836"/>
              <a:ext cx="683696" cy="72634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0E024CB-740B-4BB2-9841-79488E1DAE11}"/>
              </a:ext>
            </a:extLst>
          </p:cNvPr>
          <p:cNvGrpSpPr/>
          <p:nvPr/>
        </p:nvGrpSpPr>
        <p:grpSpPr>
          <a:xfrm>
            <a:off x="1447800" y="5144639"/>
            <a:ext cx="954505" cy="752009"/>
            <a:chOff x="7184647" y="5320998"/>
            <a:chExt cx="954505" cy="752009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D360E32-9B1D-4569-827A-1E308127F0F6}"/>
                </a:ext>
              </a:extLst>
            </p:cNvPr>
            <p:cNvCxnSpPr>
              <a:cxnSpLocks/>
              <a:stCxn id="40" idx="4"/>
            </p:cNvCxnSpPr>
            <p:nvPr/>
          </p:nvCxnSpPr>
          <p:spPr>
            <a:xfrm flipH="1">
              <a:off x="7184647" y="5320998"/>
              <a:ext cx="432264" cy="73898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F516791-487D-43C9-8F01-BCEDEBCF2719}"/>
                </a:ext>
              </a:extLst>
            </p:cNvPr>
            <p:cNvCxnSpPr>
              <a:cxnSpLocks/>
              <a:stCxn id="40" idx="4"/>
            </p:cNvCxnSpPr>
            <p:nvPr/>
          </p:nvCxnSpPr>
          <p:spPr>
            <a:xfrm>
              <a:off x="7616911" y="5320998"/>
              <a:ext cx="522241" cy="75200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C8CECC54-C7BF-4CE4-B8FF-7D7FA54B16F7}"/>
              </a:ext>
            </a:extLst>
          </p:cNvPr>
          <p:cNvSpPr/>
          <p:nvPr/>
        </p:nvSpPr>
        <p:spPr>
          <a:xfrm>
            <a:off x="418770" y="4759210"/>
            <a:ext cx="384048" cy="38542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FDD6649-45D7-4633-BDDA-18E821223CF2}"/>
              </a:ext>
            </a:extLst>
          </p:cNvPr>
          <p:cNvSpPr/>
          <p:nvPr/>
        </p:nvSpPr>
        <p:spPr>
          <a:xfrm>
            <a:off x="1688040" y="4759211"/>
            <a:ext cx="384048" cy="38542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5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9EE407-AD31-400B-BCD1-1C3EBD8E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Game Tree Pseudocode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6D92B6B1-665E-4CC4-9677-96D4B82ED62F}"/>
              </a:ext>
            </a:extLst>
          </p:cNvPr>
          <p:cNvSpPr txBox="1">
            <a:spLocks/>
          </p:cNvSpPr>
          <p:nvPr/>
        </p:nvSpPr>
        <p:spPr bwMode="auto">
          <a:xfrm>
            <a:off x="354306" y="1269996"/>
            <a:ext cx="8332494" cy="539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800" kern="0" dirty="0">
                <a:latin typeface="Calibri"/>
                <a:cs typeface="Calibri"/>
              </a:rPr>
              <a:t>function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Calibri"/>
              </a:rPr>
              <a:t> 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cs typeface="Calibri"/>
              </a:rPr>
              <a:t>minimax_decision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cs typeface="Calibri"/>
              </a:rPr>
              <a:t>(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Calibri"/>
              </a:rPr>
              <a:t>state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cs typeface="Calibri"/>
              </a:rPr>
              <a:t>)</a:t>
            </a:r>
            <a:endParaRPr lang="en-US" sz="2800" kern="0" dirty="0">
              <a:solidFill>
                <a:srgbClr val="0000FF"/>
              </a:solidFill>
              <a:latin typeface="Calibri"/>
              <a:cs typeface="Calibri"/>
            </a:endParaRPr>
          </a:p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  <a:defRPr/>
            </a:pP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	</a:t>
            </a:r>
            <a:r>
              <a:rPr lang="en-US" sz="2800" kern="0" dirty="0">
                <a:latin typeface="Calibri"/>
                <a:cs typeface="Calibri"/>
              </a:rPr>
              <a:t> return</a:t>
            </a: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argmax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lang="en-US" sz="2800" kern="0" dirty="0">
              <a:solidFill>
                <a:srgbClr val="9B01FF"/>
              </a:solidFill>
              <a:latin typeface="Calibri"/>
              <a:cs typeface="Calibri"/>
            </a:endParaRPr>
          </a:p>
          <a:p>
            <a:pPr marL="342882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  <a:defRPr/>
            </a:pPr>
            <a:r>
              <a:rPr lang="en-US" sz="2800" kern="0" dirty="0">
                <a:latin typeface="Calibri" pitchFamily="34" charset="0"/>
              </a:rPr>
              <a:t>function</a:t>
            </a:r>
            <a:r>
              <a:rPr lang="en-US" sz="2800" kern="0" dirty="0">
                <a:solidFill>
                  <a:srgbClr val="C00000"/>
                </a:solidFill>
                <a:latin typeface="Calibri" pitchFamily="34" charset="0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>
                <a:latin typeface="Calibri"/>
                <a:cs typeface="Calibri"/>
              </a:rPr>
              <a:t>state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  <a:endParaRPr lang="en-US" sz="2800" kern="0" dirty="0">
              <a:solidFill>
                <a:srgbClr val="9B01FF"/>
              </a:solidFill>
              <a:latin typeface="Calibri" pitchFamily="34" charset="0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state.is_leaf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	 return </a:t>
            </a:r>
            <a:r>
              <a:rPr lang="en-US" sz="2800" kern="0" dirty="0" err="1">
                <a:latin typeface="Calibri"/>
                <a:cs typeface="Calibri"/>
              </a:rPr>
              <a:t>state.value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</a:t>
            </a: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8846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ym typeface="Symbol" pitchFamily="18" charset="2"/>
              </a:rPr>
              <a:t>Minimax Example</a:t>
            </a:r>
          </a:p>
        </p:txBody>
      </p:sp>
      <p:sp>
        <p:nvSpPr>
          <p:cNvPr id="14339" name="AutoShape 4"/>
          <p:cNvSpPr>
            <a:spLocks noChangeArrowheads="1"/>
          </p:cNvSpPr>
          <p:nvPr/>
        </p:nvSpPr>
        <p:spPr bwMode="auto">
          <a:xfrm>
            <a:off x="5693833" y="2209800"/>
            <a:ext cx="508000" cy="304800"/>
          </a:xfrm>
          <a:prstGeom prst="triangle">
            <a:avLst>
              <a:gd name="adj" fmla="val 50000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2641600" y="3765550"/>
            <a:ext cx="508000" cy="1187450"/>
            <a:chOff x="1981200" y="3765550"/>
            <a:chExt cx="381000" cy="1187450"/>
          </a:xfrm>
          <a:solidFill>
            <a:srgbClr val="C198E0"/>
          </a:solidFill>
        </p:grpSpPr>
        <p:cxnSp>
          <p:nvCxnSpPr>
            <p:cNvPr id="14382" name="AutoShape 13"/>
            <p:cNvCxnSpPr>
              <a:cxnSpLocks noChangeShapeType="1"/>
              <a:stCxn id="14374" idx="0"/>
            </p:cNvCxnSpPr>
            <p:nvPr/>
          </p:nvCxnSpPr>
          <p:spPr bwMode="auto">
            <a:xfrm>
              <a:off x="2173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83" name="Rectangle 7"/>
            <p:cNvSpPr>
              <a:spLocks noChangeArrowheads="1"/>
            </p:cNvSpPr>
            <p:nvPr/>
          </p:nvSpPr>
          <p:spPr bwMode="auto">
            <a:xfrm>
              <a:off x="1981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12</a:t>
              </a:r>
            </a:p>
          </p:txBody>
        </p:sp>
      </p:grp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2897717" y="3765550"/>
            <a:ext cx="1267883" cy="1187450"/>
            <a:chOff x="2173288" y="3765550"/>
            <a:chExt cx="950912" cy="1187450"/>
          </a:xfrm>
          <a:solidFill>
            <a:srgbClr val="C198E0"/>
          </a:solidFill>
        </p:grpSpPr>
        <p:cxnSp>
          <p:nvCxnSpPr>
            <p:cNvPr id="14380" name="AutoShape 17"/>
            <p:cNvCxnSpPr>
              <a:cxnSpLocks noChangeShapeType="1"/>
              <a:stCxn id="14374" idx="0"/>
            </p:cNvCxnSpPr>
            <p:nvPr/>
          </p:nvCxnSpPr>
          <p:spPr bwMode="auto">
            <a:xfrm>
              <a:off x="2173288" y="3765550"/>
              <a:ext cx="763586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81" name="Rectangle 7"/>
            <p:cNvSpPr>
              <a:spLocks noChangeArrowheads="1"/>
            </p:cNvSpPr>
            <p:nvPr/>
          </p:nvSpPr>
          <p:spPr bwMode="auto">
            <a:xfrm>
              <a:off x="274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8</a:t>
              </a:r>
            </a:p>
          </p:txBody>
        </p:sp>
      </p:grpSp>
      <p:grpSp>
        <p:nvGrpSpPr>
          <p:cNvPr id="4" name="Group 64"/>
          <p:cNvGrpSpPr>
            <a:grpSpLocks/>
          </p:cNvGrpSpPr>
          <p:nvPr/>
        </p:nvGrpSpPr>
        <p:grpSpPr bwMode="auto">
          <a:xfrm>
            <a:off x="8737600" y="3765550"/>
            <a:ext cx="508000" cy="1187450"/>
            <a:chOff x="6553200" y="3765550"/>
            <a:chExt cx="381000" cy="1187450"/>
          </a:xfrm>
          <a:solidFill>
            <a:srgbClr val="C198E0"/>
          </a:solidFill>
        </p:grpSpPr>
        <p:cxnSp>
          <p:nvCxnSpPr>
            <p:cNvPr id="14378" name="AutoShape 33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79" name="Rectangle 7"/>
            <p:cNvSpPr>
              <a:spLocks noChangeArrowheads="1"/>
            </p:cNvSpPr>
            <p:nvPr/>
          </p:nvSpPr>
          <p:spPr bwMode="auto">
            <a:xfrm>
              <a:off x="655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5</a:t>
              </a:r>
            </a:p>
          </p:txBody>
        </p:sp>
      </p:grpSp>
      <p:grpSp>
        <p:nvGrpSpPr>
          <p:cNvPr id="5" name="Group 65"/>
          <p:cNvGrpSpPr>
            <a:grpSpLocks/>
          </p:cNvGrpSpPr>
          <p:nvPr/>
        </p:nvGrpSpPr>
        <p:grpSpPr bwMode="auto">
          <a:xfrm>
            <a:off x="8993717" y="3765550"/>
            <a:ext cx="1267883" cy="1187450"/>
            <a:chOff x="6745288" y="3765550"/>
            <a:chExt cx="950912" cy="1187450"/>
          </a:xfrm>
          <a:solidFill>
            <a:srgbClr val="C198E0"/>
          </a:solidFill>
        </p:grpSpPr>
        <p:cxnSp>
          <p:nvCxnSpPr>
            <p:cNvPr id="14376" name="AutoShape 37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763587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77" name="Rectangle 7"/>
            <p:cNvSpPr>
              <a:spLocks noChangeArrowheads="1"/>
            </p:cNvSpPr>
            <p:nvPr/>
          </p:nvSpPr>
          <p:spPr bwMode="auto">
            <a:xfrm>
              <a:off x="731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645833" y="2514600"/>
            <a:ext cx="3302000" cy="1250950"/>
            <a:chOff x="2645833" y="2514600"/>
            <a:chExt cx="3302000" cy="1250950"/>
          </a:xfrm>
        </p:grpSpPr>
        <p:sp>
          <p:nvSpPr>
            <p:cNvPr id="14374" name="AutoShape 6"/>
            <p:cNvSpPr>
              <a:spLocks noChangeArrowheads="1"/>
            </p:cNvSpPr>
            <p:nvPr/>
          </p:nvSpPr>
          <p:spPr bwMode="auto">
            <a:xfrm flipV="1">
              <a:off x="2645833" y="3460750"/>
              <a:ext cx="508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75" name="AutoShape 7"/>
            <p:cNvCxnSpPr>
              <a:cxnSpLocks noChangeShapeType="1"/>
              <a:stCxn id="14339" idx="3"/>
              <a:endCxn id="14374" idx="3"/>
            </p:cNvCxnSpPr>
            <p:nvPr/>
          </p:nvCxnSpPr>
          <p:spPr bwMode="auto">
            <a:xfrm flipH="1">
              <a:off x="2897717" y="2514600"/>
              <a:ext cx="3050116" cy="9461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cxnSp>
        <p:nvCxnSpPr>
          <p:cNvPr id="28720" name="AutoShape 9"/>
          <p:cNvCxnSpPr>
            <a:cxnSpLocks noChangeShapeType="1"/>
            <a:stCxn id="14374" idx="0"/>
          </p:cNvCxnSpPr>
          <p:nvPr/>
        </p:nvCxnSpPr>
        <p:spPr bwMode="auto">
          <a:xfrm flipH="1">
            <a:off x="1883835" y="3765553"/>
            <a:ext cx="1013884" cy="822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51" name="Rectangle 7"/>
          <p:cNvSpPr>
            <a:spLocks noChangeArrowheads="1"/>
          </p:cNvSpPr>
          <p:nvPr/>
        </p:nvSpPr>
        <p:spPr bwMode="auto">
          <a:xfrm>
            <a:off x="1625600" y="4648200"/>
            <a:ext cx="508000" cy="304800"/>
          </a:xfrm>
          <a:prstGeom prst="rect">
            <a:avLst/>
          </a:prstGeom>
          <a:solidFill>
            <a:srgbClr val="C198E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</a:t>
            </a:r>
          </a:p>
        </p:txBody>
      </p:sp>
      <p:cxnSp>
        <p:nvCxnSpPr>
          <p:cNvPr id="67" name="AutoShape 21"/>
          <p:cNvCxnSpPr>
            <a:cxnSpLocks noChangeShapeType="1"/>
          </p:cNvCxnSpPr>
          <p:nvPr/>
        </p:nvCxnSpPr>
        <p:spPr bwMode="auto">
          <a:xfrm rot="5400000">
            <a:off x="5790143" y="2665943"/>
            <a:ext cx="304800" cy="211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0" name="AutoShape 21"/>
          <p:cNvCxnSpPr>
            <a:cxnSpLocks noChangeShapeType="1"/>
            <a:stCxn id="14339" idx="3"/>
          </p:cNvCxnSpPr>
          <p:nvPr/>
        </p:nvCxnSpPr>
        <p:spPr bwMode="auto">
          <a:xfrm rot="16200000" flipH="1">
            <a:off x="6212417" y="2250019"/>
            <a:ext cx="228600" cy="75776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4" name="AutoShape 21"/>
          <p:cNvCxnSpPr>
            <a:cxnSpLocks noChangeShapeType="1"/>
          </p:cNvCxnSpPr>
          <p:nvPr/>
        </p:nvCxnSpPr>
        <p:spPr bwMode="auto">
          <a:xfrm rot="5400000">
            <a:off x="2744259" y="3913717"/>
            <a:ext cx="304800" cy="211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5" name="AutoShape 21"/>
          <p:cNvCxnSpPr>
            <a:cxnSpLocks noChangeShapeType="1"/>
            <a:stCxn id="14374" idx="0"/>
          </p:cNvCxnSpPr>
          <p:nvPr/>
        </p:nvCxnSpPr>
        <p:spPr bwMode="auto">
          <a:xfrm rot="16200000" flipH="1">
            <a:off x="2926292" y="3739091"/>
            <a:ext cx="196850" cy="24976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4" name="Group 13"/>
          <p:cNvGrpSpPr/>
          <p:nvPr/>
        </p:nvGrpSpPr>
        <p:grpSpPr>
          <a:xfrm>
            <a:off x="5693833" y="2514603"/>
            <a:ext cx="508000" cy="1235075"/>
            <a:chOff x="5693833" y="2514603"/>
            <a:chExt cx="508000" cy="1235075"/>
          </a:xfrm>
        </p:grpSpPr>
        <p:sp>
          <p:nvSpPr>
            <p:cNvPr id="14372" name="AutoShape 20"/>
            <p:cNvSpPr>
              <a:spLocks noChangeArrowheads="1"/>
            </p:cNvSpPr>
            <p:nvPr/>
          </p:nvSpPr>
          <p:spPr bwMode="auto">
            <a:xfrm flipV="1">
              <a:off x="5693833" y="3444878"/>
              <a:ext cx="508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73" name="AutoShape 21"/>
            <p:cNvCxnSpPr>
              <a:cxnSpLocks noChangeShapeType="1"/>
              <a:stCxn id="14339" idx="3"/>
              <a:endCxn id="14372" idx="3"/>
            </p:cNvCxnSpPr>
            <p:nvPr/>
          </p:nvCxnSpPr>
          <p:spPr bwMode="auto">
            <a:xfrm flipH="1">
              <a:off x="5945717" y="2514603"/>
              <a:ext cx="2117" cy="93027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8" name="Group 58"/>
          <p:cNvGrpSpPr>
            <a:grpSpLocks/>
          </p:cNvGrpSpPr>
          <p:nvPr/>
        </p:nvGrpSpPr>
        <p:grpSpPr bwMode="auto">
          <a:xfrm>
            <a:off x="4673600" y="3762375"/>
            <a:ext cx="1524000" cy="1190625"/>
            <a:chOff x="3505200" y="3762375"/>
            <a:chExt cx="1142999" cy="1190625"/>
          </a:xfrm>
          <a:solidFill>
            <a:srgbClr val="C198E0"/>
          </a:solidFill>
        </p:grpSpPr>
        <p:cxnSp>
          <p:nvCxnSpPr>
            <p:cNvPr id="14368" name="AutoShape 23"/>
            <p:cNvCxnSpPr>
              <a:cxnSpLocks noChangeShapeType="1"/>
            </p:cNvCxnSpPr>
            <p:nvPr/>
          </p:nvCxnSpPr>
          <p:spPr bwMode="auto">
            <a:xfrm flipH="1">
              <a:off x="3698875" y="3765550"/>
              <a:ext cx="760413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9" name="Rectangle 7"/>
            <p:cNvSpPr>
              <a:spLocks noChangeArrowheads="1"/>
            </p:cNvSpPr>
            <p:nvPr/>
          </p:nvSpPr>
          <p:spPr bwMode="auto">
            <a:xfrm>
              <a:off x="350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  <p:cxnSp>
          <p:nvCxnSpPr>
            <p:cNvPr id="14370" name="AutoShape 21"/>
            <p:cNvCxnSpPr>
              <a:cxnSpLocks noChangeShapeType="1"/>
            </p:cNvCxnSpPr>
            <p:nvPr/>
          </p:nvCxnSpPr>
          <p:spPr bwMode="auto">
            <a:xfrm rot="5400000">
              <a:off x="4306094" y="3913981"/>
              <a:ext cx="304800" cy="1588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4371" name="AutoShape 21"/>
            <p:cNvCxnSpPr>
              <a:cxnSpLocks noChangeShapeType="1"/>
            </p:cNvCxnSpPr>
            <p:nvPr/>
          </p:nvCxnSpPr>
          <p:spPr bwMode="auto">
            <a:xfrm rot="16200000" flipH="1">
              <a:off x="4456112" y="3770312"/>
              <a:ext cx="196850" cy="187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10" name="Group 60"/>
          <p:cNvGrpSpPr>
            <a:grpSpLocks/>
          </p:cNvGrpSpPr>
          <p:nvPr/>
        </p:nvGrpSpPr>
        <p:grpSpPr bwMode="auto">
          <a:xfrm>
            <a:off x="7721600" y="3762375"/>
            <a:ext cx="1524000" cy="1190625"/>
            <a:chOff x="5791200" y="3762375"/>
            <a:chExt cx="1142999" cy="1190625"/>
          </a:xfrm>
          <a:solidFill>
            <a:srgbClr val="C198E0"/>
          </a:solidFill>
        </p:grpSpPr>
        <p:cxnSp>
          <p:nvCxnSpPr>
            <p:cNvPr id="14362" name="AutoShape 29"/>
            <p:cNvCxnSpPr>
              <a:cxnSpLocks noChangeShapeType="1"/>
            </p:cNvCxnSpPr>
            <p:nvPr/>
          </p:nvCxnSpPr>
          <p:spPr bwMode="auto">
            <a:xfrm flipH="1">
              <a:off x="5984875" y="3765550"/>
              <a:ext cx="760413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3" name="Rectangle 7"/>
            <p:cNvSpPr>
              <a:spLocks noChangeArrowheads="1"/>
            </p:cNvSpPr>
            <p:nvPr/>
          </p:nvSpPr>
          <p:spPr bwMode="auto">
            <a:xfrm>
              <a:off x="5791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14</a:t>
              </a:r>
            </a:p>
          </p:txBody>
        </p:sp>
        <p:cxnSp>
          <p:nvCxnSpPr>
            <p:cNvPr id="14364" name="AutoShape 21"/>
            <p:cNvCxnSpPr>
              <a:cxnSpLocks noChangeShapeType="1"/>
            </p:cNvCxnSpPr>
            <p:nvPr/>
          </p:nvCxnSpPr>
          <p:spPr bwMode="auto">
            <a:xfrm rot="5400000">
              <a:off x="6592094" y="3913981"/>
              <a:ext cx="304800" cy="1588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4365" name="AutoShape 21"/>
            <p:cNvCxnSpPr>
              <a:cxnSpLocks noChangeShapeType="1"/>
            </p:cNvCxnSpPr>
            <p:nvPr/>
          </p:nvCxnSpPr>
          <p:spPr bwMode="auto">
            <a:xfrm rot="16200000" flipH="1">
              <a:off x="6742112" y="3770312"/>
              <a:ext cx="196850" cy="187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11" name="Group 64"/>
          <p:cNvGrpSpPr>
            <a:grpSpLocks/>
          </p:cNvGrpSpPr>
          <p:nvPr/>
        </p:nvGrpSpPr>
        <p:grpSpPr bwMode="auto">
          <a:xfrm>
            <a:off x="5689600" y="3765550"/>
            <a:ext cx="508000" cy="1187450"/>
            <a:chOff x="6553200" y="3765550"/>
            <a:chExt cx="381000" cy="1187450"/>
          </a:xfrm>
          <a:solidFill>
            <a:srgbClr val="C198E0"/>
          </a:solidFill>
        </p:grpSpPr>
        <p:cxnSp>
          <p:nvCxnSpPr>
            <p:cNvPr id="14360" name="AutoShape 33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1" name="Rectangle 7"/>
            <p:cNvSpPr>
              <a:spLocks noChangeArrowheads="1"/>
            </p:cNvSpPr>
            <p:nvPr/>
          </p:nvSpPr>
          <p:spPr bwMode="auto">
            <a:xfrm>
              <a:off x="655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4</a:t>
              </a:r>
            </a:p>
          </p:txBody>
        </p:sp>
      </p:grpSp>
      <p:grpSp>
        <p:nvGrpSpPr>
          <p:cNvPr id="12" name="Group 65"/>
          <p:cNvGrpSpPr>
            <a:grpSpLocks/>
          </p:cNvGrpSpPr>
          <p:nvPr/>
        </p:nvGrpSpPr>
        <p:grpSpPr bwMode="auto">
          <a:xfrm>
            <a:off x="5945717" y="3765550"/>
            <a:ext cx="1267883" cy="1187450"/>
            <a:chOff x="6745288" y="3765550"/>
            <a:chExt cx="950912" cy="1187450"/>
          </a:xfrm>
          <a:solidFill>
            <a:srgbClr val="C198E0"/>
          </a:solidFill>
        </p:grpSpPr>
        <p:cxnSp>
          <p:nvCxnSpPr>
            <p:cNvPr id="14358" name="AutoShape 37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763587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59" name="Rectangle 7"/>
            <p:cNvSpPr>
              <a:spLocks noChangeArrowheads="1"/>
            </p:cNvSpPr>
            <p:nvPr/>
          </p:nvSpPr>
          <p:spPr bwMode="auto">
            <a:xfrm>
              <a:off x="731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6</a:t>
              </a:r>
            </a:p>
          </p:txBody>
        </p:sp>
      </p:grpSp>
      <p:grpSp>
        <p:nvGrpSpPr>
          <p:cNvPr id="9" name="Group 61"/>
          <p:cNvGrpSpPr>
            <a:grpSpLocks/>
          </p:cNvGrpSpPr>
          <p:nvPr/>
        </p:nvGrpSpPr>
        <p:grpSpPr bwMode="auto">
          <a:xfrm>
            <a:off x="5947833" y="2514600"/>
            <a:ext cx="3301998" cy="1250950"/>
            <a:chOff x="4460876" y="2514600"/>
            <a:chExt cx="2476499" cy="1250950"/>
          </a:xfrm>
        </p:grpSpPr>
        <p:sp>
          <p:nvSpPr>
            <p:cNvPr id="14366" name="AutoShape 26"/>
            <p:cNvSpPr>
              <a:spLocks noChangeArrowheads="1"/>
            </p:cNvSpPr>
            <p:nvPr/>
          </p:nvSpPr>
          <p:spPr bwMode="auto">
            <a:xfrm flipV="1">
              <a:off x="6556375" y="346075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67" name="AutoShape 27"/>
            <p:cNvCxnSpPr>
              <a:cxnSpLocks noChangeShapeType="1"/>
              <a:stCxn id="14339" idx="3"/>
              <a:endCxn id="14366" idx="3"/>
            </p:cNvCxnSpPr>
            <p:nvPr/>
          </p:nvCxnSpPr>
          <p:spPr bwMode="auto">
            <a:xfrm>
              <a:off x="4460875" y="2514600"/>
              <a:ext cx="2284413" cy="9461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13918373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0025" y="1470461"/>
            <a:ext cx="4918972" cy="45493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Efficiency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519236"/>
            <a:ext cx="5918200" cy="4729164"/>
          </a:xfrm>
        </p:spPr>
        <p:txBody>
          <a:bodyPr/>
          <a:lstStyle/>
          <a:p>
            <a:pPr lvl="0">
              <a:lnSpc>
                <a:spcPct val="90000"/>
              </a:lnSpc>
              <a:buClr>
                <a:srgbClr val="333399"/>
              </a:buClr>
            </a:pPr>
            <a:r>
              <a:rPr lang="en-US" sz="2800" dirty="0">
                <a:solidFill>
                  <a:srgbClr val="333399"/>
                </a:solidFill>
              </a:rPr>
              <a:t>How efficient is minimax?</a:t>
            </a:r>
          </a:p>
          <a:p>
            <a:pPr lvl="1">
              <a:lnSpc>
                <a:spcPct val="90000"/>
              </a:lnSpc>
              <a:buClr>
                <a:srgbClr val="333399"/>
              </a:buClr>
            </a:pPr>
            <a:endParaRPr lang="en-US" sz="2400" dirty="0"/>
          </a:p>
          <a:p>
            <a:pPr lvl="0">
              <a:lnSpc>
                <a:spcPct val="90000"/>
              </a:lnSpc>
              <a:buClr>
                <a:srgbClr val="333399"/>
              </a:buClr>
            </a:pPr>
            <a:endParaRPr lang="en-US" sz="2400" dirty="0">
              <a:solidFill>
                <a:srgbClr val="333399"/>
              </a:solidFill>
            </a:endParaRPr>
          </a:p>
          <a:p>
            <a:pPr lvl="0">
              <a:lnSpc>
                <a:spcPct val="90000"/>
              </a:lnSpc>
              <a:buClr>
                <a:srgbClr val="333399"/>
              </a:buClr>
            </a:pPr>
            <a:endParaRPr lang="en-US" sz="2400" dirty="0">
              <a:solidFill>
                <a:srgbClr val="333399"/>
              </a:solidFill>
            </a:endParaRPr>
          </a:p>
          <a:p>
            <a:pPr lvl="0">
              <a:lnSpc>
                <a:spcPct val="90000"/>
              </a:lnSpc>
              <a:buClr>
                <a:srgbClr val="333399"/>
              </a:buClr>
            </a:pPr>
            <a:endParaRPr lang="en-US" sz="2800" dirty="0">
              <a:solidFill>
                <a:srgbClr val="333399"/>
              </a:solidFill>
            </a:endParaRPr>
          </a:p>
          <a:p>
            <a:pPr lvl="0">
              <a:lnSpc>
                <a:spcPct val="90000"/>
              </a:lnSpc>
              <a:buClr>
                <a:srgbClr val="333399"/>
              </a:buClr>
            </a:pPr>
            <a:r>
              <a:rPr lang="en-US" sz="2800" dirty="0">
                <a:solidFill>
                  <a:srgbClr val="333399"/>
                </a:solidFill>
              </a:rPr>
              <a:t>Example: For </a:t>
            </a:r>
            <a:r>
              <a:rPr lang="en-US" sz="2800" kern="1200" dirty="0">
                <a:solidFill>
                  <a:srgbClr val="333399"/>
                </a:solidFill>
              </a:rPr>
              <a:t>chess, b </a:t>
            </a:r>
            <a:r>
              <a:rPr lang="en-US" sz="2800" kern="1200" dirty="0">
                <a:solidFill>
                  <a:srgbClr val="333399"/>
                </a:solidFill>
                <a:sym typeface="Symbol" pitchFamily="18" charset="2"/>
              </a:rPr>
              <a:t> 35, m  100</a:t>
            </a:r>
            <a:endParaRPr lang="en-US" sz="2800" dirty="0">
              <a:solidFill>
                <a:srgbClr val="333399"/>
              </a:solidFill>
            </a:endParaRPr>
          </a:p>
          <a:p>
            <a:pPr marL="800082" lvl="1" indent="-342882">
              <a:lnSpc>
                <a:spcPct val="90000"/>
              </a:lnSpc>
              <a:buClrTx/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Exact solution is completely infeasible</a:t>
            </a:r>
          </a:p>
          <a:p>
            <a:pPr marL="800082" lvl="1" indent="-342882">
              <a:lnSpc>
                <a:spcPct val="90000"/>
              </a:lnSpc>
              <a:buClrTx/>
            </a:pPr>
            <a:r>
              <a:rPr lang="en-US" sz="2400" dirty="0">
                <a:solidFill>
                  <a:srgbClr val="000000"/>
                </a:solidFill>
                <a:ea typeface="+mn-ea"/>
                <a:cs typeface="+mn-cs"/>
              </a:rPr>
              <a:t>Humans can’t do this either, so how do we play chess?</a:t>
            </a:r>
          </a:p>
          <a:p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0948" y="1382713"/>
            <a:ext cx="7656142" cy="46942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 Limits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Resource Limits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7086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Problem: In realistic games, cannot search to leaves!</a:t>
            </a:r>
          </a:p>
          <a:p>
            <a:pPr lvl="1" eaLnBrk="1" hangingPunct="1">
              <a:lnSpc>
                <a:spcPct val="80000"/>
              </a:lnSpc>
            </a:pPr>
            <a:endParaRPr lang="en-US" sz="1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Solution 1: Bounded </a:t>
            </a:r>
            <a:r>
              <a:rPr lang="en-US" sz="2400" dirty="0" err="1"/>
              <a:t>lookahead</a:t>
            </a: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Search only to a preset </a:t>
            </a:r>
            <a:r>
              <a:rPr lang="en-US" sz="2000" b="1" i="1" dirty="0">
                <a:solidFill>
                  <a:srgbClr val="FF0000"/>
                </a:solidFill>
              </a:rPr>
              <a:t>depth limit</a:t>
            </a:r>
            <a:r>
              <a:rPr lang="en-US" sz="2000" dirty="0">
                <a:solidFill>
                  <a:srgbClr val="000090"/>
                </a:solidFill>
              </a:rPr>
              <a:t> or </a:t>
            </a:r>
            <a:r>
              <a:rPr lang="en-US" sz="2000" b="1" i="1" dirty="0">
                <a:solidFill>
                  <a:srgbClr val="FF0000"/>
                </a:solidFill>
              </a:rPr>
              <a:t>horizon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Use an </a:t>
            </a:r>
            <a:r>
              <a:rPr lang="en-US" sz="2000" b="1" i="1" dirty="0">
                <a:solidFill>
                  <a:srgbClr val="FF0000"/>
                </a:solidFill>
              </a:rPr>
              <a:t>evaluation function </a:t>
            </a:r>
            <a:r>
              <a:rPr lang="en-US" sz="2000" dirty="0"/>
              <a:t>for non-terminal positions</a:t>
            </a:r>
          </a:p>
          <a:p>
            <a:pPr lvl="1" eaLnBrk="1" hangingPunct="1">
              <a:lnSpc>
                <a:spcPct val="80000"/>
              </a:lnSpc>
            </a:pP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2400" dirty="0"/>
              <a:t>Guarantee of optimal play is gone</a:t>
            </a:r>
          </a:p>
          <a:p>
            <a:pPr lvl="1">
              <a:lnSpc>
                <a:spcPct val="80000"/>
              </a:lnSpc>
            </a:pP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2400" dirty="0"/>
              <a:t>More plies make a BIG difference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Example: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Suppose we have 100 seconds, can explore 10K nodes / sec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So can check 1M nodes per move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sym typeface="Symbol" pitchFamily="18" charset="2"/>
              </a:rPr>
              <a:t>For chess, b=~35 so reaches about depth 4 – not so good</a:t>
            </a:r>
          </a:p>
          <a:p>
            <a:pPr eaLnBrk="1" hangingPunct="1">
              <a:lnSpc>
                <a:spcPct val="80000"/>
              </a:lnSpc>
            </a:pPr>
            <a:endParaRPr lang="en-US" sz="1400" dirty="0"/>
          </a:p>
        </p:txBody>
      </p:sp>
      <p:sp>
        <p:nvSpPr>
          <p:cNvPr id="17412" name="AutoShape 22"/>
          <p:cNvSpPr>
            <a:spLocks noChangeArrowheads="1"/>
          </p:cNvSpPr>
          <p:nvPr/>
        </p:nvSpPr>
        <p:spPr bwMode="auto">
          <a:xfrm>
            <a:off x="9296400" y="1524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sp>
        <p:nvSpPr>
          <p:cNvPr id="17413" name="AutoShape 23"/>
          <p:cNvSpPr>
            <a:spLocks noChangeArrowheads="1"/>
          </p:cNvSpPr>
          <p:nvPr/>
        </p:nvSpPr>
        <p:spPr bwMode="auto">
          <a:xfrm rot="10800000">
            <a:off x="8458200" y="19812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14" name="AutoShape 24"/>
          <p:cNvSpPr>
            <a:spLocks noChangeArrowheads="1"/>
          </p:cNvSpPr>
          <p:nvPr/>
        </p:nvSpPr>
        <p:spPr bwMode="auto">
          <a:xfrm rot="10800000">
            <a:off x="10134600" y="19812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>
              <a:latin typeface="Calibri" pitchFamily="34" charset="0"/>
            </a:endParaRPr>
          </a:p>
        </p:txBody>
      </p:sp>
      <p:cxnSp>
        <p:nvCxnSpPr>
          <p:cNvPr id="17415" name="AutoShape 25"/>
          <p:cNvCxnSpPr>
            <a:cxnSpLocks noChangeShapeType="1"/>
            <a:stCxn id="17412" idx="3"/>
            <a:endCxn id="17413" idx="3"/>
          </p:cNvCxnSpPr>
          <p:nvPr/>
        </p:nvCxnSpPr>
        <p:spPr bwMode="auto">
          <a:xfrm flipH="1">
            <a:off x="8648700" y="1828800"/>
            <a:ext cx="8382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16" name="AutoShape 26"/>
          <p:cNvCxnSpPr>
            <a:cxnSpLocks noChangeShapeType="1"/>
            <a:stCxn id="17412" idx="3"/>
            <a:endCxn id="17414" idx="3"/>
          </p:cNvCxnSpPr>
          <p:nvPr/>
        </p:nvCxnSpPr>
        <p:spPr bwMode="auto">
          <a:xfrm>
            <a:off x="9486900" y="1828800"/>
            <a:ext cx="8382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17" name="AutoShape 27"/>
          <p:cNvCxnSpPr>
            <a:cxnSpLocks noChangeShapeType="1"/>
            <a:stCxn id="17413" idx="0"/>
            <a:endCxn id="1085499" idx="0"/>
          </p:cNvCxnSpPr>
          <p:nvPr/>
        </p:nvCxnSpPr>
        <p:spPr bwMode="auto">
          <a:xfrm flipH="1">
            <a:off x="8305800" y="2286000"/>
            <a:ext cx="3429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18" name="AutoShape 28"/>
          <p:cNvCxnSpPr>
            <a:cxnSpLocks noChangeShapeType="1"/>
            <a:stCxn id="17413" idx="0"/>
            <a:endCxn id="1085500" idx="0"/>
          </p:cNvCxnSpPr>
          <p:nvPr/>
        </p:nvCxnSpPr>
        <p:spPr bwMode="auto">
          <a:xfrm>
            <a:off x="8648700" y="2286000"/>
            <a:ext cx="3429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19" name="AutoShape 29"/>
          <p:cNvCxnSpPr>
            <a:cxnSpLocks noChangeShapeType="1"/>
            <a:stCxn id="17424" idx="3"/>
            <a:endCxn id="17427" idx="0"/>
          </p:cNvCxnSpPr>
          <p:nvPr/>
        </p:nvCxnSpPr>
        <p:spPr bwMode="auto">
          <a:xfrm flipH="1">
            <a:off x="10325100" y="27432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20" name="AutoShape 30"/>
          <p:cNvCxnSpPr>
            <a:cxnSpLocks noChangeShapeType="1"/>
            <a:stCxn id="17424" idx="3"/>
            <a:endCxn id="17428" idx="0"/>
          </p:cNvCxnSpPr>
          <p:nvPr/>
        </p:nvCxnSpPr>
        <p:spPr bwMode="auto">
          <a:xfrm>
            <a:off x="10629900" y="27432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21" name="AutoShape 31"/>
          <p:cNvSpPr>
            <a:spLocks noChangeArrowheads="1"/>
          </p:cNvSpPr>
          <p:nvPr/>
        </p:nvSpPr>
        <p:spPr bwMode="auto">
          <a:xfrm>
            <a:off x="81534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2" name="AutoShape 32"/>
          <p:cNvSpPr>
            <a:spLocks noChangeArrowheads="1"/>
          </p:cNvSpPr>
          <p:nvPr/>
        </p:nvSpPr>
        <p:spPr bwMode="auto">
          <a:xfrm>
            <a:off x="87630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3" name="AutoShape 33"/>
          <p:cNvSpPr>
            <a:spLocks noChangeArrowheads="1"/>
          </p:cNvSpPr>
          <p:nvPr/>
        </p:nvSpPr>
        <p:spPr bwMode="auto">
          <a:xfrm>
            <a:off x="98298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4" name="AutoShape 34"/>
          <p:cNvSpPr>
            <a:spLocks noChangeArrowheads="1"/>
          </p:cNvSpPr>
          <p:nvPr/>
        </p:nvSpPr>
        <p:spPr bwMode="auto">
          <a:xfrm>
            <a:off x="104394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5" name="AutoShape 35"/>
          <p:cNvSpPr>
            <a:spLocks noChangeArrowheads="1"/>
          </p:cNvSpPr>
          <p:nvPr/>
        </p:nvSpPr>
        <p:spPr bwMode="auto">
          <a:xfrm>
            <a:off x="8458200" y="28956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6" name="AutoShape 36"/>
          <p:cNvSpPr>
            <a:spLocks noChangeArrowheads="1"/>
          </p:cNvSpPr>
          <p:nvPr/>
        </p:nvSpPr>
        <p:spPr bwMode="auto">
          <a:xfrm>
            <a:off x="8458200" y="3810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7" name="AutoShape 37"/>
          <p:cNvSpPr>
            <a:spLocks noChangeArrowheads="1"/>
          </p:cNvSpPr>
          <p:nvPr/>
        </p:nvSpPr>
        <p:spPr bwMode="auto">
          <a:xfrm>
            <a:off x="10134600" y="28956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8" name="AutoShape 38"/>
          <p:cNvSpPr>
            <a:spLocks noChangeArrowheads="1"/>
          </p:cNvSpPr>
          <p:nvPr/>
        </p:nvSpPr>
        <p:spPr bwMode="auto">
          <a:xfrm>
            <a:off x="10744200" y="28956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7429" name="AutoShape 39"/>
          <p:cNvSpPr>
            <a:spLocks noChangeArrowheads="1"/>
          </p:cNvSpPr>
          <p:nvPr/>
        </p:nvSpPr>
        <p:spPr bwMode="auto">
          <a:xfrm>
            <a:off x="8153400" y="33528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30" name="AutoShape 40"/>
          <p:cNvSpPr>
            <a:spLocks noChangeArrowheads="1"/>
          </p:cNvSpPr>
          <p:nvPr/>
        </p:nvSpPr>
        <p:spPr bwMode="auto">
          <a:xfrm>
            <a:off x="8763000" y="33528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7431" name="AutoShape 41"/>
          <p:cNvCxnSpPr>
            <a:cxnSpLocks noChangeShapeType="1"/>
            <a:stCxn id="17414" idx="0"/>
            <a:endCxn id="17423" idx="0"/>
          </p:cNvCxnSpPr>
          <p:nvPr/>
        </p:nvCxnSpPr>
        <p:spPr bwMode="auto">
          <a:xfrm flipH="1">
            <a:off x="10020300" y="22860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2" name="AutoShape 42"/>
          <p:cNvCxnSpPr>
            <a:cxnSpLocks noChangeShapeType="1"/>
            <a:stCxn id="17414" idx="0"/>
            <a:endCxn id="17424" idx="0"/>
          </p:cNvCxnSpPr>
          <p:nvPr/>
        </p:nvCxnSpPr>
        <p:spPr bwMode="auto">
          <a:xfrm>
            <a:off x="10325100" y="22860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3" name="AutoShape 43"/>
          <p:cNvCxnSpPr>
            <a:cxnSpLocks noChangeShapeType="1"/>
            <a:stCxn id="17422" idx="3"/>
            <a:endCxn id="17425" idx="0"/>
          </p:cNvCxnSpPr>
          <p:nvPr/>
        </p:nvCxnSpPr>
        <p:spPr bwMode="auto">
          <a:xfrm flipH="1">
            <a:off x="8648700" y="27432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34" name="AutoShape 44"/>
          <p:cNvSpPr>
            <a:spLocks noChangeArrowheads="1"/>
          </p:cNvSpPr>
          <p:nvPr/>
        </p:nvSpPr>
        <p:spPr bwMode="auto">
          <a:xfrm>
            <a:off x="9067800" y="3810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7435" name="AutoShape 45"/>
          <p:cNvCxnSpPr>
            <a:cxnSpLocks noChangeShapeType="1"/>
            <a:stCxn id="17425" idx="3"/>
            <a:endCxn id="17429" idx="0"/>
          </p:cNvCxnSpPr>
          <p:nvPr/>
        </p:nvCxnSpPr>
        <p:spPr bwMode="auto">
          <a:xfrm flipH="1">
            <a:off x="8343900" y="32004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6" name="AutoShape 46"/>
          <p:cNvCxnSpPr>
            <a:cxnSpLocks noChangeShapeType="1"/>
            <a:stCxn id="17425" idx="3"/>
            <a:endCxn id="17430" idx="0"/>
          </p:cNvCxnSpPr>
          <p:nvPr/>
        </p:nvCxnSpPr>
        <p:spPr bwMode="auto">
          <a:xfrm>
            <a:off x="8648700" y="32004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7" name="AutoShape 47"/>
          <p:cNvCxnSpPr>
            <a:cxnSpLocks noChangeShapeType="1"/>
            <a:stCxn id="17430" idx="3"/>
            <a:endCxn id="17426" idx="0"/>
          </p:cNvCxnSpPr>
          <p:nvPr/>
        </p:nvCxnSpPr>
        <p:spPr bwMode="auto">
          <a:xfrm flipH="1">
            <a:off x="8648700" y="36576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438" name="AutoShape 48"/>
          <p:cNvCxnSpPr>
            <a:cxnSpLocks noChangeShapeType="1"/>
            <a:stCxn id="17430" idx="3"/>
            <a:endCxn id="17434" idx="0"/>
          </p:cNvCxnSpPr>
          <p:nvPr/>
        </p:nvCxnSpPr>
        <p:spPr bwMode="auto">
          <a:xfrm>
            <a:off x="8953500" y="36576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39" name="Rectangle 49"/>
          <p:cNvSpPr>
            <a:spLocks noChangeArrowheads="1"/>
          </p:cNvSpPr>
          <p:nvPr/>
        </p:nvSpPr>
        <p:spPr bwMode="auto">
          <a:xfrm>
            <a:off x="7924800" y="5791200"/>
            <a:ext cx="5334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?</a:t>
            </a:r>
          </a:p>
        </p:txBody>
      </p:sp>
      <p:sp>
        <p:nvSpPr>
          <p:cNvPr id="17440" name="Rectangle 50"/>
          <p:cNvSpPr>
            <a:spLocks noChangeArrowheads="1"/>
          </p:cNvSpPr>
          <p:nvPr/>
        </p:nvSpPr>
        <p:spPr bwMode="auto">
          <a:xfrm>
            <a:off x="8763000" y="5791200"/>
            <a:ext cx="5334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?</a:t>
            </a:r>
          </a:p>
        </p:txBody>
      </p:sp>
      <p:sp>
        <p:nvSpPr>
          <p:cNvPr id="17441" name="Rectangle 51"/>
          <p:cNvSpPr>
            <a:spLocks noChangeArrowheads="1"/>
          </p:cNvSpPr>
          <p:nvPr/>
        </p:nvSpPr>
        <p:spPr bwMode="auto">
          <a:xfrm>
            <a:off x="9753600" y="5791200"/>
            <a:ext cx="5334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?</a:t>
            </a:r>
          </a:p>
        </p:txBody>
      </p:sp>
      <p:sp>
        <p:nvSpPr>
          <p:cNvPr id="17442" name="Rectangle 52"/>
          <p:cNvSpPr>
            <a:spLocks noChangeArrowheads="1"/>
          </p:cNvSpPr>
          <p:nvPr/>
        </p:nvSpPr>
        <p:spPr bwMode="auto">
          <a:xfrm>
            <a:off x="10591800" y="5791200"/>
            <a:ext cx="533400" cy="304800"/>
          </a:xfrm>
          <a:prstGeom prst="rect">
            <a:avLst/>
          </a:prstGeom>
          <a:solidFill>
            <a:srgbClr val="CCCC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?</a:t>
            </a:r>
          </a:p>
        </p:txBody>
      </p:sp>
      <p:sp>
        <p:nvSpPr>
          <p:cNvPr id="17443" name="Freeform 53"/>
          <p:cNvSpPr>
            <a:spLocks/>
          </p:cNvSpPr>
          <p:nvPr/>
        </p:nvSpPr>
        <p:spPr bwMode="auto">
          <a:xfrm>
            <a:off x="8102600" y="4114800"/>
            <a:ext cx="508000" cy="1676400"/>
          </a:xfrm>
          <a:custGeom>
            <a:avLst/>
            <a:gdLst>
              <a:gd name="T0" fmla="*/ 2147483647 w 320"/>
              <a:gd name="T1" fmla="*/ 0 h 1440"/>
              <a:gd name="T2" fmla="*/ 2147483647 w 320"/>
              <a:gd name="T3" fmla="*/ 2147483647 h 1440"/>
              <a:gd name="T4" fmla="*/ 2147483647 w 320"/>
              <a:gd name="T5" fmla="*/ 2147483647 h 1440"/>
              <a:gd name="T6" fmla="*/ 2147483647 w 320"/>
              <a:gd name="T7" fmla="*/ 2147483647 h 1440"/>
              <a:gd name="T8" fmla="*/ 2147483647 w 320"/>
              <a:gd name="T9" fmla="*/ 2147483647 h 1440"/>
              <a:gd name="T10" fmla="*/ 2147483647 w 320"/>
              <a:gd name="T11" fmla="*/ 2147483647 h 14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0"/>
              <a:gd name="T19" fmla="*/ 0 h 1440"/>
              <a:gd name="T20" fmla="*/ 320 w 320"/>
              <a:gd name="T21" fmla="*/ 1440 h 14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0" h="1440">
                <a:moveTo>
                  <a:pt x="320" y="0"/>
                </a:moveTo>
                <a:cubicBezTo>
                  <a:pt x="232" y="72"/>
                  <a:pt x="144" y="144"/>
                  <a:pt x="128" y="240"/>
                </a:cubicBezTo>
                <a:cubicBezTo>
                  <a:pt x="112" y="336"/>
                  <a:pt x="240" y="480"/>
                  <a:pt x="224" y="576"/>
                </a:cubicBezTo>
                <a:cubicBezTo>
                  <a:pt x="208" y="672"/>
                  <a:pt x="64" y="736"/>
                  <a:pt x="32" y="816"/>
                </a:cubicBezTo>
                <a:cubicBezTo>
                  <a:pt x="0" y="896"/>
                  <a:pt x="32" y="952"/>
                  <a:pt x="32" y="1056"/>
                </a:cubicBezTo>
                <a:cubicBezTo>
                  <a:pt x="32" y="1160"/>
                  <a:pt x="32" y="1300"/>
                  <a:pt x="32" y="1440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4" name="Freeform 54"/>
          <p:cNvSpPr>
            <a:spLocks/>
          </p:cNvSpPr>
          <p:nvPr/>
        </p:nvSpPr>
        <p:spPr bwMode="auto">
          <a:xfrm>
            <a:off x="8890000" y="4114800"/>
            <a:ext cx="406400" cy="1676400"/>
          </a:xfrm>
          <a:custGeom>
            <a:avLst/>
            <a:gdLst>
              <a:gd name="T0" fmla="*/ 2147483647 w 256"/>
              <a:gd name="T1" fmla="*/ 0 h 1056"/>
              <a:gd name="T2" fmla="*/ 2147483647 w 256"/>
              <a:gd name="T3" fmla="*/ 2147483647 h 1056"/>
              <a:gd name="T4" fmla="*/ 2147483647 w 256"/>
              <a:gd name="T5" fmla="*/ 2147483647 h 1056"/>
              <a:gd name="T6" fmla="*/ 2147483647 w 256"/>
              <a:gd name="T7" fmla="*/ 2147483647 h 1056"/>
              <a:gd name="T8" fmla="*/ 2147483647 w 256"/>
              <a:gd name="T9" fmla="*/ 2147483647 h 10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6"/>
              <a:gd name="T16" fmla="*/ 0 h 1056"/>
              <a:gd name="T17" fmla="*/ 256 w 256"/>
              <a:gd name="T18" fmla="*/ 1056 h 10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6" h="1056">
                <a:moveTo>
                  <a:pt x="256" y="0"/>
                </a:moveTo>
                <a:cubicBezTo>
                  <a:pt x="140" y="148"/>
                  <a:pt x="24" y="296"/>
                  <a:pt x="16" y="384"/>
                </a:cubicBezTo>
                <a:cubicBezTo>
                  <a:pt x="8" y="472"/>
                  <a:pt x="208" y="456"/>
                  <a:pt x="208" y="528"/>
                </a:cubicBezTo>
                <a:cubicBezTo>
                  <a:pt x="208" y="600"/>
                  <a:pt x="32" y="728"/>
                  <a:pt x="16" y="816"/>
                </a:cubicBezTo>
                <a:cubicBezTo>
                  <a:pt x="0" y="904"/>
                  <a:pt x="56" y="980"/>
                  <a:pt x="112" y="1056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5" name="Freeform 55"/>
          <p:cNvSpPr>
            <a:spLocks/>
          </p:cNvSpPr>
          <p:nvPr/>
        </p:nvSpPr>
        <p:spPr bwMode="auto">
          <a:xfrm>
            <a:off x="10515600" y="3200400"/>
            <a:ext cx="457200" cy="2590800"/>
          </a:xfrm>
          <a:custGeom>
            <a:avLst/>
            <a:gdLst>
              <a:gd name="T0" fmla="*/ 2147483647 w 256"/>
              <a:gd name="T1" fmla="*/ 0 h 1056"/>
              <a:gd name="T2" fmla="*/ 2147483647 w 256"/>
              <a:gd name="T3" fmla="*/ 2147483647 h 1056"/>
              <a:gd name="T4" fmla="*/ 2147483647 w 256"/>
              <a:gd name="T5" fmla="*/ 2147483647 h 1056"/>
              <a:gd name="T6" fmla="*/ 2147483647 w 256"/>
              <a:gd name="T7" fmla="*/ 2147483647 h 1056"/>
              <a:gd name="T8" fmla="*/ 2147483647 w 256"/>
              <a:gd name="T9" fmla="*/ 2147483647 h 10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6"/>
              <a:gd name="T16" fmla="*/ 0 h 1056"/>
              <a:gd name="T17" fmla="*/ 256 w 256"/>
              <a:gd name="T18" fmla="*/ 1056 h 105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6" h="1056">
                <a:moveTo>
                  <a:pt x="256" y="0"/>
                </a:moveTo>
                <a:cubicBezTo>
                  <a:pt x="140" y="148"/>
                  <a:pt x="24" y="296"/>
                  <a:pt x="16" y="384"/>
                </a:cubicBezTo>
                <a:cubicBezTo>
                  <a:pt x="8" y="472"/>
                  <a:pt x="208" y="456"/>
                  <a:pt x="208" y="528"/>
                </a:cubicBezTo>
                <a:cubicBezTo>
                  <a:pt x="208" y="600"/>
                  <a:pt x="32" y="728"/>
                  <a:pt x="16" y="816"/>
                </a:cubicBezTo>
                <a:cubicBezTo>
                  <a:pt x="0" y="904"/>
                  <a:pt x="56" y="980"/>
                  <a:pt x="112" y="1056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46" name="Freeform 56"/>
          <p:cNvSpPr>
            <a:spLocks/>
          </p:cNvSpPr>
          <p:nvPr/>
        </p:nvSpPr>
        <p:spPr bwMode="auto">
          <a:xfrm>
            <a:off x="9944100" y="3200400"/>
            <a:ext cx="508000" cy="2590800"/>
          </a:xfrm>
          <a:custGeom>
            <a:avLst/>
            <a:gdLst>
              <a:gd name="T0" fmla="*/ 2147483647 w 320"/>
              <a:gd name="T1" fmla="*/ 0 h 1632"/>
              <a:gd name="T2" fmla="*/ 2147483647 w 320"/>
              <a:gd name="T3" fmla="*/ 2147483647 h 1632"/>
              <a:gd name="T4" fmla="*/ 2147483647 w 320"/>
              <a:gd name="T5" fmla="*/ 2147483647 h 1632"/>
              <a:gd name="T6" fmla="*/ 2147483647 w 320"/>
              <a:gd name="T7" fmla="*/ 2147483647 h 1632"/>
              <a:gd name="T8" fmla="*/ 2147483647 w 320"/>
              <a:gd name="T9" fmla="*/ 2147483647 h 1632"/>
              <a:gd name="T10" fmla="*/ 2147483647 w 320"/>
              <a:gd name="T11" fmla="*/ 2147483647 h 16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20"/>
              <a:gd name="T19" fmla="*/ 0 h 1632"/>
              <a:gd name="T20" fmla="*/ 320 w 320"/>
              <a:gd name="T21" fmla="*/ 1632 h 16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20" h="1632">
                <a:moveTo>
                  <a:pt x="216" y="0"/>
                </a:moveTo>
                <a:cubicBezTo>
                  <a:pt x="268" y="108"/>
                  <a:pt x="320" y="216"/>
                  <a:pt x="312" y="336"/>
                </a:cubicBezTo>
                <a:cubicBezTo>
                  <a:pt x="304" y="456"/>
                  <a:pt x="192" y="576"/>
                  <a:pt x="168" y="720"/>
                </a:cubicBezTo>
                <a:cubicBezTo>
                  <a:pt x="144" y="864"/>
                  <a:pt x="192" y="1104"/>
                  <a:pt x="168" y="1200"/>
                </a:cubicBezTo>
                <a:cubicBezTo>
                  <a:pt x="144" y="1296"/>
                  <a:pt x="48" y="1224"/>
                  <a:pt x="24" y="1296"/>
                </a:cubicBezTo>
                <a:cubicBezTo>
                  <a:pt x="0" y="1368"/>
                  <a:pt x="12" y="1500"/>
                  <a:pt x="24" y="1632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7447" name="AutoShape 57"/>
          <p:cNvCxnSpPr>
            <a:cxnSpLocks noChangeShapeType="1"/>
            <a:stCxn id="17422" idx="3"/>
            <a:endCxn id="17448" idx="0"/>
          </p:cNvCxnSpPr>
          <p:nvPr/>
        </p:nvCxnSpPr>
        <p:spPr bwMode="auto">
          <a:xfrm>
            <a:off x="8953500" y="2743200"/>
            <a:ext cx="304800" cy="152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7448" name="AutoShape 58"/>
          <p:cNvSpPr>
            <a:spLocks noChangeArrowheads="1"/>
          </p:cNvSpPr>
          <p:nvPr/>
        </p:nvSpPr>
        <p:spPr bwMode="auto">
          <a:xfrm>
            <a:off x="9067800" y="28956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085499" name="Rectangle 59"/>
          <p:cNvSpPr>
            <a:spLocks noChangeArrowheads="1"/>
          </p:cNvSpPr>
          <p:nvPr/>
        </p:nvSpPr>
        <p:spPr bwMode="auto">
          <a:xfrm>
            <a:off x="8077200" y="2438400"/>
            <a:ext cx="457200" cy="304800"/>
          </a:xfrm>
          <a:prstGeom prst="rect">
            <a:avLst/>
          </a:prstGeom>
          <a:solidFill>
            <a:srgbClr val="0099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-1</a:t>
            </a:r>
          </a:p>
        </p:txBody>
      </p:sp>
      <p:sp>
        <p:nvSpPr>
          <p:cNvPr id="1085500" name="Rectangle 60"/>
          <p:cNvSpPr>
            <a:spLocks noChangeArrowheads="1"/>
          </p:cNvSpPr>
          <p:nvPr/>
        </p:nvSpPr>
        <p:spPr bwMode="auto">
          <a:xfrm>
            <a:off x="8763000" y="2438400"/>
            <a:ext cx="457200" cy="304800"/>
          </a:xfrm>
          <a:prstGeom prst="rect">
            <a:avLst/>
          </a:prstGeom>
          <a:solidFill>
            <a:srgbClr val="0099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-2</a:t>
            </a:r>
          </a:p>
        </p:txBody>
      </p:sp>
      <p:sp>
        <p:nvSpPr>
          <p:cNvPr id="1085501" name="Rectangle 61"/>
          <p:cNvSpPr>
            <a:spLocks noChangeArrowheads="1"/>
          </p:cNvSpPr>
          <p:nvPr/>
        </p:nvSpPr>
        <p:spPr bwMode="auto">
          <a:xfrm>
            <a:off x="9753600" y="2438400"/>
            <a:ext cx="457200" cy="304800"/>
          </a:xfrm>
          <a:prstGeom prst="rect">
            <a:avLst/>
          </a:prstGeom>
          <a:solidFill>
            <a:srgbClr val="0099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4</a:t>
            </a:r>
          </a:p>
        </p:txBody>
      </p:sp>
      <p:sp>
        <p:nvSpPr>
          <p:cNvPr id="1085502" name="Rectangle 62"/>
          <p:cNvSpPr>
            <a:spLocks noChangeArrowheads="1"/>
          </p:cNvSpPr>
          <p:nvPr/>
        </p:nvSpPr>
        <p:spPr bwMode="auto">
          <a:xfrm>
            <a:off x="10439400" y="2438400"/>
            <a:ext cx="457200" cy="304800"/>
          </a:xfrm>
          <a:prstGeom prst="rect">
            <a:avLst/>
          </a:prstGeom>
          <a:solidFill>
            <a:srgbClr val="0099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9</a:t>
            </a:r>
          </a:p>
        </p:txBody>
      </p:sp>
      <p:sp>
        <p:nvSpPr>
          <p:cNvPr id="1085505" name="AutoShape 65"/>
          <p:cNvSpPr>
            <a:spLocks noChangeArrowheads="1"/>
          </p:cNvSpPr>
          <p:nvPr/>
        </p:nvSpPr>
        <p:spPr bwMode="auto">
          <a:xfrm>
            <a:off x="9296400" y="1524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tIns="182880" anchor="b" anchorCtr="0"/>
          <a:lstStyle/>
          <a:p>
            <a:pPr algn="ctr"/>
            <a:r>
              <a:rPr lang="en-US" dirty="0">
                <a:latin typeface="Calibri" pitchFamily="34" charset="0"/>
              </a:rPr>
              <a:t>4</a:t>
            </a:r>
          </a:p>
        </p:txBody>
      </p:sp>
      <p:sp>
        <p:nvSpPr>
          <p:cNvPr id="1085507" name="Text Box 67"/>
          <p:cNvSpPr txBox="1">
            <a:spLocks noChangeArrowheads="1"/>
          </p:cNvSpPr>
          <p:nvPr/>
        </p:nvSpPr>
        <p:spPr bwMode="auto">
          <a:xfrm>
            <a:off x="11223625" y="1919288"/>
            <a:ext cx="6635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</a:rPr>
              <a:t>min</a:t>
            </a:r>
          </a:p>
        </p:txBody>
      </p:sp>
      <p:sp>
        <p:nvSpPr>
          <p:cNvPr id="1085508" name="Text Box 68"/>
          <p:cNvSpPr txBox="1">
            <a:spLocks noChangeArrowheads="1"/>
          </p:cNvSpPr>
          <p:nvPr/>
        </p:nvSpPr>
        <p:spPr bwMode="auto">
          <a:xfrm>
            <a:off x="11223625" y="1462088"/>
            <a:ext cx="6635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</a:rPr>
              <a:t>max</a:t>
            </a:r>
          </a:p>
        </p:txBody>
      </p:sp>
      <p:sp>
        <p:nvSpPr>
          <p:cNvPr id="1085509" name="AutoShape 69"/>
          <p:cNvSpPr>
            <a:spLocks noChangeArrowheads="1"/>
          </p:cNvSpPr>
          <p:nvPr/>
        </p:nvSpPr>
        <p:spPr bwMode="auto">
          <a:xfrm rot="10800000">
            <a:off x="8458200" y="19812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757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tIns="91440" anchor="ctr" anchorCtr="1"/>
          <a:lstStyle/>
          <a:p>
            <a:pPr algn="ctr"/>
            <a:r>
              <a:rPr lang="en-US" dirty="0">
                <a:latin typeface="Calibri" pitchFamily="34" charset="0"/>
              </a:rPr>
              <a:t>-2</a:t>
            </a:r>
          </a:p>
        </p:txBody>
      </p:sp>
      <p:sp>
        <p:nvSpPr>
          <p:cNvPr id="1085510" name="AutoShape 70"/>
          <p:cNvSpPr>
            <a:spLocks noChangeArrowheads="1"/>
          </p:cNvSpPr>
          <p:nvPr/>
        </p:nvSpPr>
        <p:spPr bwMode="auto">
          <a:xfrm rot="10800000">
            <a:off x="10134600" y="19812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757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wrap="none" tIns="91440" anchor="ctr" anchorCtr="1"/>
          <a:lstStyle/>
          <a:p>
            <a:pPr algn="ctr"/>
            <a:r>
              <a:rPr lang="en-US" dirty="0">
                <a:latin typeface="Calibri" pitchFamily="34" charset="0"/>
              </a:rPr>
              <a:t>4</a:t>
            </a:r>
          </a:p>
        </p:txBody>
      </p:sp>
      <p:sp>
        <p:nvSpPr>
          <p:cNvPr id="2" name="Cloud 1"/>
          <p:cNvSpPr/>
          <p:nvPr/>
        </p:nvSpPr>
        <p:spPr>
          <a:xfrm rot="505837">
            <a:off x="7504576" y="2743200"/>
            <a:ext cx="4191000" cy="3962400"/>
          </a:xfrm>
          <a:prstGeom prst="cloud">
            <a:avLst/>
          </a:prstGeom>
          <a:gradFill>
            <a:gsLst>
              <a:gs pos="0">
                <a:schemeClr val="accent1">
                  <a:shade val="51000"/>
                  <a:satMod val="130000"/>
                  <a:alpha val="30000"/>
                </a:schemeClr>
              </a:gs>
              <a:gs pos="80000">
                <a:schemeClr val="accent1">
                  <a:shade val="93000"/>
                  <a:satMod val="130000"/>
                </a:schemeClr>
              </a:gs>
              <a:gs pos="100000">
                <a:schemeClr val="accent1">
                  <a:shade val="94000"/>
                  <a:satMod val="135000"/>
                </a:schemeClr>
              </a:gs>
            </a:gsLst>
            <a:lin ang="54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99" grpId="0" animBg="1" autoUpdateAnimBg="0"/>
      <p:bldP spid="1085500" grpId="0" animBg="1" autoUpdateAnimBg="0"/>
      <p:bldP spid="1085501" grpId="0" animBg="1" autoUpdateAnimBg="0"/>
      <p:bldP spid="1085502" grpId="0" animBg="1" autoUpdateAnimBg="0"/>
      <p:bldP spid="1085505" grpId="0" animBg="1" autoUpdateAnimBg="0"/>
      <p:bldP spid="1085509" grpId="0" animBg="1"/>
      <p:bldP spid="1085510" grpId="0" animBg="1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7500" y="1404536"/>
            <a:ext cx="4610100" cy="22675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7000" y="3886200"/>
            <a:ext cx="4686300" cy="21587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5461000" cy="4729164"/>
          </a:xfrm>
        </p:spPr>
        <p:txBody>
          <a:bodyPr/>
          <a:lstStyle/>
          <a:p>
            <a:r>
              <a:rPr lang="en-US" sz="2800" dirty="0"/>
              <a:t>Evaluation functions are always imperfect</a:t>
            </a:r>
          </a:p>
          <a:p>
            <a:r>
              <a:rPr lang="en-US" sz="2800" dirty="0"/>
              <a:t>Deeper search =&gt; better play (usually)</a:t>
            </a:r>
          </a:p>
          <a:p>
            <a:r>
              <a:rPr lang="en-US" sz="2800" dirty="0"/>
              <a:t>Or, deeper search gives same quality of play with a less accurate evaluation function</a:t>
            </a:r>
          </a:p>
          <a:p>
            <a:r>
              <a:rPr lang="en-US" sz="2800" dirty="0"/>
              <a:t>An important example of the tradeoff between complexity of features and complexity of computation</a:t>
            </a:r>
          </a:p>
        </p:txBody>
      </p:sp>
      <p:sp>
        <p:nvSpPr>
          <p:cNvPr id="7" name="Text Box 76"/>
          <p:cNvSpPr txBox="1">
            <a:spLocks noChangeArrowheads="1"/>
          </p:cNvSpPr>
          <p:nvPr/>
        </p:nvSpPr>
        <p:spPr bwMode="auto">
          <a:xfrm>
            <a:off x="8382000" y="6488112"/>
            <a:ext cx="3810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depth limited (L6D4, L6D5)]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Limited Depth (2)</a:t>
            </a:r>
          </a:p>
        </p:txBody>
      </p:sp>
    </p:spTree>
    <p:extLst>
      <p:ext uri="{BB962C8B-B14F-4D97-AF65-F5344CB8AC3E}">
        <p14:creationId xmlns:p14="http://schemas.microsoft.com/office/powerpoint/2010/main" val="13813425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Limited Depth (10)</a:t>
            </a:r>
          </a:p>
        </p:txBody>
      </p:sp>
    </p:spTree>
    <p:extLst>
      <p:ext uri="{BB962C8B-B14F-4D97-AF65-F5344CB8AC3E}">
        <p14:creationId xmlns:p14="http://schemas.microsoft.com/office/powerpoint/2010/main" val="237480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3200" y="1314643"/>
            <a:ext cx="6729412" cy="50351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Functions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Evaluation Functions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606611" y="1140011"/>
            <a:ext cx="11506200" cy="5529729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dirty="0"/>
              <a:t>Evaluation functions score non-terminals in depth-limited search</a:t>
            </a:r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r>
              <a:rPr lang="en-US" dirty="0"/>
              <a:t>Ideal function: returns the actual minimax value of the position</a:t>
            </a:r>
          </a:p>
          <a:p>
            <a:pPr eaLnBrk="1" hangingPunct="1">
              <a:lnSpc>
                <a:spcPct val="80000"/>
              </a:lnSpc>
            </a:pPr>
            <a:r>
              <a:rPr lang="en-US" dirty="0"/>
              <a:t>In practice: typically weighted linear sum of features: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EVAL(s) = 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baseline="-25000" dirty="0">
                <a:solidFill>
                  <a:srgbClr val="BD00B0"/>
                </a:solidFill>
              </a:rPr>
              <a:t>1 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solidFill>
                  <a:srgbClr val="BD00B0"/>
                </a:solidFill>
              </a:rPr>
              <a:t>1</a:t>
            </a:r>
            <a:r>
              <a:rPr lang="en-US" dirty="0">
                <a:solidFill>
                  <a:srgbClr val="BD00B0"/>
                </a:solidFill>
              </a:rPr>
              <a:t>(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solidFill>
                  <a:srgbClr val="BD00B0"/>
                </a:solidFill>
              </a:rPr>
              <a:t>) + 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baseline="-25000" dirty="0">
                <a:solidFill>
                  <a:srgbClr val="BD00B0"/>
                </a:solidFill>
                <a:cs typeface="Times New Roman" pitchFamily="18" charset="0"/>
              </a:rPr>
              <a:t>2</a:t>
            </a:r>
            <a:r>
              <a:rPr lang="en-US" baseline="-25000" dirty="0">
                <a:solidFill>
                  <a:srgbClr val="BD00B0"/>
                </a:solidFill>
              </a:rPr>
              <a:t> 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solidFill>
                  <a:srgbClr val="BD00B0"/>
                </a:solidFill>
                <a:cs typeface="Times New Roman" pitchFamily="18" charset="0"/>
              </a:rPr>
              <a:t>2</a:t>
            </a:r>
            <a:r>
              <a:rPr lang="en-US" dirty="0">
                <a:solidFill>
                  <a:srgbClr val="BD00B0"/>
                </a:solidFill>
              </a:rPr>
              <a:t>(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solidFill>
                  <a:srgbClr val="BD00B0"/>
                </a:solidFill>
              </a:rPr>
              <a:t>) + …. + </a:t>
            </a:r>
            <a:r>
              <a:rPr lang="en-US" i="1" dirty="0" err="1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i="1" baseline="-25000" dirty="0" err="1">
                <a:solidFill>
                  <a:srgbClr val="BD00B0"/>
                </a:solidFill>
                <a:cs typeface="Times New Roman" pitchFamily="18" charset="0"/>
              </a:rPr>
              <a:t>n</a:t>
            </a:r>
            <a:r>
              <a:rPr lang="en-US" baseline="-25000" dirty="0">
                <a:solidFill>
                  <a:srgbClr val="BD00B0"/>
                </a:solidFill>
                <a:cs typeface="Times New Roman" pitchFamily="18" charset="0"/>
              </a:rPr>
              <a:t>  </a:t>
            </a:r>
            <a:r>
              <a:rPr lang="en-US" i="1" dirty="0" err="1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i="1" baseline="-25000" dirty="0" err="1">
                <a:solidFill>
                  <a:srgbClr val="BD00B0"/>
                </a:solidFill>
                <a:cs typeface="Times New Roman" pitchFamily="18" charset="0"/>
              </a:rPr>
              <a:t>n</a:t>
            </a:r>
            <a:r>
              <a:rPr lang="en-US" dirty="0">
                <a:solidFill>
                  <a:srgbClr val="BD00B0"/>
                </a:solidFill>
              </a:rPr>
              <a:t>(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solidFill>
                  <a:srgbClr val="BD00B0"/>
                </a:solidFill>
              </a:rPr>
              <a:t>)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E.g., 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baseline="-25000" dirty="0">
                <a:solidFill>
                  <a:srgbClr val="BD00B0"/>
                </a:solidFill>
              </a:rPr>
              <a:t>1</a:t>
            </a:r>
            <a:r>
              <a:rPr lang="en-US" dirty="0">
                <a:solidFill>
                  <a:srgbClr val="BD00B0"/>
                </a:solidFill>
              </a:rPr>
              <a:t> = 9,  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baseline="-25000" dirty="0">
                <a:solidFill>
                  <a:srgbClr val="BD00B0"/>
                </a:solidFill>
              </a:rPr>
              <a:t>1</a:t>
            </a:r>
            <a:r>
              <a:rPr lang="en-US" dirty="0">
                <a:solidFill>
                  <a:srgbClr val="BD00B0"/>
                </a:solidFill>
              </a:rPr>
              <a:t>(</a:t>
            </a:r>
            <a:r>
              <a:rPr lang="en-US" i="1" dirty="0">
                <a:solidFill>
                  <a:srgbClr val="BD00B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dirty="0">
                <a:solidFill>
                  <a:srgbClr val="BD00B0"/>
                </a:solidFill>
              </a:rPr>
              <a:t>) = (num white queens – num black queens)</a:t>
            </a:r>
            <a:r>
              <a:rPr lang="en-US" dirty="0"/>
              <a:t>, etc.</a:t>
            </a:r>
          </a:p>
        </p:txBody>
      </p:sp>
      <p:pic>
        <p:nvPicPr>
          <p:cNvPr id="19460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7576" y="1846730"/>
            <a:ext cx="2438400" cy="2734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68751" y="1846730"/>
            <a:ext cx="2519916" cy="274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AutoShape 27"/>
          <p:cNvSpPr>
            <a:spLocks noChangeArrowheads="1"/>
          </p:cNvSpPr>
          <p:nvPr/>
        </p:nvSpPr>
        <p:spPr bwMode="auto">
          <a:xfrm>
            <a:off x="5058989" y="2367430"/>
            <a:ext cx="166687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AutoShape 28"/>
          <p:cNvSpPr>
            <a:spLocks noChangeArrowheads="1"/>
          </p:cNvSpPr>
          <p:nvPr/>
        </p:nvSpPr>
        <p:spPr bwMode="auto">
          <a:xfrm rot="10800000">
            <a:off x="4471614" y="2761130"/>
            <a:ext cx="168275" cy="168275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AutoShape 29"/>
          <p:cNvSpPr>
            <a:spLocks noChangeArrowheads="1"/>
          </p:cNvSpPr>
          <p:nvPr/>
        </p:nvSpPr>
        <p:spPr bwMode="auto">
          <a:xfrm rot="10800000">
            <a:off x="5560639" y="2761130"/>
            <a:ext cx="168275" cy="168275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AutoShape 30"/>
          <p:cNvSpPr>
            <a:spLocks noChangeArrowheads="1"/>
          </p:cNvSpPr>
          <p:nvPr/>
        </p:nvSpPr>
        <p:spPr bwMode="auto">
          <a:xfrm>
            <a:off x="4181101" y="305005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AutoShape 31"/>
          <p:cNvSpPr>
            <a:spLocks noChangeArrowheads="1"/>
          </p:cNvSpPr>
          <p:nvPr/>
        </p:nvSpPr>
        <p:spPr bwMode="auto">
          <a:xfrm>
            <a:off x="4790701" y="305005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AutoShape 32"/>
          <p:cNvSpPr>
            <a:spLocks noChangeArrowheads="1"/>
          </p:cNvSpPr>
          <p:nvPr/>
        </p:nvSpPr>
        <p:spPr bwMode="auto">
          <a:xfrm>
            <a:off x="5247901" y="305005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9" name="AutoShape 33"/>
          <p:cNvSpPr>
            <a:spLocks noChangeArrowheads="1"/>
          </p:cNvSpPr>
          <p:nvPr/>
        </p:nvSpPr>
        <p:spPr bwMode="auto">
          <a:xfrm>
            <a:off x="5897189" y="305005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9470" name="AutoShape 34"/>
          <p:cNvCxnSpPr>
            <a:cxnSpLocks noChangeShapeType="1"/>
            <a:stCxn id="19463" idx="3"/>
            <a:endCxn id="19464" idx="3"/>
          </p:cNvCxnSpPr>
          <p:nvPr/>
        </p:nvCxnSpPr>
        <p:spPr bwMode="auto">
          <a:xfrm flipH="1">
            <a:off x="4554164" y="2535705"/>
            <a:ext cx="588962" cy="2238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1" name="AutoShape 35"/>
          <p:cNvCxnSpPr>
            <a:cxnSpLocks noChangeShapeType="1"/>
            <a:stCxn id="19463" idx="3"/>
            <a:endCxn id="19465" idx="3"/>
          </p:cNvCxnSpPr>
          <p:nvPr/>
        </p:nvCxnSpPr>
        <p:spPr bwMode="auto">
          <a:xfrm>
            <a:off x="5143126" y="2535705"/>
            <a:ext cx="500063" cy="2238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2" name="AutoShape 36"/>
          <p:cNvCxnSpPr>
            <a:cxnSpLocks noChangeShapeType="1"/>
            <a:stCxn id="19464" idx="0"/>
            <a:endCxn id="19466" idx="0"/>
          </p:cNvCxnSpPr>
          <p:nvPr/>
        </p:nvCxnSpPr>
        <p:spPr bwMode="auto">
          <a:xfrm flipH="1">
            <a:off x="4265239" y="2927818"/>
            <a:ext cx="290512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3" name="AutoShape 37"/>
          <p:cNvCxnSpPr>
            <a:cxnSpLocks noChangeShapeType="1"/>
            <a:stCxn id="19464" idx="0"/>
            <a:endCxn id="19467" idx="0"/>
          </p:cNvCxnSpPr>
          <p:nvPr/>
        </p:nvCxnSpPr>
        <p:spPr bwMode="auto">
          <a:xfrm>
            <a:off x="4555751" y="2927818"/>
            <a:ext cx="319088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4" name="AutoShape 38"/>
          <p:cNvCxnSpPr>
            <a:cxnSpLocks noChangeShapeType="1"/>
            <a:stCxn id="19465" idx="0"/>
            <a:endCxn id="19468" idx="0"/>
          </p:cNvCxnSpPr>
          <p:nvPr/>
        </p:nvCxnSpPr>
        <p:spPr bwMode="auto">
          <a:xfrm flipH="1">
            <a:off x="5332039" y="2927818"/>
            <a:ext cx="312737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75" name="AutoShape 39"/>
          <p:cNvCxnSpPr>
            <a:cxnSpLocks noChangeShapeType="1"/>
            <a:stCxn id="19465" idx="0"/>
            <a:endCxn id="19469" idx="0"/>
          </p:cNvCxnSpPr>
          <p:nvPr/>
        </p:nvCxnSpPr>
        <p:spPr bwMode="auto">
          <a:xfrm>
            <a:off x="5644776" y="2927818"/>
            <a:ext cx="336550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9476" name="AutoShape 40"/>
          <p:cNvSpPr>
            <a:spLocks noChangeArrowheads="1"/>
          </p:cNvSpPr>
          <p:nvPr/>
        </p:nvSpPr>
        <p:spPr bwMode="auto">
          <a:xfrm>
            <a:off x="5720976" y="3708868"/>
            <a:ext cx="609600" cy="27146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9477" name="AutoShape 41"/>
          <p:cNvCxnSpPr>
            <a:cxnSpLocks noChangeShapeType="1"/>
            <a:endCxn id="32" idx="3"/>
          </p:cNvCxnSpPr>
          <p:nvPr/>
        </p:nvCxnSpPr>
        <p:spPr bwMode="auto">
          <a:xfrm>
            <a:off x="3561976" y="3072280"/>
            <a:ext cx="1000125" cy="763587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19478" name="AutoShape 42"/>
          <p:cNvCxnSpPr>
            <a:cxnSpLocks noChangeShapeType="1"/>
            <a:endCxn id="19482" idx="1"/>
          </p:cNvCxnSpPr>
          <p:nvPr/>
        </p:nvCxnSpPr>
        <p:spPr bwMode="auto">
          <a:xfrm flipH="1">
            <a:off x="6101976" y="3077043"/>
            <a:ext cx="866775" cy="530225"/>
          </a:xfrm>
          <a:prstGeom prst="straightConnector1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19479" name="Rectangle 43"/>
          <p:cNvSpPr>
            <a:spLocks noChangeArrowheads="1"/>
          </p:cNvSpPr>
          <p:nvPr/>
        </p:nvSpPr>
        <p:spPr bwMode="auto">
          <a:xfrm rot="10800000">
            <a:off x="5247901" y="3507255"/>
            <a:ext cx="168275" cy="168275"/>
          </a:xfrm>
          <a:prstGeom prst="rect">
            <a:avLst/>
          </a:prstGeom>
          <a:solidFill>
            <a:srgbClr val="9B0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9480" name="AutoShape 44"/>
          <p:cNvCxnSpPr>
            <a:cxnSpLocks noChangeShapeType="1"/>
            <a:stCxn id="19468" idx="3"/>
            <a:endCxn id="19479" idx="2"/>
          </p:cNvCxnSpPr>
          <p:nvPr/>
        </p:nvCxnSpPr>
        <p:spPr bwMode="auto">
          <a:xfrm flipH="1">
            <a:off x="5330451" y="3218330"/>
            <a:ext cx="1588" cy="2873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481" name="AutoShape 45"/>
          <p:cNvCxnSpPr>
            <a:cxnSpLocks noChangeShapeType="1"/>
            <a:stCxn id="19468" idx="4"/>
            <a:endCxn id="19482" idx="2"/>
          </p:cNvCxnSpPr>
          <p:nvPr/>
        </p:nvCxnSpPr>
        <p:spPr bwMode="auto">
          <a:xfrm>
            <a:off x="5416176" y="3218330"/>
            <a:ext cx="600075" cy="3032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19482" name="Rectangle 46"/>
          <p:cNvSpPr>
            <a:spLocks noChangeArrowheads="1"/>
          </p:cNvSpPr>
          <p:nvPr/>
        </p:nvSpPr>
        <p:spPr bwMode="auto">
          <a:xfrm rot="10800000">
            <a:off x="5933701" y="3523130"/>
            <a:ext cx="168275" cy="168275"/>
          </a:xfrm>
          <a:prstGeom prst="rect">
            <a:avLst/>
          </a:prstGeom>
          <a:solidFill>
            <a:srgbClr val="9B0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3" name="AutoShape 47"/>
          <p:cNvSpPr>
            <a:spLocks noChangeArrowheads="1"/>
          </p:cNvSpPr>
          <p:nvPr/>
        </p:nvSpPr>
        <p:spPr bwMode="auto">
          <a:xfrm>
            <a:off x="5035176" y="3708868"/>
            <a:ext cx="609600" cy="27146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AutoShape 28"/>
          <p:cNvSpPr>
            <a:spLocks noChangeArrowheads="1"/>
          </p:cNvSpPr>
          <p:nvPr/>
        </p:nvSpPr>
        <p:spPr bwMode="auto">
          <a:xfrm rot="10800000">
            <a:off x="4196976" y="3462805"/>
            <a:ext cx="168275" cy="168275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0" name="AutoShape 34"/>
          <p:cNvCxnSpPr>
            <a:cxnSpLocks noChangeShapeType="1"/>
            <a:endCxn id="29" idx="3"/>
          </p:cNvCxnSpPr>
          <p:nvPr/>
        </p:nvCxnSpPr>
        <p:spPr bwMode="auto">
          <a:xfrm flipH="1">
            <a:off x="4279526" y="3237380"/>
            <a:ext cx="588962" cy="2238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31" name="AutoShape 37"/>
          <p:cNvCxnSpPr>
            <a:cxnSpLocks noChangeShapeType="1"/>
            <a:stCxn id="29" idx="0"/>
          </p:cNvCxnSpPr>
          <p:nvPr/>
        </p:nvCxnSpPr>
        <p:spPr bwMode="auto">
          <a:xfrm>
            <a:off x="4281113" y="3629493"/>
            <a:ext cx="319088" cy="122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</p:cxnSp>
      <p:sp>
        <p:nvSpPr>
          <p:cNvPr id="32" name="Rectangle 43"/>
          <p:cNvSpPr>
            <a:spLocks noChangeArrowheads="1"/>
          </p:cNvSpPr>
          <p:nvPr/>
        </p:nvSpPr>
        <p:spPr bwMode="auto">
          <a:xfrm rot="10800000">
            <a:off x="4562101" y="3751730"/>
            <a:ext cx="168275" cy="168275"/>
          </a:xfrm>
          <a:prstGeom prst="rect">
            <a:avLst/>
          </a:prstGeom>
          <a:solidFill>
            <a:srgbClr val="9B0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AutoShape 47"/>
          <p:cNvSpPr>
            <a:spLocks noChangeArrowheads="1"/>
          </p:cNvSpPr>
          <p:nvPr/>
        </p:nvSpPr>
        <p:spPr bwMode="auto">
          <a:xfrm>
            <a:off x="4349376" y="3953343"/>
            <a:ext cx="609600" cy="271462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3" name="Group 37"/>
          <p:cNvGrpSpPr>
            <a:grpSpLocks/>
          </p:cNvGrpSpPr>
          <p:nvPr/>
        </p:nvGrpSpPr>
        <p:grpSpPr bwMode="auto">
          <a:xfrm>
            <a:off x="3862388" y="1447800"/>
            <a:ext cx="4519612" cy="2462213"/>
            <a:chOff x="1457" y="1425"/>
            <a:chExt cx="2847" cy="1551"/>
          </a:xfrm>
        </p:grpSpPr>
        <p:grpSp>
          <p:nvGrpSpPr>
            <p:cNvPr id="2079" name="Group 34"/>
            <p:cNvGrpSpPr>
              <a:grpSpLocks/>
            </p:cNvGrpSpPr>
            <p:nvPr/>
          </p:nvGrpSpPr>
          <p:grpSpPr bwMode="auto">
            <a:xfrm>
              <a:off x="1457" y="1425"/>
              <a:ext cx="2847" cy="1551"/>
              <a:chOff x="1457" y="1425"/>
              <a:chExt cx="2847" cy="1551"/>
            </a:xfrm>
          </p:grpSpPr>
          <p:pic>
            <p:nvPicPr>
              <p:cNvPr id="2080" name="Picture 2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457" y="1425"/>
                <a:ext cx="2847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051" name="Object 31"/>
              <p:cNvGraphicFramePr>
                <a:graphicFrameLocks noChangeAspect="1"/>
              </p:cNvGraphicFramePr>
              <p:nvPr/>
            </p:nvGraphicFramePr>
            <p:xfrm>
              <a:off x="2432" y="2400"/>
              <a:ext cx="174" cy="1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92" name="Photo Editor Photo" r:id="rId4" imgW="327619" imgH="343075" progId="MSPhotoEd.3">
                      <p:embed/>
                    </p:oleObj>
                  </mc:Choice>
                  <mc:Fallback>
                    <p:oleObj name="Photo Editor Photo" r:id="rId4" imgW="327619" imgH="343075" progId="MSPhotoEd.3">
                      <p:embed/>
                      <p:pic>
                        <p:nvPicPr>
                          <p:cNvPr id="2051" name="Object 3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32" y="2400"/>
                            <a:ext cx="174" cy="1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2" name="Object 33"/>
              <p:cNvGraphicFramePr>
                <a:graphicFrameLocks noChangeAspect="1"/>
              </p:cNvGraphicFramePr>
              <p:nvPr/>
            </p:nvGraphicFramePr>
            <p:xfrm>
              <a:off x="3264" y="2544"/>
              <a:ext cx="206" cy="16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93" name="Photo Editor Photo" r:id="rId6" imgW="327619" imgH="343075" progId="MSPhotoEd.3">
                      <p:embed/>
                    </p:oleObj>
                  </mc:Choice>
                  <mc:Fallback>
                    <p:oleObj name="Photo Editor Photo" r:id="rId6" imgW="327619" imgH="343075" progId="MSPhotoEd.3">
                      <p:embed/>
                      <p:pic>
                        <p:nvPicPr>
                          <p:cNvPr id="2052" name="Object 3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64" y="2544"/>
                            <a:ext cx="206" cy="16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050" name="Object 35"/>
            <p:cNvGraphicFramePr>
              <a:graphicFrameLocks noChangeAspect="1"/>
            </p:cNvGraphicFramePr>
            <p:nvPr/>
          </p:nvGraphicFramePr>
          <p:xfrm>
            <a:off x="2880" y="2400"/>
            <a:ext cx="192" cy="1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94" name="Photo Editor Photo" r:id="rId7" imgW="327619" imgH="343075" progId="MSPhotoEd.3">
                    <p:embed/>
                  </p:oleObj>
                </mc:Choice>
                <mc:Fallback>
                  <p:oleObj name="Photo Editor Photo" r:id="rId7" imgW="327619" imgH="343075" progId="MSPhotoEd.3">
                    <p:embed/>
                    <p:pic>
                      <p:nvPicPr>
                        <p:cNvPr id="205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80" y="2400"/>
                          <a:ext cx="192" cy="1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Evaluation for Pacman</a:t>
            </a:r>
          </a:p>
        </p:txBody>
      </p: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5511800" y="3452813"/>
            <a:ext cx="1257300" cy="296862"/>
            <a:chOff x="2496" y="2688"/>
            <a:chExt cx="792" cy="187"/>
          </a:xfrm>
        </p:grpSpPr>
        <p:pic>
          <p:nvPicPr>
            <p:cNvPr id="2076" name="Picture 4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072" y="2688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7" name="Picture 43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496" y="2688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8" name="Picture 44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784" y="2688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52"/>
          <p:cNvGrpSpPr>
            <a:grpSpLocks/>
          </p:cNvGrpSpPr>
          <p:nvPr/>
        </p:nvGrpSpPr>
        <p:grpSpPr bwMode="auto">
          <a:xfrm>
            <a:off x="5207000" y="2538413"/>
            <a:ext cx="1866900" cy="754062"/>
            <a:chOff x="2304" y="2112"/>
            <a:chExt cx="1176" cy="475"/>
          </a:xfrm>
        </p:grpSpPr>
        <p:pic>
          <p:nvPicPr>
            <p:cNvPr id="2073" name="Picture 4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264" y="2256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4" name="Picture 50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592" y="2112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5" name="Picture 5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304" y="240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59"/>
          <p:cNvGrpSpPr>
            <a:grpSpLocks/>
          </p:cNvGrpSpPr>
          <p:nvPr/>
        </p:nvGrpSpPr>
        <p:grpSpPr bwMode="auto">
          <a:xfrm>
            <a:off x="5207000" y="2971800"/>
            <a:ext cx="1104900" cy="296862"/>
            <a:chOff x="2304" y="2400"/>
            <a:chExt cx="696" cy="187"/>
          </a:xfrm>
        </p:grpSpPr>
        <p:pic>
          <p:nvPicPr>
            <p:cNvPr id="2070" name="Picture 5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784" y="2400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1" name="Picture 57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544" y="2400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72" name="Picture 58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304" y="240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66"/>
          <p:cNvGrpSpPr>
            <a:grpSpLocks/>
          </p:cNvGrpSpPr>
          <p:nvPr/>
        </p:nvGrpSpPr>
        <p:grpSpPr bwMode="auto">
          <a:xfrm>
            <a:off x="4445000" y="2995613"/>
            <a:ext cx="1104900" cy="296862"/>
            <a:chOff x="2304" y="2400"/>
            <a:chExt cx="696" cy="187"/>
          </a:xfrm>
        </p:grpSpPr>
        <p:pic>
          <p:nvPicPr>
            <p:cNvPr id="2067" name="Picture 67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784" y="2400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8" name="Picture 68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544" y="2400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9" name="Picture 69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2304" y="240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" name="Group 75"/>
          <p:cNvGrpSpPr>
            <a:grpSpLocks/>
          </p:cNvGrpSpPr>
          <p:nvPr/>
        </p:nvGrpSpPr>
        <p:grpSpPr bwMode="auto">
          <a:xfrm>
            <a:off x="5732463" y="3429000"/>
            <a:ext cx="808037" cy="296863"/>
            <a:chOff x="2635" y="2837"/>
            <a:chExt cx="509" cy="187"/>
          </a:xfrm>
        </p:grpSpPr>
        <p:pic>
          <p:nvPicPr>
            <p:cNvPr id="2064" name="Picture 73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2635" y="2846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5" name="Picture 7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928" y="2856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66" name="Picture 74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784" y="2837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1" y="4246885"/>
            <a:ext cx="3657600" cy="23430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minimax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610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What if the game is not zero-sum, or has multiple players?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Generalization of minimax: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Terminals have </a:t>
            </a:r>
            <a:r>
              <a:rPr lang="en-US" sz="2000" b="1" i="1" dirty="0">
                <a:solidFill>
                  <a:srgbClr val="FF0000"/>
                </a:solidFill>
              </a:rPr>
              <a:t>utility </a:t>
            </a:r>
            <a:r>
              <a:rPr lang="en-US" sz="2000" b="1" i="1" dirty="0" err="1">
                <a:solidFill>
                  <a:srgbClr val="FF0000"/>
                </a:solidFill>
              </a:rPr>
              <a:t>tuples</a:t>
            </a:r>
            <a:endParaRPr lang="en-US" sz="2000" b="1" i="1" dirty="0">
              <a:solidFill>
                <a:srgbClr val="FF000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sz="2000" dirty="0"/>
              <a:t>Node values are also utility </a:t>
            </a:r>
            <a:r>
              <a:rPr lang="en-US" sz="2000" dirty="0" err="1"/>
              <a:t>tuples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b="1" i="1" dirty="0">
                <a:solidFill>
                  <a:srgbClr val="0000FF"/>
                </a:solidFill>
              </a:rPr>
              <a:t>Each player maximizes its own component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Can give rise to cooperation and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/>
              <a:t>	competition dynamically…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4572000" y="1972273"/>
            <a:ext cx="6934200" cy="3742727"/>
            <a:chOff x="3200400" y="2057400"/>
            <a:chExt cx="5638800" cy="3043536"/>
          </a:xfrm>
        </p:grpSpPr>
        <p:sp>
          <p:nvSpPr>
            <p:cNvPr id="18436" name="Text Box 25"/>
            <p:cNvSpPr txBox="1">
              <a:spLocks noChangeArrowheads="1"/>
            </p:cNvSpPr>
            <p:nvPr/>
          </p:nvSpPr>
          <p:spPr bwMode="auto">
            <a:xfrm>
              <a:off x="32004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1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1,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6</a:t>
              </a:r>
            </a:p>
          </p:txBody>
        </p:sp>
        <p:sp>
          <p:nvSpPr>
            <p:cNvPr id="18437" name="Text Box 26"/>
            <p:cNvSpPr txBox="1">
              <a:spLocks noChangeArrowheads="1"/>
            </p:cNvSpPr>
            <p:nvPr/>
          </p:nvSpPr>
          <p:spPr bwMode="auto">
            <a:xfrm>
              <a:off x="38862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0,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7</a:t>
              </a:r>
            </a:p>
          </p:txBody>
        </p:sp>
        <p:sp>
          <p:nvSpPr>
            <p:cNvPr id="18438" name="Text Box 27"/>
            <p:cNvSpPr txBox="1">
              <a:spLocks noChangeArrowheads="1"/>
            </p:cNvSpPr>
            <p:nvPr/>
          </p:nvSpPr>
          <p:spPr bwMode="auto">
            <a:xfrm>
              <a:off x="46482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9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9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18439" name="Text Box 28"/>
            <p:cNvSpPr txBox="1">
              <a:spLocks noChangeArrowheads="1"/>
            </p:cNvSpPr>
            <p:nvPr/>
          </p:nvSpPr>
          <p:spPr bwMode="auto">
            <a:xfrm>
              <a:off x="53340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8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8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1</a:t>
              </a:r>
            </a:p>
          </p:txBody>
        </p:sp>
        <p:sp>
          <p:nvSpPr>
            <p:cNvPr id="18440" name="Text Box 29"/>
            <p:cNvSpPr txBox="1">
              <a:spLocks noChangeArrowheads="1"/>
            </p:cNvSpPr>
            <p:nvPr/>
          </p:nvSpPr>
          <p:spPr bwMode="auto">
            <a:xfrm>
              <a:off x="60960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9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9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18441" name="Text Box 30"/>
            <p:cNvSpPr txBox="1">
              <a:spLocks noChangeArrowheads="1"/>
            </p:cNvSpPr>
            <p:nvPr/>
          </p:nvSpPr>
          <p:spPr bwMode="auto">
            <a:xfrm>
              <a:off x="67818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7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7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18442" name="Text Box 31"/>
            <p:cNvSpPr txBox="1">
              <a:spLocks noChangeArrowheads="1"/>
            </p:cNvSpPr>
            <p:nvPr/>
          </p:nvSpPr>
          <p:spPr bwMode="auto">
            <a:xfrm>
              <a:off x="75438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8</a:t>
              </a:r>
            </a:p>
          </p:txBody>
        </p:sp>
        <p:sp>
          <p:nvSpPr>
            <p:cNvPr id="18443" name="Text Box 32"/>
            <p:cNvSpPr txBox="1">
              <a:spLocks noChangeArrowheads="1"/>
            </p:cNvSpPr>
            <p:nvPr/>
          </p:nvSpPr>
          <p:spPr bwMode="auto">
            <a:xfrm>
              <a:off x="82296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0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7</a:t>
              </a:r>
            </a:p>
          </p:txBody>
        </p:sp>
        <p:cxnSp>
          <p:nvCxnSpPr>
            <p:cNvPr id="18445" name="AutoShape 11"/>
            <p:cNvCxnSpPr>
              <a:cxnSpLocks noChangeShapeType="1"/>
            </p:cNvCxnSpPr>
            <p:nvPr/>
          </p:nvCxnSpPr>
          <p:spPr bwMode="auto">
            <a:xfrm flipH="1">
              <a:off x="4686300" y="2362200"/>
              <a:ext cx="12954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6" name="AutoShape 12"/>
            <p:cNvCxnSpPr>
              <a:cxnSpLocks noChangeShapeType="1"/>
            </p:cNvCxnSpPr>
            <p:nvPr/>
          </p:nvCxnSpPr>
          <p:spPr bwMode="auto">
            <a:xfrm>
              <a:off x="5981700" y="2362200"/>
              <a:ext cx="14478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7" name="AutoShape 13"/>
            <p:cNvCxnSpPr>
              <a:cxnSpLocks noChangeShapeType="1"/>
            </p:cNvCxnSpPr>
            <p:nvPr/>
          </p:nvCxnSpPr>
          <p:spPr bwMode="auto">
            <a:xfrm flipH="1">
              <a:off x="4000500" y="3124200"/>
              <a:ext cx="6858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8" name="AutoShape 14"/>
            <p:cNvCxnSpPr>
              <a:cxnSpLocks noChangeShapeType="1"/>
            </p:cNvCxnSpPr>
            <p:nvPr/>
          </p:nvCxnSpPr>
          <p:spPr bwMode="auto">
            <a:xfrm>
              <a:off x="46863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9" name="AutoShape 15"/>
            <p:cNvCxnSpPr>
              <a:cxnSpLocks noChangeShapeType="1"/>
            </p:cNvCxnSpPr>
            <p:nvPr/>
          </p:nvCxnSpPr>
          <p:spPr bwMode="auto">
            <a:xfrm flipH="1">
              <a:off x="68199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0" name="AutoShape 16"/>
            <p:cNvCxnSpPr>
              <a:cxnSpLocks noChangeShapeType="1"/>
            </p:cNvCxnSpPr>
            <p:nvPr/>
          </p:nvCxnSpPr>
          <p:spPr bwMode="auto">
            <a:xfrm>
              <a:off x="74295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1" name="AutoShape 17"/>
            <p:cNvCxnSpPr>
              <a:cxnSpLocks noChangeShapeType="1"/>
            </p:cNvCxnSpPr>
            <p:nvPr/>
          </p:nvCxnSpPr>
          <p:spPr bwMode="auto">
            <a:xfrm flipH="1">
              <a:off x="37338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2" name="AutoShape 18"/>
            <p:cNvCxnSpPr>
              <a:cxnSpLocks noChangeShapeType="1"/>
            </p:cNvCxnSpPr>
            <p:nvPr/>
          </p:nvCxnSpPr>
          <p:spPr bwMode="auto">
            <a:xfrm>
              <a:off x="4000500" y="4038600"/>
              <a:ext cx="1905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3" name="AutoShape 19"/>
            <p:cNvCxnSpPr>
              <a:cxnSpLocks noChangeShapeType="1"/>
            </p:cNvCxnSpPr>
            <p:nvPr/>
          </p:nvCxnSpPr>
          <p:spPr bwMode="auto">
            <a:xfrm flipH="1">
              <a:off x="50292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4" name="AutoShape 20"/>
            <p:cNvCxnSpPr>
              <a:cxnSpLocks noChangeShapeType="1"/>
            </p:cNvCxnSpPr>
            <p:nvPr/>
          </p:nvCxnSpPr>
          <p:spPr bwMode="auto">
            <a:xfrm>
              <a:off x="52959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5" name="AutoShape 21"/>
            <p:cNvCxnSpPr>
              <a:cxnSpLocks noChangeShapeType="1"/>
            </p:cNvCxnSpPr>
            <p:nvPr/>
          </p:nvCxnSpPr>
          <p:spPr bwMode="auto">
            <a:xfrm flipH="1">
              <a:off x="65532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6" name="AutoShape 22"/>
            <p:cNvCxnSpPr>
              <a:cxnSpLocks noChangeShapeType="1"/>
            </p:cNvCxnSpPr>
            <p:nvPr/>
          </p:nvCxnSpPr>
          <p:spPr bwMode="auto">
            <a:xfrm>
              <a:off x="6819900" y="4038600"/>
              <a:ext cx="1905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7" name="AutoShape 23"/>
            <p:cNvCxnSpPr>
              <a:cxnSpLocks noChangeShapeType="1"/>
            </p:cNvCxnSpPr>
            <p:nvPr/>
          </p:nvCxnSpPr>
          <p:spPr bwMode="auto">
            <a:xfrm flipH="1">
              <a:off x="77724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8" name="AutoShape 24"/>
            <p:cNvCxnSpPr>
              <a:cxnSpLocks noChangeShapeType="1"/>
            </p:cNvCxnSpPr>
            <p:nvPr/>
          </p:nvCxnSpPr>
          <p:spPr bwMode="auto">
            <a:xfrm>
              <a:off x="80391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8459" name="AutoShape 27"/>
            <p:cNvSpPr>
              <a:spLocks noChangeArrowheads="1"/>
            </p:cNvSpPr>
            <p:nvPr/>
          </p:nvSpPr>
          <p:spPr bwMode="auto">
            <a:xfrm>
              <a:off x="5762625" y="2057400"/>
              <a:ext cx="436563" cy="304800"/>
            </a:xfrm>
            <a:prstGeom prst="triangle">
              <a:avLst>
                <a:gd name="adj" fmla="val 50000"/>
              </a:avLst>
            </a:prstGeom>
            <a:solidFill>
              <a:srgbClr val="CC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0" name="AutoShape 27"/>
            <p:cNvSpPr>
              <a:spLocks noChangeArrowheads="1"/>
            </p:cNvSpPr>
            <p:nvPr/>
          </p:nvSpPr>
          <p:spPr bwMode="auto">
            <a:xfrm>
              <a:off x="4481513" y="28194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3333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1" name="AutoShape 27"/>
            <p:cNvSpPr>
              <a:spLocks noChangeArrowheads="1"/>
            </p:cNvSpPr>
            <p:nvPr/>
          </p:nvSpPr>
          <p:spPr bwMode="auto">
            <a:xfrm>
              <a:off x="7799388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2" name="AutoShape 27"/>
            <p:cNvSpPr>
              <a:spLocks noChangeArrowheads="1"/>
            </p:cNvSpPr>
            <p:nvPr/>
          </p:nvSpPr>
          <p:spPr bwMode="auto">
            <a:xfrm>
              <a:off x="7210425" y="2819400"/>
              <a:ext cx="436563" cy="304800"/>
            </a:xfrm>
            <a:prstGeom prst="triangle">
              <a:avLst>
                <a:gd name="adj" fmla="val 50000"/>
              </a:avLst>
            </a:prstGeom>
            <a:solidFill>
              <a:srgbClr val="3333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3" name="AutoShape 27"/>
            <p:cNvSpPr>
              <a:spLocks noChangeArrowheads="1"/>
            </p:cNvSpPr>
            <p:nvPr/>
          </p:nvSpPr>
          <p:spPr bwMode="auto">
            <a:xfrm>
              <a:off x="66024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4" name="AutoShape 27"/>
            <p:cNvSpPr>
              <a:spLocks noChangeArrowheads="1"/>
            </p:cNvSpPr>
            <p:nvPr/>
          </p:nvSpPr>
          <p:spPr bwMode="auto">
            <a:xfrm>
              <a:off x="50911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5" name="AutoShape 27"/>
            <p:cNvSpPr>
              <a:spLocks noChangeArrowheads="1"/>
            </p:cNvSpPr>
            <p:nvPr/>
          </p:nvSpPr>
          <p:spPr bwMode="auto">
            <a:xfrm>
              <a:off x="37957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</p:grpSp>
      <p:sp>
        <p:nvSpPr>
          <p:cNvPr id="36" name="Text Box 26"/>
          <p:cNvSpPr txBox="1">
            <a:spLocks noChangeArrowheads="1"/>
          </p:cNvSpPr>
          <p:nvPr/>
        </p:nvSpPr>
        <p:spPr bwMode="auto">
          <a:xfrm>
            <a:off x="5803557" y="4038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0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0,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7</a:t>
            </a:r>
          </a:p>
        </p:txBody>
      </p:sp>
      <p:sp>
        <p:nvSpPr>
          <p:cNvPr id="37" name="Text Box 27"/>
          <p:cNvSpPr txBox="1">
            <a:spLocks noChangeArrowheads="1"/>
          </p:cNvSpPr>
          <p:nvPr/>
        </p:nvSpPr>
        <p:spPr bwMode="auto">
          <a:xfrm>
            <a:off x="7479957" y="4038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38" name="Text Box 29"/>
          <p:cNvSpPr txBox="1">
            <a:spLocks noChangeArrowheads="1"/>
          </p:cNvSpPr>
          <p:nvPr/>
        </p:nvSpPr>
        <p:spPr bwMode="auto">
          <a:xfrm>
            <a:off x="9308757" y="4038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7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7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39" name="Text Box 32"/>
          <p:cNvSpPr txBox="1">
            <a:spLocks noChangeArrowheads="1"/>
          </p:cNvSpPr>
          <p:nvPr/>
        </p:nvSpPr>
        <p:spPr bwMode="auto">
          <a:xfrm>
            <a:off x="10908957" y="4038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0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0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8</a:t>
            </a:r>
          </a:p>
        </p:txBody>
      </p:sp>
      <p:pic>
        <p:nvPicPr>
          <p:cNvPr id="40" name="Picture 7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2057400"/>
            <a:ext cx="312737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7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1200" y="2971800"/>
            <a:ext cx="342900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"/>
          <p:cNvGrpSpPr/>
          <p:nvPr/>
        </p:nvGrpSpPr>
        <p:grpSpPr>
          <a:xfrm>
            <a:off x="4610100" y="4038600"/>
            <a:ext cx="342900" cy="304800"/>
            <a:chOff x="4610100" y="4038600"/>
            <a:chExt cx="342900" cy="304800"/>
          </a:xfrm>
        </p:grpSpPr>
        <p:sp>
          <p:nvSpPr>
            <p:cNvPr id="2" name="Rectangle 1"/>
            <p:cNvSpPr/>
            <p:nvPr/>
          </p:nvSpPr>
          <p:spPr>
            <a:xfrm>
              <a:off x="4629150" y="4038600"/>
              <a:ext cx="304800" cy="304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Picture 74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10100" y="4038600"/>
              <a:ext cx="342900" cy="296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3"/>
          <p:cNvGrpSpPr/>
          <p:nvPr/>
        </p:nvGrpSpPr>
        <p:grpSpPr>
          <a:xfrm>
            <a:off x="4572000" y="5943600"/>
            <a:ext cx="901700" cy="304800"/>
            <a:chOff x="4572000" y="5943600"/>
            <a:chExt cx="901700" cy="304800"/>
          </a:xfrm>
        </p:grpSpPr>
        <p:pic>
          <p:nvPicPr>
            <p:cNvPr id="43" name="Picture 7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572000" y="5965825"/>
              <a:ext cx="312737" cy="282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7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851400" y="5981700"/>
              <a:ext cx="342900" cy="266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8" name="Group 47"/>
            <p:cNvGrpSpPr/>
            <p:nvPr/>
          </p:nvGrpSpPr>
          <p:grpSpPr>
            <a:xfrm>
              <a:off x="5130800" y="5943600"/>
              <a:ext cx="342900" cy="304800"/>
              <a:chOff x="4610100" y="4038600"/>
              <a:chExt cx="342900" cy="304800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4629150" y="4038600"/>
                <a:ext cx="304800" cy="3048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0" name="Picture 74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610100" y="4038600"/>
                <a:ext cx="342900" cy="296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51" name="Text Box 27"/>
          <p:cNvSpPr txBox="1">
            <a:spLocks noChangeArrowheads="1"/>
          </p:cNvSpPr>
          <p:nvPr/>
        </p:nvSpPr>
        <p:spPr bwMode="auto">
          <a:xfrm>
            <a:off x="6629400" y="2895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52" name="Text Box 29"/>
          <p:cNvSpPr txBox="1">
            <a:spLocks noChangeArrowheads="1"/>
          </p:cNvSpPr>
          <p:nvPr/>
        </p:nvSpPr>
        <p:spPr bwMode="auto">
          <a:xfrm>
            <a:off x="10070757" y="28956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7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7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53" name="Text Box 27"/>
          <p:cNvSpPr txBox="1">
            <a:spLocks noChangeArrowheads="1"/>
          </p:cNvSpPr>
          <p:nvPr/>
        </p:nvSpPr>
        <p:spPr bwMode="auto">
          <a:xfrm>
            <a:off x="8318157" y="1981200"/>
            <a:ext cx="749643" cy="36933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8</a:t>
            </a:r>
            <a:r>
              <a:rPr lang="en-US" dirty="0">
                <a:latin typeface="Calibri"/>
                <a:cs typeface="Calibri"/>
              </a:rPr>
              <a:t>,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54" name="Right Arrow 53"/>
          <p:cNvSpPr/>
          <p:nvPr/>
        </p:nvSpPr>
        <p:spPr>
          <a:xfrm rot="9723016">
            <a:off x="6721758" y="2435881"/>
            <a:ext cx="1066800" cy="304800"/>
          </a:xfrm>
          <a:prstGeom prst="rightArrow">
            <a:avLst/>
          </a:prstGeom>
          <a:solidFill>
            <a:srgbClr val="FF0000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ight Arrow 54"/>
          <p:cNvSpPr/>
          <p:nvPr/>
        </p:nvSpPr>
        <p:spPr>
          <a:xfrm rot="2673699">
            <a:off x="6369971" y="3539009"/>
            <a:ext cx="876353" cy="313382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440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Generalized minimax</a:t>
            </a:r>
          </a:p>
        </p:txBody>
      </p:sp>
      <p:sp>
        <p:nvSpPr>
          <p:cNvPr id="6" name="Rectangle 5"/>
          <p:cNvSpPr/>
          <p:nvPr/>
        </p:nvSpPr>
        <p:spPr>
          <a:xfrm>
            <a:off x="3733800" y="3276600"/>
            <a:ext cx="467254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>
                <a:latin typeface="Calibri"/>
                <a:cs typeface="Calibri"/>
                <a:hlinkClick r:id="rId2"/>
              </a:rPr>
              <a:t>Three Person Chess</a:t>
            </a:r>
            <a:endParaRPr lang="en-US" sz="4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30445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9400" y="1448322"/>
            <a:ext cx="6723063" cy="44185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Tree Pruning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ym typeface="Symbol" pitchFamily="18" charset="2"/>
              </a:rPr>
              <a:t>Minimax Example</a:t>
            </a:r>
          </a:p>
        </p:txBody>
      </p:sp>
      <p:sp>
        <p:nvSpPr>
          <p:cNvPr id="14339" name="AutoShape 4"/>
          <p:cNvSpPr>
            <a:spLocks noChangeArrowheads="1"/>
          </p:cNvSpPr>
          <p:nvPr/>
        </p:nvSpPr>
        <p:spPr bwMode="auto">
          <a:xfrm>
            <a:off x="5693833" y="2209800"/>
            <a:ext cx="508000" cy="304800"/>
          </a:xfrm>
          <a:prstGeom prst="triangle">
            <a:avLst>
              <a:gd name="adj" fmla="val 50000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2641600" y="3765550"/>
            <a:ext cx="508000" cy="1187450"/>
            <a:chOff x="1981200" y="3765550"/>
            <a:chExt cx="381000" cy="1187450"/>
          </a:xfrm>
          <a:solidFill>
            <a:srgbClr val="C198E0"/>
          </a:solidFill>
        </p:grpSpPr>
        <p:cxnSp>
          <p:nvCxnSpPr>
            <p:cNvPr id="14382" name="AutoShape 13"/>
            <p:cNvCxnSpPr>
              <a:cxnSpLocks noChangeShapeType="1"/>
              <a:stCxn id="14374" idx="0"/>
            </p:cNvCxnSpPr>
            <p:nvPr/>
          </p:nvCxnSpPr>
          <p:spPr bwMode="auto">
            <a:xfrm>
              <a:off x="2173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83" name="Rectangle 7"/>
            <p:cNvSpPr>
              <a:spLocks noChangeArrowheads="1"/>
            </p:cNvSpPr>
            <p:nvPr/>
          </p:nvSpPr>
          <p:spPr bwMode="auto">
            <a:xfrm>
              <a:off x="1981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12</a:t>
              </a:r>
            </a:p>
          </p:txBody>
        </p:sp>
      </p:grp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2897717" y="3765550"/>
            <a:ext cx="1267883" cy="1187450"/>
            <a:chOff x="2173288" y="3765550"/>
            <a:chExt cx="950912" cy="1187450"/>
          </a:xfrm>
          <a:solidFill>
            <a:srgbClr val="C198E0"/>
          </a:solidFill>
        </p:grpSpPr>
        <p:cxnSp>
          <p:nvCxnSpPr>
            <p:cNvPr id="14380" name="AutoShape 17"/>
            <p:cNvCxnSpPr>
              <a:cxnSpLocks noChangeShapeType="1"/>
              <a:stCxn id="14374" idx="0"/>
            </p:cNvCxnSpPr>
            <p:nvPr/>
          </p:nvCxnSpPr>
          <p:spPr bwMode="auto">
            <a:xfrm>
              <a:off x="2173288" y="3765550"/>
              <a:ext cx="763586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81" name="Rectangle 7"/>
            <p:cNvSpPr>
              <a:spLocks noChangeArrowheads="1"/>
            </p:cNvSpPr>
            <p:nvPr/>
          </p:nvSpPr>
          <p:spPr bwMode="auto">
            <a:xfrm>
              <a:off x="274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8</a:t>
              </a:r>
            </a:p>
          </p:txBody>
        </p:sp>
      </p:grpSp>
      <p:grpSp>
        <p:nvGrpSpPr>
          <p:cNvPr id="4" name="Group 64"/>
          <p:cNvGrpSpPr>
            <a:grpSpLocks/>
          </p:cNvGrpSpPr>
          <p:nvPr/>
        </p:nvGrpSpPr>
        <p:grpSpPr bwMode="auto">
          <a:xfrm>
            <a:off x="8737600" y="3765550"/>
            <a:ext cx="508000" cy="1187450"/>
            <a:chOff x="6553200" y="3765550"/>
            <a:chExt cx="381000" cy="1187450"/>
          </a:xfrm>
          <a:solidFill>
            <a:srgbClr val="C198E0"/>
          </a:solidFill>
        </p:grpSpPr>
        <p:cxnSp>
          <p:nvCxnSpPr>
            <p:cNvPr id="14378" name="AutoShape 33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79" name="Rectangle 7"/>
            <p:cNvSpPr>
              <a:spLocks noChangeArrowheads="1"/>
            </p:cNvSpPr>
            <p:nvPr/>
          </p:nvSpPr>
          <p:spPr bwMode="auto">
            <a:xfrm>
              <a:off x="655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5</a:t>
              </a:r>
            </a:p>
          </p:txBody>
        </p:sp>
      </p:grpSp>
      <p:grpSp>
        <p:nvGrpSpPr>
          <p:cNvPr id="5" name="Group 65"/>
          <p:cNvGrpSpPr>
            <a:grpSpLocks/>
          </p:cNvGrpSpPr>
          <p:nvPr/>
        </p:nvGrpSpPr>
        <p:grpSpPr bwMode="auto">
          <a:xfrm>
            <a:off x="8993717" y="3765550"/>
            <a:ext cx="1267883" cy="1187450"/>
            <a:chOff x="6745288" y="3765550"/>
            <a:chExt cx="950912" cy="1187450"/>
          </a:xfrm>
          <a:solidFill>
            <a:srgbClr val="C198E0"/>
          </a:solidFill>
        </p:grpSpPr>
        <p:cxnSp>
          <p:nvCxnSpPr>
            <p:cNvPr id="14376" name="AutoShape 37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763587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77" name="Rectangle 7"/>
            <p:cNvSpPr>
              <a:spLocks noChangeArrowheads="1"/>
            </p:cNvSpPr>
            <p:nvPr/>
          </p:nvSpPr>
          <p:spPr bwMode="auto">
            <a:xfrm>
              <a:off x="731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645833" y="2514600"/>
            <a:ext cx="3302000" cy="1250950"/>
            <a:chOff x="2645833" y="2514600"/>
            <a:chExt cx="3302000" cy="1250950"/>
          </a:xfrm>
        </p:grpSpPr>
        <p:sp>
          <p:nvSpPr>
            <p:cNvPr id="14374" name="AutoShape 6"/>
            <p:cNvSpPr>
              <a:spLocks noChangeArrowheads="1"/>
            </p:cNvSpPr>
            <p:nvPr/>
          </p:nvSpPr>
          <p:spPr bwMode="auto">
            <a:xfrm flipV="1">
              <a:off x="2645833" y="3460750"/>
              <a:ext cx="508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75" name="AutoShape 7"/>
            <p:cNvCxnSpPr>
              <a:cxnSpLocks noChangeShapeType="1"/>
              <a:stCxn id="14339" idx="3"/>
              <a:endCxn id="14374" idx="3"/>
            </p:cNvCxnSpPr>
            <p:nvPr/>
          </p:nvCxnSpPr>
          <p:spPr bwMode="auto">
            <a:xfrm flipH="1">
              <a:off x="2897717" y="2514600"/>
              <a:ext cx="3050116" cy="9461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cxnSp>
        <p:nvCxnSpPr>
          <p:cNvPr id="28720" name="AutoShape 9"/>
          <p:cNvCxnSpPr>
            <a:cxnSpLocks noChangeShapeType="1"/>
            <a:stCxn id="14374" idx="0"/>
          </p:cNvCxnSpPr>
          <p:nvPr/>
        </p:nvCxnSpPr>
        <p:spPr bwMode="auto">
          <a:xfrm flipH="1">
            <a:off x="1883835" y="3765553"/>
            <a:ext cx="1013884" cy="822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51" name="Rectangle 7"/>
          <p:cNvSpPr>
            <a:spLocks noChangeArrowheads="1"/>
          </p:cNvSpPr>
          <p:nvPr/>
        </p:nvSpPr>
        <p:spPr bwMode="auto">
          <a:xfrm>
            <a:off x="1625600" y="4648200"/>
            <a:ext cx="508000" cy="304800"/>
          </a:xfrm>
          <a:prstGeom prst="rect">
            <a:avLst/>
          </a:prstGeom>
          <a:solidFill>
            <a:srgbClr val="C198E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</a:t>
            </a:r>
          </a:p>
        </p:txBody>
      </p:sp>
      <p:cxnSp>
        <p:nvCxnSpPr>
          <p:cNvPr id="67" name="AutoShape 21"/>
          <p:cNvCxnSpPr>
            <a:cxnSpLocks noChangeShapeType="1"/>
          </p:cNvCxnSpPr>
          <p:nvPr/>
        </p:nvCxnSpPr>
        <p:spPr bwMode="auto">
          <a:xfrm rot="5400000">
            <a:off x="5790143" y="2665943"/>
            <a:ext cx="304800" cy="211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0" name="AutoShape 21"/>
          <p:cNvCxnSpPr>
            <a:cxnSpLocks noChangeShapeType="1"/>
            <a:stCxn id="14339" idx="3"/>
          </p:cNvCxnSpPr>
          <p:nvPr/>
        </p:nvCxnSpPr>
        <p:spPr bwMode="auto">
          <a:xfrm rot="16200000" flipH="1">
            <a:off x="6212417" y="2250019"/>
            <a:ext cx="228600" cy="75776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4" name="AutoShape 21"/>
          <p:cNvCxnSpPr>
            <a:cxnSpLocks noChangeShapeType="1"/>
          </p:cNvCxnSpPr>
          <p:nvPr/>
        </p:nvCxnSpPr>
        <p:spPr bwMode="auto">
          <a:xfrm rot="5400000">
            <a:off x="2744259" y="3913717"/>
            <a:ext cx="304800" cy="211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5" name="AutoShape 21"/>
          <p:cNvCxnSpPr>
            <a:cxnSpLocks noChangeShapeType="1"/>
            <a:stCxn id="14374" idx="0"/>
          </p:cNvCxnSpPr>
          <p:nvPr/>
        </p:nvCxnSpPr>
        <p:spPr bwMode="auto">
          <a:xfrm rot="16200000" flipH="1">
            <a:off x="2926292" y="3739091"/>
            <a:ext cx="196850" cy="24976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4" name="Group 13"/>
          <p:cNvGrpSpPr/>
          <p:nvPr/>
        </p:nvGrpSpPr>
        <p:grpSpPr>
          <a:xfrm>
            <a:off x="5693833" y="2514603"/>
            <a:ext cx="508000" cy="1235075"/>
            <a:chOff x="5693833" y="2514603"/>
            <a:chExt cx="508000" cy="1235075"/>
          </a:xfrm>
        </p:grpSpPr>
        <p:sp>
          <p:nvSpPr>
            <p:cNvPr id="14372" name="AutoShape 20"/>
            <p:cNvSpPr>
              <a:spLocks noChangeArrowheads="1"/>
            </p:cNvSpPr>
            <p:nvPr/>
          </p:nvSpPr>
          <p:spPr bwMode="auto">
            <a:xfrm flipV="1">
              <a:off x="5693833" y="3444878"/>
              <a:ext cx="508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73" name="AutoShape 21"/>
            <p:cNvCxnSpPr>
              <a:cxnSpLocks noChangeShapeType="1"/>
              <a:stCxn id="14339" idx="3"/>
              <a:endCxn id="14372" idx="3"/>
            </p:cNvCxnSpPr>
            <p:nvPr/>
          </p:nvCxnSpPr>
          <p:spPr bwMode="auto">
            <a:xfrm flipH="1">
              <a:off x="5945717" y="2514603"/>
              <a:ext cx="2117" cy="93027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8" name="Group 58"/>
          <p:cNvGrpSpPr>
            <a:grpSpLocks/>
          </p:cNvGrpSpPr>
          <p:nvPr/>
        </p:nvGrpSpPr>
        <p:grpSpPr bwMode="auto">
          <a:xfrm>
            <a:off x="4673600" y="3762375"/>
            <a:ext cx="1524000" cy="1190625"/>
            <a:chOff x="3505200" y="3762375"/>
            <a:chExt cx="1142999" cy="1190625"/>
          </a:xfrm>
          <a:solidFill>
            <a:srgbClr val="C198E0"/>
          </a:solidFill>
        </p:grpSpPr>
        <p:cxnSp>
          <p:nvCxnSpPr>
            <p:cNvPr id="14368" name="AutoShape 23"/>
            <p:cNvCxnSpPr>
              <a:cxnSpLocks noChangeShapeType="1"/>
            </p:cNvCxnSpPr>
            <p:nvPr/>
          </p:nvCxnSpPr>
          <p:spPr bwMode="auto">
            <a:xfrm flipH="1">
              <a:off x="3698875" y="3765550"/>
              <a:ext cx="760413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9" name="Rectangle 7"/>
            <p:cNvSpPr>
              <a:spLocks noChangeArrowheads="1"/>
            </p:cNvSpPr>
            <p:nvPr/>
          </p:nvSpPr>
          <p:spPr bwMode="auto">
            <a:xfrm>
              <a:off x="350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  <p:cxnSp>
          <p:nvCxnSpPr>
            <p:cNvPr id="14370" name="AutoShape 21"/>
            <p:cNvCxnSpPr>
              <a:cxnSpLocks noChangeShapeType="1"/>
            </p:cNvCxnSpPr>
            <p:nvPr/>
          </p:nvCxnSpPr>
          <p:spPr bwMode="auto">
            <a:xfrm rot="5400000">
              <a:off x="4306094" y="3913981"/>
              <a:ext cx="304800" cy="1588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4371" name="AutoShape 21"/>
            <p:cNvCxnSpPr>
              <a:cxnSpLocks noChangeShapeType="1"/>
            </p:cNvCxnSpPr>
            <p:nvPr/>
          </p:nvCxnSpPr>
          <p:spPr bwMode="auto">
            <a:xfrm rot="16200000" flipH="1">
              <a:off x="4456112" y="3770312"/>
              <a:ext cx="196850" cy="187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10" name="Group 60"/>
          <p:cNvGrpSpPr>
            <a:grpSpLocks/>
          </p:cNvGrpSpPr>
          <p:nvPr/>
        </p:nvGrpSpPr>
        <p:grpSpPr bwMode="auto">
          <a:xfrm>
            <a:off x="7721600" y="3762375"/>
            <a:ext cx="1524000" cy="1190625"/>
            <a:chOff x="5791200" y="3762375"/>
            <a:chExt cx="1142999" cy="1190625"/>
          </a:xfrm>
          <a:solidFill>
            <a:srgbClr val="C198E0"/>
          </a:solidFill>
        </p:grpSpPr>
        <p:cxnSp>
          <p:nvCxnSpPr>
            <p:cNvPr id="14362" name="AutoShape 29"/>
            <p:cNvCxnSpPr>
              <a:cxnSpLocks noChangeShapeType="1"/>
            </p:cNvCxnSpPr>
            <p:nvPr/>
          </p:nvCxnSpPr>
          <p:spPr bwMode="auto">
            <a:xfrm flipH="1">
              <a:off x="5984875" y="3765550"/>
              <a:ext cx="760413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3" name="Rectangle 7"/>
            <p:cNvSpPr>
              <a:spLocks noChangeArrowheads="1"/>
            </p:cNvSpPr>
            <p:nvPr/>
          </p:nvSpPr>
          <p:spPr bwMode="auto">
            <a:xfrm>
              <a:off x="5791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14</a:t>
              </a:r>
            </a:p>
          </p:txBody>
        </p:sp>
        <p:cxnSp>
          <p:nvCxnSpPr>
            <p:cNvPr id="14364" name="AutoShape 21"/>
            <p:cNvCxnSpPr>
              <a:cxnSpLocks noChangeShapeType="1"/>
            </p:cNvCxnSpPr>
            <p:nvPr/>
          </p:nvCxnSpPr>
          <p:spPr bwMode="auto">
            <a:xfrm rot="5400000">
              <a:off x="6592094" y="3913981"/>
              <a:ext cx="304800" cy="1588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4365" name="AutoShape 21"/>
            <p:cNvCxnSpPr>
              <a:cxnSpLocks noChangeShapeType="1"/>
            </p:cNvCxnSpPr>
            <p:nvPr/>
          </p:nvCxnSpPr>
          <p:spPr bwMode="auto">
            <a:xfrm rot="16200000" flipH="1">
              <a:off x="6742112" y="3770312"/>
              <a:ext cx="196850" cy="187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11" name="Group 64"/>
          <p:cNvGrpSpPr>
            <a:grpSpLocks/>
          </p:cNvGrpSpPr>
          <p:nvPr/>
        </p:nvGrpSpPr>
        <p:grpSpPr bwMode="auto">
          <a:xfrm>
            <a:off x="5689600" y="3765550"/>
            <a:ext cx="508000" cy="1187450"/>
            <a:chOff x="6553200" y="3765550"/>
            <a:chExt cx="381000" cy="1187450"/>
          </a:xfrm>
          <a:solidFill>
            <a:srgbClr val="C198E0"/>
          </a:solidFill>
        </p:grpSpPr>
        <p:cxnSp>
          <p:nvCxnSpPr>
            <p:cNvPr id="14360" name="AutoShape 33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1" name="Rectangle 7"/>
            <p:cNvSpPr>
              <a:spLocks noChangeArrowheads="1"/>
            </p:cNvSpPr>
            <p:nvPr/>
          </p:nvSpPr>
          <p:spPr bwMode="auto">
            <a:xfrm>
              <a:off x="655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4</a:t>
              </a:r>
            </a:p>
          </p:txBody>
        </p:sp>
      </p:grpSp>
      <p:grpSp>
        <p:nvGrpSpPr>
          <p:cNvPr id="12" name="Group 65"/>
          <p:cNvGrpSpPr>
            <a:grpSpLocks/>
          </p:cNvGrpSpPr>
          <p:nvPr/>
        </p:nvGrpSpPr>
        <p:grpSpPr bwMode="auto">
          <a:xfrm>
            <a:off x="5945717" y="3765550"/>
            <a:ext cx="1267883" cy="1187450"/>
            <a:chOff x="6745288" y="3765550"/>
            <a:chExt cx="950912" cy="1187450"/>
          </a:xfrm>
          <a:solidFill>
            <a:srgbClr val="C198E0"/>
          </a:solidFill>
        </p:grpSpPr>
        <p:cxnSp>
          <p:nvCxnSpPr>
            <p:cNvPr id="14358" name="AutoShape 37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763587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59" name="Rectangle 7"/>
            <p:cNvSpPr>
              <a:spLocks noChangeArrowheads="1"/>
            </p:cNvSpPr>
            <p:nvPr/>
          </p:nvSpPr>
          <p:spPr bwMode="auto">
            <a:xfrm>
              <a:off x="731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6</a:t>
              </a: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2250142" y="3272135"/>
            <a:ext cx="340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257800" y="3272135"/>
            <a:ext cx="340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346142" y="3272135"/>
            <a:ext cx="340658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334000" y="1976735"/>
            <a:ext cx="340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Calibri"/>
                <a:cs typeface="Calibri"/>
              </a:rPr>
              <a:t>3</a:t>
            </a:r>
          </a:p>
        </p:txBody>
      </p:sp>
      <p:grpSp>
        <p:nvGrpSpPr>
          <p:cNvPr id="9" name="Group 61"/>
          <p:cNvGrpSpPr>
            <a:grpSpLocks/>
          </p:cNvGrpSpPr>
          <p:nvPr/>
        </p:nvGrpSpPr>
        <p:grpSpPr bwMode="auto">
          <a:xfrm>
            <a:off x="5947833" y="2514600"/>
            <a:ext cx="3301998" cy="1250950"/>
            <a:chOff x="4460876" y="2514600"/>
            <a:chExt cx="2476499" cy="1250950"/>
          </a:xfrm>
        </p:grpSpPr>
        <p:sp>
          <p:nvSpPr>
            <p:cNvPr id="14366" name="AutoShape 26"/>
            <p:cNvSpPr>
              <a:spLocks noChangeArrowheads="1"/>
            </p:cNvSpPr>
            <p:nvPr/>
          </p:nvSpPr>
          <p:spPr bwMode="auto">
            <a:xfrm flipV="1">
              <a:off x="6556375" y="346075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67" name="AutoShape 27"/>
            <p:cNvCxnSpPr>
              <a:cxnSpLocks noChangeShapeType="1"/>
              <a:stCxn id="14339" idx="3"/>
              <a:endCxn id="14366" idx="3"/>
            </p:cNvCxnSpPr>
            <p:nvPr/>
          </p:nvCxnSpPr>
          <p:spPr bwMode="auto">
            <a:xfrm>
              <a:off x="4460875" y="2514600"/>
              <a:ext cx="2284413" cy="9461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21182928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47" grpId="0"/>
      <p:bldP spid="48" grpId="0"/>
      <p:bldP spid="49" grpId="0" animBg="1"/>
      <p:bldP spid="5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ym typeface="Symbol" pitchFamily="18" charset="2"/>
              </a:rPr>
              <a:t>Alpha-Beta Example</a:t>
            </a:r>
          </a:p>
        </p:txBody>
      </p:sp>
      <p:sp>
        <p:nvSpPr>
          <p:cNvPr id="14339" name="AutoShape 4"/>
          <p:cNvSpPr>
            <a:spLocks noChangeArrowheads="1"/>
          </p:cNvSpPr>
          <p:nvPr/>
        </p:nvSpPr>
        <p:spPr bwMode="auto">
          <a:xfrm>
            <a:off x="5693833" y="2209800"/>
            <a:ext cx="508000" cy="304800"/>
          </a:xfrm>
          <a:prstGeom prst="triangle">
            <a:avLst>
              <a:gd name="adj" fmla="val 50000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2641600" y="3765550"/>
            <a:ext cx="508000" cy="1187450"/>
            <a:chOff x="1981200" y="3765550"/>
            <a:chExt cx="381000" cy="1187450"/>
          </a:xfrm>
          <a:solidFill>
            <a:srgbClr val="C198E0"/>
          </a:solidFill>
        </p:grpSpPr>
        <p:cxnSp>
          <p:nvCxnSpPr>
            <p:cNvPr id="14382" name="AutoShape 13"/>
            <p:cNvCxnSpPr>
              <a:cxnSpLocks noChangeShapeType="1"/>
              <a:stCxn id="14374" idx="0"/>
            </p:cNvCxnSpPr>
            <p:nvPr/>
          </p:nvCxnSpPr>
          <p:spPr bwMode="auto">
            <a:xfrm>
              <a:off x="2173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83" name="Rectangle 7"/>
            <p:cNvSpPr>
              <a:spLocks noChangeArrowheads="1"/>
            </p:cNvSpPr>
            <p:nvPr/>
          </p:nvSpPr>
          <p:spPr bwMode="auto">
            <a:xfrm>
              <a:off x="1981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12</a:t>
              </a:r>
            </a:p>
          </p:txBody>
        </p:sp>
      </p:grp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2897717" y="3765550"/>
            <a:ext cx="1267883" cy="1187450"/>
            <a:chOff x="2173288" y="3765550"/>
            <a:chExt cx="950912" cy="1187450"/>
          </a:xfrm>
          <a:solidFill>
            <a:srgbClr val="C198E0"/>
          </a:solidFill>
        </p:grpSpPr>
        <p:cxnSp>
          <p:nvCxnSpPr>
            <p:cNvPr id="14380" name="AutoShape 17"/>
            <p:cNvCxnSpPr>
              <a:cxnSpLocks noChangeShapeType="1"/>
              <a:stCxn id="14374" idx="0"/>
            </p:cNvCxnSpPr>
            <p:nvPr/>
          </p:nvCxnSpPr>
          <p:spPr bwMode="auto">
            <a:xfrm>
              <a:off x="2173288" y="3765550"/>
              <a:ext cx="763586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81" name="Rectangle 7"/>
            <p:cNvSpPr>
              <a:spLocks noChangeArrowheads="1"/>
            </p:cNvSpPr>
            <p:nvPr/>
          </p:nvSpPr>
          <p:spPr bwMode="auto">
            <a:xfrm>
              <a:off x="274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8</a:t>
              </a:r>
            </a:p>
          </p:txBody>
        </p:sp>
      </p:grpSp>
      <p:grpSp>
        <p:nvGrpSpPr>
          <p:cNvPr id="4" name="Group 64"/>
          <p:cNvGrpSpPr>
            <a:grpSpLocks/>
          </p:cNvGrpSpPr>
          <p:nvPr/>
        </p:nvGrpSpPr>
        <p:grpSpPr bwMode="auto">
          <a:xfrm>
            <a:off x="8737600" y="3765550"/>
            <a:ext cx="508000" cy="1187450"/>
            <a:chOff x="6553200" y="3765550"/>
            <a:chExt cx="381000" cy="1187450"/>
          </a:xfrm>
          <a:solidFill>
            <a:srgbClr val="C198E0"/>
          </a:solidFill>
        </p:grpSpPr>
        <p:cxnSp>
          <p:nvCxnSpPr>
            <p:cNvPr id="14378" name="AutoShape 33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1588" cy="806450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79" name="Rectangle 7"/>
            <p:cNvSpPr>
              <a:spLocks noChangeArrowheads="1"/>
            </p:cNvSpPr>
            <p:nvPr/>
          </p:nvSpPr>
          <p:spPr bwMode="auto">
            <a:xfrm>
              <a:off x="6553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5</a:t>
              </a:r>
            </a:p>
          </p:txBody>
        </p:sp>
      </p:grpSp>
      <p:grpSp>
        <p:nvGrpSpPr>
          <p:cNvPr id="5" name="Group 65"/>
          <p:cNvGrpSpPr>
            <a:grpSpLocks/>
          </p:cNvGrpSpPr>
          <p:nvPr/>
        </p:nvGrpSpPr>
        <p:grpSpPr bwMode="auto">
          <a:xfrm>
            <a:off x="8993717" y="3765550"/>
            <a:ext cx="1267883" cy="1187450"/>
            <a:chOff x="6745288" y="3765550"/>
            <a:chExt cx="950912" cy="1187450"/>
          </a:xfrm>
          <a:solidFill>
            <a:srgbClr val="C198E0"/>
          </a:solidFill>
        </p:grpSpPr>
        <p:cxnSp>
          <p:nvCxnSpPr>
            <p:cNvPr id="14376" name="AutoShape 37"/>
            <p:cNvCxnSpPr>
              <a:cxnSpLocks noChangeShapeType="1"/>
            </p:cNvCxnSpPr>
            <p:nvPr/>
          </p:nvCxnSpPr>
          <p:spPr bwMode="auto">
            <a:xfrm>
              <a:off x="6745288" y="3765550"/>
              <a:ext cx="763587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77" name="Rectangle 7"/>
            <p:cNvSpPr>
              <a:spLocks noChangeArrowheads="1"/>
            </p:cNvSpPr>
            <p:nvPr/>
          </p:nvSpPr>
          <p:spPr bwMode="auto">
            <a:xfrm>
              <a:off x="731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645833" y="2514600"/>
            <a:ext cx="3302000" cy="1250950"/>
            <a:chOff x="2645833" y="2514600"/>
            <a:chExt cx="3302000" cy="1250950"/>
          </a:xfrm>
        </p:grpSpPr>
        <p:sp>
          <p:nvSpPr>
            <p:cNvPr id="14374" name="AutoShape 6"/>
            <p:cNvSpPr>
              <a:spLocks noChangeArrowheads="1"/>
            </p:cNvSpPr>
            <p:nvPr/>
          </p:nvSpPr>
          <p:spPr bwMode="auto">
            <a:xfrm flipV="1">
              <a:off x="2645833" y="3460750"/>
              <a:ext cx="508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75" name="AutoShape 7"/>
            <p:cNvCxnSpPr>
              <a:cxnSpLocks noChangeShapeType="1"/>
              <a:stCxn id="14339" idx="3"/>
              <a:endCxn id="14374" idx="3"/>
            </p:cNvCxnSpPr>
            <p:nvPr/>
          </p:nvCxnSpPr>
          <p:spPr bwMode="auto">
            <a:xfrm flipH="1">
              <a:off x="2897717" y="2514600"/>
              <a:ext cx="3050116" cy="9461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cxnSp>
        <p:nvCxnSpPr>
          <p:cNvPr id="28720" name="AutoShape 9"/>
          <p:cNvCxnSpPr>
            <a:cxnSpLocks noChangeShapeType="1"/>
            <a:stCxn id="14374" idx="0"/>
          </p:cNvCxnSpPr>
          <p:nvPr/>
        </p:nvCxnSpPr>
        <p:spPr bwMode="auto">
          <a:xfrm flipH="1">
            <a:off x="1883835" y="3765553"/>
            <a:ext cx="1013884" cy="8223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51" name="Rectangle 7"/>
          <p:cNvSpPr>
            <a:spLocks noChangeArrowheads="1"/>
          </p:cNvSpPr>
          <p:nvPr/>
        </p:nvSpPr>
        <p:spPr bwMode="auto">
          <a:xfrm>
            <a:off x="1625600" y="4648200"/>
            <a:ext cx="508000" cy="304800"/>
          </a:xfrm>
          <a:prstGeom prst="rect">
            <a:avLst/>
          </a:prstGeom>
          <a:solidFill>
            <a:srgbClr val="C198E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3</a:t>
            </a:r>
          </a:p>
        </p:txBody>
      </p:sp>
      <p:cxnSp>
        <p:nvCxnSpPr>
          <p:cNvPr id="67" name="AutoShape 21"/>
          <p:cNvCxnSpPr>
            <a:cxnSpLocks noChangeShapeType="1"/>
          </p:cNvCxnSpPr>
          <p:nvPr/>
        </p:nvCxnSpPr>
        <p:spPr bwMode="auto">
          <a:xfrm rot="5400000">
            <a:off x="5790143" y="2665943"/>
            <a:ext cx="304800" cy="2116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0" name="AutoShape 21"/>
          <p:cNvCxnSpPr>
            <a:cxnSpLocks noChangeShapeType="1"/>
            <a:stCxn id="14339" idx="3"/>
          </p:cNvCxnSpPr>
          <p:nvPr/>
        </p:nvCxnSpPr>
        <p:spPr bwMode="auto">
          <a:xfrm rot="16200000" flipH="1">
            <a:off x="6212417" y="2250019"/>
            <a:ext cx="228600" cy="75776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4" name="AutoShape 21"/>
          <p:cNvCxnSpPr>
            <a:cxnSpLocks noChangeShapeType="1"/>
          </p:cNvCxnSpPr>
          <p:nvPr/>
        </p:nvCxnSpPr>
        <p:spPr bwMode="auto">
          <a:xfrm rot="5400000">
            <a:off x="2744259" y="3913717"/>
            <a:ext cx="304800" cy="211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75" name="AutoShape 21"/>
          <p:cNvCxnSpPr>
            <a:cxnSpLocks noChangeShapeType="1"/>
            <a:stCxn id="14374" idx="0"/>
          </p:cNvCxnSpPr>
          <p:nvPr/>
        </p:nvCxnSpPr>
        <p:spPr bwMode="auto">
          <a:xfrm rot="16200000" flipH="1">
            <a:off x="2926292" y="3739091"/>
            <a:ext cx="196850" cy="249767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4" name="Group 13"/>
          <p:cNvGrpSpPr/>
          <p:nvPr/>
        </p:nvGrpSpPr>
        <p:grpSpPr>
          <a:xfrm>
            <a:off x="5693833" y="2514603"/>
            <a:ext cx="508000" cy="1235075"/>
            <a:chOff x="5693833" y="2514603"/>
            <a:chExt cx="508000" cy="1235075"/>
          </a:xfrm>
        </p:grpSpPr>
        <p:sp>
          <p:nvSpPr>
            <p:cNvPr id="14372" name="AutoShape 20"/>
            <p:cNvSpPr>
              <a:spLocks noChangeArrowheads="1"/>
            </p:cNvSpPr>
            <p:nvPr/>
          </p:nvSpPr>
          <p:spPr bwMode="auto">
            <a:xfrm flipV="1">
              <a:off x="5693833" y="3444878"/>
              <a:ext cx="508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73" name="AutoShape 21"/>
            <p:cNvCxnSpPr>
              <a:cxnSpLocks noChangeShapeType="1"/>
              <a:stCxn id="14339" idx="3"/>
              <a:endCxn id="14372" idx="3"/>
            </p:cNvCxnSpPr>
            <p:nvPr/>
          </p:nvCxnSpPr>
          <p:spPr bwMode="auto">
            <a:xfrm flipH="1">
              <a:off x="5945717" y="2514603"/>
              <a:ext cx="2117" cy="93027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8" name="Group 58"/>
          <p:cNvGrpSpPr>
            <a:grpSpLocks/>
          </p:cNvGrpSpPr>
          <p:nvPr/>
        </p:nvGrpSpPr>
        <p:grpSpPr bwMode="auto">
          <a:xfrm>
            <a:off x="4673600" y="3762375"/>
            <a:ext cx="1524000" cy="1190625"/>
            <a:chOff x="3505200" y="3762375"/>
            <a:chExt cx="1142999" cy="1190625"/>
          </a:xfrm>
          <a:solidFill>
            <a:srgbClr val="C198E0"/>
          </a:solidFill>
        </p:grpSpPr>
        <p:cxnSp>
          <p:nvCxnSpPr>
            <p:cNvPr id="14368" name="AutoShape 23"/>
            <p:cNvCxnSpPr>
              <a:cxnSpLocks noChangeShapeType="1"/>
            </p:cNvCxnSpPr>
            <p:nvPr/>
          </p:nvCxnSpPr>
          <p:spPr bwMode="auto">
            <a:xfrm flipH="1">
              <a:off x="3698875" y="3765550"/>
              <a:ext cx="760413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9" name="Rectangle 7"/>
            <p:cNvSpPr>
              <a:spLocks noChangeArrowheads="1"/>
            </p:cNvSpPr>
            <p:nvPr/>
          </p:nvSpPr>
          <p:spPr bwMode="auto">
            <a:xfrm>
              <a:off x="3505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  <p:cxnSp>
          <p:nvCxnSpPr>
            <p:cNvPr id="14370" name="AutoShape 21"/>
            <p:cNvCxnSpPr>
              <a:cxnSpLocks noChangeShapeType="1"/>
            </p:cNvCxnSpPr>
            <p:nvPr/>
          </p:nvCxnSpPr>
          <p:spPr bwMode="auto">
            <a:xfrm rot="5400000">
              <a:off x="4306094" y="3913981"/>
              <a:ext cx="304800" cy="1588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4371" name="AutoShape 21"/>
            <p:cNvCxnSpPr>
              <a:cxnSpLocks noChangeShapeType="1"/>
            </p:cNvCxnSpPr>
            <p:nvPr/>
          </p:nvCxnSpPr>
          <p:spPr bwMode="auto">
            <a:xfrm rot="16200000" flipH="1">
              <a:off x="4456112" y="3770312"/>
              <a:ext cx="196850" cy="187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9" name="Group 61"/>
          <p:cNvGrpSpPr>
            <a:grpSpLocks/>
          </p:cNvGrpSpPr>
          <p:nvPr/>
        </p:nvGrpSpPr>
        <p:grpSpPr bwMode="auto">
          <a:xfrm>
            <a:off x="5947833" y="2514600"/>
            <a:ext cx="3301998" cy="1250950"/>
            <a:chOff x="4460876" y="2514600"/>
            <a:chExt cx="2476499" cy="1250950"/>
          </a:xfrm>
        </p:grpSpPr>
        <p:sp>
          <p:nvSpPr>
            <p:cNvPr id="14366" name="AutoShape 26"/>
            <p:cNvSpPr>
              <a:spLocks noChangeArrowheads="1"/>
            </p:cNvSpPr>
            <p:nvPr/>
          </p:nvSpPr>
          <p:spPr bwMode="auto">
            <a:xfrm flipV="1">
              <a:off x="6556375" y="346075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4367" name="AutoShape 27"/>
            <p:cNvCxnSpPr>
              <a:cxnSpLocks noChangeShapeType="1"/>
              <a:stCxn id="14339" idx="3"/>
              <a:endCxn id="14366" idx="3"/>
            </p:cNvCxnSpPr>
            <p:nvPr/>
          </p:nvCxnSpPr>
          <p:spPr bwMode="auto">
            <a:xfrm>
              <a:off x="4460875" y="2514600"/>
              <a:ext cx="2284413" cy="9461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0" name="Group 60"/>
          <p:cNvGrpSpPr>
            <a:grpSpLocks/>
          </p:cNvGrpSpPr>
          <p:nvPr/>
        </p:nvGrpSpPr>
        <p:grpSpPr bwMode="auto">
          <a:xfrm>
            <a:off x="7721600" y="3762375"/>
            <a:ext cx="1524000" cy="1190625"/>
            <a:chOff x="5791200" y="3762375"/>
            <a:chExt cx="1142999" cy="1190625"/>
          </a:xfrm>
          <a:solidFill>
            <a:srgbClr val="C198E0"/>
          </a:solidFill>
        </p:grpSpPr>
        <p:cxnSp>
          <p:nvCxnSpPr>
            <p:cNvPr id="14362" name="AutoShape 29"/>
            <p:cNvCxnSpPr>
              <a:cxnSpLocks noChangeShapeType="1"/>
            </p:cNvCxnSpPr>
            <p:nvPr/>
          </p:nvCxnSpPr>
          <p:spPr bwMode="auto">
            <a:xfrm flipH="1">
              <a:off x="5984875" y="3765550"/>
              <a:ext cx="760413" cy="822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4363" name="Rectangle 7"/>
            <p:cNvSpPr>
              <a:spLocks noChangeArrowheads="1"/>
            </p:cNvSpPr>
            <p:nvPr/>
          </p:nvSpPr>
          <p:spPr bwMode="auto">
            <a:xfrm>
              <a:off x="5791200" y="4648200"/>
              <a:ext cx="3810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14</a:t>
              </a:r>
            </a:p>
          </p:txBody>
        </p:sp>
        <p:cxnSp>
          <p:nvCxnSpPr>
            <p:cNvPr id="14364" name="AutoShape 21"/>
            <p:cNvCxnSpPr>
              <a:cxnSpLocks noChangeShapeType="1"/>
            </p:cNvCxnSpPr>
            <p:nvPr/>
          </p:nvCxnSpPr>
          <p:spPr bwMode="auto">
            <a:xfrm rot="5400000">
              <a:off x="6592094" y="3913981"/>
              <a:ext cx="304800" cy="1588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4365" name="AutoShape 21"/>
            <p:cNvCxnSpPr>
              <a:cxnSpLocks noChangeShapeType="1"/>
            </p:cNvCxnSpPr>
            <p:nvPr/>
          </p:nvCxnSpPr>
          <p:spPr bwMode="auto">
            <a:xfrm rot="16200000" flipH="1">
              <a:off x="6742112" y="3770312"/>
              <a:ext cx="196850" cy="187325"/>
            </a:xfrm>
            <a:prstGeom prst="straightConnector1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6" name="TextBox 5"/>
          <p:cNvSpPr txBox="1"/>
          <p:nvPr/>
        </p:nvSpPr>
        <p:spPr>
          <a:xfrm>
            <a:off x="5257800" y="2895600"/>
            <a:ext cx="719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itchFamily="18" charset="2"/>
              </a:rPr>
              <a:t> </a:t>
            </a:r>
            <a:r>
              <a:rPr lang="en-US" b="1" i="1" dirty="0">
                <a:solidFill>
                  <a:srgbClr val="0000FF"/>
                </a:solidFill>
                <a:sym typeface="Symbol" pitchFamily="18" charset="2"/>
              </a:rPr>
              <a:t>α</a:t>
            </a:r>
            <a:r>
              <a:rPr lang="en-US" dirty="0"/>
              <a:t> =3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748345" y="2895600"/>
            <a:ext cx="7192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itchFamily="18" charset="2"/>
              </a:rPr>
              <a:t> </a:t>
            </a:r>
            <a:r>
              <a:rPr lang="en-US" b="1" i="1" dirty="0">
                <a:solidFill>
                  <a:srgbClr val="0000FF"/>
                </a:solidFill>
                <a:sym typeface="Symbol" pitchFamily="18" charset="2"/>
              </a:rPr>
              <a:t>α</a:t>
            </a:r>
            <a:r>
              <a:rPr lang="en-US" dirty="0"/>
              <a:t> =3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66800" y="1295400"/>
            <a:ext cx="3390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ym typeface="Symbol" pitchFamily="18" charset="2"/>
              </a:rPr>
              <a:t> </a:t>
            </a:r>
            <a:r>
              <a:rPr lang="en-US" b="1" i="1" dirty="0">
                <a:solidFill>
                  <a:srgbClr val="0000FF"/>
                </a:solidFill>
                <a:sym typeface="Symbol" pitchFamily="18" charset="2"/>
              </a:rPr>
              <a:t>α</a:t>
            </a:r>
            <a:r>
              <a:rPr lang="en-US" dirty="0"/>
              <a:t> = best option so far from any </a:t>
            </a:r>
          </a:p>
          <a:p>
            <a:r>
              <a:rPr lang="en-US" dirty="0"/>
              <a:t>MAX node on this path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34200" y="5486400"/>
            <a:ext cx="51617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0000FF"/>
                </a:solidFill>
              </a:rPr>
              <a:t>The order of generation matters</a:t>
            </a:r>
            <a:r>
              <a:rPr lang="en-US" dirty="0"/>
              <a:t>: more pruning</a:t>
            </a:r>
          </a:p>
          <a:p>
            <a:r>
              <a:rPr lang="en-US" dirty="0"/>
              <a:t>is possible if good moves come first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250142" y="3272135"/>
            <a:ext cx="340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334000" y="1976735"/>
            <a:ext cx="340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Calibri"/>
                <a:cs typeface="Calibri"/>
              </a:rPr>
              <a:t>3</a:t>
            </a:r>
          </a:p>
        </p:txBody>
      </p:sp>
      <p:pic>
        <p:nvPicPr>
          <p:cNvPr id="47" name="Picture 46" descr="BU00529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429000"/>
            <a:ext cx="1230511" cy="129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6325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" grpId="0"/>
      <p:bldP spid="48" grpId="0"/>
      <p:bldP spid="48" grpId="1"/>
      <p:bldP spid="50" grpId="0"/>
      <p:bldP spid="15" grpId="0"/>
      <p:bldP spid="45" grpId="0"/>
      <p:bldP spid="4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6324600" y="3048000"/>
            <a:ext cx="5410200" cy="3429000"/>
          </a:xfrm>
          <a:prstGeom prst="roundRect">
            <a:avLst/>
          </a:prstGeom>
          <a:solidFill>
            <a:srgbClr val="C00000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57200" y="3048000"/>
            <a:ext cx="5410200" cy="3429000"/>
          </a:xfrm>
          <a:prstGeom prst="roundRect">
            <a:avLst/>
          </a:prstGeom>
          <a:solidFill>
            <a:srgbClr val="0066CC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Alpha-Beta Implementation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477000" y="3352800"/>
            <a:ext cx="533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min-value(state</a:t>
            </a:r>
            <a:r>
              <a:rPr lang="en-US" sz="2400" kern="0" dirty="0">
                <a:solidFill>
                  <a:srgbClr val="C00000"/>
                </a:solidFill>
                <a:latin typeface="Calibri" pitchFamily="34" charset="0"/>
              </a:rPr>
              <a:t> , </a:t>
            </a:r>
            <a:r>
              <a:rPr lang="el-GR" sz="2400" kern="0" dirty="0">
                <a:solidFill>
                  <a:srgbClr val="C0000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C0000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C0000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initialize v = </a:t>
            </a:r>
            <a:r>
              <a:rPr lang="en-US" sz="2400" kern="0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∞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kern="0" dirty="0">
                <a:latin typeface="Calibri" pitchFamily="34" charset="0"/>
              </a:rPr>
              <a:t>v = min(v,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value(successor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</a:rPr>
              <a:t>)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kern="0" dirty="0">
                <a:latin typeface="Calibri" pitchFamily="34" charset="0"/>
              </a:rPr>
              <a:t>if v ≤ </a:t>
            </a: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 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n-US" sz="2400" kern="0" dirty="0">
                <a:latin typeface="Calibri" pitchFamily="34" charset="0"/>
              </a:rPr>
              <a:t>        return v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l-GR" sz="2400" kern="0" dirty="0">
                <a:latin typeface="Calibri" pitchFamily="34" charset="0"/>
              </a:rPr>
              <a:t>β </a:t>
            </a:r>
            <a:r>
              <a:rPr lang="en-US" sz="2400" kern="0" dirty="0">
                <a:latin typeface="Calibri" pitchFamily="34" charset="0"/>
              </a:rPr>
              <a:t>= min(</a:t>
            </a:r>
            <a:r>
              <a:rPr lang="el-GR" sz="2400" kern="0" dirty="0">
                <a:latin typeface="Calibri" pitchFamily="34" charset="0"/>
              </a:rPr>
              <a:t>β</a:t>
            </a:r>
            <a:r>
              <a:rPr lang="en-US" sz="2400" kern="0" dirty="0">
                <a:latin typeface="Calibri" pitchFamily="34" charset="0"/>
              </a:rPr>
              <a:t>, v)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return v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09600" y="3048000"/>
            <a:ext cx="5410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lvl="0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max-value(state, </a:t>
            </a:r>
            <a:r>
              <a:rPr lang="el-GR" sz="2400" kern="0" dirty="0">
                <a:solidFill>
                  <a:srgbClr val="0066CC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0066CC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0066CC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initialize v =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-∞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v = </a:t>
            </a:r>
            <a:r>
              <a:rPr lang="en-US" sz="2400" kern="0" noProof="0" dirty="0">
                <a:latin typeface="Calibri" pitchFamily="34" charset="0"/>
              </a:rPr>
              <a:t>max(v,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value(successor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α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, </a:t>
            </a:r>
            <a:r>
              <a:rPr lang="el-GR" sz="2400" kern="0" dirty="0">
                <a:solidFill>
                  <a:srgbClr val="7030A0"/>
                </a:solidFill>
                <a:latin typeface="Calibri" pitchFamily="34" charset="0"/>
              </a:rPr>
              <a:t>β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</a:rPr>
              <a:t>)</a:t>
            </a:r>
            <a:r>
              <a:rPr lang="en-US" sz="2400" kern="0" dirty="0">
                <a:latin typeface="Calibri" pitchFamily="34" charset="0"/>
              </a:rPr>
              <a:t>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itchFamily="34" charset="0"/>
            </a:endParaRPr>
          </a:p>
          <a:p>
            <a:pPr marL="1142942" marR="0" lvl="2" indent="-228589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400" kern="0" baseline="0" dirty="0">
                <a:latin typeface="Calibri" pitchFamily="34" charset="0"/>
              </a:rPr>
              <a:t>if</a:t>
            </a:r>
            <a:r>
              <a:rPr lang="en-US" sz="2400" kern="0" dirty="0">
                <a:latin typeface="Calibri" pitchFamily="34" charset="0"/>
              </a:rPr>
              <a:t> v ≥ </a:t>
            </a:r>
            <a:r>
              <a:rPr lang="el-GR" sz="2400" kern="0" dirty="0">
                <a:latin typeface="Calibri" pitchFamily="34" charset="0"/>
              </a:rPr>
              <a:t>β</a:t>
            </a:r>
            <a:r>
              <a:rPr lang="en-US" sz="2400" kern="0" dirty="0">
                <a:latin typeface="Calibri" pitchFamily="34" charset="0"/>
              </a:rPr>
              <a:t> </a:t>
            </a:r>
          </a:p>
          <a:p>
            <a:pPr marL="1142942" marR="0" lvl="2" indent="-228589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lang="en-US" sz="2400" kern="0" dirty="0">
                <a:latin typeface="Calibri" pitchFamily="34" charset="0"/>
              </a:rPr>
              <a:t>        return v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</a:pP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 = max(</a:t>
            </a:r>
            <a:r>
              <a:rPr lang="el-GR" sz="2400" kern="0" dirty="0">
                <a:latin typeface="Calibri" pitchFamily="34" charset="0"/>
              </a:rPr>
              <a:t>α</a:t>
            </a:r>
            <a:r>
              <a:rPr lang="en-US" sz="2400" kern="0" dirty="0">
                <a:latin typeface="Calibri" pitchFamily="34" charset="0"/>
              </a:rPr>
              <a:t>, v)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</a:rPr>
              <a:t>return v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05200" y="1524000"/>
            <a:ext cx="5105400" cy="1066800"/>
          </a:xfrm>
          <a:prstGeom prst="roundRect">
            <a:avLst/>
          </a:prstGeom>
          <a:solidFill>
            <a:srgbClr val="7030A0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0" y="1676400"/>
            <a:ext cx="11734800" cy="1447800"/>
          </a:xfrm>
        </p:spPr>
        <p:txBody>
          <a:bodyPr/>
          <a:lstStyle/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0066CC"/>
                </a:solidFill>
              </a:rPr>
              <a:t>α</a:t>
            </a:r>
            <a:r>
              <a:rPr lang="en-US" sz="2400" dirty="0">
                <a:solidFill>
                  <a:srgbClr val="0066CC"/>
                </a:solidFill>
              </a:rPr>
              <a:t>: </a:t>
            </a:r>
            <a:r>
              <a:rPr lang="en-US" sz="2400" dirty="0">
                <a:solidFill>
                  <a:srgbClr val="0070C0"/>
                </a:solidFill>
              </a:rPr>
              <a:t>MAX’s best option on path to root</a:t>
            </a:r>
          </a:p>
          <a:p>
            <a:pPr lvl="1" algn="ctr">
              <a:lnSpc>
                <a:spcPct val="80000"/>
              </a:lnSpc>
              <a:buNone/>
            </a:pPr>
            <a:r>
              <a:rPr lang="el-GR" sz="2400" dirty="0">
                <a:solidFill>
                  <a:srgbClr val="C00000"/>
                </a:solidFill>
              </a:rPr>
              <a:t>β</a:t>
            </a:r>
            <a:r>
              <a:rPr lang="en-US" sz="2400" dirty="0">
                <a:solidFill>
                  <a:srgbClr val="C00000"/>
                </a:solidFill>
              </a:rPr>
              <a:t>:</a:t>
            </a:r>
            <a:r>
              <a:rPr lang="el-GR" sz="2400" dirty="0">
                <a:solidFill>
                  <a:srgbClr val="C00000"/>
                </a:solidFill>
              </a:rPr>
              <a:t> </a:t>
            </a:r>
            <a:r>
              <a:rPr lang="en-US" sz="2400" dirty="0">
                <a:solidFill>
                  <a:srgbClr val="C00000"/>
                </a:solidFill>
              </a:rPr>
              <a:t>MIN’s best option on path to root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ym typeface="Symbol" pitchFamily="18" charset="2"/>
              </a:rPr>
              <a:t>Alpha-Beta Pruning Properties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Theorem: This pruning has </a:t>
            </a:r>
            <a:r>
              <a:rPr lang="en-US" sz="2400" b="1" i="1" dirty="0">
                <a:solidFill>
                  <a:srgbClr val="0000FF"/>
                </a:solidFill>
              </a:rPr>
              <a:t>no effect </a:t>
            </a:r>
            <a:r>
              <a:rPr lang="en-US" sz="2400" dirty="0"/>
              <a:t>on minimax value computed for the root!</a:t>
            </a:r>
          </a:p>
          <a:p>
            <a:pPr marL="457176" lvl="1" indent="0" eaLnBrk="1" hangingPunct="1">
              <a:lnSpc>
                <a:spcPct val="90000"/>
              </a:lnSpc>
              <a:buNone/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Good child ordering improves effectiveness of pruning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Iterative deepening helps with this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With “perfect ordering”: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Time complexity drops to O(</a:t>
            </a:r>
            <a:r>
              <a:rPr lang="en-US" sz="2000" dirty="0" err="1"/>
              <a:t>b</a:t>
            </a:r>
            <a:r>
              <a:rPr lang="en-US" sz="2000" baseline="30000" dirty="0" err="1"/>
              <a:t>m</a:t>
            </a:r>
            <a:r>
              <a:rPr lang="en-US" sz="2000" baseline="30000" dirty="0"/>
              <a:t>/2</a:t>
            </a:r>
            <a:r>
              <a:rPr lang="en-US" sz="2000" dirty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Doubles solvable depth!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1M nodes/move =&gt; depth=8, respectable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This is a simple example of </a:t>
            </a:r>
            <a:r>
              <a:rPr lang="en-US" sz="2400" dirty="0" err="1">
                <a:solidFill>
                  <a:srgbClr val="CC0000"/>
                </a:solidFill>
              </a:rPr>
              <a:t>metareasoning</a:t>
            </a:r>
            <a:r>
              <a:rPr lang="en-US" sz="2400" dirty="0">
                <a:solidFill>
                  <a:srgbClr val="CC0000"/>
                </a:solidFill>
              </a:rPr>
              <a:t> </a:t>
            </a:r>
            <a:r>
              <a:rPr lang="en-US" sz="2400" dirty="0"/>
              <a:t>(computing about what to compute)</a:t>
            </a:r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auto">
          <a:xfrm>
            <a:off x="9525000" y="2438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 rot="10800000">
            <a:off x="8763000" y="3429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 rot="10800000">
            <a:off x="10287000" y="3429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763000" y="4724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10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9906000" y="4724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10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0668000" y="4724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0</a:t>
            </a:r>
          </a:p>
        </p:txBody>
      </p:sp>
      <p:cxnSp>
        <p:nvCxnSpPr>
          <p:cNvPr id="13" name="AutoShape 12"/>
          <p:cNvCxnSpPr>
            <a:cxnSpLocks noChangeShapeType="1"/>
            <a:stCxn id="6" idx="3"/>
            <a:endCxn id="7" idx="3"/>
          </p:cNvCxnSpPr>
          <p:nvPr/>
        </p:nvCxnSpPr>
        <p:spPr bwMode="auto">
          <a:xfrm flipH="1">
            <a:off x="8953500" y="27432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" name="AutoShape 13"/>
          <p:cNvCxnSpPr>
            <a:cxnSpLocks noChangeShapeType="1"/>
            <a:stCxn id="6" idx="3"/>
            <a:endCxn id="8" idx="3"/>
          </p:cNvCxnSpPr>
          <p:nvPr/>
        </p:nvCxnSpPr>
        <p:spPr bwMode="auto">
          <a:xfrm>
            <a:off x="9715500" y="27432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5" name="AutoShape 14"/>
          <p:cNvCxnSpPr>
            <a:cxnSpLocks noChangeShapeType="1"/>
            <a:stCxn id="7" idx="0"/>
            <a:endCxn id="9" idx="0"/>
          </p:cNvCxnSpPr>
          <p:nvPr/>
        </p:nvCxnSpPr>
        <p:spPr bwMode="auto">
          <a:xfrm>
            <a:off x="8953500" y="3733800"/>
            <a:ext cx="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7" name="AutoShape 16"/>
          <p:cNvCxnSpPr>
            <a:cxnSpLocks noChangeShapeType="1"/>
            <a:stCxn id="8" idx="0"/>
            <a:endCxn id="11" idx="0"/>
          </p:cNvCxnSpPr>
          <p:nvPr/>
        </p:nvCxnSpPr>
        <p:spPr bwMode="auto">
          <a:xfrm flipH="1">
            <a:off x="10096500" y="3733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8" name="AutoShape 17"/>
          <p:cNvCxnSpPr>
            <a:cxnSpLocks noChangeShapeType="1"/>
            <a:stCxn id="8" idx="0"/>
            <a:endCxn id="12" idx="0"/>
          </p:cNvCxnSpPr>
          <p:nvPr/>
        </p:nvCxnSpPr>
        <p:spPr bwMode="auto">
          <a:xfrm>
            <a:off x="10477500" y="3733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9928225" y="2438400"/>
            <a:ext cx="6635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max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10744200" y="3352800"/>
            <a:ext cx="6635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min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28F5D7-A4CB-4A3A-B0E1-0D90A973D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Minimax Demo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0AEB2E8E-9717-4A98-BB0C-DFED53CB7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00" y="5073304"/>
            <a:ext cx="516538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Calibri" pitchFamily="34" charset="0"/>
              </a:rPr>
              <a:t>Fine print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itchFamily="34" charset="0"/>
              </a:rPr>
              <a:t>Pacman: uses depth 4 minimax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 pitchFamily="34" charset="0"/>
              </a:rPr>
              <a:t>Ghost: uses depth 2 minimax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C860D5-7DFD-48F1-B28A-2105EAF025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295400"/>
            <a:ext cx="3498503" cy="3498503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EA98F80-113E-4E6E-AC33-992FD55CC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5308600" cy="8127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Points</a:t>
            </a:r>
          </a:p>
          <a:p>
            <a:r>
              <a:rPr lang="en-US" dirty="0"/>
              <a:t>+500 win</a:t>
            </a:r>
          </a:p>
          <a:p>
            <a:r>
              <a:rPr lang="en-US" dirty="0"/>
              <a:t>-500 lose</a:t>
            </a:r>
          </a:p>
          <a:p>
            <a:r>
              <a:rPr lang="en-US" dirty="0"/>
              <a:t>-1 each move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32C5E61-E269-44EF-B350-8BFE55E0C6E5}"/>
                  </a:ext>
                </a:extLst>
              </p14:cNvPr>
              <p14:cNvContentPartPr/>
              <p14:nvPr/>
            </p14:nvContentPartPr>
            <p14:xfrm>
              <a:off x="12637789" y="4892548"/>
              <a:ext cx="27540" cy="70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32C5E61-E269-44EF-B350-8BFE55E0C6E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628847" y="4883773"/>
                <a:ext cx="45065" cy="2421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48913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D9C598-C23B-4A03-B409-F8E29FEBC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910" y="1827274"/>
            <a:ext cx="3887314" cy="23864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1DF02D-8399-4B97-90D5-025199C38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562D9-0DF7-4386-88DE-1E4429B3E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5308600" cy="812799"/>
          </a:xfrm>
        </p:spPr>
        <p:txBody>
          <a:bodyPr/>
          <a:lstStyle/>
          <a:p>
            <a:r>
              <a:rPr lang="en-US" dirty="0"/>
              <a:t>Know your opponent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4FC899-E30D-4B12-AD57-C4C0ED459165}"/>
              </a:ext>
            </a:extLst>
          </p:cNvPr>
          <p:cNvSpPr txBox="1"/>
          <p:nvPr/>
        </p:nvSpPr>
        <p:spPr>
          <a:xfrm>
            <a:off x="753425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1F704B-458F-40DA-AA02-749806E2F1A7}"/>
              </a:ext>
            </a:extLst>
          </p:cNvPr>
          <p:cNvSpPr txBox="1"/>
          <p:nvPr/>
        </p:nvSpPr>
        <p:spPr>
          <a:xfrm>
            <a:off x="6224606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9" name="Triangle 25">
            <a:extLst>
              <a:ext uri="{FF2B5EF4-FFF2-40B4-BE49-F238E27FC236}">
                <a16:creationId xmlns:a16="http://schemas.microsoft.com/office/drawing/2014/main" id="{4BDA8516-C26F-473C-97E7-C88A6E7088BE}"/>
              </a:ext>
            </a:extLst>
          </p:cNvPr>
          <p:cNvSpPr/>
          <p:nvPr/>
        </p:nvSpPr>
        <p:spPr>
          <a:xfrm>
            <a:off x="5663577" y="2600162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DEFDA2D-1327-434F-B402-8AE8F1ED6A12}"/>
              </a:ext>
            </a:extLst>
          </p:cNvPr>
          <p:cNvCxnSpPr>
            <a:cxnSpLocks/>
            <a:stCxn id="19" idx="3"/>
          </p:cNvCxnSpPr>
          <p:nvPr/>
        </p:nvCxnSpPr>
        <p:spPr>
          <a:xfrm flipH="1">
            <a:off x="4798734" y="3154281"/>
            <a:ext cx="1194422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758D8D7-94A0-44E9-B8B3-AF906E2BB9F5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5993156" y="3154281"/>
            <a:ext cx="1194421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riangle 25">
            <a:extLst>
              <a:ext uri="{FF2B5EF4-FFF2-40B4-BE49-F238E27FC236}">
                <a16:creationId xmlns:a16="http://schemas.microsoft.com/office/drawing/2014/main" id="{90E95EA2-816B-48EB-9A26-A3C722908945}"/>
              </a:ext>
            </a:extLst>
          </p:cNvPr>
          <p:cNvSpPr/>
          <p:nvPr/>
        </p:nvSpPr>
        <p:spPr>
          <a:xfrm rot="10800000">
            <a:off x="4469155" y="4191000"/>
            <a:ext cx="659157" cy="554119"/>
          </a:xfrm>
          <a:prstGeom prst="triangle">
            <a:avLst/>
          </a:prstGeom>
          <a:solidFill>
            <a:srgbClr val="CA000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riangle 25">
            <a:extLst>
              <a:ext uri="{FF2B5EF4-FFF2-40B4-BE49-F238E27FC236}">
                <a16:creationId xmlns:a16="http://schemas.microsoft.com/office/drawing/2014/main" id="{16406059-CD53-43BD-B181-5D6DEA326829}"/>
              </a:ext>
            </a:extLst>
          </p:cNvPr>
          <p:cNvSpPr/>
          <p:nvPr/>
        </p:nvSpPr>
        <p:spPr>
          <a:xfrm rot="10800000">
            <a:off x="6858000" y="4191000"/>
            <a:ext cx="659157" cy="554119"/>
          </a:xfrm>
          <a:prstGeom prst="triangle">
            <a:avLst/>
          </a:prstGeom>
          <a:solidFill>
            <a:srgbClr val="CA000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A48132F-3128-45E4-92A9-A40FEE2CBE9D}"/>
              </a:ext>
            </a:extLst>
          </p:cNvPr>
          <p:cNvCxnSpPr>
            <a:cxnSpLocks/>
          </p:cNvCxnSpPr>
          <p:nvPr/>
        </p:nvCxnSpPr>
        <p:spPr>
          <a:xfrm flipH="1">
            <a:off x="4215777" y="4745120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67A00EE-898F-4A5B-96AB-8400BAB18009}"/>
              </a:ext>
            </a:extLst>
          </p:cNvPr>
          <p:cNvCxnSpPr>
            <a:cxnSpLocks/>
          </p:cNvCxnSpPr>
          <p:nvPr/>
        </p:nvCxnSpPr>
        <p:spPr>
          <a:xfrm>
            <a:off x="4798735" y="4745120"/>
            <a:ext cx="712442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5A1AAB7-5EAC-41A4-A4DE-5F186EFFBEB9}"/>
              </a:ext>
            </a:extLst>
          </p:cNvPr>
          <p:cNvCxnSpPr>
            <a:cxnSpLocks/>
          </p:cNvCxnSpPr>
          <p:nvPr/>
        </p:nvCxnSpPr>
        <p:spPr>
          <a:xfrm flipH="1">
            <a:off x="6604619" y="4745119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0B95EFB-13BA-416B-9141-74CBDA7A961F}"/>
              </a:ext>
            </a:extLst>
          </p:cNvPr>
          <p:cNvCxnSpPr>
            <a:cxnSpLocks/>
          </p:cNvCxnSpPr>
          <p:nvPr/>
        </p:nvCxnSpPr>
        <p:spPr>
          <a:xfrm>
            <a:off x="7187577" y="4745119"/>
            <a:ext cx="712442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7925B3F-0907-48AE-87B8-302DB9D955C1}"/>
              </a:ext>
            </a:extLst>
          </p:cNvPr>
          <p:cNvSpPr txBox="1"/>
          <p:nvPr/>
        </p:nvSpPr>
        <p:spPr>
          <a:xfrm>
            <a:off x="5143992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287CE6-371D-4236-9200-F74DE1B91A8E}"/>
              </a:ext>
            </a:extLst>
          </p:cNvPr>
          <p:cNvSpPr txBox="1"/>
          <p:nvPr/>
        </p:nvSpPr>
        <p:spPr>
          <a:xfrm>
            <a:off x="383433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2436151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A7C8948-15B0-4767-BB0E-EB46DEF7C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019" y="2330406"/>
            <a:ext cx="4088157" cy="17781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1DF02D-8399-4B97-90D5-025199C38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562D9-0DF7-4386-88DE-1E4429B3E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5308600" cy="812799"/>
          </a:xfrm>
        </p:spPr>
        <p:txBody>
          <a:bodyPr/>
          <a:lstStyle/>
          <a:p>
            <a:r>
              <a:rPr lang="en-US" dirty="0"/>
              <a:t>Know your opponent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4FC899-E30D-4B12-AD57-C4C0ED459165}"/>
              </a:ext>
            </a:extLst>
          </p:cNvPr>
          <p:cNvSpPr txBox="1"/>
          <p:nvPr/>
        </p:nvSpPr>
        <p:spPr>
          <a:xfrm>
            <a:off x="753425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1F704B-458F-40DA-AA02-749806E2F1A7}"/>
              </a:ext>
            </a:extLst>
          </p:cNvPr>
          <p:cNvSpPr txBox="1"/>
          <p:nvPr/>
        </p:nvSpPr>
        <p:spPr>
          <a:xfrm>
            <a:off x="6224606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9" name="Triangle 25">
            <a:extLst>
              <a:ext uri="{FF2B5EF4-FFF2-40B4-BE49-F238E27FC236}">
                <a16:creationId xmlns:a16="http://schemas.microsoft.com/office/drawing/2014/main" id="{4BDA8516-C26F-473C-97E7-C88A6E7088BE}"/>
              </a:ext>
            </a:extLst>
          </p:cNvPr>
          <p:cNvSpPr/>
          <p:nvPr/>
        </p:nvSpPr>
        <p:spPr>
          <a:xfrm>
            <a:off x="5663577" y="2600162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DEFDA2D-1327-434F-B402-8AE8F1ED6A12}"/>
              </a:ext>
            </a:extLst>
          </p:cNvPr>
          <p:cNvCxnSpPr>
            <a:cxnSpLocks/>
            <a:stCxn id="19" idx="3"/>
          </p:cNvCxnSpPr>
          <p:nvPr/>
        </p:nvCxnSpPr>
        <p:spPr>
          <a:xfrm flipH="1">
            <a:off x="4798734" y="3154281"/>
            <a:ext cx="1194422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758D8D7-94A0-44E9-B8B3-AF906E2BB9F5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5993156" y="3154281"/>
            <a:ext cx="1194421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riangle 25">
            <a:extLst>
              <a:ext uri="{FF2B5EF4-FFF2-40B4-BE49-F238E27FC236}">
                <a16:creationId xmlns:a16="http://schemas.microsoft.com/office/drawing/2014/main" id="{90E95EA2-816B-48EB-9A26-A3C722908945}"/>
              </a:ext>
            </a:extLst>
          </p:cNvPr>
          <p:cNvSpPr/>
          <p:nvPr/>
        </p:nvSpPr>
        <p:spPr>
          <a:xfrm rot="10800000">
            <a:off x="4469155" y="4191000"/>
            <a:ext cx="659157" cy="554119"/>
          </a:xfrm>
          <a:prstGeom prst="triangle">
            <a:avLst/>
          </a:prstGeom>
          <a:solidFill>
            <a:srgbClr val="CA000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riangle 25">
            <a:extLst>
              <a:ext uri="{FF2B5EF4-FFF2-40B4-BE49-F238E27FC236}">
                <a16:creationId xmlns:a16="http://schemas.microsoft.com/office/drawing/2014/main" id="{16406059-CD53-43BD-B181-5D6DEA326829}"/>
              </a:ext>
            </a:extLst>
          </p:cNvPr>
          <p:cNvSpPr/>
          <p:nvPr/>
        </p:nvSpPr>
        <p:spPr>
          <a:xfrm rot="10800000">
            <a:off x="6858000" y="4191000"/>
            <a:ext cx="659157" cy="554119"/>
          </a:xfrm>
          <a:prstGeom prst="triangle">
            <a:avLst/>
          </a:prstGeom>
          <a:solidFill>
            <a:srgbClr val="CA000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A48132F-3128-45E4-92A9-A40FEE2CBE9D}"/>
              </a:ext>
            </a:extLst>
          </p:cNvPr>
          <p:cNvCxnSpPr>
            <a:cxnSpLocks/>
          </p:cNvCxnSpPr>
          <p:nvPr/>
        </p:nvCxnSpPr>
        <p:spPr>
          <a:xfrm flipH="1">
            <a:off x="4215777" y="4745120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67A00EE-898F-4A5B-96AB-8400BAB18009}"/>
              </a:ext>
            </a:extLst>
          </p:cNvPr>
          <p:cNvCxnSpPr>
            <a:cxnSpLocks/>
          </p:cNvCxnSpPr>
          <p:nvPr/>
        </p:nvCxnSpPr>
        <p:spPr>
          <a:xfrm>
            <a:off x="4798735" y="4745120"/>
            <a:ext cx="712442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5A1AAB7-5EAC-41A4-A4DE-5F186EFFBEB9}"/>
              </a:ext>
            </a:extLst>
          </p:cNvPr>
          <p:cNvCxnSpPr>
            <a:cxnSpLocks/>
          </p:cNvCxnSpPr>
          <p:nvPr/>
        </p:nvCxnSpPr>
        <p:spPr>
          <a:xfrm flipH="1">
            <a:off x="6604619" y="4745119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0B95EFB-13BA-416B-9141-74CBDA7A961F}"/>
              </a:ext>
            </a:extLst>
          </p:cNvPr>
          <p:cNvCxnSpPr>
            <a:cxnSpLocks/>
          </p:cNvCxnSpPr>
          <p:nvPr/>
        </p:nvCxnSpPr>
        <p:spPr>
          <a:xfrm>
            <a:off x="7187577" y="4745119"/>
            <a:ext cx="712442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7925B3F-0907-48AE-87B8-302DB9D955C1}"/>
              </a:ext>
            </a:extLst>
          </p:cNvPr>
          <p:cNvSpPr txBox="1"/>
          <p:nvPr/>
        </p:nvSpPr>
        <p:spPr>
          <a:xfrm>
            <a:off x="5143992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287CE6-371D-4236-9200-F74DE1B91A8E}"/>
              </a:ext>
            </a:extLst>
          </p:cNvPr>
          <p:cNvSpPr txBox="1"/>
          <p:nvPr/>
        </p:nvSpPr>
        <p:spPr>
          <a:xfrm>
            <a:off x="383433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4674846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4330" y="2726900"/>
            <a:ext cx="4710819" cy="37197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3475" y="2899979"/>
            <a:ext cx="4323969" cy="32264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1752600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Dangerous Optimism</a:t>
            </a:r>
          </a:p>
          <a:p>
            <a:pPr algn="ctr"/>
            <a:r>
              <a:rPr lang="en-US" sz="2000" dirty="0">
                <a:latin typeface="Calibri" pitchFamily="34" charset="0"/>
              </a:rPr>
              <a:t>Assuming chance when the world is adversarial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1771043"/>
            <a:ext cx="510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Dangerous Pessimism</a:t>
            </a:r>
          </a:p>
          <a:p>
            <a:pPr algn="ctr"/>
            <a:r>
              <a:rPr lang="en-US" sz="2000" dirty="0">
                <a:latin typeface="Calibri" pitchFamily="34" charset="0"/>
              </a:rPr>
              <a:t>Assuming the worst case when it’s not likely</a:t>
            </a:r>
          </a:p>
        </p:txBody>
      </p:sp>
    </p:spTree>
    <p:extLst>
      <p:ext uri="{BB962C8B-B14F-4D97-AF65-F5344CB8AC3E}">
        <p14:creationId xmlns:p14="http://schemas.microsoft.com/office/powerpoint/2010/main" val="355748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A7C8948-15B0-4767-BB0E-EB46DEF7C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019" y="2330406"/>
            <a:ext cx="4088157" cy="17781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D9C598-C23B-4A03-B409-F8E29FEBC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908" y="1905590"/>
            <a:ext cx="3887314" cy="23864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1DF02D-8399-4B97-90D5-025199C38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562D9-0DF7-4386-88DE-1E4429B3E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5308600" cy="812799"/>
          </a:xfrm>
        </p:spPr>
        <p:txBody>
          <a:bodyPr/>
          <a:lstStyle/>
          <a:p>
            <a:r>
              <a:rPr lang="en-US" dirty="0"/>
              <a:t>Know your opponent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4FC899-E30D-4B12-AD57-C4C0ED459165}"/>
              </a:ext>
            </a:extLst>
          </p:cNvPr>
          <p:cNvSpPr txBox="1"/>
          <p:nvPr/>
        </p:nvSpPr>
        <p:spPr>
          <a:xfrm>
            <a:off x="753425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1F704B-458F-40DA-AA02-749806E2F1A7}"/>
              </a:ext>
            </a:extLst>
          </p:cNvPr>
          <p:cNvSpPr txBox="1"/>
          <p:nvPr/>
        </p:nvSpPr>
        <p:spPr>
          <a:xfrm>
            <a:off x="6224606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9" name="Triangle 25">
            <a:extLst>
              <a:ext uri="{FF2B5EF4-FFF2-40B4-BE49-F238E27FC236}">
                <a16:creationId xmlns:a16="http://schemas.microsoft.com/office/drawing/2014/main" id="{4BDA8516-C26F-473C-97E7-C88A6E7088BE}"/>
              </a:ext>
            </a:extLst>
          </p:cNvPr>
          <p:cNvSpPr/>
          <p:nvPr/>
        </p:nvSpPr>
        <p:spPr>
          <a:xfrm>
            <a:off x="5663577" y="2600162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DEFDA2D-1327-434F-B402-8AE8F1ED6A12}"/>
              </a:ext>
            </a:extLst>
          </p:cNvPr>
          <p:cNvCxnSpPr>
            <a:cxnSpLocks/>
            <a:stCxn id="19" idx="3"/>
          </p:cNvCxnSpPr>
          <p:nvPr/>
        </p:nvCxnSpPr>
        <p:spPr>
          <a:xfrm flipH="1">
            <a:off x="4798734" y="3154281"/>
            <a:ext cx="1194422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758D8D7-94A0-44E9-B8B3-AF906E2BB9F5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5993156" y="3154281"/>
            <a:ext cx="1194421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riangle 25">
            <a:extLst>
              <a:ext uri="{FF2B5EF4-FFF2-40B4-BE49-F238E27FC236}">
                <a16:creationId xmlns:a16="http://schemas.microsoft.com/office/drawing/2014/main" id="{90E95EA2-816B-48EB-9A26-A3C722908945}"/>
              </a:ext>
            </a:extLst>
          </p:cNvPr>
          <p:cNvSpPr/>
          <p:nvPr/>
        </p:nvSpPr>
        <p:spPr>
          <a:xfrm rot="10800000">
            <a:off x="4469155" y="4191000"/>
            <a:ext cx="659157" cy="554119"/>
          </a:xfrm>
          <a:prstGeom prst="triangle">
            <a:avLst/>
          </a:prstGeom>
          <a:solidFill>
            <a:srgbClr val="CA000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riangle 25">
            <a:extLst>
              <a:ext uri="{FF2B5EF4-FFF2-40B4-BE49-F238E27FC236}">
                <a16:creationId xmlns:a16="http://schemas.microsoft.com/office/drawing/2014/main" id="{16406059-CD53-43BD-B181-5D6DEA326829}"/>
              </a:ext>
            </a:extLst>
          </p:cNvPr>
          <p:cNvSpPr/>
          <p:nvPr/>
        </p:nvSpPr>
        <p:spPr>
          <a:xfrm rot="10800000">
            <a:off x="6858000" y="4191000"/>
            <a:ext cx="659157" cy="554119"/>
          </a:xfrm>
          <a:prstGeom prst="triangle">
            <a:avLst/>
          </a:prstGeom>
          <a:solidFill>
            <a:srgbClr val="CA0008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A48132F-3128-45E4-92A9-A40FEE2CBE9D}"/>
              </a:ext>
            </a:extLst>
          </p:cNvPr>
          <p:cNvCxnSpPr>
            <a:cxnSpLocks/>
          </p:cNvCxnSpPr>
          <p:nvPr/>
        </p:nvCxnSpPr>
        <p:spPr>
          <a:xfrm flipH="1">
            <a:off x="4215777" y="4745120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67A00EE-898F-4A5B-96AB-8400BAB18009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4798735" y="4745120"/>
            <a:ext cx="672425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5A1AAB7-5EAC-41A4-A4DE-5F186EFFBEB9}"/>
              </a:ext>
            </a:extLst>
          </p:cNvPr>
          <p:cNvCxnSpPr>
            <a:cxnSpLocks/>
          </p:cNvCxnSpPr>
          <p:nvPr/>
        </p:nvCxnSpPr>
        <p:spPr>
          <a:xfrm flipH="1">
            <a:off x="6604619" y="4745119"/>
            <a:ext cx="582958" cy="103671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0B95EFB-13BA-416B-9141-74CBDA7A961F}"/>
              </a:ext>
            </a:extLst>
          </p:cNvPr>
          <p:cNvCxnSpPr>
            <a:cxnSpLocks/>
          </p:cNvCxnSpPr>
          <p:nvPr/>
        </p:nvCxnSpPr>
        <p:spPr>
          <a:xfrm>
            <a:off x="7187577" y="4745119"/>
            <a:ext cx="712442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7925B3F-0907-48AE-87B8-302DB9D955C1}"/>
              </a:ext>
            </a:extLst>
          </p:cNvPr>
          <p:cNvSpPr txBox="1"/>
          <p:nvPr/>
        </p:nvSpPr>
        <p:spPr>
          <a:xfrm>
            <a:off x="5105400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287CE6-371D-4236-9200-F74DE1B91A8E}"/>
              </a:ext>
            </a:extLst>
          </p:cNvPr>
          <p:cNvSpPr txBox="1"/>
          <p:nvPr/>
        </p:nvSpPr>
        <p:spPr>
          <a:xfrm>
            <a:off x="383433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7249189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4">
            <a:extLst>
              <a:ext uri="{FF2B5EF4-FFF2-40B4-BE49-F238E27FC236}">
                <a16:creationId xmlns:a16="http://schemas.microsoft.com/office/drawing/2014/main" id="{0ED8328D-D518-450B-8730-143C7D9FED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2665" y="2565411"/>
            <a:ext cx="3088475" cy="21876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1DF02D-8399-4B97-90D5-025199C38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562D9-0DF7-4386-88DE-1E4429B3E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5308600" cy="812799"/>
          </a:xfrm>
        </p:spPr>
        <p:txBody>
          <a:bodyPr/>
          <a:lstStyle/>
          <a:p>
            <a:r>
              <a:rPr lang="en-US" dirty="0"/>
              <a:t>Chance nodes: </a:t>
            </a:r>
            <a:r>
              <a:rPr lang="en-US" dirty="0" err="1"/>
              <a:t>Expectimax</a:t>
            </a:r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0729DC1-CC87-4860-A023-138034F88D52}"/>
              </a:ext>
            </a:extLst>
          </p:cNvPr>
          <p:cNvSpPr>
            <a:spLocks noChangeAspect="1"/>
          </p:cNvSpPr>
          <p:nvPr/>
        </p:nvSpPr>
        <p:spPr>
          <a:xfrm>
            <a:off x="6862722" y="4184595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4FC899-E30D-4B12-AD57-C4C0ED459165}"/>
              </a:ext>
            </a:extLst>
          </p:cNvPr>
          <p:cNvSpPr txBox="1"/>
          <p:nvPr/>
        </p:nvSpPr>
        <p:spPr>
          <a:xfrm>
            <a:off x="753425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1F704B-458F-40DA-AA02-749806E2F1A7}"/>
              </a:ext>
            </a:extLst>
          </p:cNvPr>
          <p:cNvSpPr txBox="1"/>
          <p:nvPr/>
        </p:nvSpPr>
        <p:spPr>
          <a:xfrm>
            <a:off x="6224606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9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19" name="Triangle 25">
            <a:extLst>
              <a:ext uri="{FF2B5EF4-FFF2-40B4-BE49-F238E27FC236}">
                <a16:creationId xmlns:a16="http://schemas.microsoft.com/office/drawing/2014/main" id="{4BDA8516-C26F-473C-97E7-C88A6E7088BE}"/>
              </a:ext>
            </a:extLst>
          </p:cNvPr>
          <p:cNvSpPr/>
          <p:nvPr/>
        </p:nvSpPr>
        <p:spPr>
          <a:xfrm>
            <a:off x="5663577" y="2600162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DEFDA2D-1327-434F-B402-8AE8F1ED6A12}"/>
              </a:ext>
            </a:extLst>
          </p:cNvPr>
          <p:cNvCxnSpPr>
            <a:cxnSpLocks/>
            <a:stCxn id="19" idx="3"/>
            <a:endCxn id="28" idx="0"/>
          </p:cNvCxnSpPr>
          <p:nvPr/>
        </p:nvCxnSpPr>
        <p:spPr>
          <a:xfrm flipH="1">
            <a:off x="4798734" y="3154281"/>
            <a:ext cx="1194422" cy="102391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758D8D7-94A0-44E9-B8B3-AF906E2BB9F5}"/>
              </a:ext>
            </a:extLst>
          </p:cNvPr>
          <p:cNvCxnSpPr>
            <a:cxnSpLocks/>
            <a:stCxn id="19" idx="3"/>
            <a:endCxn id="14" idx="0"/>
          </p:cNvCxnSpPr>
          <p:nvPr/>
        </p:nvCxnSpPr>
        <p:spPr>
          <a:xfrm>
            <a:off x="5993156" y="3154281"/>
            <a:ext cx="1152015" cy="1030314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A48132F-3128-45E4-92A9-A40FEE2CBE9D}"/>
              </a:ext>
            </a:extLst>
          </p:cNvPr>
          <p:cNvCxnSpPr>
            <a:cxnSpLocks/>
            <a:stCxn id="28" idx="4"/>
          </p:cNvCxnSpPr>
          <p:nvPr/>
        </p:nvCxnSpPr>
        <p:spPr>
          <a:xfrm flipH="1">
            <a:off x="4215778" y="4745119"/>
            <a:ext cx="582956" cy="103672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67A00EE-898F-4A5B-96AB-8400BAB18009}"/>
              </a:ext>
            </a:extLst>
          </p:cNvPr>
          <p:cNvCxnSpPr>
            <a:cxnSpLocks/>
            <a:stCxn id="28" idx="4"/>
            <a:endCxn id="18" idx="0"/>
          </p:cNvCxnSpPr>
          <p:nvPr/>
        </p:nvCxnSpPr>
        <p:spPr>
          <a:xfrm>
            <a:off x="4798734" y="4745119"/>
            <a:ext cx="672426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5A1AAB7-5EAC-41A4-A4DE-5F186EFFBEB9}"/>
              </a:ext>
            </a:extLst>
          </p:cNvPr>
          <p:cNvCxnSpPr>
            <a:cxnSpLocks/>
            <a:stCxn id="14" idx="4"/>
          </p:cNvCxnSpPr>
          <p:nvPr/>
        </p:nvCxnSpPr>
        <p:spPr>
          <a:xfrm flipH="1">
            <a:off x="6604619" y="4751523"/>
            <a:ext cx="540552" cy="1030315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0B95EFB-13BA-416B-9141-74CBDA7A961F}"/>
              </a:ext>
            </a:extLst>
          </p:cNvPr>
          <p:cNvCxnSpPr>
            <a:cxnSpLocks/>
            <a:stCxn id="14" idx="4"/>
          </p:cNvCxnSpPr>
          <p:nvPr/>
        </p:nvCxnSpPr>
        <p:spPr>
          <a:xfrm>
            <a:off x="7145171" y="4751523"/>
            <a:ext cx="754848" cy="104903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7925B3F-0907-48AE-87B8-302DB9D955C1}"/>
              </a:ext>
            </a:extLst>
          </p:cNvPr>
          <p:cNvSpPr txBox="1"/>
          <p:nvPr/>
        </p:nvSpPr>
        <p:spPr>
          <a:xfrm>
            <a:off x="5105400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prstClr val="black"/>
                </a:solidFill>
                <a:latin typeface="Calibri" pitchFamily="34" charset="0"/>
              </a:rPr>
              <a:t>10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287CE6-371D-4236-9200-F74DE1B91A8E}"/>
              </a:ext>
            </a:extLst>
          </p:cNvPr>
          <p:cNvSpPr txBox="1"/>
          <p:nvPr/>
        </p:nvSpPr>
        <p:spPr>
          <a:xfrm>
            <a:off x="3834339" y="5800561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</a:rPr>
              <a:t>10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075A731-8C1C-4C3B-9A0A-376F868DEF77}"/>
              </a:ext>
            </a:extLst>
          </p:cNvPr>
          <p:cNvSpPr>
            <a:spLocks noChangeAspect="1"/>
          </p:cNvSpPr>
          <p:nvPr/>
        </p:nvSpPr>
        <p:spPr>
          <a:xfrm>
            <a:off x="4516285" y="4178191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8780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6800" y="1146175"/>
            <a:ext cx="2362200" cy="16732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143000"/>
            <a:ext cx="2789861" cy="14993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Chance outcomes in trees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648200" y="2743200"/>
            <a:ext cx="2667000" cy="2391238"/>
            <a:chOff x="4648200" y="2743200"/>
            <a:chExt cx="2667000" cy="2391238"/>
          </a:xfrm>
        </p:grpSpPr>
        <p:grpSp>
          <p:nvGrpSpPr>
            <p:cNvPr id="46" name="Group 45"/>
            <p:cNvGrpSpPr/>
            <p:nvPr/>
          </p:nvGrpSpPr>
          <p:grpSpPr>
            <a:xfrm>
              <a:off x="4838701" y="4056742"/>
              <a:ext cx="763815" cy="774700"/>
              <a:chOff x="1865085" y="4038600"/>
              <a:chExt cx="763815" cy="774700"/>
            </a:xfrm>
          </p:grpSpPr>
          <p:cxnSp>
            <p:nvCxnSpPr>
              <p:cNvPr id="47" name="AutoShape 17"/>
              <p:cNvCxnSpPr>
                <a:cxnSpLocks noChangeShapeType="1"/>
              </p:cNvCxnSpPr>
              <p:nvPr/>
            </p:nvCxnSpPr>
            <p:spPr bwMode="auto">
              <a:xfrm>
                <a:off x="2247900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8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1865085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8" name="AutoShape 5"/>
            <p:cNvSpPr>
              <a:spLocks noChangeArrowheads="1"/>
            </p:cNvSpPr>
            <p:nvPr/>
          </p:nvSpPr>
          <p:spPr bwMode="auto">
            <a:xfrm>
              <a:off x="5791200" y="27432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1" name="Rectangle 8"/>
            <p:cNvSpPr>
              <a:spLocks noChangeArrowheads="1"/>
            </p:cNvSpPr>
            <p:nvPr/>
          </p:nvSpPr>
          <p:spPr bwMode="auto">
            <a:xfrm>
              <a:off x="46482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32" name="Rectangle 9"/>
            <p:cNvSpPr>
              <a:spLocks noChangeArrowheads="1"/>
            </p:cNvSpPr>
            <p:nvPr/>
          </p:nvSpPr>
          <p:spPr bwMode="auto">
            <a:xfrm>
              <a:off x="5379355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10</a:t>
              </a:r>
            </a:p>
          </p:txBody>
        </p:sp>
        <p:sp>
          <p:nvSpPr>
            <p:cNvPr id="33" name="Rectangle 10"/>
            <p:cNvSpPr>
              <a:spLocks noChangeArrowheads="1"/>
            </p:cNvSpPr>
            <p:nvPr/>
          </p:nvSpPr>
          <p:spPr bwMode="auto">
            <a:xfrm>
              <a:off x="61722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9</a:t>
              </a:r>
            </a:p>
          </p:txBody>
        </p:sp>
        <p:sp>
          <p:nvSpPr>
            <p:cNvPr id="34" name="Rectangle 11"/>
            <p:cNvSpPr>
              <a:spLocks noChangeArrowheads="1"/>
            </p:cNvSpPr>
            <p:nvPr/>
          </p:nvSpPr>
          <p:spPr bwMode="auto">
            <a:xfrm>
              <a:off x="69342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100</a:t>
              </a:r>
            </a:p>
          </p:txBody>
        </p:sp>
        <p:cxnSp>
          <p:nvCxnSpPr>
            <p:cNvPr id="35" name="AutoShape 12"/>
            <p:cNvCxnSpPr>
              <a:cxnSpLocks noChangeShapeType="1"/>
              <a:stCxn id="28" idx="3"/>
            </p:cNvCxnSpPr>
            <p:nvPr/>
          </p:nvCxnSpPr>
          <p:spPr bwMode="auto">
            <a:xfrm flipH="1">
              <a:off x="5219700" y="3048000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6" name="AutoShape 13"/>
            <p:cNvCxnSpPr>
              <a:cxnSpLocks noChangeShapeType="1"/>
              <a:stCxn id="28" idx="3"/>
            </p:cNvCxnSpPr>
            <p:nvPr/>
          </p:nvCxnSpPr>
          <p:spPr bwMode="auto">
            <a:xfrm>
              <a:off x="5981700" y="3048000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24" name="Oval 15"/>
            <p:cNvSpPr>
              <a:spLocks noChangeAspect="1" noChangeArrowheads="1"/>
            </p:cNvSpPr>
            <p:nvPr/>
          </p:nvSpPr>
          <p:spPr bwMode="auto">
            <a:xfrm>
              <a:off x="5054600" y="3733800"/>
              <a:ext cx="323850" cy="3238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25" name="Oval 16"/>
            <p:cNvSpPr>
              <a:spLocks noChangeAspect="1" noChangeArrowheads="1"/>
            </p:cNvSpPr>
            <p:nvPr/>
          </p:nvSpPr>
          <p:spPr bwMode="auto">
            <a:xfrm>
              <a:off x="6578600" y="3733800"/>
              <a:ext cx="323850" cy="3238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6362701" y="4056742"/>
              <a:ext cx="763815" cy="774700"/>
              <a:chOff x="1865085" y="4038600"/>
              <a:chExt cx="763815" cy="774700"/>
            </a:xfrm>
          </p:grpSpPr>
          <p:cxnSp>
            <p:nvCxnSpPr>
              <p:cNvPr id="44" name="AutoShape 17"/>
              <p:cNvCxnSpPr>
                <a:cxnSpLocks noChangeShapeType="1"/>
              </p:cNvCxnSpPr>
              <p:nvPr/>
            </p:nvCxnSpPr>
            <p:spPr bwMode="auto">
              <a:xfrm>
                <a:off x="2247900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5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1865085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</p:grpSp>
      <p:grpSp>
        <p:nvGrpSpPr>
          <p:cNvPr id="18" name="Group 17"/>
          <p:cNvGrpSpPr/>
          <p:nvPr/>
        </p:nvGrpSpPr>
        <p:grpSpPr>
          <a:xfrm>
            <a:off x="152400" y="2743200"/>
            <a:ext cx="2667000" cy="2391238"/>
            <a:chOff x="152400" y="2743200"/>
            <a:chExt cx="2667000" cy="2391238"/>
          </a:xfrm>
        </p:grpSpPr>
        <p:sp>
          <p:nvSpPr>
            <p:cNvPr id="16388" name="AutoShape 5"/>
            <p:cNvSpPr>
              <a:spLocks noChangeArrowheads="1"/>
            </p:cNvSpPr>
            <p:nvPr/>
          </p:nvSpPr>
          <p:spPr bwMode="auto">
            <a:xfrm>
              <a:off x="1295400" y="27432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389" name="AutoShape 6"/>
            <p:cNvSpPr>
              <a:spLocks noChangeArrowheads="1"/>
            </p:cNvSpPr>
            <p:nvPr/>
          </p:nvSpPr>
          <p:spPr bwMode="auto">
            <a:xfrm rot="10800000">
              <a:off x="533400" y="37338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390" name="AutoShape 7"/>
            <p:cNvSpPr>
              <a:spLocks noChangeArrowheads="1"/>
            </p:cNvSpPr>
            <p:nvPr/>
          </p:nvSpPr>
          <p:spPr bwMode="auto">
            <a:xfrm rot="10800000">
              <a:off x="2057400" y="37338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6391" name="Rectangle 8"/>
            <p:cNvSpPr>
              <a:spLocks noChangeArrowheads="1"/>
            </p:cNvSpPr>
            <p:nvPr/>
          </p:nvSpPr>
          <p:spPr bwMode="auto">
            <a:xfrm>
              <a:off x="1524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16392" name="Rectangle 9"/>
            <p:cNvSpPr>
              <a:spLocks noChangeArrowheads="1"/>
            </p:cNvSpPr>
            <p:nvPr/>
          </p:nvSpPr>
          <p:spPr bwMode="auto">
            <a:xfrm>
              <a:off x="883555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16393" name="Rectangle 10"/>
            <p:cNvSpPr>
              <a:spLocks noChangeArrowheads="1"/>
            </p:cNvSpPr>
            <p:nvPr/>
          </p:nvSpPr>
          <p:spPr bwMode="auto">
            <a:xfrm>
              <a:off x="16764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9</a:t>
              </a:r>
            </a:p>
          </p:txBody>
        </p:sp>
        <p:sp>
          <p:nvSpPr>
            <p:cNvPr id="16394" name="Rectangle 11"/>
            <p:cNvSpPr>
              <a:spLocks noChangeArrowheads="1"/>
            </p:cNvSpPr>
            <p:nvPr/>
          </p:nvSpPr>
          <p:spPr bwMode="auto">
            <a:xfrm>
              <a:off x="2438400" y="482963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100</a:t>
              </a:r>
            </a:p>
          </p:txBody>
        </p:sp>
        <p:cxnSp>
          <p:nvCxnSpPr>
            <p:cNvPr id="16395" name="AutoShape 12"/>
            <p:cNvCxnSpPr>
              <a:cxnSpLocks noChangeShapeType="1"/>
              <a:stCxn id="16388" idx="3"/>
              <a:endCxn id="16389" idx="3"/>
            </p:cNvCxnSpPr>
            <p:nvPr/>
          </p:nvCxnSpPr>
          <p:spPr bwMode="auto">
            <a:xfrm flipH="1">
              <a:off x="723900" y="3048000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6396" name="AutoShape 13"/>
            <p:cNvCxnSpPr>
              <a:cxnSpLocks noChangeShapeType="1"/>
              <a:stCxn id="16388" idx="3"/>
              <a:endCxn id="16390" idx="3"/>
            </p:cNvCxnSpPr>
            <p:nvPr/>
          </p:nvCxnSpPr>
          <p:spPr bwMode="auto">
            <a:xfrm>
              <a:off x="1485900" y="3048000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grpSp>
          <p:nvGrpSpPr>
            <p:cNvPr id="5" name="Group 4"/>
            <p:cNvGrpSpPr/>
            <p:nvPr/>
          </p:nvGrpSpPr>
          <p:grpSpPr>
            <a:xfrm>
              <a:off x="1865085" y="4038600"/>
              <a:ext cx="763815" cy="774700"/>
              <a:chOff x="1865085" y="4038600"/>
              <a:chExt cx="763815" cy="774700"/>
            </a:xfrm>
          </p:grpSpPr>
          <p:cxnSp>
            <p:nvCxnSpPr>
              <p:cNvPr id="16400" name="AutoShape 17"/>
              <p:cNvCxnSpPr>
                <a:cxnSpLocks noChangeShapeType="1"/>
                <a:stCxn id="16390" idx="0"/>
              </p:cNvCxnSpPr>
              <p:nvPr/>
            </p:nvCxnSpPr>
            <p:spPr bwMode="auto">
              <a:xfrm>
                <a:off x="2247900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41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1865085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grpSp>
          <p:nvGrpSpPr>
            <p:cNvPr id="49" name="Group 48"/>
            <p:cNvGrpSpPr/>
            <p:nvPr/>
          </p:nvGrpSpPr>
          <p:grpSpPr>
            <a:xfrm>
              <a:off x="341084" y="4038600"/>
              <a:ext cx="763815" cy="774700"/>
              <a:chOff x="1865085" y="4038600"/>
              <a:chExt cx="763815" cy="774700"/>
            </a:xfrm>
          </p:grpSpPr>
          <p:cxnSp>
            <p:nvCxnSpPr>
              <p:cNvPr id="50" name="AutoShape 17"/>
              <p:cNvCxnSpPr>
                <a:cxnSpLocks noChangeShapeType="1"/>
              </p:cNvCxnSpPr>
              <p:nvPr/>
            </p:nvCxnSpPr>
            <p:spPr bwMode="auto">
              <a:xfrm>
                <a:off x="2247900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51" name="AutoShape 17"/>
              <p:cNvCxnSpPr>
                <a:cxnSpLocks noChangeShapeType="1"/>
              </p:cNvCxnSpPr>
              <p:nvPr/>
            </p:nvCxnSpPr>
            <p:spPr bwMode="auto">
              <a:xfrm flipH="1">
                <a:off x="1865085" y="4038600"/>
                <a:ext cx="381000" cy="77470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</p:grpSp>
      <p:grpSp>
        <p:nvGrpSpPr>
          <p:cNvPr id="16" name="Group 15"/>
          <p:cNvGrpSpPr/>
          <p:nvPr/>
        </p:nvGrpSpPr>
        <p:grpSpPr>
          <a:xfrm>
            <a:off x="8508988" y="2735184"/>
            <a:ext cx="3121553" cy="3318977"/>
            <a:chOff x="8508988" y="2735184"/>
            <a:chExt cx="3121553" cy="3318977"/>
          </a:xfrm>
        </p:grpSpPr>
        <p:cxnSp>
          <p:nvCxnSpPr>
            <p:cNvPr id="68" name="AutoShape 17"/>
            <p:cNvCxnSpPr>
              <a:cxnSpLocks noChangeShapeType="1"/>
            </p:cNvCxnSpPr>
            <p:nvPr/>
          </p:nvCxnSpPr>
          <p:spPr bwMode="auto">
            <a:xfrm>
              <a:off x="9317600" y="4048726"/>
              <a:ext cx="381000" cy="7747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9" name="AutoShape 17"/>
            <p:cNvCxnSpPr>
              <a:cxnSpLocks noChangeShapeType="1"/>
            </p:cNvCxnSpPr>
            <p:nvPr/>
          </p:nvCxnSpPr>
          <p:spPr bwMode="auto">
            <a:xfrm flipH="1">
              <a:off x="8934785" y="4048726"/>
              <a:ext cx="381000" cy="7747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56" name="AutoShape 5"/>
            <p:cNvSpPr>
              <a:spLocks noChangeArrowheads="1"/>
            </p:cNvSpPr>
            <p:nvPr/>
          </p:nvSpPr>
          <p:spPr bwMode="auto">
            <a:xfrm>
              <a:off x="9887284" y="2735184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57" name="Rectangle 8"/>
            <p:cNvSpPr>
              <a:spLocks noChangeArrowheads="1"/>
            </p:cNvSpPr>
            <p:nvPr/>
          </p:nvSpPr>
          <p:spPr bwMode="auto">
            <a:xfrm>
              <a:off x="8984908" y="5744014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9</a:t>
              </a:r>
            </a:p>
          </p:txBody>
        </p:sp>
        <p:sp>
          <p:nvSpPr>
            <p:cNvPr id="58" name="Rectangle 9"/>
            <p:cNvSpPr>
              <a:spLocks noChangeArrowheads="1"/>
            </p:cNvSpPr>
            <p:nvPr/>
          </p:nvSpPr>
          <p:spPr bwMode="auto">
            <a:xfrm>
              <a:off x="9515543" y="5744014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10</a:t>
              </a:r>
            </a:p>
          </p:txBody>
        </p:sp>
        <p:sp>
          <p:nvSpPr>
            <p:cNvPr id="59" name="Rectangle 10"/>
            <p:cNvSpPr>
              <a:spLocks noChangeArrowheads="1"/>
            </p:cNvSpPr>
            <p:nvPr/>
          </p:nvSpPr>
          <p:spPr bwMode="auto">
            <a:xfrm>
              <a:off x="10295020" y="5744014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</a:rPr>
                <a:t>9</a:t>
              </a:r>
            </a:p>
          </p:txBody>
        </p:sp>
        <p:sp>
          <p:nvSpPr>
            <p:cNvPr id="60" name="Rectangle 11"/>
            <p:cNvSpPr>
              <a:spLocks noChangeArrowheads="1"/>
            </p:cNvSpPr>
            <p:nvPr/>
          </p:nvSpPr>
          <p:spPr bwMode="auto">
            <a:xfrm>
              <a:off x="10789660" y="5744014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cxnSp>
          <p:nvCxnSpPr>
            <p:cNvPr id="61" name="AutoShape 12"/>
            <p:cNvCxnSpPr>
              <a:cxnSpLocks noChangeShapeType="1"/>
              <a:stCxn id="56" idx="3"/>
            </p:cNvCxnSpPr>
            <p:nvPr/>
          </p:nvCxnSpPr>
          <p:spPr bwMode="auto">
            <a:xfrm flipH="1">
              <a:off x="9315784" y="3039984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2" name="AutoShape 13"/>
            <p:cNvCxnSpPr>
              <a:cxnSpLocks noChangeShapeType="1"/>
              <a:stCxn id="56" idx="3"/>
            </p:cNvCxnSpPr>
            <p:nvPr/>
          </p:nvCxnSpPr>
          <p:spPr bwMode="auto">
            <a:xfrm>
              <a:off x="10077784" y="3039984"/>
              <a:ext cx="762000" cy="685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63" name="Oval 15"/>
            <p:cNvSpPr>
              <a:spLocks noChangeAspect="1" noChangeArrowheads="1"/>
            </p:cNvSpPr>
            <p:nvPr/>
          </p:nvSpPr>
          <p:spPr bwMode="auto">
            <a:xfrm>
              <a:off x="9150684" y="3725784"/>
              <a:ext cx="323850" cy="3238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4" name="Oval 16"/>
            <p:cNvSpPr>
              <a:spLocks noChangeAspect="1" noChangeArrowheads="1"/>
            </p:cNvSpPr>
            <p:nvPr/>
          </p:nvSpPr>
          <p:spPr bwMode="auto">
            <a:xfrm>
              <a:off x="10674684" y="3725784"/>
              <a:ext cx="323850" cy="3238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66" name="AutoShape 17"/>
            <p:cNvCxnSpPr>
              <a:cxnSpLocks noChangeShapeType="1"/>
            </p:cNvCxnSpPr>
            <p:nvPr/>
          </p:nvCxnSpPr>
          <p:spPr bwMode="auto">
            <a:xfrm>
              <a:off x="10841600" y="4048726"/>
              <a:ext cx="381000" cy="7747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7" name="AutoShape 17"/>
            <p:cNvCxnSpPr>
              <a:cxnSpLocks noChangeShapeType="1"/>
            </p:cNvCxnSpPr>
            <p:nvPr/>
          </p:nvCxnSpPr>
          <p:spPr bwMode="auto">
            <a:xfrm flipH="1">
              <a:off x="10458785" y="4048726"/>
              <a:ext cx="381000" cy="7747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70" name="AutoShape 6"/>
            <p:cNvSpPr>
              <a:spLocks noChangeArrowheads="1"/>
            </p:cNvSpPr>
            <p:nvPr/>
          </p:nvSpPr>
          <p:spPr bwMode="auto">
            <a:xfrm rot="10800000">
              <a:off x="8760326" y="4835358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1" name="AutoShape 7"/>
            <p:cNvSpPr>
              <a:spLocks noChangeArrowheads="1"/>
            </p:cNvSpPr>
            <p:nvPr/>
          </p:nvSpPr>
          <p:spPr bwMode="auto">
            <a:xfrm rot="10800000">
              <a:off x="10284326" y="4835358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2" name="AutoShape 6"/>
            <p:cNvSpPr>
              <a:spLocks noChangeArrowheads="1"/>
            </p:cNvSpPr>
            <p:nvPr/>
          </p:nvSpPr>
          <p:spPr bwMode="auto">
            <a:xfrm rot="10800000">
              <a:off x="9500937" y="4840706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3" name="AutoShape 7"/>
            <p:cNvSpPr>
              <a:spLocks noChangeArrowheads="1"/>
            </p:cNvSpPr>
            <p:nvPr/>
          </p:nvSpPr>
          <p:spPr bwMode="auto">
            <a:xfrm rot="10800000">
              <a:off x="11024937" y="4840706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6" name="Rectangle 8"/>
            <p:cNvSpPr>
              <a:spLocks noChangeArrowheads="1"/>
            </p:cNvSpPr>
            <p:nvPr/>
          </p:nvSpPr>
          <p:spPr bwMode="auto">
            <a:xfrm>
              <a:off x="8508988" y="5735998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</a:t>
              </a:r>
            </a:p>
          </p:txBody>
        </p:sp>
        <p:sp>
          <p:nvSpPr>
            <p:cNvPr id="77" name="Rectangle 11"/>
            <p:cNvSpPr>
              <a:spLocks noChangeArrowheads="1"/>
            </p:cNvSpPr>
            <p:nvPr/>
          </p:nvSpPr>
          <p:spPr bwMode="auto">
            <a:xfrm>
              <a:off x="11249541" y="5749361"/>
              <a:ext cx="381000" cy="304800"/>
            </a:xfrm>
            <a:prstGeom prst="rect">
              <a:avLst/>
            </a:prstGeom>
            <a:solidFill>
              <a:srgbClr val="BD92D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</a:rPr>
                <a:t>100</a:t>
              </a:r>
            </a:p>
          </p:txBody>
        </p:sp>
        <p:cxnSp>
          <p:nvCxnSpPr>
            <p:cNvPr id="79" name="AutoShape 17"/>
            <p:cNvCxnSpPr>
              <a:cxnSpLocks noChangeShapeType="1"/>
              <a:stCxn id="70" idx="0"/>
              <a:endCxn id="57" idx="0"/>
            </p:cNvCxnSpPr>
            <p:nvPr/>
          </p:nvCxnSpPr>
          <p:spPr bwMode="auto">
            <a:xfrm>
              <a:off x="8950826" y="5140158"/>
              <a:ext cx="224582" cy="60385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0" name="AutoShape 17"/>
            <p:cNvCxnSpPr>
              <a:cxnSpLocks noChangeShapeType="1"/>
              <a:stCxn id="70" idx="0"/>
              <a:endCxn id="76" idx="0"/>
            </p:cNvCxnSpPr>
            <p:nvPr/>
          </p:nvCxnSpPr>
          <p:spPr bwMode="auto">
            <a:xfrm flipH="1">
              <a:off x="8699488" y="5140158"/>
              <a:ext cx="251338" cy="5958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2" name="AutoShape 17"/>
            <p:cNvCxnSpPr>
              <a:cxnSpLocks noChangeShapeType="1"/>
              <a:stCxn id="72" idx="0"/>
              <a:endCxn id="58" idx="0"/>
            </p:cNvCxnSpPr>
            <p:nvPr/>
          </p:nvCxnSpPr>
          <p:spPr bwMode="auto">
            <a:xfrm>
              <a:off x="9691437" y="5145506"/>
              <a:ext cx="14606" cy="59850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8" name="AutoShape 17"/>
            <p:cNvCxnSpPr>
              <a:cxnSpLocks noChangeShapeType="1"/>
              <a:stCxn id="71" idx="0"/>
              <a:endCxn id="59" idx="0"/>
            </p:cNvCxnSpPr>
            <p:nvPr/>
          </p:nvCxnSpPr>
          <p:spPr bwMode="auto">
            <a:xfrm>
              <a:off x="10474826" y="5140158"/>
              <a:ext cx="10694" cy="60385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91" name="AutoShape 17"/>
            <p:cNvCxnSpPr>
              <a:cxnSpLocks noChangeShapeType="1"/>
            </p:cNvCxnSpPr>
            <p:nvPr/>
          </p:nvCxnSpPr>
          <p:spPr bwMode="auto">
            <a:xfrm>
              <a:off x="11215436" y="5145505"/>
              <a:ext cx="224582" cy="60385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92" name="AutoShape 17"/>
            <p:cNvCxnSpPr>
              <a:cxnSpLocks noChangeShapeType="1"/>
            </p:cNvCxnSpPr>
            <p:nvPr/>
          </p:nvCxnSpPr>
          <p:spPr bwMode="auto">
            <a:xfrm flipH="1">
              <a:off x="10964098" y="5145505"/>
              <a:ext cx="251338" cy="5958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pic>
        <p:nvPicPr>
          <p:cNvPr id="9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43480" y="1153695"/>
            <a:ext cx="2233863" cy="1422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534737" y="5267157"/>
            <a:ext cx="24132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Tictactoe</a:t>
            </a:r>
            <a:r>
              <a:rPr lang="en-US" sz="2400" dirty="0"/>
              <a:t>, chess</a:t>
            </a:r>
          </a:p>
          <a:p>
            <a:r>
              <a:rPr lang="en-US" sz="2400" b="1" i="1" dirty="0">
                <a:solidFill>
                  <a:srgbClr val="FF0000"/>
                </a:solidFill>
              </a:rPr>
              <a:t>Minimax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825718" y="5257800"/>
            <a:ext cx="23220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Tetris, investing</a:t>
            </a:r>
          </a:p>
          <a:p>
            <a:r>
              <a:rPr lang="en-US" sz="2400" b="1" i="1" dirty="0" err="1">
                <a:solidFill>
                  <a:srgbClr val="FF0000"/>
                </a:solidFill>
              </a:rPr>
              <a:t>Expectimax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8458200" y="6027003"/>
            <a:ext cx="35881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Backgammon, Monopoly</a:t>
            </a:r>
          </a:p>
          <a:p>
            <a:r>
              <a:rPr lang="en-US" sz="2400" b="1" i="1" dirty="0" err="1">
                <a:solidFill>
                  <a:srgbClr val="FF0000"/>
                </a:solidFill>
              </a:rPr>
              <a:t>Expectiminimax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08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3700" y="1524000"/>
            <a:ext cx="4065899" cy="46549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Probabilities</a:t>
            </a:r>
          </a:p>
        </p:txBody>
      </p:sp>
    </p:spTree>
    <p:extLst>
      <p:ext uri="{BB962C8B-B14F-4D97-AF65-F5344CB8AC3E}">
        <p14:creationId xmlns:p14="http://schemas.microsoft.com/office/powerpoint/2010/main" val="13799032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0200" y="3048000"/>
            <a:ext cx="1662739" cy="156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6533" y="1356197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0518" y="4826203"/>
            <a:ext cx="1554162" cy="176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Probabilities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06399" y="1397000"/>
            <a:ext cx="8204201" cy="523239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CC0000"/>
                </a:solidFill>
              </a:rPr>
              <a:t>random variable</a:t>
            </a:r>
            <a:r>
              <a:rPr lang="en-US" sz="2800" dirty="0"/>
              <a:t> represents an event whose outcome is unknown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CC0000"/>
                </a:solidFill>
              </a:rPr>
              <a:t>probability distribution</a:t>
            </a:r>
            <a:r>
              <a:rPr lang="en-US" sz="2800" dirty="0"/>
              <a:t> is an assignment of weights to outcomes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Example: Traffic on freeway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Random variable: T = whether there’s traffic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Outcomes: T in {none, light, heavy}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Distribution:</a:t>
            </a:r>
          </a:p>
          <a:p>
            <a:pPr marL="457176" lvl="1" indent="0">
              <a:lnSpc>
                <a:spcPct val="80000"/>
              </a:lnSpc>
              <a:buNone/>
            </a:pPr>
            <a:r>
              <a:rPr lang="en-US" sz="2400" dirty="0"/>
              <a:t>         P(T=none) = </a:t>
            </a:r>
            <a:r>
              <a:rPr lang="en-US" sz="2400" dirty="0">
                <a:solidFill>
                  <a:srgbClr val="00B050"/>
                </a:solidFill>
              </a:rPr>
              <a:t>0.25</a:t>
            </a:r>
            <a:r>
              <a:rPr lang="en-US" sz="2400" dirty="0"/>
              <a:t>,  P(T=light) = </a:t>
            </a:r>
            <a:r>
              <a:rPr lang="en-US" sz="2400" dirty="0">
                <a:solidFill>
                  <a:srgbClr val="00B050"/>
                </a:solidFill>
              </a:rPr>
              <a:t>0.50</a:t>
            </a:r>
            <a:r>
              <a:rPr lang="en-US" sz="2400" dirty="0"/>
              <a:t>,  P(T=heavy) = </a:t>
            </a:r>
            <a:r>
              <a:rPr lang="en-US" sz="2400" dirty="0">
                <a:solidFill>
                  <a:srgbClr val="00B050"/>
                </a:solidFill>
              </a:rPr>
              <a:t>0.25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Probabilities over all possible outcomes sum to one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11125200" y="19050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itchFamily="34" charset="0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25200" y="36576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itchFamily="34" charset="0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25200" y="5511225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itchFamily="34" charset="0"/>
              </a:rPr>
              <a:t>0.25</a:t>
            </a:r>
          </a:p>
        </p:txBody>
      </p:sp>
    </p:spTree>
    <p:extLst>
      <p:ext uri="{BB962C8B-B14F-4D97-AF65-F5344CB8AC3E}">
        <p14:creationId xmlns:p14="http://schemas.microsoft.com/office/powerpoint/2010/main" val="13170832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1519" y="4826203"/>
            <a:ext cx="1554162" cy="172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6800" y="4800600"/>
            <a:ext cx="1643063" cy="154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9601200" cy="4449763"/>
          </a:xfrm>
        </p:spPr>
        <p:txBody>
          <a:bodyPr/>
          <a:lstStyle/>
          <a:p>
            <a:r>
              <a:rPr lang="en-US" sz="2600" dirty="0"/>
              <a:t>Expected value of a function of a random variable:</a:t>
            </a:r>
          </a:p>
          <a:p>
            <a:pPr marL="457176" lvl="1" indent="0">
              <a:lnSpc>
                <a:spcPct val="90000"/>
              </a:lnSpc>
              <a:buNone/>
            </a:pPr>
            <a:r>
              <a:rPr lang="en-US" sz="2600" dirty="0"/>
              <a:t>Average the </a:t>
            </a:r>
            <a:r>
              <a:rPr lang="en-US" sz="2600" dirty="0">
                <a:solidFill>
                  <a:srgbClr val="7030A0"/>
                </a:solidFill>
              </a:rPr>
              <a:t>values</a:t>
            </a:r>
            <a:r>
              <a:rPr lang="en-US" sz="2600" dirty="0"/>
              <a:t> of each outcome, </a:t>
            </a:r>
          </a:p>
          <a:p>
            <a:pPr marL="457176" lvl="1" indent="0">
              <a:lnSpc>
                <a:spcPct val="90000"/>
              </a:lnSpc>
              <a:buNone/>
            </a:pPr>
            <a:r>
              <a:rPr lang="en-US" sz="2600" dirty="0"/>
              <a:t>weighted by the </a:t>
            </a:r>
            <a:r>
              <a:rPr lang="en-US" sz="2600" dirty="0">
                <a:solidFill>
                  <a:srgbClr val="00B050"/>
                </a:solidFill>
              </a:rPr>
              <a:t>probability</a:t>
            </a:r>
            <a:r>
              <a:rPr lang="en-US" sz="2600" dirty="0"/>
              <a:t> of that outcome</a:t>
            </a:r>
          </a:p>
          <a:p>
            <a:pPr lvl="4"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2600" dirty="0"/>
              <a:t>Example: How long to get to the airport?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2"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0963" y="4813148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Expected Value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97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3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69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1824" y="4229833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Probability: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97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20 min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83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30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69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60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1824" y="3544033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Time: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8991600" y="3686253"/>
            <a:ext cx="838200" cy="914400"/>
          </a:xfrm>
          <a:prstGeom prst="rightArrow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210800" y="3848833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alibri"/>
                <a:cs typeface="Calibri"/>
              </a:rPr>
              <a:t>35 min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76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62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48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9600" y="3762453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29399" y="3768436"/>
            <a:ext cx="1288473" cy="640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7881305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07295" y="2577570"/>
            <a:ext cx="1554162" cy="172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12576" y="2551967"/>
            <a:ext cx="1643063" cy="154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6739" y="2564515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33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19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05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" y="19812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Probability: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33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20 min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9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30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05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60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" y="12954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Time: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12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98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84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55376" y="151382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5175" y="1519803"/>
            <a:ext cx="1288473" cy="640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C0B219F-4F50-418A-9A5C-D5FEE67D01B3}"/>
              </a:ext>
            </a:extLst>
          </p:cNvPr>
          <p:cNvGrpSpPr/>
          <p:nvPr/>
        </p:nvGrpSpPr>
        <p:grpSpPr>
          <a:xfrm>
            <a:off x="8925407" y="1455014"/>
            <a:ext cx="3038478" cy="2617671"/>
            <a:chOff x="8925407" y="1455014"/>
            <a:chExt cx="3038478" cy="2617671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13D87A49-0B9C-451B-A48A-5F3F8E2A0D96}"/>
                </a:ext>
              </a:extLst>
            </p:cNvPr>
            <p:cNvCxnSpPr>
              <a:cxnSpLocks/>
              <a:stCxn id="40" idx="4"/>
              <a:endCxn id="38" idx="0"/>
            </p:cNvCxnSpPr>
            <p:nvPr/>
          </p:nvCxnSpPr>
          <p:spPr>
            <a:xfrm flipH="1">
              <a:off x="9291167" y="2021942"/>
              <a:ext cx="1143871" cy="152752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99CC6F95-312F-43BD-9559-25B894BC4A71}"/>
                </a:ext>
              </a:extLst>
            </p:cNvPr>
            <p:cNvCxnSpPr>
              <a:cxnSpLocks/>
              <a:stCxn id="40" idx="4"/>
              <a:endCxn id="39" idx="0"/>
            </p:cNvCxnSpPr>
            <p:nvPr/>
          </p:nvCxnSpPr>
          <p:spPr>
            <a:xfrm>
              <a:off x="10435038" y="2021942"/>
              <a:ext cx="16565" cy="152328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1A10E89-1A6A-460D-ADE9-98479111C0EC}"/>
                </a:ext>
              </a:extLst>
            </p:cNvPr>
            <p:cNvSpPr txBox="1"/>
            <p:nvPr/>
          </p:nvSpPr>
          <p:spPr>
            <a:xfrm>
              <a:off x="11232365" y="3542670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60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755E338-14A4-42A8-B678-D6DAD5EC2D27}"/>
                </a:ext>
              </a:extLst>
            </p:cNvPr>
            <p:cNvSpPr txBox="1"/>
            <p:nvPr/>
          </p:nvSpPr>
          <p:spPr>
            <a:xfrm>
              <a:off x="8925407" y="3549465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20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C205569-7996-4139-9C4B-5852AC82F399}"/>
                </a:ext>
              </a:extLst>
            </p:cNvPr>
            <p:cNvSpPr txBox="1"/>
            <p:nvPr/>
          </p:nvSpPr>
          <p:spPr>
            <a:xfrm>
              <a:off x="10085843" y="3545224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30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06C56C4-A116-4ADC-8CE9-1C65A242AE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52589" y="1455014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55684897-0F6F-41F5-85AF-16B4F00196B1}"/>
                </a:ext>
              </a:extLst>
            </p:cNvPr>
            <p:cNvCxnSpPr>
              <a:cxnSpLocks/>
              <a:stCxn id="40" idx="4"/>
              <a:endCxn id="37" idx="0"/>
            </p:cNvCxnSpPr>
            <p:nvPr/>
          </p:nvCxnSpPr>
          <p:spPr>
            <a:xfrm>
              <a:off x="10435038" y="2021942"/>
              <a:ext cx="1163087" cy="152072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C820C23-451D-4B87-8A2B-2684BE022EE2}"/>
                  </a:ext>
                </a:extLst>
              </p:cNvPr>
              <p:cNvSpPr txBox="1"/>
              <p:nvPr/>
            </p:nvSpPr>
            <p:spPr>
              <a:xfrm>
                <a:off x="448813" y="5542499"/>
                <a:ext cx="4588500" cy="10869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	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C820C23-451D-4B87-8A2B-2684BE022E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13" y="5542499"/>
                <a:ext cx="4588500" cy="1086901"/>
              </a:xfrm>
              <a:prstGeom prst="rect">
                <a:avLst/>
              </a:prstGeom>
              <a:blipFill>
                <a:blip r:embed="rId6"/>
                <a:stretch>
                  <a:fillRect t="-559" b="-10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7277F459-627C-4BF4-A492-FFD6B8956A25}"/>
              </a:ext>
            </a:extLst>
          </p:cNvPr>
          <p:cNvSpPr txBox="1"/>
          <p:nvPr/>
        </p:nvSpPr>
        <p:spPr>
          <a:xfrm>
            <a:off x="445464" y="4800600"/>
            <a:ext cx="3467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node notation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78B2438-B047-46A2-A6CD-9BD059772167}"/>
              </a:ext>
            </a:extLst>
          </p:cNvPr>
          <p:cNvSpPr txBox="1"/>
          <p:nvPr/>
        </p:nvSpPr>
        <p:spPr>
          <a:xfrm>
            <a:off x="6162050" y="4804716"/>
            <a:ext cx="5039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Chance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node notation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B04D368-697B-4960-9920-477F8BA00507}"/>
                  </a:ext>
                </a:extLst>
              </p:cNvPr>
              <p:cNvSpPr txBox="1"/>
              <p:nvPr/>
            </p:nvSpPr>
            <p:spPr>
              <a:xfrm>
                <a:off x="6162050" y="5513178"/>
                <a:ext cx="135787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B04D368-697B-4960-9920-477F8BA00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050" y="5513178"/>
                <a:ext cx="1357871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4ABFEB6F-677D-4172-81AA-55B3116A7249}"/>
              </a:ext>
            </a:extLst>
          </p:cNvPr>
          <p:cNvGrpSpPr/>
          <p:nvPr/>
        </p:nvGrpSpPr>
        <p:grpSpPr>
          <a:xfrm>
            <a:off x="9208007" y="2299667"/>
            <a:ext cx="2434028" cy="1028969"/>
            <a:chOff x="9208007" y="2299667"/>
            <a:chExt cx="2434028" cy="1028969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18CF586-F4DA-4EBB-BA9D-33CB8029D85A}"/>
                </a:ext>
              </a:extLst>
            </p:cNvPr>
            <p:cNvSpPr txBox="1"/>
            <p:nvPr/>
          </p:nvSpPr>
          <p:spPr>
            <a:xfrm>
              <a:off x="9208007" y="2333682"/>
              <a:ext cx="7534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0.25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B018D24-6BE0-4003-9502-D483CE63D266}"/>
                </a:ext>
              </a:extLst>
            </p:cNvPr>
            <p:cNvSpPr txBox="1"/>
            <p:nvPr/>
          </p:nvSpPr>
          <p:spPr>
            <a:xfrm>
              <a:off x="9820073" y="2866971"/>
              <a:ext cx="6300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0.5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9AFEC63-CF4B-4AA7-914A-F9C57E334A17}"/>
                </a:ext>
              </a:extLst>
            </p:cNvPr>
            <p:cNvSpPr txBox="1"/>
            <p:nvPr/>
          </p:nvSpPr>
          <p:spPr>
            <a:xfrm>
              <a:off x="10888801" y="2299667"/>
              <a:ext cx="7532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13972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07295" y="2577570"/>
            <a:ext cx="1554162" cy="172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12576" y="2551967"/>
            <a:ext cx="1643063" cy="154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6739" y="2564515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Expectations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33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19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05600" y="19812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0.25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" y="19812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alibri"/>
                <a:cs typeface="Calibri"/>
              </a:rPr>
              <a:t>Probability: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33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20 min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9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30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05600" y="1295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60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" y="12954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alibri"/>
                <a:cs typeface="Calibri"/>
              </a:rPr>
              <a:t>Time: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12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98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84376" y="166622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55376" y="151382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5175" y="1519803"/>
            <a:ext cx="1288473" cy="640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C0B219F-4F50-418A-9A5C-D5FEE67D01B3}"/>
              </a:ext>
            </a:extLst>
          </p:cNvPr>
          <p:cNvGrpSpPr/>
          <p:nvPr/>
        </p:nvGrpSpPr>
        <p:grpSpPr>
          <a:xfrm>
            <a:off x="8925407" y="1455014"/>
            <a:ext cx="3038478" cy="2617671"/>
            <a:chOff x="8925407" y="1455014"/>
            <a:chExt cx="3038478" cy="2617671"/>
          </a:xfrm>
        </p:grpSpPr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13D87A49-0B9C-451B-A48A-5F3F8E2A0D96}"/>
                </a:ext>
              </a:extLst>
            </p:cNvPr>
            <p:cNvCxnSpPr>
              <a:cxnSpLocks/>
              <a:stCxn id="40" idx="4"/>
              <a:endCxn id="38" idx="0"/>
            </p:cNvCxnSpPr>
            <p:nvPr/>
          </p:nvCxnSpPr>
          <p:spPr>
            <a:xfrm flipH="1">
              <a:off x="9291167" y="2021942"/>
              <a:ext cx="1143871" cy="152752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99CC6F95-312F-43BD-9559-25B894BC4A71}"/>
                </a:ext>
              </a:extLst>
            </p:cNvPr>
            <p:cNvCxnSpPr>
              <a:cxnSpLocks/>
              <a:stCxn id="40" idx="4"/>
              <a:endCxn id="39" idx="0"/>
            </p:cNvCxnSpPr>
            <p:nvPr/>
          </p:nvCxnSpPr>
          <p:spPr>
            <a:xfrm>
              <a:off x="10435038" y="2021942"/>
              <a:ext cx="16565" cy="152328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1A10E89-1A6A-460D-ADE9-98479111C0EC}"/>
                </a:ext>
              </a:extLst>
            </p:cNvPr>
            <p:cNvSpPr txBox="1"/>
            <p:nvPr/>
          </p:nvSpPr>
          <p:spPr>
            <a:xfrm>
              <a:off x="11232365" y="3542670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60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755E338-14A4-42A8-B678-D6DAD5EC2D27}"/>
                </a:ext>
              </a:extLst>
            </p:cNvPr>
            <p:cNvSpPr txBox="1"/>
            <p:nvPr/>
          </p:nvSpPr>
          <p:spPr>
            <a:xfrm>
              <a:off x="8925407" y="3549465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20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C205569-7996-4139-9C4B-5852AC82F399}"/>
                </a:ext>
              </a:extLst>
            </p:cNvPr>
            <p:cNvSpPr txBox="1"/>
            <p:nvPr/>
          </p:nvSpPr>
          <p:spPr>
            <a:xfrm>
              <a:off x="10085843" y="3545224"/>
              <a:ext cx="731520" cy="523220"/>
            </a:xfrm>
            <a:prstGeom prst="rect">
              <a:avLst/>
            </a:prstGeom>
            <a:solidFill>
              <a:srgbClr val="E8D1FF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522602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itchFamily="34" charset="0"/>
                </a:rPr>
                <a:t>30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06C56C4-A116-4ADC-8CE9-1C65A242AE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52589" y="1455014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55684897-0F6F-41F5-85AF-16B4F00196B1}"/>
                </a:ext>
              </a:extLst>
            </p:cNvPr>
            <p:cNvCxnSpPr>
              <a:cxnSpLocks/>
              <a:stCxn id="40" idx="4"/>
              <a:endCxn id="37" idx="0"/>
            </p:cNvCxnSpPr>
            <p:nvPr/>
          </p:nvCxnSpPr>
          <p:spPr>
            <a:xfrm>
              <a:off x="10435038" y="2021942"/>
              <a:ext cx="1163087" cy="152072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58007AE-5A06-4792-A3C3-52E89B3215BB}"/>
              </a:ext>
            </a:extLst>
          </p:cNvPr>
          <p:cNvGrpSpPr/>
          <p:nvPr/>
        </p:nvGrpSpPr>
        <p:grpSpPr>
          <a:xfrm>
            <a:off x="9208007" y="2299667"/>
            <a:ext cx="2434028" cy="1028969"/>
            <a:chOff x="9208007" y="2299667"/>
            <a:chExt cx="2434028" cy="102896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33C8128-F4C3-4EE0-BC8C-AB20D80C2EED}"/>
                </a:ext>
              </a:extLst>
            </p:cNvPr>
            <p:cNvSpPr txBox="1"/>
            <p:nvPr/>
          </p:nvSpPr>
          <p:spPr>
            <a:xfrm>
              <a:off x="9208007" y="2333682"/>
              <a:ext cx="7534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0.25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1E84970-B68E-4190-846C-A34919022586}"/>
                </a:ext>
              </a:extLst>
            </p:cNvPr>
            <p:cNvSpPr txBox="1"/>
            <p:nvPr/>
          </p:nvSpPr>
          <p:spPr>
            <a:xfrm>
              <a:off x="9820073" y="2866971"/>
              <a:ext cx="6300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0.5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7E71DC3-91B0-4724-ACA2-BA36935E2C6B}"/>
                </a:ext>
              </a:extLst>
            </p:cNvPr>
            <p:cNvSpPr txBox="1"/>
            <p:nvPr/>
          </p:nvSpPr>
          <p:spPr>
            <a:xfrm>
              <a:off x="10888801" y="2299667"/>
              <a:ext cx="7532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0.25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C820C23-451D-4B87-8A2B-2684BE022EE2}"/>
                  </a:ext>
                </a:extLst>
              </p:cNvPr>
              <p:cNvSpPr txBox="1"/>
              <p:nvPr/>
            </p:nvSpPr>
            <p:spPr>
              <a:xfrm>
                <a:off x="448813" y="5542499"/>
                <a:ext cx="4588500" cy="10869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rgbClr val="0000E8"/>
                            </a:solidFill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lim>
                    </m:limLow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𝑉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sz="2400" b="0" dirty="0"/>
                  <a:t>,</a:t>
                </a:r>
              </a:p>
              <a:p>
                <a:r>
                  <a:rPr lang="en-US" sz="2400" dirty="0"/>
                  <a:t>	</a:t>
                </a:r>
                <a:r>
                  <a:rPr lang="en-US" sz="2400" b="0" dirty="0"/>
                  <a:t>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𝑟𝑒𝑠𝑢𝑙𝑡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C820C23-451D-4B87-8A2B-2684BE022E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13" y="5542499"/>
                <a:ext cx="4588500" cy="1086901"/>
              </a:xfrm>
              <a:prstGeom prst="rect">
                <a:avLst/>
              </a:prstGeom>
              <a:blipFill>
                <a:blip r:embed="rId6"/>
                <a:stretch>
                  <a:fillRect t="-559" b="-10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7277F459-627C-4BF4-A492-FFD6B8956A25}"/>
              </a:ext>
            </a:extLst>
          </p:cNvPr>
          <p:cNvSpPr txBox="1"/>
          <p:nvPr/>
        </p:nvSpPr>
        <p:spPr>
          <a:xfrm>
            <a:off x="445464" y="4800600"/>
            <a:ext cx="3467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E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node notation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78B2438-B047-46A2-A6CD-9BD059772167}"/>
              </a:ext>
            </a:extLst>
          </p:cNvPr>
          <p:cNvSpPr txBox="1"/>
          <p:nvPr/>
        </p:nvSpPr>
        <p:spPr>
          <a:xfrm>
            <a:off x="6162050" y="4804716"/>
            <a:ext cx="5039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Chance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node notation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B04D368-697B-4960-9920-477F8BA00507}"/>
                  </a:ext>
                </a:extLst>
              </p:cNvPr>
              <p:cNvSpPr txBox="1"/>
              <p:nvPr/>
            </p:nvSpPr>
            <p:spPr>
              <a:xfrm>
                <a:off x="6162050" y="5513178"/>
                <a:ext cx="135787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9B04D368-697B-4960-9920-477F8BA005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050" y="5513178"/>
                <a:ext cx="1357871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BBC95C2-03B7-4A49-BF00-5865B7E53BC6}"/>
                  </a:ext>
                </a:extLst>
              </p:cNvPr>
              <p:cNvSpPr txBox="1"/>
              <p:nvPr/>
            </p:nvSpPr>
            <p:spPr>
              <a:xfrm>
                <a:off x="7315200" y="5262924"/>
                <a:ext cx="2510111" cy="11378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′)</m:t>
                          </m:r>
                        </m:e>
                      </m:nary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BBC95C2-03B7-4A49-BF00-5865B7E53B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5262924"/>
                <a:ext cx="2510111" cy="11378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6CCDD45-3207-4A75-9E5A-B5B86F43567A}"/>
                  </a:ext>
                </a:extLst>
              </p14:cNvPr>
              <p14:cNvContentPartPr/>
              <p14:nvPr/>
            </p14:nvContentPartPr>
            <p14:xfrm>
              <a:off x="8718675" y="1520091"/>
              <a:ext cx="5940" cy="1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6CCDD45-3207-4A75-9E5A-B5B86F43567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14355" y="1515591"/>
                <a:ext cx="1476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2149665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96802" y="2018618"/>
            <a:ext cx="4275137" cy="2768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Expectimax Pruning?</a:t>
            </a:r>
          </a:p>
        </p:txBody>
      </p:sp>
      <p:sp>
        <p:nvSpPr>
          <p:cNvPr id="77" name="AutoShape 4"/>
          <p:cNvSpPr>
            <a:spLocks noChangeArrowheads="1"/>
          </p:cNvSpPr>
          <p:nvPr/>
        </p:nvSpPr>
        <p:spPr bwMode="auto">
          <a:xfrm>
            <a:off x="5638800" y="1539240"/>
            <a:ext cx="869951" cy="69596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8" name="Group 60"/>
          <p:cNvGrpSpPr>
            <a:grpSpLocks/>
          </p:cNvGrpSpPr>
          <p:nvPr/>
        </p:nvGrpSpPr>
        <p:grpSpPr bwMode="auto">
          <a:xfrm>
            <a:off x="2768600" y="3903133"/>
            <a:ext cx="508000" cy="1583267"/>
            <a:chOff x="1981200" y="3765550"/>
            <a:chExt cx="381000" cy="1187450"/>
          </a:xfrm>
        </p:grpSpPr>
        <p:cxnSp>
          <p:nvCxnSpPr>
            <p:cNvPr id="118" name="AutoShape 13"/>
            <p:cNvCxnSpPr>
              <a:cxnSpLocks noChangeShapeType="1"/>
              <a:stCxn id="110" idx="0"/>
            </p:cNvCxnSpPr>
            <p:nvPr/>
          </p:nvCxnSpPr>
          <p:spPr bwMode="auto">
            <a:xfrm>
              <a:off x="2173288" y="3765550"/>
              <a:ext cx="1588" cy="80645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19" name="Rectangle 7"/>
            <p:cNvSpPr>
              <a:spLocks noChangeArrowheads="1"/>
            </p:cNvSpPr>
            <p:nvPr/>
          </p:nvSpPr>
          <p:spPr bwMode="auto">
            <a:xfrm>
              <a:off x="1981200" y="4648200"/>
              <a:ext cx="381000" cy="304800"/>
            </a:xfrm>
            <a:prstGeom prst="rect">
              <a:avLst/>
            </a:prstGeom>
            <a:solidFill>
              <a:srgbClr val="C2C2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12</a:t>
              </a:r>
            </a:p>
          </p:txBody>
        </p:sp>
      </p:grpSp>
      <p:grpSp>
        <p:nvGrpSpPr>
          <p:cNvPr id="79" name="Group 61"/>
          <p:cNvGrpSpPr>
            <a:grpSpLocks/>
          </p:cNvGrpSpPr>
          <p:nvPr/>
        </p:nvGrpSpPr>
        <p:grpSpPr bwMode="auto">
          <a:xfrm>
            <a:off x="3024717" y="3903133"/>
            <a:ext cx="1267883" cy="1583267"/>
            <a:chOff x="2173288" y="3765550"/>
            <a:chExt cx="950912" cy="1187450"/>
          </a:xfrm>
        </p:grpSpPr>
        <p:cxnSp>
          <p:nvCxnSpPr>
            <p:cNvPr id="116" name="AutoShape 17"/>
            <p:cNvCxnSpPr>
              <a:cxnSpLocks noChangeShapeType="1"/>
              <a:stCxn id="110" idx="0"/>
            </p:cNvCxnSpPr>
            <p:nvPr/>
          </p:nvCxnSpPr>
          <p:spPr bwMode="auto">
            <a:xfrm>
              <a:off x="2173288" y="3765550"/>
              <a:ext cx="763587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17" name="Rectangle 7"/>
            <p:cNvSpPr>
              <a:spLocks noChangeArrowheads="1"/>
            </p:cNvSpPr>
            <p:nvPr/>
          </p:nvSpPr>
          <p:spPr bwMode="auto">
            <a:xfrm>
              <a:off x="2743200" y="4648200"/>
              <a:ext cx="381000" cy="304800"/>
            </a:xfrm>
            <a:prstGeom prst="rect">
              <a:avLst/>
            </a:prstGeom>
            <a:solidFill>
              <a:srgbClr val="C2C2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9</a:t>
              </a:r>
            </a:p>
          </p:txBody>
        </p:sp>
      </p:grpSp>
      <p:grpSp>
        <p:nvGrpSpPr>
          <p:cNvPr id="82" name="Group 51"/>
          <p:cNvGrpSpPr>
            <a:grpSpLocks/>
          </p:cNvGrpSpPr>
          <p:nvPr/>
        </p:nvGrpSpPr>
        <p:grpSpPr bwMode="auto">
          <a:xfrm>
            <a:off x="2772833" y="2235200"/>
            <a:ext cx="3300942" cy="1667933"/>
            <a:chOff x="1984375" y="2514601"/>
            <a:chExt cx="2475709" cy="1250949"/>
          </a:xfrm>
        </p:grpSpPr>
        <p:sp>
          <p:nvSpPr>
            <p:cNvPr id="110" name="AutoShape 6"/>
            <p:cNvSpPr>
              <a:spLocks noChangeArrowheads="1"/>
            </p:cNvSpPr>
            <p:nvPr/>
          </p:nvSpPr>
          <p:spPr bwMode="auto">
            <a:xfrm flipV="1">
              <a:off x="1984375" y="346075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11" name="AutoShape 7"/>
            <p:cNvCxnSpPr>
              <a:cxnSpLocks noChangeShapeType="1"/>
              <a:stCxn id="77" idx="3"/>
              <a:endCxn id="95" idx="0"/>
            </p:cNvCxnSpPr>
            <p:nvPr/>
          </p:nvCxnSpPr>
          <p:spPr bwMode="auto">
            <a:xfrm flipH="1">
              <a:off x="2171700" y="2514601"/>
              <a:ext cx="2288384" cy="8381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cxnSp>
        <p:nvCxnSpPr>
          <p:cNvPr id="83" name="AutoShape 9"/>
          <p:cNvCxnSpPr>
            <a:cxnSpLocks noChangeShapeType="1"/>
            <a:stCxn id="110" idx="0"/>
          </p:cNvCxnSpPr>
          <p:nvPr/>
        </p:nvCxnSpPr>
        <p:spPr bwMode="auto">
          <a:xfrm flipH="1">
            <a:off x="2010833" y="3903133"/>
            <a:ext cx="1013884" cy="1096433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84" name="Rectangle 7"/>
          <p:cNvSpPr>
            <a:spLocks noChangeArrowheads="1"/>
          </p:cNvSpPr>
          <p:nvPr/>
        </p:nvSpPr>
        <p:spPr bwMode="auto">
          <a:xfrm>
            <a:off x="1752600" y="5080000"/>
            <a:ext cx="508000" cy="406400"/>
          </a:xfrm>
          <a:prstGeom prst="rect">
            <a:avLst/>
          </a:prstGeom>
          <a:solidFill>
            <a:srgbClr val="C2C2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3</a:t>
            </a:r>
          </a:p>
        </p:txBody>
      </p:sp>
      <p:cxnSp>
        <p:nvCxnSpPr>
          <p:cNvPr id="85" name="AutoShape 21"/>
          <p:cNvCxnSpPr>
            <a:cxnSpLocks noChangeShapeType="1"/>
          </p:cNvCxnSpPr>
          <p:nvPr/>
        </p:nvCxnSpPr>
        <p:spPr bwMode="auto">
          <a:xfrm rot="5400000">
            <a:off x="5866342" y="2437341"/>
            <a:ext cx="406400" cy="2116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86" name="AutoShape 21"/>
          <p:cNvCxnSpPr>
            <a:cxnSpLocks noChangeShapeType="1"/>
          </p:cNvCxnSpPr>
          <p:nvPr/>
        </p:nvCxnSpPr>
        <p:spPr bwMode="auto">
          <a:xfrm rot="5400000">
            <a:off x="2820459" y="4101041"/>
            <a:ext cx="406400" cy="211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87" name="Group 59"/>
          <p:cNvGrpSpPr>
            <a:grpSpLocks/>
          </p:cNvGrpSpPr>
          <p:nvPr/>
        </p:nvGrpSpPr>
        <p:grpSpPr bwMode="auto">
          <a:xfrm>
            <a:off x="5820833" y="2235200"/>
            <a:ext cx="508000" cy="1646767"/>
            <a:chOff x="4270375" y="2514601"/>
            <a:chExt cx="381000" cy="1235074"/>
          </a:xfrm>
        </p:grpSpPr>
        <p:sp>
          <p:nvSpPr>
            <p:cNvPr id="108" name="AutoShape 20"/>
            <p:cNvSpPr>
              <a:spLocks noChangeArrowheads="1"/>
            </p:cNvSpPr>
            <p:nvPr/>
          </p:nvSpPr>
          <p:spPr bwMode="auto">
            <a:xfrm flipV="1">
              <a:off x="4270375" y="3444875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09" name="AutoShape 21"/>
            <p:cNvCxnSpPr>
              <a:cxnSpLocks noChangeShapeType="1"/>
              <a:stCxn id="77" idx="3"/>
              <a:endCxn id="93" idx="0"/>
            </p:cNvCxnSpPr>
            <p:nvPr/>
          </p:nvCxnSpPr>
          <p:spPr bwMode="auto">
            <a:xfrm flipH="1">
              <a:off x="4457700" y="2514601"/>
              <a:ext cx="2382" cy="7619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grpSp>
        <p:nvGrpSpPr>
          <p:cNvPr id="88" name="Group 58"/>
          <p:cNvGrpSpPr>
            <a:grpSpLocks/>
          </p:cNvGrpSpPr>
          <p:nvPr/>
        </p:nvGrpSpPr>
        <p:grpSpPr bwMode="auto">
          <a:xfrm>
            <a:off x="4800600" y="3898900"/>
            <a:ext cx="1272117" cy="1587500"/>
            <a:chOff x="3505200" y="3762375"/>
            <a:chExt cx="954088" cy="1190625"/>
          </a:xfrm>
        </p:grpSpPr>
        <p:cxnSp>
          <p:nvCxnSpPr>
            <p:cNvPr id="105" name="AutoShape 23"/>
            <p:cNvCxnSpPr>
              <a:cxnSpLocks noChangeShapeType="1"/>
            </p:cNvCxnSpPr>
            <p:nvPr/>
          </p:nvCxnSpPr>
          <p:spPr bwMode="auto">
            <a:xfrm flipH="1">
              <a:off x="3698875" y="3765550"/>
              <a:ext cx="760413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06" name="Rectangle 7"/>
            <p:cNvSpPr>
              <a:spLocks noChangeArrowheads="1"/>
            </p:cNvSpPr>
            <p:nvPr/>
          </p:nvSpPr>
          <p:spPr bwMode="auto">
            <a:xfrm>
              <a:off x="3505200" y="4648200"/>
              <a:ext cx="381000" cy="304800"/>
            </a:xfrm>
            <a:prstGeom prst="rect">
              <a:avLst/>
            </a:prstGeom>
            <a:solidFill>
              <a:srgbClr val="C2C2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  <p:cxnSp>
          <p:nvCxnSpPr>
            <p:cNvPr id="107" name="AutoShape 21"/>
            <p:cNvCxnSpPr>
              <a:cxnSpLocks noChangeShapeType="1"/>
            </p:cNvCxnSpPr>
            <p:nvPr/>
          </p:nvCxnSpPr>
          <p:spPr bwMode="auto">
            <a:xfrm rot="5400000">
              <a:off x="4306094" y="3913981"/>
              <a:ext cx="3048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23" name="Rectangle 122"/>
          <p:cNvSpPr/>
          <p:nvPr/>
        </p:nvSpPr>
        <p:spPr>
          <a:xfrm>
            <a:off x="6019800" y="4038600"/>
            <a:ext cx="20574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" name="AutoShape 33"/>
          <p:cNvCxnSpPr>
            <a:cxnSpLocks noChangeShapeType="1"/>
          </p:cNvCxnSpPr>
          <p:nvPr/>
        </p:nvCxnSpPr>
        <p:spPr bwMode="auto">
          <a:xfrm flipH="1">
            <a:off x="6057298" y="3903133"/>
            <a:ext cx="15423" cy="1126067"/>
          </a:xfrm>
          <a:prstGeom prst="straightConnector1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95" name="Oval 11"/>
          <p:cNvSpPr>
            <a:spLocks noChangeArrowheads="1"/>
          </p:cNvSpPr>
          <p:nvPr/>
        </p:nvSpPr>
        <p:spPr bwMode="auto">
          <a:xfrm>
            <a:off x="2667000" y="3352800"/>
            <a:ext cx="711200" cy="711200"/>
          </a:xfrm>
          <a:prstGeom prst="ellipse">
            <a:avLst/>
          </a:prstGeom>
          <a:solidFill>
            <a:srgbClr val="B5EDC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96" name="AutoShape 37"/>
          <p:cNvCxnSpPr>
            <a:cxnSpLocks noChangeShapeType="1"/>
          </p:cNvCxnSpPr>
          <p:nvPr/>
        </p:nvCxnSpPr>
        <p:spPr bwMode="auto">
          <a:xfrm>
            <a:off x="6072717" y="3903133"/>
            <a:ext cx="1018116" cy="1096435"/>
          </a:xfrm>
          <a:prstGeom prst="straightConnector1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93" name="Oval 11"/>
          <p:cNvSpPr>
            <a:spLocks noChangeArrowheads="1"/>
          </p:cNvSpPr>
          <p:nvPr/>
        </p:nvSpPr>
        <p:spPr bwMode="auto">
          <a:xfrm>
            <a:off x="5715000" y="3251200"/>
            <a:ext cx="711200" cy="711200"/>
          </a:xfrm>
          <a:prstGeom prst="ellipse">
            <a:avLst/>
          </a:prstGeom>
          <a:solidFill>
            <a:srgbClr val="B5EDC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51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Code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C9BBC11-1C3F-45A8-B9CF-2BFC2DD231A4}"/>
              </a:ext>
            </a:extLst>
          </p:cNvPr>
          <p:cNvSpPr txBox="1">
            <a:spLocks/>
          </p:cNvSpPr>
          <p:nvPr/>
        </p:nvSpPr>
        <p:spPr bwMode="auto">
          <a:xfrm>
            <a:off x="354306" y="1269996"/>
            <a:ext cx="10542294" cy="539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indent="-342882">
              <a:lnSpc>
                <a:spcPct val="80000"/>
              </a:lnSpc>
              <a:spcBef>
                <a:spcPts val="1200"/>
              </a:spcBef>
              <a:buClr>
                <a:schemeClr val="accent2"/>
              </a:buClr>
              <a:defRPr/>
            </a:pPr>
            <a:r>
              <a:rPr lang="en-US" sz="2800" kern="0" dirty="0">
                <a:latin typeface="Calibri" pitchFamily="34" charset="0"/>
              </a:rPr>
              <a:t>function </a:t>
            </a:r>
            <a:r>
              <a:rPr lang="en-US" sz="2800" kern="0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>
                <a:latin typeface="Calibri"/>
                <a:cs typeface="Calibri"/>
              </a:rPr>
              <a:t>state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  <a:endParaRPr lang="en-US" sz="2800" kern="0" dirty="0">
              <a:solidFill>
                <a:srgbClr val="9B01FF"/>
              </a:solidFill>
              <a:latin typeface="Calibri" pitchFamily="34" charset="0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state.is_leaf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 err="1">
                <a:latin typeface="Calibri"/>
                <a:cs typeface="Calibri"/>
              </a:rPr>
              <a:t>state.value</a:t>
            </a: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</a:t>
            </a: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0000FF"/>
                </a:solidFill>
                <a:latin typeface="Calibri"/>
                <a:cs typeface="Calibri"/>
              </a:rPr>
              <a:t>max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2800" kern="0" dirty="0"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min </a:t>
            </a:r>
            <a:r>
              <a:rPr lang="en-US" sz="3200" kern="0" baseline="-25000" dirty="0">
                <a:latin typeface="Calibri"/>
                <a:cs typeface="Calibri"/>
              </a:rPr>
              <a:t>a in </a:t>
            </a:r>
            <a:r>
              <a:rPr lang="en-US" sz="3200" kern="0" baseline="-25000" dirty="0" err="1">
                <a:latin typeface="Calibri"/>
                <a:cs typeface="Calibri"/>
              </a:rPr>
              <a:t>state.actions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value( </a:t>
            </a:r>
            <a:r>
              <a:rPr lang="en-US" sz="2800" kern="0" dirty="0" err="1">
                <a:latin typeface="Calibri"/>
                <a:cs typeface="Calibri"/>
              </a:rPr>
              <a:t>state.result</a:t>
            </a:r>
            <a:r>
              <a:rPr lang="en-US" sz="2800" kern="0" dirty="0">
                <a:latin typeface="Calibri"/>
                <a:cs typeface="Calibri"/>
              </a:rPr>
              <a:t>(a)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lang="en-US" sz="2800" kern="0" dirty="0">
              <a:solidFill>
                <a:srgbClr val="9B01FF"/>
              </a:solidFill>
              <a:latin typeface="Calibri"/>
              <a:cs typeface="Calibri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latin typeface="Calibri"/>
                <a:cs typeface="Calibri"/>
              </a:rPr>
              <a:t>if  </a:t>
            </a:r>
            <a:r>
              <a:rPr lang="en-US" sz="2800" kern="0" dirty="0" err="1">
                <a:latin typeface="Calibri"/>
                <a:cs typeface="Calibri"/>
              </a:rPr>
              <a:t>state.player</a:t>
            </a:r>
            <a:r>
              <a:rPr lang="en-US" sz="2800" kern="0" dirty="0">
                <a:latin typeface="Calibri"/>
                <a:cs typeface="Calibri"/>
              </a:rPr>
              <a:t>  is 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CHANCE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800" kern="0" dirty="0">
                <a:solidFill>
                  <a:srgbClr val="BD00B0"/>
                </a:solidFill>
                <a:latin typeface="Calibri"/>
                <a:cs typeface="Calibri"/>
              </a:rPr>
              <a:t>	 </a:t>
            </a:r>
            <a:r>
              <a:rPr lang="en-US" sz="2800" kern="0" dirty="0">
                <a:latin typeface="Calibri"/>
                <a:cs typeface="Calibri"/>
              </a:rPr>
              <a:t>return 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sum</a:t>
            </a:r>
            <a:r>
              <a:rPr lang="en-US" sz="2800" kern="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3200" kern="0" baseline="-25000" dirty="0">
                <a:latin typeface="Calibri"/>
                <a:cs typeface="Calibri"/>
              </a:rPr>
              <a:t>s in </a:t>
            </a:r>
            <a:r>
              <a:rPr lang="en-US" sz="3200" kern="0" baseline="-25000" dirty="0" err="1">
                <a:latin typeface="Calibri"/>
                <a:cs typeface="Calibri"/>
              </a:rPr>
              <a:t>state.next_states</a:t>
            </a:r>
            <a:r>
              <a:rPr lang="en-US" sz="3200" kern="0" baseline="-25000" dirty="0">
                <a:latin typeface="Calibri"/>
                <a:cs typeface="Calibri"/>
              </a:rPr>
              <a:t> 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P( </a:t>
            </a:r>
            <a:r>
              <a:rPr lang="en-US" sz="2800" kern="0" dirty="0">
                <a:latin typeface="Calibri"/>
                <a:cs typeface="Calibri"/>
              </a:rPr>
              <a:t>s</a:t>
            </a:r>
            <a:r>
              <a:rPr lang="en-US" sz="2800" kern="0" dirty="0">
                <a:solidFill>
                  <a:srgbClr val="CC0099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solidFill>
                  <a:srgbClr val="00B050"/>
                </a:solidFill>
                <a:latin typeface="Calibri"/>
                <a:cs typeface="Calibri"/>
              </a:rPr>
              <a:t>)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latin typeface="Calibri"/>
                <a:cs typeface="Calibri"/>
              </a:rPr>
              <a:t>*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 value( </a:t>
            </a:r>
            <a:r>
              <a:rPr lang="en-US" sz="2800" kern="0" dirty="0">
                <a:latin typeface="Calibri"/>
                <a:cs typeface="Calibri"/>
              </a:rPr>
              <a:t>s</a:t>
            </a:r>
            <a:r>
              <a:rPr lang="en-US" sz="2800" kern="0" dirty="0">
                <a:solidFill>
                  <a:srgbClr val="CC0099"/>
                </a:solidFill>
                <a:latin typeface="Calibri"/>
                <a:cs typeface="Calibri"/>
              </a:rPr>
              <a:t> </a:t>
            </a:r>
            <a:r>
              <a:rPr lang="en-US" sz="2800" kern="0" dirty="0">
                <a:solidFill>
                  <a:srgbClr val="9B01FF"/>
                </a:solidFill>
                <a:latin typeface="Calibri"/>
                <a:cs typeface="Calibri"/>
              </a:rPr>
              <a:t>)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cs typeface="Calibri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5075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</p:spPr>
        <p:txBody>
          <a:bodyPr/>
          <a:lstStyle/>
          <a:p>
            <a:r>
              <a:rPr lang="en-US" dirty="0"/>
              <a:t>A.I. Reinforcement Learning Notation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626F386-8E5E-437A-A0D7-F4154A931F82}"/>
              </a:ext>
            </a:extLst>
          </p:cNvPr>
          <p:cNvGrpSpPr/>
          <p:nvPr/>
        </p:nvGrpSpPr>
        <p:grpSpPr>
          <a:xfrm>
            <a:off x="1087731" y="1975631"/>
            <a:ext cx="3909114" cy="3318457"/>
            <a:chOff x="1087731" y="1975631"/>
            <a:chExt cx="3909114" cy="331845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70EF4B0-F0F0-448A-A0DC-7EF88211F0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33800" y="3276600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riangle 25">
              <a:extLst>
                <a:ext uri="{FF2B5EF4-FFF2-40B4-BE49-F238E27FC236}">
                  <a16:creationId xmlns:a16="http://schemas.microsoft.com/office/drawing/2014/main" id="{A9946AC6-9C96-48CA-92A8-0C04BB91927F}"/>
                </a:ext>
              </a:extLst>
            </p:cNvPr>
            <p:cNvSpPr/>
            <p:nvPr/>
          </p:nvSpPr>
          <p:spPr>
            <a:xfrm>
              <a:off x="2685504" y="1975631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508A63A-D035-4C6E-A237-803C91404207}"/>
                </a:ext>
              </a:extLst>
            </p:cNvPr>
            <p:cNvCxnSpPr>
              <a:cxnSpLocks/>
              <a:stCxn id="13" idx="3"/>
              <a:endCxn id="20" idx="0"/>
            </p:cNvCxnSpPr>
            <p:nvPr/>
          </p:nvCxnSpPr>
          <p:spPr>
            <a:xfrm flipH="1">
              <a:off x="2002132" y="2529750"/>
              <a:ext cx="1012951" cy="74044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BACA4C4-8346-48A2-ACE9-E330C9C02075}"/>
                </a:ext>
              </a:extLst>
            </p:cNvPr>
            <p:cNvCxnSpPr>
              <a:cxnSpLocks/>
              <a:stCxn id="13" idx="3"/>
              <a:endCxn id="11" idx="0"/>
            </p:cNvCxnSpPr>
            <p:nvPr/>
          </p:nvCxnSpPr>
          <p:spPr>
            <a:xfrm>
              <a:off x="3015083" y="2529750"/>
              <a:ext cx="1001166" cy="7468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4B61578-53ED-4564-BA3C-FF6C2CB65C3A}"/>
                </a:ext>
              </a:extLst>
            </p:cNvPr>
            <p:cNvCxnSpPr>
              <a:cxnSpLocks/>
              <a:stCxn id="20" idx="4"/>
              <a:endCxn id="21" idx="0"/>
            </p:cNvCxnSpPr>
            <p:nvPr/>
          </p:nvCxnSpPr>
          <p:spPr>
            <a:xfrm flipH="1">
              <a:off x="1417310" y="3837124"/>
              <a:ext cx="584822" cy="90242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CC3813C-98EC-4062-B027-54137621391B}"/>
                </a:ext>
              </a:extLst>
            </p:cNvPr>
            <p:cNvCxnSpPr>
              <a:cxnSpLocks/>
              <a:stCxn id="20" idx="4"/>
              <a:endCxn id="22" idx="0"/>
            </p:cNvCxnSpPr>
            <p:nvPr/>
          </p:nvCxnSpPr>
          <p:spPr>
            <a:xfrm>
              <a:off x="2002132" y="3837124"/>
              <a:ext cx="531535" cy="90242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14A1B16-D0DB-4F12-AE4D-B03470FAD04C}"/>
                </a:ext>
              </a:extLst>
            </p:cNvPr>
            <p:cNvCxnSpPr>
              <a:cxnSpLocks/>
              <a:stCxn id="11" idx="4"/>
              <a:endCxn id="23" idx="0"/>
            </p:cNvCxnSpPr>
            <p:nvPr/>
          </p:nvCxnSpPr>
          <p:spPr>
            <a:xfrm flipH="1">
              <a:off x="3600467" y="3843528"/>
              <a:ext cx="415782" cy="896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D119915-7A89-431F-B7B5-415677748D0D}"/>
                </a:ext>
              </a:extLst>
            </p:cNvPr>
            <p:cNvCxnSpPr>
              <a:cxnSpLocks/>
              <a:stCxn id="11" idx="4"/>
              <a:endCxn id="24" idx="0"/>
            </p:cNvCxnSpPr>
            <p:nvPr/>
          </p:nvCxnSpPr>
          <p:spPr>
            <a:xfrm>
              <a:off x="4016249" y="3843528"/>
              <a:ext cx="651018" cy="89644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8814C4F-7A2D-4FDF-9A3F-12B00D3FCB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19683" y="3270196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riangle 25">
              <a:extLst>
                <a:ext uri="{FF2B5EF4-FFF2-40B4-BE49-F238E27FC236}">
                  <a16:creationId xmlns:a16="http://schemas.microsoft.com/office/drawing/2014/main" id="{0F085875-48DA-48AD-8153-AEC58D8C1D96}"/>
                </a:ext>
              </a:extLst>
            </p:cNvPr>
            <p:cNvSpPr/>
            <p:nvPr/>
          </p:nvSpPr>
          <p:spPr>
            <a:xfrm>
              <a:off x="1087731" y="4739551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riangle 25">
              <a:extLst>
                <a:ext uri="{FF2B5EF4-FFF2-40B4-BE49-F238E27FC236}">
                  <a16:creationId xmlns:a16="http://schemas.microsoft.com/office/drawing/2014/main" id="{6E7F15FA-DD8E-48AE-8AF3-631B385DE55C}"/>
                </a:ext>
              </a:extLst>
            </p:cNvPr>
            <p:cNvSpPr/>
            <p:nvPr/>
          </p:nvSpPr>
          <p:spPr>
            <a:xfrm>
              <a:off x="2204088" y="473955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riangle 25">
              <a:extLst>
                <a:ext uri="{FF2B5EF4-FFF2-40B4-BE49-F238E27FC236}">
                  <a16:creationId xmlns:a16="http://schemas.microsoft.com/office/drawing/2014/main" id="{510E75C6-3157-414C-A586-BA5C84609702}"/>
                </a:ext>
              </a:extLst>
            </p:cNvPr>
            <p:cNvSpPr/>
            <p:nvPr/>
          </p:nvSpPr>
          <p:spPr>
            <a:xfrm>
              <a:off x="3270888" y="473955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riangle 25">
              <a:extLst>
                <a:ext uri="{FF2B5EF4-FFF2-40B4-BE49-F238E27FC236}">
                  <a16:creationId xmlns:a16="http://schemas.microsoft.com/office/drawing/2014/main" id="{61138CAB-270A-4771-928B-4708477D7D33}"/>
                </a:ext>
              </a:extLst>
            </p:cNvPr>
            <p:cNvSpPr/>
            <p:nvPr/>
          </p:nvSpPr>
          <p:spPr>
            <a:xfrm>
              <a:off x="4337688" y="473996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9C707C2-3E60-46C4-B42F-D119CA473DE8}"/>
                  </a:ext>
                </a:extLst>
              </p:cNvPr>
              <p:cNvSpPr/>
              <p:nvPr/>
            </p:nvSpPr>
            <p:spPr>
              <a:xfrm>
                <a:off x="5486400" y="1905000"/>
                <a:ext cx="4421531" cy="1137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800" i="1" dirty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8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sz="280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800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800" i="1" dirty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r>
                                <a:rPr lang="en-US" sz="28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i="1" dirty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800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sz="280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800" i="1" dirty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800" i="1" dirty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9C707C2-3E60-46C4-B42F-D119CA473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1905000"/>
                <a:ext cx="4421531" cy="11378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806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Preview: MDP / Reinforcement Learning Notation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F0B6D-0DBB-4B3C-B656-1F586DA7F21B}"/>
              </a:ext>
            </a:extLst>
          </p:cNvPr>
          <p:cNvSpPr txBox="1"/>
          <p:nvPr/>
        </p:nvSpPr>
        <p:spPr>
          <a:xfrm>
            <a:off x="381000" y="16002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Standard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expectimax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405143" y="226746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405143" y="291134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405143" y="3590151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381000" y="426895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7E7F8D-7642-46A3-AE9F-9942B9115FD8}"/>
              </a:ext>
            </a:extLst>
          </p:cNvPr>
          <p:cNvSpPr txBox="1"/>
          <p:nvPr/>
        </p:nvSpPr>
        <p:spPr>
          <a:xfrm>
            <a:off x="405143" y="493622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291BCF-7D74-4CA3-BA11-BD672E4D7FF4}"/>
              </a:ext>
            </a:extLst>
          </p:cNvPr>
          <p:cNvSpPr txBox="1"/>
          <p:nvPr/>
        </p:nvSpPr>
        <p:spPr>
          <a:xfrm>
            <a:off x="405143" y="557719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</p:spTree>
    <p:extLst>
      <p:ext uri="{BB962C8B-B14F-4D97-AF65-F5344CB8AC3E}">
        <p14:creationId xmlns:p14="http://schemas.microsoft.com/office/powerpoint/2010/main" val="72551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Preview: MDP / Reinforcement Learning Notation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F0B6D-0DBB-4B3C-B656-1F586DA7F21B}"/>
              </a:ext>
            </a:extLst>
          </p:cNvPr>
          <p:cNvSpPr txBox="1"/>
          <p:nvPr/>
        </p:nvSpPr>
        <p:spPr>
          <a:xfrm>
            <a:off x="381000" y="16002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Standard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expectimax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b="0" i="1" dirty="0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dirty="0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dirty="0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E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func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 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i="1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E8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E8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b="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rgbClr val="0000E8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0000E8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rgbClr val="0000E8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1447800"/>
                <a:ext cx="6629400" cy="50745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405143" y="226746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405143" y="291134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405143" y="3590151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381000" y="426895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7E7F8D-7642-46A3-AE9F-9942B9115FD8}"/>
              </a:ext>
            </a:extLst>
          </p:cNvPr>
          <p:cNvSpPr txBox="1"/>
          <p:nvPr/>
        </p:nvSpPr>
        <p:spPr>
          <a:xfrm>
            <a:off x="405143" y="493622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405143" y="557719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</p:spTree>
    <p:extLst>
      <p:ext uri="{BB962C8B-B14F-4D97-AF65-F5344CB8AC3E}">
        <p14:creationId xmlns:p14="http://schemas.microsoft.com/office/powerpoint/2010/main" val="22509395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 dirty="0" err="1"/>
              <a:t>Expectimax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0F6C3-0FB6-4ACC-9FE3-3A9FCAC92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11379200" cy="4729164"/>
          </a:xfrm>
        </p:spPr>
        <p:txBody>
          <a:bodyPr/>
          <a:lstStyle/>
          <a:p>
            <a:r>
              <a:rPr lang="en-US" dirty="0"/>
              <a:t>Pretty great model for an agent in the world</a:t>
            </a:r>
          </a:p>
          <a:p>
            <a:r>
              <a:rPr lang="en-US" dirty="0"/>
              <a:t>Choose the action that has the: </a:t>
            </a:r>
            <a:r>
              <a:rPr lang="en-US" dirty="0">
                <a:solidFill>
                  <a:srgbClr val="0000E8"/>
                </a:solidFill>
              </a:rPr>
              <a:t>highest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expected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</a:rPr>
              <a:t>value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A1503E0-29F1-468B-89C2-2B68F7655948}"/>
              </a:ext>
            </a:extLst>
          </p:cNvPr>
          <p:cNvSpPr>
            <a:spLocks noChangeAspect="1"/>
          </p:cNvSpPr>
          <p:nvPr/>
        </p:nvSpPr>
        <p:spPr>
          <a:xfrm>
            <a:off x="6586117" y="4252050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riangle 25">
            <a:extLst>
              <a:ext uri="{FF2B5EF4-FFF2-40B4-BE49-F238E27FC236}">
                <a16:creationId xmlns:a16="http://schemas.microsoft.com/office/drawing/2014/main" id="{A41ABF1E-4DB3-475F-8F12-2C2B93DF5AD6}"/>
              </a:ext>
            </a:extLst>
          </p:cNvPr>
          <p:cNvSpPr/>
          <p:nvPr/>
        </p:nvSpPr>
        <p:spPr>
          <a:xfrm>
            <a:off x="5537821" y="2951081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51C771E-C5F5-432A-9D6C-A2DD1C83BAA9}"/>
              </a:ext>
            </a:extLst>
          </p:cNvPr>
          <p:cNvCxnSpPr>
            <a:cxnSpLocks/>
            <a:stCxn id="5" idx="3"/>
            <a:endCxn id="12" idx="0"/>
          </p:cNvCxnSpPr>
          <p:nvPr/>
        </p:nvCxnSpPr>
        <p:spPr>
          <a:xfrm flipH="1">
            <a:off x="4854449" y="3505200"/>
            <a:ext cx="1012951" cy="74044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4C03B88-2FBF-46D1-B3A1-33BD6E755DEB}"/>
              </a:ext>
            </a:extLst>
          </p:cNvPr>
          <p:cNvCxnSpPr>
            <a:cxnSpLocks/>
            <a:stCxn id="5" idx="3"/>
            <a:endCxn id="4" idx="0"/>
          </p:cNvCxnSpPr>
          <p:nvPr/>
        </p:nvCxnSpPr>
        <p:spPr>
          <a:xfrm>
            <a:off x="5867400" y="3505200"/>
            <a:ext cx="1001166" cy="74685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EAF444F-9E1B-415C-A2E6-B138A5218E42}"/>
              </a:ext>
            </a:extLst>
          </p:cNvPr>
          <p:cNvCxnSpPr>
            <a:cxnSpLocks/>
            <a:stCxn id="12" idx="4"/>
            <a:endCxn id="17" idx="0"/>
          </p:cNvCxnSpPr>
          <p:nvPr/>
        </p:nvCxnSpPr>
        <p:spPr>
          <a:xfrm flipH="1">
            <a:off x="4269627" y="4812574"/>
            <a:ext cx="584822" cy="902427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F8343FE-42DB-490C-8D91-975950AB603D}"/>
              </a:ext>
            </a:extLst>
          </p:cNvPr>
          <p:cNvCxnSpPr>
            <a:cxnSpLocks/>
            <a:stCxn id="12" idx="4"/>
            <a:endCxn id="18" idx="0"/>
          </p:cNvCxnSpPr>
          <p:nvPr/>
        </p:nvCxnSpPr>
        <p:spPr>
          <a:xfrm>
            <a:off x="4854449" y="4812574"/>
            <a:ext cx="531535" cy="90242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FCC5CDF-2157-4143-9147-1A90D0601181}"/>
              </a:ext>
            </a:extLst>
          </p:cNvPr>
          <p:cNvCxnSpPr>
            <a:cxnSpLocks/>
            <a:stCxn id="4" idx="4"/>
            <a:endCxn id="19" idx="0"/>
          </p:cNvCxnSpPr>
          <p:nvPr/>
        </p:nvCxnSpPr>
        <p:spPr>
          <a:xfrm flipH="1">
            <a:off x="6452784" y="4818978"/>
            <a:ext cx="415782" cy="89602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F20E80B-1E1C-4BCA-8719-01EAD4594A1C}"/>
              </a:ext>
            </a:extLst>
          </p:cNvPr>
          <p:cNvCxnSpPr>
            <a:cxnSpLocks/>
            <a:stCxn id="4" idx="4"/>
            <a:endCxn id="20" idx="0"/>
          </p:cNvCxnSpPr>
          <p:nvPr/>
        </p:nvCxnSpPr>
        <p:spPr>
          <a:xfrm>
            <a:off x="6868566" y="4818978"/>
            <a:ext cx="651018" cy="896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96756A3-D552-4300-AE7D-C0EFF3ACDD26}"/>
              </a:ext>
            </a:extLst>
          </p:cNvPr>
          <p:cNvSpPr>
            <a:spLocks noChangeAspect="1"/>
          </p:cNvSpPr>
          <p:nvPr/>
        </p:nvSpPr>
        <p:spPr>
          <a:xfrm>
            <a:off x="4572000" y="4245646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riangle 25">
            <a:extLst>
              <a:ext uri="{FF2B5EF4-FFF2-40B4-BE49-F238E27FC236}">
                <a16:creationId xmlns:a16="http://schemas.microsoft.com/office/drawing/2014/main" id="{14A9FCE4-E5A2-4FB6-9369-558C7763890B}"/>
              </a:ext>
            </a:extLst>
          </p:cNvPr>
          <p:cNvSpPr/>
          <p:nvPr/>
        </p:nvSpPr>
        <p:spPr>
          <a:xfrm>
            <a:off x="3940048" y="5715001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riangle 25">
            <a:extLst>
              <a:ext uri="{FF2B5EF4-FFF2-40B4-BE49-F238E27FC236}">
                <a16:creationId xmlns:a16="http://schemas.microsoft.com/office/drawing/2014/main" id="{1B20DA3A-8E0A-4E8B-8DA9-896F3C8200D1}"/>
              </a:ext>
            </a:extLst>
          </p:cNvPr>
          <p:cNvSpPr/>
          <p:nvPr/>
        </p:nvSpPr>
        <p:spPr>
          <a:xfrm>
            <a:off x="5056405" y="5715000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riangle 25">
            <a:extLst>
              <a:ext uri="{FF2B5EF4-FFF2-40B4-BE49-F238E27FC236}">
                <a16:creationId xmlns:a16="http://schemas.microsoft.com/office/drawing/2014/main" id="{ECC14954-20E0-497B-804E-7EAA9C1C42C0}"/>
              </a:ext>
            </a:extLst>
          </p:cNvPr>
          <p:cNvSpPr/>
          <p:nvPr/>
        </p:nvSpPr>
        <p:spPr>
          <a:xfrm>
            <a:off x="6123205" y="5715000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riangle 25">
            <a:extLst>
              <a:ext uri="{FF2B5EF4-FFF2-40B4-BE49-F238E27FC236}">
                <a16:creationId xmlns:a16="http://schemas.microsoft.com/office/drawing/2014/main" id="{47FBC499-ADBB-4694-9F66-ED3AB0A22690}"/>
              </a:ext>
            </a:extLst>
          </p:cNvPr>
          <p:cNvSpPr/>
          <p:nvPr/>
        </p:nvSpPr>
        <p:spPr>
          <a:xfrm>
            <a:off x="7190005" y="5715419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15FCBEB-5D7E-428C-A3A9-2E3B0AE743DC}"/>
              </a:ext>
            </a:extLst>
          </p:cNvPr>
          <p:cNvCxnSpPr>
            <a:cxnSpLocks/>
          </p:cNvCxnSpPr>
          <p:nvPr/>
        </p:nvCxnSpPr>
        <p:spPr>
          <a:xfrm flipH="1">
            <a:off x="3733800" y="6281928"/>
            <a:ext cx="535827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16B0FDA-119D-45AB-9262-33C3FDD93078}"/>
              </a:ext>
            </a:extLst>
          </p:cNvPr>
          <p:cNvCxnSpPr>
            <a:cxnSpLocks/>
          </p:cNvCxnSpPr>
          <p:nvPr/>
        </p:nvCxnSpPr>
        <p:spPr>
          <a:xfrm>
            <a:off x="4269627" y="6281928"/>
            <a:ext cx="580530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DF09B1A-8762-4473-8520-72360C74EF4E}"/>
              </a:ext>
            </a:extLst>
          </p:cNvPr>
          <p:cNvCxnSpPr>
            <a:cxnSpLocks/>
          </p:cNvCxnSpPr>
          <p:nvPr/>
        </p:nvCxnSpPr>
        <p:spPr>
          <a:xfrm flipH="1">
            <a:off x="4850157" y="6259758"/>
            <a:ext cx="535827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44F7105-148A-47DE-AC72-61880F6BEDB9}"/>
              </a:ext>
            </a:extLst>
          </p:cNvPr>
          <p:cNvCxnSpPr>
            <a:cxnSpLocks/>
          </p:cNvCxnSpPr>
          <p:nvPr/>
        </p:nvCxnSpPr>
        <p:spPr>
          <a:xfrm>
            <a:off x="5385984" y="6259758"/>
            <a:ext cx="580530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0643DA8-244C-4F1D-9DA8-32C2742A82C9}"/>
              </a:ext>
            </a:extLst>
          </p:cNvPr>
          <p:cNvCxnSpPr>
            <a:cxnSpLocks/>
          </p:cNvCxnSpPr>
          <p:nvPr/>
        </p:nvCxnSpPr>
        <p:spPr>
          <a:xfrm flipH="1">
            <a:off x="5921248" y="6281928"/>
            <a:ext cx="535827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1AB34E1-2175-4776-BD8D-E8FF8B0847D1}"/>
              </a:ext>
            </a:extLst>
          </p:cNvPr>
          <p:cNvCxnSpPr>
            <a:cxnSpLocks/>
          </p:cNvCxnSpPr>
          <p:nvPr/>
        </p:nvCxnSpPr>
        <p:spPr>
          <a:xfrm>
            <a:off x="6457075" y="6281928"/>
            <a:ext cx="580530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7431AB1-F298-4089-8D7E-9A97229582CD}"/>
              </a:ext>
            </a:extLst>
          </p:cNvPr>
          <p:cNvCxnSpPr>
            <a:cxnSpLocks/>
          </p:cNvCxnSpPr>
          <p:nvPr/>
        </p:nvCxnSpPr>
        <p:spPr>
          <a:xfrm flipH="1">
            <a:off x="6992339" y="6281928"/>
            <a:ext cx="535827" cy="10554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E1ED207-5811-4DFD-BDC7-5595937EAECF}"/>
              </a:ext>
            </a:extLst>
          </p:cNvPr>
          <p:cNvCxnSpPr>
            <a:cxnSpLocks/>
          </p:cNvCxnSpPr>
          <p:nvPr/>
        </p:nvCxnSpPr>
        <p:spPr>
          <a:xfrm>
            <a:off x="7528166" y="6281928"/>
            <a:ext cx="580530" cy="1055441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12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0F6C3-0FB6-4ACC-9FE3-3A9FCAC92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say you know that your opponent is actually running a depth 1 minimax, using the result 80% of the time, and moving randomly otherwise</a:t>
            </a:r>
          </a:p>
          <a:p>
            <a:r>
              <a:rPr lang="en-US" dirty="0"/>
              <a:t>Question: What tree search should you use?  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A: Minimax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B: </a:t>
            </a:r>
            <a:r>
              <a:rPr lang="en-US" dirty="0" err="1">
                <a:solidFill>
                  <a:schemeClr val="tx1"/>
                </a:solidFill>
              </a:rPr>
              <a:t>Expectimax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C: Something completely different</a:t>
            </a:r>
          </a:p>
          <a:p>
            <a:pPr marL="0" indent="0">
              <a:buNone/>
            </a:pP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4337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0F6C3-0FB6-4ACC-9FE3-3A9FCAC92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say you know that your opponent is actually running a depth 1 minimax, using the result 80% of the time, and moving randomly otherwise</a:t>
            </a:r>
          </a:p>
          <a:p>
            <a:pPr marL="0" indent="0">
              <a:buNone/>
            </a:pP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6276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472746"/>
          </a:xfrm>
        </p:spPr>
        <p:txBody>
          <a:bodyPr>
            <a:normAutofit/>
          </a:bodyPr>
          <a:lstStyle/>
          <a:p>
            <a:r>
              <a:rPr lang="en-US" sz="2800" dirty="0"/>
              <a:t>Games require decisions when optimality is impossible</a:t>
            </a:r>
          </a:p>
          <a:p>
            <a:pPr lvl="1"/>
            <a:r>
              <a:rPr lang="en-US" sz="2400" dirty="0"/>
              <a:t>Bounded-depth search and approximate evaluation functions</a:t>
            </a:r>
          </a:p>
          <a:p>
            <a:r>
              <a:rPr lang="en-US" sz="2800" dirty="0"/>
              <a:t>Games force efficient use of computation</a:t>
            </a:r>
          </a:p>
          <a:p>
            <a:pPr lvl="1"/>
            <a:r>
              <a:rPr lang="en-US" sz="2400" dirty="0"/>
              <a:t>Alpha-beta pruning</a:t>
            </a:r>
          </a:p>
          <a:p>
            <a:r>
              <a:rPr lang="en-US" sz="2800" dirty="0"/>
              <a:t>Game playing has produced important research ideas</a:t>
            </a:r>
          </a:p>
          <a:p>
            <a:pPr lvl="1"/>
            <a:r>
              <a:rPr lang="en-US" sz="2400" dirty="0"/>
              <a:t>Reinforcement learning (checkers)</a:t>
            </a:r>
          </a:p>
          <a:p>
            <a:pPr lvl="1"/>
            <a:r>
              <a:rPr lang="en-US" sz="2400" dirty="0"/>
              <a:t>Iterative deepening (chess)</a:t>
            </a:r>
          </a:p>
          <a:p>
            <a:pPr lvl="1"/>
            <a:r>
              <a:rPr lang="en-US" sz="2400" dirty="0"/>
              <a:t>Rational metareasoning (Othello)</a:t>
            </a:r>
          </a:p>
          <a:p>
            <a:pPr lvl="1"/>
            <a:r>
              <a:rPr lang="en-US" sz="2400" dirty="0"/>
              <a:t>Monte Carlo tree search (Go)</a:t>
            </a:r>
          </a:p>
          <a:p>
            <a:pPr lvl="1"/>
            <a:r>
              <a:rPr lang="en-US" sz="2400" dirty="0"/>
              <a:t>Solution methods for partial-information games in economics (poker)</a:t>
            </a:r>
          </a:p>
          <a:p>
            <a:r>
              <a:rPr lang="en-US" sz="2800" dirty="0"/>
              <a:t>Video games present much greater challenges – lots to do!</a:t>
            </a:r>
          </a:p>
          <a:p>
            <a:pPr lvl="1"/>
            <a:r>
              <a:rPr lang="en-US" sz="2400" dirty="0"/>
              <a:t>b = 10</a:t>
            </a:r>
            <a:r>
              <a:rPr lang="en-US" sz="2400" baseline="30000" dirty="0"/>
              <a:t>500</a:t>
            </a:r>
            <a:r>
              <a:rPr lang="en-US" sz="2400" dirty="0"/>
              <a:t>, |S| = 10</a:t>
            </a:r>
            <a:r>
              <a:rPr lang="en-US" sz="2400" baseline="30000" dirty="0"/>
              <a:t>4000</a:t>
            </a:r>
            <a:r>
              <a:rPr lang="en-US" sz="2400" dirty="0"/>
              <a:t>, m = 10,000</a:t>
            </a:r>
          </a:p>
        </p:txBody>
      </p:sp>
    </p:spTree>
    <p:extLst>
      <p:ext uri="{BB962C8B-B14F-4D97-AF65-F5344CB8AC3E}">
        <p14:creationId xmlns:p14="http://schemas.microsoft.com/office/powerpoint/2010/main" val="13547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5558</TotalTime>
  <Words>2266</Words>
  <Application>Microsoft Office PowerPoint</Application>
  <PresentationFormat>Widescreen</PresentationFormat>
  <Paragraphs>555</Paragraphs>
  <Slides>57</Slides>
  <Notes>28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5" baseType="lpstr"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Photo Editor Photo</vt:lpstr>
      <vt:lpstr>AI: Representation and Problem Solving </vt:lpstr>
      <vt:lpstr>Outline</vt:lpstr>
      <vt:lpstr>Game Playing State-of-the-Art</vt:lpstr>
      <vt:lpstr>Game Playing State-of-the-Art</vt:lpstr>
      <vt:lpstr>Behavior from Computation</vt:lpstr>
      <vt:lpstr>Types of Games</vt:lpstr>
      <vt:lpstr>“Standard” Games</vt:lpstr>
      <vt:lpstr>Zero-Sum Games</vt:lpstr>
      <vt:lpstr>Adversarial Search</vt:lpstr>
      <vt:lpstr>Single-Agent Trees</vt:lpstr>
      <vt:lpstr>Minimax</vt:lpstr>
      <vt:lpstr>Minimax</vt:lpstr>
      <vt:lpstr>Minimax Code</vt:lpstr>
      <vt:lpstr>Max Code</vt:lpstr>
      <vt:lpstr>Max Code</vt:lpstr>
      <vt:lpstr>Minimax Code</vt:lpstr>
      <vt:lpstr>Minimax Notation</vt:lpstr>
      <vt:lpstr>Minimax Notation</vt:lpstr>
      <vt:lpstr>Generic Game Tree Pseudocode</vt:lpstr>
      <vt:lpstr>Minimax Example</vt:lpstr>
      <vt:lpstr>Minimax Efficiency</vt:lpstr>
      <vt:lpstr>Resource Limits</vt:lpstr>
      <vt:lpstr>Resource Limits</vt:lpstr>
      <vt:lpstr>Depth Matters</vt:lpstr>
      <vt:lpstr>Demo Limited Depth (2)</vt:lpstr>
      <vt:lpstr>Demo Limited Depth (10)</vt:lpstr>
      <vt:lpstr>Evaluation Functions</vt:lpstr>
      <vt:lpstr>Evaluation Functions</vt:lpstr>
      <vt:lpstr>Evaluation for Pacman</vt:lpstr>
      <vt:lpstr>Generalized minimax</vt:lpstr>
      <vt:lpstr>Generalized minimax</vt:lpstr>
      <vt:lpstr>Game Tree Pruning</vt:lpstr>
      <vt:lpstr>Minimax Example</vt:lpstr>
      <vt:lpstr>Alpha-Beta Example</vt:lpstr>
      <vt:lpstr>Alpha-Beta Implementation</vt:lpstr>
      <vt:lpstr>Alpha-Beta Pruning Properties</vt:lpstr>
      <vt:lpstr>Minimax Demo</vt:lpstr>
      <vt:lpstr>Modeling Assumptions</vt:lpstr>
      <vt:lpstr>Modeling Assumptions</vt:lpstr>
      <vt:lpstr>Modeling Assumptions</vt:lpstr>
      <vt:lpstr>Modeling Assumptions</vt:lpstr>
      <vt:lpstr>Modeling Assumptions</vt:lpstr>
      <vt:lpstr>Chance outcomes in trees</vt:lpstr>
      <vt:lpstr>Probabilities</vt:lpstr>
      <vt:lpstr>Probabilities</vt:lpstr>
      <vt:lpstr>Expected Value</vt:lpstr>
      <vt:lpstr>Expectations</vt:lpstr>
      <vt:lpstr>Expectations</vt:lpstr>
      <vt:lpstr>Expectimax Pruning?</vt:lpstr>
      <vt:lpstr>Expectimax Code</vt:lpstr>
      <vt:lpstr>A.I. Reinforcement Learning Notation</vt:lpstr>
      <vt:lpstr>Preview: MDP / Reinforcement Learning Notation</vt:lpstr>
      <vt:lpstr>Preview: MDP / Reinforcement Learning Notation</vt:lpstr>
      <vt:lpstr>Why Expectimax?</vt:lpstr>
      <vt:lpstr>Bonus Question</vt:lpstr>
      <vt:lpstr>Bonus Question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Patrick Virtue</cp:lastModifiedBy>
  <cp:revision>581</cp:revision>
  <cp:lastPrinted>2019-08-29T15:41:16Z</cp:lastPrinted>
  <dcterms:created xsi:type="dcterms:W3CDTF">2018-10-11T11:39:27Z</dcterms:created>
  <dcterms:modified xsi:type="dcterms:W3CDTF">2019-09-05T04:28:32Z</dcterms:modified>
</cp:coreProperties>
</file>