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2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663" r:id="rId2"/>
    <p:sldId id="669" r:id="rId3"/>
    <p:sldId id="668" r:id="rId4"/>
    <p:sldId id="532" r:id="rId5"/>
    <p:sldId id="406" r:id="rId6"/>
    <p:sldId id="670" r:id="rId7"/>
    <p:sldId id="676" r:id="rId8"/>
    <p:sldId id="457" r:id="rId9"/>
    <p:sldId id="413" r:id="rId10"/>
    <p:sldId id="647" r:id="rId11"/>
    <p:sldId id="664" r:id="rId12"/>
    <p:sldId id="645" r:id="rId13"/>
    <p:sldId id="642" r:id="rId14"/>
    <p:sldId id="649" r:id="rId15"/>
    <p:sldId id="543" r:id="rId16"/>
    <p:sldId id="556" r:id="rId17"/>
    <p:sldId id="637" r:id="rId18"/>
    <p:sldId id="544" r:id="rId19"/>
    <p:sldId id="650" r:id="rId20"/>
    <p:sldId id="453" r:id="rId21"/>
    <p:sldId id="586" r:id="rId22"/>
    <p:sldId id="587" r:id="rId23"/>
    <p:sldId id="549" r:id="rId24"/>
    <p:sldId id="551" r:id="rId25"/>
    <p:sldId id="651" r:id="rId26"/>
    <p:sldId id="452" r:id="rId27"/>
    <p:sldId id="652" r:id="rId28"/>
    <p:sldId id="571" r:id="rId29"/>
    <p:sldId id="481" r:id="rId30"/>
    <p:sldId id="572" r:id="rId31"/>
    <p:sldId id="578" r:id="rId32"/>
    <p:sldId id="579" r:id="rId33"/>
    <p:sldId id="671" r:id="rId34"/>
    <p:sldId id="639" r:id="rId35"/>
    <p:sldId id="436" r:id="rId36"/>
    <p:sldId id="458" r:id="rId37"/>
    <p:sldId id="588" r:id="rId38"/>
    <p:sldId id="598" r:id="rId39"/>
    <p:sldId id="599" r:id="rId40"/>
    <p:sldId id="594" r:id="rId41"/>
    <p:sldId id="679" r:id="rId42"/>
    <p:sldId id="677" r:id="rId43"/>
    <p:sldId id="678" r:id="rId44"/>
    <p:sldId id="654" r:id="rId45"/>
    <p:sldId id="552" r:id="rId46"/>
    <p:sldId id="459" r:id="rId47"/>
    <p:sldId id="655" r:id="rId48"/>
    <p:sldId id="562" r:id="rId49"/>
    <p:sldId id="460" r:id="rId50"/>
    <p:sldId id="656" r:id="rId51"/>
    <p:sldId id="576" r:id="rId52"/>
    <p:sldId id="673" r:id="rId53"/>
    <p:sldId id="682" r:id="rId54"/>
    <p:sldId id="582" r:id="rId55"/>
    <p:sldId id="675" r:id="rId56"/>
    <p:sldId id="583" r:id="rId57"/>
    <p:sldId id="658" r:id="rId58"/>
    <p:sldId id="577" r:id="rId59"/>
    <p:sldId id="659" r:id="rId6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 autoAdjust="0"/>
    <p:restoredTop sz="94660"/>
  </p:normalViewPr>
  <p:slideViewPr>
    <p:cSldViewPr snapToGrid="0">
      <p:cViewPr varScale="1">
        <p:scale>
          <a:sx n="87" d="100"/>
          <a:sy n="87" d="100"/>
        </p:scale>
        <p:origin x="7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01-23T20:17:16.7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26843 13890 1317 0,'0'0'28'0,"-7"0"7"0,0 0 1 0,0 0 2 0,0-3-30 0,0 3-8 16,0 0 0-16,7 0 0 0,-8-6 45 0,8 6 8 16,-3 0 2-16,3 0 0 0,-4-4-3 0,-3 1-1 0,4-3 0 0,3 6 0 15,0 0-10-15,-7-3-1 0,7 3-1 0,0-6 0 16,0-4 10-16,0 10 3 0,0 0 0 16,0 0 0-16,0 0-39 0,0 0-13 0,10-3 9 0,-3 3-9 15,0-3 8-15,4 3-8 0,0 3 8 0,3-3-8 16,-4 3 0-16,4-3 0 0,4 0 0 0,0 6 0 15,-1-6 0-15,5 0 0 0,2-6 0 0,4 6 0 16,4 0 15-16,0-3-3 0,0 3 0 0,3-3 0 16,4 3 7-16,0-6 1 0,-1 6 0 0,1 0 0 15,-4 0-12-15,1 0-8 0,-4 0 12 0,-1 0-12 16,1 0 9-16,-4 6-9 0,0-6 0 0,1 0 9 16,-8 0-9-16,7-6 0 0,-3 6 0 0,-1 6 0 0,-6-6 12 15,3 3 1-15,-7-3 0 0,8 0 0 0,-5 3-4 0,1-3-1 16,-1-3 0-16,1 3 0 0,-4 0 8 0,4 0 2 15,-1-3 0-15,1-3 0 0,0 6-8 0,-1-3-2 16,1-4 0-16,0 4 0 0,-1-3 2 0,1 3 0 16,-4 0 0-16,4-4 0 0,-8 4-2 0,4-3-8 15,1 3 12-15,-1-3-4 0,0 2-8 0,-4 4 0 16,1-3 0-16,3-3 0 0,-3 6 10 0,-1 0-10 16,-3 0 12-16,0 0-12 0,4 0 12 0,-11 0-12 15,0 0 12-15,0 0-12 0,0 0 8 0,0 0-8 16,0 0 0-16,0 0 0 0,0 0 10 0,0 0-2 15,7 0 0-15,-7 0 0 0,0 0 7 0,0 0 1 0,0 0 0 16,7 0 0-16,0 0-7 0,-7 0-1 16,7-3 0-16,-7 3 0 0,0 0 20 0,0 0 4 0,0 0 1 0,0 0 0 15,0 0-33-15,0 0 0 0,0 0 0 0,0 0 0 16,-7-6 12-16,-4 6-12 0,1 0 12 0,-1 0-12 16,1 0 12-16,-4 0-12 0,3 0 12 0,-3 0-12 15,3 6 8-15,-3-3-8 0,4-3 0 0,3 0 0 16,-4 0 9-16,4 0-1 0,0 0-8 0,0 0 12 15,7 0-12-15,-7-3 0 0,0-3-9 0,3 6 9 16,-3-4 0-16,7 4 0 0,-3-9 0 0,3 9 10 16,0 0-10-16,0 0 0 0,-4-9 0 0,4 9 0 15,-3-4 0-15,3 4 0 0,-4-6 0 0,4 6 0 16,0 0 0-16,0 0-11 0,0 0 3 0,0 0 0 16,11-6 8-16,-4 0-8 0,3 6 8 0,1 0-8 0,-1 0 0 15,1 6 0-15,0-12 0 0,-1 6 0 16,4 0 8-16,-3 0 0 0,-1 0 0 0,1 0 0 0,-4 0 0 0,4 0-13 15,3 0 5-15,-4 0 8 0,-3 0 0 0,4-3 0 16,-4 3 0-16,7-7 0 0,-3 7 0 0,-1 0 0 16,1 7 11-16,-4-7-11 0,4-7 0 0,-1 7 0 15,-3 0 0-15,-7 0-10 0,0 0 10 0,0 0 0 16,0 0 10-16,0 0-10 0,4 10 0 0,-4-10 0 16,3 0 0-16,-3 0 0 0,4 12 0 0,-4-12 0 15,3 6 0-15,-3-6-10 0,4 10 10 0,-1-7 0 16,-3 10 0-16,4-7 0 0,-1-3 0 0,1 6 0 15,-4-9 0-15,0 0 0 0,7 10 13 0,-3-1-1 16,-4-9-1-16,7 3 0 0,0 7-11 0,0-7 0 0,-4 6 0 0,4-2 0 16,0-4-8-16,4 6 8 15,-4-6-10-15,0 7 10 0,0-4 0 0,0-3 0 0,-3 6 11 0,-1 1-3 16,4-1-8-16,-7 4 0 0,4-10 0 0,-1 6 0 16,-3-9 0-16,0 13 0 0,0-4 0 0,-3 7 0 15,-1-10 0-15,1 4 8 0,-1-1-8 0,1 0 8 16,-1-5-8-16,-3 5 11 0,4-3-11 0,3-6 12 15,-8 7-3-15,8-7 0 0,-7 6 0 0,7-6 0 16,-7 3-9-16,0-3-9 0,7 0 9 0,-7 0-13 16,-3 0-57-16,3 0-11 0,-4-3-3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01-23T20:45:01.8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3909 6273 57 0,'-14'0'0'0,"10"-3"0"0,-6-3 0 0,3-1 0 0,3-2 0 0,4 0 0 15,0-1 39-15,0-2 2 0,4-7 1 0,3 9-110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1138" y="533400"/>
            <a:ext cx="4732337" cy="2662238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FD549D34-9FA6-44AF-8862-E060EE74E80B}" type="slidenum">
              <a:rPr lang="en-US" smtClean="0"/>
              <a:pPr defTabSz="965200"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9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13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133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4C7023-1648-4F51-874D-1B6680E39D2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9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For any search problem, you know the goal.  Now, you have an idea of how far away you are from the goal.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2CE179-B2C7-46EC-9538-A27EC550BBF7}" type="slidenum">
              <a:rPr lang="en-US" smtClean="0">
                <a:latin typeface="Arial" charset="0"/>
              </a:rPr>
              <a:pPr/>
              <a:t>20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388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Notes: these images licensed from iStockphoto for UC Berkeley use.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24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46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25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88" y="3475487"/>
            <a:ext cx="7042025" cy="3290535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369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9F9AF4-5B05-467D-A88D-11CD62E3A2C2}" type="slidenum">
              <a:rPr lang="en-US" smtClean="0">
                <a:latin typeface="Arial" charset="0"/>
              </a:rPr>
              <a:pPr/>
              <a:t>36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568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Semi-lattice: x &lt;= y &lt;-&gt; x = x ^ y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E49D97-3088-46C0-A5CF-C692DC2682E9}" type="slidenum">
              <a:rPr lang="en-US" smtClean="0">
                <a:latin typeface="Arial" charset="0"/>
              </a:rPr>
              <a:pPr/>
              <a:t>50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970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piazza.com/class/jyuj6a88afh5u7?cid=30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Informed Search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Fei Fang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44442BE-3B3A-4D1B-B131-6712A5DDF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4704" y="1974760"/>
            <a:ext cx="7010399" cy="35113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4DD9D8-326B-4CF6-A3DE-D226A68EFD92}"/>
              </a:ext>
            </a:extLst>
          </p:cNvPr>
          <p:cNvSpPr txBox="1"/>
          <p:nvPr/>
        </p:nvSpPr>
        <p:spPr>
          <a:xfrm>
            <a:off x="225739" y="-1696"/>
            <a:ext cx="11351907" cy="5585501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TREE_SEARCH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br>
              <a:rPr lang="en-US" sz="2300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  <a:endParaRPr lang="en-US" sz="23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</p:txBody>
      </p:sp>
    </p:spTree>
    <p:extLst>
      <p:ext uri="{BB962C8B-B14F-4D97-AF65-F5344CB8AC3E}">
        <p14:creationId xmlns:p14="http://schemas.microsoft.com/office/powerpoint/2010/main" val="2829898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4DD9D8-326B-4CF6-A3DE-D226A68EFD92}"/>
              </a:ext>
            </a:extLst>
          </p:cNvPr>
          <p:cNvSpPr txBox="1"/>
          <p:nvPr/>
        </p:nvSpPr>
        <p:spPr>
          <a:xfrm>
            <a:off x="225739" y="-1696"/>
            <a:ext cx="11351907" cy="6010233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GRAPH_SEARCH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</a:t>
            </a:r>
            <a:r>
              <a:rPr lang="en-US" sz="2300" b="1" dirty="0"/>
              <a:t>initialize the </a:t>
            </a:r>
            <a:r>
              <a:rPr lang="en-US" sz="2300" b="1" dirty="0">
                <a:solidFill>
                  <a:srgbClr val="0000FF"/>
                </a:solidFill>
              </a:rPr>
              <a:t>explored set</a:t>
            </a:r>
            <a:r>
              <a:rPr lang="en-US" sz="2300" b="1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br>
              <a:rPr lang="en-US" sz="2300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</a:t>
            </a:r>
            <a:r>
              <a:rPr lang="en-US" sz="2300" b="1" dirty="0"/>
              <a:t>add the </a:t>
            </a:r>
            <a:r>
              <a:rPr lang="en-US" sz="2300" b="1" dirty="0">
                <a:solidFill>
                  <a:srgbClr val="0000FF"/>
                </a:solidFill>
              </a:rPr>
              <a:t>node </a:t>
            </a:r>
            <a:r>
              <a:rPr lang="en-US" sz="2300" b="1" dirty="0"/>
              <a:t>state to the </a:t>
            </a:r>
            <a:r>
              <a:rPr lang="en-US" sz="2300" b="1" dirty="0">
                <a:solidFill>
                  <a:srgbClr val="0000FF"/>
                </a:solidFill>
              </a:rPr>
              <a:t>explored set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  <a:endParaRPr lang="en-US" sz="23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</a:t>
            </a:r>
            <a:r>
              <a:rPr lang="en-US" sz="2300" b="1" dirty="0"/>
              <a:t>if the </a:t>
            </a:r>
            <a:r>
              <a:rPr lang="en-US" sz="2300" b="1" dirty="0">
                <a:solidFill>
                  <a:srgbClr val="0000FF"/>
                </a:solidFill>
              </a:rPr>
              <a:t>child </a:t>
            </a:r>
            <a:r>
              <a:rPr lang="en-US" sz="2300" b="1" dirty="0"/>
              <a:t>state is not already in the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or </a:t>
            </a:r>
            <a:r>
              <a:rPr lang="en-US" sz="2300" b="1" dirty="0">
                <a:solidFill>
                  <a:srgbClr val="0000FF"/>
                </a:solidFill>
              </a:rPr>
              <a:t>explored set </a:t>
            </a:r>
            <a:r>
              <a:rPr lang="en-US" sz="2300" b="1" dirty="0">
                <a:solidFill>
                  <a:schemeClr val="accent2"/>
                </a:solidFill>
              </a:rPr>
              <a:t>then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</p:txBody>
      </p:sp>
      <p:pic>
        <p:nvPicPr>
          <p:cNvPr id="4" name="Picture 2" descr="https://www.cs.cmu.edu/~15381/assignments/online/hw1/hw1_q2_sol.png">
            <a:extLst>
              <a:ext uri="{FF2B5EF4-FFF2-40B4-BE49-F238E27FC236}">
                <a16:creationId xmlns:a16="http://schemas.microsoft.com/office/drawing/2014/main" id="{5BF92C3B-BBF5-46BA-8AA4-F9603015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370" y="433206"/>
            <a:ext cx="2135938" cy="417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354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UNIFORM-COST-SEARCH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</a:t>
            </a:r>
            <a:r>
              <a:rPr lang="en-US" sz="2300" b="1" dirty="0"/>
              <a:t>priority queue using node </a:t>
            </a:r>
            <a:r>
              <a:rPr lang="en-US" sz="2300" b="1" dirty="0" err="1"/>
              <a:t>path_cost</a:t>
            </a:r>
            <a:r>
              <a:rPr lang="en-US" sz="2300" b="1" dirty="0"/>
              <a:t> 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</a:t>
            </a:r>
            <a:r>
              <a:rPr lang="en-US" sz="2300" b="1" dirty="0"/>
              <a:t>with </a:t>
            </a:r>
            <a:r>
              <a:rPr lang="en-US" sz="2300" b="1" dirty="0" err="1"/>
              <a:t>path_cost</a:t>
            </a:r>
            <a:r>
              <a:rPr lang="en-US" sz="2300" b="1" dirty="0"/>
              <a:t> = 0</a:t>
            </a:r>
            <a:br>
              <a:rPr lang="en-US" sz="2300" b="1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</a:t>
            </a:r>
            <a:r>
              <a:rPr lang="en-US" sz="2300" b="1" dirty="0"/>
              <a:t>else if the </a:t>
            </a:r>
            <a:r>
              <a:rPr lang="en-US" sz="2300" b="1" dirty="0">
                <a:solidFill>
                  <a:srgbClr val="0000FF"/>
                </a:solidFill>
              </a:rPr>
              <a:t>child</a:t>
            </a:r>
            <a:r>
              <a:rPr lang="en-US" sz="2300" b="1" dirty="0"/>
              <a:t> is already in the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with higher </a:t>
            </a:r>
            <a:r>
              <a:rPr lang="en-US" sz="2300" b="1" dirty="0" err="1"/>
              <a:t>path_cost</a:t>
            </a:r>
            <a:r>
              <a:rPr lang="en-US" sz="2300" b="1" dirty="0">
                <a:solidFill>
                  <a:srgbClr val="0000FF"/>
                </a:solidFill>
              </a:rPr>
              <a:t> </a:t>
            </a:r>
            <a:r>
              <a:rPr lang="en-US" sz="2300" b="1" dirty="0">
                <a:solidFill>
                  <a:schemeClr val="accent2"/>
                </a:solidFill>
              </a:rPr>
              <a:t>then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b="1" dirty="0"/>
              <a:t>                             replace that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node with</a:t>
            </a:r>
            <a:r>
              <a:rPr lang="en-US" sz="2300" b="1" dirty="0">
                <a:solidFill>
                  <a:srgbClr val="0000FF"/>
                </a:solidFill>
              </a:rPr>
              <a:t> child</a:t>
            </a:r>
            <a:endParaRPr 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4256532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64"/>
          <p:cNvSpPr>
            <a:spLocks/>
          </p:cNvSpPr>
          <p:nvPr/>
        </p:nvSpPr>
        <p:spPr bwMode="auto">
          <a:xfrm>
            <a:off x="8526461" y="2038351"/>
            <a:ext cx="541339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802818" name="Freeform 2"/>
          <p:cNvSpPr>
            <a:spLocks/>
          </p:cNvSpPr>
          <p:nvPr/>
        </p:nvSpPr>
        <p:spPr bwMode="auto">
          <a:xfrm>
            <a:off x="7939088" y="2020896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35" name="Freeform 4"/>
          <p:cNvSpPr>
            <a:spLocks/>
          </p:cNvSpPr>
          <p:nvPr/>
        </p:nvSpPr>
        <p:spPr bwMode="auto">
          <a:xfrm>
            <a:off x="8077200" y="2038349"/>
            <a:ext cx="1447800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37" name="Freeform 4"/>
          <p:cNvSpPr>
            <a:spLocks/>
          </p:cNvSpPr>
          <p:nvPr/>
        </p:nvSpPr>
        <p:spPr bwMode="auto">
          <a:xfrm>
            <a:off x="8305809" y="2038349"/>
            <a:ext cx="990599" cy="781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Recall: Breadth-First Search (BFS)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383382" y="1088346"/>
            <a:ext cx="6991349" cy="4729164"/>
          </a:xfrm>
        </p:spPr>
        <p:txBody>
          <a:bodyPr/>
          <a:lstStyle/>
          <a:p>
            <a:r>
              <a:rPr lang="en-US" sz="2400" dirty="0"/>
              <a:t>What nodes does BFS expand?</a:t>
            </a:r>
          </a:p>
          <a:p>
            <a:pPr lvl="1"/>
            <a:r>
              <a:rPr lang="en-US" dirty="0"/>
              <a:t>Processes all nodes above shallowest solution</a:t>
            </a:r>
          </a:p>
          <a:p>
            <a:pPr lvl="1"/>
            <a:r>
              <a:rPr lang="en-US" dirty="0"/>
              <a:t>Let depth of shallowest solution be s</a:t>
            </a:r>
          </a:p>
          <a:p>
            <a:pPr lvl="1"/>
            <a:r>
              <a:rPr lang="en-US" dirty="0"/>
              <a:t>Search takes time O(</a:t>
            </a:r>
            <a:r>
              <a:rPr lang="en-US" dirty="0" err="1"/>
              <a:t>b</a:t>
            </a:r>
            <a:r>
              <a:rPr lang="en-US" baseline="30000" dirty="0" err="1"/>
              <a:t>s</a:t>
            </a:r>
            <a:r>
              <a:rPr lang="en-US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frontier take?</a:t>
            </a:r>
          </a:p>
          <a:p>
            <a:pPr lvl="1"/>
            <a:r>
              <a:rPr lang="en-US" dirty="0"/>
              <a:t>Has roughly the last tier, so O(</a:t>
            </a:r>
            <a:r>
              <a:rPr lang="en-US" dirty="0" err="1"/>
              <a:t>b</a:t>
            </a:r>
            <a:r>
              <a:rPr lang="en-US" baseline="30000" dirty="0" err="1"/>
              <a:t>s</a:t>
            </a:r>
            <a:r>
              <a:rPr lang="en-US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dirty="0"/>
              <a:t>s must be finite if a solution exists, so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dirty="0"/>
              <a:t>Only if costs are all the same (more on costs later)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7346959" y="2001835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8701091" y="1931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8469315" y="2357439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8945563" y="234791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8599497" y="2208215"/>
            <a:ext cx="274639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…</a:t>
            </a:r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8582027" y="2162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8983665" y="1960563"/>
            <a:ext cx="298451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24621" name="Text Box 45"/>
          <p:cNvSpPr txBox="1">
            <a:spLocks noChangeArrowheads="1"/>
          </p:cNvSpPr>
          <p:nvPr/>
        </p:nvSpPr>
        <p:spPr bwMode="auto">
          <a:xfrm>
            <a:off x="10410829" y="1812927"/>
            <a:ext cx="111918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1 node</a:t>
            </a:r>
          </a:p>
        </p:txBody>
      </p:sp>
      <p:sp>
        <p:nvSpPr>
          <p:cNvPr id="24622" name="Text Box 46"/>
          <p:cNvSpPr txBox="1">
            <a:spLocks noChangeArrowheads="1"/>
          </p:cNvSpPr>
          <p:nvPr/>
        </p:nvSpPr>
        <p:spPr bwMode="auto">
          <a:xfrm>
            <a:off x="10412414" y="2243139"/>
            <a:ext cx="137318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b nodes</a:t>
            </a:r>
          </a:p>
        </p:txBody>
      </p:sp>
      <p:sp>
        <p:nvSpPr>
          <p:cNvPr id="24623" name="Text Box 47"/>
          <p:cNvSpPr txBox="1">
            <a:spLocks noChangeArrowheads="1"/>
          </p:cNvSpPr>
          <p:nvPr/>
        </p:nvSpPr>
        <p:spPr bwMode="auto">
          <a:xfrm>
            <a:off x="10412414" y="2654301"/>
            <a:ext cx="137318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b</a:t>
            </a:r>
            <a:r>
              <a:rPr lang="en-US" sz="2400" baseline="30000" dirty="0"/>
              <a:t>2</a:t>
            </a:r>
            <a:r>
              <a:rPr lang="en-US" sz="2400" dirty="0"/>
              <a:t> nodes</a:t>
            </a:r>
          </a:p>
        </p:txBody>
      </p:sp>
      <p:sp>
        <p:nvSpPr>
          <p:cNvPr id="24624" name="Text Box 48"/>
          <p:cNvSpPr txBox="1">
            <a:spLocks noChangeArrowheads="1"/>
          </p:cNvSpPr>
          <p:nvPr/>
        </p:nvSpPr>
        <p:spPr bwMode="auto">
          <a:xfrm>
            <a:off x="10426703" y="4203699"/>
            <a:ext cx="1460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  <a:r>
              <a:rPr lang="en-US" sz="2400" baseline="30000"/>
              <a:t>m</a:t>
            </a:r>
            <a:r>
              <a:rPr lang="en-US" sz="2400"/>
              <a:t> nodes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8140701" y="4473577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9193215" y="3397249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8713787" y="3952877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7540790" y="1771858"/>
            <a:ext cx="265112" cy="1684337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6531145" y="2411612"/>
            <a:ext cx="126523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s tiers</a:t>
            </a:r>
          </a:p>
        </p:txBody>
      </p:sp>
      <p:sp>
        <p:nvSpPr>
          <p:cNvPr id="24637" name="Text Box 61"/>
          <p:cNvSpPr txBox="1">
            <a:spLocks noChangeArrowheads="1"/>
          </p:cNvSpPr>
          <p:nvPr/>
        </p:nvSpPr>
        <p:spPr bwMode="auto">
          <a:xfrm>
            <a:off x="10401302" y="3222098"/>
            <a:ext cx="179195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/>
              <a:t>b</a:t>
            </a:r>
            <a:r>
              <a:rPr lang="en-US" sz="2400" baseline="30000" dirty="0" err="1"/>
              <a:t>s</a:t>
            </a:r>
            <a:r>
              <a:rPr lang="en-US" sz="2400" dirty="0"/>
              <a:t> nodes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E3C72-003D-41CD-A850-FBE433FA9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Size/cost of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258DC-95D8-45CB-AA01-C0F654109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Piazza post:</a:t>
            </a:r>
          </a:p>
          <a:p>
            <a:r>
              <a:rPr lang="en-US" dirty="0">
                <a:hlinkClick r:id="rId2"/>
              </a:rPr>
              <a:t>https://piazza.com/class/jyuj6a88afh5u7?cid=30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19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Recall: Breadth-First Search (BFS) Properties</a:t>
            </a:r>
          </a:p>
        </p:txBody>
      </p:sp>
      <p:sp>
        <p:nvSpPr>
          <p:cNvPr id="26" name="Content Placeholder 37">
            <a:extLst>
              <a:ext uri="{FF2B5EF4-FFF2-40B4-BE49-F238E27FC236}">
                <a16:creationId xmlns:a16="http://schemas.microsoft.com/office/drawing/2014/main" id="{10B5505B-25A5-4442-9E23-4ED88B5D046E}"/>
              </a:ext>
            </a:extLst>
          </p:cNvPr>
          <p:cNvSpPr txBox="1">
            <a:spLocks/>
          </p:cNvSpPr>
          <p:nvPr/>
        </p:nvSpPr>
        <p:spPr>
          <a:xfrm>
            <a:off x="407097" y="1114042"/>
            <a:ext cx="6215953" cy="47291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What nodes does BFS expand?</a:t>
            </a:r>
          </a:p>
          <a:p>
            <a:pPr lvl="1"/>
            <a:r>
              <a:rPr lang="en-US" dirty="0"/>
              <a:t>Processes all nodes above shallowest solution</a:t>
            </a:r>
          </a:p>
          <a:p>
            <a:pPr lvl="1"/>
            <a:endParaRPr lang="en-US" sz="2000" dirty="0"/>
          </a:p>
          <a:p>
            <a:pPr lvl="1"/>
            <a:r>
              <a:rPr lang="en-US" dirty="0"/>
              <a:t>Let depth of shallowest solution be </a:t>
            </a:r>
            <a:r>
              <a:rPr lang="en-US" dirty="0">
                <a:solidFill>
                  <a:srgbClr val="C00000"/>
                </a:solidFill>
              </a:rPr>
              <a:t>s</a:t>
            </a:r>
          </a:p>
          <a:p>
            <a:pPr lvl="1"/>
            <a:r>
              <a:rPr lang="en-US" dirty="0"/>
              <a:t>Search takes time </a:t>
            </a:r>
            <a:r>
              <a:rPr lang="en-US" dirty="0">
                <a:solidFill>
                  <a:srgbClr val="C00000"/>
                </a:solidFill>
              </a:rPr>
              <a:t>O(b</a:t>
            </a:r>
            <a:r>
              <a:rPr lang="en-US" baseline="30000" dirty="0">
                <a:solidFill>
                  <a:srgbClr val="C00000"/>
                </a:solidFill>
              </a:rPr>
              <a:t>s</a:t>
            </a:r>
            <a:r>
              <a:rPr lang="en-US" dirty="0">
                <a:solidFill>
                  <a:srgbClr val="C00000"/>
                </a:solidFill>
              </a:rPr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frontier take?</a:t>
            </a:r>
          </a:p>
          <a:p>
            <a:pPr lvl="1"/>
            <a:r>
              <a:rPr lang="en-US" dirty="0"/>
              <a:t>Has roughly the last tier, so </a:t>
            </a:r>
            <a:r>
              <a:rPr lang="en-US" dirty="0">
                <a:solidFill>
                  <a:srgbClr val="C00000"/>
                </a:solidFill>
              </a:rPr>
              <a:t>O(b</a:t>
            </a:r>
            <a:r>
              <a:rPr lang="en-US" baseline="30000" dirty="0">
                <a:solidFill>
                  <a:srgbClr val="C00000"/>
                </a:solidFill>
              </a:rPr>
              <a:t>s</a:t>
            </a:r>
            <a:r>
              <a:rPr lang="en-US" dirty="0">
                <a:solidFill>
                  <a:srgbClr val="C00000"/>
                </a:solidFill>
              </a:rPr>
              <a:t>)</a:t>
            </a:r>
          </a:p>
          <a:p>
            <a:pPr marL="460375" lvl="3" indent="0">
              <a:buFont typeface="Wingdings" panose="05000000000000000000" pitchFamily="2" charset="2"/>
              <a:buNone/>
            </a:pPr>
            <a:endParaRPr lang="en-US" sz="1200" dirty="0"/>
          </a:p>
        </p:txBody>
      </p:sp>
      <p:sp>
        <p:nvSpPr>
          <p:cNvPr id="52" name="Freeform 64">
            <a:extLst>
              <a:ext uri="{FF2B5EF4-FFF2-40B4-BE49-F238E27FC236}">
                <a16:creationId xmlns:a16="http://schemas.microsoft.com/office/drawing/2014/main" id="{BF7BFF7C-D8E4-4ED4-A33C-DBE350B192A0}"/>
              </a:ext>
            </a:extLst>
          </p:cNvPr>
          <p:cNvSpPr>
            <a:spLocks/>
          </p:cNvSpPr>
          <p:nvPr/>
        </p:nvSpPr>
        <p:spPr bwMode="auto">
          <a:xfrm>
            <a:off x="10037272" y="3224599"/>
            <a:ext cx="541339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D030534-616C-475C-AADF-AF03F596622A}"/>
              </a:ext>
            </a:extLst>
          </p:cNvPr>
          <p:cNvSpPr>
            <a:spLocks/>
          </p:cNvSpPr>
          <p:nvPr/>
        </p:nvSpPr>
        <p:spPr bwMode="auto">
          <a:xfrm>
            <a:off x="9449899" y="3207144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1654AD6-BD18-457A-8B4C-6C78C8956408}"/>
              </a:ext>
            </a:extLst>
          </p:cNvPr>
          <p:cNvSpPr>
            <a:spLocks/>
          </p:cNvSpPr>
          <p:nvPr/>
        </p:nvSpPr>
        <p:spPr bwMode="auto">
          <a:xfrm>
            <a:off x="9588011" y="3224597"/>
            <a:ext cx="1447800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55" name="Freeform 4">
            <a:extLst>
              <a:ext uri="{FF2B5EF4-FFF2-40B4-BE49-F238E27FC236}">
                <a16:creationId xmlns:a16="http://schemas.microsoft.com/office/drawing/2014/main" id="{FFEB499F-3821-4008-9D9E-4E8A7A0F457C}"/>
              </a:ext>
            </a:extLst>
          </p:cNvPr>
          <p:cNvSpPr>
            <a:spLocks/>
          </p:cNvSpPr>
          <p:nvPr/>
        </p:nvSpPr>
        <p:spPr bwMode="auto">
          <a:xfrm>
            <a:off x="9816620" y="3224597"/>
            <a:ext cx="990599" cy="781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56" name="Freeform 38">
            <a:extLst>
              <a:ext uri="{FF2B5EF4-FFF2-40B4-BE49-F238E27FC236}">
                <a16:creationId xmlns:a16="http://schemas.microsoft.com/office/drawing/2014/main" id="{ED518EAB-78DE-44AA-A09A-8FFD72D450EA}"/>
              </a:ext>
            </a:extLst>
          </p:cNvPr>
          <p:cNvSpPr>
            <a:spLocks/>
          </p:cNvSpPr>
          <p:nvPr/>
        </p:nvSpPr>
        <p:spPr bwMode="auto">
          <a:xfrm>
            <a:off x="8857770" y="3188083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57" name="Oval 39">
            <a:extLst>
              <a:ext uri="{FF2B5EF4-FFF2-40B4-BE49-F238E27FC236}">
                <a16:creationId xmlns:a16="http://schemas.microsoft.com/office/drawing/2014/main" id="{3CA418B7-5F4B-4729-91B4-466470530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1902" y="3118235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58" name="Oval 40">
            <a:extLst>
              <a:ext uri="{FF2B5EF4-FFF2-40B4-BE49-F238E27FC236}">
                <a16:creationId xmlns:a16="http://schemas.microsoft.com/office/drawing/2014/main" id="{F162C4AE-F1EC-4A2C-BBF0-A054AFCF8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0126" y="35436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59" name="Oval 41">
            <a:extLst>
              <a:ext uri="{FF2B5EF4-FFF2-40B4-BE49-F238E27FC236}">
                <a16:creationId xmlns:a16="http://schemas.microsoft.com/office/drawing/2014/main" id="{DD891059-ADD2-4A03-BA41-4B31D0BF1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6374" y="3534159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60" name="Text Box 42">
            <a:extLst>
              <a:ext uri="{FF2B5EF4-FFF2-40B4-BE49-F238E27FC236}">
                <a16:creationId xmlns:a16="http://schemas.microsoft.com/office/drawing/2014/main" id="{E8E515B7-3EA8-43D9-A782-37D57F090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0308" y="3394463"/>
            <a:ext cx="274639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…</a:t>
            </a:r>
          </a:p>
        </p:txBody>
      </p:sp>
      <p:sp>
        <p:nvSpPr>
          <p:cNvPr id="61" name="Freeform 43">
            <a:extLst>
              <a:ext uri="{FF2B5EF4-FFF2-40B4-BE49-F238E27FC236}">
                <a16:creationId xmlns:a16="http://schemas.microsoft.com/office/drawing/2014/main" id="{241EB9F4-9ED6-427F-8DE6-620FBBA3B5F2}"/>
              </a:ext>
            </a:extLst>
          </p:cNvPr>
          <p:cNvSpPr>
            <a:spLocks/>
          </p:cNvSpPr>
          <p:nvPr/>
        </p:nvSpPr>
        <p:spPr bwMode="auto">
          <a:xfrm>
            <a:off x="10092838" y="3348423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62" name="Text Box 44">
            <a:extLst>
              <a:ext uri="{FF2B5EF4-FFF2-40B4-BE49-F238E27FC236}">
                <a16:creationId xmlns:a16="http://schemas.microsoft.com/office/drawing/2014/main" id="{12B8B622-95CB-47FB-9141-2D4039F39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4476" y="3146811"/>
            <a:ext cx="298451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63" name="Oval 49">
            <a:extLst>
              <a:ext uri="{FF2B5EF4-FFF2-40B4-BE49-F238E27FC236}">
                <a16:creationId xmlns:a16="http://schemas.microsoft.com/office/drawing/2014/main" id="{8B8C69C1-A3D1-451A-8812-566FFCA22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1512" y="5659825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64" name="Oval 50">
            <a:extLst>
              <a:ext uri="{FF2B5EF4-FFF2-40B4-BE49-F238E27FC236}">
                <a16:creationId xmlns:a16="http://schemas.microsoft.com/office/drawing/2014/main" id="{9F36074F-A7FF-40F4-AE37-AAA30BBC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04026" y="4583497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65" name="Oval 51">
            <a:extLst>
              <a:ext uri="{FF2B5EF4-FFF2-40B4-BE49-F238E27FC236}">
                <a16:creationId xmlns:a16="http://schemas.microsoft.com/office/drawing/2014/main" id="{B14ADFA3-0671-4955-A563-85EA383B2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24598" y="5139125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66" name="AutoShape 55">
            <a:extLst>
              <a:ext uri="{FF2B5EF4-FFF2-40B4-BE49-F238E27FC236}">
                <a16:creationId xmlns:a16="http://schemas.microsoft.com/office/drawing/2014/main" id="{9FC06A84-C123-414D-8F73-7BC867E3B011}"/>
              </a:ext>
            </a:extLst>
          </p:cNvPr>
          <p:cNvSpPr>
            <a:spLocks/>
          </p:cNvSpPr>
          <p:nvPr/>
        </p:nvSpPr>
        <p:spPr bwMode="auto">
          <a:xfrm>
            <a:off x="9064937" y="2974137"/>
            <a:ext cx="265112" cy="1684337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67" name="Text Box 56">
            <a:extLst>
              <a:ext uri="{FF2B5EF4-FFF2-40B4-BE49-F238E27FC236}">
                <a16:creationId xmlns:a16="http://schemas.microsoft.com/office/drawing/2014/main" id="{0ED268B5-EAB2-48B4-A34E-26366B952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5292" y="3613891"/>
            <a:ext cx="126523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C00000"/>
                </a:solidFill>
              </a:rPr>
              <a:t>s</a:t>
            </a:r>
            <a:r>
              <a:rPr lang="en-US" sz="2400" dirty="0"/>
              <a:t> tiers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7"/>
          <p:cNvSpPr>
            <a:spLocks/>
          </p:cNvSpPr>
          <p:nvPr/>
        </p:nvSpPr>
        <p:spPr bwMode="auto">
          <a:xfrm>
            <a:off x="9347193" y="3015049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6" name="Freeform 67"/>
          <p:cNvSpPr>
            <a:spLocks/>
          </p:cNvSpPr>
          <p:nvPr/>
        </p:nvSpPr>
        <p:spPr bwMode="auto">
          <a:xfrm>
            <a:off x="9499593" y="3015056"/>
            <a:ext cx="1371600" cy="19048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10110786" y="3394463"/>
            <a:ext cx="274639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…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Uniform Cost Search (UCS)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406879" y="1114042"/>
            <a:ext cx="7912101" cy="4729164"/>
          </a:xfrm>
        </p:spPr>
        <p:txBody>
          <a:bodyPr/>
          <a:lstStyle/>
          <a:p>
            <a:r>
              <a:rPr lang="en-US" sz="2400" dirty="0"/>
              <a:t>What nodes does UCS expand?</a:t>
            </a:r>
          </a:p>
          <a:p>
            <a:pPr lvl="1"/>
            <a:r>
              <a:rPr lang="en-US" dirty="0"/>
              <a:t>Processes all nodes with cost less than cheapest solution</a:t>
            </a:r>
          </a:p>
          <a:p>
            <a:pPr lvl="1"/>
            <a:r>
              <a:rPr lang="en-US" dirty="0"/>
              <a:t>If that solution costs </a:t>
            </a:r>
            <a:r>
              <a:rPr lang="en-US" i="1" dirty="0">
                <a:latin typeface="Times New Roman" pitchFamily="18" charset="0"/>
              </a:rPr>
              <a:t>C* </a:t>
            </a:r>
            <a:r>
              <a:rPr lang="en-US" dirty="0"/>
              <a:t>and step costs are at least 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 </a:t>
            </a:r>
            <a:r>
              <a:rPr lang="en-US" i="1" dirty="0">
                <a:sym typeface="Symbol" pitchFamily="18" charset="2"/>
              </a:rPr>
              <a:t>,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dirty="0">
                <a:sym typeface="Symbol" pitchFamily="18" charset="2"/>
              </a:rPr>
              <a:t>then the “effective depth” is roughly </a:t>
            </a:r>
            <a:r>
              <a:rPr lang="en-US" i="1" dirty="0">
                <a:solidFill>
                  <a:srgbClr val="C00000"/>
                </a:solidFill>
                <a:latin typeface="Times New Roman" pitchFamily="18" charset="0"/>
              </a:rPr>
              <a:t>C*/</a:t>
            </a:r>
            <a:r>
              <a:rPr lang="en-US" i="1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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Takes time </a:t>
            </a:r>
            <a:r>
              <a:rPr lang="en-US" dirty="0">
                <a:solidFill>
                  <a:srgbClr val="C00000"/>
                </a:solidFill>
              </a:rPr>
              <a:t>O(</a:t>
            </a:r>
            <a:r>
              <a:rPr lang="en-US" dirty="0" err="1">
                <a:solidFill>
                  <a:srgbClr val="C00000"/>
                </a:solidFill>
              </a:rPr>
              <a:t>b</a:t>
            </a:r>
            <a:r>
              <a:rPr lang="en-US" i="1" baseline="30000" dirty="0" err="1">
                <a:solidFill>
                  <a:srgbClr val="C00000"/>
                </a:solidFill>
                <a:latin typeface="Times New Roman" pitchFamily="18" charset="0"/>
              </a:rPr>
              <a:t>C</a:t>
            </a:r>
            <a:r>
              <a:rPr lang="en-US" i="1" baseline="30000" dirty="0">
                <a:solidFill>
                  <a:srgbClr val="C00000"/>
                </a:solidFill>
                <a:latin typeface="Times New Roman" pitchFamily="18" charset="0"/>
              </a:rPr>
              <a:t>*/</a:t>
            </a:r>
            <a:r>
              <a:rPr lang="en-US" i="1" baseline="30000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dirty="0">
                <a:solidFill>
                  <a:srgbClr val="C00000"/>
                </a:solidFill>
              </a:rPr>
              <a:t>) </a:t>
            </a:r>
            <a:r>
              <a:rPr lang="en-US" dirty="0"/>
              <a:t>(exponential in effective depth)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frontier take?</a:t>
            </a:r>
          </a:p>
          <a:p>
            <a:pPr lvl="1"/>
            <a:r>
              <a:rPr lang="en-US" dirty="0"/>
              <a:t>Has roughly the last tier, so </a:t>
            </a:r>
            <a:r>
              <a:rPr lang="en-US" dirty="0">
                <a:solidFill>
                  <a:srgbClr val="C00000"/>
                </a:solidFill>
              </a:rPr>
              <a:t>O(</a:t>
            </a:r>
            <a:r>
              <a:rPr lang="en-US" dirty="0" err="1">
                <a:solidFill>
                  <a:srgbClr val="C00000"/>
                </a:solidFill>
              </a:rPr>
              <a:t>b</a:t>
            </a:r>
            <a:r>
              <a:rPr lang="en-US" i="1" baseline="30000" dirty="0" err="1">
                <a:solidFill>
                  <a:srgbClr val="C00000"/>
                </a:solidFill>
                <a:latin typeface="Times New Roman" pitchFamily="18" charset="0"/>
              </a:rPr>
              <a:t>C</a:t>
            </a:r>
            <a:r>
              <a:rPr lang="en-US" i="1" baseline="30000" dirty="0">
                <a:solidFill>
                  <a:srgbClr val="C00000"/>
                </a:solidFill>
                <a:latin typeface="Times New Roman" pitchFamily="18" charset="0"/>
              </a:rPr>
              <a:t>*/</a:t>
            </a:r>
            <a:r>
              <a:rPr lang="en-US" i="1" baseline="30000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dirty="0">
                <a:solidFill>
                  <a:srgbClr val="C00000"/>
                </a:solidFill>
              </a:rPr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dirty="0"/>
              <a:t>Assuming best solution has a finite cost and minimum step cost is positive,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dirty="0"/>
              <a:t>Yes!  (Proof via A*)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8858249" y="3188083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10212379" y="3118235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9980603" y="35436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10456855" y="3534159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10093315" y="3348423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9804393" y="3167450"/>
            <a:ext cx="298451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b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9651993" y="5659825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10704503" y="4583497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10225079" y="5139125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8962179" y="3216099"/>
            <a:ext cx="258761" cy="1647826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7244293" y="3656396"/>
            <a:ext cx="174804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C00000"/>
                </a:solidFill>
                <a:latin typeface="Times New Roman" pitchFamily="18" charset="0"/>
              </a:rPr>
              <a:t>C*/</a:t>
            </a:r>
            <a:r>
              <a:rPr lang="en-US" sz="2400" i="1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sz="2400" dirty="0">
                <a:solidFill>
                  <a:srgbClr val="C00000"/>
                </a:solidFill>
              </a:rPr>
              <a:t>  </a:t>
            </a:r>
            <a:r>
              <a:rPr lang="en-US" sz="2400" dirty="0"/>
              <a:t>“tiers”</a:t>
            </a:r>
          </a:p>
        </p:txBody>
      </p:sp>
      <p:sp>
        <p:nvSpPr>
          <p:cNvPr id="27" name="Freeform 67"/>
          <p:cNvSpPr>
            <a:spLocks/>
          </p:cNvSpPr>
          <p:nvPr/>
        </p:nvSpPr>
        <p:spPr bwMode="auto">
          <a:xfrm>
            <a:off x="9804392" y="3091416"/>
            <a:ext cx="838200" cy="12190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9" name="Text Box 22"/>
          <p:cNvSpPr txBox="1">
            <a:spLocks noChangeArrowheads="1"/>
          </p:cNvSpPr>
          <p:nvPr/>
        </p:nvSpPr>
        <p:spPr bwMode="auto">
          <a:xfrm>
            <a:off x="11063465" y="4051684"/>
            <a:ext cx="825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 </a:t>
            </a:r>
            <a:r>
              <a:rPr lang="en-US" sz="2400">
                <a:sym typeface="Symbol" pitchFamily="18" charset="2"/>
              </a:rPr>
              <a:t> 3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0888841" y="3656396"/>
            <a:ext cx="825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c </a:t>
            </a:r>
            <a:r>
              <a:rPr lang="en-US" sz="2400" dirty="0">
                <a:sym typeface="Symbol" pitchFamily="18" charset="2"/>
              </a:rPr>
              <a:t> 2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10672941" y="3278572"/>
            <a:ext cx="825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c </a:t>
            </a:r>
            <a:r>
              <a:rPr lang="en-US" sz="2400" dirty="0">
                <a:sym typeface="Symbol" pitchFamily="18" charset="2"/>
              </a:rPr>
              <a:t>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8472500" y="4114800"/>
            <a:ext cx="1912937" cy="1771651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Uniform Cost Issues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idx="1"/>
          </p:nvPr>
        </p:nvSpPr>
        <p:spPr>
          <a:xfrm>
            <a:off x="486622" y="1166018"/>
            <a:ext cx="7204089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/>
              <a:t>Strategy: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Explore (expand) the lowest path cost on frontier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The good: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UCS is complete and optimal!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The bad: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/>
              <a:t>  Explores options in every “direction”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/>
              <a:t>  No information about goal location</a:t>
            </a:r>
          </a:p>
          <a:p>
            <a:pPr marL="0" lvl="1" indent="0" eaLnBrk="1" hangingPunct="1">
              <a:lnSpc>
                <a:spcPct val="80000"/>
              </a:lnSpc>
              <a:buNone/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3200" dirty="0"/>
              <a:t>We’ll fix that today!</a:t>
            </a:r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9375785" y="4891091"/>
            <a:ext cx="163513" cy="15398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9113839" y="5006979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Start</a:t>
            </a:r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10302885" y="4913315"/>
            <a:ext cx="163513" cy="15398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10363200" y="5030791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Goal</a:t>
            </a: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9007485" y="4549785"/>
            <a:ext cx="869951" cy="86995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8243320" y="1371603"/>
            <a:ext cx="2577080" cy="2244724"/>
            <a:chOff x="8023224" y="1412876"/>
            <a:chExt cx="3101976" cy="2701926"/>
          </a:xfrm>
        </p:grpSpPr>
        <p:sp>
          <p:nvSpPr>
            <p:cNvPr id="31747" name="Freeform 3"/>
            <p:cNvSpPr>
              <a:spLocks/>
            </p:cNvSpPr>
            <p:nvPr/>
          </p:nvSpPr>
          <p:spPr bwMode="auto">
            <a:xfrm>
              <a:off x="8516935" y="1412876"/>
              <a:ext cx="1616075" cy="2381251"/>
            </a:xfrm>
            <a:custGeom>
              <a:avLst/>
              <a:gdLst>
                <a:gd name="T0" fmla="*/ 2147483647 w 1018"/>
                <a:gd name="T1" fmla="*/ 2147483647 h 1500"/>
                <a:gd name="T2" fmla="*/ 2147483647 w 1018"/>
                <a:gd name="T3" fmla="*/ 2147483647 h 1500"/>
                <a:gd name="T4" fmla="*/ 2147483647 w 1018"/>
                <a:gd name="T5" fmla="*/ 2147483647 h 1500"/>
                <a:gd name="T6" fmla="*/ 2147483647 w 1018"/>
                <a:gd name="T7" fmla="*/ 2147483647 h 1500"/>
                <a:gd name="T8" fmla="*/ 2147483647 w 1018"/>
                <a:gd name="T9" fmla="*/ 2147483647 h 1500"/>
                <a:gd name="T10" fmla="*/ 2147483647 w 1018"/>
                <a:gd name="T11" fmla="*/ 2147483647 h 1500"/>
                <a:gd name="T12" fmla="*/ 2147483647 w 1018"/>
                <a:gd name="T13" fmla="*/ 2147483647 h 1500"/>
                <a:gd name="T14" fmla="*/ 2147483647 w 1018"/>
                <a:gd name="T15" fmla="*/ 2147483647 h 1500"/>
                <a:gd name="T16" fmla="*/ 2147483647 w 1018"/>
                <a:gd name="T17" fmla="*/ 2147483647 h 1500"/>
                <a:gd name="T18" fmla="*/ 0 w 1018"/>
                <a:gd name="T19" fmla="*/ 2147483647 h 1500"/>
                <a:gd name="T20" fmla="*/ 2147483647 w 1018"/>
                <a:gd name="T21" fmla="*/ 2147483647 h 1500"/>
                <a:gd name="T22" fmla="*/ 2147483647 w 1018"/>
                <a:gd name="T23" fmla="*/ 2147483647 h 15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18"/>
                <a:gd name="T37" fmla="*/ 0 h 1500"/>
                <a:gd name="T38" fmla="*/ 1018 w 1018"/>
                <a:gd name="T39" fmla="*/ 1500 h 15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18" h="1500">
                  <a:moveTo>
                    <a:pt x="636" y="164"/>
                  </a:moveTo>
                  <a:cubicBezTo>
                    <a:pt x="714" y="273"/>
                    <a:pt x="995" y="706"/>
                    <a:pt x="1018" y="842"/>
                  </a:cubicBezTo>
                  <a:cubicBezTo>
                    <a:pt x="963" y="845"/>
                    <a:pt x="797" y="942"/>
                    <a:pt x="772" y="978"/>
                  </a:cubicBezTo>
                  <a:cubicBezTo>
                    <a:pt x="771" y="1024"/>
                    <a:pt x="817" y="1372"/>
                    <a:pt x="691" y="1446"/>
                  </a:cubicBezTo>
                  <a:cubicBezTo>
                    <a:pt x="662" y="1493"/>
                    <a:pt x="626" y="1495"/>
                    <a:pt x="573" y="1500"/>
                  </a:cubicBezTo>
                  <a:cubicBezTo>
                    <a:pt x="531" y="1490"/>
                    <a:pt x="524" y="1490"/>
                    <a:pt x="492" y="1468"/>
                  </a:cubicBezTo>
                  <a:cubicBezTo>
                    <a:pt x="474" y="1442"/>
                    <a:pt x="433" y="1401"/>
                    <a:pt x="406" y="1382"/>
                  </a:cubicBezTo>
                  <a:cubicBezTo>
                    <a:pt x="370" y="1332"/>
                    <a:pt x="390" y="1355"/>
                    <a:pt x="347" y="1312"/>
                  </a:cubicBezTo>
                  <a:cubicBezTo>
                    <a:pt x="276" y="1241"/>
                    <a:pt x="350" y="1294"/>
                    <a:pt x="304" y="1263"/>
                  </a:cubicBezTo>
                  <a:cubicBezTo>
                    <a:pt x="236" y="1164"/>
                    <a:pt x="115" y="1184"/>
                    <a:pt x="0" y="1181"/>
                  </a:cubicBezTo>
                  <a:cubicBezTo>
                    <a:pt x="46" y="1005"/>
                    <a:pt x="460" y="338"/>
                    <a:pt x="566" y="169"/>
                  </a:cubicBezTo>
                  <a:cubicBezTo>
                    <a:pt x="672" y="0"/>
                    <a:pt x="622" y="165"/>
                    <a:pt x="636" y="164"/>
                  </a:cubicBez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4" name="Freeform 10"/>
            <p:cNvSpPr>
              <a:spLocks/>
            </p:cNvSpPr>
            <p:nvPr/>
          </p:nvSpPr>
          <p:spPr bwMode="auto">
            <a:xfrm>
              <a:off x="8023224" y="1560515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5" name="Oval 11"/>
            <p:cNvSpPr>
              <a:spLocks noChangeArrowheads="1"/>
            </p:cNvSpPr>
            <p:nvPr/>
          </p:nvSpPr>
          <p:spPr bwMode="auto">
            <a:xfrm>
              <a:off x="9145585" y="191611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6" name="Oval 12"/>
            <p:cNvSpPr>
              <a:spLocks noChangeArrowheads="1"/>
            </p:cNvSpPr>
            <p:nvPr/>
          </p:nvSpPr>
          <p:spPr bwMode="auto">
            <a:xfrm>
              <a:off x="9621837" y="1906589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7" name="Text Box 13"/>
            <p:cNvSpPr txBox="1">
              <a:spLocks noChangeArrowheads="1"/>
            </p:cNvSpPr>
            <p:nvPr/>
          </p:nvSpPr>
          <p:spPr bwMode="auto">
            <a:xfrm>
              <a:off x="9275761" y="1766891"/>
              <a:ext cx="274639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…</a:t>
              </a:r>
            </a:p>
          </p:txBody>
        </p:sp>
        <p:sp>
          <p:nvSpPr>
            <p:cNvPr id="31758" name="Oval 14"/>
            <p:cNvSpPr>
              <a:spLocks noChangeArrowheads="1"/>
            </p:cNvSpPr>
            <p:nvPr/>
          </p:nvSpPr>
          <p:spPr bwMode="auto">
            <a:xfrm>
              <a:off x="9869485" y="2955927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9" name="Oval 15"/>
            <p:cNvSpPr>
              <a:spLocks noChangeArrowheads="1"/>
            </p:cNvSpPr>
            <p:nvPr/>
          </p:nvSpPr>
          <p:spPr bwMode="auto">
            <a:xfrm>
              <a:off x="9390061" y="3511550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2" name="Oval 18"/>
            <p:cNvSpPr>
              <a:spLocks noChangeArrowheads="1"/>
            </p:cNvSpPr>
            <p:nvPr/>
          </p:nvSpPr>
          <p:spPr bwMode="auto">
            <a:xfrm>
              <a:off x="9377361" y="149066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3" name="Freeform 19"/>
            <p:cNvSpPr>
              <a:spLocks/>
            </p:cNvSpPr>
            <p:nvPr/>
          </p:nvSpPr>
          <p:spPr bwMode="auto">
            <a:xfrm>
              <a:off x="8805861" y="2395539"/>
              <a:ext cx="1181100" cy="557212"/>
            </a:xfrm>
            <a:custGeom>
              <a:avLst/>
              <a:gdLst>
                <a:gd name="T0" fmla="*/ 2147483647 w 744"/>
                <a:gd name="T1" fmla="*/ 0 h 351"/>
                <a:gd name="T2" fmla="*/ 2147483647 w 744"/>
                <a:gd name="T3" fmla="*/ 2147483647 h 351"/>
                <a:gd name="T4" fmla="*/ 2147483647 w 744"/>
                <a:gd name="T5" fmla="*/ 2147483647 h 351"/>
                <a:gd name="T6" fmla="*/ 2147483647 w 744"/>
                <a:gd name="T7" fmla="*/ 2147483647 h 351"/>
                <a:gd name="T8" fmla="*/ 0 w 744"/>
                <a:gd name="T9" fmla="*/ 2147483647 h 3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4"/>
                <a:gd name="T16" fmla="*/ 0 h 351"/>
                <a:gd name="T17" fmla="*/ 744 w 744"/>
                <a:gd name="T18" fmla="*/ 351 h 3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4" h="351">
                  <a:moveTo>
                    <a:pt x="744" y="0"/>
                  </a:moveTo>
                  <a:cubicBezTo>
                    <a:pt x="672" y="25"/>
                    <a:pt x="600" y="51"/>
                    <a:pt x="547" y="105"/>
                  </a:cubicBezTo>
                  <a:cubicBezTo>
                    <a:pt x="494" y="159"/>
                    <a:pt x="485" y="295"/>
                    <a:pt x="428" y="323"/>
                  </a:cubicBezTo>
                  <a:cubicBezTo>
                    <a:pt x="371" y="351"/>
                    <a:pt x="274" y="293"/>
                    <a:pt x="203" y="274"/>
                  </a:cubicBezTo>
                  <a:cubicBezTo>
                    <a:pt x="132" y="255"/>
                    <a:pt x="66" y="233"/>
                    <a:pt x="0" y="21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4" name="Freeform 20"/>
            <p:cNvSpPr>
              <a:spLocks/>
            </p:cNvSpPr>
            <p:nvPr/>
          </p:nvSpPr>
          <p:spPr bwMode="auto">
            <a:xfrm>
              <a:off x="9061449" y="2127251"/>
              <a:ext cx="747712" cy="293688"/>
            </a:xfrm>
            <a:custGeom>
              <a:avLst/>
              <a:gdLst>
                <a:gd name="T0" fmla="*/ 2147483647 w 471"/>
                <a:gd name="T1" fmla="*/ 0 h 185"/>
                <a:gd name="T2" fmla="*/ 2147483647 w 471"/>
                <a:gd name="T3" fmla="*/ 2147483647 h 185"/>
                <a:gd name="T4" fmla="*/ 0 w 471"/>
                <a:gd name="T5" fmla="*/ 2147483647 h 185"/>
                <a:gd name="T6" fmla="*/ 0 60000 65536"/>
                <a:gd name="T7" fmla="*/ 0 60000 65536"/>
                <a:gd name="T8" fmla="*/ 0 60000 65536"/>
                <a:gd name="T9" fmla="*/ 0 w 471"/>
                <a:gd name="T10" fmla="*/ 0 h 185"/>
                <a:gd name="T11" fmla="*/ 471 w 471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1" h="185">
                  <a:moveTo>
                    <a:pt x="471" y="0"/>
                  </a:moveTo>
                  <a:cubicBezTo>
                    <a:pt x="394" y="76"/>
                    <a:pt x="317" y="153"/>
                    <a:pt x="239" y="169"/>
                  </a:cubicBezTo>
                  <a:cubicBezTo>
                    <a:pt x="161" y="185"/>
                    <a:pt x="80" y="142"/>
                    <a:pt x="0" y="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10299700" y="2495551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3</a:t>
              </a:r>
            </a:p>
          </p:txBody>
        </p:sp>
        <p:sp>
          <p:nvSpPr>
            <p:cNvPr id="31767" name="Text Box 23"/>
            <p:cNvSpPr txBox="1">
              <a:spLocks noChangeArrowheads="1"/>
            </p:cNvSpPr>
            <p:nvPr/>
          </p:nvSpPr>
          <p:spPr bwMode="auto">
            <a:xfrm>
              <a:off x="10172700" y="2100263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2</a:t>
              </a:r>
            </a:p>
          </p:txBody>
        </p:sp>
        <p:sp>
          <p:nvSpPr>
            <p:cNvPr id="31768" name="Text Box 24"/>
            <p:cNvSpPr txBox="1">
              <a:spLocks noChangeArrowheads="1"/>
            </p:cNvSpPr>
            <p:nvPr/>
          </p:nvSpPr>
          <p:spPr bwMode="auto">
            <a:xfrm>
              <a:off x="9972673" y="1722440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1</a:t>
              </a:r>
            </a:p>
          </p:txBody>
        </p:sp>
      </p:grpSp>
      <p:sp>
        <p:nvSpPr>
          <p:cNvPr id="24" name="TextBox 18">
            <a:extLst>
              <a:ext uri="{FF2B5EF4-FFF2-40B4-BE49-F238E27FC236}">
                <a16:creationId xmlns:a16="http://schemas.microsoft.com/office/drawing/2014/main" id="{AAEA5A89-5588-471A-803D-5AA51158C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6248400"/>
            <a:ext cx="4841875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[Demo: contours UCS empty (L3D1)]</a:t>
            </a:r>
          </a:p>
          <a:p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[Demo: contours UCS </a:t>
            </a:r>
            <a:r>
              <a:rPr lang="en-US" dirty="0" err="1">
                <a:solidFill>
                  <a:srgbClr val="C00000"/>
                </a:solidFill>
                <a:latin typeface="Calibri"/>
                <a:cs typeface="Calibri"/>
              </a:rPr>
              <a:t>pacman</a:t>
            </a:r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 small maze (L3D3)]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270BC4B-665E-41C7-808A-183CE058703C}"/>
                  </a:ext>
                </a:extLst>
              </p14:cNvPr>
              <p14:cNvContentPartPr/>
              <p14:nvPr/>
            </p14:nvContentPartPr>
            <p14:xfrm>
              <a:off x="9636840" y="4935960"/>
              <a:ext cx="571680" cy="114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270BC4B-665E-41C7-808A-183CE05870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27480" y="4926600"/>
                <a:ext cx="590400" cy="133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50" grpId="0" animBg="1"/>
      <p:bldP spid="31751" grpId="0"/>
      <p:bldP spid="31752" grpId="0" animBg="1"/>
      <p:bldP spid="31753" grpId="0"/>
      <p:bldP spid="31765" grpId="0" animBg="1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UCS Empty</a:t>
            </a:r>
          </a:p>
        </p:txBody>
      </p:sp>
    </p:spTree>
    <p:extLst>
      <p:ext uri="{BB962C8B-B14F-4D97-AF65-F5344CB8AC3E}">
        <p14:creationId xmlns:p14="http://schemas.microsoft.com/office/powerpoint/2010/main" val="132747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UCS Pacman Small Maze</a:t>
            </a:r>
          </a:p>
        </p:txBody>
      </p:sp>
    </p:spTree>
    <p:extLst>
      <p:ext uri="{BB962C8B-B14F-4D97-AF65-F5344CB8AC3E}">
        <p14:creationId xmlns:p14="http://schemas.microsoft.com/office/powerpoint/2010/main" val="1922974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Uninformed vs Informed Search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60612" y="711808"/>
            <a:ext cx="6019344" cy="4514508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BF1B02-1A00-4854-B36A-EF6C512FC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2249" y="859749"/>
            <a:ext cx="7813155" cy="48871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1683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Today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14436"/>
            <a:ext cx="10642600" cy="4729164"/>
          </a:xfrm>
        </p:spPr>
        <p:txBody>
          <a:bodyPr/>
          <a:lstStyle/>
          <a:p>
            <a:pPr eaLnBrk="1" hangingPunct="1"/>
            <a:endParaRPr lang="en-US" sz="3600" dirty="0"/>
          </a:p>
          <a:p>
            <a:pPr eaLnBrk="1" hangingPunct="1"/>
            <a:r>
              <a:rPr lang="en-US" sz="3600" dirty="0"/>
              <a:t>Informed Search</a:t>
            </a:r>
          </a:p>
          <a:p>
            <a:pPr lvl="1"/>
            <a:r>
              <a:rPr lang="en-US" sz="3200" dirty="0"/>
              <a:t> Heuristics</a:t>
            </a:r>
          </a:p>
          <a:p>
            <a:pPr lvl="1"/>
            <a:r>
              <a:rPr lang="en-US" sz="3200" dirty="0"/>
              <a:t> Greedy Search</a:t>
            </a:r>
          </a:p>
          <a:p>
            <a:pPr lvl="1"/>
            <a:r>
              <a:rPr lang="en-US" sz="3200" dirty="0"/>
              <a:t> A* Search</a:t>
            </a:r>
            <a:endParaRPr lang="en-US" sz="2800" dirty="0"/>
          </a:p>
          <a:p>
            <a:pPr lvl="1" eaLnBrk="1" hangingPunct="1"/>
            <a:endParaRPr lang="en-US" sz="3200" dirty="0"/>
          </a:p>
          <a:p>
            <a:pPr eaLnBrk="1" hangingPunct="1"/>
            <a:endParaRPr lang="en-US" sz="3600" dirty="0"/>
          </a:p>
          <a:p>
            <a:pPr eaLnBrk="1" hangingPunct="1"/>
            <a:endParaRPr lang="en-US" sz="36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380" y="1297622"/>
            <a:ext cx="5682419" cy="44168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894370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4691" y="1603435"/>
            <a:ext cx="6463617" cy="42624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540512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Heuristics</a:t>
            </a:r>
          </a:p>
        </p:txBody>
      </p:sp>
      <p:pic>
        <p:nvPicPr>
          <p:cNvPr id="32771" name="Picture 2" descr="Z:\Shared with PC\smallMaz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498849"/>
            <a:ext cx="6623051" cy="297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552099" y="1059263"/>
            <a:ext cx="8122829" cy="170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/>
          <a:lstStyle/>
          <a:p>
            <a:pPr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3200" kern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+mn-cs"/>
              </a:rPr>
              <a:t>A heuristic is: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Calibri" pitchFamily="34" charset="0"/>
                <a:cs typeface="+mn-cs"/>
              </a:rPr>
              <a:t>A function that </a:t>
            </a:r>
            <a:r>
              <a:rPr lang="en-US" sz="2400" i="1" kern="0" dirty="0">
                <a:latin typeface="Calibri" pitchFamily="34" charset="0"/>
                <a:cs typeface="+mn-cs"/>
              </a:rPr>
              <a:t>estimates</a:t>
            </a:r>
            <a:r>
              <a:rPr lang="en-US" sz="2400" kern="0" dirty="0">
                <a:latin typeface="Calibri" pitchFamily="34" charset="0"/>
                <a:cs typeface="+mn-cs"/>
              </a:rPr>
              <a:t> how close a state is to a goal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Calibri" pitchFamily="34" charset="0"/>
                <a:cs typeface="+mn-cs"/>
              </a:rPr>
              <a:t>Designed for a particular search problem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Calibri" pitchFamily="34" charset="0"/>
                <a:cs typeface="+mn-cs"/>
              </a:rPr>
              <a:t>Examples: Manhattan distance, Euclidean distance for pathing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03293" y="4078286"/>
            <a:ext cx="3025775" cy="1924051"/>
            <a:chOff x="1573306" y="4155142"/>
            <a:chExt cx="3025588" cy="1922929"/>
          </a:xfrm>
        </p:grpSpPr>
        <p:sp>
          <p:nvSpPr>
            <p:cNvPr id="13" name="Freeform 12"/>
            <p:cNvSpPr/>
            <p:nvPr/>
          </p:nvSpPr>
          <p:spPr>
            <a:xfrm>
              <a:off x="1573306" y="4578757"/>
              <a:ext cx="3025588" cy="1499314"/>
            </a:xfrm>
            <a:custGeom>
              <a:avLst/>
              <a:gdLst>
                <a:gd name="connsiteX0" fmla="*/ 3065929 w 3065929"/>
                <a:gd name="connsiteY0" fmla="*/ 13447 h 1479177"/>
                <a:gd name="connsiteX1" fmla="*/ 0 w 3065929"/>
                <a:gd name="connsiteY1" fmla="*/ 0 h 1479177"/>
                <a:gd name="connsiteX2" fmla="*/ 26894 w 3065929"/>
                <a:gd name="connsiteY2" fmla="*/ 1479177 h 147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65929" h="1479177">
                  <a:moveTo>
                    <a:pt x="3065929" y="13447"/>
                  </a:moveTo>
                  <a:lnTo>
                    <a:pt x="0" y="0"/>
                  </a:lnTo>
                  <a:lnTo>
                    <a:pt x="26894" y="1479177"/>
                  </a:lnTo>
                </a:path>
              </a:pathLst>
            </a:cu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778" name="TextBox 15"/>
            <p:cNvSpPr txBox="1">
              <a:spLocks noChangeArrowheads="1"/>
            </p:cNvSpPr>
            <p:nvPr/>
          </p:nvSpPr>
          <p:spPr bwMode="auto">
            <a:xfrm>
              <a:off x="2164976" y="4155142"/>
              <a:ext cx="441119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10</a:t>
              </a:r>
            </a:p>
          </p:txBody>
        </p:sp>
        <p:sp>
          <p:nvSpPr>
            <p:cNvPr id="32779" name="TextBox 16"/>
            <p:cNvSpPr txBox="1">
              <a:spLocks noChangeArrowheads="1"/>
            </p:cNvSpPr>
            <p:nvPr/>
          </p:nvSpPr>
          <p:spPr bwMode="auto">
            <a:xfrm>
              <a:off x="1591236" y="4953001"/>
              <a:ext cx="312887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5</a:t>
              </a: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984257" y="4495801"/>
            <a:ext cx="2978143" cy="1506537"/>
            <a:chOff x="1653989" y="4572529"/>
            <a:chExt cx="2978334" cy="1505542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1653989" y="4572529"/>
              <a:ext cx="2978334" cy="150554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776" name="TextBox 17"/>
            <p:cNvSpPr txBox="1">
              <a:spLocks noChangeArrowheads="1"/>
            </p:cNvSpPr>
            <p:nvPr/>
          </p:nvSpPr>
          <p:spPr bwMode="auto">
            <a:xfrm>
              <a:off x="3016625" y="5356413"/>
              <a:ext cx="620787" cy="369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11.2</a:t>
              </a:r>
            </a:p>
          </p:txBody>
        </p:sp>
      </p:grp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6387" y="870786"/>
            <a:ext cx="4094591" cy="2763849"/>
          </a:xfrm>
          <a:prstGeom prst="rect">
            <a:avLst/>
          </a:prstGeom>
          <a:noFill/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5804" y="3778061"/>
            <a:ext cx="4176658" cy="285270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Euclidean distance to Bucharest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4770" y="1447800"/>
            <a:ext cx="7834132" cy="4724400"/>
            <a:chOff x="44770" y="1447800"/>
            <a:chExt cx="7834132" cy="4724400"/>
          </a:xfrm>
        </p:grpSpPr>
        <p:pic>
          <p:nvPicPr>
            <p:cNvPr id="9" name="Picture 8" descr="romania-distances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70" y="1447800"/>
              <a:ext cx="7834132" cy="4724400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349570" y="2566610"/>
              <a:ext cx="381000" cy="381000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989301" y="5017105"/>
              <a:ext cx="381000" cy="381000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446255" y="1226841"/>
            <a:ext cx="4745745" cy="3274317"/>
            <a:chOff x="7446255" y="2195421"/>
            <a:chExt cx="4745745" cy="327431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46255" y="2441923"/>
              <a:ext cx="4745745" cy="2121109"/>
            </a:xfrm>
            <a:prstGeom prst="rect">
              <a:avLst/>
            </a:prstGeom>
          </p:spPr>
        </p:pic>
        <p:sp>
          <p:nvSpPr>
            <p:cNvPr id="12294" name="Text Box 6"/>
            <p:cNvSpPr txBox="1">
              <a:spLocks noChangeArrowheads="1"/>
            </p:cNvSpPr>
            <p:nvPr/>
          </p:nvSpPr>
          <p:spPr bwMode="auto">
            <a:xfrm>
              <a:off x="8620047" y="4946520"/>
              <a:ext cx="2830808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C00000"/>
                  </a:solidFill>
                </a:rPr>
                <a:t>h(state) </a:t>
              </a:r>
              <a:r>
                <a:rPr lang="en-US" sz="2800" dirty="0">
                  <a:solidFill>
                    <a:srgbClr val="C00000"/>
                  </a:solidFill>
                  <a:sym typeface="Wingdings" panose="05000000000000000000" pitchFamily="2" charset="2"/>
                </a:rPr>
                <a:t> value</a:t>
              </a:r>
              <a:endParaRPr lang="en-US" sz="2800" dirty="0">
                <a:solidFill>
                  <a:srgbClr val="C00000"/>
                </a:solidFill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7448125" y="2195421"/>
              <a:ext cx="4743875" cy="2625896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heuristics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97061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Guide search </a:t>
            </a:r>
            <a:r>
              <a:rPr lang="en-US" b="1" i="1" dirty="0">
                <a:solidFill>
                  <a:srgbClr val="C00000"/>
                </a:solidFill>
              </a:rPr>
              <a:t>towards the goal </a:t>
            </a:r>
            <a:r>
              <a:rPr lang="en-US" dirty="0"/>
              <a:t>instead of </a:t>
            </a:r>
            <a:r>
              <a:rPr lang="en-US" b="1" i="1" dirty="0">
                <a:solidFill>
                  <a:srgbClr val="C00000"/>
                </a:solidFill>
              </a:rPr>
              <a:t>all over the place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26512" y="2443721"/>
            <a:ext cx="2805113" cy="1771651"/>
            <a:chOff x="8396287" y="1828800"/>
            <a:chExt cx="2805113" cy="1771651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8396287" y="1828800"/>
              <a:ext cx="1912939" cy="1771651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9299575" y="2605089"/>
              <a:ext cx="163512" cy="15398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8534400" y="272097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10226675" y="2627313"/>
              <a:ext cx="163512" cy="153987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0287000" y="2744789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8931276" y="2263775"/>
              <a:ext cx="869951" cy="86995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794833" y="2864149"/>
            <a:ext cx="2754312" cy="842661"/>
            <a:chOff x="8382000" y="5029202"/>
            <a:chExt cx="2754312" cy="842661"/>
          </a:xfrm>
        </p:grpSpPr>
        <p:sp>
          <p:nvSpPr>
            <p:cNvPr id="12" name="Oval 14"/>
            <p:cNvSpPr>
              <a:spLocks noChangeArrowheads="1"/>
            </p:cNvSpPr>
            <p:nvPr/>
          </p:nvSpPr>
          <p:spPr bwMode="auto">
            <a:xfrm>
              <a:off x="9005887" y="5029202"/>
              <a:ext cx="1284288" cy="627063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9234488" y="5270501"/>
              <a:ext cx="163513" cy="153988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8382000" y="5410200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10213975" y="5257801"/>
              <a:ext cx="163512" cy="15398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10221912" y="540573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9126537" y="5105400"/>
              <a:ext cx="869951" cy="457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sp>
        <p:nvSpPr>
          <p:cNvPr id="18" name="TextBox 17"/>
          <p:cNvSpPr txBox="1"/>
          <p:nvPr/>
        </p:nvSpPr>
        <p:spPr bwMode="auto">
          <a:xfrm>
            <a:off x="7602615" y="4962717"/>
            <a:ext cx="2458271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Uninformed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2809834" y="4917989"/>
            <a:ext cx="1929881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Informed</a:t>
            </a:r>
          </a:p>
        </p:txBody>
      </p:sp>
    </p:spTree>
    <p:extLst>
      <p:ext uri="{BB962C8B-B14F-4D97-AF65-F5344CB8AC3E}">
        <p14:creationId xmlns:p14="http://schemas.microsoft.com/office/powerpoint/2010/main" val="2674512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-457200"/>
            <a:ext cx="9753599" cy="731519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447417" y="2616200"/>
            <a:ext cx="5829683" cy="3851716"/>
            <a:chOff x="1447417" y="2616200"/>
            <a:chExt cx="5829683" cy="3851716"/>
          </a:xfrm>
        </p:grpSpPr>
        <p:pic>
          <p:nvPicPr>
            <p:cNvPr id="2" name="Picture 1" descr="romania-subgraph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6004" y="2616200"/>
              <a:ext cx="5641096" cy="3851716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1447417" y="2695752"/>
              <a:ext cx="597590" cy="597590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5893409" y="5682267"/>
              <a:ext cx="512217" cy="512217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161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39862"/>
            <a:ext cx="10342178" cy="107841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Expand the node that seems closest…(order frontier by h)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 can possibly go wrong?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08575" y="2783492"/>
            <a:ext cx="5716598" cy="3728521"/>
            <a:chOff x="308575" y="2783492"/>
            <a:chExt cx="5716598" cy="3728521"/>
          </a:xfrm>
        </p:grpSpPr>
        <p:sp>
          <p:nvSpPr>
            <p:cNvPr id="3" name="TextBox 2"/>
            <p:cNvSpPr txBox="1"/>
            <p:nvPr/>
          </p:nvSpPr>
          <p:spPr bwMode="auto">
            <a:xfrm>
              <a:off x="1528364" y="4132552"/>
              <a:ext cx="1102156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  <a:latin typeface="Calibri"/>
                  <a:cs typeface="Calibri"/>
                </a:rPr>
                <a:t>h=193</a:t>
              </a:r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308575" y="2821338"/>
              <a:ext cx="1183333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  <a:latin typeface="Calibri"/>
                  <a:cs typeface="Calibri"/>
                </a:rPr>
                <a:t>h= 253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3619852" y="5104587"/>
              <a:ext cx="1102156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  <a:latin typeface="Calibri"/>
                  <a:cs typeface="Calibri"/>
                </a:rPr>
                <a:t>h=100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5286999" y="5988795"/>
              <a:ext cx="738174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  <a:latin typeface="Calibri"/>
                  <a:cs typeface="Calibri"/>
                </a:rPr>
                <a:t>h=0</a:t>
              </a: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4398233" y="2783492"/>
              <a:ext cx="1102156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  <a:latin typeface="Calibri"/>
                  <a:cs typeface="Calibri"/>
                </a:rPr>
                <a:t>h=176</a:t>
              </a:r>
            </a:p>
          </p:txBody>
        </p:sp>
      </p:grp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72518" y="4113066"/>
            <a:ext cx="3238498" cy="242887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 bwMode="auto">
          <a:xfrm>
            <a:off x="5925483" y="2317291"/>
            <a:ext cx="7025670" cy="1815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Sibiu-</a:t>
            </a:r>
            <a:r>
              <a:rPr lang="en-US" sz="2800" dirty="0" err="1">
                <a:latin typeface="Calibri"/>
                <a:cs typeface="Calibri"/>
              </a:rPr>
              <a:t>Fagaras</a:t>
            </a:r>
            <a:r>
              <a:rPr lang="en-US" sz="2800" dirty="0">
                <a:latin typeface="Calibri"/>
                <a:cs typeface="Calibri"/>
              </a:rPr>
              <a:t>-Bucharest =</a:t>
            </a:r>
          </a:p>
          <a:p>
            <a:r>
              <a:rPr lang="en-US" sz="2800" dirty="0">
                <a:latin typeface="Calibri"/>
                <a:cs typeface="Calibri"/>
              </a:rPr>
              <a:t>         99+211 = </a:t>
            </a:r>
            <a:r>
              <a:rPr lang="en-US" sz="2800" b="1" dirty="0">
                <a:latin typeface="Calibri"/>
                <a:cs typeface="Calibri"/>
              </a:rPr>
              <a:t>310</a:t>
            </a:r>
          </a:p>
          <a:p>
            <a:r>
              <a:rPr lang="en-US" sz="2800" dirty="0">
                <a:latin typeface="Calibri"/>
                <a:cs typeface="Calibri"/>
              </a:rPr>
              <a:t>Sibiu-</a:t>
            </a:r>
            <a:r>
              <a:rPr lang="en-US" sz="2800" dirty="0" err="1">
                <a:latin typeface="Calibri"/>
                <a:cs typeface="Calibri"/>
              </a:rPr>
              <a:t>Rimnicu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Vilcea</a:t>
            </a:r>
            <a:r>
              <a:rPr lang="en-US" sz="2800" dirty="0">
                <a:latin typeface="Calibri"/>
                <a:cs typeface="Calibri"/>
              </a:rPr>
              <a:t>-Pitesti-Bucharest =</a:t>
            </a:r>
          </a:p>
          <a:p>
            <a:r>
              <a:rPr lang="en-US" sz="2800" dirty="0">
                <a:latin typeface="Calibri"/>
                <a:cs typeface="Calibri"/>
              </a:rPr>
              <a:t>         80+97+101 = </a:t>
            </a:r>
            <a:r>
              <a:rPr lang="en-US" sz="2800" b="1" dirty="0">
                <a:latin typeface="Calibri"/>
                <a:cs typeface="Calibri"/>
              </a:rPr>
              <a:t>278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5188085" y="4569418"/>
            <a:ext cx="511065" cy="15490"/>
          </a:xfrm>
          <a:prstGeom prst="line">
            <a:avLst/>
          </a:pr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5342951" y="4615879"/>
            <a:ext cx="100362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1000000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ECEE6CD-C980-4552-B0FF-BB12E980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</a:t>
            </a:r>
          </a:p>
        </p:txBody>
      </p:sp>
    </p:spTree>
    <p:extLst>
      <p:ext uri="{BB962C8B-B14F-4D97-AF65-F5344CB8AC3E}">
        <p14:creationId xmlns:p14="http://schemas.microsoft.com/office/powerpoint/2010/main" val="6362632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Greedy Search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086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Strategy: expand a node that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solidFill>
                  <a:srgbClr val="C00000"/>
                </a:solidFill>
              </a:rPr>
              <a:t>seems</a:t>
            </a:r>
            <a:r>
              <a:rPr lang="en-US" sz="2800" dirty="0"/>
              <a:t> closest to a goal state, according to h</a:t>
            </a:r>
          </a:p>
          <a:p>
            <a:pPr lvl="1"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Problem 1: it chooses a node even if it’s at the end of a very long and winding road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Problem 2: it takes h literally even if it’s completely wrong</a:t>
            </a:r>
          </a:p>
        </p:txBody>
      </p:sp>
      <p:sp>
        <p:nvSpPr>
          <p:cNvPr id="13317" name="Freeform 30"/>
          <p:cNvSpPr>
            <a:spLocks/>
          </p:cNvSpPr>
          <p:nvPr/>
        </p:nvSpPr>
        <p:spPr bwMode="auto">
          <a:xfrm>
            <a:off x="9348787" y="1219200"/>
            <a:ext cx="846139" cy="1774825"/>
          </a:xfrm>
          <a:custGeom>
            <a:avLst/>
            <a:gdLst>
              <a:gd name="T0" fmla="*/ 2147483647 w 533"/>
              <a:gd name="T1" fmla="*/ 2147483647 h 1118"/>
              <a:gd name="T2" fmla="*/ 2147483647 w 533"/>
              <a:gd name="T3" fmla="*/ 2147483647 h 1118"/>
              <a:gd name="T4" fmla="*/ 2147483647 w 533"/>
              <a:gd name="T5" fmla="*/ 2147483647 h 1118"/>
              <a:gd name="T6" fmla="*/ 2147483647 w 533"/>
              <a:gd name="T7" fmla="*/ 2147483647 h 1118"/>
              <a:gd name="T8" fmla="*/ 2147483647 w 533"/>
              <a:gd name="T9" fmla="*/ 2147483647 h 1118"/>
              <a:gd name="T10" fmla="*/ 2147483647 w 533"/>
              <a:gd name="T11" fmla="*/ 2147483647 h 11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33"/>
              <a:gd name="T19" fmla="*/ 0 h 1118"/>
              <a:gd name="T20" fmla="*/ 533 w 533"/>
              <a:gd name="T21" fmla="*/ 1118 h 11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33" h="1118">
                <a:moveTo>
                  <a:pt x="100" y="137"/>
                </a:moveTo>
                <a:cubicBezTo>
                  <a:pt x="172" y="245"/>
                  <a:pt x="395" y="656"/>
                  <a:pt x="464" y="788"/>
                </a:cubicBezTo>
                <a:cubicBezTo>
                  <a:pt x="533" y="920"/>
                  <a:pt x="513" y="858"/>
                  <a:pt x="513" y="928"/>
                </a:cubicBezTo>
                <a:cubicBezTo>
                  <a:pt x="472" y="988"/>
                  <a:pt x="380" y="1118"/>
                  <a:pt x="281" y="991"/>
                </a:cubicBezTo>
                <a:cubicBezTo>
                  <a:pt x="260" y="823"/>
                  <a:pt x="60" y="284"/>
                  <a:pt x="30" y="142"/>
                </a:cubicBezTo>
                <a:cubicBezTo>
                  <a:pt x="0" y="0"/>
                  <a:pt x="32" y="29"/>
                  <a:pt x="100" y="137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8" name="Freeform 4"/>
          <p:cNvSpPr>
            <a:spLocks/>
          </p:cNvSpPr>
          <p:nvPr/>
        </p:nvSpPr>
        <p:spPr bwMode="auto">
          <a:xfrm>
            <a:off x="8001000" y="1322386"/>
            <a:ext cx="2927351" cy="2108200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9" name="Oval 5"/>
          <p:cNvSpPr>
            <a:spLocks noChangeArrowheads="1"/>
          </p:cNvSpPr>
          <p:nvPr/>
        </p:nvSpPr>
        <p:spPr bwMode="auto">
          <a:xfrm>
            <a:off x="9123363" y="1677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0" name="Oval 6"/>
          <p:cNvSpPr>
            <a:spLocks noChangeArrowheads="1"/>
          </p:cNvSpPr>
          <p:nvPr/>
        </p:nvSpPr>
        <p:spPr bwMode="auto">
          <a:xfrm>
            <a:off x="9599613" y="166846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1" name="Text Box 7"/>
          <p:cNvSpPr txBox="1">
            <a:spLocks noChangeArrowheads="1"/>
          </p:cNvSpPr>
          <p:nvPr/>
        </p:nvSpPr>
        <p:spPr bwMode="auto">
          <a:xfrm>
            <a:off x="9253537" y="1528763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13322" name="Freeform 8"/>
          <p:cNvSpPr>
            <a:spLocks/>
          </p:cNvSpPr>
          <p:nvPr/>
        </p:nvSpPr>
        <p:spPr bwMode="auto">
          <a:xfrm>
            <a:off x="9236076" y="148272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23" name="Text Box 9"/>
          <p:cNvSpPr txBox="1">
            <a:spLocks noChangeArrowheads="1"/>
          </p:cNvSpPr>
          <p:nvPr/>
        </p:nvSpPr>
        <p:spPr bwMode="auto">
          <a:xfrm>
            <a:off x="9637711" y="1281112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13324" name="Oval 11"/>
          <p:cNvSpPr>
            <a:spLocks noChangeArrowheads="1"/>
          </p:cNvSpPr>
          <p:nvPr/>
        </p:nvSpPr>
        <p:spPr bwMode="auto">
          <a:xfrm>
            <a:off x="9847263" y="2592387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5" name="Oval 17"/>
          <p:cNvSpPr>
            <a:spLocks noChangeArrowheads="1"/>
          </p:cNvSpPr>
          <p:nvPr/>
        </p:nvSpPr>
        <p:spPr bwMode="auto">
          <a:xfrm>
            <a:off x="9355137" y="125253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Greedy (Empty)</a:t>
            </a:r>
          </a:p>
        </p:txBody>
      </p:sp>
    </p:spTree>
    <p:extLst>
      <p:ext uri="{BB962C8B-B14F-4D97-AF65-F5344CB8AC3E}">
        <p14:creationId xmlns:p14="http://schemas.microsoft.com/office/powerpoint/2010/main" val="2358854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Demo Contours Greedy (Pacman Small Maze)</a:t>
            </a:r>
          </a:p>
        </p:txBody>
      </p:sp>
    </p:spTree>
    <p:extLst>
      <p:ext uri="{BB962C8B-B14F-4D97-AF65-F5344CB8AC3E}">
        <p14:creationId xmlns:p14="http://schemas.microsoft.com/office/powerpoint/2010/main" val="1190874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7527" y="-76200"/>
            <a:ext cx="12182254" cy="7620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Search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676400"/>
            <a:ext cx="287178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1447800"/>
            <a:ext cx="1600200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3744914"/>
            <a:ext cx="3557588" cy="23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633787" y="3276601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UCS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162800" y="3276601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Greedy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562599" y="5954714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A*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038600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352800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241284"/>
            <a:ext cx="9448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Uniform-cost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path cost,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backward cost 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Greedy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goal proximity,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forward cost  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600" dirty="0">
              <a:solidFill>
                <a:srgbClr val="CC00CC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7030A0"/>
                </a:solidFill>
                <a:latin typeface="Calibri"/>
                <a:cs typeface="Calibri"/>
              </a:rPr>
              <a:t>A* Search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the sum: </a:t>
            </a:r>
            <a:r>
              <a:rPr lang="en-US" i="1" dirty="0">
                <a:solidFill>
                  <a:srgbClr val="7030A0"/>
                </a:solidFill>
                <a:latin typeface="Calibri"/>
                <a:cs typeface="Calibri"/>
              </a:rPr>
              <a:t>f</a:t>
            </a:r>
            <a:r>
              <a:rPr lang="en-US" dirty="0">
                <a:solidFill>
                  <a:srgbClr val="7030A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7030A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7030A0"/>
                </a:solidFill>
                <a:latin typeface="Calibri"/>
                <a:cs typeface="Calibri"/>
              </a:rPr>
              <a:t>)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 =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  <a:r>
              <a:rPr lang="en-US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+</a:t>
            </a:r>
            <a:r>
              <a:rPr lang="en-US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1910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181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343401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28600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5720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2513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191001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3434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038600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267200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4953001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038600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165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2895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2004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914400" y="4038601"/>
            <a:ext cx="1066800" cy="915988"/>
            <a:chOff x="1392" y="2544"/>
            <a:chExt cx="672" cy="577"/>
          </a:xfrm>
        </p:grpSpPr>
        <p:cxnSp>
          <p:nvCxnSpPr>
            <p:cNvPr id="14379" name="AutoShape 3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</p:spPr>
        </p:cxnSp>
        <p:cxnSp>
          <p:nvCxnSpPr>
            <p:cNvPr id="14380" name="AutoShape 36"/>
            <p:cNvCxnSpPr>
              <a:cxnSpLocks noChangeShapeType="1"/>
            </p:cNvCxnSpPr>
            <p:nvPr/>
          </p:nvCxnSpPr>
          <p:spPr bwMode="auto">
            <a:xfrm>
              <a:off x="2064" y="2688"/>
              <a:ext cx="0" cy="288"/>
            </a:xfrm>
            <a:prstGeom prst="straightConnector1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</p:spPr>
        </p:cxnSp>
        <p:cxnSp>
          <p:nvCxnSpPr>
            <p:cNvPr id="14381" name="AutoShape 37"/>
            <p:cNvCxnSpPr>
              <a:cxnSpLocks noChangeShapeType="1"/>
            </p:cNvCxnSpPr>
            <p:nvPr/>
          </p:nvCxnSpPr>
          <p:spPr bwMode="auto">
            <a:xfrm rot="10800000">
              <a:off x="1392" y="3120"/>
              <a:ext cx="528" cy="1"/>
            </a:xfrm>
            <a:prstGeom prst="straightConnector1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914400" y="2962276"/>
            <a:ext cx="5486400" cy="1076325"/>
            <a:chOff x="1392" y="1872"/>
            <a:chExt cx="3456" cy="678"/>
          </a:xfrm>
        </p:grpSpPr>
        <p:cxnSp>
          <p:nvCxnSpPr>
            <p:cNvPr id="14375" name="AutoShape 39"/>
            <p:cNvCxnSpPr>
              <a:cxnSpLocks noChangeShapeType="1"/>
            </p:cNvCxnSpPr>
            <p:nvPr/>
          </p:nvCxnSpPr>
          <p:spPr bwMode="auto">
            <a:xfrm>
              <a:off x="3984" y="2550"/>
              <a:ext cx="864" cy="0"/>
            </a:xfrm>
            <a:prstGeom prst="straightConnector1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 type="triangle" w="med" len="med"/>
            </a:ln>
          </p:spPr>
        </p:cxnSp>
        <p:cxnSp>
          <p:nvCxnSpPr>
            <p:cNvPr id="14376" name="AutoShape 40"/>
            <p:cNvCxnSpPr>
              <a:cxnSpLocks noChangeShapeType="1"/>
            </p:cNvCxnSpPr>
            <p:nvPr/>
          </p:nvCxnSpPr>
          <p:spPr bwMode="auto">
            <a:xfrm flipH="1">
              <a:off x="3840" y="2118"/>
              <a:ext cx="432" cy="288"/>
            </a:xfrm>
            <a:prstGeom prst="straightConnector1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 type="triangle" w="med" len="med"/>
            </a:ln>
          </p:spPr>
        </p:cxnSp>
        <p:cxnSp>
          <p:nvCxnSpPr>
            <p:cNvPr id="14377" name="AutoShape 41"/>
            <p:cNvCxnSpPr>
              <a:cxnSpLocks noChangeShapeType="1"/>
            </p:cNvCxnSpPr>
            <p:nvPr/>
          </p:nvCxnSpPr>
          <p:spPr bwMode="auto">
            <a:xfrm>
              <a:off x="1392" y="2550"/>
              <a:ext cx="528" cy="0"/>
            </a:xfrm>
            <a:prstGeom prst="straightConnector1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 type="triangle" w="med" len="med"/>
            </a:ln>
          </p:spPr>
        </p:cxnSp>
        <p:cxnSp>
          <p:nvCxnSpPr>
            <p:cNvPr id="14378" name="AutoShape 42"/>
            <p:cNvCxnSpPr>
              <a:cxnSpLocks noChangeShapeType="1"/>
            </p:cNvCxnSpPr>
            <p:nvPr/>
          </p:nvCxnSpPr>
          <p:spPr bwMode="auto">
            <a:xfrm rot="-5400000">
              <a:off x="2850" y="1086"/>
              <a:ext cx="534" cy="2106"/>
            </a:xfrm>
            <a:prstGeom prst="curvedConnector3">
              <a:avLst>
                <a:gd name="adj1" fmla="val 134833"/>
              </a:avLst>
            </a:prstGeom>
            <a:noFill/>
            <a:ln w="38100">
              <a:solidFill>
                <a:srgbClr val="00B05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914400" y="4038600"/>
            <a:ext cx="5486400" cy="0"/>
            <a:chOff x="1392" y="2544"/>
            <a:chExt cx="3456" cy="0"/>
          </a:xfrm>
        </p:grpSpPr>
        <p:cxnSp>
          <p:nvCxnSpPr>
            <p:cNvPr id="14372" name="AutoShape 44"/>
            <p:cNvCxnSpPr>
              <a:cxnSpLocks noChangeShapeType="1"/>
            </p:cNvCxnSpPr>
            <p:nvPr/>
          </p:nvCxnSpPr>
          <p:spPr bwMode="auto">
            <a:xfrm>
              <a:off x="3984" y="2544"/>
              <a:ext cx="864" cy="0"/>
            </a:xfrm>
            <a:prstGeom prst="straightConnector1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</p:cxnSp>
        <p:cxnSp>
          <p:nvCxnSpPr>
            <p:cNvPr id="14373" name="AutoShape 4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</p:cxnSp>
        <p:cxnSp>
          <p:nvCxnSpPr>
            <p:cNvPr id="14374" name="AutoShape 46"/>
            <p:cNvCxnSpPr>
              <a:cxnSpLocks noChangeShapeType="1"/>
            </p:cNvCxnSpPr>
            <p:nvPr/>
          </p:nvCxnSpPr>
          <p:spPr bwMode="auto">
            <a:xfrm>
              <a:off x="2208" y="2544"/>
              <a:ext cx="1488" cy="0"/>
            </a:xfrm>
            <a:prstGeom prst="straightConnector1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</p:cxnSp>
      </p:grpSp>
      <p:sp>
        <p:nvSpPr>
          <p:cNvPr id="14371" name="Text Box 50"/>
          <p:cNvSpPr txBox="1">
            <a:spLocks noChangeArrowheads="1"/>
          </p:cNvSpPr>
          <p:nvPr/>
        </p:nvSpPr>
        <p:spPr bwMode="auto">
          <a:xfrm>
            <a:off x="9296400" y="6457892"/>
            <a:ext cx="2819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Example: </a:t>
            </a:r>
            <a:r>
              <a:rPr lang="en-US" sz="2000" dirty="0" err="1">
                <a:latin typeface="Calibri"/>
                <a:cs typeface="Calibri"/>
              </a:rPr>
              <a:t>Teg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Grenager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753600" y="236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92202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686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686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8966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9448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8966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9448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896600" y="5715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610445" y="2819400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9448800" y="3429000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11252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2" idx="4"/>
            <a:endCxn id="54" idx="0"/>
          </p:cNvCxnSpPr>
          <p:nvPr/>
        </p:nvCxnSpPr>
        <p:spPr>
          <a:xfrm>
            <a:off x="9677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9448800" y="3429000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915400" y="342900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915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1125200" y="5257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10287000" y="2209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8458200" y="27973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848600" y="3733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848600" y="46261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829800" y="38100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829800" y="46482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1277600" y="37117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1277600" y="4702316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1277600" y="5562600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2997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Calibri"/>
                <a:cs typeface="Calibri"/>
              </a:rPr>
              <a:t>Is A* Optimal?</a:t>
            </a:r>
          </a:p>
        </p:txBody>
      </p:sp>
      <p:sp>
        <p:nvSpPr>
          <p:cNvPr id="803856" name="Rectangle 16"/>
          <p:cNvSpPr>
            <a:spLocks noGrp="1" noChangeArrowheads="1"/>
          </p:cNvSpPr>
          <p:nvPr>
            <p:ph idx="1"/>
          </p:nvPr>
        </p:nvSpPr>
        <p:spPr>
          <a:xfrm>
            <a:off x="2209800" y="5181599"/>
            <a:ext cx="9575800" cy="94456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What went wrong?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i="1" dirty="0">
                <a:solidFill>
                  <a:srgbClr val="C00000"/>
                </a:solidFill>
                <a:latin typeface="Calibri"/>
                <a:cs typeface="Calibri"/>
              </a:rPr>
              <a:t>Actual</a:t>
            </a:r>
            <a:r>
              <a:rPr lang="en-US" sz="2800" dirty="0">
                <a:latin typeface="Calibri"/>
                <a:cs typeface="Calibri"/>
              </a:rPr>
              <a:t> bad goal cost &lt; </a:t>
            </a:r>
            <a:r>
              <a:rPr lang="en-US" sz="2800" b="1" i="1" dirty="0">
                <a:solidFill>
                  <a:srgbClr val="C00000"/>
                </a:solidFill>
                <a:latin typeface="Calibri"/>
                <a:cs typeface="Calibri"/>
              </a:rPr>
              <a:t>estimated</a:t>
            </a:r>
            <a:r>
              <a:rPr lang="en-US" sz="2800" dirty="0">
                <a:latin typeface="Calibri"/>
                <a:cs typeface="Calibri"/>
              </a:rPr>
              <a:t> good goal cost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We need estimates to be less than actual costs!</a:t>
            </a:r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5791200" y="1752598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8763000" y="3238499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2819400" y="3124198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886200" y="1752599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7848600" y="1752599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5715000" y="1295399"/>
            <a:ext cx="914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 = 6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9448800" y="3288269"/>
            <a:ext cx="914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 = 0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0" y="4038600"/>
            <a:ext cx="12192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5</a:t>
            </a:r>
          </a:p>
        </p:txBody>
      </p:sp>
      <p:sp>
        <p:nvSpPr>
          <p:cNvPr id="16398" name="Text Box 15"/>
          <p:cNvSpPr txBox="1">
            <a:spLocks noChangeArrowheads="1"/>
          </p:cNvSpPr>
          <p:nvPr/>
        </p:nvSpPr>
        <p:spPr bwMode="auto">
          <a:xfrm>
            <a:off x="3505200" y="3200399"/>
            <a:ext cx="762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</a:t>
            </a:r>
            <a:r>
              <a:rPr lang="en-US" sz="2000" dirty="0">
                <a:latin typeface="Calibri"/>
                <a:cs typeface="Calibri"/>
              </a:rPr>
              <a:t> = </a:t>
            </a:r>
            <a:r>
              <a:rPr lang="en-US" sz="2000" i="1" dirty="0">
                <a:latin typeface="Calibri"/>
                <a:cs typeface="Calibri"/>
              </a:rPr>
              <a:t>7</a:t>
            </a:r>
          </a:p>
        </p:txBody>
      </p:sp>
      <p:cxnSp>
        <p:nvCxnSpPr>
          <p:cNvPr id="26" name="Curved Connector 25"/>
          <p:cNvCxnSpPr>
            <a:stCxn id="16389" idx="2"/>
            <a:endCxn id="16388" idx="2"/>
          </p:cNvCxnSpPr>
          <p:nvPr/>
        </p:nvCxnSpPr>
        <p:spPr>
          <a:xfrm rot="16200000" flipH="1">
            <a:off x="6038850" y="781049"/>
            <a:ext cx="114301" cy="5943600"/>
          </a:xfrm>
          <a:prstGeom prst="curvedConnector3">
            <a:avLst>
              <a:gd name="adj1" fmla="val 792305"/>
            </a:avLst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16389" idx="0"/>
            <a:endCxn id="16387" idx="1"/>
          </p:cNvCxnSpPr>
          <p:nvPr/>
        </p:nvCxnSpPr>
        <p:spPr>
          <a:xfrm rot="5400000" flipH="1" flipV="1">
            <a:off x="3914776" y="1247774"/>
            <a:ext cx="1085849" cy="2667000"/>
          </a:xfrm>
          <a:prstGeom prst="curvedConnector2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27"/>
          <p:cNvCxnSpPr>
            <a:stCxn id="16387" idx="3"/>
            <a:endCxn id="16388" idx="0"/>
          </p:cNvCxnSpPr>
          <p:nvPr/>
        </p:nvCxnSpPr>
        <p:spPr>
          <a:xfrm>
            <a:off x="6400800" y="2038349"/>
            <a:ext cx="2667000" cy="1200150"/>
          </a:xfrm>
          <a:prstGeom prst="curvedConnector2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Price is Wrong…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4" t="22500" r="40258" b="33750"/>
          <a:stretch/>
        </p:blipFill>
        <p:spPr bwMode="auto">
          <a:xfrm>
            <a:off x="2598248" y="1905000"/>
            <a:ext cx="6923314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44413" y="6172200"/>
            <a:ext cx="4927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https://www.youtube.com/watch?v=9B0ZKRurC5Y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2145631" y="1320227"/>
            <a:ext cx="7828547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Closest bid without going over…</a:t>
            </a:r>
          </a:p>
        </p:txBody>
      </p:sp>
    </p:spTree>
    <p:extLst>
      <p:ext uri="{BB962C8B-B14F-4D97-AF65-F5344CB8AC3E}">
        <p14:creationId xmlns:p14="http://schemas.microsoft.com/office/powerpoint/2010/main" val="228808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Admissible Heuristics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6543" y="1219379"/>
            <a:ext cx="6398914" cy="4832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40661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Admissible Heuristics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9075557" cy="4876800"/>
          </a:xfrm>
        </p:spPr>
        <p:txBody>
          <a:bodyPr/>
          <a:lstStyle/>
          <a:p>
            <a:pPr eaLnBrk="1" hangingPunct="1"/>
            <a:r>
              <a:rPr lang="en-US" sz="3200" dirty="0"/>
              <a:t>A heuristic </a:t>
            </a:r>
            <a:r>
              <a:rPr lang="en-US" sz="3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200" dirty="0"/>
              <a:t> is </a:t>
            </a:r>
            <a:r>
              <a:rPr lang="en-US" sz="3200" i="1" dirty="0">
                <a:solidFill>
                  <a:srgbClr val="C00000"/>
                </a:solidFill>
              </a:rPr>
              <a:t>admissible</a:t>
            </a:r>
            <a:r>
              <a:rPr lang="en-US" sz="3200" i="1" dirty="0"/>
              <a:t> </a:t>
            </a:r>
            <a:r>
              <a:rPr lang="en-US" sz="3200" dirty="0"/>
              <a:t>(optimistic) if:</a:t>
            </a:r>
          </a:p>
          <a:p>
            <a:pPr marL="457176" lvl="1" indent="0">
              <a:buNone/>
            </a:pPr>
            <a:r>
              <a:rPr lang="en-US" sz="2800" dirty="0"/>
              <a:t>       </a:t>
            </a:r>
            <a:r>
              <a:rPr lang="en-US" sz="4000" dirty="0">
                <a:solidFill>
                  <a:srgbClr val="7030A0"/>
                </a:solidFill>
              </a:rPr>
              <a:t>0 </a:t>
            </a:r>
            <a:r>
              <a:rPr lang="en-US" sz="4000" dirty="0">
                <a:solidFill>
                  <a:srgbClr val="7030A0"/>
                </a:solidFill>
                <a:sym typeface="Symbol"/>
              </a:rPr>
              <a:t></a:t>
            </a:r>
            <a:r>
              <a:rPr lang="en-US" sz="4000" dirty="0">
                <a:solidFill>
                  <a:srgbClr val="7030A0"/>
                </a:solidFill>
              </a:rPr>
              <a:t> </a:t>
            </a:r>
            <a:r>
              <a:rPr lang="en-US" sz="4000" i="1" dirty="0">
                <a:solidFill>
                  <a:srgbClr val="7030A0"/>
                </a:solidFill>
              </a:rPr>
              <a:t>h</a:t>
            </a:r>
            <a:r>
              <a:rPr lang="en-US" sz="4000" dirty="0">
                <a:solidFill>
                  <a:srgbClr val="7030A0"/>
                </a:solidFill>
              </a:rPr>
              <a:t>(</a:t>
            </a:r>
            <a:r>
              <a:rPr lang="en-US" sz="4000" i="1" dirty="0">
                <a:solidFill>
                  <a:srgbClr val="7030A0"/>
                </a:solidFill>
              </a:rPr>
              <a:t>n</a:t>
            </a:r>
            <a:r>
              <a:rPr lang="en-US" sz="4000" dirty="0">
                <a:solidFill>
                  <a:srgbClr val="7030A0"/>
                </a:solidFill>
              </a:rPr>
              <a:t>) </a:t>
            </a:r>
            <a:r>
              <a:rPr lang="en-US" sz="4000" dirty="0">
                <a:solidFill>
                  <a:srgbClr val="7030A0"/>
                </a:solidFill>
                <a:sym typeface="Symbol"/>
              </a:rPr>
              <a:t></a:t>
            </a:r>
            <a:r>
              <a:rPr lang="en-US" sz="4000" dirty="0">
                <a:solidFill>
                  <a:srgbClr val="7030A0"/>
                </a:solidFill>
              </a:rPr>
              <a:t> </a:t>
            </a:r>
            <a:r>
              <a:rPr lang="en-US" sz="4000" i="1" dirty="0">
                <a:solidFill>
                  <a:srgbClr val="7030A0"/>
                </a:solidFill>
              </a:rPr>
              <a:t>h</a:t>
            </a:r>
            <a:r>
              <a:rPr lang="en-US" sz="4000" dirty="0">
                <a:solidFill>
                  <a:srgbClr val="7030A0"/>
                </a:solidFill>
              </a:rPr>
              <a:t>*(</a:t>
            </a:r>
            <a:r>
              <a:rPr lang="en-US" sz="4000" i="1" dirty="0">
                <a:solidFill>
                  <a:srgbClr val="7030A0"/>
                </a:solidFill>
              </a:rPr>
              <a:t>n</a:t>
            </a:r>
            <a:r>
              <a:rPr lang="en-US" sz="4000" dirty="0">
                <a:solidFill>
                  <a:srgbClr val="7030A0"/>
                </a:solidFill>
              </a:rPr>
              <a:t>) </a:t>
            </a:r>
          </a:p>
          <a:p>
            <a:pPr>
              <a:buNone/>
            </a:pPr>
            <a:r>
              <a:rPr lang="en-US" sz="3200" dirty="0"/>
              <a:t>	where </a:t>
            </a:r>
            <a:r>
              <a:rPr lang="en-US" sz="3200" i="1" dirty="0">
                <a:solidFill>
                  <a:srgbClr val="7030A0"/>
                </a:solidFill>
              </a:rPr>
              <a:t>h</a:t>
            </a:r>
            <a:r>
              <a:rPr lang="en-US" sz="3200" dirty="0">
                <a:solidFill>
                  <a:srgbClr val="7030A0"/>
                </a:solidFill>
              </a:rPr>
              <a:t>*(</a:t>
            </a:r>
            <a:r>
              <a:rPr lang="en-US" sz="3200" i="1" dirty="0">
                <a:solidFill>
                  <a:srgbClr val="7030A0"/>
                </a:solidFill>
              </a:rPr>
              <a:t>n</a:t>
            </a:r>
            <a:r>
              <a:rPr lang="en-US" sz="3200" dirty="0">
                <a:solidFill>
                  <a:srgbClr val="7030A0"/>
                </a:solidFill>
              </a:rPr>
              <a:t>)  </a:t>
            </a:r>
            <a:r>
              <a:rPr lang="en-US" sz="3200" dirty="0"/>
              <a:t>is the true cost to a nearest goal</a:t>
            </a:r>
          </a:p>
          <a:p>
            <a:pPr eaLnBrk="1" hangingPunct="1">
              <a:buFont typeface="Wingdings" pitchFamily="2" charset="2"/>
              <a:buNone/>
            </a:pPr>
            <a:endParaRPr lang="en-US" sz="1800" dirty="0"/>
          </a:p>
          <a:p>
            <a:pPr eaLnBrk="1" hangingPunct="1"/>
            <a:r>
              <a:rPr lang="en-US" sz="3200" dirty="0"/>
              <a:t>Example:</a:t>
            </a:r>
          </a:p>
          <a:p>
            <a:pPr eaLnBrk="1" hangingPunct="1"/>
            <a:endParaRPr lang="en-US" sz="3200" dirty="0"/>
          </a:p>
          <a:p>
            <a:pPr eaLnBrk="1" hangingPunct="1"/>
            <a:endParaRPr lang="en-US" sz="3200" dirty="0"/>
          </a:p>
          <a:p>
            <a:pPr eaLnBrk="1" hangingPunct="1"/>
            <a:endParaRPr lang="en-US" sz="3200" dirty="0"/>
          </a:p>
          <a:p>
            <a:pPr eaLnBrk="1" hangingPunct="1"/>
            <a:r>
              <a:rPr lang="en-US" sz="3200" dirty="0"/>
              <a:t>Coming up with admissible heuristics is most of what’s involved in using A* in practice.</a:t>
            </a: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2935660" y="3218483"/>
            <a:ext cx="4319311" cy="2125555"/>
            <a:chOff x="4724400" y="4114800"/>
            <a:chExt cx="2663541" cy="1197700"/>
          </a:xfrm>
        </p:grpSpPr>
        <p:pic>
          <p:nvPicPr>
            <p:cNvPr id="1741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24400" y="41148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" name="Straight Arrow Connector 13"/>
            <p:cNvCxnSpPr/>
            <p:nvPr/>
          </p:nvCxnSpPr>
          <p:spPr bwMode="auto">
            <a:xfrm rot="10800000" flipV="1">
              <a:off x="4952976" y="4553215"/>
              <a:ext cx="1125418" cy="1906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418" name="TextBox 17"/>
            <p:cNvSpPr txBox="1">
              <a:spLocks noChangeArrowheads="1"/>
            </p:cNvSpPr>
            <p:nvPr/>
          </p:nvSpPr>
          <p:spPr bwMode="auto">
            <a:xfrm>
              <a:off x="5105401" y="4648200"/>
              <a:ext cx="548590" cy="523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C00000"/>
                  </a:solidFill>
                  <a:latin typeface="Calibri"/>
                  <a:cs typeface="Calibri"/>
                </a:rPr>
                <a:t>15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 rot="5400000">
              <a:off x="4648785" y="4876468"/>
              <a:ext cx="609969" cy="1588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C2BC808-C4A6-469A-B6E5-0C23E643B759}"/>
                  </a:ext>
                </a:extLst>
              </p14:cNvPr>
              <p14:cNvContentPartPr/>
              <p14:nvPr/>
            </p14:nvContentPartPr>
            <p14:xfrm>
              <a:off x="1393200" y="2227680"/>
              <a:ext cx="14400" cy="30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C2BC808-C4A6-469A-B6E5-0C23E643B75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83840" y="2218320"/>
                <a:ext cx="33120" cy="49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Tree Search</a:t>
            </a:r>
          </a:p>
        </p:txBody>
      </p: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501" y="1753559"/>
            <a:ext cx="5862797" cy="422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42900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Optimality of A* Tree Search</a:t>
            </a:r>
          </a:p>
        </p:txBody>
      </p:sp>
      <p:sp>
        <p:nvSpPr>
          <p:cNvPr id="18447" name="Content Placeholder 19"/>
          <p:cNvSpPr>
            <a:spLocks noGrp="1"/>
          </p:cNvSpPr>
          <p:nvPr>
            <p:ph idx="1"/>
          </p:nvPr>
        </p:nvSpPr>
        <p:spPr>
          <a:xfrm>
            <a:off x="594832" y="1166018"/>
            <a:ext cx="11329313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200" dirty="0">
                <a:latin typeface="Calibri"/>
                <a:cs typeface="Calibri"/>
              </a:rPr>
              <a:t>Assume: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3200" dirty="0">
                <a:latin typeface="Calibri"/>
                <a:cs typeface="Calibri"/>
              </a:rPr>
              <a:t> is an optimal goal node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3200" dirty="0">
                <a:latin typeface="Calibri"/>
                <a:cs typeface="Calibri"/>
              </a:rPr>
              <a:t> is a suboptimal goal node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3200" dirty="0">
                <a:latin typeface="Calibri"/>
                <a:cs typeface="Calibri"/>
              </a:rPr>
              <a:t> is admissible</a:t>
            </a:r>
          </a:p>
          <a:p>
            <a:pPr>
              <a:lnSpc>
                <a:spcPct val="150000"/>
              </a:lnSpc>
            </a:pPr>
            <a:endParaRPr lang="en-US" sz="160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160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  <a:buNone/>
            </a:pPr>
            <a:r>
              <a:rPr lang="en-US" sz="3200" dirty="0">
                <a:latin typeface="Calibri"/>
                <a:cs typeface="Calibri"/>
              </a:rPr>
              <a:t>Claim: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3200" dirty="0">
                <a:latin typeface="Calibri"/>
                <a:cs typeface="Calibri"/>
              </a:rPr>
              <a:t> will be chosen for exploration (popped off the frontier) before </a:t>
            </a:r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sp>
        <p:nvSpPr>
          <p:cNvPr id="17" name="Freeform 12"/>
          <p:cNvSpPr>
            <a:spLocks/>
          </p:cNvSpPr>
          <p:nvPr/>
        </p:nvSpPr>
        <p:spPr bwMode="auto">
          <a:xfrm>
            <a:off x="7384889" y="1789113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8507250" y="2144712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9" name="Oval 14"/>
          <p:cNvSpPr>
            <a:spLocks noChangeArrowheads="1"/>
          </p:cNvSpPr>
          <p:nvPr/>
        </p:nvSpPr>
        <p:spPr bwMode="auto">
          <a:xfrm>
            <a:off x="8983501" y="2135187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8637425" y="1995486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1" name="Oval 16"/>
          <p:cNvSpPr>
            <a:spLocks noChangeArrowheads="1"/>
          </p:cNvSpPr>
          <p:nvPr/>
        </p:nvSpPr>
        <p:spPr bwMode="auto">
          <a:xfrm>
            <a:off x="9989976" y="3832224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2" name="Oval 17"/>
          <p:cNvSpPr>
            <a:spLocks noChangeArrowheads="1"/>
          </p:cNvSpPr>
          <p:nvPr/>
        </p:nvSpPr>
        <p:spPr bwMode="auto">
          <a:xfrm>
            <a:off x="7703976" y="3527424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8739026" y="1719262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7284613" y="328818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10188570" y="359453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96152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ounded Rectangular Callout 44"/>
          <p:cNvSpPr/>
          <p:nvPr/>
        </p:nvSpPr>
        <p:spPr>
          <a:xfrm>
            <a:off x="5410200" y="4572000"/>
            <a:ext cx="6553200" cy="1905000"/>
          </a:xfrm>
          <a:prstGeom prst="wedgeRoundRectCallout">
            <a:avLst>
              <a:gd name="adj1" fmla="val -41116"/>
              <a:gd name="adj2" fmla="val -7882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  <a:cs typeface="Calibri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7637"/>
            <a:ext cx="65532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 eaLnBrk="1" hangingPunct="1">
              <a:buFont typeface="+mj-lt"/>
              <a:buAutoNum type="arabicPeriod"/>
            </a:pP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latin typeface="Calibri"/>
                <a:cs typeface="Calibri"/>
              </a:rPr>
              <a:t>is less than or equal to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57050" y="4822578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=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+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              </a:t>
            </a:r>
            <a:r>
              <a:rPr lang="en-US" sz="2600" dirty="0">
                <a:latin typeface="Calibri"/>
                <a:cs typeface="Calibri"/>
              </a:rPr>
              <a:t>Definition of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600" dirty="0">
                <a:latin typeface="Calibri"/>
                <a:cs typeface="Calibri"/>
              </a:rPr>
              <a:t>-cost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57050" y="5284243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                       </a:t>
            </a:r>
            <a:r>
              <a:rPr lang="en-US" sz="2600" dirty="0">
                <a:latin typeface="Calibri"/>
                <a:cs typeface="Calibri"/>
              </a:rPr>
              <a:t>Admissibility of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00864" y="1538287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6" name="Oval 45"/>
          <p:cNvSpPr/>
          <p:nvPr/>
        </p:nvSpPr>
        <p:spPr>
          <a:xfrm rot="1800000">
            <a:off x="7335252" y="2272604"/>
            <a:ext cx="954869" cy="15552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57050" y="5741443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=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                      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2600" dirty="0">
                <a:solidFill>
                  <a:srgbClr val="C00000"/>
                </a:solidFill>
                <a:latin typeface="Calibri"/>
                <a:cs typeface="Calibri"/>
              </a:rPr>
              <a:t> = 0 </a:t>
            </a:r>
            <a:r>
              <a:rPr lang="en-US" sz="2600" dirty="0">
                <a:latin typeface="Calibri"/>
                <a:cs typeface="Calibri"/>
              </a:rPr>
              <a:t>at a goal</a:t>
            </a: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95564" y="3007818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99521" y="3314169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55680" y="2228533"/>
            <a:ext cx="508684" cy="584773"/>
            <a:chOff x="7755680" y="2228533"/>
            <a:chExt cx="508684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solidFill>
                  <a:srgbClr val="C0000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55680" y="2228533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82608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1" grpId="0"/>
      <p:bldP spid="24" grpId="0"/>
      <p:bldP spid="27" grpId="0" animBg="1"/>
      <p:bldP spid="46" grpId="0" animBg="1"/>
      <p:bldP spid="4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6479768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 eaLnBrk="1" hangingPunct="1">
              <a:buClr>
                <a:schemeClr val="tx1"/>
              </a:buClr>
              <a:buFont typeface="+mj-lt"/>
              <a:buAutoNum type="arabicPeriod"/>
            </a:pP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latin typeface="Calibri"/>
                <a:cs typeface="Calibri"/>
              </a:rPr>
              <a:t>is less than or equal to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latin typeface="Calibri"/>
                <a:cs typeface="Calibri"/>
              </a:rPr>
              <a:t>is less than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00864" y="1538287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79140" y="305709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83097" y="336344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44729" y="2239488"/>
            <a:ext cx="519635" cy="584773"/>
            <a:chOff x="7744729" y="2239488"/>
            <a:chExt cx="519635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solidFill>
                  <a:srgbClr val="7030A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44729" y="2239488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FF32AEFD-C03A-4F0E-9569-C799147137C1}"/>
              </a:ext>
            </a:extLst>
          </p:cNvPr>
          <p:cNvSpPr/>
          <p:nvPr/>
        </p:nvSpPr>
        <p:spPr>
          <a:xfrm rot="359986">
            <a:off x="7040951" y="3019060"/>
            <a:ext cx="3870153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3" name="Rounded Rectangular Callout 22">
            <a:extLst>
              <a:ext uri="{FF2B5EF4-FFF2-40B4-BE49-F238E27FC236}">
                <a16:creationId xmlns:a16="http://schemas.microsoft.com/office/drawing/2014/main" id="{063C0F88-B436-4E48-9D6F-4DE43F8F13EF}"/>
              </a:ext>
            </a:extLst>
          </p:cNvPr>
          <p:cNvSpPr/>
          <p:nvPr/>
        </p:nvSpPr>
        <p:spPr>
          <a:xfrm>
            <a:off x="5562600" y="4572000"/>
            <a:ext cx="6400800" cy="1371600"/>
          </a:xfrm>
          <a:prstGeom prst="wedgeRoundRectCallout">
            <a:avLst>
              <a:gd name="adj1" fmla="val -68371"/>
              <a:gd name="adj2" fmla="val -5549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D161E4-7D56-49CA-BCCE-15083A4D8126}"/>
              </a:ext>
            </a:extLst>
          </p:cNvPr>
          <p:cNvSpPr txBox="1"/>
          <p:nvPr/>
        </p:nvSpPr>
        <p:spPr>
          <a:xfrm>
            <a:off x="5657050" y="4719875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&lt;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                     </a:t>
            </a:r>
            <a:r>
              <a:rPr lang="en-US" sz="2600" dirty="0">
                <a:latin typeface="Calibri"/>
                <a:cs typeface="Calibri"/>
              </a:rPr>
              <a:t>Suboptimality of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3EC717-5AA2-4694-BDE0-A908E046F192}"/>
              </a:ext>
            </a:extLst>
          </p:cNvPr>
          <p:cNvSpPr txBox="1"/>
          <p:nvPr/>
        </p:nvSpPr>
        <p:spPr>
          <a:xfrm>
            <a:off x="5657050" y="5177075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                      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2600" dirty="0">
                <a:solidFill>
                  <a:srgbClr val="C00000"/>
                </a:solidFill>
                <a:latin typeface="Calibri"/>
                <a:cs typeface="Calibri"/>
              </a:rPr>
              <a:t> = 0 </a:t>
            </a:r>
            <a:r>
              <a:rPr lang="en-US" sz="2600" dirty="0">
                <a:latin typeface="Calibri"/>
                <a:cs typeface="Calibri"/>
              </a:rPr>
              <a:t>at a goal</a:t>
            </a:r>
          </a:p>
        </p:txBody>
      </p:sp>
    </p:spTree>
    <p:extLst>
      <p:ext uri="{BB962C8B-B14F-4D97-AF65-F5344CB8AC3E}">
        <p14:creationId xmlns:p14="http://schemas.microsoft.com/office/powerpoint/2010/main" val="2099032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/>
      <p:bldP spid="2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6479768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 eaLnBrk="1" hangingPunct="1">
              <a:buClr>
                <a:schemeClr val="tx1"/>
              </a:buClr>
              <a:buFont typeface="+mj-lt"/>
              <a:buAutoNum type="arabicPeriod"/>
            </a:pP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latin typeface="Calibri"/>
                <a:cs typeface="Calibri"/>
              </a:rPr>
              <a:t>is less than or equal to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latin typeface="Calibri"/>
                <a:cs typeface="Calibri"/>
              </a:rPr>
              <a:t>is less than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dirty="0">
                <a:latin typeface="Calibri"/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b="1" dirty="0">
                <a:latin typeface="Calibri"/>
                <a:cs typeface="Calibri"/>
              </a:rPr>
              <a:t>A* search is optimal</a:t>
            </a: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00864" y="1538287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79140" y="305709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83097" y="336344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44729" y="2239488"/>
            <a:ext cx="519635" cy="584773"/>
            <a:chOff x="7744729" y="2239488"/>
            <a:chExt cx="519635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solidFill>
                  <a:srgbClr val="7030A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44729" y="2239488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p:sp>
        <p:nvSpPr>
          <p:cNvPr id="21" name="Oval 20"/>
          <p:cNvSpPr/>
          <p:nvPr/>
        </p:nvSpPr>
        <p:spPr>
          <a:xfrm rot="1372885">
            <a:off x="7307550" y="2652452"/>
            <a:ext cx="3645108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794600" y="4800600"/>
            <a:ext cx="3733800" cy="914400"/>
            <a:chOff x="7391400" y="4800600"/>
            <a:chExt cx="3733800" cy="914400"/>
          </a:xfrm>
        </p:grpSpPr>
        <p:sp>
          <p:nvSpPr>
            <p:cNvPr id="24" name="Rounded Rectangular Callout 23"/>
            <p:cNvSpPr/>
            <p:nvPr/>
          </p:nvSpPr>
          <p:spPr>
            <a:xfrm>
              <a:off x="7391400" y="4800600"/>
              <a:ext cx="3733800" cy="914400"/>
            </a:xfrm>
            <a:prstGeom prst="wedgeRoundRectCallout">
              <a:avLst>
                <a:gd name="adj1" fmla="val -127416"/>
                <a:gd name="adj2" fmla="val -40303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693251" y="5002063"/>
              <a:ext cx="295143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solidFill>
                    <a:srgbClr val="C00000"/>
                  </a:solidFill>
                  <a:latin typeface="Calibri"/>
                  <a:cs typeface="Calibri"/>
                </a:rPr>
                <a:t>f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(</a:t>
              </a:r>
              <a:r>
                <a:rPr lang="en-US" sz="28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)  </a:t>
              </a:r>
              <a:r>
                <a:rPr lang="en-US" sz="2800" dirty="0">
                  <a:solidFill>
                    <a:srgbClr val="C00000"/>
                  </a:solidFill>
                  <a:sym typeface="Symbol"/>
                </a:rPr>
                <a:t> 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 </a:t>
              </a:r>
              <a:r>
                <a:rPr lang="en-US" sz="2800" i="1" dirty="0">
                  <a:solidFill>
                    <a:srgbClr val="C00000"/>
                  </a:solidFill>
                  <a:latin typeface="Calibri"/>
                  <a:cs typeface="Calibri"/>
                </a:rPr>
                <a:t>f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(</a:t>
              </a:r>
              <a:r>
                <a:rPr lang="en-US" sz="2800" i="1" dirty="0">
                  <a:solidFill>
                    <a:srgbClr val="C00000"/>
                  </a:solidFill>
                  <a:latin typeface="Calibri"/>
                  <a:cs typeface="Calibri"/>
                </a:rPr>
                <a:t>A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)  &lt;  </a:t>
              </a:r>
              <a:r>
                <a:rPr lang="en-US" sz="2800" i="1" dirty="0">
                  <a:solidFill>
                    <a:srgbClr val="C00000"/>
                  </a:solidFill>
                  <a:latin typeface="Calibri"/>
                  <a:cs typeface="Calibri"/>
                </a:rPr>
                <a:t>f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(</a:t>
              </a:r>
              <a:r>
                <a:rPr lang="en-US" sz="2800" i="1" dirty="0">
                  <a:solidFill>
                    <a:srgbClr val="C00000"/>
                  </a:solidFill>
                  <a:latin typeface="Calibri"/>
                  <a:cs typeface="Calibri"/>
                </a:rPr>
                <a:t>B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)  </a:t>
              </a:r>
              <a:endParaRPr lang="en-US" sz="2600" i="1" dirty="0">
                <a:solidFill>
                  <a:srgbClr val="C00000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8196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Properties of A*</a:t>
            </a: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466725" y="1441451"/>
            <a:ext cx="8229600" cy="52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20484" name="Freeform 88"/>
          <p:cNvSpPr>
            <a:spLocks/>
          </p:cNvSpPr>
          <p:nvPr/>
        </p:nvSpPr>
        <p:spPr bwMode="auto">
          <a:xfrm>
            <a:off x="2895600" y="2703514"/>
            <a:ext cx="2438400" cy="20970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5" name="Freeform 126"/>
          <p:cNvSpPr>
            <a:spLocks/>
          </p:cNvSpPr>
          <p:nvPr/>
        </p:nvSpPr>
        <p:spPr bwMode="auto">
          <a:xfrm>
            <a:off x="3429001" y="2667001"/>
            <a:ext cx="1371555" cy="1598510"/>
          </a:xfrm>
          <a:custGeom>
            <a:avLst/>
            <a:gdLst>
              <a:gd name="T0" fmla="*/ 2147483647 w 769"/>
              <a:gd name="T1" fmla="*/ 0 h 1239"/>
              <a:gd name="T2" fmla="*/ 0 w 769"/>
              <a:gd name="T3" fmla="*/ 2147483647 h 1239"/>
              <a:gd name="T4" fmla="*/ 2147483647 w 769"/>
              <a:gd name="T5" fmla="*/ 2147483647 h 1239"/>
              <a:gd name="T6" fmla="*/ 2147483647 w 769"/>
              <a:gd name="T7" fmla="*/ 2147483647 h 1239"/>
              <a:gd name="T8" fmla="*/ 2147483647 w 769"/>
              <a:gd name="T9" fmla="*/ 2147483647 h 1239"/>
              <a:gd name="T10" fmla="*/ 2147483647 w 769"/>
              <a:gd name="T11" fmla="*/ 2147483647 h 1239"/>
              <a:gd name="T12" fmla="*/ 2147483647 w 769"/>
              <a:gd name="T13" fmla="*/ 2147483647 h 1239"/>
              <a:gd name="T14" fmla="*/ 2147483647 w 769"/>
              <a:gd name="T15" fmla="*/ 0 h 123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69"/>
              <a:gd name="T25" fmla="*/ 0 h 1239"/>
              <a:gd name="T26" fmla="*/ 769 w 769"/>
              <a:gd name="T27" fmla="*/ 1239 h 1239"/>
              <a:gd name="connsiteX0" fmla="*/ 5618 w 11235"/>
              <a:gd name="connsiteY0" fmla="*/ 0 h 10000"/>
              <a:gd name="connsiteX1" fmla="*/ 0 w 11235"/>
              <a:gd name="connsiteY1" fmla="*/ 6199 h 10000"/>
              <a:gd name="connsiteX2" fmla="*/ 1873 w 11235"/>
              <a:gd name="connsiteY2" fmla="*/ 6973 h 10000"/>
              <a:gd name="connsiteX3" fmla="*/ 4993 w 11235"/>
              <a:gd name="connsiteY3" fmla="*/ 7748 h 10000"/>
              <a:gd name="connsiteX4" fmla="*/ 6957 w 11235"/>
              <a:gd name="connsiteY4" fmla="*/ 6538 h 10000"/>
              <a:gd name="connsiteX5" fmla="*/ 9272 w 11235"/>
              <a:gd name="connsiteY5" fmla="*/ 9621 h 10000"/>
              <a:gd name="connsiteX6" fmla="*/ 11235 w 11235"/>
              <a:gd name="connsiteY6" fmla="*/ 6199 h 10000"/>
              <a:gd name="connsiteX7" fmla="*/ 5618 w 11235"/>
              <a:gd name="connsiteY7" fmla="*/ 0 h 10000"/>
              <a:gd name="connsiteX0" fmla="*/ 5618 w 11235"/>
              <a:gd name="connsiteY0" fmla="*/ 0 h 8127"/>
              <a:gd name="connsiteX1" fmla="*/ 0 w 11235"/>
              <a:gd name="connsiteY1" fmla="*/ 6199 h 8127"/>
              <a:gd name="connsiteX2" fmla="*/ 1873 w 11235"/>
              <a:gd name="connsiteY2" fmla="*/ 6973 h 8127"/>
              <a:gd name="connsiteX3" fmla="*/ 4993 w 11235"/>
              <a:gd name="connsiteY3" fmla="*/ 7748 h 8127"/>
              <a:gd name="connsiteX4" fmla="*/ 6957 w 11235"/>
              <a:gd name="connsiteY4" fmla="*/ 6538 h 8127"/>
              <a:gd name="connsiteX5" fmla="*/ 9987 w 11235"/>
              <a:gd name="connsiteY5" fmla="*/ 7748 h 8127"/>
              <a:gd name="connsiteX6" fmla="*/ 11235 w 11235"/>
              <a:gd name="connsiteY6" fmla="*/ 6199 h 8127"/>
              <a:gd name="connsiteX7" fmla="*/ 5618 w 11235"/>
              <a:gd name="connsiteY7" fmla="*/ 0 h 8127"/>
              <a:gd name="connsiteX0" fmla="*/ 5000 w 10000"/>
              <a:gd name="connsiteY0" fmla="*/ 0 h 10000"/>
              <a:gd name="connsiteX1" fmla="*/ 0 w 10000"/>
              <a:gd name="connsiteY1" fmla="*/ 7628 h 10000"/>
              <a:gd name="connsiteX2" fmla="*/ 1667 w 10000"/>
              <a:gd name="connsiteY2" fmla="*/ 9057 h 10000"/>
              <a:gd name="connsiteX3" fmla="*/ 4444 w 10000"/>
              <a:gd name="connsiteY3" fmla="*/ 9534 h 10000"/>
              <a:gd name="connsiteX4" fmla="*/ 6192 w 10000"/>
              <a:gd name="connsiteY4" fmla="*/ 8045 h 10000"/>
              <a:gd name="connsiteX5" fmla="*/ 8889 w 10000"/>
              <a:gd name="connsiteY5" fmla="*/ 9534 h 10000"/>
              <a:gd name="connsiteX6" fmla="*/ 10000 w 10000"/>
              <a:gd name="connsiteY6" fmla="*/ 7628 h 10000"/>
              <a:gd name="connsiteX7" fmla="*/ 5000 w 10000"/>
              <a:gd name="connsiteY7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5000" y="0"/>
                </a:moveTo>
                <a:lnTo>
                  <a:pt x="0" y="7628"/>
                </a:lnTo>
                <a:lnTo>
                  <a:pt x="1667" y="9057"/>
                </a:lnTo>
                <a:cubicBezTo>
                  <a:pt x="1667" y="9057"/>
                  <a:pt x="3611" y="9851"/>
                  <a:pt x="4444" y="9534"/>
                </a:cubicBezTo>
                <a:cubicBezTo>
                  <a:pt x="5197" y="9872"/>
                  <a:pt x="5452" y="8045"/>
                  <a:pt x="6192" y="8045"/>
                </a:cubicBezTo>
                <a:cubicBezTo>
                  <a:pt x="6933" y="8045"/>
                  <a:pt x="8530" y="10000"/>
                  <a:pt x="8889" y="9534"/>
                </a:cubicBezTo>
                <a:cubicBezTo>
                  <a:pt x="9537" y="8819"/>
                  <a:pt x="9514" y="8243"/>
                  <a:pt x="10000" y="7628"/>
                </a:cubicBezTo>
                <a:lnTo>
                  <a:pt x="5000" y="0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6" name="Oval 89"/>
          <p:cNvSpPr>
            <a:spLocks noChangeArrowheads="1"/>
          </p:cNvSpPr>
          <p:nvPr/>
        </p:nvSpPr>
        <p:spPr bwMode="auto">
          <a:xfrm>
            <a:off x="3789364" y="3059113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7" name="Oval 90"/>
          <p:cNvSpPr>
            <a:spLocks noChangeArrowheads="1"/>
          </p:cNvSpPr>
          <p:nvPr/>
        </p:nvSpPr>
        <p:spPr bwMode="auto">
          <a:xfrm>
            <a:off x="4265613" y="304958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8" name="Text Box 91"/>
          <p:cNvSpPr txBox="1">
            <a:spLocks noChangeArrowheads="1"/>
          </p:cNvSpPr>
          <p:nvPr/>
        </p:nvSpPr>
        <p:spPr bwMode="auto">
          <a:xfrm>
            <a:off x="3919539" y="2909889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89" name="Freeform 92"/>
          <p:cNvSpPr>
            <a:spLocks/>
          </p:cNvSpPr>
          <p:nvPr/>
        </p:nvSpPr>
        <p:spPr bwMode="auto">
          <a:xfrm>
            <a:off x="3902075" y="286385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0" name="Text Box 93"/>
          <p:cNvSpPr txBox="1">
            <a:spLocks noChangeArrowheads="1"/>
          </p:cNvSpPr>
          <p:nvPr/>
        </p:nvSpPr>
        <p:spPr bwMode="auto">
          <a:xfrm>
            <a:off x="4303713" y="2662240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491" name="Oval 95"/>
          <p:cNvSpPr>
            <a:spLocks noChangeArrowheads="1"/>
          </p:cNvSpPr>
          <p:nvPr/>
        </p:nvSpPr>
        <p:spPr bwMode="auto">
          <a:xfrm>
            <a:off x="3962401" y="4079875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2" name="Oval 99"/>
          <p:cNvSpPr>
            <a:spLocks noChangeArrowheads="1"/>
          </p:cNvSpPr>
          <p:nvPr/>
        </p:nvSpPr>
        <p:spPr bwMode="auto">
          <a:xfrm>
            <a:off x="4021139" y="2633664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3" name="Freeform 109"/>
          <p:cNvSpPr>
            <a:spLocks/>
          </p:cNvSpPr>
          <p:nvPr/>
        </p:nvSpPr>
        <p:spPr bwMode="auto">
          <a:xfrm>
            <a:off x="7010400" y="2668589"/>
            <a:ext cx="2438400" cy="2132012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4" name="Freeform 127"/>
          <p:cNvSpPr>
            <a:spLocks/>
          </p:cNvSpPr>
          <p:nvPr/>
        </p:nvSpPr>
        <p:spPr bwMode="auto">
          <a:xfrm>
            <a:off x="7848610" y="2667000"/>
            <a:ext cx="762001" cy="1524000"/>
          </a:xfrm>
          <a:custGeom>
            <a:avLst/>
            <a:gdLst>
              <a:gd name="T0" fmla="*/ 2147483647 w 591"/>
              <a:gd name="T1" fmla="*/ 0 h 960"/>
              <a:gd name="T2" fmla="*/ 0 w 591"/>
              <a:gd name="T3" fmla="*/ 2147483647 h 960"/>
              <a:gd name="T4" fmla="*/ 2147483647 w 591"/>
              <a:gd name="T5" fmla="*/ 2147483647 h 960"/>
              <a:gd name="T6" fmla="*/ 2147483647 w 591"/>
              <a:gd name="T7" fmla="*/ 2147483647 h 960"/>
              <a:gd name="T8" fmla="*/ 2147483647 w 591"/>
              <a:gd name="T9" fmla="*/ 2147483647 h 960"/>
              <a:gd name="T10" fmla="*/ 2147483647 w 591"/>
              <a:gd name="T11" fmla="*/ 2147483647 h 960"/>
              <a:gd name="T12" fmla="*/ 2147483647 w 591"/>
              <a:gd name="T13" fmla="*/ 0 h 9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91"/>
              <a:gd name="T22" fmla="*/ 0 h 960"/>
              <a:gd name="T23" fmla="*/ 591 w 591"/>
              <a:gd name="T24" fmla="*/ 960 h 960"/>
              <a:gd name="connsiteX0" fmla="*/ 5110 w 9171"/>
              <a:gd name="connsiteY0" fmla="*/ 0 h 10000"/>
              <a:gd name="connsiteX1" fmla="*/ 0 w 9171"/>
              <a:gd name="connsiteY1" fmla="*/ 5510 h 10000"/>
              <a:gd name="connsiteX2" fmla="*/ 2843 w 9171"/>
              <a:gd name="connsiteY2" fmla="*/ 7052 h 10000"/>
              <a:gd name="connsiteX3" fmla="*/ 4298 w 9171"/>
              <a:gd name="connsiteY3" fmla="*/ 10000 h 10000"/>
              <a:gd name="connsiteX4" fmla="*/ 6633 w 9171"/>
              <a:gd name="connsiteY4" fmla="*/ 6573 h 10000"/>
              <a:gd name="connsiteX5" fmla="*/ 9171 w 9171"/>
              <a:gd name="connsiteY5" fmla="*/ 4500 h 10000"/>
              <a:gd name="connsiteX6" fmla="*/ 5110 w 9171"/>
              <a:gd name="connsiteY6" fmla="*/ 0 h 10000"/>
              <a:gd name="connsiteX0" fmla="*/ 5572 w 10000"/>
              <a:gd name="connsiteY0" fmla="*/ 0 h 10000"/>
              <a:gd name="connsiteX1" fmla="*/ 0 w 10000"/>
              <a:gd name="connsiteY1" fmla="*/ 5510 h 10000"/>
              <a:gd name="connsiteX2" fmla="*/ 2915 w 10000"/>
              <a:gd name="connsiteY2" fmla="*/ 7500 h 10000"/>
              <a:gd name="connsiteX3" fmla="*/ 4687 w 10000"/>
              <a:gd name="connsiteY3" fmla="*/ 10000 h 10000"/>
              <a:gd name="connsiteX4" fmla="*/ 7233 w 10000"/>
              <a:gd name="connsiteY4" fmla="*/ 6573 h 10000"/>
              <a:gd name="connsiteX5" fmla="*/ 10000 w 10000"/>
              <a:gd name="connsiteY5" fmla="*/ 4500 h 10000"/>
              <a:gd name="connsiteX6" fmla="*/ 5572 w 10000"/>
              <a:gd name="connsiteY6" fmla="*/ 0 h 10000"/>
              <a:gd name="connsiteX0" fmla="*/ 4428 w 8856"/>
              <a:gd name="connsiteY0" fmla="*/ 0 h 10000"/>
              <a:gd name="connsiteX1" fmla="*/ 0 w 8856"/>
              <a:gd name="connsiteY1" fmla="*/ 4500 h 10000"/>
              <a:gd name="connsiteX2" fmla="*/ 1771 w 8856"/>
              <a:gd name="connsiteY2" fmla="*/ 7500 h 10000"/>
              <a:gd name="connsiteX3" fmla="*/ 3543 w 8856"/>
              <a:gd name="connsiteY3" fmla="*/ 10000 h 10000"/>
              <a:gd name="connsiteX4" fmla="*/ 6089 w 8856"/>
              <a:gd name="connsiteY4" fmla="*/ 6573 h 10000"/>
              <a:gd name="connsiteX5" fmla="*/ 8856 w 8856"/>
              <a:gd name="connsiteY5" fmla="*/ 4500 h 10000"/>
              <a:gd name="connsiteX6" fmla="*/ 4428 w 8856"/>
              <a:gd name="connsiteY6" fmla="*/ 0 h 10000"/>
              <a:gd name="connsiteX0" fmla="*/ 5000 w 10000"/>
              <a:gd name="connsiteY0" fmla="*/ 0 h 10000"/>
              <a:gd name="connsiteX1" fmla="*/ 0 w 10000"/>
              <a:gd name="connsiteY1" fmla="*/ 4500 h 10000"/>
              <a:gd name="connsiteX2" fmla="*/ 2000 w 10000"/>
              <a:gd name="connsiteY2" fmla="*/ 6500 h 10000"/>
              <a:gd name="connsiteX3" fmla="*/ 4001 w 10000"/>
              <a:gd name="connsiteY3" fmla="*/ 10000 h 10000"/>
              <a:gd name="connsiteX4" fmla="*/ 6876 w 10000"/>
              <a:gd name="connsiteY4" fmla="*/ 6573 h 10000"/>
              <a:gd name="connsiteX5" fmla="*/ 10000 w 10000"/>
              <a:gd name="connsiteY5" fmla="*/ 4500 h 10000"/>
              <a:gd name="connsiteX6" fmla="*/ 5000 w 10000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5000" y="0"/>
                </a:moveTo>
                <a:cubicBezTo>
                  <a:pt x="3166" y="1479"/>
                  <a:pt x="3041" y="1792"/>
                  <a:pt x="0" y="4500"/>
                </a:cubicBezTo>
                <a:cubicBezTo>
                  <a:pt x="958" y="5511"/>
                  <a:pt x="1145" y="5740"/>
                  <a:pt x="2000" y="6500"/>
                </a:cubicBezTo>
                <a:cubicBezTo>
                  <a:pt x="2000" y="6500"/>
                  <a:pt x="2416" y="8542"/>
                  <a:pt x="4001" y="10000"/>
                </a:cubicBezTo>
                <a:cubicBezTo>
                  <a:pt x="6021" y="8490"/>
                  <a:pt x="5875" y="7490"/>
                  <a:pt x="6876" y="6573"/>
                </a:cubicBezTo>
                <a:cubicBezTo>
                  <a:pt x="7875" y="5656"/>
                  <a:pt x="9125" y="5146"/>
                  <a:pt x="10000" y="4500"/>
                </a:cubicBezTo>
                <a:cubicBezTo>
                  <a:pt x="7000" y="1750"/>
                  <a:pt x="6250" y="1125"/>
                  <a:pt x="5000" y="0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5" name="Oval 110"/>
          <p:cNvSpPr>
            <a:spLocks noChangeArrowheads="1"/>
          </p:cNvSpPr>
          <p:nvPr/>
        </p:nvSpPr>
        <p:spPr bwMode="auto">
          <a:xfrm>
            <a:off x="7904164" y="302418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6" name="Oval 111"/>
          <p:cNvSpPr>
            <a:spLocks noChangeArrowheads="1"/>
          </p:cNvSpPr>
          <p:nvPr/>
        </p:nvSpPr>
        <p:spPr bwMode="auto">
          <a:xfrm>
            <a:off x="8380413" y="3014664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7" name="Text Box 112"/>
          <p:cNvSpPr txBox="1">
            <a:spLocks noChangeArrowheads="1"/>
          </p:cNvSpPr>
          <p:nvPr/>
        </p:nvSpPr>
        <p:spPr bwMode="auto">
          <a:xfrm>
            <a:off x="8034339" y="2874964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98" name="Freeform 113"/>
          <p:cNvSpPr>
            <a:spLocks/>
          </p:cNvSpPr>
          <p:nvPr/>
        </p:nvSpPr>
        <p:spPr bwMode="auto">
          <a:xfrm>
            <a:off x="8016875" y="2828926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9" name="Text Box 114"/>
          <p:cNvSpPr txBox="1">
            <a:spLocks noChangeArrowheads="1"/>
          </p:cNvSpPr>
          <p:nvPr/>
        </p:nvSpPr>
        <p:spPr bwMode="auto">
          <a:xfrm>
            <a:off x="8418513" y="2627314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500" name="Oval 116"/>
          <p:cNvSpPr>
            <a:spLocks noChangeArrowheads="1"/>
          </p:cNvSpPr>
          <p:nvPr/>
        </p:nvSpPr>
        <p:spPr bwMode="auto">
          <a:xfrm>
            <a:off x="8135939" y="259873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1" name="Oval 115"/>
          <p:cNvSpPr>
            <a:spLocks noChangeArrowheads="1"/>
          </p:cNvSpPr>
          <p:nvPr/>
        </p:nvSpPr>
        <p:spPr bwMode="auto">
          <a:xfrm>
            <a:off x="8077201" y="404495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2" name="Text Box 123"/>
          <p:cNvSpPr txBox="1">
            <a:spLocks noChangeArrowheads="1"/>
          </p:cNvSpPr>
          <p:nvPr/>
        </p:nvSpPr>
        <p:spPr bwMode="auto">
          <a:xfrm>
            <a:off x="2608629" y="1676400"/>
            <a:ext cx="2886931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latin typeface="Calibri"/>
                <a:cs typeface="Calibri"/>
              </a:rPr>
              <a:t>Uniform-Cost</a:t>
            </a:r>
          </a:p>
        </p:txBody>
      </p:sp>
      <p:sp>
        <p:nvSpPr>
          <p:cNvPr id="20503" name="Text Box 124"/>
          <p:cNvSpPr txBox="1">
            <a:spLocks noChangeArrowheads="1"/>
          </p:cNvSpPr>
          <p:nvPr/>
        </p:nvSpPr>
        <p:spPr bwMode="auto">
          <a:xfrm>
            <a:off x="7890485" y="1681492"/>
            <a:ext cx="769848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latin typeface="Calibri"/>
                <a:cs typeface="Calibri"/>
              </a:rPr>
              <a:t>A*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UCS </a:t>
            </a:r>
            <a:r>
              <a:rPr lang="en-US" dirty="0" err="1">
                <a:latin typeface="Calibri"/>
                <a:cs typeface="Calibri"/>
              </a:rPr>
              <a:t>vs</a:t>
            </a:r>
            <a:r>
              <a:rPr lang="en-US" dirty="0">
                <a:latin typeface="Calibri"/>
                <a:cs typeface="Calibri"/>
              </a:rPr>
              <a:t> A* Contours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idx="1"/>
          </p:nvPr>
        </p:nvSpPr>
        <p:spPr>
          <a:xfrm>
            <a:off x="531019" y="1964906"/>
            <a:ext cx="6705600" cy="4525963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/>
                <a:cs typeface="Calibri"/>
              </a:rPr>
              <a:t>Uniform-cost expands equally in all “directions”</a:t>
            </a:r>
          </a:p>
          <a:p>
            <a:pPr lvl="1"/>
            <a:endParaRPr lang="en-US" sz="2800" dirty="0">
              <a:latin typeface="Calibri"/>
              <a:cs typeface="Calibri"/>
            </a:endParaRPr>
          </a:p>
          <a:p>
            <a:pPr lvl="1"/>
            <a:endParaRPr lang="en-US" sz="2800" dirty="0">
              <a:latin typeface="Calibri"/>
              <a:cs typeface="Calibri"/>
            </a:endParaRPr>
          </a:p>
          <a:p>
            <a:pPr lvl="1"/>
            <a:endParaRPr lang="en-US" sz="2800" dirty="0">
              <a:latin typeface="Calibri"/>
              <a:cs typeface="Calibri"/>
            </a:endParaRPr>
          </a:p>
          <a:p>
            <a:pPr eaLnBrk="1" hangingPunct="1"/>
            <a:r>
              <a:rPr lang="en-US" sz="3200" dirty="0">
                <a:latin typeface="Calibri"/>
                <a:cs typeface="Calibri"/>
              </a:rPr>
              <a:t>A* expands mainly toward the goal, but does hedge its bets to ensure optimality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396287" y="1828800"/>
            <a:ext cx="2805113" cy="1771651"/>
            <a:chOff x="8396287" y="1828800"/>
            <a:chExt cx="2805113" cy="1771651"/>
          </a:xfrm>
        </p:grpSpPr>
        <p:sp>
          <p:nvSpPr>
            <p:cNvPr id="21507" name="Oval 8"/>
            <p:cNvSpPr>
              <a:spLocks noChangeArrowheads="1"/>
            </p:cNvSpPr>
            <p:nvPr/>
          </p:nvSpPr>
          <p:spPr bwMode="auto">
            <a:xfrm>
              <a:off x="8396287" y="1828800"/>
              <a:ext cx="1912939" cy="1771651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0" name="Oval 4"/>
            <p:cNvSpPr>
              <a:spLocks noChangeArrowheads="1"/>
            </p:cNvSpPr>
            <p:nvPr/>
          </p:nvSpPr>
          <p:spPr bwMode="auto">
            <a:xfrm>
              <a:off x="9299575" y="2605089"/>
              <a:ext cx="163512" cy="15398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1" name="Text Box 5"/>
            <p:cNvSpPr txBox="1">
              <a:spLocks noChangeArrowheads="1"/>
            </p:cNvSpPr>
            <p:nvPr/>
          </p:nvSpPr>
          <p:spPr bwMode="auto">
            <a:xfrm>
              <a:off x="8534400" y="272097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21512" name="Oval 6"/>
            <p:cNvSpPr>
              <a:spLocks noChangeArrowheads="1"/>
            </p:cNvSpPr>
            <p:nvPr/>
          </p:nvSpPr>
          <p:spPr bwMode="auto">
            <a:xfrm>
              <a:off x="10226675" y="2627313"/>
              <a:ext cx="163512" cy="153987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3" name="Text Box 7"/>
            <p:cNvSpPr txBox="1">
              <a:spLocks noChangeArrowheads="1"/>
            </p:cNvSpPr>
            <p:nvPr/>
          </p:nvSpPr>
          <p:spPr bwMode="auto">
            <a:xfrm>
              <a:off x="10287000" y="2744789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21514" name="Oval 9"/>
            <p:cNvSpPr>
              <a:spLocks noChangeArrowheads="1"/>
            </p:cNvSpPr>
            <p:nvPr/>
          </p:nvSpPr>
          <p:spPr bwMode="auto">
            <a:xfrm>
              <a:off x="8931276" y="2263775"/>
              <a:ext cx="869951" cy="86995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382000" y="5029202"/>
            <a:ext cx="2754312" cy="842661"/>
            <a:chOff x="8382000" y="5029202"/>
            <a:chExt cx="2754312" cy="842661"/>
          </a:xfrm>
        </p:grpSpPr>
        <p:sp>
          <p:nvSpPr>
            <p:cNvPr id="21506" name="Oval 14"/>
            <p:cNvSpPr>
              <a:spLocks noChangeArrowheads="1"/>
            </p:cNvSpPr>
            <p:nvPr/>
          </p:nvSpPr>
          <p:spPr bwMode="auto">
            <a:xfrm>
              <a:off x="9005887" y="5029202"/>
              <a:ext cx="1284288" cy="627063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5" name="Oval 10"/>
            <p:cNvSpPr>
              <a:spLocks noChangeArrowheads="1"/>
            </p:cNvSpPr>
            <p:nvPr/>
          </p:nvSpPr>
          <p:spPr bwMode="auto">
            <a:xfrm>
              <a:off x="9234488" y="5270501"/>
              <a:ext cx="163513" cy="153988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6" name="Text Box 11"/>
            <p:cNvSpPr txBox="1">
              <a:spLocks noChangeArrowheads="1"/>
            </p:cNvSpPr>
            <p:nvPr/>
          </p:nvSpPr>
          <p:spPr bwMode="auto">
            <a:xfrm>
              <a:off x="8382000" y="5410200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21517" name="Oval 12"/>
            <p:cNvSpPr>
              <a:spLocks noChangeArrowheads="1"/>
            </p:cNvSpPr>
            <p:nvPr/>
          </p:nvSpPr>
          <p:spPr bwMode="auto">
            <a:xfrm>
              <a:off x="10213975" y="5257801"/>
              <a:ext cx="163512" cy="15398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8" name="Text Box 13"/>
            <p:cNvSpPr txBox="1">
              <a:spLocks noChangeArrowheads="1"/>
            </p:cNvSpPr>
            <p:nvPr/>
          </p:nvSpPr>
          <p:spPr bwMode="auto">
            <a:xfrm>
              <a:off x="10221912" y="540573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21519" name="Oval 15"/>
            <p:cNvSpPr>
              <a:spLocks noChangeArrowheads="1"/>
            </p:cNvSpPr>
            <p:nvPr/>
          </p:nvSpPr>
          <p:spPr bwMode="auto">
            <a:xfrm>
              <a:off x="9126537" y="5105400"/>
              <a:ext cx="869951" cy="457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(Empty) -- UCS</a:t>
            </a:r>
          </a:p>
        </p:txBody>
      </p:sp>
    </p:spTree>
    <p:extLst>
      <p:ext uri="{BB962C8B-B14F-4D97-AF65-F5344CB8AC3E}">
        <p14:creationId xmlns:p14="http://schemas.microsoft.com/office/powerpoint/2010/main" val="26308223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(Empty) – A*</a:t>
            </a:r>
          </a:p>
        </p:txBody>
      </p:sp>
    </p:spTree>
    <p:extLst>
      <p:ext uri="{BB962C8B-B14F-4D97-AF65-F5344CB8AC3E}">
        <p14:creationId xmlns:p14="http://schemas.microsoft.com/office/powerpoint/2010/main" val="27919824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(Pacman Small Maze) – A*</a:t>
            </a:r>
          </a:p>
        </p:txBody>
      </p:sp>
    </p:spTree>
    <p:extLst>
      <p:ext uri="{BB962C8B-B14F-4D97-AF65-F5344CB8AC3E}">
        <p14:creationId xmlns:p14="http://schemas.microsoft.com/office/powerpoint/2010/main" val="39805565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eedy_pacm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72380"/>
            <a:ext cx="3657600" cy="2050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7" descr="uniform_pacm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372380"/>
            <a:ext cx="3621881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3" descr="astar_pacman.jpg"/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695" y="2372380"/>
            <a:ext cx="351650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08481" y="4497309"/>
            <a:ext cx="153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Greedy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01714" y="4497309"/>
            <a:ext cx="2657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Uniform Cost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27259" y="4497310"/>
            <a:ext cx="681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A*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AB5B1A5-7661-48EC-9B6D-8D5EBADEF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</p:spTree>
    <p:extLst>
      <p:ext uri="{BB962C8B-B14F-4D97-AF65-F5344CB8AC3E}">
        <p14:creationId xmlns:p14="http://schemas.microsoft.com/office/powerpoint/2010/main" val="2387485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F1141-EC0A-45E1-971B-3CA959353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A802B-3251-4632-9C72-D2F4C6B41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A* Tree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Same tree search algorithm as before but with a </a:t>
            </a:r>
            <a:r>
              <a:rPr lang="en-US" dirty="0">
                <a:solidFill>
                  <a:srgbClr val="0000FF"/>
                </a:solidFill>
              </a:rPr>
              <a:t>frontier</a:t>
            </a:r>
            <a:r>
              <a:rPr lang="en-US" dirty="0">
                <a:solidFill>
                  <a:schemeClr val="tx1"/>
                </a:solidFill>
              </a:rPr>
              <a:t> that is a priority queue using priority </a:t>
            </a:r>
            <a:r>
              <a:rPr lang="en-US" dirty="0">
                <a:solidFill>
                  <a:srgbClr val="7030A0"/>
                </a:solidFill>
              </a:rPr>
              <a:t>f(n) = g(n) + h(n)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A* Graph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Same as </a:t>
            </a:r>
            <a:r>
              <a:rPr lang="en-US" b="1" dirty="0">
                <a:solidFill>
                  <a:schemeClr val="tx1"/>
                </a:solidFill>
              </a:rPr>
              <a:t>UCS</a:t>
            </a:r>
            <a:r>
              <a:rPr lang="en-US" dirty="0">
                <a:solidFill>
                  <a:schemeClr val="tx1"/>
                </a:solidFill>
              </a:rPr>
              <a:t> graph search algorithm but with a </a:t>
            </a:r>
            <a:r>
              <a:rPr lang="en-US" dirty="0">
                <a:solidFill>
                  <a:srgbClr val="0000FF"/>
                </a:solidFill>
              </a:rPr>
              <a:t>frontier</a:t>
            </a:r>
            <a:r>
              <a:rPr lang="en-US" dirty="0">
                <a:solidFill>
                  <a:schemeClr val="tx1"/>
                </a:solidFill>
              </a:rPr>
              <a:t> that is a priority queue using priority </a:t>
            </a:r>
            <a:r>
              <a:rPr lang="en-US" dirty="0">
                <a:solidFill>
                  <a:srgbClr val="7030A0"/>
                </a:solidFill>
              </a:rPr>
              <a:t>f(n) = g(n) + h(n)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5763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UNIFORM-COST-SEARCH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priority queue using g(n) 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with priority g(S) = 0</a:t>
            </a:r>
            <a:br>
              <a:rPr lang="en-US" sz="2300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else if the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is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with higher g(n)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replace that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node with</a:t>
            </a:r>
            <a:r>
              <a:rPr lang="en-US" sz="2300" dirty="0">
                <a:solidFill>
                  <a:srgbClr val="0000FF"/>
                </a:solidFill>
              </a:rPr>
              <a:t> child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2009160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A-STAR-SEARCH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priority queue using </a:t>
            </a:r>
            <a:r>
              <a:rPr lang="en-US" sz="2300" b="1" dirty="0"/>
              <a:t>f(n) = g(n) + h(n) </a:t>
            </a:r>
            <a:r>
              <a:rPr lang="en-US" sz="2300" dirty="0"/>
              <a:t>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with priority </a:t>
            </a:r>
            <a:r>
              <a:rPr lang="en-US" sz="2300" b="1" dirty="0"/>
              <a:t>f(S) = 0 + h(S)</a:t>
            </a:r>
            <a:br>
              <a:rPr lang="en-US" sz="2300" b="1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else if the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is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with higher </a:t>
            </a:r>
            <a:r>
              <a:rPr lang="en-US" sz="2300" b="1" dirty="0"/>
              <a:t>f(n)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replace that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node with</a:t>
            </a:r>
            <a:r>
              <a:rPr lang="en-US" sz="2300" dirty="0">
                <a:solidFill>
                  <a:srgbClr val="0000FF"/>
                </a:solidFill>
              </a:rPr>
              <a:t> child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7399179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Applications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Pathing / routing problems</a:t>
            </a:r>
          </a:p>
          <a:p>
            <a:pPr eaLnBrk="1" hangingPunct="1"/>
            <a:r>
              <a:rPr lang="en-US" dirty="0"/>
              <a:t>Resource planning problems</a:t>
            </a:r>
          </a:p>
          <a:p>
            <a:pPr eaLnBrk="1" hangingPunct="1"/>
            <a:r>
              <a:rPr lang="en-US" dirty="0"/>
              <a:t>Robot motion planning</a:t>
            </a:r>
          </a:p>
          <a:p>
            <a:pPr eaLnBrk="1" hangingPunct="1"/>
            <a:r>
              <a:rPr lang="en-US" dirty="0"/>
              <a:t>Language analysis</a:t>
            </a:r>
          </a:p>
          <a:p>
            <a:r>
              <a:rPr lang="en-US" dirty="0"/>
              <a:t>Video games</a:t>
            </a:r>
          </a:p>
          <a:p>
            <a:pPr eaLnBrk="1" hangingPunct="1"/>
            <a:r>
              <a:rPr lang="en-US" dirty="0"/>
              <a:t>Machine translation</a:t>
            </a:r>
          </a:p>
          <a:p>
            <a:pPr eaLnBrk="1" hangingPunct="1"/>
            <a:r>
              <a:rPr lang="en-US" dirty="0"/>
              <a:t>Speech recognition</a:t>
            </a:r>
          </a:p>
          <a:p>
            <a:pPr eaLnBrk="1" hangingPunct="1"/>
            <a:r>
              <a:rPr lang="en-US" dirty="0"/>
              <a:t>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95C837-0AD0-40C8-BF24-71B353D5E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710" y="994943"/>
            <a:ext cx="6971174" cy="36309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FDEC81-D99F-4812-8BCB-1D35F9820110}"/>
              </a:ext>
            </a:extLst>
          </p:cNvPr>
          <p:cNvSpPr txBox="1"/>
          <p:nvPr/>
        </p:nvSpPr>
        <p:spPr>
          <a:xfrm>
            <a:off x="405183" y="6225585"/>
            <a:ext cx="2786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Image: maps.google.com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Heuristics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600200"/>
            <a:ext cx="5714999" cy="4585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Creating Admissible Heuristics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Most of the work in solving hard search problems optimally is in coming up with admissible heuristics</a:t>
            </a:r>
          </a:p>
          <a:p>
            <a:pPr lvl="3"/>
            <a:endParaRPr lang="en-US" sz="1600" dirty="0"/>
          </a:p>
          <a:p>
            <a:pPr eaLnBrk="1" hangingPunct="1"/>
            <a:r>
              <a:rPr lang="en-US" sz="2800" dirty="0"/>
              <a:t>Often, admissible heuristics are solutions to </a:t>
            </a:r>
            <a:r>
              <a:rPr lang="en-US" sz="2800" b="1" i="1" dirty="0">
                <a:solidFill>
                  <a:srgbClr val="C00000"/>
                </a:solidFill>
              </a:rPr>
              <a:t>relaxed problems</a:t>
            </a:r>
            <a:r>
              <a:rPr lang="en-US" sz="2800" i="1" dirty="0"/>
              <a:t>, </a:t>
            </a:r>
            <a:r>
              <a:rPr lang="en-US" sz="2800" dirty="0"/>
              <a:t>where new actions are available</a:t>
            </a:r>
            <a:endParaRPr lang="en-US" sz="2800" i="1" dirty="0"/>
          </a:p>
          <a:p>
            <a:pPr lvl="2"/>
            <a:endParaRPr lang="en-US" sz="2000" i="1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553199" y="3428999"/>
            <a:ext cx="4967145" cy="2604945"/>
            <a:chOff x="5067016" y="4038600"/>
            <a:chExt cx="2663541" cy="1197700"/>
          </a:xfrm>
        </p:grpSpPr>
        <p:pic>
          <p:nvPicPr>
            <p:cNvPr id="2253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67016" y="40386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" name="Straight Arrow Connector 11"/>
            <p:cNvCxnSpPr>
              <a:cxnSpLocks/>
            </p:cNvCxnSpPr>
            <p:nvPr/>
          </p:nvCxnSpPr>
          <p:spPr bwMode="auto">
            <a:xfrm flipH="1" flipV="1">
              <a:off x="5224951" y="4457919"/>
              <a:ext cx="1127005" cy="7069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538" name="TextBox 17"/>
            <p:cNvSpPr txBox="1">
              <a:spLocks noChangeArrowheads="1"/>
            </p:cNvSpPr>
            <p:nvPr/>
          </p:nvSpPr>
          <p:spPr bwMode="auto">
            <a:xfrm>
              <a:off x="5256027" y="4456138"/>
              <a:ext cx="295008" cy="240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15</a:t>
              </a:r>
            </a:p>
          </p:txBody>
        </p:sp>
        <p:cxnSp>
          <p:nvCxnSpPr>
            <p:cNvPr id="14" name="Straight Arrow Connector 13"/>
            <p:cNvCxnSpPr>
              <a:cxnSpLocks/>
            </p:cNvCxnSpPr>
            <p:nvPr/>
          </p:nvCxnSpPr>
          <p:spPr bwMode="auto">
            <a:xfrm>
              <a:off x="5235273" y="4457919"/>
              <a:ext cx="0" cy="636101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1522176" y="3353607"/>
            <a:ext cx="4187938" cy="2954110"/>
            <a:chOff x="2743201" y="4111625"/>
            <a:chExt cx="2170113" cy="1374775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r="22440"/>
            <a:stretch>
              <a:fillRect/>
            </a:stretch>
          </p:blipFill>
          <p:spPr bwMode="auto">
            <a:xfrm>
              <a:off x="2743201" y="4111625"/>
              <a:ext cx="2170113" cy="137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2895600" y="4492623"/>
              <a:ext cx="1295400" cy="68580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84984" y="4166820"/>
            <a:ext cx="9906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366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8 Puzzle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495800"/>
            <a:ext cx="6781800" cy="16303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What are the states?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How many states?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What are the actions?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How many actions from the start state?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What should the step costs be?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424733" y="838200"/>
            <a:ext cx="5338267" cy="4584642"/>
            <a:chOff x="6387246" y="1371600"/>
            <a:chExt cx="6033354" cy="5181600"/>
          </a:xfrm>
        </p:grpSpPr>
        <p:pic>
          <p:nvPicPr>
            <p:cNvPr id="1945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87246" y="1371600"/>
              <a:ext cx="5789731" cy="4838698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10515600" y="4724400"/>
              <a:ext cx="1905000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4618" y="1220185"/>
            <a:ext cx="2969363" cy="254342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22088" y="363524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Start State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7888" y="363524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Goal State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8745" y="1219462"/>
            <a:ext cx="3044108" cy="254487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822688" y="363524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Actions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8 Puzzle I</a:t>
            </a:r>
          </a:p>
        </p:txBody>
      </p:sp>
      <p:sp>
        <p:nvSpPr>
          <p:cNvPr id="8192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6324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Heuristic: Number of tiles misplaced</a:t>
            </a:r>
          </a:p>
          <a:p>
            <a:pPr eaLnBrk="1" hangingPunct="1"/>
            <a:r>
              <a:rPr lang="en-US" sz="2800" dirty="0"/>
              <a:t>Why is it admissible?</a:t>
            </a:r>
          </a:p>
          <a:p>
            <a:pPr eaLnBrk="1" hangingPunct="1"/>
            <a:r>
              <a:rPr lang="en-US" sz="2800" dirty="0"/>
              <a:t>h(start) =</a:t>
            </a:r>
          </a:p>
          <a:p>
            <a:pPr eaLnBrk="1" hangingPunct="1"/>
            <a:r>
              <a:rPr lang="en-US" sz="2800" dirty="0"/>
              <a:t>This is a </a:t>
            </a:r>
            <a:r>
              <a:rPr lang="en-US" sz="2800" i="1" dirty="0"/>
              <a:t>relaxed-problem</a:t>
            </a:r>
            <a:r>
              <a:rPr lang="en-US" sz="2800" dirty="0"/>
              <a:t> heuristic</a:t>
            </a:r>
          </a:p>
        </p:txBody>
      </p:sp>
      <p:sp>
        <p:nvSpPr>
          <p:cNvPr id="819206" name="Text Box 6"/>
          <p:cNvSpPr txBox="1">
            <a:spLocks noChangeArrowheads="1"/>
          </p:cNvSpPr>
          <p:nvPr/>
        </p:nvSpPr>
        <p:spPr bwMode="auto">
          <a:xfrm>
            <a:off x="1974812" y="2247672"/>
            <a:ext cx="9906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Calibri" pitchFamily="34" charset="0"/>
              </a:rPr>
              <a:t>8</a:t>
            </a:r>
          </a:p>
        </p:txBody>
      </p:sp>
      <p:graphicFrame>
        <p:nvGraphicFramePr>
          <p:cNvPr id="819294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977156"/>
              </p:ext>
            </p:extLst>
          </p:nvPr>
        </p:nvGraphicFramePr>
        <p:xfrm>
          <a:off x="6117295" y="4112577"/>
          <a:ext cx="5312705" cy="2212023"/>
        </p:xfrm>
        <a:graphic>
          <a:graphicData uri="http://schemas.openxmlformats.org/drawingml/2006/table">
            <a:tbl>
              <a:tblPr/>
              <a:tblGrid>
                <a:gridCol w="1046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Average nodes expanded when the optimal path has…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…4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…8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…12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UCS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6,300</a:t>
                      </a: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3.6 x 10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TILES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890" y="3489471"/>
            <a:ext cx="5510086" cy="3138194"/>
          </a:xfrm>
          <a:prstGeom prst="rect">
            <a:avLst/>
          </a:prstGeom>
          <a:noFill/>
        </p:spPr>
      </p:pic>
      <p:grpSp>
        <p:nvGrpSpPr>
          <p:cNvPr id="11" name="Group 10"/>
          <p:cNvGrpSpPr/>
          <p:nvPr/>
        </p:nvGrpSpPr>
        <p:grpSpPr>
          <a:xfrm>
            <a:off x="6324601" y="1219414"/>
            <a:ext cx="5333998" cy="2656605"/>
            <a:chOff x="533401" y="1219446"/>
            <a:chExt cx="6113461" cy="3044818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3401" y="1219446"/>
              <a:ext cx="6113461" cy="2544905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1002295" y="3639596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alibri" pitchFamily="34" charset="0"/>
                </a:rPr>
                <a:t>Start State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118852" y="3664585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alibri" pitchFamily="34" charset="0"/>
                </a:rPr>
                <a:t>Goal State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133348" y="6382906"/>
            <a:ext cx="3923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latin typeface="Calibri" pitchFamily="34" charset="0"/>
              </a:rPr>
              <a:t>Statistics from Andrew Moore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06" grpId="0"/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8 Puzzle II</a:t>
            </a:r>
          </a:p>
        </p:txBody>
      </p:sp>
      <p:sp>
        <p:nvSpPr>
          <p:cNvPr id="813059" name="Rectangle 3"/>
          <p:cNvSpPr>
            <a:spLocks noGrp="1" noChangeArrowheads="1"/>
          </p:cNvSpPr>
          <p:nvPr>
            <p:ph idx="1"/>
          </p:nvPr>
        </p:nvSpPr>
        <p:spPr>
          <a:xfrm>
            <a:off x="457201" y="1112623"/>
            <a:ext cx="5867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dirty="0"/>
              <a:t>What if we had an easier 8-puzzle where any tile could slide any direction at any time, ignoring other tiles?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/>
              <a:t>Total </a:t>
            </a:r>
            <a:r>
              <a:rPr lang="en-US" sz="3200" i="1" dirty="0"/>
              <a:t>Manhattan </a:t>
            </a:r>
            <a:r>
              <a:rPr lang="en-US" sz="3200" dirty="0"/>
              <a:t>distance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/>
              <a:t>Why is it admissible?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/>
              <a:t>h(start) =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</p:txBody>
      </p:sp>
      <p:sp>
        <p:nvSpPr>
          <p:cNvPr id="813061" name="Text Box 5"/>
          <p:cNvSpPr txBox="1">
            <a:spLocks noChangeArrowheads="1"/>
          </p:cNvSpPr>
          <p:nvPr/>
        </p:nvSpPr>
        <p:spPr bwMode="auto">
          <a:xfrm>
            <a:off x="2110688" y="5786742"/>
            <a:ext cx="3464568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Calibri" pitchFamily="34" charset="0"/>
              </a:rPr>
              <a:t>3 + 1 + 2 + … = 18</a:t>
            </a:r>
          </a:p>
        </p:txBody>
      </p:sp>
      <p:graphicFrame>
        <p:nvGraphicFramePr>
          <p:cNvPr id="813133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610618"/>
              </p:ext>
            </p:extLst>
          </p:nvPr>
        </p:nvGraphicFramePr>
        <p:xfrm>
          <a:off x="5575256" y="4267200"/>
          <a:ext cx="6107573" cy="2252471"/>
        </p:xfrm>
        <a:graphic>
          <a:graphicData uri="http://schemas.openxmlformats.org/drawingml/2006/table">
            <a:tbl>
              <a:tblPr/>
              <a:tblGrid>
                <a:gridCol w="1920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2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08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Average nodes expanded when the optimal path has…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4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…4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…8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…12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TILES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8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MANHATTAN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6324601" y="1219414"/>
            <a:ext cx="5333998" cy="2656605"/>
            <a:chOff x="533401" y="1219446"/>
            <a:chExt cx="6113461" cy="3044818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3401" y="1219446"/>
              <a:ext cx="6113461" cy="2544905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1102705" y="3639596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alibri" pitchFamily="34" charset="0"/>
                </a:rPr>
                <a:t>Start State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19262" y="3664585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alibri" pitchFamily="34" charset="0"/>
                </a:rPr>
                <a:t>Goal State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306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Combining heuristics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41356" y="1104900"/>
            <a:ext cx="11326825" cy="4953000"/>
          </a:xfrm>
        </p:spPr>
        <p:txBody>
          <a:bodyPr/>
          <a:lstStyle/>
          <a:p>
            <a:r>
              <a:rPr lang="en-US" sz="3200" dirty="0"/>
              <a:t>Dominance: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i="1" baseline="-25000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  <a:cs typeface="Arial" charset="0"/>
              </a:rPr>
              <a:t>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i="1" dirty="0" err="1">
                <a:solidFill>
                  <a:srgbClr val="00B050"/>
                </a:solidFill>
              </a:rPr>
              <a:t>h</a:t>
            </a:r>
            <a:r>
              <a:rPr lang="en-US" sz="3200" i="1" baseline="-25000" dirty="0" err="1">
                <a:solidFill>
                  <a:srgbClr val="00B050"/>
                </a:solidFill>
              </a:rPr>
              <a:t>c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/>
              <a:t>if   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D303CA"/>
                </a:solidFill>
                <a:sym typeface="Symbol"/>
              </a:rPr>
              <a:t>                     </a:t>
            </a:r>
            <a:r>
              <a:rPr lang="en-US" sz="3200" dirty="0">
                <a:solidFill>
                  <a:schemeClr val="tx1"/>
                </a:solidFill>
                <a:sym typeface="Symbol"/>
              </a:rPr>
              <a:t></a:t>
            </a:r>
            <a:r>
              <a:rPr lang="en-US" sz="3200" i="1" dirty="0">
                <a:solidFill>
                  <a:schemeClr val="tx1"/>
                </a:solidFill>
              </a:rPr>
              <a:t>n</a:t>
            </a:r>
            <a:r>
              <a:rPr lang="en-US" sz="3200" dirty="0">
                <a:solidFill>
                  <a:srgbClr val="C00000"/>
                </a:solidFill>
              </a:rPr>
              <a:t> 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i="1" baseline="-25000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 </a:t>
            </a:r>
            <a:r>
              <a:rPr lang="en-US" sz="3200" dirty="0">
                <a:solidFill>
                  <a:schemeClr val="tx1"/>
                </a:solidFill>
                <a:sym typeface="Symbol"/>
              </a:rPr>
              <a:t>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i="1" dirty="0" err="1">
                <a:solidFill>
                  <a:srgbClr val="00B050"/>
                </a:solidFill>
              </a:rPr>
              <a:t>h</a:t>
            </a:r>
            <a:r>
              <a:rPr lang="en-US" sz="3200" i="1" baseline="-25000" dirty="0" err="1">
                <a:solidFill>
                  <a:srgbClr val="00B050"/>
                </a:solidFill>
              </a:rPr>
              <a:t>c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</a:p>
          <a:p>
            <a:pPr lvl="1"/>
            <a:r>
              <a:rPr lang="en-US" sz="2800" dirty="0"/>
              <a:t> </a:t>
            </a:r>
            <a:r>
              <a:rPr lang="en-US" sz="3200" dirty="0"/>
              <a:t>Roughly speaking, larger is better as long as both are admissible</a:t>
            </a:r>
          </a:p>
          <a:p>
            <a:pPr lvl="1"/>
            <a:r>
              <a:rPr lang="en-US" sz="3200" dirty="0"/>
              <a:t> The </a:t>
            </a:r>
            <a:r>
              <a:rPr lang="en-US" sz="3200" dirty="0">
                <a:solidFill>
                  <a:srgbClr val="00B050"/>
                </a:solidFill>
              </a:rPr>
              <a:t>zero heuristic </a:t>
            </a:r>
            <a:r>
              <a:rPr lang="en-US" sz="3200" dirty="0"/>
              <a:t>is pretty bad (what does A* do with h=0?)</a:t>
            </a:r>
          </a:p>
          <a:p>
            <a:pPr lvl="1"/>
            <a:r>
              <a:rPr lang="en-US" sz="3200" dirty="0"/>
              <a:t> The </a:t>
            </a:r>
            <a:r>
              <a:rPr lang="en-US" sz="3200" dirty="0">
                <a:solidFill>
                  <a:srgbClr val="00B050"/>
                </a:solidFill>
              </a:rPr>
              <a:t>exact heuristic </a:t>
            </a:r>
            <a:r>
              <a:rPr lang="en-US" sz="3200" dirty="0"/>
              <a:t>is pretty good, but usually too expensive!</a:t>
            </a:r>
          </a:p>
          <a:p>
            <a:pPr lvl="1"/>
            <a:endParaRPr lang="en-US" sz="2800" dirty="0"/>
          </a:p>
          <a:p>
            <a:pPr eaLnBrk="1" hangingPunct="1"/>
            <a:r>
              <a:rPr lang="en-US" sz="3200" dirty="0"/>
              <a:t>What if we have two heuristics, neither dominates the other?</a:t>
            </a:r>
          </a:p>
          <a:p>
            <a:pPr lvl="1"/>
            <a:r>
              <a:rPr lang="en-US" sz="2800" dirty="0"/>
              <a:t> </a:t>
            </a:r>
            <a:r>
              <a:rPr lang="en-US" sz="3200" dirty="0"/>
              <a:t>Form a new heuristic by taking the max of both:</a:t>
            </a:r>
          </a:p>
          <a:p>
            <a:pPr marL="457176" lvl="1" indent="0">
              <a:buNone/>
            </a:pPr>
            <a:r>
              <a:rPr lang="en-US" sz="2800" dirty="0"/>
              <a:t>                 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dirty="0"/>
              <a:t>= max(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i="1" baseline="-25000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/>
              <a:t>, </a:t>
            </a:r>
            <a:r>
              <a:rPr lang="en-US" sz="3200" i="1" dirty="0" err="1">
                <a:solidFill>
                  <a:srgbClr val="00B050"/>
                </a:solidFill>
              </a:rPr>
              <a:t>h</a:t>
            </a:r>
            <a:r>
              <a:rPr lang="en-US" sz="3200" i="1" baseline="-25000" dirty="0" err="1">
                <a:solidFill>
                  <a:srgbClr val="00B050"/>
                </a:solidFill>
              </a:rPr>
              <a:t>b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/>
              <a:t>)</a:t>
            </a:r>
            <a:endParaRPr lang="en-US" sz="2800" dirty="0"/>
          </a:p>
          <a:p>
            <a:pPr lvl="1" eaLnBrk="1" hangingPunct="1"/>
            <a:r>
              <a:rPr lang="en-US" sz="2800" dirty="0"/>
              <a:t> </a:t>
            </a:r>
            <a:r>
              <a:rPr lang="en-US" sz="3200" dirty="0"/>
              <a:t>Max of admissible heuristics is admissible and dominates both!</a:t>
            </a:r>
          </a:p>
          <a:p>
            <a:pPr marL="230187" lvl="2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Graph Search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501" y="1753559"/>
            <a:ext cx="5862797" cy="422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475433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A* Tree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464021" y="2967235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216621" y="22321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3893021" y="29941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3893021" y="52039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114429" y="2613160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114429" y="3617643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2978621" y="2613160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274021" y="3756160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428411" y="235155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309601" y="3626815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311562" y="2386148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291551" y="411179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350851" y="1863745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8105725" y="1929827"/>
            <a:ext cx="1338824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 (0+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2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3" name="Group 80"/>
          <p:cNvGrpSpPr>
            <a:grpSpLocks/>
          </p:cNvGrpSpPr>
          <p:nvPr/>
        </p:nvGrpSpPr>
        <p:grpSpPr bwMode="auto">
          <a:xfrm>
            <a:off x="7115125" y="2514600"/>
            <a:ext cx="2684389" cy="1127183"/>
            <a:chOff x="5638800" y="1824206"/>
            <a:chExt cx="2684390" cy="1126737"/>
          </a:xfrm>
        </p:grpSpPr>
        <p:sp>
          <p:nvSpPr>
            <p:cNvPr id="33827" name="TextBox 54"/>
            <p:cNvSpPr txBox="1">
              <a:spLocks noChangeArrowheads="1"/>
            </p:cNvSpPr>
            <p:nvPr/>
          </p:nvSpPr>
          <p:spPr bwMode="auto">
            <a:xfrm>
              <a:off x="5638800" y="2366396"/>
              <a:ext cx="1386918" cy="584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A (1+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4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2" name="Straight Arrow Connector 61"/>
            <p:cNvCxnSpPr>
              <a:cxnSpLocks/>
              <a:stCxn id="54" idx="2"/>
              <a:endCxn id="33821" idx="0"/>
            </p:cNvCxnSpPr>
            <p:nvPr/>
          </p:nvCxnSpPr>
          <p:spPr>
            <a:xfrm>
              <a:off x="7298813" y="1824206"/>
              <a:ext cx="1024377" cy="546149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54" idx="2"/>
              <a:endCxn id="33827" idx="0"/>
            </p:cNvCxnSpPr>
            <p:nvPr/>
          </p:nvCxnSpPr>
          <p:spPr>
            <a:xfrm flipH="1">
              <a:off x="6332259" y="1824206"/>
              <a:ext cx="966553" cy="54219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" name="Group 83"/>
          <p:cNvGrpSpPr>
            <a:grpSpLocks/>
          </p:cNvGrpSpPr>
          <p:nvPr/>
        </p:nvGrpSpPr>
        <p:grpSpPr bwMode="auto">
          <a:xfrm>
            <a:off x="6923512" y="3641784"/>
            <a:ext cx="1788967" cy="953026"/>
            <a:chOff x="5447280" y="3279742"/>
            <a:chExt cx="1788115" cy="478245"/>
          </a:xfrm>
        </p:grpSpPr>
        <p:sp>
          <p:nvSpPr>
            <p:cNvPr id="33825" name="TextBox 58"/>
            <p:cNvSpPr txBox="1">
              <a:spLocks noChangeArrowheads="1"/>
            </p:cNvSpPr>
            <p:nvPr/>
          </p:nvSpPr>
          <p:spPr bwMode="auto">
            <a:xfrm>
              <a:off x="5447280" y="3464538"/>
              <a:ext cx="1788115" cy="29344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C (2+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1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8" name="Straight Arrow Connector 67"/>
            <p:cNvCxnSpPr>
              <a:cxnSpLocks/>
              <a:stCxn id="33827" idx="2"/>
              <a:endCxn id="33825" idx="0"/>
            </p:cNvCxnSpPr>
            <p:nvPr/>
          </p:nvCxnSpPr>
          <p:spPr>
            <a:xfrm>
              <a:off x="6331930" y="3279742"/>
              <a:ext cx="9408" cy="184796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" name="Group 84"/>
          <p:cNvGrpSpPr>
            <a:grpSpLocks/>
          </p:cNvGrpSpPr>
          <p:nvPr/>
        </p:nvGrpSpPr>
        <p:grpSpPr bwMode="auto">
          <a:xfrm>
            <a:off x="7113315" y="4594810"/>
            <a:ext cx="1409360" cy="942964"/>
            <a:chOff x="5636997" y="3903899"/>
            <a:chExt cx="1408875" cy="943298"/>
          </a:xfrm>
        </p:grpSpPr>
        <p:sp>
          <p:nvSpPr>
            <p:cNvPr id="33823" name="TextBox 59"/>
            <p:cNvSpPr txBox="1">
              <a:spLocks noChangeArrowheads="1"/>
            </p:cNvSpPr>
            <p:nvPr/>
          </p:nvSpPr>
          <p:spPr bwMode="auto">
            <a:xfrm>
              <a:off x="5636997" y="4262215"/>
              <a:ext cx="1408875" cy="584982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G (5+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0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0" name="Straight Arrow Connector 69"/>
            <p:cNvCxnSpPr>
              <a:cxnSpLocks/>
              <a:stCxn id="33825" idx="2"/>
              <a:endCxn id="33823" idx="0"/>
            </p:cNvCxnSpPr>
            <p:nvPr/>
          </p:nvCxnSpPr>
          <p:spPr>
            <a:xfrm flipH="1">
              <a:off x="6341435" y="3903899"/>
              <a:ext cx="1" cy="358316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821" name="TextBox 56"/>
          <p:cNvSpPr txBox="1">
            <a:spLocks noChangeArrowheads="1"/>
          </p:cNvSpPr>
          <p:nvPr/>
        </p:nvSpPr>
        <p:spPr bwMode="auto">
          <a:xfrm>
            <a:off x="9022527" y="3060965"/>
            <a:ext cx="1553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Calibri"/>
                <a:cs typeface="Calibri"/>
              </a:rPr>
              <a:t>C (3+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7" name="Group 82"/>
          <p:cNvGrpSpPr>
            <a:grpSpLocks/>
          </p:cNvGrpSpPr>
          <p:nvPr/>
        </p:nvGrpSpPr>
        <p:grpSpPr bwMode="auto">
          <a:xfrm>
            <a:off x="9094833" y="3645741"/>
            <a:ext cx="1409360" cy="943263"/>
            <a:chOff x="7542000" y="2955183"/>
            <a:chExt cx="1408875" cy="943266"/>
          </a:xfrm>
        </p:grpSpPr>
        <p:sp>
          <p:nvSpPr>
            <p:cNvPr id="33819" name="TextBox 57"/>
            <p:cNvSpPr txBox="1">
              <a:spLocks noChangeArrowheads="1"/>
            </p:cNvSpPr>
            <p:nvPr/>
          </p:nvSpPr>
          <p:spPr bwMode="auto">
            <a:xfrm>
              <a:off x="7542000" y="3313672"/>
              <a:ext cx="1408875" cy="584777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G (6+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0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4" name="Straight Arrow Connector 73"/>
            <p:cNvCxnSpPr>
              <a:cxnSpLocks/>
              <a:stCxn id="33821" idx="2"/>
              <a:endCxn id="33819" idx="0"/>
            </p:cNvCxnSpPr>
            <p:nvPr/>
          </p:nvCxnSpPr>
          <p:spPr>
            <a:xfrm flipH="1">
              <a:off x="8246438" y="2955183"/>
              <a:ext cx="1" cy="358489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1226022" y="1076388"/>
            <a:ext cx="275940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State space graph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7780083" y="1076388"/>
            <a:ext cx="183857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Search tree</a:t>
            </a:r>
          </a:p>
        </p:txBody>
      </p:sp>
    </p:spTree>
    <p:extLst>
      <p:ext uri="{BB962C8B-B14F-4D97-AF65-F5344CB8AC3E}">
        <p14:creationId xmlns:p14="http://schemas.microsoft.com/office/powerpoint/2010/main" val="5575057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33821" grpId="0"/>
      <p:bldP spid="8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A* Graph Search Gone Wrong?</a:t>
            </a:r>
          </a:p>
        </p:txBody>
      </p:sp>
      <p:sp>
        <p:nvSpPr>
          <p:cNvPr id="18" name="Oval 17"/>
          <p:cNvSpPr/>
          <p:nvPr/>
        </p:nvSpPr>
        <p:spPr>
          <a:xfrm>
            <a:off x="464021" y="2967235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216621" y="22321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3893021" y="29941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3893021" y="52039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114429" y="2613160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114429" y="3617643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2978621" y="2613160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274021" y="3756160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428411" y="235155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309601" y="3626815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311562" y="2386148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291551" y="411179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350851" y="1863745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8105725" y="1929827"/>
            <a:ext cx="1338824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 (0+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2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3" name="Group 80"/>
          <p:cNvGrpSpPr>
            <a:grpSpLocks/>
          </p:cNvGrpSpPr>
          <p:nvPr/>
        </p:nvGrpSpPr>
        <p:grpSpPr bwMode="auto">
          <a:xfrm>
            <a:off x="7115125" y="2514600"/>
            <a:ext cx="2684389" cy="1127183"/>
            <a:chOff x="5638800" y="1824206"/>
            <a:chExt cx="2684390" cy="1126737"/>
          </a:xfrm>
        </p:grpSpPr>
        <p:sp>
          <p:nvSpPr>
            <p:cNvPr id="33827" name="TextBox 54"/>
            <p:cNvSpPr txBox="1">
              <a:spLocks noChangeArrowheads="1"/>
            </p:cNvSpPr>
            <p:nvPr/>
          </p:nvSpPr>
          <p:spPr bwMode="auto">
            <a:xfrm>
              <a:off x="5638800" y="2366396"/>
              <a:ext cx="1386918" cy="584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A (1+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4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2" name="Straight Arrow Connector 61"/>
            <p:cNvCxnSpPr>
              <a:cxnSpLocks/>
              <a:stCxn id="54" idx="2"/>
              <a:endCxn id="33821" idx="0"/>
            </p:cNvCxnSpPr>
            <p:nvPr/>
          </p:nvCxnSpPr>
          <p:spPr>
            <a:xfrm>
              <a:off x="7298813" y="1824206"/>
              <a:ext cx="1024377" cy="546149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54" idx="2"/>
              <a:endCxn id="33827" idx="0"/>
            </p:cNvCxnSpPr>
            <p:nvPr/>
          </p:nvCxnSpPr>
          <p:spPr>
            <a:xfrm flipH="1">
              <a:off x="6332259" y="1824206"/>
              <a:ext cx="966553" cy="54219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821" name="TextBox 56"/>
          <p:cNvSpPr txBox="1">
            <a:spLocks noChangeArrowheads="1"/>
          </p:cNvSpPr>
          <p:nvPr/>
        </p:nvSpPr>
        <p:spPr bwMode="auto">
          <a:xfrm>
            <a:off x="9022527" y="3060965"/>
            <a:ext cx="1553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Calibri"/>
                <a:cs typeface="Calibri"/>
              </a:rPr>
              <a:t>C (3+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7" name="Group 82"/>
          <p:cNvGrpSpPr>
            <a:grpSpLocks/>
          </p:cNvGrpSpPr>
          <p:nvPr/>
        </p:nvGrpSpPr>
        <p:grpSpPr bwMode="auto">
          <a:xfrm>
            <a:off x="9094833" y="3645741"/>
            <a:ext cx="1409360" cy="943263"/>
            <a:chOff x="7542000" y="2955183"/>
            <a:chExt cx="1408875" cy="943266"/>
          </a:xfrm>
        </p:grpSpPr>
        <p:sp>
          <p:nvSpPr>
            <p:cNvPr id="33819" name="TextBox 57"/>
            <p:cNvSpPr txBox="1">
              <a:spLocks noChangeArrowheads="1"/>
            </p:cNvSpPr>
            <p:nvPr/>
          </p:nvSpPr>
          <p:spPr bwMode="auto">
            <a:xfrm>
              <a:off x="7542000" y="3313672"/>
              <a:ext cx="1408875" cy="584777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G (6+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0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4" name="Straight Arrow Connector 73"/>
            <p:cNvCxnSpPr>
              <a:cxnSpLocks/>
              <a:stCxn id="33821" idx="2"/>
              <a:endCxn id="33819" idx="0"/>
            </p:cNvCxnSpPr>
            <p:nvPr/>
          </p:nvCxnSpPr>
          <p:spPr>
            <a:xfrm flipH="1">
              <a:off x="8246438" y="2955183"/>
              <a:ext cx="1" cy="358489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1226022" y="1076388"/>
            <a:ext cx="275940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State space graph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7780083" y="1076388"/>
            <a:ext cx="183857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Search tree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5330599" y="5061742"/>
            <a:ext cx="634288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alibri"/>
                <a:cs typeface="Calibri"/>
              </a:rPr>
              <a:t>Simple check against explored set blocks C</a:t>
            </a:r>
          </a:p>
        </p:txBody>
      </p:sp>
      <p:sp>
        <p:nvSpPr>
          <p:cNvPr id="45" name="TextBox 44"/>
          <p:cNvSpPr txBox="1"/>
          <p:nvPr/>
        </p:nvSpPr>
        <p:spPr bwMode="auto">
          <a:xfrm>
            <a:off x="5327519" y="5666405"/>
            <a:ext cx="6737866" cy="95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alibri"/>
                <a:cs typeface="Calibri"/>
              </a:rPr>
              <a:t>Fancy check allows new C if cheaper than old</a:t>
            </a:r>
          </a:p>
          <a:p>
            <a:r>
              <a:rPr lang="en-US" sz="2800" dirty="0">
                <a:solidFill>
                  <a:srgbClr val="000000"/>
                </a:solidFill>
                <a:latin typeface="Calibri"/>
                <a:cs typeface="Calibri"/>
              </a:rPr>
              <a:t>but requires recalculating C’s descendants</a:t>
            </a:r>
          </a:p>
        </p:txBody>
      </p:sp>
    </p:spTree>
    <p:extLst>
      <p:ext uri="{BB962C8B-B14F-4D97-AF65-F5344CB8AC3E}">
        <p14:creationId xmlns:p14="http://schemas.microsoft.com/office/powerpoint/2010/main" val="1658448163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Admissibility of Heuristics</a:t>
            </a:r>
          </a:p>
        </p:txBody>
      </p:sp>
      <p:sp>
        <p:nvSpPr>
          <p:cNvPr id="8195" name="Content Placeholder 14"/>
          <p:cNvSpPr>
            <a:spLocks noGrp="1"/>
          </p:cNvSpPr>
          <p:nvPr>
            <p:ph idx="1"/>
          </p:nvPr>
        </p:nvSpPr>
        <p:spPr>
          <a:xfrm>
            <a:off x="4167269" y="928469"/>
            <a:ext cx="7944782" cy="3048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Main idea: Estimated heuristic values ≤ actual costs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Admissibility: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heuristic value ≤ actual cost to goal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h(A) </a:t>
            </a:r>
            <a:r>
              <a:rPr lang="en-US" sz="2800" dirty="0">
                <a:latin typeface="Calibri"/>
                <a:cs typeface="Calibri"/>
              </a:rPr>
              <a:t>≤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actual cost from A to G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cxnSp>
        <p:nvCxnSpPr>
          <p:cNvPr id="4" name="Straight Arrow Connector 3"/>
          <p:cNvCxnSpPr>
            <a:cxnSpLocks/>
            <a:stCxn id="7" idx="6"/>
            <a:endCxn id="8" idx="1"/>
          </p:cNvCxnSpPr>
          <p:nvPr/>
        </p:nvCxnSpPr>
        <p:spPr>
          <a:xfrm>
            <a:off x="1254792" y="2281239"/>
            <a:ext cx="1124511" cy="438711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8" idx="4"/>
            <a:endCxn id="9" idx="0"/>
          </p:cNvCxnSpPr>
          <p:nvPr/>
        </p:nvCxnSpPr>
        <p:spPr>
          <a:xfrm>
            <a:off x="2702592" y="3500439"/>
            <a:ext cx="0" cy="1528761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2854992" y="3886200"/>
            <a:ext cx="39305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7" name="Oval 6"/>
          <p:cNvSpPr/>
          <p:nvPr/>
        </p:nvSpPr>
        <p:spPr>
          <a:xfrm>
            <a:off x="340392" y="1824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2245392" y="2586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2245392" y="5029200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G</a:t>
            </a:r>
          </a:p>
        </p:txBody>
      </p:sp>
      <p:sp>
        <p:nvSpPr>
          <p:cNvPr id="34826" name="TextBox 9"/>
          <p:cNvSpPr txBox="1">
            <a:spLocks noChangeArrowheads="1"/>
          </p:cNvSpPr>
          <p:nvPr/>
        </p:nvSpPr>
        <p:spPr bwMode="auto">
          <a:xfrm>
            <a:off x="780272" y="3504044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h=4</a:t>
            </a:r>
          </a:p>
        </p:txBody>
      </p:sp>
      <p:sp>
        <p:nvSpPr>
          <p:cNvPr id="34828" name="TextBox 11"/>
          <p:cNvSpPr txBox="1">
            <a:spLocks noChangeArrowheads="1"/>
          </p:cNvSpPr>
          <p:nvPr/>
        </p:nvSpPr>
        <p:spPr bwMode="auto">
          <a:xfrm>
            <a:off x="1553566" y="1760253"/>
            <a:ext cx="39305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Calibri"/>
                <a:cs typeface="Calibri"/>
              </a:rPr>
              <a:t>1</a:t>
            </a:r>
          </a:p>
        </p:txBody>
      </p:sp>
      <p:cxnSp>
        <p:nvCxnSpPr>
          <p:cNvPr id="17" name="Straight Arrow Connector 16"/>
          <p:cNvCxnSpPr>
            <a:stCxn id="7" idx="5"/>
            <a:endCxn id="9" idx="1"/>
          </p:cNvCxnSpPr>
          <p:nvPr/>
        </p:nvCxnSpPr>
        <p:spPr>
          <a:xfrm>
            <a:off x="1120881" y="2604528"/>
            <a:ext cx="1258422" cy="255858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09735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8" grpId="0" animBg="1"/>
      <p:bldP spid="3482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>
                <a:latin typeface="Calibri"/>
                <a:cs typeface="Calibri"/>
              </a:rPr>
              <a:t>Consistency of Heuristics</a:t>
            </a:r>
          </a:p>
        </p:txBody>
      </p:sp>
      <p:sp>
        <p:nvSpPr>
          <p:cNvPr id="8195" name="Content Placeholder 14"/>
          <p:cNvSpPr>
            <a:spLocks noGrp="1"/>
          </p:cNvSpPr>
          <p:nvPr>
            <p:ph idx="1"/>
          </p:nvPr>
        </p:nvSpPr>
        <p:spPr>
          <a:xfrm>
            <a:off x="4152275" y="928470"/>
            <a:ext cx="7982263" cy="57614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Main idea: Estimated heuristic costs ≤ actual costs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Admissibility: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heuristic cost ≤ actual cost to goal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h(A) </a:t>
            </a:r>
            <a:r>
              <a:rPr lang="en-US" sz="2800" dirty="0">
                <a:latin typeface="Calibri"/>
                <a:cs typeface="Calibri"/>
              </a:rPr>
              <a:t>≤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actual cost from A to G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Consistency: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“heuristic step cost” ≤ actual cost for each step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h(A) </a:t>
            </a:r>
            <a:r>
              <a:rPr lang="en-US" sz="2800" dirty="0">
                <a:latin typeface="Calibri"/>
                <a:cs typeface="Calibri"/>
              </a:rPr>
              <a:t>–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 h(C) </a:t>
            </a:r>
            <a:r>
              <a:rPr lang="en-US" sz="2800" dirty="0">
                <a:latin typeface="Calibri"/>
                <a:cs typeface="Calibri"/>
              </a:rPr>
              <a:t>≤ </a:t>
            </a: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cost(A to C)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		</a:t>
            </a:r>
            <a:r>
              <a:rPr lang="en-US" sz="2800" dirty="0">
                <a:latin typeface="Calibri"/>
                <a:cs typeface="Calibri"/>
              </a:rPr>
              <a:t>triangle inequality</a:t>
            </a:r>
            <a:endParaRPr lang="en-US" sz="2800" dirty="0">
              <a:cs typeface="Calibri"/>
            </a:endParaRP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cs typeface="Calibri"/>
              </a:rPr>
              <a:t>h(A) </a:t>
            </a:r>
            <a:r>
              <a:rPr lang="en-US" sz="2800" dirty="0">
                <a:cs typeface="Calibri"/>
              </a:rPr>
              <a:t>≤ </a:t>
            </a:r>
            <a:r>
              <a:rPr lang="en-US" sz="2800" dirty="0">
                <a:solidFill>
                  <a:schemeClr val="accent1"/>
                </a:solidFill>
                <a:cs typeface="Calibri"/>
              </a:rPr>
              <a:t>cost(A to C) </a:t>
            </a:r>
            <a:r>
              <a:rPr lang="en-US" sz="2800" dirty="0">
                <a:cs typeface="Calibri"/>
              </a:rPr>
              <a:t>+</a:t>
            </a:r>
            <a:r>
              <a:rPr lang="en-US" sz="2800" dirty="0">
                <a:solidFill>
                  <a:srgbClr val="008000"/>
                </a:solidFill>
                <a:cs typeface="Calibri"/>
              </a:rPr>
              <a:t> </a:t>
            </a:r>
            <a:r>
              <a:rPr lang="en-US" sz="2800" dirty="0">
                <a:solidFill>
                  <a:srgbClr val="00B050"/>
                </a:solidFill>
                <a:cs typeface="Calibri"/>
              </a:rPr>
              <a:t>h(C)</a:t>
            </a:r>
          </a:p>
          <a:p>
            <a:pPr>
              <a:lnSpc>
                <a:spcPct val="100000"/>
              </a:lnSpc>
              <a:buClr>
                <a:srgbClr val="333399"/>
              </a:buClr>
            </a:pPr>
            <a:r>
              <a:rPr lang="en-US" dirty="0">
                <a:latin typeface="Calibri"/>
                <a:cs typeface="Calibri"/>
              </a:rPr>
              <a:t>Consequences of consistency: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800" dirty="0">
                <a:latin typeface="Calibri"/>
                <a:cs typeface="Calibri"/>
              </a:rPr>
              <a:t>The f value along a path never decreases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800" dirty="0">
                <a:latin typeface="Calibri"/>
                <a:cs typeface="Calibri"/>
              </a:rPr>
              <a:t>A* graph search is optimal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cxnSp>
        <p:nvCxnSpPr>
          <p:cNvPr id="4" name="Straight Arrow Connector 3"/>
          <p:cNvCxnSpPr>
            <a:endCxn id="8" idx="1"/>
          </p:cNvCxnSpPr>
          <p:nvPr/>
        </p:nvCxnSpPr>
        <p:spPr>
          <a:xfrm>
            <a:off x="1254793" y="2281240"/>
            <a:ext cx="1124510" cy="438710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40392" y="1824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2245392" y="2586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2245392" y="5029200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G</a:t>
            </a:r>
          </a:p>
        </p:txBody>
      </p:sp>
      <p:sp>
        <p:nvSpPr>
          <p:cNvPr id="34826" name="TextBox 9"/>
          <p:cNvSpPr txBox="1">
            <a:spLocks noChangeArrowheads="1"/>
          </p:cNvSpPr>
          <p:nvPr/>
        </p:nvSpPr>
        <p:spPr bwMode="auto">
          <a:xfrm>
            <a:off x="637084" y="3488645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h=4</a:t>
            </a:r>
          </a:p>
        </p:txBody>
      </p:sp>
      <p:sp>
        <p:nvSpPr>
          <p:cNvPr id="34827" name="TextBox 10"/>
          <p:cNvSpPr txBox="1">
            <a:spLocks noChangeArrowheads="1"/>
          </p:cNvSpPr>
          <p:nvPr/>
        </p:nvSpPr>
        <p:spPr bwMode="auto">
          <a:xfrm>
            <a:off x="2829597" y="3763002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h=1</a:t>
            </a:r>
          </a:p>
        </p:txBody>
      </p:sp>
      <p:sp>
        <p:nvSpPr>
          <p:cNvPr id="34828" name="TextBox 11"/>
          <p:cNvSpPr txBox="1">
            <a:spLocks noChangeArrowheads="1"/>
          </p:cNvSpPr>
          <p:nvPr/>
        </p:nvSpPr>
        <p:spPr bwMode="auto">
          <a:xfrm>
            <a:off x="1551700" y="1771574"/>
            <a:ext cx="39305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Calibri"/>
                <a:cs typeface="Calibri"/>
              </a:rPr>
              <a:t>1</a:t>
            </a:r>
          </a:p>
        </p:txBody>
      </p:sp>
      <p:cxnSp>
        <p:nvCxnSpPr>
          <p:cNvPr id="17" name="Straight Arrow Connector 16"/>
          <p:cNvCxnSpPr>
            <a:stCxn id="7" idx="5"/>
            <a:endCxn id="9" idx="1"/>
          </p:cNvCxnSpPr>
          <p:nvPr/>
        </p:nvCxnSpPr>
        <p:spPr>
          <a:xfrm>
            <a:off x="1120881" y="2604528"/>
            <a:ext cx="1258422" cy="255858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630957" y="3893166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h=2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37084" y="3748630"/>
            <a:ext cx="838200" cy="638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5281405-EA50-4854-8E1B-ED1A0E49E919}"/>
              </a:ext>
            </a:extLst>
          </p:cNvPr>
          <p:cNvCxnSpPr>
            <a:cxnSpLocks/>
            <a:stCxn id="8" idx="4"/>
            <a:endCxn id="9" idx="0"/>
          </p:cNvCxnSpPr>
          <p:nvPr/>
        </p:nvCxnSpPr>
        <p:spPr>
          <a:xfrm>
            <a:off x="2702592" y="3500439"/>
            <a:ext cx="0" cy="152876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4183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reeform 21"/>
          <p:cNvSpPr>
            <a:spLocks/>
          </p:cNvSpPr>
          <p:nvPr/>
        </p:nvSpPr>
        <p:spPr bwMode="auto">
          <a:xfrm>
            <a:off x="8518525" y="2362200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Optimality of A* Graph Search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idx="1"/>
          </p:nvPr>
        </p:nvSpPr>
        <p:spPr>
          <a:xfrm>
            <a:off x="606452" y="1184276"/>
            <a:ext cx="7224685" cy="44196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/>
                <a:cs typeface="Calibri"/>
              </a:rPr>
              <a:t>Sketch: consider what A* does with a consistent heuristic:</a:t>
            </a:r>
          </a:p>
          <a:p>
            <a:pPr lvl="1"/>
            <a:endParaRPr lang="en-US" sz="1600" dirty="0">
              <a:latin typeface="Calibri"/>
              <a:cs typeface="Calibri"/>
            </a:endParaRP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Fact 1: In tree search, A* expands nodes in increasing total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3200" dirty="0">
                <a:latin typeface="Calibri"/>
                <a:cs typeface="Calibri"/>
              </a:rPr>
              <a:t> value (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f-contours</a:t>
            </a:r>
            <a:r>
              <a:rPr lang="en-US" sz="3200" dirty="0">
                <a:latin typeface="Calibri"/>
                <a:cs typeface="Calibri"/>
              </a:rPr>
              <a:t>)</a:t>
            </a:r>
            <a:br>
              <a:rPr lang="en-US" sz="3200" dirty="0">
                <a:latin typeface="Calibri"/>
                <a:cs typeface="Calibri"/>
              </a:rPr>
            </a:br>
            <a:endParaRPr lang="en-US" sz="1800" dirty="0">
              <a:latin typeface="Calibri"/>
              <a:cs typeface="Calibri"/>
            </a:endParaRP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Fact 2: For every state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lang="en-US" sz="3200" dirty="0">
                <a:latin typeface="Calibri"/>
                <a:cs typeface="Calibri"/>
              </a:rPr>
              <a:t>, nodes that reach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lang="en-US" sz="3200" dirty="0">
                <a:latin typeface="Calibri"/>
                <a:cs typeface="Calibri"/>
              </a:rPr>
              <a:t> optimally are explored before nodes that reach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suboptimally</a:t>
            </a:r>
            <a:endParaRPr lang="en-US" sz="3200" dirty="0">
              <a:latin typeface="Calibri"/>
              <a:cs typeface="Calibri"/>
            </a:endParaRPr>
          </a:p>
          <a:p>
            <a:pPr lvl="1"/>
            <a:endParaRPr lang="en-US" sz="1800" dirty="0">
              <a:latin typeface="Calibri"/>
              <a:cs typeface="Calibri"/>
            </a:endParaRP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Result: A* graph search is optimal</a:t>
            </a:r>
          </a:p>
        </p:txBody>
      </p:sp>
      <p:sp>
        <p:nvSpPr>
          <p:cNvPr id="41989" name="Freeform 9"/>
          <p:cNvSpPr>
            <a:spLocks/>
          </p:cNvSpPr>
          <p:nvPr/>
        </p:nvSpPr>
        <p:spPr bwMode="auto">
          <a:xfrm>
            <a:off x="8001000" y="2533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0" name="Oval 10"/>
          <p:cNvSpPr>
            <a:spLocks noChangeArrowheads="1"/>
          </p:cNvSpPr>
          <p:nvPr/>
        </p:nvSpPr>
        <p:spPr bwMode="auto">
          <a:xfrm>
            <a:off x="9123363" y="2889250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1" name="Oval 11"/>
          <p:cNvSpPr>
            <a:spLocks noChangeArrowheads="1"/>
          </p:cNvSpPr>
          <p:nvPr/>
        </p:nvSpPr>
        <p:spPr bwMode="auto">
          <a:xfrm>
            <a:off x="9599613" y="287972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41992" name="Text Box 12"/>
          <p:cNvSpPr txBox="1">
            <a:spLocks noChangeArrowheads="1"/>
          </p:cNvSpPr>
          <p:nvPr/>
        </p:nvSpPr>
        <p:spPr bwMode="auto">
          <a:xfrm>
            <a:off x="9253538" y="2740026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41993" name="Oval 16"/>
          <p:cNvSpPr>
            <a:spLocks noChangeArrowheads="1"/>
          </p:cNvSpPr>
          <p:nvPr/>
        </p:nvSpPr>
        <p:spPr bwMode="auto">
          <a:xfrm>
            <a:off x="9847263" y="3929063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41994" name="Oval 17"/>
          <p:cNvSpPr>
            <a:spLocks noChangeArrowheads="1"/>
          </p:cNvSpPr>
          <p:nvPr/>
        </p:nvSpPr>
        <p:spPr bwMode="auto">
          <a:xfrm>
            <a:off x="9367838" y="4484688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5" name="Freeform 19"/>
          <p:cNvSpPr>
            <a:spLocks/>
          </p:cNvSpPr>
          <p:nvPr/>
        </p:nvSpPr>
        <p:spPr bwMode="auto">
          <a:xfrm>
            <a:off x="9321800" y="3275014"/>
            <a:ext cx="179388" cy="1196975"/>
          </a:xfrm>
          <a:custGeom>
            <a:avLst/>
            <a:gdLst>
              <a:gd name="T0" fmla="*/ 2147483647 w 113"/>
              <a:gd name="T1" fmla="*/ 0 h 754"/>
              <a:gd name="T2" fmla="*/ 2147483647 w 113"/>
              <a:gd name="T3" fmla="*/ 2147483647 h 754"/>
              <a:gd name="T4" fmla="*/ 2147483647 w 113"/>
              <a:gd name="T5" fmla="*/ 2147483647 h 754"/>
              <a:gd name="T6" fmla="*/ 2147483647 w 113"/>
              <a:gd name="T7" fmla="*/ 2147483647 h 754"/>
              <a:gd name="T8" fmla="*/ 2147483647 w 113"/>
              <a:gd name="T9" fmla="*/ 2147483647 h 754"/>
              <a:gd name="T10" fmla="*/ 0 w 113"/>
              <a:gd name="T11" fmla="*/ 2147483647 h 754"/>
              <a:gd name="T12" fmla="*/ 2147483647 w 113"/>
              <a:gd name="T13" fmla="*/ 2147483647 h 754"/>
              <a:gd name="T14" fmla="*/ 2147483647 w 113"/>
              <a:gd name="T15" fmla="*/ 2147483647 h 754"/>
              <a:gd name="T16" fmla="*/ 2147483647 w 113"/>
              <a:gd name="T17" fmla="*/ 2147483647 h 754"/>
              <a:gd name="T18" fmla="*/ 2147483647 w 113"/>
              <a:gd name="T19" fmla="*/ 2147483647 h 7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3"/>
              <a:gd name="T31" fmla="*/ 0 h 754"/>
              <a:gd name="T32" fmla="*/ 113 w 113"/>
              <a:gd name="T33" fmla="*/ 754 h 7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3" h="754">
                <a:moveTo>
                  <a:pt x="80" y="0"/>
                </a:moveTo>
                <a:cubicBezTo>
                  <a:pt x="85" y="21"/>
                  <a:pt x="90" y="40"/>
                  <a:pt x="97" y="60"/>
                </a:cubicBezTo>
                <a:cubicBezTo>
                  <a:pt x="113" y="160"/>
                  <a:pt x="99" y="191"/>
                  <a:pt x="54" y="264"/>
                </a:cubicBezTo>
                <a:cubicBezTo>
                  <a:pt x="47" y="289"/>
                  <a:pt x="35" y="313"/>
                  <a:pt x="21" y="334"/>
                </a:cubicBezTo>
                <a:cubicBezTo>
                  <a:pt x="12" y="374"/>
                  <a:pt x="21" y="340"/>
                  <a:pt x="10" y="372"/>
                </a:cubicBezTo>
                <a:cubicBezTo>
                  <a:pt x="6" y="383"/>
                  <a:pt x="0" y="404"/>
                  <a:pt x="0" y="404"/>
                </a:cubicBezTo>
                <a:cubicBezTo>
                  <a:pt x="4" y="446"/>
                  <a:pt x="13" y="491"/>
                  <a:pt x="43" y="523"/>
                </a:cubicBezTo>
                <a:cubicBezTo>
                  <a:pt x="45" y="530"/>
                  <a:pt x="45" y="537"/>
                  <a:pt x="48" y="544"/>
                </a:cubicBezTo>
                <a:cubicBezTo>
                  <a:pt x="51" y="550"/>
                  <a:pt x="57" y="554"/>
                  <a:pt x="59" y="560"/>
                </a:cubicBezTo>
                <a:cubicBezTo>
                  <a:pt x="78" y="626"/>
                  <a:pt x="70" y="684"/>
                  <a:pt x="70" y="7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6" name="Freeform 20"/>
          <p:cNvSpPr>
            <a:spLocks/>
          </p:cNvSpPr>
          <p:nvPr/>
        </p:nvSpPr>
        <p:spPr bwMode="auto">
          <a:xfrm>
            <a:off x="9739311" y="3471862"/>
            <a:ext cx="222251" cy="436563"/>
          </a:xfrm>
          <a:custGeom>
            <a:avLst/>
            <a:gdLst>
              <a:gd name="T0" fmla="*/ 0 w 140"/>
              <a:gd name="T1" fmla="*/ 0 h 275"/>
              <a:gd name="T2" fmla="*/ 2147483647 w 140"/>
              <a:gd name="T3" fmla="*/ 2147483647 h 275"/>
              <a:gd name="T4" fmla="*/ 2147483647 w 140"/>
              <a:gd name="T5" fmla="*/ 2147483647 h 275"/>
              <a:gd name="T6" fmla="*/ 2147483647 w 140"/>
              <a:gd name="T7" fmla="*/ 2147483647 h 275"/>
              <a:gd name="T8" fmla="*/ 2147483647 w 140"/>
              <a:gd name="T9" fmla="*/ 2147483647 h 275"/>
              <a:gd name="T10" fmla="*/ 2147483647 w 140"/>
              <a:gd name="T11" fmla="*/ 2147483647 h 2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0"/>
              <a:gd name="T19" fmla="*/ 0 h 275"/>
              <a:gd name="T20" fmla="*/ 140 w 140"/>
              <a:gd name="T21" fmla="*/ 275 h 2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0" h="275">
                <a:moveTo>
                  <a:pt x="0" y="0"/>
                </a:moveTo>
                <a:cubicBezTo>
                  <a:pt x="11" y="11"/>
                  <a:pt x="20" y="24"/>
                  <a:pt x="33" y="33"/>
                </a:cubicBezTo>
                <a:cubicBezTo>
                  <a:pt x="59" y="52"/>
                  <a:pt x="92" y="58"/>
                  <a:pt x="119" y="76"/>
                </a:cubicBezTo>
                <a:cubicBezTo>
                  <a:pt x="140" y="106"/>
                  <a:pt x="138" y="138"/>
                  <a:pt x="124" y="172"/>
                </a:cubicBezTo>
                <a:cubicBezTo>
                  <a:pt x="116" y="190"/>
                  <a:pt x="92" y="221"/>
                  <a:pt x="92" y="221"/>
                </a:cubicBezTo>
                <a:cubicBezTo>
                  <a:pt x="98" y="240"/>
                  <a:pt x="114" y="255"/>
                  <a:pt x="114" y="27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41997" name="Oval 22"/>
          <p:cNvSpPr>
            <a:spLocks noChangeArrowheads="1"/>
          </p:cNvSpPr>
          <p:nvPr/>
        </p:nvSpPr>
        <p:spPr bwMode="auto">
          <a:xfrm>
            <a:off x="9355138" y="2463801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8" name="Freeform 23"/>
          <p:cNvSpPr>
            <a:spLocks/>
          </p:cNvSpPr>
          <p:nvPr/>
        </p:nvSpPr>
        <p:spPr bwMode="auto">
          <a:xfrm>
            <a:off x="8783637" y="3368676"/>
            <a:ext cx="1181100" cy="557212"/>
          </a:xfrm>
          <a:custGeom>
            <a:avLst/>
            <a:gdLst>
              <a:gd name="T0" fmla="*/ 2147483647 w 744"/>
              <a:gd name="T1" fmla="*/ 0 h 351"/>
              <a:gd name="T2" fmla="*/ 2147483647 w 744"/>
              <a:gd name="T3" fmla="*/ 2147483647 h 351"/>
              <a:gd name="T4" fmla="*/ 2147483647 w 744"/>
              <a:gd name="T5" fmla="*/ 2147483647 h 351"/>
              <a:gd name="T6" fmla="*/ 2147483647 w 744"/>
              <a:gd name="T7" fmla="*/ 2147483647 h 351"/>
              <a:gd name="T8" fmla="*/ 0 w 744"/>
              <a:gd name="T9" fmla="*/ 2147483647 h 3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4"/>
              <a:gd name="T16" fmla="*/ 0 h 351"/>
              <a:gd name="T17" fmla="*/ 744 w 744"/>
              <a:gd name="T18" fmla="*/ 351 h 3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4" h="351">
                <a:moveTo>
                  <a:pt x="744" y="0"/>
                </a:moveTo>
                <a:cubicBezTo>
                  <a:pt x="672" y="25"/>
                  <a:pt x="600" y="51"/>
                  <a:pt x="547" y="105"/>
                </a:cubicBezTo>
                <a:cubicBezTo>
                  <a:pt x="494" y="159"/>
                  <a:pt x="485" y="295"/>
                  <a:pt x="428" y="323"/>
                </a:cubicBezTo>
                <a:cubicBezTo>
                  <a:pt x="371" y="351"/>
                  <a:pt x="274" y="293"/>
                  <a:pt x="203" y="274"/>
                </a:cubicBezTo>
                <a:cubicBezTo>
                  <a:pt x="132" y="255"/>
                  <a:pt x="66" y="233"/>
                  <a:pt x="0" y="21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9" name="Freeform 24"/>
          <p:cNvSpPr>
            <a:spLocks/>
          </p:cNvSpPr>
          <p:nvPr/>
        </p:nvSpPr>
        <p:spPr bwMode="auto">
          <a:xfrm>
            <a:off x="9039226" y="3100388"/>
            <a:ext cx="747713" cy="293688"/>
          </a:xfrm>
          <a:custGeom>
            <a:avLst/>
            <a:gdLst>
              <a:gd name="T0" fmla="*/ 2147483647 w 471"/>
              <a:gd name="T1" fmla="*/ 0 h 185"/>
              <a:gd name="T2" fmla="*/ 2147483647 w 471"/>
              <a:gd name="T3" fmla="*/ 2147483647 h 185"/>
              <a:gd name="T4" fmla="*/ 0 w 471"/>
              <a:gd name="T5" fmla="*/ 2147483647 h 185"/>
              <a:gd name="T6" fmla="*/ 0 60000 65536"/>
              <a:gd name="T7" fmla="*/ 0 60000 65536"/>
              <a:gd name="T8" fmla="*/ 0 60000 65536"/>
              <a:gd name="T9" fmla="*/ 0 w 471"/>
              <a:gd name="T10" fmla="*/ 0 h 185"/>
              <a:gd name="T11" fmla="*/ 471 w 471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1" h="185">
                <a:moveTo>
                  <a:pt x="471" y="0"/>
                </a:moveTo>
                <a:cubicBezTo>
                  <a:pt x="394" y="76"/>
                  <a:pt x="317" y="153"/>
                  <a:pt x="239" y="169"/>
                </a:cubicBezTo>
                <a:cubicBezTo>
                  <a:pt x="161" y="185"/>
                  <a:pt x="80" y="142"/>
                  <a:pt x="0" y="9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2000" name="Text Box 26"/>
          <p:cNvSpPr txBox="1">
            <a:spLocks noChangeArrowheads="1"/>
          </p:cNvSpPr>
          <p:nvPr/>
        </p:nvSpPr>
        <p:spPr bwMode="auto">
          <a:xfrm>
            <a:off x="10228198" y="3386563"/>
            <a:ext cx="1108077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f </a:t>
            </a:r>
            <a:r>
              <a:rPr lang="en-US" sz="2800">
                <a:latin typeface="Calibri"/>
                <a:cs typeface="Calibri"/>
                <a:sym typeface="Symbol" pitchFamily="18" charset="2"/>
              </a:rPr>
              <a:t> 3</a:t>
            </a:r>
          </a:p>
        </p:txBody>
      </p:sp>
      <p:sp>
        <p:nvSpPr>
          <p:cNvPr id="42001" name="Text Box 27"/>
          <p:cNvSpPr txBox="1">
            <a:spLocks noChangeArrowheads="1"/>
          </p:cNvSpPr>
          <p:nvPr/>
        </p:nvSpPr>
        <p:spPr bwMode="auto">
          <a:xfrm>
            <a:off x="10101198" y="2991275"/>
            <a:ext cx="1108077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f </a:t>
            </a:r>
            <a:r>
              <a:rPr lang="en-US" sz="2800">
                <a:latin typeface="Calibri"/>
                <a:cs typeface="Calibri"/>
                <a:sym typeface="Symbol" pitchFamily="18" charset="2"/>
              </a:rPr>
              <a:t> 2</a:t>
            </a:r>
          </a:p>
        </p:txBody>
      </p:sp>
      <p:sp>
        <p:nvSpPr>
          <p:cNvPr id="42002" name="Text Box 28"/>
          <p:cNvSpPr txBox="1">
            <a:spLocks noChangeArrowheads="1"/>
          </p:cNvSpPr>
          <p:nvPr/>
        </p:nvSpPr>
        <p:spPr bwMode="auto">
          <a:xfrm>
            <a:off x="9901172" y="2613451"/>
            <a:ext cx="1108077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f </a:t>
            </a:r>
            <a:r>
              <a:rPr lang="en-US" sz="2800">
                <a:latin typeface="Calibri"/>
                <a:cs typeface="Calibri"/>
                <a:sym typeface="Symbol" pitchFamily="18" charset="2"/>
              </a:rPr>
              <a:t> 1</a:t>
            </a:r>
          </a:p>
        </p:txBody>
      </p:sp>
    </p:spTree>
    <p:extLst>
      <p:ext uri="{BB962C8B-B14F-4D97-AF65-F5344CB8AC3E}">
        <p14:creationId xmlns:p14="http://schemas.microsoft.com/office/powerpoint/2010/main" val="3464164265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Optimality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48656" y="1183458"/>
            <a:ext cx="9766984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/>
              <a:t>Tree search: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A* is optimal if heuristic is admissible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UCS is a special case (h = 0)</a:t>
            </a:r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Graph search: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A* optimal if heuristic is consistent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UCS optimal (h = 0 is consistent)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Consistency implies admissibility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In general, most natural admissible heuristics tend to be consistent, especially if from relaxed problems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9853" y="2009404"/>
            <a:ext cx="4720694" cy="340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A*: Summary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9590" y="1553037"/>
            <a:ext cx="4865218" cy="4537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173552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A*: Summary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A* uses both backward costs and (estimates of) forward costs</a:t>
            </a:r>
          </a:p>
          <a:p>
            <a:pPr lvl="4"/>
            <a:endParaRPr lang="en-US" sz="1600" dirty="0"/>
          </a:p>
          <a:p>
            <a:pPr eaLnBrk="1" hangingPunct="1"/>
            <a:r>
              <a:rPr lang="en-US" dirty="0"/>
              <a:t>A* is optimal with admissible / consistent heuristics</a:t>
            </a:r>
          </a:p>
          <a:p>
            <a:pPr lvl="4"/>
            <a:endParaRPr lang="en-US" sz="1600" dirty="0"/>
          </a:p>
          <a:p>
            <a:pPr eaLnBrk="1" hangingPunct="1"/>
            <a:r>
              <a:rPr lang="en-US" dirty="0"/>
              <a:t>Heuristic design is key: often use relaxed problems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1" y="3886363"/>
            <a:ext cx="8077197" cy="2487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7010</TotalTime>
  <Words>2400</Words>
  <Application>Microsoft Office PowerPoint</Application>
  <PresentationFormat>Widescreen</PresentationFormat>
  <Paragraphs>584</Paragraphs>
  <Slides>59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5" baseType="lpstr">
      <vt:lpstr>Arial</vt:lpstr>
      <vt:lpstr>Calibri</vt:lpstr>
      <vt:lpstr>Calibri Light</vt:lpstr>
      <vt:lpstr>Times New Roman</vt:lpstr>
      <vt:lpstr>Wingdings</vt:lpstr>
      <vt:lpstr>Office Theme</vt:lpstr>
      <vt:lpstr>AI: Representation and Problem Solving </vt:lpstr>
      <vt:lpstr>PowerPoint Presentation</vt:lpstr>
      <vt:lpstr>PowerPoint Presentation</vt:lpstr>
      <vt:lpstr>PowerPoint Presentation</vt:lpstr>
      <vt:lpstr>Recall: Breadth-First Search (BFS) Properties</vt:lpstr>
      <vt:lpstr>Size/cost of Search Trees</vt:lpstr>
      <vt:lpstr>Recall: Breadth-First Search (BFS) Properties</vt:lpstr>
      <vt:lpstr>Uniform Cost Search (UCS) Properties</vt:lpstr>
      <vt:lpstr>Uniform Cost Issues</vt:lpstr>
      <vt:lpstr>Demo Contours UCS Empty</vt:lpstr>
      <vt:lpstr>Demo Contours UCS Pacman Small Maze</vt:lpstr>
      <vt:lpstr>Uninformed vs Informed Search</vt:lpstr>
      <vt:lpstr>Today</vt:lpstr>
      <vt:lpstr>Informed Search</vt:lpstr>
      <vt:lpstr>Search Heuristics</vt:lpstr>
      <vt:lpstr>Example: Euclidean distance to Bucharest</vt:lpstr>
      <vt:lpstr>Effect of heuristics</vt:lpstr>
      <vt:lpstr>Greedy Search</vt:lpstr>
      <vt:lpstr>Greedy Search</vt:lpstr>
      <vt:lpstr>Greedy Search</vt:lpstr>
      <vt:lpstr>Demo Contours Greedy (Empty)</vt:lpstr>
      <vt:lpstr>Demo Contours Greedy (Pacman Small Maze)</vt:lpstr>
      <vt:lpstr>A* Search</vt:lpstr>
      <vt:lpstr>A* Search</vt:lpstr>
      <vt:lpstr>Combining UCS and Greedy</vt:lpstr>
      <vt:lpstr>Is A* Optimal?</vt:lpstr>
      <vt:lpstr>The Price is Wrong…</vt:lpstr>
      <vt:lpstr>Admissible Heuristics</vt:lpstr>
      <vt:lpstr>Admissible Heuristics</vt:lpstr>
      <vt:lpstr>Optimality of A* Tree Search</vt:lpstr>
      <vt:lpstr>Optimality of A* Tree Search</vt:lpstr>
      <vt:lpstr>Optimality of A* Tree Search: Blocking</vt:lpstr>
      <vt:lpstr>Optimality of A* Tree Search: Blocking</vt:lpstr>
      <vt:lpstr>Optimality of A* Tree Search: Blocking</vt:lpstr>
      <vt:lpstr>Properties of A*</vt:lpstr>
      <vt:lpstr>UCS vs A* Contours</vt:lpstr>
      <vt:lpstr>Demo Contours (Empty) -- UCS</vt:lpstr>
      <vt:lpstr>Demo Contours (Empty) – A*</vt:lpstr>
      <vt:lpstr>Demo Contours (Pacman Small Maze) – A*</vt:lpstr>
      <vt:lpstr>Comparison</vt:lpstr>
      <vt:lpstr>A* Search Algorithms</vt:lpstr>
      <vt:lpstr>PowerPoint Presentation</vt:lpstr>
      <vt:lpstr>PowerPoint Presentation</vt:lpstr>
      <vt:lpstr>A* Applications</vt:lpstr>
      <vt:lpstr>Creating Heuristics</vt:lpstr>
      <vt:lpstr>Creating Admissible Heuristics</vt:lpstr>
      <vt:lpstr>Example: 8 Puzzle</vt:lpstr>
      <vt:lpstr>8 Puzzle I</vt:lpstr>
      <vt:lpstr>8 Puzzle II</vt:lpstr>
      <vt:lpstr>Combining heuristics</vt:lpstr>
      <vt:lpstr>Optimality of A* Graph Search</vt:lpstr>
      <vt:lpstr>A* Tree Search</vt:lpstr>
      <vt:lpstr>A* Graph Search Gone Wrong?</vt:lpstr>
      <vt:lpstr>Admissibility of Heuristics</vt:lpstr>
      <vt:lpstr>Consistency of Heuristics</vt:lpstr>
      <vt:lpstr>Optimality of A* Graph Search</vt:lpstr>
      <vt:lpstr>Optimality</vt:lpstr>
      <vt:lpstr>A*: Summary</vt:lpstr>
      <vt:lpstr>A*: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Patrick Virtue</cp:lastModifiedBy>
  <cp:revision>646</cp:revision>
  <cp:lastPrinted>2018-11-27T13:42:27Z</cp:lastPrinted>
  <dcterms:created xsi:type="dcterms:W3CDTF">2018-10-11T11:39:27Z</dcterms:created>
  <dcterms:modified xsi:type="dcterms:W3CDTF">2019-09-03T03:11:01Z</dcterms:modified>
</cp:coreProperties>
</file>