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640" r:id="rId2"/>
    <p:sldId id="663" r:id="rId3"/>
    <p:sldId id="661" r:id="rId4"/>
    <p:sldId id="685" r:id="rId5"/>
    <p:sldId id="666" r:id="rId6"/>
    <p:sldId id="667" r:id="rId7"/>
    <p:sldId id="669" r:id="rId8"/>
    <p:sldId id="668" r:id="rId9"/>
    <p:sldId id="532" r:id="rId10"/>
    <p:sldId id="406" r:id="rId11"/>
    <p:sldId id="670" r:id="rId12"/>
    <p:sldId id="676" r:id="rId13"/>
    <p:sldId id="457" r:id="rId14"/>
    <p:sldId id="413" r:id="rId15"/>
    <p:sldId id="647" r:id="rId16"/>
    <p:sldId id="664" r:id="rId17"/>
    <p:sldId id="645" r:id="rId18"/>
    <p:sldId id="642" r:id="rId19"/>
    <p:sldId id="649" r:id="rId20"/>
    <p:sldId id="543" r:id="rId21"/>
    <p:sldId id="556" r:id="rId22"/>
    <p:sldId id="637" r:id="rId23"/>
    <p:sldId id="544" r:id="rId24"/>
    <p:sldId id="650" r:id="rId25"/>
    <p:sldId id="453" r:id="rId26"/>
    <p:sldId id="586" r:id="rId27"/>
    <p:sldId id="587" r:id="rId28"/>
    <p:sldId id="549" r:id="rId29"/>
    <p:sldId id="551" r:id="rId30"/>
    <p:sldId id="651" r:id="rId31"/>
    <p:sldId id="452" r:id="rId32"/>
    <p:sldId id="652" r:id="rId33"/>
    <p:sldId id="571" r:id="rId34"/>
    <p:sldId id="481" r:id="rId35"/>
    <p:sldId id="572" r:id="rId36"/>
    <p:sldId id="578" r:id="rId37"/>
    <p:sldId id="579" r:id="rId38"/>
    <p:sldId id="671" r:id="rId39"/>
    <p:sldId id="639" r:id="rId40"/>
    <p:sldId id="436" r:id="rId41"/>
    <p:sldId id="458" r:id="rId42"/>
    <p:sldId id="588" r:id="rId43"/>
    <p:sldId id="598" r:id="rId44"/>
    <p:sldId id="599" r:id="rId45"/>
    <p:sldId id="594" r:id="rId46"/>
    <p:sldId id="653" r:id="rId47"/>
    <p:sldId id="679" r:id="rId48"/>
    <p:sldId id="677" r:id="rId49"/>
    <p:sldId id="678" r:id="rId50"/>
    <p:sldId id="654" r:id="rId51"/>
    <p:sldId id="552" r:id="rId52"/>
    <p:sldId id="459" r:id="rId53"/>
    <p:sldId id="655" r:id="rId54"/>
    <p:sldId id="562" r:id="rId55"/>
    <p:sldId id="460" r:id="rId56"/>
    <p:sldId id="656" r:id="rId57"/>
    <p:sldId id="576" r:id="rId58"/>
    <p:sldId id="673" r:id="rId59"/>
    <p:sldId id="680" r:id="rId60"/>
    <p:sldId id="684" r:id="rId61"/>
    <p:sldId id="683" r:id="rId62"/>
    <p:sldId id="682" r:id="rId63"/>
    <p:sldId id="582" r:id="rId64"/>
    <p:sldId id="675" r:id="rId65"/>
    <p:sldId id="583" r:id="rId66"/>
    <p:sldId id="658" r:id="rId67"/>
    <p:sldId id="577" r:id="rId68"/>
    <p:sldId id="659" r:id="rId6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41:23.53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17678 8712 1209 0,'0'0'108'16,"-4"-6"-87"-16,1 3-21 0,-4-3 0 15,7-4 102-15,-4 7 16 0,4-3 3 0,-3 0 1 16,3 2-106-16,0-2-16 0,0-3-15 0,3 9 3 15,-6-10 12-15,3 10 0 0,3-3 0 0,1-3 0 16,-4-3 11-16,0 9 4 0,7 0 1 0,-7 0 0 0,3-4 28 0,1-2 7 16,-1 0 1-16,4 6 0 0,-3-3 12 0,3-4 4 15,0 7 0-15,4 0 0 0,-1-3-16 0,1-3-4 16,-1 6 0-16,4 0 0 0,4-3-24 0,0-3-4 16,3 6-2-16,0-4 0 0,0-2-10 0,0 6-8 15,8-3 12-15,-5-3-12 0,4 6 8 0,1 0-8 16,2-6 0-16,5 2 0 0,-8 8 0 0,4-4 0 15,-8 6 0-15,5-6 0 0,-5 0 0 0,-3 6 0 16,4-6 0-16,-4 0 0 0,4 3 9 0,-4-3-9 16,-3 0 0-16,3 0 9 0,0 0 6 0,-3 0 1 15,-1 6 0-15,1-2 0 0,0-4 8 0,-1 0 3 16,-3 6 0-16,-3-3 0 0,0 3-14 0,-4-3-2 16,3-3-1-16,-3 7 0 0,-7-7 10 0,7 3 1 15,-7-3 1-15,0 0 0 0,0 0-5 0,0 0-1 16,0 0 0-16,0 6 0 0,0-6-1 0,0 0-1 0,-7 10 0 15,7-10 0-15,0 0-14 0,0 0 0 0,-3 9 0 0,3-9 0 16,-4 6 0-16,4-6 0 0,0 0 8 0,-3 3-8 16,3-3 0-16,0 0 11 0,0 0-11 0,0 0 10 15,0 0-10-15,-7 0 0 0,0 7 9 0,7-7-9 16,-7 0 16-16,7 0-2 0,0 0 0 0,-7 3 0 16,7-3-14-16,0 0 0 0,0 0 0 0,-8 6 0 15,8-6 0-15,0 0 14 0,-7 3-2 0,7-3-1 16,-3 6-11-16,3-6 0 0,-7 10 0 0,3-10 8 15,1 9-8-15,-1 1 0 0,1-4 0 0,-4-3 0 0,3 6 0 0,4-2 0 16,-7 2 0-16,7 1 0 0,-3-4 17 0,3 3 2 16,-4 1 0-16,4 2 0 15,-4-6-19-15,4 10 0 0,-3-3 0 0,3-4 0 0,0 7 9 16,0 3-1-16,0-4-8 0,0 4 12 16,-4 0-12-16,4 0 0 0,-3 0 0 0,-1-4 0 0,4 4 0 15,-3 6 11-15,-1-6-11 0,4 6 10 0,0-3-10 0,-3 3 0 16,3-6 0-16,-4 0 0 0,4 6 0 0,0-6 0 15,0-4-10-15,0 10 10 0,4-6 0 0,-4 0 0 16,0 0 0-16,3 0 0 0,-3-4 11 0,4 4-11 16,-4 0 10-16,3 0-10 0,-3 3 9 0,4-10-9 15,-4 4 8-15,3 3-8 0,-3 0 0 0,0-4 8 16,0-5-8-16,0-1 0 0,0 10 12 0,-3-10-2 0,3 1-1 0,-4 5 0 16,4-5-9-16,0 5 0 0,0-5 0 0,0-1 8 15,0 1-8-15,4-1 0 0,-1 0 9 0,1 1-9 16,-4-10 0-16,0 6 8 0,3 4-8 0,1-1 0 15,-4-9 0-15,0 3 9 0,0-3-9 0,4 13 0 16,-4-13 10-16,0 3-10 0,0-3 8 0,0 9-8 16,0-9 13-16,0 0-2 0,0 0-1 0,0 0 0 15,-4 10 3-15,4-10 1 0,-7 0 0 16,3 6 0-16,-3-6-3 0,0 0-1 0,0-6 0 0,-3 6 0 16,-1-4-2-16,4-2-8 0,-4 3 12 0,1-3-4 15,-1 3-8-15,1-4 10 0,-4 1-10 0,3 3 10 16,-3-6-10-16,0 2 0 0,0-2 0 0,-4-1 0 15,4 1 0-15,0 0 0 0,-4-1 14 0,4 4-4 16,-4-7-10-16,-3 7 0 0,4-3 0 0,-1 6-11 16,-3-4 11-16,3-2 0 0,-3 9 0 0,7-6 0 15,-4 2 0-15,4-2 0 0,0 6 0 0,0 0 0 16,0-3 0-16,3 3 0 0,-3-6 0 0,4 6 0 0,-1 0 0 0,0 0 0 16,4 0 0-16,7 0 0 0,-7 0 0 0,7 0 0 15,-3 9 0-15,3-9-8 0,-4 6 8 0,1 4 0 16,3-7 0-16,0 10-8 0,0-4 8 0,3 0 0 15,1 1 0-15,-1-1-8 0,1 1 8 0,-1-1 0 16,4 7 0-16,0-7 0 0,0 4 0 0,1-4 0 16,-5 7 0-16,4-7 0 0,-3 10 0 15,3-3 0-15,0-7 0 0,-4 10 0 0,1-3 0 0,-1-7 0 16,1 10 0-16,-4-10 0 0,3 10 0 0,1-3 0 16,-4 2 0-16,0 1 0 0,0-3 0 0,0 3 0 15,0 0 0-15,0-1 0 0,0 4 0 0,0-3 0 16,0-6 0-16,0 2 0 0,0 1 0 0,0 3 0 15,0 0 0-15,0-4 0 0,0 4 0 0,0-6 0 0,0 2 0 16,0 4 0-16,0-3 0 0,0-4 0 0,0 4 0 0,0-6 0 16,0 5 0-16,0-2 0 0,3-7 0 0,-3 13 0 15,4-10 0-15,0 1 0 0,-1-1 0 0,1-3 0 16,-4 4 0-16,3-1 0 0,-3 1 0 0,4-1 0 16,-4-3 0-16,3-3 0 0,-3 7 0 0,0-10 8 15,0 0-8-15,0 6 0 0,0 3 8 0,0-9-8 16,0 0 0-16,0 0 9 0,0 0-9 0,-3 10 0 15,3-10 12-15,0 0-12 0,0 0 12 0,0 0-12 0,0 0 11 16,-7 0-11-16,7 0 10 0,-7 0-10 0,-1 0 9 16,1 0-9-16,0 0 8 0,0 0-8 15,4-3 0-15,-8-4 8 0,1 7-8 0,3 0 0 16,-4 0 0-16,0 0 8 0,-3 0-8 0,4-6 0 16,-4 6 0-16,-1-3 0 0,1 3 0 0,0 0 0 15,0 0 0-15,0 0 0 0,-4 0 8 0,4 0-8 0,0 0 0 0,-3 0 0 16,-1 0 0-16,0 0 0 0,1-6 0 0,-5 6 0 15,1 0 0-15,0 0 0 0,0-3 11 0,0-4-3 16,3 7-8-16,-3 0 12 0,-4-3-12 0,4 3 0 16,0 0-12-16,0 0 12 0,-4 0 0 0,4 0 0 15,0 0 0-15,0 3 0 0,-1-3 0 0,5 0 0 16,3 0 0-16,0 7 0 0,-1-4 0 0,1-3 0 0,4 0 0 0,-1 6 0 16,4-6 0-16,-3 3 9 0,2 3 1 0,1-6 0 15,4 0-10-15,-4 7-14 0,0-4 3 0,0-3 1 16,7 0 10-16,-4 6 0 0,-3-3 0 0,4 4 0 15,3-7 0-15,0 0 0 0,-4 3 0 0,4 3 0 16,-3-3 0-16,3-3 0 0,0 6 0 0,0 4 0 16,0-4 0-16,0 3 0 15,0-5 0-15,3 5 0 0,-3 0 0 0,0 1 0 0,0-4 0 16,4 10-8-16,-4-4 8 0,3-2 0 0,-3-1 0 0,0 7 0 16,4-7 0-16,-4 7 0 0,0-4 0 0,0-2 0 15,-4 6 0-15,4-1 0 0,0-5 0 0,0 2 0 16,0 4 0-16,0-7 0 0,0 1 0 0,0 5 0 15,-3-5 0-15,3-1 0 0,0 1 0 0,-4-1 0 16,4 0 0-16,-3 1 0 0,-1-4 0 0,0 3 0 16,1-5 0-16,-1 2 0 0,-3 0 8 0,4-3-8 15,-4 7 0-15,3-10 8 0,-3 6-8 0,-3-6 0 0,3 3 0 0,-4 3 8 16,4-6-8-16,-7 0 0 0,0 0 0 0,0 0 8 16,-4 0-8-16,-3 0 0 0,0 0 0 0,-1 0 8 15,-6 0-8-15,4 0 0 0,-5 0 0 0,-2 0 0 16,2 0 0-16,-2 0 0 0,2 0 0 0,1 0 0 15,0-6 0-15,-4 6 8 0,0 0-8 0,-10-3 0 16,0 3 0-16,-4 0 0 0,-3-6 0 0,-1 12 0 16,4-6 0-16,-3 3 0 0,7-3 0 0,-4 0 0 15,3 0 0-15,-3 0 0 0,-3 0 0 0,0 0 0 16,-8 0 0-16,1 0 0 0,-1 0 0 0,1 0 0 16,3 0 0-16,7 0 0 0,0 0 0 0,-3 0 0 15,0 0 0-15,-4 0-8 0,0 0 8 0,-4 6 0 16,-3-6 0-16,7 3 0 0,0-3 0 0,1 7 0 15,2-4 0-15,1-3 0 0,-4 6 0 0,0-6 0 16,-4 3 0-16,-3 4 0 0,1-1 0 0,2-3 0 0,4 3 0 0,4-3 0 16,-1 4 0-16,1-4 0 0,-4 3 0 0,0-6-8 15,-3 3 8-15,6-3 0 0,4 0 0 0,-3 6 0 16,7-6 0-16,-4 4 0 0,7-4 0 0,0 0 0 16,0 6 0-16,1-6 0 0,-1-6 0 0,0 6 0 15,-3 0 12-15,3 0-1 0,-3 0-1 0,-1 0 0 16,1 0-10-16,0 0-16 0,-1 6 4 0,8-6 1 15,-4 0 11-15,4 6 0 0,3-3 0 0,4-3 0 16,0 0 0-16,3 0 16 0,-3 0-4 0,3 0-1 16,0 7-11-16,4-7-9 0,4 3 9 0,-5-3-13 15,5 0 2-15,3 0 1 0,0 0 0 0,-1 0 0 16,8 6-37-16,0-6-7 16,7 0-2-16,0 0 0 0,-3 0-163 0,3 0-33 15,-14-6-6-15,17-7-2 0</inkml:trace>
  <inkml:trace contextRef="#ctx0" brushRef="#br0" timeOffset="2540.625">28413 8766 691 0,'0'0'61'15,"0"0"-49"-15,-4-7-12 0,-3 7 0 0,0 0 207 16,-3 0 38-16,2 0 8 0,-2 0 2 0,6-3-199 15,4 3-39-15,-7 0-8 0,7 0-1 0,-7 0 24 0,7 0 4 16,0 0 2-16,0 0 0 0,0 0-2 0,7-6-1 16,0 6 0-16,4 0 0 0,0 0 7 0,3-3 2 15,0 3 0-15,0-6 0 0,0 6-3 0,0 0 0 16,4 0 0-16,-4 0 0 0,7 0-8 0,0 0-1 16,4 0-1-16,0-4 0 0,3 4-13 0,4-6-2 15,3 6-1-15,-3 0 0 0,-1-6-2 0,1 6 0 0,0-3 0 0,0 3 0 16,-1 0-1-16,-2 0-1 0,-1 0 0 0,0 0 0 15,-3-7 5-15,-4 7 0 0,4 0 1 0,-4 0 0 16,0-3-8-16,0 3-1 0,0-6-8 16,-3 6 12-16,-1 0 0 0,1-3-1 15,-4 3 0-15,0-6 0 0,-3 6-11 0,-1 6 0 16,1-6 9-16,-4 0-9 0,4 0 30 0,-11 0 2 16,0 0 0-16,0 0 0 0,0 0-32 0,0 0-8 0,0 0-1 0,3 9 0 15,4-6 9-15,-7-3 12 0,0 0-2 0,4 10-1 16,-1 2-1-16,1-2 0 0,-1-1 0 0,-3 1 0 15,0-1-8-15,-3 0 0 0,3 1 0 0,0 9 0 16,-4-10 0-16,4 7 0 0,-3-1 0 0,3 4 0 16,-7 0 0-16,3 0 0 0,-3 0 9 0,4 0-9 15,3-4 8-15,-4 4-8 0,-3 6 8 0,7-6-8 16,-3 9 0-16,-1-9 9 0,0 6-9 0,4 3 0 0,0-6 8 16,0 0-8-16,0 3 0 0,0 0 0 0,-3-3 8 0,3 0-8 15,3 0 0-15,-3-3 0 0,0 6 11 0,0-6-11 16,4 6 10-16,-4 0-10 0,0-6 12 0,0 0-3 15,0-4-1-15,0-2 0 0,0 3 4 0,-4 2 0 16,4-2 0-16,0-3 0 0,4 2 1 0,-4-5 1 16,0 5 0-16,0-2 0 0,0-4 0 15,0 1 0-15,0 2 0 0,0-2 0 16,0-1-6-16,0-6 0 0,0-3-8 0,4 10 12 0,-4-4 1 0,0-6 0 16,0 9 0-16,0-9 0 0,0 0-13 0,0 7 11 15,0-7-11-15,0 0 10 0,0 0 1 0,-8 3 0 16,1-3 0-16,0 0 0 0,-3 6 2 0,3-6 1 15,0 0 0-15,-4 0 0 0,1 0-2 0,2 0-1 16,-2-6 0-16,3 6 0 0,-4-3-11 0,1-4 10 0,-1 7-10 0,0 0 10 16,1 0-10-16,-4-6 0 15,0 3 0-15,3 3 0 0,-3 0 0 0,0-6 0 0,0 6 0 16,-4 0 0-16,0-3 0 0,-6 3 0 0,3-7 0 0,-4 7 0 16,0 0 0-16,4 0 0 0,-4-3 0 0,4 3 0 15,-3 0 0-15,-1 0 0 0,4 0 0 0,-1 0 0 16,1 0 0-16,4 3 0 0,-1-3 0 0,4 0 0 15,0 0 0-15,3 0 0 0,1 0 0 0,-1 7 0 16,4-4 0-16,0-3 0 0,0 0 0 0,0 6 0 16,3-3 0-16,4-3 0 0,-3 6 0 0,-1 4 0 15,1-4 0-15,-1-3 0 0,4-3 0 16,0 10 8-16,-3-1-8 0,3-3 0 0,0 4 0 0,0-1-11 16,3 0 11-16,-3 1 0 0,4-1 8 0,-1 1-8 15,-3-4 8-15,4 3-8 0,-1 7 8 0,1-7-8 16,-1 4 0-16,4-4 8 0,-3 1-8 0,-1 5 0 0,1-5 0 15,0-1 0-15,-1 7 0 0,-3-7 8 0,0 7 0 0,4-3 0 16,-4-4 0-16,0 0 0 0,-4 7-8 0,4 0 0 16,0-4 0-16,-3 4 0 0,3-7 0 0,-4 7 0 15,0-3 0-15,1 2 0 0,-1 1 0 0,4-3 0 16,-3 5 0-16,-1-2 0 0,4 0 0 16,-3-4 0-16,3 4 0 0,-4-7 0 0,4 1 11 0,-3 5-3 15,3-2 0-15,0-7 0 0,-4 4-8 0,4-1 0 16,0 0 0-16,0-2 0 0,0-4 0 0,-3 6 0 0,3-2 0 15,0-7 0-15,-4 9 8 0,1-6 0 0,3-3 0 0,-4 6 0 16,1-3-8-16,3-3-17 16,-4 7 4-16,1 2 1 0,3-9 21 0,0 0 5 15,-7 0 1-15,7 0 0 0,-8 10-15 0,8-10 11 0,-7 0-11 0,0 6 10 16,4-3-10-16,3-3 0 0,-7 0 0 16,0 6 0-16,0-3 8 0,0-3-8 0,0 7 0 15,-1-4 8-15,1-3-8 0,-3 0 8 0,-1 0-8 0,1 0 8 16,-1 6-8-16,-3-6 0 0,-4 0 0 0,8 0 0 15,-4 0 0-15,0 0 13 0,-4 0-3 0,4 0-1 16,3 0-9-16,-3 0 0 0,0 3 0 0,0-3-11 16,-4 0 11-16,1 0 0 0,-1 0 0 0,0 0 0 15,-3 0 0-15,4 0 0 0,-1-3 0 0,4 3 0 16,0 0 0-16,0 0 0 0,-1 0 0 0,5 0 0 16,3 0 0-16,-4 0 0 0,1 0 0 0,3 0 0 0,-4 0 0 0,4-6 0 15,3 6 0-15,-3 0 0 0,4 0 0 0,-4 0 0 16,3 0 0-16,4 0 0 0,-7 0 0 0,7 0 0 15,-3 0 0-15,-4 0 0 0,7 0 0 16,-7 6 0-16,3-6 0 0,4 0 0 0,0 0 0 16,-7 0 0-16,3 3 0 0,-3 3-8 0,7-6 8 15,-3 0 0-15,-1 10 0 0,4-10-8 0,-3 6 8 16,-1-3 0-16,4 7 0 0,-3-4-8 0,3-3 8 16,0-3 0-16,0 10 0 0,0-4 0 0,0 3 0 0,0 1 0 15,0-4 0-15,0-6-8 0,0 9 8 0,0-6 0 16,0 7 0-16,0-4 0 0,0 4 0 0,0-1 0 15,-4 0 0-15,1-2 0 0,3 2 0 0,0 0 0 16,0 1 0-16,0-1 0 0,0 1 0 0,-4-1 0 16,4 0 0-16,0 1 0 0,-3-4 0 0,3 4 0 15,0-1 0-15,0 0 0 0,0 1 0 0,0-10 0 0,-4 9 0 0,1 1 0 16,3 2 0-16,0-2 0 0,-4-1 0 0,4 0 0 16,0-9 0-16,-3 3 0 0,-1 7 0 0,0-4 8 15,-3 4-8-15,4-10 0 0,-4 9 0 0,0-9 0 16,0 6 8-16,0-3-8 0,0-3 10 0,-4 7-10 15,0-4 8-15,4-3-8 0,-7 0 0 0,0 6 0 16,-3-6 8-16,2 3-8 0,-6-3 0 0,4 0 0 16,-5 0 0-16,-2 6 0 0,3-6 0 0,-4 0 0 15,4 4 0-15,-4-4 8 0,0 0-8 0,1 0 0 16,-1 0 0-16,0 0 0 0,1 0 0 0,-8 0 0 16,-3 0 0-16,-4 0 0 0,-4 0 0 0,-2 0 0 15,2 0 0-15,-3 0 0 0,0 0 0 0,4 6 0 16,0-6 0-16,-1 0 0 0,5 0 0 0,-5 0 0 15,-3 0 0-15,4 0 0 0,-7 0 0 0,-4 6 0 0,0-3 0 0,-4-3 0 16,5 0 0-16,2 0 0 0,-3 7 0 0,4-7 0 16,-4 0 0-16,-4 0 0 0,1 0 0 0,0 0 0 15,-4 3 0-15,3-3 0 0,1 0 0 0,3 0 0 16,0 0 0-16,-4 0 0 0,1 0 0 0,0 0 0 16,-8 0 0-16,4 0 0 0,0 0 0 0,4 0 0 15,3 0 0-15,3 6 0 0,1-6 0 0,-4 0 0 16,4 0 0-16,-4 0 0 0,0 0 0 0,0 3 0 15,-4-3 0-15,5 0 0 0,2 6 0 0,4-3 0 16,4-3 0-16,0 0 0 0,-1 0 0 0,5 0 0 16,-5 0 0-16,1 0 0 0,0 0 0 0,-1 0 0 15,4 0 0-15,1 0 0 0,2 7 0 0,1-4 0 16,3-3 0-16,4 6 0 0,3-6 0 0,1 0 0 16,2 3 0-16,5 4 0 0,-1-7-10 0,4 9-2 0,-4-9 0 15,4 9 0 1,4-9-71-16,-4 7-14 0,3-4-3 0,4 6-1 15,0-3-44-15,3-2-9 0,1 8-2 0,3-9-1030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56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jyuj6a88afh5u7?cid=3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2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u.edu/teaching/assessment/basics/formative-summative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3C72-003D-41CD-A850-FBE433FA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Size/cost of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58DC-95D8-45CB-AA01-C0F65410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Piazza post:</a:t>
            </a:r>
          </a:p>
          <a:p>
            <a:r>
              <a:rPr lang="en-US" dirty="0">
                <a:hlinkClick r:id="rId2"/>
              </a:rPr>
              <a:t>https://piazza.com/class/jyuj6a88afh5u7?cid=30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26" name="Content Placeholder 37">
            <a:extLst>
              <a:ext uri="{FF2B5EF4-FFF2-40B4-BE49-F238E27FC236}">
                <a16:creationId xmlns:a16="http://schemas.microsoft.com/office/drawing/2014/main" id="{10B5505B-25A5-4442-9E23-4ED88B5D046E}"/>
              </a:ext>
            </a:extLst>
          </p:cNvPr>
          <p:cNvSpPr txBox="1">
            <a:spLocks/>
          </p:cNvSpPr>
          <p:nvPr/>
        </p:nvSpPr>
        <p:spPr>
          <a:xfrm>
            <a:off x="407097" y="1114042"/>
            <a:ext cx="6215953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Let depth of shallowest solution be </a:t>
            </a:r>
            <a:r>
              <a:rPr lang="en-US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dirty="0"/>
              <a:t>Search takes time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460375" lvl="3" indent="0">
              <a:buFont typeface="Wingdings" panose="05000000000000000000" pitchFamily="2" charset="2"/>
              <a:buNone/>
            </a:pPr>
            <a:endParaRPr lang="en-US" sz="1200" dirty="0"/>
          </a:p>
        </p:txBody>
      </p:sp>
      <p:sp>
        <p:nvSpPr>
          <p:cNvPr id="52" name="Freeform 64">
            <a:extLst>
              <a:ext uri="{FF2B5EF4-FFF2-40B4-BE49-F238E27FC236}">
                <a16:creationId xmlns:a16="http://schemas.microsoft.com/office/drawing/2014/main" id="{BF7BFF7C-D8E4-4ED4-A33C-DBE350B192A0}"/>
              </a:ext>
            </a:extLst>
          </p:cNvPr>
          <p:cNvSpPr>
            <a:spLocks/>
          </p:cNvSpPr>
          <p:nvPr/>
        </p:nvSpPr>
        <p:spPr bwMode="auto">
          <a:xfrm>
            <a:off x="10037272" y="3224599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3" name="Freeform 2">
            <a:extLst>
              <a:ext uri="{FF2B5EF4-FFF2-40B4-BE49-F238E27FC236}">
                <a16:creationId xmlns:a16="http://schemas.microsoft.com/office/drawing/2014/main" id="{FD030534-616C-475C-AADF-AF03F596622A}"/>
              </a:ext>
            </a:extLst>
          </p:cNvPr>
          <p:cNvSpPr>
            <a:spLocks/>
          </p:cNvSpPr>
          <p:nvPr/>
        </p:nvSpPr>
        <p:spPr bwMode="auto">
          <a:xfrm>
            <a:off x="9449899" y="3207144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4" name="Freeform 4">
            <a:extLst>
              <a:ext uri="{FF2B5EF4-FFF2-40B4-BE49-F238E27FC236}">
                <a16:creationId xmlns:a16="http://schemas.microsoft.com/office/drawing/2014/main" id="{A1654AD6-BD18-457A-8B4C-6C78C8956408}"/>
              </a:ext>
            </a:extLst>
          </p:cNvPr>
          <p:cNvSpPr>
            <a:spLocks/>
          </p:cNvSpPr>
          <p:nvPr/>
        </p:nvSpPr>
        <p:spPr bwMode="auto">
          <a:xfrm>
            <a:off x="9588011" y="3224597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FFEB499F-3821-4008-9D9E-4E8A7A0F457C}"/>
              </a:ext>
            </a:extLst>
          </p:cNvPr>
          <p:cNvSpPr>
            <a:spLocks/>
          </p:cNvSpPr>
          <p:nvPr/>
        </p:nvSpPr>
        <p:spPr bwMode="auto">
          <a:xfrm>
            <a:off x="9816620" y="3224597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6" name="Freeform 38">
            <a:extLst>
              <a:ext uri="{FF2B5EF4-FFF2-40B4-BE49-F238E27FC236}">
                <a16:creationId xmlns:a16="http://schemas.microsoft.com/office/drawing/2014/main" id="{ED518EAB-78DE-44AA-A09A-8FFD72D450EA}"/>
              </a:ext>
            </a:extLst>
          </p:cNvPr>
          <p:cNvSpPr>
            <a:spLocks/>
          </p:cNvSpPr>
          <p:nvPr/>
        </p:nvSpPr>
        <p:spPr bwMode="auto">
          <a:xfrm>
            <a:off x="8857770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7" name="Oval 39">
            <a:extLst>
              <a:ext uri="{FF2B5EF4-FFF2-40B4-BE49-F238E27FC236}">
                <a16:creationId xmlns:a16="http://schemas.microsoft.com/office/drawing/2014/main" id="{3CA418B7-5F4B-4729-91B4-46647053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902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8" name="Oval 40">
            <a:extLst>
              <a:ext uri="{FF2B5EF4-FFF2-40B4-BE49-F238E27FC236}">
                <a16:creationId xmlns:a16="http://schemas.microsoft.com/office/drawing/2014/main" id="{F162C4AE-F1EC-4A2C-BBF0-A054AFCF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126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9" name="Oval 41">
            <a:extLst>
              <a:ext uri="{FF2B5EF4-FFF2-40B4-BE49-F238E27FC236}">
                <a16:creationId xmlns:a16="http://schemas.microsoft.com/office/drawing/2014/main" id="{DD891059-ADD2-4A03-BA41-4B31D0BF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74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0" name="Text Box 42">
            <a:extLst>
              <a:ext uri="{FF2B5EF4-FFF2-40B4-BE49-F238E27FC236}">
                <a16:creationId xmlns:a16="http://schemas.microsoft.com/office/drawing/2014/main" id="{E8E515B7-3EA8-43D9-A782-37D57F09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308" y="3394463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241EB9F4-9ED6-427F-8DE6-620FBBA3B5F2}"/>
              </a:ext>
            </a:extLst>
          </p:cNvPr>
          <p:cNvSpPr>
            <a:spLocks/>
          </p:cNvSpPr>
          <p:nvPr/>
        </p:nvSpPr>
        <p:spPr bwMode="auto">
          <a:xfrm>
            <a:off x="10092838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62" name="Text Box 44">
            <a:extLst>
              <a:ext uri="{FF2B5EF4-FFF2-40B4-BE49-F238E27FC236}">
                <a16:creationId xmlns:a16="http://schemas.microsoft.com/office/drawing/2014/main" id="{12B8B622-95CB-47FB-9141-2D4039F3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4476" y="3146811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63" name="Oval 49">
            <a:extLst>
              <a:ext uri="{FF2B5EF4-FFF2-40B4-BE49-F238E27FC236}">
                <a16:creationId xmlns:a16="http://schemas.microsoft.com/office/drawing/2014/main" id="{8B8C69C1-A3D1-451A-8812-566FFCA2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12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4" name="Oval 50">
            <a:extLst>
              <a:ext uri="{FF2B5EF4-FFF2-40B4-BE49-F238E27FC236}">
                <a16:creationId xmlns:a16="http://schemas.microsoft.com/office/drawing/2014/main" id="{9F36074F-A7FF-40F4-AE37-AAA30BBC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026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5" name="Oval 51">
            <a:extLst>
              <a:ext uri="{FF2B5EF4-FFF2-40B4-BE49-F238E27FC236}">
                <a16:creationId xmlns:a16="http://schemas.microsoft.com/office/drawing/2014/main" id="{B14ADFA3-0671-4955-A563-85EA383B2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598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6" name="AutoShape 55">
            <a:extLst>
              <a:ext uri="{FF2B5EF4-FFF2-40B4-BE49-F238E27FC236}">
                <a16:creationId xmlns:a16="http://schemas.microsoft.com/office/drawing/2014/main" id="{9FC06A84-C123-414D-8F73-7BC867E3B011}"/>
              </a:ext>
            </a:extLst>
          </p:cNvPr>
          <p:cNvSpPr>
            <a:spLocks/>
          </p:cNvSpPr>
          <p:nvPr/>
        </p:nvSpPr>
        <p:spPr bwMode="auto">
          <a:xfrm>
            <a:off x="9064937" y="2974137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7" name="Text Box 56">
            <a:extLst>
              <a:ext uri="{FF2B5EF4-FFF2-40B4-BE49-F238E27FC236}">
                <a16:creationId xmlns:a16="http://schemas.microsoft.com/office/drawing/2014/main" id="{0ED268B5-EAB2-48B4-A34E-26366B95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292" y="3613891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dirty="0"/>
              <a:t> tiers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24" name="TextBox 18">
            <a:extLst>
              <a:ext uri="{FF2B5EF4-FFF2-40B4-BE49-F238E27FC236}">
                <a16:creationId xmlns:a16="http://schemas.microsoft.com/office/drawing/2014/main" id="{AAEA5A89-5588-471A-803D-5AA51158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484187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empty (L3D1)]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(L3D3)]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Empty</a:t>
            </a:r>
          </a:p>
        </p:txBody>
      </p:sp>
    </p:spTree>
    <p:extLst>
      <p:ext uri="{BB962C8B-B14F-4D97-AF65-F5344CB8AC3E}">
        <p14:creationId xmlns:p14="http://schemas.microsoft.com/office/powerpoint/2010/main" val="13274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Pacman Small Maze</a:t>
            </a:r>
          </a:p>
        </p:txBody>
      </p:sp>
    </p:spTree>
    <p:extLst>
      <p:ext uri="{BB962C8B-B14F-4D97-AF65-F5344CB8AC3E}">
        <p14:creationId xmlns:p14="http://schemas.microsoft.com/office/powerpoint/2010/main" val="1922974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4051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</a:rPr>
                <a:t>h(state) </a:t>
              </a:r>
              <a:r>
                <a:rPr lang="en-US" sz="2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Greedy (Empty)</a:t>
            </a:r>
          </a:p>
        </p:txBody>
      </p:sp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Contours Greedy (Pacman Small Maze)</a:t>
            </a:r>
          </a:p>
        </p:txBody>
      </p:sp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 (online)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/>
              <a:t>Due Thu 9/5,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&amp; Games</a:t>
            </a:r>
          </a:p>
          <a:p>
            <a:pPr marL="917575" lvl="2" indent="-457200"/>
            <a:r>
              <a:rPr lang="en-US" sz="2800" dirty="0"/>
              <a:t>Due Thu 9/12,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</a:t>
            </a:r>
          </a:p>
          <a:p>
            <a:pPr marL="917575" lvl="2" indent="-457200"/>
            <a:r>
              <a:rPr lang="en-US" sz="2800" dirty="0"/>
              <a:t>Due </a:t>
            </a:r>
            <a:r>
              <a:rPr lang="en-US" sz="2800" b="1" dirty="0"/>
              <a:t>Tue 9/10</a:t>
            </a:r>
            <a:r>
              <a:rPr lang="en-US" sz="2800" dirty="0"/>
              <a:t>, 10 pm</a:t>
            </a:r>
          </a:p>
          <a:p>
            <a:pPr marL="917575" lvl="2" indent="-457200"/>
            <a:r>
              <a:rPr lang="en-US" sz="2800" dirty="0"/>
              <a:t>No slip days! Up to 24 hours late, 50 % penalty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goal cost &lt; </a:t>
            </a: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is Wrong…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22500" r="40258" b="33750"/>
          <a:stretch/>
        </p:blipFill>
        <p:spPr bwMode="auto">
          <a:xfrm>
            <a:off x="2598248" y="1905000"/>
            <a:ext cx="692331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413" y="6172200"/>
            <a:ext cx="492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https://www.youtube.com/watch?v=9B0ZKRurC5Y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45631" y="1320227"/>
            <a:ext cx="7828547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Closest bid without going over…</a:t>
            </a:r>
          </a:p>
        </p:txBody>
      </p:sp>
    </p:spTree>
    <p:extLst>
      <p:ext uri="{BB962C8B-B14F-4D97-AF65-F5344CB8AC3E}">
        <p14:creationId xmlns:p14="http://schemas.microsoft.com/office/powerpoint/2010/main" val="22880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75557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41116"/>
              <a:gd name="adj2" fmla="val -78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553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63C0F88-B436-4E48-9D6F-4DE43F8F13EF}"/>
              </a:ext>
            </a:extLst>
          </p:cNvPr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68371"/>
              <a:gd name="adj2" fmla="val -55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161E4-7D56-49CA-BCCE-15083A4D8126}"/>
              </a:ext>
            </a:extLst>
          </p:cNvPr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3EC717-5AA2-4694-BDE0-A908E046F192}"/>
              </a:ext>
            </a:extLst>
          </p:cNvPr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27416"/>
                <a:gd name="adj2" fmla="val -40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C00000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Who’s lecturing?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Prof. Virtue this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Prof. Fang next week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608629" y="1676400"/>
            <a:ext cx="288693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7890485" y="1681492"/>
            <a:ext cx="769848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(Empty) -- UCS</a:t>
            </a:r>
          </a:p>
        </p:txBody>
      </p:sp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(Empty) – A*</a:t>
            </a:r>
          </a:p>
        </p:txBody>
      </p:sp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(Pacman Small Maze) – A*</a:t>
            </a:r>
          </a:p>
        </p:txBody>
      </p:sp>
    </p:spTree>
    <p:extLst>
      <p:ext uri="{BB962C8B-B14F-4D97-AF65-F5344CB8AC3E}">
        <p14:creationId xmlns:p14="http://schemas.microsoft.com/office/powerpoint/2010/main" val="3980556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AC4D31-A041-4172-98E6-FB6C5CD30F76}"/>
                  </a:ext>
                </a:extLst>
              </p14:cNvPr>
              <p14:cNvContentPartPr/>
              <p14:nvPr/>
            </p14:nvContentPartPr>
            <p14:xfrm>
              <a:off x="4739760" y="3078720"/>
              <a:ext cx="5793840" cy="84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AC4D31-A041-4172-98E6-FB6C5CD30F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0400" y="3069360"/>
                <a:ext cx="5812560" cy="8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Demo Empty Water Shallow/Deep – Guess Algorithm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as before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as </a:t>
            </a:r>
            <a:r>
              <a:rPr lang="en-US" b="1" dirty="0">
                <a:solidFill>
                  <a:schemeClr val="tx1"/>
                </a:solidFill>
              </a:rPr>
              <a:t>UCS</a:t>
            </a:r>
            <a:r>
              <a:rPr lang="en-US" dirty="0">
                <a:solidFill>
                  <a:schemeClr val="tx1"/>
                </a:solidFill>
              </a:rPr>
              <a:t> graph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76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g(n)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g(S)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g(n)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00916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3991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CS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57361"/>
          </a:xfrm>
        </p:spPr>
        <p:txBody>
          <a:bodyPr/>
          <a:lstStyle/>
          <a:p>
            <a:r>
              <a:rPr lang="en-US" dirty="0"/>
              <a:t>Formative vs Summative Assessment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https://www.cmu.edu/teaching/assessment/basics/formative-summative.html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1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Pathing / routing problems</a:t>
            </a:r>
          </a:p>
          <a:p>
            <a:pPr eaLnBrk="1" hangingPunct="1"/>
            <a:r>
              <a:rPr lang="en-US" dirty="0"/>
              <a:t>Resource planning problems</a:t>
            </a:r>
          </a:p>
          <a:p>
            <a:pPr eaLnBrk="1" hangingPunct="1"/>
            <a:r>
              <a:rPr lang="en-US" dirty="0"/>
              <a:t>Robot motion planning</a:t>
            </a:r>
          </a:p>
          <a:p>
            <a:pPr eaLnBrk="1" hangingPunct="1"/>
            <a:r>
              <a:rPr lang="en-US" dirty="0"/>
              <a:t>Language analysis</a:t>
            </a:r>
          </a:p>
          <a:p>
            <a:r>
              <a:rPr lang="en-US" dirty="0"/>
              <a:t>Video games</a:t>
            </a:r>
          </a:p>
          <a:p>
            <a:pPr eaLnBrk="1" hangingPunct="1"/>
            <a:r>
              <a:rPr lang="en-US" dirty="0"/>
              <a:t>Machine translation</a:t>
            </a:r>
          </a:p>
          <a:p>
            <a:pPr eaLnBrk="1" hangingPunct="1"/>
            <a:r>
              <a:rPr lang="en-US" dirty="0"/>
              <a:t>Speech recognition</a:t>
            </a:r>
          </a:p>
          <a:p>
            <a:pPr eaLnBrk="1" hangingPunct="1"/>
            <a:r>
              <a:rPr lang="en-US" dirty="0"/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5C837-0AD0-40C8-BF24-71B353D5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10" y="994943"/>
            <a:ext cx="6971174" cy="3630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FDEC81-D99F-4812-8BCB-1D35F9820110}"/>
              </a:ext>
            </a:extLst>
          </p:cNvPr>
          <p:cNvSpPr txBox="1"/>
          <p:nvPr/>
        </p:nvSpPr>
        <p:spPr>
          <a:xfrm>
            <a:off x="405183" y="6225585"/>
            <a:ext cx="278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Image: maps.google.com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Actions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77156"/>
              </p:ext>
            </p:extLst>
          </p:nvPr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Statistics from Andrew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 </a:t>
            </a:r>
            <a:r>
              <a:rPr lang="en-US" sz="3200" i="1" dirty="0"/>
              <a:t>Manhattan </a:t>
            </a:r>
            <a:r>
              <a:rPr lang="en-US" sz="32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10618"/>
              </p:ext>
            </p:extLst>
          </p:nvPr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23512" y="3641784"/>
            <a:ext cx="1788967" cy="953026"/>
            <a:chOff x="5447280" y="3279742"/>
            <a:chExt cx="1788115" cy="478245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447280" y="3464538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>
              <a:off x="6331930" y="3279742"/>
              <a:ext cx="9408" cy="1847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113315" y="4594810"/>
            <a:ext cx="1409360" cy="942964"/>
            <a:chOff x="5636997" y="3903899"/>
            <a:chExt cx="1408875" cy="943298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6997" y="4262215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 flipH="1">
              <a:off x="6341435" y="3903899"/>
              <a:ext cx="1" cy="358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Piazza Poll: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76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Piazza Poll: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CE9FB-B8E1-4B24-B810-85CFA9AF3A07}"/>
              </a:ext>
            </a:extLst>
          </p:cNvPr>
          <p:cNvSpPr/>
          <p:nvPr/>
        </p:nvSpPr>
        <p:spPr>
          <a:xfrm>
            <a:off x="5958693" y="2699396"/>
            <a:ext cx="5704014" cy="2332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64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478" y="4613446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 &amp; D)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5061742"/>
            <a:ext cx="634288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666405"/>
            <a:ext cx="673786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928470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cost(A to 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cost(A to 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2" y="1184276"/>
            <a:ext cx="7224685" cy="441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1: In tree search, A* expands nodes in increasing total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3200" dirty="0">
                <a:latin typeface="Calibri"/>
                <a:cs typeface="Calibri"/>
              </a:rPr>
              <a:t> value (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f-contours</a:t>
            </a:r>
            <a:r>
              <a:rPr lang="en-US" sz="3200" dirty="0">
                <a:latin typeface="Calibri"/>
                <a:cs typeface="Calibri"/>
              </a:rPr>
              <a:t>)</a:t>
            </a:r>
            <a:br>
              <a:rPr lang="en-US" sz="32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2: For every state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,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optimally are explored before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suboptimally</a:t>
            </a:r>
            <a:endParaRPr lang="en-US" sz="3200" dirty="0">
              <a:latin typeface="Calibri"/>
              <a:cs typeface="Calibri"/>
            </a:endParaRP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28198" y="3386563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01198" y="2991275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01172" y="2613451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558550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TREE_SEARCH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82989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r>
              <a:rPr lang="en-US" sz="2300" b="1" dirty="0"/>
              <a:t>initialize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r>
              <a:rPr lang="en-US" sz="23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r>
              <a:rPr lang="en-US" sz="2300" b="1" dirty="0"/>
              <a:t>add the </a:t>
            </a:r>
            <a:r>
              <a:rPr lang="en-US" sz="2300" b="1" dirty="0">
                <a:solidFill>
                  <a:srgbClr val="0000FF"/>
                </a:solidFill>
              </a:rPr>
              <a:t>node </a:t>
            </a:r>
            <a:r>
              <a:rPr lang="en-US" sz="2300" b="1" dirty="0"/>
              <a:t>state to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if the </a:t>
            </a:r>
            <a:r>
              <a:rPr lang="en-US" sz="2300" b="1" dirty="0">
                <a:solidFill>
                  <a:srgbClr val="0000FF"/>
                </a:solidFill>
              </a:rPr>
              <a:t>child </a:t>
            </a:r>
            <a:r>
              <a:rPr lang="en-US" sz="2300" b="1" dirty="0"/>
              <a:t>state is not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or </a:t>
            </a:r>
            <a:r>
              <a:rPr lang="en-US" sz="2300" b="1" dirty="0">
                <a:solidFill>
                  <a:srgbClr val="0000FF"/>
                </a:solidFill>
              </a:rPr>
              <a:t>explored set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  <p:pic>
        <p:nvPicPr>
          <p:cNvPr id="4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5BF92C3B-BBF5-46BA-8AA4-F9603015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70" y="433206"/>
            <a:ext cx="2135938" cy="41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5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</a:t>
            </a:r>
            <a:r>
              <a:rPr lang="en-US" sz="2300" b="1" dirty="0" err="1"/>
              <a:t>path_cost</a:t>
            </a:r>
            <a:r>
              <a:rPr lang="en-US" sz="2300" b="1" dirty="0"/>
              <a:t>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</a:t>
            </a:r>
            <a:r>
              <a:rPr lang="en-US" sz="2300" b="1" dirty="0" err="1"/>
              <a:t>path_cost</a:t>
            </a:r>
            <a:r>
              <a:rPr lang="en-US" sz="2300" b="1" dirty="0"/>
              <a:t>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</a:t>
            </a:r>
            <a:r>
              <a:rPr lang="en-US" sz="2300" b="1" dirty="0" err="1"/>
              <a:t>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48D202-BFE7-4092-B245-9AC22F93F7C2}"/>
              </a:ext>
            </a:extLst>
          </p:cNvPr>
          <p:cNvGrpSpPr/>
          <p:nvPr/>
        </p:nvGrpSpPr>
        <p:grpSpPr>
          <a:xfrm>
            <a:off x="7576515" y="1643320"/>
            <a:ext cx="4232040" cy="1635384"/>
            <a:chOff x="7345606" y="1634084"/>
            <a:chExt cx="4232040" cy="1635384"/>
          </a:xfrm>
        </p:grpSpPr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BF6F50BC-85D2-4F55-BAE6-B8CF7B337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" name="AutoShape 26">
              <a:extLst>
                <a:ext uri="{FF2B5EF4-FFF2-40B4-BE49-F238E27FC236}">
                  <a16:creationId xmlns:a16="http://schemas.microsoft.com/office/drawing/2014/main" id="{DD25E17E-CEFC-48E2-BEB9-44EE3BB3BC6F}"/>
                </a:ext>
              </a:extLst>
            </p:cNvPr>
            <p:cNvCxnSpPr>
              <a:cxnSpLocks noChangeShapeType="1"/>
              <a:stCxn id="4" idx="7"/>
              <a:endCxn id="6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BD721FE-EAEE-41A8-8379-B3061A93F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577E6DD9-DFF7-4F89-9A02-2F35E278C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DC29B74E-B21C-4320-A607-DABDC6D6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6B47E508-886E-4E06-ACDB-B8AB5577C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65302256-B7F7-412D-BFF9-375F9694B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2" name="AutoShape 26">
              <a:extLst>
                <a:ext uri="{FF2B5EF4-FFF2-40B4-BE49-F238E27FC236}">
                  <a16:creationId xmlns:a16="http://schemas.microsoft.com/office/drawing/2014/main" id="{1A2FD166-97E8-45E6-A21D-AEE6587C80BA}"/>
                </a:ext>
              </a:extLst>
            </p:cNvPr>
            <p:cNvCxnSpPr>
              <a:cxnSpLocks noChangeShapeType="1"/>
              <a:stCxn id="4" idx="6"/>
              <a:endCxn id="8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3" name="AutoShape 26">
              <a:extLst>
                <a:ext uri="{FF2B5EF4-FFF2-40B4-BE49-F238E27FC236}">
                  <a16:creationId xmlns:a16="http://schemas.microsoft.com/office/drawing/2014/main" id="{8F998710-EE79-4C1A-B287-640A83043882}"/>
                </a:ext>
              </a:extLst>
            </p:cNvPr>
            <p:cNvCxnSpPr>
              <a:cxnSpLocks noChangeShapeType="1"/>
              <a:endCxn id="9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4" name="AutoShape 26">
              <a:extLst>
                <a:ext uri="{FF2B5EF4-FFF2-40B4-BE49-F238E27FC236}">
                  <a16:creationId xmlns:a16="http://schemas.microsoft.com/office/drawing/2014/main" id="{C48BCE28-3131-4B70-A0E3-FCD42EE18C2B}"/>
                </a:ext>
              </a:extLst>
            </p:cNvPr>
            <p:cNvCxnSpPr>
              <a:cxnSpLocks noChangeShapeType="1"/>
              <a:stCxn id="9" idx="5"/>
              <a:endCxn id="10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5" name="AutoShape 26">
              <a:extLst>
                <a:ext uri="{FF2B5EF4-FFF2-40B4-BE49-F238E27FC236}">
                  <a16:creationId xmlns:a16="http://schemas.microsoft.com/office/drawing/2014/main" id="{2BD25FFA-24DD-483B-BC32-C15B9508FE8B}"/>
                </a:ext>
              </a:extLst>
            </p:cNvPr>
            <p:cNvCxnSpPr>
              <a:cxnSpLocks noChangeShapeType="1"/>
              <a:stCxn id="8" idx="6"/>
              <a:endCxn id="10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6" name="AutoShape 26">
              <a:extLst>
                <a:ext uri="{FF2B5EF4-FFF2-40B4-BE49-F238E27FC236}">
                  <a16:creationId xmlns:a16="http://schemas.microsoft.com/office/drawing/2014/main" id="{60F6AE47-3801-4672-9584-5289D742C414}"/>
                </a:ext>
              </a:extLst>
            </p:cNvPr>
            <p:cNvCxnSpPr>
              <a:cxnSpLocks noChangeShapeType="1"/>
              <a:stCxn id="10" idx="7"/>
              <a:endCxn id="11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DC8B4-D529-487F-8598-764923664873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62D773-FE96-4C27-A33C-20783D114E66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73593-335D-4F89-8DE5-123CA6B40F2F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B5D0E6-3AFD-4154-834B-930D57593FC5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596FBA-EB65-4BD8-8BD9-A7D46697E0E4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B83BCD-E5C9-48E1-9E70-5269A3E9C247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7294</TotalTime>
  <Words>2810</Words>
  <Application>Microsoft Office PowerPoint</Application>
  <PresentationFormat>Widescreen</PresentationFormat>
  <Paragraphs>686</Paragraphs>
  <Slides>68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Wingdings</vt:lpstr>
      <vt:lpstr>Office Theme</vt:lpstr>
      <vt:lpstr>Warm-up: DFS Graph Search</vt:lpstr>
      <vt:lpstr>AI: Representation and Problem Solving </vt:lpstr>
      <vt:lpstr>Announcements</vt:lpstr>
      <vt:lpstr>Announcements</vt:lpstr>
      <vt:lpstr>A Note on CS Education</vt:lpstr>
      <vt:lpstr>Warm-up: DFS Graph Search</vt:lpstr>
      <vt:lpstr>PowerPoint Presentation</vt:lpstr>
      <vt:lpstr>PowerPoint Presentation</vt:lpstr>
      <vt:lpstr>PowerPoint Presentation</vt:lpstr>
      <vt:lpstr>Recall: Breadth-First Search (BFS) Properties</vt:lpstr>
      <vt:lpstr>Size/cost of Search Trees</vt:lpstr>
      <vt:lpstr>Recall: Breadth-First Search (BFS) Properties</vt:lpstr>
      <vt:lpstr>Uniform Cost Search (UCS) Properties</vt:lpstr>
      <vt:lpstr>Uniform Cost Issues</vt:lpstr>
      <vt:lpstr>Demo Contours UCS Empty</vt:lpstr>
      <vt:lpstr>Demo Contours UCS Pacman Small Maze</vt:lpstr>
      <vt:lpstr>Uninformed vs Informed Search</vt:lpstr>
      <vt:lpstr>Today</vt:lpstr>
      <vt:lpstr>Informed Search</vt:lpstr>
      <vt:lpstr>Search Heuristics</vt:lpstr>
      <vt:lpstr>Example: Euclidean distance to Bucharest</vt:lpstr>
      <vt:lpstr>Effect of heuristics</vt:lpstr>
      <vt:lpstr>Greedy Search</vt:lpstr>
      <vt:lpstr>Greedy Search</vt:lpstr>
      <vt:lpstr>Greedy Search</vt:lpstr>
      <vt:lpstr>Demo Contours Greedy (Empty)</vt:lpstr>
      <vt:lpstr>Demo Contours Greedy (Pacman Small Maze)</vt:lpstr>
      <vt:lpstr>A* Search</vt:lpstr>
      <vt:lpstr>A* Search</vt:lpstr>
      <vt:lpstr>Combining UCS and Greedy</vt:lpstr>
      <vt:lpstr>Is A* Optimal?</vt:lpstr>
      <vt:lpstr>The Price is Wrong…</vt:lpstr>
      <vt:lpstr>Admissible Heuristics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UCS vs A* Contours</vt:lpstr>
      <vt:lpstr>Demo Contours (Empty) -- UCS</vt:lpstr>
      <vt:lpstr>Demo Contours (Empty) – A*</vt:lpstr>
      <vt:lpstr>Demo Contours (Pacman Small Maze) – A*</vt:lpstr>
      <vt:lpstr>Comparison</vt:lpstr>
      <vt:lpstr>Demo Empty Water Shallow/Deep – Guess Algorithm</vt:lpstr>
      <vt:lpstr>A* Search Algorithms</vt:lpstr>
      <vt:lpstr>PowerPoint Presentation</vt:lpstr>
      <vt:lpstr>PowerPoint Presentation</vt:lpstr>
      <vt:lpstr>A* Applications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Optimality of A* Graph Search</vt:lpstr>
      <vt:lpstr>A* Tree Search</vt:lpstr>
      <vt:lpstr>Piazza Poll: A* Graph Search</vt:lpstr>
      <vt:lpstr>Piazza Poll: A* Graph Search</vt:lpstr>
      <vt:lpstr>A* Graph Search</vt:lpstr>
      <vt:lpstr>A* Graph Search Gone Wrong?</vt:lpstr>
      <vt:lpstr>Admissibility of Heuristics</vt:lpstr>
      <vt:lpstr>Consistency of Heuristics</vt:lpstr>
      <vt:lpstr>Optimality of A* Graph Search</vt:lpstr>
      <vt:lpstr>Optimality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653</cp:revision>
  <cp:lastPrinted>2018-11-27T13:42:27Z</cp:lastPrinted>
  <dcterms:created xsi:type="dcterms:W3CDTF">2018-10-11T11:39:27Z</dcterms:created>
  <dcterms:modified xsi:type="dcterms:W3CDTF">2019-09-05T04:35:43Z</dcterms:modified>
</cp:coreProperties>
</file>