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37"/>
  </p:notesMasterIdLst>
  <p:sldIdLst>
    <p:sldId id="776" r:id="rId3"/>
    <p:sldId id="663" r:id="rId4"/>
    <p:sldId id="261" r:id="rId5"/>
    <p:sldId id="266" r:id="rId6"/>
    <p:sldId id="262" r:id="rId7"/>
    <p:sldId id="270" r:id="rId8"/>
    <p:sldId id="264" r:id="rId9"/>
    <p:sldId id="1206" r:id="rId10"/>
    <p:sldId id="1207" r:id="rId11"/>
    <p:sldId id="1225" r:id="rId12"/>
    <p:sldId id="1209" r:id="rId13"/>
    <p:sldId id="290" r:id="rId14"/>
    <p:sldId id="1210" r:id="rId15"/>
    <p:sldId id="1211" r:id="rId16"/>
    <p:sldId id="1213" r:id="rId17"/>
    <p:sldId id="1214" r:id="rId18"/>
    <p:sldId id="1215" r:id="rId19"/>
    <p:sldId id="1212" r:id="rId20"/>
    <p:sldId id="1218" r:id="rId21"/>
    <p:sldId id="1219" r:id="rId22"/>
    <p:sldId id="1221" r:id="rId23"/>
    <p:sldId id="289" r:id="rId24"/>
    <p:sldId id="297" r:id="rId25"/>
    <p:sldId id="295" r:id="rId26"/>
    <p:sldId id="1222" r:id="rId27"/>
    <p:sldId id="294" r:id="rId28"/>
    <p:sldId id="301" r:id="rId29"/>
    <p:sldId id="504" r:id="rId30"/>
    <p:sldId id="551" r:id="rId31"/>
    <p:sldId id="548" r:id="rId32"/>
    <p:sldId id="539" r:id="rId33"/>
    <p:sldId id="540" r:id="rId34"/>
    <p:sldId id="1224" r:id="rId35"/>
    <p:sldId id="288" r:id="rId36"/>
  </p:sldIdLst>
  <p:sldSz cx="12192000" cy="6858000"/>
  <p:notesSz cx="7010400" cy="92964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Cambria Math" panose="02040503050406030204" pitchFamily="18" charset="0"/>
      <p:regular r:id="rId44"/>
    </p:embeddedFont>
    <p:embeddedFont>
      <p:font typeface="Palatino Linotype" panose="02040502050505030304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1FFE6"/>
    <a:srgbClr val="E88510"/>
    <a:srgbClr val="FFCCCC"/>
    <a:srgbClr val="FF9999"/>
    <a:srgbClr val="D60093"/>
    <a:srgbClr val="104F9C"/>
    <a:srgbClr val="AE7C42"/>
    <a:srgbClr val="F2B8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1" autoAdjust="0"/>
    <p:restoredTop sz="96711" autoAdjust="0"/>
  </p:normalViewPr>
  <p:slideViewPr>
    <p:cSldViewPr snapToGrid="0">
      <p:cViewPr varScale="1">
        <p:scale>
          <a:sx n="81" d="100"/>
          <a:sy n="81" d="100"/>
        </p:scale>
        <p:origin x="375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8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939B6-718A-E04C-9CBF-1FE0695B4D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607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48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1"/>
            <a:ext cx="10058400" cy="2152651"/>
          </a:xfrm>
        </p:spPr>
        <p:txBody>
          <a:bodyPr>
            <a:no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069C06D-4ED8-42C6-905D-CA84CA1B6CBF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3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14CB1CAA-32CD-4B55-B92A-B8F0843CACF4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32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510"/>
            <a:ext cx="609600" cy="1354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60945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0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35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81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2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671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16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562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3AD8CDC4-3D19-4983-B478-82F6B8E5AB66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1218906" rtl="0" eaLnBrk="1" latinLnBrk="0" hangingPunct="1">
              <a:spcBef>
                <a:spcPct val="0"/>
              </a:spcBef>
              <a:buNone/>
              <a:defRPr lang="en-US" sz="72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45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84B82477-D5D3-4181-8C11-75D0F2433A87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78"/>
            <a:ext cx="4364736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2671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7"/>
            <a:ext cx="4364736" cy="639763"/>
          </a:xfrm>
        </p:spPr>
        <p:txBody>
          <a:bodyPr anchor="ctr">
            <a:noAutofit/>
          </a:bodyPr>
          <a:lstStyle>
            <a:lvl1pPr marL="0" indent="0">
              <a:buNone/>
              <a:defRPr sz="2933" b="0"/>
            </a:lvl1pPr>
            <a:lvl2pPr marL="609453" indent="0">
              <a:buNone/>
              <a:defRPr sz="2667" b="1"/>
            </a:lvl2pPr>
            <a:lvl3pPr marL="1218906" indent="0">
              <a:buNone/>
              <a:defRPr sz="2400" b="1"/>
            </a:lvl3pPr>
            <a:lvl4pPr marL="1828358" indent="0">
              <a:buNone/>
              <a:defRPr sz="2133" b="1"/>
            </a:lvl4pPr>
            <a:lvl5pPr marL="2437811" indent="0">
              <a:buNone/>
              <a:defRPr sz="2133" b="1"/>
            </a:lvl5pPr>
            <a:lvl6pPr marL="3047264" indent="0">
              <a:buNone/>
              <a:defRPr sz="2133" b="1"/>
            </a:lvl6pPr>
            <a:lvl7pPr marL="3656717" indent="0">
              <a:buNone/>
              <a:defRPr sz="2133" b="1"/>
            </a:lvl7pPr>
            <a:lvl8pPr marL="4266169" indent="0">
              <a:buNone/>
              <a:defRPr sz="2133" b="1"/>
            </a:lvl8pPr>
            <a:lvl9pPr marL="4875622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7"/>
            <a:ext cx="4364736" cy="639763"/>
          </a:xfrm>
        </p:spPr>
        <p:txBody>
          <a:bodyPr anchor="ctr">
            <a:noAutofit/>
          </a:bodyPr>
          <a:lstStyle>
            <a:lvl1pPr marL="0" indent="0">
              <a:buNone/>
              <a:defRPr sz="2933" b="0"/>
            </a:lvl1pPr>
            <a:lvl2pPr marL="609453" indent="0">
              <a:buNone/>
              <a:defRPr sz="2667" b="1"/>
            </a:lvl2pPr>
            <a:lvl3pPr marL="1218906" indent="0">
              <a:buNone/>
              <a:defRPr sz="2400" b="1"/>
            </a:lvl3pPr>
            <a:lvl4pPr marL="1828358" indent="0">
              <a:buNone/>
              <a:defRPr sz="2133" b="1"/>
            </a:lvl4pPr>
            <a:lvl5pPr marL="2437811" indent="0">
              <a:buNone/>
              <a:defRPr sz="2133" b="1"/>
            </a:lvl5pPr>
            <a:lvl6pPr marL="3047264" indent="0">
              <a:buNone/>
              <a:defRPr sz="2133" b="1"/>
            </a:lvl6pPr>
            <a:lvl7pPr marL="3656717" indent="0">
              <a:buNone/>
              <a:defRPr sz="2133" b="1"/>
            </a:lvl7pPr>
            <a:lvl8pPr marL="4266169" indent="0">
              <a:buNone/>
              <a:defRPr sz="2133" b="1"/>
            </a:lvl8pPr>
            <a:lvl9pPr marL="4875622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13E253B-1893-4367-8BAE-DF4BC10DC578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31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8B62300D-25B3-4603-86C9-4CB776489F00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730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C6314AD9-FCC8-48B7-B85B-012A91320DFF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13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9"/>
            <a:ext cx="609600" cy="16413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066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3200"/>
            </a:lvl1pPr>
            <a:lvl2pPr>
              <a:defRPr sz="2933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2133"/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3182DC50-D5DB-4F94-B367-9876CD2C4012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09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85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4267"/>
            </a:lvl1pPr>
            <a:lvl2pPr marL="609453" indent="0">
              <a:buNone/>
              <a:defRPr sz="3733"/>
            </a:lvl2pPr>
            <a:lvl3pPr marL="1218906" indent="0">
              <a:buNone/>
              <a:defRPr sz="3200"/>
            </a:lvl3pPr>
            <a:lvl4pPr marL="1828358" indent="0">
              <a:buNone/>
              <a:defRPr sz="2667"/>
            </a:lvl4pPr>
            <a:lvl5pPr marL="2437811" indent="0">
              <a:buNone/>
              <a:defRPr sz="2667"/>
            </a:lvl5pPr>
            <a:lvl6pPr marL="3047264" indent="0">
              <a:buNone/>
              <a:defRPr sz="2667"/>
            </a:lvl6pPr>
            <a:lvl7pPr marL="3656717" indent="0">
              <a:buNone/>
              <a:defRPr sz="2667"/>
            </a:lvl7pPr>
            <a:lvl8pPr marL="4266169" indent="0">
              <a:buNone/>
              <a:defRPr sz="2667"/>
            </a:lvl8pPr>
            <a:lvl9pPr marL="4875622" indent="0">
              <a:buNone/>
              <a:defRPr sz="2667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50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2133"/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92EB412-E790-42EA-81FE-2925D3A43D91}" type="datetime2">
              <a:rPr lang="en-US" smtClean="0"/>
              <a:t>Thursday, December 5, 2019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59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10"/>
            <a:ext cx="77216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A56EEE0E-EDB0-4D84-86B0-50833DF22902}" type="datetime2">
              <a:rPr lang="en-US" smtClean="0"/>
              <a:t>Thursday, December 5,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78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5114372C-B5AB-4C39-B273-B99224EB4DD5}" type="datetime2">
              <a:rPr lang="en-US" smtClean="0"/>
              <a:t>Thursday, December 5,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0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0181"/>
            <a:ext cx="10058400" cy="914400"/>
          </a:xfrm>
          <a:prstGeom prst="rect">
            <a:avLst/>
          </a:prstGeom>
        </p:spPr>
        <p:txBody>
          <a:bodyPr vert="horz" lIns="91420" tIns="45710" rIns="91420" bIns="4571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4909" y="1720282"/>
            <a:ext cx="9217891" cy="4052455"/>
          </a:xfrm>
          <a:prstGeom prst="rect">
            <a:avLst/>
          </a:prstGeom>
        </p:spPr>
        <p:txBody>
          <a:bodyPr vert="horz" lIns="91420" tIns="45710" rIns="91420" bIns="4571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0" y="6419272"/>
            <a:ext cx="1051099" cy="304800"/>
          </a:xfrm>
          <a:prstGeom prst="rect">
            <a:avLst/>
          </a:prstGeom>
        </p:spPr>
        <p:txBody>
          <a:bodyPr vert="horz" lIns="91420" tIns="45710" rIns="91420" bIns="9142" rtlCol="0" anchor="b"/>
          <a:lstStyle>
            <a:lvl1pPr algn="l">
              <a:defRPr sz="2133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83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218906" rtl="0" eaLnBrk="1" latinLnBrk="0" hangingPunct="1">
        <a:spcBef>
          <a:spcPct val="0"/>
        </a:spcBef>
        <a:buNone/>
        <a:defRPr sz="6533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672" indent="-341293" algn="l" defTabSz="1218906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4267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53233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733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40796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828358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94029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2667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20646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986319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3351990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778607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3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6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58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11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64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17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69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622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grad.cs.cmu.edu/ta/F19/feedback/" TargetMode="External"/><Relationship Id="rId13" Type="http://schemas.openxmlformats.org/officeDocument/2006/relationships/image" Target="../media/image17.jpeg"/><Relationship Id="rId3" Type="http://schemas.openxmlformats.org/officeDocument/2006/relationships/image" Target="../media/image9.gif"/><Relationship Id="rId7" Type="http://schemas.openxmlformats.org/officeDocument/2006/relationships/hyperlink" Target="https://cmu.smartevals.com/" TargetMode="External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5.jpeg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image" Target="../media/image10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rtechseries.com/mts-insights/guest-authors/rise-ai-humans-worried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turalt/ai-isnt-biased-we-are-b74ec94d1698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atconference.org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utureoflife.org/2016/09/20/podcast-what-is-nuclear-risk/" TargetMode="External"/><Relationship Id="rId4" Type="http://schemas.openxmlformats.org/officeDocument/2006/relationships/hyperlink" Target="https://medium.com/@turalt/ai-isnt-biased-we-are-b74ec94d169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fatconference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7" Type="http://schemas.openxmlformats.org/officeDocument/2006/relationships/hyperlink" Target="https://electrek.co/2016/09/25/tesla-model-s-crashes-into-gym-driver-claims-autonomous-acceleration-tesla-says-drivers-fault/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utureoflife.org/2016/09/20/podcast-what-is-nuclear-risk/" TargetMode="External"/><Relationship Id="rId5" Type="http://schemas.openxmlformats.org/officeDocument/2006/relationships/hyperlink" Target="https://medium.com/@turalt/ai-isnt-biased-we-are-b74ec94d1698" TargetMode="Externa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electrek.co/2016/09/25/tesla-model-s-crashes-into-gym-driver-claims-autonomous-acceleration-tesla-says-drivers-fault/" TargetMode="External"/><Relationship Id="rId3" Type="http://schemas.openxmlformats.org/officeDocument/2006/relationships/image" Target="../media/image27.tiff"/><Relationship Id="rId7" Type="http://schemas.openxmlformats.org/officeDocument/2006/relationships/hyperlink" Target="http://futureoflife.org/2016/09/20/podcast-what-is-nuclear-risk/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um.com/@turalt/ai-isnt-biased-we-are-b74ec94d1698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30.png"/><Relationship Id="rId9" Type="http://schemas.openxmlformats.org/officeDocument/2006/relationships/hyperlink" Target="http://ot.to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ford-iliad.github.io/pdfs/publications/sadigh2016planning.pd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electrek.co/2016/09/25/tesla-model-s-crashes-into-gym-driver-claims-autonomous-acceleration-tesla-says-drivers-fault/" TargetMode="External"/><Relationship Id="rId3" Type="http://schemas.openxmlformats.org/officeDocument/2006/relationships/image" Target="../media/image27.tiff"/><Relationship Id="rId7" Type="http://schemas.openxmlformats.org/officeDocument/2006/relationships/hyperlink" Target="http://futureoflife.org/2016/09/20/podcast-what-is-nuclear-risk/" TargetMode="Externa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um.com/@turalt/ai-isnt-biased-we-are-b74ec94d1698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30.png"/><Relationship Id="rId9" Type="http://schemas.openxmlformats.org/officeDocument/2006/relationships/hyperlink" Target="http://ot.to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humancompatible.ai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gi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70958"/>
            <a:ext cx="11242737" cy="5130875"/>
          </a:xfrm>
        </p:spPr>
        <p:txBody>
          <a:bodyPr/>
          <a:lstStyle/>
          <a:p>
            <a:r>
              <a:rPr lang="en-US" dirty="0"/>
              <a:t>Assignments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HW12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Due tomorrow, </a:t>
            </a:r>
            <a:r>
              <a:rPr lang="en-US" sz="2800" dirty="0"/>
              <a:t>12</a:t>
            </a:r>
            <a:r>
              <a:rPr lang="en-US" sz="2800" dirty="0">
                <a:solidFill>
                  <a:schemeClr val="tx1"/>
                </a:solidFill>
              </a:rPr>
              <a:t>/6, 10 pm</a:t>
            </a:r>
          </a:p>
          <a:p>
            <a:endParaRPr lang="en-US" dirty="0"/>
          </a:p>
          <a:p>
            <a:r>
              <a:rPr lang="en-US" dirty="0"/>
              <a:t>Final Exam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Thur,  12/12, 1-4 pm, GHC 4401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See Piazza for details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Recitation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Review session, Fri, 3-4:20 pm, GHC 4401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Practice exam and learning objectives coming soon!</a:t>
            </a:r>
          </a:p>
          <a:p>
            <a:pPr marL="917575" lvl="2" indent="-457200"/>
            <a:r>
              <a:rPr lang="en-US" sz="2800" dirty="0">
                <a:sym typeface="Wingdings" panose="05000000000000000000" pitchFamily="2" charset="2"/>
              </a:rPr>
              <a:t>Practice exam solution session: Wed, 12/11, 12-2pm, GHC 4215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917575" lvl="2" indent="-457200"/>
            <a:endParaRPr lang="en-US" sz="2800" dirty="0"/>
          </a:p>
          <a:p>
            <a:pPr marL="457200" indent="-457200"/>
            <a:endParaRPr lang="en-US" sz="3600" dirty="0"/>
          </a:p>
          <a:p>
            <a:pPr marL="917575" lvl="2" indent="-457200"/>
            <a:endParaRPr lang="en-US" sz="2800" dirty="0"/>
          </a:p>
          <a:p>
            <a:pPr marL="917575" lvl="2" indent="-457200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12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Human-Compatible AI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 descr="C:\Temp\ketrina\Lecture1-Introduction.png">
            <a:extLst>
              <a:ext uri="{FF2B5EF4-FFF2-40B4-BE49-F238E27FC236}">
                <a16:creationId xmlns:a16="http://schemas.microsoft.com/office/drawing/2014/main" id="{A909349A-6D02-498C-80D7-23D47ACCD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3532" y="2303761"/>
            <a:ext cx="5964936" cy="2664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Intelligent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first lecture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5105" y="1883410"/>
            <a:ext cx="9723163" cy="4237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387" lvl="1"/>
            <a:r>
              <a:rPr lang="en-US" sz="2800" dirty="0"/>
              <a:t>Candy Grab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11 pieces on the table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Take turns taking either 1 or 2 pieces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Person that takes the last piece wins!</a:t>
            </a:r>
            <a:endParaRPr lang="en-US" sz="2800" dirty="0">
              <a:sym typeface="Wingdings"/>
            </a:endParaRPr>
          </a:p>
          <a:p>
            <a:pPr marL="800100" lvl="1" indent="-342900">
              <a:buFont typeface="Wingdings" charset="2"/>
              <a:buChar char="§"/>
            </a:pPr>
            <a:endParaRPr lang="en-US" dirty="0"/>
          </a:p>
          <a:p>
            <a:r>
              <a:rPr lang="en-US" dirty="0">
                <a:latin typeface="Courier New"/>
                <a:cs typeface="Courier New"/>
              </a:rPr>
              <a:t>	class Agent</a:t>
            </a:r>
          </a:p>
          <a:p>
            <a:r>
              <a:rPr lang="en-US" dirty="0">
                <a:latin typeface="Courier New"/>
                <a:cs typeface="Courier New"/>
              </a:rPr>
              <a:t>		function </a:t>
            </a:r>
            <a:r>
              <a:rPr lang="en-US" b="1" dirty="0" err="1">
                <a:latin typeface="Courier New"/>
                <a:cs typeface="Courier New"/>
              </a:rPr>
              <a:t>getAction</a:t>
            </a:r>
            <a:r>
              <a:rPr lang="en-US" dirty="0">
                <a:latin typeface="Courier New"/>
                <a:cs typeface="Courier New"/>
              </a:rPr>
              <a:t>(state)</a:t>
            </a:r>
          </a:p>
          <a:p>
            <a:r>
              <a:rPr lang="en-US" dirty="0">
                <a:latin typeface="Courier New"/>
                <a:cs typeface="Courier New"/>
              </a:rPr>
              <a:t>			return action</a:t>
            </a:r>
          </a:p>
          <a:p>
            <a:pPr marL="800100" lvl="1" indent="-342900"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15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Three “Intelligent” Agents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2099" y="1641499"/>
            <a:ext cx="10794668" cy="4687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Which agent code is the most “intelligent”?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9D6A76-4FB6-4605-B787-4BFC81D6501A}"/>
              </a:ext>
            </a:extLst>
          </p:cNvPr>
          <p:cNvSpPr txBox="1">
            <a:spLocks/>
          </p:cNvSpPr>
          <p:nvPr/>
        </p:nvSpPr>
        <p:spPr>
          <a:xfrm>
            <a:off x="425939" y="220785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Piazza Poll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83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A: Search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1068" y="1703322"/>
            <a:ext cx="6629400" cy="480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6286" y="1474719"/>
            <a:ext cx="950067" cy="939020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87" y="2389804"/>
            <a:ext cx="843999" cy="937776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6286" y="3303519"/>
            <a:ext cx="950067" cy="939020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87" y="4218604"/>
            <a:ext cx="843999" cy="937776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7268" y="3455723"/>
            <a:ext cx="3006566" cy="27806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300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B: Encode the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98841" y="1580179"/>
            <a:ext cx="3661317" cy="48320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10's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9's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8's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7's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6's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5's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4's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3's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2's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1's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0's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625A07-D09B-4549-920F-5AA71991590B}"/>
              </a:ext>
            </a:extLst>
          </p:cNvPr>
          <p:cNvSpPr/>
          <p:nvPr/>
        </p:nvSpPr>
        <p:spPr>
          <a:xfrm>
            <a:off x="552099" y="1832151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/>
                <a:cs typeface="Courier New"/>
              </a:rPr>
              <a:t>function </a:t>
            </a:r>
            <a:r>
              <a:rPr lang="en-US" sz="2400" b="1" dirty="0" err="1">
                <a:latin typeface="Courier New"/>
                <a:cs typeface="Courier New"/>
              </a:rPr>
              <a:t>getAction</a:t>
            </a:r>
            <a:r>
              <a:rPr lang="en-US" sz="2400" dirty="0">
                <a:latin typeface="Courier New"/>
                <a:cs typeface="Courier New"/>
              </a:rPr>
              <a:t>( </a:t>
            </a:r>
            <a:r>
              <a:rPr lang="en-US" sz="2400" dirty="0" err="1">
                <a:latin typeface="Courier New"/>
                <a:cs typeface="Courier New"/>
              </a:rPr>
              <a:t>numPiecesAvailable</a:t>
            </a:r>
            <a:r>
              <a:rPr lang="en-US" sz="2400" dirty="0">
                <a:latin typeface="Courier New"/>
                <a:cs typeface="Courier New"/>
              </a:rPr>
              <a:t> )</a:t>
            </a:r>
          </a:p>
          <a:p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	if </a:t>
            </a:r>
            <a:r>
              <a:rPr lang="en-US" sz="2400" dirty="0" err="1">
                <a:latin typeface="Courier New"/>
                <a:cs typeface="Courier New"/>
              </a:rPr>
              <a:t>numPiecesAvailable</a:t>
            </a:r>
            <a:r>
              <a:rPr lang="en-US" sz="2400" dirty="0">
                <a:latin typeface="Courier New"/>
                <a:cs typeface="Courier New"/>
              </a:rPr>
              <a:t> % 3 == 2</a:t>
            </a:r>
          </a:p>
          <a:p>
            <a:r>
              <a:rPr lang="en-US" sz="2400" dirty="0">
                <a:latin typeface="Courier New"/>
                <a:cs typeface="Courier New"/>
              </a:rPr>
              <a:t>		return 2</a:t>
            </a:r>
          </a:p>
          <a:p>
            <a:r>
              <a:rPr lang="en-US" sz="2400" dirty="0">
                <a:latin typeface="Courier New"/>
                <a:cs typeface="Courier New"/>
              </a:rPr>
              <a:t>	else</a:t>
            </a:r>
          </a:p>
          <a:p>
            <a:r>
              <a:rPr lang="en-US" sz="2400" dirty="0">
                <a:latin typeface="Courier New"/>
                <a:cs typeface="Courier New"/>
              </a:rPr>
              <a:t>		return 1</a:t>
            </a:r>
          </a:p>
        </p:txBody>
      </p:sp>
    </p:spTree>
    <p:extLst>
      <p:ext uri="{BB962C8B-B14F-4D97-AF65-F5344CB8AC3E}">
        <p14:creationId xmlns:p14="http://schemas.microsoft.com/office/powerpoint/2010/main" val="19577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C: Record statistics of winning positions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9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7967-1973-4150-9901-0465CB80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BA62F-4197-4A62-B017-0529C3889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Ghostbusters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0932BB7-6E3B-46FA-ABDA-C88C137EE9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7263" y="1644288"/>
                <a:ext cx="4608513" cy="2603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400" kern="0" dirty="0">
                    <a:latin typeface="Calibri"/>
                    <a:ea typeface="+mn-ea"/>
                    <a:cs typeface="Calibri"/>
                  </a:rPr>
                  <a:t>Given:</a:t>
                </a: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ea typeface="+mn-ea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𝑃</m:t>
                    </m:r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(</m:t>
                    </m:r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𝐺</m:t>
                    </m:r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</m:t>
                    </m:r>
                    <m:sSub>
                      <m:sSubPr>
                        <m:ctrlP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𝑡𝑜𝑝</m:t>
                        </m:r>
                      </m:sub>
                    </m:sSub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) </m:t>
                    </m:r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0.5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𝑃</m:t>
                    </m:r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000" b="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𝐺</m:t>
                    </m:r>
                    <m:r>
                      <a:rPr lang="en-US" sz="2000" b="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sSub>
                      <m:sSubPr>
                        <m:ctrlP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𝑏𝑜𝑡𝑡𝑜𝑚</m:t>
                        </m:r>
                      </m:sub>
                    </m:sSub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) = 0.5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latin typeface="Calibri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endParaRPr lang="en-US" sz="2000" kern="0" dirty="0">
                  <a:solidFill>
                    <a:schemeClr val="accent2"/>
                  </a:solidFill>
                  <a:latin typeface="Calibri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ea typeface="+mn-ea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00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lang="en-US" sz="200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kern="0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b="0" i="1" kern="0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kern="0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𝑡𝑜𝑝</m:t>
                            </m:r>
                          </m:sub>
                        </m:s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=</m:t>
                        </m:r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𝑟𝑒𝑑</m:t>
                        </m:r>
                        <m:r>
                          <a:rPr lang="en-US" sz="200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  </m:t>
                        </m:r>
                      </m:e>
                    </m:d>
                    <m:r>
                      <a:rPr lang="en-US" sz="2000" b="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𝑡𝑜𝑝</m:t>
                        </m:r>
                      </m:sub>
                    </m:sSub>
                    <m:r>
                      <a:rPr lang="en-US" sz="200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+mn-ea"/>
                        <a:cs typeface="Calibri"/>
                      </a:rPr>
                      <m:t> ) = 0.8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𝑡𝑜𝑝</m:t>
                            </m:r>
                          </m:sub>
                        </m:sSub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𝑟𝑒𝑑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 </m:t>
                        </m:r>
                      </m:e>
                    </m:d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sSub>
                      <m:sSubPr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𝑏𝑜𝑡𝑡𝑜𝑚</m:t>
                        </m:r>
                      </m:sub>
                    </m:sSub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) = 0.</m:t>
                    </m:r>
                    <m:r>
                      <a:rPr lang="en-US" sz="2000" b="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4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kern="0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𝑏𝑜𝑡𝑡𝑜𝑚</m:t>
                            </m:r>
                          </m:sub>
                        </m:sSub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𝑟𝑒𝑑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 </m:t>
                        </m:r>
                      </m:e>
                    </m:d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sSub>
                      <m:sSubPr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𝑡𝑜𝑝</m:t>
                        </m:r>
                      </m:sub>
                    </m:sSub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) = 0.</m:t>
                    </m:r>
                    <m:r>
                      <a:rPr lang="en-US" sz="2000" b="0" i="1" kern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4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kern="0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kern="0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𝑏𝑜𝑡𝑡𝑜𝑚</m:t>
                            </m:r>
                          </m:sub>
                        </m:sSub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𝑟𝑒𝑑</m:t>
                        </m:r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 </m:t>
                        </m:r>
                      </m:e>
                    </m:d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</m:t>
                    </m:r>
                    <m:sSub>
                      <m:sSubPr>
                        <m:ctrlP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kern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𝑔</m:t>
                        </m:r>
                      </m:e>
                      <m:sub>
                        <m:r>
                          <a:rPr lang="en-US" sz="2000" b="0" i="1" kern="0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𝑏𝑜𝑡𝑡𝑜𝑚</m:t>
                        </m:r>
                      </m:sub>
                    </m:sSub>
                    <m:r>
                      <a:rPr lang="en-US" sz="2000" i="1" kern="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/>
                      </a:rPr>
                      <m:t> ) = 0.8</m:t>
                    </m:r>
                  </m:oMath>
                </a14:m>
                <a:endParaRPr lang="en-US" sz="2000" kern="0" dirty="0">
                  <a:solidFill>
                    <a:schemeClr val="accent2"/>
                  </a:solidFill>
                  <a:cs typeface="Calibri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defRPr/>
                </a:pPr>
                <a:r>
                  <a:rPr lang="en-US" sz="2000" kern="0" dirty="0">
                    <a:solidFill>
                      <a:schemeClr val="accent2"/>
                    </a:solidFill>
                    <a:latin typeface="Calibri"/>
                    <a:ea typeface="+mn-ea"/>
                    <a:cs typeface="Calibri"/>
                  </a:rPr>
                  <a:t> </a:t>
                </a:r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  <a:sym typeface="Symbol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2000" kern="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  <a:sym typeface="Symbol"/>
                </a:endParaRPr>
              </a:p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endParaRPr lang="en-US" sz="2000" dirty="0">
                  <a:solidFill>
                    <a:schemeClr val="accent2"/>
                  </a:solidFill>
                  <a:latin typeface="Calibri"/>
                  <a:ea typeface="+mn-ea"/>
                  <a:cs typeface="Calibri"/>
                  <a:sym typeface="Symbol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0932BB7-6E3B-46FA-ABDA-C88C137EE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263" y="1644288"/>
                <a:ext cx="4608513" cy="2603501"/>
              </a:xfrm>
              <a:prstGeom prst="rect">
                <a:avLst/>
              </a:prstGeom>
              <a:blipFill>
                <a:blip r:embed="rId2"/>
                <a:stretch>
                  <a:fillRect l="-2116" t="-4450" b="-468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6CD01DA-69E9-43C4-95C6-83B8DE6EFF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980" y="412314"/>
            <a:ext cx="3218878" cy="46481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E538EF-EB5A-4F00-BF23-03BD4ABA8A94}"/>
              </a:ext>
            </a:extLst>
          </p:cNvPr>
          <p:cNvSpPr/>
          <p:nvPr/>
        </p:nvSpPr>
        <p:spPr>
          <a:xfrm>
            <a:off x="6261401" y="622738"/>
            <a:ext cx="1284890" cy="2529979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769B2-1D71-488E-ABF1-9D3F7293082A}"/>
              </a:ext>
            </a:extLst>
          </p:cNvPr>
          <p:cNvSpPr/>
          <p:nvPr/>
        </p:nvSpPr>
        <p:spPr>
          <a:xfrm>
            <a:off x="6339484" y="696803"/>
            <a:ext cx="1134290" cy="113988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0.50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E57455-7DD1-480F-B910-0379BFD06910}"/>
              </a:ext>
            </a:extLst>
          </p:cNvPr>
          <p:cNvSpPr/>
          <p:nvPr/>
        </p:nvSpPr>
        <p:spPr>
          <a:xfrm>
            <a:off x="6339484" y="1948409"/>
            <a:ext cx="1134290" cy="113988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0.50</a:t>
            </a:r>
          </a:p>
        </p:txBody>
      </p:sp>
    </p:spTree>
    <p:extLst>
      <p:ext uri="{BB962C8B-B14F-4D97-AF65-F5344CB8AC3E}">
        <p14:creationId xmlns:p14="http://schemas.microsoft.com/office/powerpoint/2010/main" val="214077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7967-1973-4150-9901-0465CB80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19190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AutoShape 27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7187" name="AutoShape 29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pic>
        <p:nvPicPr>
          <p:cNvPr id="10249" name="Picture 9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1" name="Picture 11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3" name="Picture 13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C622B5-1772-48F4-B161-09EFFE3BD6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6" r="7431" b="38328"/>
          <a:stretch/>
        </p:blipFill>
        <p:spPr>
          <a:xfrm>
            <a:off x="4110040" y="1936900"/>
            <a:ext cx="1609344" cy="1613217"/>
          </a:xfrm>
          <a:prstGeom prst="rect">
            <a:avLst/>
          </a:prstGeom>
        </p:spPr>
      </p:pic>
      <p:pic>
        <p:nvPicPr>
          <p:cNvPr id="27" name="Picture 26" descr="A person standing on a beach&#10;&#10;Description automatically generated">
            <a:extLst>
              <a:ext uri="{FF2B5EF4-FFF2-40B4-BE49-F238E27FC236}">
                <a16:creationId xmlns:a16="http://schemas.microsoft.com/office/drawing/2014/main" id="{4FD48D74-F868-441B-AD55-881B8C76F8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7" t="6332" r="12175" b="20300"/>
          <a:stretch/>
        </p:blipFill>
        <p:spPr>
          <a:xfrm>
            <a:off x="5947575" y="4478468"/>
            <a:ext cx="1660533" cy="1609344"/>
          </a:xfrm>
          <a:prstGeom prst="rect">
            <a:avLst/>
          </a:prstGeom>
        </p:spPr>
      </p:pic>
      <p:pic>
        <p:nvPicPr>
          <p:cNvPr id="28" name="Picture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DCE9D0C-3B5E-4F30-B24D-210FF9587D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6" r="7325" b="9360"/>
          <a:stretch/>
        </p:blipFill>
        <p:spPr>
          <a:xfrm>
            <a:off x="2284279" y="4478468"/>
            <a:ext cx="1608688" cy="1609344"/>
          </a:xfrm>
          <a:prstGeom prst="rect">
            <a:avLst/>
          </a:prstGeom>
        </p:spPr>
      </p:pic>
      <p:sp>
        <p:nvSpPr>
          <p:cNvPr id="29" name="Text Box 19">
            <a:extLst>
              <a:ext uri="{FF2B5EF4-FFF2-40B4-BE49-F238E27FC236}">
                <a16:creationId xmlns:a16="http://schemas.microsoft.com/office/drawing/2014/main" id="{496769DC-F21C-4EE8-A565-F6E576BFB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54" y="344227"/>
            <a:ext cx="9782530" cy="11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FCE: </a:t>
            </a:r>
            <a:r>
              <a:rPr lang="en-US" sz="2800" dirty="0">
                <a:hlinkClick r:id="rId7"/>
              </a:rPr>
              <a:t>https://cmu.smartevals.com/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TA survey: </a:t>
            </a:r>
            <a:r>
              <a:rPr lang="en-US" sz="2800" dirty="0">
                <a:hlinkClick r:id="rId8"/>
              </a:rPr>
              <a:t>https://www.ugrad.cs.cmu.edu/ta/F19/feedback/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30" name="Text Box 14">
            <a:extLst>
              <a:ext uri="{FF2B5EF4-FFF2-40B4-BE49-F238E27FC236}">
                <a16:creationId xmlns:a16="http://schemas.microsoft.com/office/drawing/2014/main" id="{B597C4DD-27ED-489A-83AF-59192BBF7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641" y="3549410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Angela Yang</a:t>
            </a:r>
          </a:p>
        </p:txBody>
      </p:sp>
      <p:sp>
        <p:nvSpPr>
          <p:cNvPr id="31" name="Text Box 14">
            <a:extLst>
              <a:ext uri="{FF2B5EF4-FFF2-40B4-BE49-F238E27FC236}">
                <a16:creationId xmlns:a16="http://schemas.microsoft.com/office/drawing/2014/main" id="{51EFF17B-4E1C-4E41-A64D-7816488F0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4002" y="3549409"/>
            <a:ext cx="1615381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Claire Wang </a:t>
            </a:r>
            <a:r>
              <a:rPr lang="en-US" sz="2133" dirty="0">
                <a:solidFill>
                  <a:schemeClr val="accent1"/>
                </a:solidFill>
                <a:latin typeface="Calibri"/>
                <a:cs typeface="Calibri"/>
              </a:rPr>
              <a:t>(Head TA)</a:t>
            </a:r>
          </a:p>
        </p:txBody>
      </p:sp>
      <p:sp>
        <p:nvSpPr>
          <p:cNvPr id="32" name="Text Box 14">
            <a:extLst>
              <a:ext uri="{FF2B5EF4-FFF2-40B4-BE49-F238E27FC236}">
                <a16:creationId xmlns:a16="http://schemas.microsoft.com/office/drawing/2014/main" id="{DC048988-66E4-4A3C-8222-A4604E9A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901" y="3549408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George Brown</a:t>
            </a:r>
          </a:p>
        </p:txBody>
      </p:sp>
      <p:sp>
        <p:nvSpPr>
          <p:cNvPr id="33" name="Text Box 14">
            <a:extLst>
              <a:ext uri="{FF2B5EF4-FFF2-40B4-BE49-F238E27FC236}">
                <a16:creationId xmlns:a16="http://schemas.microsoft.com/office/drawing/2014/main" id="{69B0731D-3C74-494B-BC9E-F8ABE5F8C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1644" y="3549408"/>
            <a:ext cx="1318729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Michelle Ma</a:t>
            </a: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2D384C55-D2BC-4720-AFBA-91B0D2E33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641" y="6088445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cs typeface="Calibri"/>
              </a:rPr>
              <a:t>Sean Pereira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A1C80457-A872-4874-B15F-46E824B4B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329" y="6088444"/>
            <a:ext cx="1868766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 err="1">
                <a:latin typeface="Calibri"/>
                <a:cs typeface="Calibri"/>
              </a:rPr>
              <a:t>Chakara</a:t>
            </a:r>
            <a:r>
              <a:rPr lang="en-US" sz="2133" dirty="0">
                <a:latin typeface="Calibri"/>
                <a:cs typeface="Calibri"/>
              </a:rPr>
              <a:t> (Tian) </a:t>
            </a:r>
            <a:r>
              <a:rPr lang="en-US" sz="2133" dirty="0" err="1">
                <a:latin typeface="Calibri"/>
                <a:cs typeface="Calibri"/>
              </a:rPr>
              <a:t>Owarang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36" name="Text Box 14">
            <a:extLst>
              <a:ext uri="{FF2B5EF4-FFF2-40B4-BE49-F238E27FC236}">
                <a16:creationId xmlns:a16="http://schemas.microsoft.com/office/drawing/2014/main" id="{68C564C5-6063-432D-9F7C-A8257AC3B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901" y="6088443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Tina      Wu</a:t>
            </a:r>
          </a:p>
        </p:txBody>
      </p:sp>
      <p:sp>
        <p:nvSpPr>
          <p:cNvPr id="37" name="Text Box 14">
            <a:extLst>
              <a:ext uri="{FF2B5EF4-FFF2-40B4-BE49-F238E27FC236}">
                <a16:creationId xmlns:a16="http://schemas.microsoft.com/office/drawing/2014/main" id="{7529C42B-63E8-461E-A430-6F26A59E1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5364" y="6093332"/>
            <a:ext cx="976924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Vicky Zeng</a:t>
            </a:r>
          </a:p>
        </p:txBody>
      </p:sp>
      <p:pic>
        <p:nvPicPr>
          <p:cNvPr id="38" name="Picture 37" descr="A person in a restaurant&#10;&#10;Description automatically generated">
            <a:extLst>
              <a:ext uri="{FF2B5EF4-FFF2-40B4-BE49-F238E27FC236}">
                <a16:creationId xmlns:a16="http://schemas.microsoft.com/office/drawing/2014/main" id="{AFC89733-C032-4A3F-AB93-1D873031D70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t="19757" r="13739" b="17466"/>
          <a:stretch/>
        </p:blipFill>
        <p:spPr>
          <a:xfrm>
            <a:off x="7854817" y="1928486"/>
            <a:ext cx="1654900" cy="160934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87C0464-B3B7-49DE-8616-DA2B648769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73" y="1936900"/>
            <a:ext cx="1612194" cy="161219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CA1C72F-536D-4F2B-ACF8-EA9F7D2F138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28124" r="46218" b="22560"/>
          <a:stretch/>
        </p:blipFill>
        <p:spPr>
          <a:xfrm>
            <a:off x="5973169" y="1937058"/>
            <a:ext cx="1609344" cy="161187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9614893-CC18-4B67-9E41-CB319C43118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" t="6762" r="12548" b="12503"/>
          <a:stretch/>
        </p:blipFill>
        <p:spPr>
          <a:xfrm>
            <a:off x="4104003" y="4478469"/>
            <a:ext cx="1615382" cy="160934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61BC2C-10E1-4CF7-99CB-D0CDF438344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7539" r="4172" b="7539"/>
          <a:stretch/>
        </p:blipFill>
        <p:spPr>
          <a:xfrm>
            <a:off x="7883559" y="4478468"/>
            <a:ext cx="1609012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27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68A3A5-AD20-48AD-AE30-58EBC24D8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003" y="994943"/>
            <a:ext cx="6638925" cy="1171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ED62D7-D07E-4EA2-B0A5-9DD28A1B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CD2C8A-2EFE-4973-95F8-FF7997AE13B6}"/>
              </a:ext>
            </a:extLst>
          </p:cNvPr>
          <p:cNvSpPr/>
          <p:nvPr/>
        </p:nvSpPr>
        <p:spPr>
          <a:xfrm>
            <a:off x="552100" y="6314863"/>
            <a:ext cx="9127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https://martechseries.com/mts-insights/guest-authors/rise-ai-humans-worried/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E43EA-DE47-4424-9002-F8697350E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745" y="1764221"/>
            <a:ext cx="6440379" cy="43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9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762" y="1491607"/>
            <a:ext cx="3406477" cy="5056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344" r="12331"/>
          <a:stretch/>
        </p:blipFill>
        <p:spPr>
          <a:xfrm>
            <a:off x="5992837" y="1533811"/>
            <a:ext cx="3882683" cy="495139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605484" y="1481057"/>
            <a:ext cx="8925080" cy="5067453"/>
            <a:chOff x="2605484" y="1481057"/>
            <a:chExt cx="8925080" cy="50674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484" y="1533811"/>
              <a:ext cx="8802482" cy="495139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0761782" y="1491607"/>
              <a:ext cx="768782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801438" y="1481057"/>
              <a:ext cx="210523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67445" y="1502157"/>
            <a:ext cx="9048580" cy="5076333"/>
            <a:chOff x="2482435" y="1607087"/>
            <a:chExt cx="9048580" cy="507633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2621" y="1641874"/>
              <a:ext cx="8928207" cy="502211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0762233" y="1607087"/>
              <a:ext cx="768782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82435" y="1626517"/>
              <a:ext cx="3529978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729" y="1533811"/>
            <a:ext cx="3785745" cy="50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4319" y="4943186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42026" y="2516650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148312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535" y="5297619"/>
            <a:ext cx="12350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Images:</a:t>
            </a:r>
          </a:p>
          <a:p>
            <a:r>
              <a:rPr lang="en-US" dirty="0">
                <a:hlinkClick r:id="rId3"/>
              </a:rPr>
              <a:t>https://medium.com/@turalt/ai-isnt-biased-we-are-b74ec94d1698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204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9EC3-50C0-4108-8290-601472AE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335B09-EF1D-4200-A2BA-32F1DACE5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94" y="1126691"/>
            <a:ext cx="10981765" cy="33077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F8FDF4-EA18-47CB-8776-02D67A71C5C2}"/>
              </a:ext>
            </a:extLst>
          </p:cNvPr>
          <p:cNvSpPr/>
          <p:nvPr/>
        </p:nvSpPr>
        <p:spPr>
          <a:xfrm>
            <a:off x="636494" y="6306203"/>
            <a:ext cx="2665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https://fatconference.org/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4415E-1483-4F10-8F89-9CB4D65F8961}"/>
              </a:ext>
            </a:extLst>
          </p:cNvPr>
          <p:cNvSpPr/>
          <p:nvPr/>
        </p:nvSpPr>
        <p:spPr>
          <a:xfrm>
            <a:off x="636494" y="4770162"/>
            <a:ext cx="7703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Alexandra </a:t>
            </a:r>
            <a:r>
              <a:rPr lang="en-US" sz="2400" dirty="0" err="1"/>
              <a:t>Chouldechova</a:t>
            </a:r>
            <a:endParaRPr lang="en-US" sz="2400" dirty="0"/>
          </a:p>
          <a:p>
            <a:r>
              <a:rPr lang="en-US" sz="2400" dirty="0"/>
              <a:t>CMU, Statistics and Public Policy</a:t>
            </a:r>
          </a:p>
          <a:p>
            <a:r>
              <a:rPr lang="en-US" sz="2400" dirty="0"/>
              <a:t>http://www.contrib.andrew.cmu.edu/~achoulde/</a:t>
            </a:r>
          </a:p>
        </p:txBody>
      </p:sp>
    </p:spTree>
    <p:extLst>
      <p:ext uri="{BB962C8B-B14F-4D97-AF65-F5344CB8AC3E}">
        <p14:creationId xmlns:p14="http://schemas.microsoft.com/office/powerpoint/2010/main" val="4201214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16647" y="2128207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0082" t="-602" r="7436" b="602"/>
          <a:stretch/>
        </p:blipFill>
        <p:spPr>
          <a:xfrm>
            <a:off x="3128862" y="2179928"/>
            <a:ext cx="2478513" cy="2763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013524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Weapons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4319" y="4943186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42026" y="2516650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148312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535" y="5297619"/>
            <a:ext cx="12350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Images:</a:t>
            </a:r>
          </a:p>
          <a:p>
            <a:r>
              <a:rPr lang="en-US" dirty="0">
                <a:hlinkClick r:id="rId4"/>
              </a:rPr>
              <a:t>https://medium.com/@turalt/ai-isnt-biased-we-are-b74ec94d1698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5"/>
              </a:rPr>
              <a:t>http://futureoflife.org/2016/09/20/podcast-what-is-nuclear-risk/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8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9EC3-50C0-4108-8290-601472AE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Weapons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8FDF4-EA18-47CB-8776-02D67A71C5C2}"/>
              </a:ext>
            </a:extLst>
          </p:cNvPr>
          <p:cNvSpPr/>
          <p:nvPr/>
        </p:nvSpPr>
        <p:spPr>
          <a:xfrm>
            <a:off x="636494" y="6306203"/>
            <a:ext cx="2665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https://fatconference.org/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984ED-4D03-4B80-AD88-A84181D4C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562" y="1425671"/>
            <a:ext cx="7000875" cy="42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86EAAC-4350-4CED-81F4-5BF8D5C5C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76" y="2209657"/>
            <a:ext cx="5934225" cy="33257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116647" y="2128207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0082" t="-602" r="7436" b="602"/>
          <a:stretch/>
        </p:blipFill>
        <p:spPr>
          <a:xfrm>
            <a:off x="3128862" y="2179928"/>
            <a:ext cx="2478513" cy="2763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013524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Weapons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925005" y="1491432"/>
            <a:ext cx="3189581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Liability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4319" y="4943186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42026" y="2516650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148312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535" y="5297619"/>
            <a:ext cx="12350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Images:</a:t>
            </a:r>
          </a:p>
          <a:p>
            <a:r>
              <a:rPr lang="en-US" dirty="0">
                <a:hlinkClick r:id="rId5"/>
              </a:rPr>
              <a:t>https://medium.com/@turalt/ai-isnt-biased-we-are-b74ec94d1698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6"/>
              </a:rPr>
              <a:t>http://futureoflife.org/2016/09/20/podcast-what-is-nuclear-risk/</a:t>
            </a:r>
            <a:endParaRPr lang="en-US" dirty="0"/>
          </a:p>
          <a:p>
            <a:r>
              <a:rPr lang="en-US" sz="1800" dirty="0">
                <a:solidFill>
                  <a:schemeClr val="tx1"/>
                </a:solidFill>
                <a:latin typeface="+mj-lt"/>
                <a:hlinkClick r:id="rId7"/>
              </a:rPr>
              <a:t>https://electrek.co/2016/09/25/tesla-model-s-crashes-into-gym-driver-claims-autonomous-acceleration-tesla-says-drivers-fault/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760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86EAAC-4350-4CED-81F4-5BF8D5C5C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76" y="2209657"/>
            <a:ext cx="5934225" cy="33257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116647" y="2128207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0082" t="-602" r="7436" b="602"/>
          <a:stretch/>
        </p:blipFill>
        <p:spPr>
          <a:xfrm>
            <a:off x="3128862" y="2179928"/>
            <a:ext cx="2478513" cy="2763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013524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Weapons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925005" y="1491432"/>
            <a:ext cx="3189581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Liability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472072" y="1491432"/>
            <a:ext cx="2805879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Jobs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997" y="2186473"/>
            <a:ext cx="2483004" cy="27796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74319" y="4943186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42026" y="2516650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148312" y="1473990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535" y="5297619"/>
            <a:ext cx="12350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Images:</a:t>
            </a:r>
          </a:p>
          <a:p>
            <a:r>
              <a:rPr lang="en-US" dirty="0">
                <a:hlinkClick r:id="rId6"/>
              </a:rPr>
              <a:t>https://medium.com/@turalt/ai-isnt-biased-we-are-b74ec94d1698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7"/>
              </a:rPr>
              <a:t>http://futureoflife.org/2016/09/20/podcast-what-is-nuclear-risk/</a:t>
            </a:r>
            <a:endParaRPr lang="en-US" dirty="0"/>
          </a:p>
          <a:p>
            <a:r>
              <a:rPr lang="en-US" sz="1800" dirty="0">
                <a:solidFill>
                  <a:schemeClr val="tx1"/>
                </a:solidFill>
                <a:latin typeface="+mj-lt"/>
                <a:hlinkClick r:id="rId8"/>
              </a:rPr>
              <a:t>https://electrek.co/2016/09/25/tesla-model-s-crashes-into-gym-driver-claims-autonomous-acceleration-tesla-says-drivers-fault/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9"/>
              </a:rPr>
              <a:t>http://ot.to/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AC8F9-0125-4A5F-AD39-3809D2B1D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Challenge: Humans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4823B-BB7C-41E6-8BEC-684084062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Handing humans a drink</a:t>
            </a:r>
          </a:p>
        </p:txBody>
      </p:sp>
      <p:pic>
        <p:nvPicPr>
          <p:cNvPr id="6146" name="Picture 2" descr="Image result for anca dragan drink">
            <a:extLst>
              <a:ext uri="{FF2B5EF4-FFF2-40B4-BE49-F238E27FC236}">
                <a16:creationId xmlns:a16="http://schemas.microsoft.com/office/drawing/2014/main" id="{88F636A3-D106-4FE8-8041-2BD76AC63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53" y="1772319"/>
            <a:ext cx="4939553" cy="32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D70ECD-152C-46BE-AF6F-A911FFF89399}"/>
              </a:ext>
            </a:extLst>
          </p:cNvPr>
          <p:cNvSpPr/>
          <p:nvPr/>
        </p:nvSpPr>
        <p:spPr>
          <a:xfrm>
            <a:off x="645459" y="5144657"/>
            <a:ext cx="7703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Anca Dragan</a:t>
            </a:r>
          </a:p>
          <a:p>
            <a:r>
              <a:rPr lang="en-US" sz="2400" dirty="0"/>
              <a:t>UC Berkeley, EECS</a:t>
            </a:r>
          </a:p>
          <a:p>
            <a:r>
              <a:rPr lang="en-US" sz="2400" dirty="0"/>
              <a:t>CMU PhD</a:t>
            </a:r>
          </a:p>
        </p:txBody>
      </p:sp>
    </p:spTree>
    <p:extLst>
      <p:ext uri="{BB962C8B-B14F-4D97-AF65-F5344CB8AC3E}">
        <p14:creationId xmlns:p14="http://schemas.microsoft.com/office/powerpoint/2010/main" val="344108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2DCBFF-2AA8-43EF-821D-E41ABDEC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943" y="316412"/>
            <a:ext cx="5264533" cy="53749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AC8F9-0125-4A5F-AD39-3809D2B1D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Challenge: Humans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4823B-BB7C-41E6-8BEC-684084062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Driving with humans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70ECD-152C-46BE-AF6F-A911FFF89399}"/>
              </a:ext>
            </a:extLst>
          </p:cNvPr>
          <p:cNvSpPr/>
          <p:nvPr/>
        </p:nvSpPr>
        <p:spPr>
          <a:xfrm>
            <a:off x="645459" y="5144657"/>
            <a:ext cx="98008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Dorsa </a:t>
            </a:r>
            <a:r>
              <a:rPr lang="en-US" sz="2400" dirty="0" err="1"/>
              <a:t>Sadigh</a:t>
            </a:r>
            <a:endParaRPr lang="en-US" sz="2400" dirty="0"/>
          </a:p>
          <a:p>
            <a:r>
              <a:rPr lang="en-US" sz="2400" dirty="0"/>
              <a:t>Stanford, CS</a:t>
            </a:r>
          </a:p>
          <a:p>
            <a:r>
              <a:rPr lang="en-US" sz="2400" dirty="0">
                <a:hlinkClick r:id="rId3"/>
              </a:rPr>
              <a:t>https://stanford-iliad.github.io/pdfs/publications/sadigh2016planning.pdf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8680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86EAAC-4350-4CED-81F4-5BF8D5C5C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76" y="2209657"/>
            <a:ext cx="5934225" cy="33257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116647" y="2128207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0082" t="-602" r="7436" b="602"/>
          <a:stretch/>
        </p:blipFill>
        <p:spPr>
          <a:xfrm>
            <a:off x="3128862" y="2179928"/>
            <a:ext cx="2478513" cy="2763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Narrow A.I.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997" y="2186473"/>
            <a:ext cx="2483004" cy="27796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74319" y="4943186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42026" y="2516650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3535" y="5297619"/>
            <a:ext cx="12350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Images:</a:t>
            </a:r>
          </a:p>
          <a:p>
            <a:r>
              <a:rPr lang="en-US" dirty="0">
                <a:hlinkClick r:id="rId6"/>
              </a:rPr>
              <a:t>https://medium.com/@turalt/ai-isnt-biased-we-are-b74ec94d1698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7"/>
              </a:rPr>
              <a:t>http://futureoflife.org/2016/09/20/podcast-what-is-nuclear-risk/</a:t>
            </a:r>
            <a:endParaRPr lang="en-US" dirty="0"/>
          </a:p>
          <a:p>
            <a:r>
              <a:rPr lang="en-US" sz="1800" dirty="0">
                <a:solidFill>
                  <a:schemeClr val="tx1"/>
                </a:solidFill>
                <a:latin typeface="+mj-lt"/>
                <a:hlinkClick r:id="rId8"/>
              </a:rPr>
              <a:t>https://electrek.co/2016/09/25/tesla-model-s-crashes-into-gym-driver-claims-autonomous-acceleration-tesla-says-drivers-fault/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r>
              <a:rPr lang="en-US" dirty="0">
                <a:hlinkClick r:id="rId9"/>
              </a:rPr>
              <a:t>http://ot.to/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7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2099" y="1549990"/>
            <a:ext cx="11678392" cy="475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Nov. 5,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2471813"/>
            <a:ext cx="4054436" cy="6315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0058" y="5268686"/>
            <a:ext cx="11310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mobile.nytimes.com</a:t>
            </a:r>
            <a:r>
              <a:rPr lang="en-US" sz="2400" dirty="0"/>
              <a:t>/2017/11/05/technology/machine-learning-artificial-intelligence-</a:t>
            </a:r>
            <a:r>
              <a:rPr lang="en-US" sz="2400" dirty="0" err="1"/>
              <a:t>ai.html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3195622"/>
            <a:ext cx="8128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25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4" name="Chevron 3"/>
          <p:cNvSpPr/>
          <p:nvPr/>
        </p:nvSpPr>
        <p:spPr>
          <a:xfrm>
            <a:off x="2435277" y="1964961"/>
            <a:ext cx="3581400" cy="1371600"/>
          </a:xfrm>
          <a:prstGeom prst="chevron">
            <a:avLst>
              <a:gd name="adj" fmla="val 489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Weak AI</a:t>
            </a:r>
          </a:p>
        </p:txBody>
      </p:sp>
      <p:sp>
        <p:nvSpPr>
          <p:cNvPr id="5" name="Chevron 4"/>
          <p:cNvSpPr/>
          <p:nvPr/>
        </p:nvSpPr>
        <p:spPr>
          <a:xfrm>
            <a:off x="6629400" y="1981200"/>
            <a:ext cx="3581400" cy="13716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Strong AI</a:t>
            </a:r>
          </a:p>
        </p:txBody>
      </p:sp>
      <p:sp>
        <p:nvSpPr>
          <p:cNvPr id="6" name="Chevron 5"/>
          <p:cNvSpPr/>
          <p:nvPr/>
        </p:nvSpPr>
        <p:spPr>
          <a:xfrm>
            <a:off x="5749977" y="1964961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654477" y="1295400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</a:rPr>
              <a:t>Singularity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435277" y="3468035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Narrow AI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Limited number of applications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705600" y="3467102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Artificial General Intelligence (AGI)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Recursive self-improvement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Beyond human control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6321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motivates agents?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05880" y="1858422"/>
            <a:ext cx="4149187" cy="3492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Candy grab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Ana: “taking 2 makes it 8”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Bob: “taking 1 makes it 7”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Ana: “taking 2 makes it 5”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Bob: “taking 2 makes it 3”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Ana: “taking 1 makes it 2”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Bob: “taking 2 makes it 0” </a:t>
            </a:r>
          </a:p>
          <a:p>
            <a:pPr lvl="2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 WIN!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605" y="2107542"/>
            <a:ext cx="2659297" cy="2994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919" y="2107542"/>
            <a:ext cx="3064933" cy="2298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44919" y="4715795"/>
            <a:ext cx="1822137" cy="304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44919" y="4715795"/>
            <a:ext cx="1550622" cy="304800"/>
          </a:xfrm>
          <a:prstGeom prst="rect">
            <a:avLst/>
          </a:prstGeom>
          <a:gradFill>
            <a:gsLst>
              <a:gs pos="0">
                <a:srgbClr val="00B050"/>
              </a:gs>
              <a:gs pos="85000">
                <a:srgbClr val="5BC450"/>
              </a:gs>
              <a:gs pos="90000">
                <a:srgbClr val="6CC850"/>
              </a:gs>
              <a:gs pos="100000">
                <a:srgbClr val="92D050"/>
              </a:gs>
            </a:gsLst>
          </a:gra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284882" y="4537417"/>
            <a:ext cx="1413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rgbClr val="00B050"/>
                </a:solidFill>
                <a:latin typeface="CMU Serif Roman"/>
                <a:cs typeface="CMU Serif Roman"/>
              </a:rPr>
              <a:t>CAT</a:t>
            </a:r>
            <a:endParaRPr lang="en-US" sz="3600" b="1" dirty="0">
              <a:solidFill>
                <a:srgbClr val="00B050"/>
              </a:solidFill>
              <a:latin typeface="CMU Serif Roman"/>
              <a:cs typeface="CMU Serif Roman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9995541" y="5183748"/>
            <a:ext cx="271515" cy="0"/>
          </a:xfrm>
          <a:prstGeom prst="line">
            <a:avLst/>
          </a:prstGeom>
          <a:ln w="63500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9220230" y="5346902"/>
            <a:ext cx="865142" cy="863599"/>
          </a:xfrm>
          <a:prstGeom prst="straightConnector1">
            <a:avLst/>
          </a:prstGeom>
          <a:ln w="152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921578" y="1092530"/>
            <a:ext cx="902484" cy="884645"/>
          </a:xfrm>
          <a:prstGeom prst="straightConnector1">
            <a:avLst/>
          </a:prstGeom>
          <a:ln w="152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1903661" y="5020595"/>
            <a:ext cx="686618" cy="943386"/>
          </a:xfrm>
          <a:prstGeom prst="straightConnector1">
            <a:avLst/>
          </a:prstGeom>
          <a:ln w="152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84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78022"/>
          </a:xfrm>
        </p:spPr>
        <p:txBody>
          <a:bodyPr>
            <a:normAutofit/>
          </a:bodyPr>
          <a:lstStyle/>
          <a:p>
            <a:r>
              <a:rPr lang="en-US" dirty="0"/>
              <a:t>Question: What is the specific motivation behind these techniques?</a:t>
            </a:r>
          </a:p>
          <a:p>
            <a:endParaRPr lang="en-US" dirty="0"/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Search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Logical inference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Linear programming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RL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Inference Bayes nets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20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motivation could cause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9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Stuart Russell, UC Berkeley </a:t>
            </a:r>
            <a:r>
              <a:rPr lang="en-US" dirty="0">
                <a:hlinkClick r:id="rId2"/>
              </a:rPr>
              <a:t>Center for Human-Compatible 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85" y="1844234"/>
            <a:ext cx="7993935" cy="40024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0057" y="6185911"/>
            <a:ext cx="10770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www.ted.com</a:t>
            </a:r>
            <a:r>
              <a:rPr lang="en-US" sz="2400" dirty="0"/>
              <a:t>/talks/</a:t>
            </a:r>
            <a:r>
              <a:rPr lang="en-US" sz="2400" dirty="0" err="1"/>
              <a:t>stuart_russell_how_ai_might_make_us_better_people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1102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0" y="1720291"/>
            <a:ext cx="10972800" cy="4052455"/>
          </a:xfrm>
        </p:spPr>
        <p:txBody>
          <a:bodyPr>
            <a:normAutofit lnSpcReduction="10000"/>
          </a:bodyPr>
          <a:lstStyle/>
          <a:p>
            <a:pPr marL="24378" indent="0">
              <a:buNone/>
            </a:pPr>
            <a:r>
              <a:rPr lang="en-US" dirty="0"/>
              <a:t>1. The robot’s only objective is to maximize the realization of human values</a:t>
            </a:r>
          </a:p>
          <a:p>
            <a:pPr marL="24378" indent="0">
              <a:buNone/>
            </a:pPr>
            <a:r>
              <a:rPr lang="en-US" dirty="0"/>
              <a:t>2. The robot is initially uncertain about what those values are</a:t>
            </a:r>
          </a:p>
          <a:p>
            <a:pPr marL="24378" indent="0">
              <a:buNone/>
            </a:pPr>
            <a:r>
              <a:rPr lang="en-US" dirty="0"/>
              <a:t>3. The best source of information about human values is human behavior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simple ideas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28945-30C2-884C-A131-E2D746BE42E7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19664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solidFill>
            <a:schemeClr val="tx1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Human </a:t>
            </a:r>
            <a:r>
              <a:rPr lang="en-US" sz="2667" dirty="0" err="1">
                <a:solidFill>
                  <a:prstClr val="white"/>
                </a:solidFill>
                <a:latin typeface="Palatino Linotype"/>
              </a:rPr>
              <a:t>behaviour</a:t>
            </a:r>
            <a:endParaRPr lang="en-US" sz="2667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Machine </a:t>
            </a:r>
            <a:r>
              <a:rPr lang="en-US" sz="2667" dirty="0" err="1">
                <a:solidFill>
                  <a:prstClr val="white"/>
                </a:solidFill>
                <a:latin typeface="Palatino Linotype"/>
              </a:rPr>
              <a:t>behaviour</a:t>
            </a:r>
            <a:endParaRPr lang="en-US" sz="2667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Human objective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1,2,3: objective given to machine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BD8554-7989-9842-B5BE-CD175F659FB9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3874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Human </a:t>
            </a:r>
            <a:r>
              <a:rPr lang="en-US" sz="2667" dirty="0" err="1">
                <a:solidFill>
                  <a:prstClr val="white"/>
                </a:solidFill>
                <a:latin typeface="Palatino Linotype"/>
              </a:rPr>
              <a:t>behaviour</a:t>
            </a:r>
            <a:endParaRPr lang="en-US" sz="2667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Machine </a:t>
            </a:r>
            <a:r>
              <a:rPr lang="en-US" sz="2667" dirty="0" err="1">
                <a:solidFill>
                  <a:prstClr val="white"/>
                </a:solidFill>
                <a:latin typeface="Palatino Linotype"/>
              </a:rPr>
              <a:t>behaviour</a:t>
            </a:r>
            <a:endParaRPr lang="en-US" sz="2667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06"/>
            <a:r>
              <a:rPr lang="en-US" sz="2667" dirty="0">
                <a:solidFill>
                  <a:prstClr val="white"/>
                </a:solidFill>
                <a:latin typeface="Palatino Linotype"/>
              </a:rPr>
              <a:t>Human objective</a:t>
            </a:r>
          </a:p>
        </p:txBody>
      </p:sp>
      <p:sp>
        <p:nvSpPr>
          <p:cNvPr id="15" name="Oval 14"/>
          <p:cNvSpPr/>
          <p:nvPr/>
        </p:nvSpPr>
        <p:spPr>
          <a:xfrm>
            <a:off x="862318" y="3088943"/>
            <a:ext cx="9845801" cy="1834368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4: objective is a latent variable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4CEE8-28AA-274C-9AF3-5FC7C59057E3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11265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295417"/>
            <a:ext cx="10769600" cy="434339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robot, given an objective, has an incentive to disable its own off-switch</a:t>
            </a:r>
          </a:p>
          <a:p>
            <a:pPr marL="511941" lvl="1" indent="0">
              <a:buNone/>
            </a:pPr>
            <a:r>
              <a:rPr lang="en-US" dirty="0"/>
              <a:t>(You can’t fetch the coffee if you’re dead)</a:t>
            </a:r>
          </a:p>
          <a:p>
            <a:r>
              <a:rPr lang="en-US" dirty="0"/>
              <a:t>How can we prevent this?</a:t>
            </a:r>
          </a:p>
          <a:p>
            <a:r>
              <a:rPr lang="en-US" dirty="0"/>
              <a:t>Answer: robot must allow for </a:t>
            </a:r>
            <a:r>
              <a:rPr lang="en-US" b="1" i="1" dirty="0"/>
              <a:t>uncertainty</a:t>
            </a:r>
            <a:r>
              <a:rPr lang="en-US" dirty="0"/>
              <a:t> about the true human objective</a:t>
            </a:r>
          </a:p>
          <a:p>
            <a:pPr lvl="1"/>
            <a:r>
              <a:rPr lang="en-US" dirty="0"/>
              <a:t>The human will only switch off the robot if that leads to better outcomes for the true human objective</a:t>
            </a:r>
          </a:p>
          <a:p>
            <a:pPr lvl="1"/>
            <a:r>
              <a:rPr lang="en-US" dirty="0"/>
              <a:t>Theorem: it’s </a:t>
            </a:r>
            <a:r>
              <a:rPr lang="en-US" b="1" i="1" dirty="0">
                <a:solidFill>
                  <a:srgbClr val="FFFF00"/>
                </a:solidFill>
              </a:rPr>
              <a:t>in the robot’s interest </a:t>
            </a:r>
            <a:r>
              <a:rPr lang="en-US" dirty="0"/>
              <a:t>to allow it</a:t>
            </a:r>
          </a:p>
          <a:p>
            <a:pPr lvl="1"/>
            <a:r>
              <a:rPr lang="en-US" dirty="0"/>
              <a:t>Theorem: Such a robot is </a:t>
            </a:r>
            <a:r>
              <a:rPr lang="en-US" b="1" i="1" dirty="0">
                <a:solidFill>
                  <a:srgbClr val="FFFF00"/>
                </a:solidFill>
              </a:rPr>
              <a:t>provably beneficial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4080" y="152400"/>
            <a:ext cx="10058400" cy="914400"/>
          </a:xfrm>
        </p:spPr>
        <p:txBody>
          <a:bodyPr/>
          <a:lstStyle/>
          <a:p>
            <a:r>
              <a:rPr lang="en-US" dirty="0"/>
              <a:t>The off-switch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DF128-9F92-ED43-99D9-F893A179767F}"/>
              </a:ext>
            </a:extLst>
          </p:cNvPr>
          <p:cNvSpPr txBox="1"/>
          <p:nvPr/>
        </p:nvSpPr>
        <p:spPr>
          <a:xfrm>
            <a:off x="195943" y="6243536"/>
            <a:ext cx="795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Slides: Stuart Russell, IJCAI 2017, with work by Dylan Hadfield-</a:t>
            </a:r>
            <a:r>
              <a:rPr lang="en-US" dirty="0" err="1"/>
              <a:t>Menell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9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Off-switch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073202" y="131313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202" y="258207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73202" y="385101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06"/>
            <a:endParaRPr lang="en-US" sz="2400">
              <a:solidFill>
                <a:prstClr val="white"/>
              </a:solidFill>
              <a:latin typeface="Palatino Linotype"/>
            </a:endParaRPr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 flipH="1">
            <a:off x="4863766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6" idx="0"/>
          </p:cNvCxnSpPr>
          <p:nvPr/>
        </p:nvCxnSpPr>
        <p:spPr>
          <a:xfrm>
            <a:off x="6324387" y="168991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4387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3766" y="422779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24387" y="295885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387" y="295885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85167" y="1243396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b="1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5167" y="3816647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b="1" dirty="0">
                <a:solidFill>
                  <a:prstClr val="black"/>
                </a:solidFill>
                <a:latin typeface="Times New Roman"/>
                <a:cs typeface="Times New Roman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1929" y="2540254"/>
            <a:ext cx="48501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b="1" dirty="0">
                <a:solidFill>
                  <a:prstClr val="black"/>
                </a:solidFill>
                <a:latin typeface="Times New Roman"/>
                <a:cs typeface="Times New Roman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9394" y="3079344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7232" y="1805436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70187" y="180543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0187" y="438060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2558" y="5041007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 = </a:t>
            </a:r>
            <a:r>
              <a:rPr lang="en-US" sz="2400" i="1" dirty="0" err="1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3200" i="1" baseline="-25000" dirty="0" err="1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  <a:endParaRPr lang="en-US" sz="3200" i="1" baseline="-25000" dirty="0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2558" y="2525399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 = </a:t>
            </a:r>
            <a:r>
              <a:rPr lang="en-US" sz="2400" i="1" dirty="0" err="1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3200" i="1" baseline="-25000" dirty="0" err="1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  <a:endParaRPr lang="en-US" sz="3200" i="1" baseline="-25000" dirty="0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9290" y="2525398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 = 0</a:t>
            </a:r>
            <a:endParaRPr lang="en-US" sz="3200" i="1" baseline="-25000" dirty="0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9290" y="3771952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U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 = 0</a:t>
            </a:r>
            <a:endParaRPr lang="en-US" sz="3200" i="1" baseline="-25000" dirty="0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97138" y="3079344"/>
            <a:ext cx="662947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dirty="0">
                <a:solidFill>
                  <a:prstClr val="white"/>
                </a:solidFill>
                <a:latin typeface="Palatino Linotype"/>
                <a:sym typeface="Symbol"/>
              </a:rPr>
              <a:t></a:t>
            </a:r>
            <a:r>
              <a:rPr lang="en-US" sz="2400" dirty="0">
                <a:solidFill>
                  <a:prstClr val="white"/>
                </a:solidFill>
                <a:latin typeface="Palatino Linotype"/>
              </a:rPr>
              <a:t> </a:t>
            </a:r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95618" y="2156066"/>
            <a:ext cx="810424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w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(</a:t>
            </a:r>
            <a:r>
              <a:rPr lang="en-US" sz="2400" i="1" dirty="0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  <a:r>
              <a:rPr lang="en-US" sz="2400" dirty="0">
                <a:solidFill>
                  <a:prstClr val="white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92556" y="5652100"/>
            <a:ext cx="4309780" cy="615527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defTabSz="1218906"/>
            <a:r>
              <a:rPr lang="en-US" sz="3200" i="1" dirty="0">
                <a:solidFill>
                  <a:prstClr val="white"/>
                </a:solidFill>
                <a:latin typeface="Times New Roman"/>
                <a:cs typeface="Times New Roman"/>
              </a:rPr>
              <a:t>w</a:t>
            </a:r>
            <a:r>
              <a:rPr lang="en-US" sz="3200" dirty="0">
                <a:solidFill>
                  <a:prstClr val="white"/>
                </a:solidFill>
                <a:latin typeface="Times New Roman"/>
                <a:cs typeface="Times New Roman"/>
              </a:rPr>
              <a:t>(</a:t>
            </a:r>
            <a:r>
              <a:rPr lang="en-US" sz="3200" i="1" dirty="0">
                <a:solidFill>
                  <a:prstClr val="white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>
                <a:solidFill>
                  <a:prstClr val="white"/>
                </a:solidFill>
                <a:latin typeface="Times New Roman"/>
                <a:cs typeface="Times New Roman"/>
              </a:rPr>
              <a:t>)</a:t>
            </a:r>
            <a:r>
              <a:rPr lang="en-US" sz="3200" dirty="0">
                <a:solidFill>
                  <a:prstClr val="white"/>
                </a:solidFill>
                <a:latin typeface="Palatino Linotype"/>
              </a:rPr>
              <a:t> preferred to </a:t>
            </a:r>
            <a:r>
              <a:rPr lang="en-US" sz="3200" i="1" dirty="0">
                <a:solidFill>
                  <a:prstClr val="white"/>
                </a:solidFill>
                <a:latin typeface="Palatino Linotype"/>
              </a:rPr>
              <a:t>a</a:t>
            </a:r>
            <a:r>
              <a:rPr lang="en-US" sz="3200" dirty="0">
                <a:solidFill>
                  <a:prstClr val="white"/>
                </a:solidFill>
                <a:latin typeface="Palatino Linotype"/>
              </a:rPr>
              <a:t> or </a:t>
            </a:r>
            <a:r>
              <a:rPr lang="en-US" sz="3200" i="1" dirty="0">
                <a:solidFill>
                  <a:prstClr val="white"/>
                </a:solidFill>
                <a:latin typeface="Palatino Linotype"/>
              </a:rPr>
              <a:t>s</a:t>
            </a:r>
            <a:endParaRPr lang="en-US" sz="3200" i="1" dirty="0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355358" y="2055338"/>
            <a:ext cx="1937199" cy="910919"/>
            <a:chOff x="6725720" y="1373938"/>
            <a:chExt cx="2038097" cy="104207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reeform 54"/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8906"/>
              <a:endParaRPr lang="en-US" sz="2400" dirty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latin typeface="Palatino Linotype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339347" y="4585550"/>
            <a:ext cx="1953209" cy="910919"/>
            <a:chOff x="6121416" y="2245630"/>
            <a:chExt cx="2054942" cy="1042072"/>
          </a:xfrm>
        </p:grpSpPr>
        <p:cxnSp>
          <p:nvCxnSpPr>
            <p:cNvPr id="58" name="Straight Arrow Connector 57"/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/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8906"/>
              <a:endParaRPr lang="en-US" sz="240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latin typeface="Palatino Linotype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rgbClr val="26234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06"/>
              <a:endParaRPr lang="en-US" sz="2400">
                <a:solidFill>
                  <a:prstClr val="white"/>
                </a:solidFill>
                <a:latin typeface="Palatino Linotype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17CE836-5312-6F4C-B96C-8A281BAA792F}"/>
              </a:ext>
            </a:extLst>
          </p:cNvPr>
          <p:cNvSpPr txBox="1"/>
          <p:nvPr/>
        </p:nvSpPr>
        <p:spPr>
          <a:xfrm>
            <a:off x="195943" y="6243536"/>
            <a:ext cx="745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Slides: Stuart Russell, IJCAI 2017, with work by Dylan Hadfield-</a:t>
            </a:r>
            <a:r>
              <a:rPr lang="en-US" dirty="0" err="1"/>
              <a:t>Menell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4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5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A93C-E5CF-4220-A86C-04386D7C9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/>
              <a:t>Conclusion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A6A35F4-5CE0-4D9B-AF29-D4DA47AB4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975" y="61990"/>
            <a:ext cx="11255433" cy="6734019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47E41-0A21-4837-92C1-A0137C631F67}"/>
              </a:ext>
            </a:extLst>
          </p:cNvPr>
          <p:cNvSpPr/>
          <p:nvPr/>
        </p:nvSpPr>
        <p:spPr>
          <a:xfrm>
            <a:off x="6136876" y="6046123"/>
            <a:ext cx="2072640" cy="554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93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Thanks to Our Course Staff!!</a:t>
            </a:r>
          </a:p>
        </p:txBody>
      </p:sp>
      <p:sp>
        <p:nvSpPr>
          <p:cNvPr id="7186" name="AutoShape 27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7187" name="AutoShape 29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pic>
        <p:nvPicPr>
          <p:cNvPr id="10249" name="Picture 9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1" name="Picture 11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3" name="Picture 13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C622B5-1772-48F4-B161-09EFFE3BD6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6" r="7431" b="38328"/>
          <a:stretch/>
        </p:blipFill>
        <p:spPr>
          <a:xfrm>
            <a:off x="5685168" y="1816490"/>
            <a:ext cx="1609344" cy="1613217"/>
          </a:xfrm>
          <a:prstGeom prst="rect">
            <a:avLst/>
          </a:prstGeom>
        </p:spPr>
      </p:pic>
      <p:pic>
        <p:nvPicPr>
          <p:cNvPr id="27" name="Picture 26" descr="A person standing on a beach&#10;&#10;Description automatically generated">
            <a:extLst>
              <a:ext uri="{FF2B5EF4-FFF2-40B4-BE49-F238E27FC236}">
                <a16:creationId xmlns:a16="http://schemas.microsoft.com/office/drawing/2014/main" id="{4FD48D74-F868-441B-AD55-881B8C76F8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7" t="6332" r="12175" b="20300"/>
          <a:stretch/>
        </p:blipFill>
        <p:spPr>
          <a:xfrm>
            <a:off x="7522703" y="4358058"/>
            <a:ext cx="1660533" cy="1609344"/>
          </a:xfrm>
          <a:prstGeom prst="rect">
            <a:avLst/>
          </a:prstGeom>
        </p:spPr>
      </p:pic>
      <p:pic>
        <p:nvPicPr>
          <p:cNvPr id="28" name="Picture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DCE9D0C-3B5E-4F30-B24D-210FF9587D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6" r="7325" b="9360"/>
          <a:stretch/>
        </p:blipFill>
        <p:spPr>
          <a:xfrm>
            <a:off x="3859407" y="4358058"/>
            <a:ext cx="1608688" cy="1609344"/>
          </a:xfrm>
          <a:prstGeom prst="rect">
            <a:avLst/>
          </a:prstGeom>
        </p:spPr>
      </p:pic>
      <p:sp>
        <p:nvSpPr>
          <p:cNvPr id="29" name="Text Box 19">
            <a:extLst>
              <a:ext uri="{FF2B5EF4-FFF2-40B4-BE49-F238E27FC236}">
                <a16:creationId xmlns:a16="http://schemas.microsoft.com/office/drawing/2014/main" id="{496769DC-F21C-4EE8-A565-F6E576BFB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00" y="1283024"/>
            <a:ext cx="2786936" cy="337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Administrative Assistant</a:t>
            </a:r>
          </a:p>
          <a:p>
            <a:pPr>
              <a:spcBef>
                <a:spcPct val="50000"/>
              </a:spcBef>
            </a:pPr>
            <a:r>
              <a:rPr lang="en-US" sz="2667" dirty="0">
                <a:latin typeface="Calibri"/>
                <a:cs typeface="Calibri"/>
              </a:rPr>
              <a:t>Liv Zane</a:t>
            </a:r>
          </a:p>
          <a:p>
            <a:pPr>
              <a:spcBef>
                <a:spcPct val="50000"/>
              </a:spcBef>
            </a:pPr>
            <a:endParaRPr lang="en-US" sz="2667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en-US" sz="2667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Videographer</a:t>
            </a:r>
          </a:p>
          <a:p>
            <a:pPr>
              <a:spcBef>
                <a:spcPct val="50000"/>
              </a:spcBef>
            </a:pPr>
            <a:r>
              <a:rPr lang="en-US" sz="2667" dirty="0">
                <a:latin typeface="Calibri"/>
                <a:cs typeface="Calibri"/>
              </a:rPr>
              <a:t>John Lombardo</a:t>
            </a:r>
          </a:p>
        </p:txBody>
      </p:sp>
      <p:sp>
        <p:nvSpPr>
          <p:cNvPr id="30" name="Text Box 14">
            <a:extLst>
              <a:ext uri="{FF2B5EF4-FFF2-40B4-BE49-F238E27FC236}">
                <a16:creationId xmlns:a16="http://schemas.microsoft.com/office/drawing/2014/main" id="{B597C4DD-27ED-489A-83AF-59192BBF7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769" y="3429000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Angela Yang</a:t>
            </a:r>
          </a:p>
        </p:txBody>
      </p:sp>
      <p:sp>
        <p:nvSpPr>
          <p:cNvPr id="31" name="Text Box 14">
            <a:extLst>
              <a:ext uri="{FF2B5EF4-FFF2-40B4-BE49-F238E27FC236}">
                <a16:creationId xmlns:a16="http://schemas.microsoft.com/office/drawing/2014/main" id="{51EFF17B-4E1C-4E41-A64D-7816488F0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130" y="3428999"/>
            <a:ext cx="1615381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Claire Wang </a:t>
            </a:r>
            <a:r>
              <a:rPr lang="en-US" sz="2133" dirty="0">
                <a:solidFill>
                  <a:schemeClr val="accent1"/>
                </a:solidFill>
                <a:latin typeface="Calibri"/>
                <a:cs typeface="Calibri"/>
              </a:rPr>
              <a:t>(Head TA)</a:t>
            </a:r>
          </a:p>
        </p:txBody>
      </p:sp>
      <p:sp>
        <p:nvSpPr>
          <p:cNvPr id="32" name="Text Box 14">
            <a:extLst>
              <a:ext uri="{FF2B5EF4-FFF2-40B4-BE49-F238E27FC236}">
                <a16:creationId xmlns:a16="http://schemas.microsoft.com/office/drawing/2014/main" id="{DC048988-66E4-4A3C-8222-A4604E9A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029" y="3428998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George Brown</a:t>
            </a:r>
          </a:p>
        </p:txBody>
      </p:sp>
      <p:sp>
        <p:nvSpPr>
          <p:cNvPr id="33" name="Text Box 14">
            <a:extLst>
              <a:ext uri="{FF2B5EF4-FFF2-40B4-BE49-F238E27FC236}">
                <a16:creationId xmlns:a16="http://schemas.microsoft.com/office/drawing/2014/main" id="{69B0731D-3C74-494B-BC9E-F8ABE5F8C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6772" y="3428998"/>
            <a:ext cx="1318729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Michelle Ma</a:t>
            </a: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2D384C55-D2BC-4720-AFBA-91B0D2E33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769" y="5968035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cs typeface="Calibri"/>
              </a:rPr>
              <a:t>Sean Pereira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A1C80457-A872-4874-B15F-46E824B4B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5457" y="5968034"/>
            <a:ext cx="1868766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 err="1">
                <a:latin typeface="Calibri"/>
                <a:cs typeface="Calibri"/>
              </a:rPr>
              <a:t>Chakara</a:t>
            </a:r>
            <a:r>
              <a:rPr lang="en-US" sz="2133" dirty="0">
                <a:latin typeface="Calibri"/>
                <a:cs typeface="Calibri"/>
              </a:rPr>
              <a:t> (Tian) </a:t>
            </a:r>
            <a:r>
              <a:rPr lang="en-US" sz="2133" dirty="0" err="1">
                <a:latin typeface="Calibri"/>
                <a:cs typeface="Calibri"/>
              </a:rPr>
              <a:t>Owarang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36" name="Text Box 14">
            <a:extLst>
              <a:ext uri="{FF2B5EF4-FFF2-40B4-BE49-F238E27FC236}">
                <a16:creationId xmlns:a16="http://schemas.microsoft.com/office/drawing/2014/main" id="{68C564C5-6063-432D-9F7C-A8257AC3B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029" y="5968033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Tina      Wu</a:t>
            </a:r>
          </a:p>
        </p:txBody>
      </p:sp>
      <p:sp>
        <p:nvSpPr>
          <p:cNvPr id="37" name="Text Box 14">
            <a:extLst>
              <a:ext uri="{FF2B5EF4-FFF2-40B4-BE49-F238E27FC236}">
                <a16:creationId xmlns:a16="http://schemas.microsoft.com/office/drawing/2014/main" id="{7529C42B-63E8-461E-A430-6F26A59E1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0492" y="5972922"/>
            <a:ext cx="976924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Vicky Zeng</a:t>
            </a:r>
          </a:p>
        </p:txBody>
      </p:sp>
      <p:pic>
        <p:nvPicPr>
          <p:cNvPr id="38" name="Picture 37" descr="A person in a restaurant&#10;&#10;Description automatically generated">
            <a:extLst>
              <a:ext uri="{FF2B5EF4-FFF2-40B4-BE49-F238E27FC236}">
                <a16:creationId xmlns:a16="http://schemas.microsoft.com/office/drawing/2014/main" id="{AFC89733-C032-4A3F-AB93-1D873031D7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t="19757" r="13739" b="17466"/>
          <a:stretch/>
        </p:blipFill>
        <p:spPr>
          <a:xfrm>
            <a:off x="9429945" y="1808076"/>
            <a:ext cx="1654900" cy="160934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87C0464-B3B7-49DE-8616-DA2B648769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01" y="1816490"/>
            <a:ext cx="1612194" cy="161219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CA1C72F-536D-4F2B-ACF8-EA9F7D2F138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28124" r="46218" b="22560"/>
          <a:stretch/>
        </p:blipFill>
        <p:spPr>
          <a:xfrm>
            <a:off x="7548297" y="1816648"/>
            <a:ext cx="1609344" cy="161187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9614893-CC18-4B67-9E41-CB319C43118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" t="6762" r="12548" b="12503"/>
          <a:stretch/>
        </p:blipFill>
        <p:spPr>
          <a:xfrm>
            <a:off x="5679131" y="4358059"/>
            <a:ext cx="1615382" cy="160934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A61BC2C-10E1-4CF7-99CB-D0CDF438344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4" t="7539" r="4172" b="7539"/>
          <a:stretch/>
        </p:blipFill>
        <p:spPr>
          <a:xfrm>
            <a:off x="9458687" y="4358058"/>
            <a:ext cx="1609012" cy="1609344"/>
          </a:xfrm>
          <a:prstGeom prst="rect">
            <a:avLst/>
          </a:prstGeom>
        </p:spPr>
      </p:pic>
      <p:sp>
        <p:nvSpPr>
          <p:cNvPr id="43" name="Text Box 19">
            <a:extLst>
              <a:ext uri="{FF2B5EF4-FFF2-40B4-BE49-F238E27FC236}">
                <a16:creationId xmlns:a16="http://schemas.microsoft.com/office/drawing/2014/main" id="{8BCE9010-8BFF-4361-8B63-CAF5B1FC4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0338" y="1283657"/>
            <a:ext cx="5806831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Teaching Assistants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15249</TotalTime>
  <Words>1240</Words>
  <Application>Microsoft Office PowerPoint</Application>
  <PresentationFormat>Widescreen</PresentationFormat>
  <Paragraphs>289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Courier</vt:lpstr>
      <vt:lpstr>Palatino Linotype</vt:lpstr>
      <vt:lpstr>Calibri Light</vt:lpstr>
      <vt:lpstr>Cambria Math</vt:lpstr>
      <vt:lpstr>Wingdings</vt:lpstr>
      <vt:lpstr>Calibri</vt:lpstr>
      <vt:lpstr>Times New Roman</vt:lpstr>
      <vt:lpstr>CMU Serif Roman</vt:lpstr>
      <vt:lpstr>Arial</vt:lpstr>
      <vt:lpstr>Courier New</vt:lpstr>
      <vt:lpstr>Office Theme</vt:lpstr>
      <vt:lpstr>Elemental</vt:lpstr>
      <vt:lpstr>Announcements</vt:lpstr>
      <vt:lpstr>AI: Representation and Problem Solving </vt:lpstr>
      <vt:lpstr>Intelligent Agents</vt:lpstr>
      <vt:lpstr> Three “Intelligent” Agents </vt:lpstr>
      <vt:lpstr>Games – Three “Intelligent” Agents </vt:lpstr>
      <vt:lpstr>Games – Three “Intelligent” Agents </vt:lpstr>
      <vt:lpstr>Games – Three “Intelligent” Agents </vt:lpstr>
      <vt:lpstr>Value of Information</vt:lpstr>
      <vt:lpstr>Value of Information</vt:lpstr>
      <vt:lpstr>PowerPoint Presentation</vt:lpstr>
      <vt:lpstr>AI in the News</vt:lpstr>
      <vt:lpstr>Should We Worry about Today’s A.I.?</vt:lpstr>
      <vt:lpstr>Should We Worry about Today’s A.I.?</vt:lpstr>
      <vt:lpstr>AI Bias</vt:lpstr>
      <vt:lpstr>Should We Worry about Today’s A.I.?</vt:lpstr>
      <vt:lpstr>AI Weapons</vt:lpstr>
      <vt:lpstr>Should We Worry about Today’s A.I.?</vt:lpstr>
      <vt:lpstr>Should We Worry about Today’s A.I.?</vt:lpstr>
      <vt:lpstr>AI Challenge: Humans</vt:lpstr>
      <vt:lpstr>AI Challenge: Humans</vt:lpstr>
      <vt:lpstr> Narrow A.I.</vt:lpstr>
      <vt:lpstr>AI in the News</vt:lpstr>
      <vt:lpstr>Should we worry about future A.I.?</vt:lpstr>
      <vt:lpstr>Should we worry about future A.I.?</vt:lpstr>
      <vt:lpstr>Should we worry about future A.I.?</vt:lpstr>
      <vt:lpstr>Should we worry about future A.I.?</vt:lpstr>
      <vt:lpstr>Should we worry about future A.I.?</vt:lpstr>
      <vt:lpstr>Three simple ideas</vt:lpstr>
      <vt:lpstr>AIMA 1,2,3: objective given to machine</vt:lpstr>
      <vt:lpstr>AIMA 4: objective is a latent variable</vt:lpstr>
      <vt:lpstr>The off-switch problem</vt:lpstr>
      <vt:lpstr>Off-switch model</vt:lpstr>
      <vt:lpstr>Conclusion</vt:lpstr>
      <vt:lpstr>Thanks to Our Course Staff!!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1165</cp:revision>
  <cp:lastPrinted>2018-11-27T13:42:27Z</cp:lastPrinted>
  <dcterms:created xsi:type="dcterms:W3CDTF">2018-10-11T11:39:27Z</dcterms:created>
  <dcterms:modified xsi:type="dcterms:W3CDTF">2019-12-05T17:01:19Z</dcterms:modified>
</cp:coreProperties>
</file>