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5" r:id="rId1"/>
  </p:sldMasterIdLst>
  <p:notesMasterIdLst>
    <p:notesMasterId r:id="rId59"/>
  </p:notesMasterIdLst>
  <p:sldIdLst>
    <p:sldId id="1619" r:id="rId2"/>
    <p:sldId id="1620" r:id="rId3"/>
    <p:sldId id="1621" r:id="rId4"/>
    <p:sldId id="1625" r:id="rId5"/>
    <p:sldId id="1626" r:id="rId6"/>
    <p:sldId id="1627" r:id="rId7"/>
    <p:sldId id="1628" r:id="rId8"/>
    <p:sldId id="1629" r:id="rId9"/>
    <p:sldId id="1630" r:id="rId10"/>
    <p:sldId id="1642" r:id="rId11"/>
    <p:sldId id="1631" r:id="rId12"/>
    <p:sldId id="1635" r:id="rId13"/>
    <p:sldId id="1667" r:id="rId14"/>
    <p:sldId id="1640" r:id="rId15"/>
    <p:sldId id="1645" r:id="rId16"/>
    <p:sldId id="1644" r:id="rId17"/>
    <p:sldId id="1646" r:id="rId18"/>
    <p:sldId id="1633" r:id="rId19"/>
    <p:sldId id="1634" r:id="rId20"/>
    <p:sldId id="1650" r:id="rId21"/>
    <p:sldId id="1657" r:id="rId22"/>
    <p:sldId id="1649" r:id="rId23"/>
    <p:sldId id="1652" r:id="rId24"/>
    <p:sldId id="1661" r:id="rId25"/>
    <p:sldId id="1651" r:id="rId26"/>
    <p:sldId id="1656" r:id="rId27"/>
    <p:sldId id="1662" r:id="rId28"/>
    <p:sldId id="1654" r:id="rId29"/>
    <p:sldId id="1655" r:id="rId30"/>
    <p:sldId id="1680" r:id="rId31"/>
    <p:sldId id="1682" r:id="rId32"/>
    <p:sldId id="1681" r:id="rId33"/>
    <p:sldId id="1683" r:id="rId34"/>
    <p:sldId id="1677" r:id="rId35"/>
    <p:sldId id="1658" r:id="rId36"/>
    <p:sldId id="1660" r:id="rId37"/>
    <p:sldId id="1659" r:id="rId38"/>
    <p:sldId id="1668" r:id="rId39"/>
    <p:sldId id="1669" r:id="rId40"/>
    <p:sldId id="1671" r:id="rId41"/>
    <p:sldId id="1632" r:id="rId42"/>
    <p:sldId id="1675" r:id="rId43"/>
    <p:sldId id="1673" r:id="rId44"/>
    <p:sldId id="1674" r:id="rId45"/>
    <p:sldId id="1676" r:id="rId46"/>
    <p:sldId id="1666" r:id="rId47"/>
    <p:sldId id="1663" r:id="rId48"/>
    <p:sldId id="1664" r:id="rId49"/>
    <p:sldId id="1570" r:id="rId50"/>
    <p:sldId id="1571" r:id="rId51"/>
    <p:sldId id="1636" r:id="rId52"/>
    <p:sldId id="1637" r:id="rId53"/>
    <p:sldId id="1573" r:id="rId54"/>
    <p:sldId id="1574" r:id="rId55"/>
    <p:sldId id="1599" r:id="rId56"/>
    <p:sldId id="1616" r:id="rId57"/>
    <p:sldId id="1561" r:id="rId58"/>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16EE25"/>
    <a:srgbClr val="FFD666"/>
    <a:srgbClr val="CC9500"/>
    <a:srgbClr val="F0B81F"/>
    <a:srgbClr val="E5A800"/>
    <a:srgbClr val="FFCF4C"/>
    <a:srgbClr val="A03333"/>
    <a:srgbClr val="900000"/>
    <a:srgbClr val="CC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65455" autoAdjust="0"/>
  </p:normalViewPr>
  <p:slideViewPr>
    <p:cSldViewPr snapToGrid="0">
      <p:cViewPr varScale="1">
        <p:scale>
          <a:sx n="165" d="100"/>
          <a:sy n="165" d="100"/>
        </p:scale>
        <p:origin x="1656" y="92"/>
      </p:cViewPr>
      <p:guideLst/>
    </p:cSldViewPr>
  </p:slideViewPr>
  <p:notesTextViewPr>
    <p:cViewPr>
      <p:scale>
        <a:sx n="150" d="100"/>
        <a:sy n="150" d="100"/>
      </p:scale>
      <p:origin x="0" y="0"/>
    </p:cViewPr>
  </p:notesTextViewPr>
  <p:notesViewPr>
    <p:cSldViewPr snapToGrid="0">
      <p:cViewPr varScale="1">
        <p:scale>
          <a:sx n="65" d="100"/>
          <a:sy n="65" d="100"/>
        </p:scale>
        <p:origin x="3082"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03T19:50:27.815"/>
    </inkml:context>
    <inkml:brush xml:id="br0">
      <inkml:brushProperty name="width" value="0.05292" units="cm"/>
      <inkml:brushProperty name="height" value="0.05292" units="cm"/>
      <inkml:brushProperty name="color" value="#FF0000"/>
    </inkml:brush>
  </inkml:definitions>
  <inkml:trace contextRef="#ctx0" brushRef="#br0">4407 14727 1209 0,'0'0'108'0,"-6"0"-87"15,6 0-21-15,-9 0 0 0,9 0 87 0,-6 0 13 16,6 0 2-16,-6-3 1 0,3 0 5 0,3 3 0 16,0 0 1-16,0 0 0 0,0 0-39 0,0 0-8 15,3-2-2-15,3-4 0 0,0 1-52 0,3 3-8 16,12-1 0-16,0 3-10 0,3 0 10 0,5 0 11 16,4 3-3-16,3-1 0 0,3 3-8 0,-10 1 12 15,13-4-12-15,-9 1 12 0,5 2-12 0,-5-2-12 16,0 0 2-16,3-1 1 0,-4 1 9 0,4 0 0 0,-3-3 0 0,-3 0 0 15,-7 2 9-15,-2-4 4 0,0 2 1 16,-3-3 0-16,0 0-26 0,-6 1-6 16,-3 2-1-16,0-3 0 15,-3 0-35-15,-6 3-7 0,0 0-2 0,0 0 0 16,-6 0 20-16,-3 0 4 0,-3 0 1 0,-3 3 0 0,-6 0 13 0,-3-1 2 0,-3 1 1 0,4 0 0 16,-7 2 38-16,-6-2 8 0,0 2 2 0,1-3 0 15,-1 1-2-15,0 2-1 0,-2-5 0 0,-4 3 0 16,3-3-7-16,1 0 0 0,-1 0-1 0,3-3 0 15,9 1 21-15,4-1 5 0,2 0 1 0,6 1 0 16,-6-1-14-16,12-2-2 0,0 2-1 0,3 1 0 16,0-4-2-16,0 4-1 0,3-1 0 0,3 3 0 0,3-5-7 15,3-1-2-15,0 1 0 0,9 2 0 16,0-2-13-16,3 0 0 0,3 2 8 0,5-2-8 0,-2 2 0 16,3 1 9-16,3 2-9 0,0 0 8 0,2-3 10 0,-2 3 2 15,-6-3 0-15,3 3 0 0,-4-2-30 0,4 2-6 16,-3 0 0-16,-3-3-1 0,0 0 17 0,-6 3-8 15,0 0 8-15,-1-2 0 0,1-1-26 0,-6 1 2 16,-3 2 0-16,-6 0 0 16,0 0-8-16,0 0 0 0,0 0-1 0,0 0 0 0,0 0 17 0,-6 0 4 15,-6 0 1-15,-3 2 0 0,-2-2 1 0,-1 3 0 16,-9-1 0-16,3 1 0 0,-6-3 10 0,1 3 0 16,-1-3 0-16,-3-3 0 0,-3 0 24 0,1 1 1 15,5-3 0-15,-6-1 0 0,3 1 6 0,7-3 1 16,-1 5 0-16,9-2 0 0,0 0-11 0,3 2-1 0,3 0-1 15,6 1 0-15,0-1-8 0,6 3-2 0,-3-2 0 0,3 2 0 16,0 0-9-16,0 0 0 0,9 0 0 0,3 2 0 16,0-2 8-16,6 3-8 0,9-3 8 0,-3 2-8 15,5-2 8-15,1 0-8 0,3 0 8 0,3 0-8 16,-7-2 8-16,4-1-8 0,0 1 0 0,0-1 8 16,-4 0-8-16,1-2 0 0,0 2 0 0,0-2 8 15,-4 0-8-15,-2-1 0 0,3 1 9 0,-6 2-9 16,-3-2 0-16,0 0 0 0,-1 0 0 0,-2 2 0 15,-3 0-18 1,-6 1-8-16,-3-1-2 0,-3 3 0 16,0 0-21-16,0 0-5 0,-6 5-1 0,-6 1 0 0,0-1 3 0,-5 3 1 0,-7 0 0 15,0 0 0-15,-3 2 33 0,0 1 6 0,-2-1 2 0,-4 4 0 16,-3-4 10-16,0 1 0 0,1-3 8 0,-40 5 22 0,43-8 2 16,-1 1 0-16,6-1 0 15,0-2 4-15,3-1 0 0,4-2 1 0,11 3 0 0,-3-1-7 16,6-2-2-16,3 3 0 0,3-3 0 0,0 0-19 0,0 0-9 15,9 0 8-15,6 0-8 0,5 3 0 0,7-1 0 16,3-2 0-16,0 0 0 0,0 3 27 0,5-3 6 16,1-3 2-16,6 3 0 0,-7-2-46 0,4-1-9 15,0 0-1-15,2-2-1 0,1 3 35 0,-3-4 7 16,0 1 2-16,-4 2 0 0,1-2-31 0,0 0-7 16,-7 2 0-16,4 0-1 15,0 1-83-15,-6-1-17 0,-3 3-3 0</inkml:trace>
  <inkml:trace contextRef="#ctx0" brushRef="#br0" timeOffset="7992.923">18064 6308 345 0,'0'0'15'0,"0"0"4"0,0 0-19 0,0 0 0 0,0 0 0 0,0 0 0 16,0 0 193-16,6 2 35 15,3 1 8-15,2 2 0 0,1 1-139 0,3-1-28 0,0-3-5 16,3 4-2-16,3-4-13 0,0-2-2 16,-1 0-1-16,4 0 0 0,0 0-19 0,3 0-4 0,0 0-1 15,-1 0 0-15,1-8-6 0,0 3 0 16,0 0-1-16,-3 2 0 0,-1 1 5 0,-2-1 0 0,-3 0 1 0,-3 1 0 15,0-1-21-15,-6 0-8 0,0 1 0 0,-3-1 0 16,-6 3-6-16,0 0-1 0,0 0 0 0,-6-3 0 16,-3 1-65-1,-3-1-14-15,-6 1-2 0,0 2-1 0,-3 2 34 16,-2 1 7-16,-4-1 2 0,0 1 0 0,-3 0 36 0,0 2 7 0,-2-2 2 0,-1 2 0 16,0 0 46-16,3 3 10 0,4-5 1 0,2-1 1 15,6 4 13-15,3-4 2 0,3 4 1 0,3-4 0 16,3 1-20-16,3 0-4 0,0-1-1 0,3-2 0 15,0 0-12-15,0 0-4 0,6 6 0 0,3-1 0 16,6 3 1-16,0-3 0 0,3 0 0 0,3 1 0 0,0-4 3 0,2 4 1 16,-2-4 0-16,0 1 0 0,3 0 0 0,0-1 0 15,-1-2 0-15,1-2 0 16,3 2-11-16,-3-3-2 0,0 0-1 0,0 1 0 0,-4-1-15 0,1 0 8 16,0 1-8-16,-3-1-630 15,3 0-130-15</inkml:trace>
  <inkml:trace contextRef="#ctx0" brushRef="#br0" timeOffset="25938.284">21043 815 2131 0,'0'0'189'0,"0"0"-151"16,0 0-30-16,0 0-8 0,0 0 0 0,0 0 0 0,3 5 0 0,3 3 0 31,-3 11 0-31,3-1 12 0,0 9 0 0,-3 7-1 0,6 3 6 0,-3 5 2 16,6 9 0-16,-3 2 0 0,3 5-2 0,-1 0 0 0,1 0 0 0,3 14 0 15,-3-4 10-15,3 4 1 0,3-3 1 0,-3 2 0 16,-3-2-5-16,0 0-2 0,0-3 0 0,2 0 0 15,-2-8-22-15,0-5 0 0,0 5 0 0,0-7 8 16,-3-4-8-16,0-7 0 0,-3 5 8 0,0-8-8 16,0-3-41-16,0-7-13 0,-3-1-2 0,0-15-648 15,-3-3-130-15</inkml:trace>
  <inkml:trace contextRef="#ctx0" brushRef="#br0" timeOffset="26449.918">21231 749 864 0,'0'0'38'0,"0"0"8"0,0 0-37 0,3 0-9 16,0 0 0-16,0 0 0 0,6 0 134 0,-3 5 25 15,2-2 5-15,1-3 0 0,3 0-72 0,3 0-16 16,-3 0-2-16,9 0-1 0,0 0 9 0,3 0 2 15,2-3 0-15,4-2 0 0,6 5-28 0,3-6-6 0,5-1-1 16,10 1 0-16,5-2-6 0,1 3-2 0,-4 0 0 0,4-3 0 16,2 3-16-16,1 2-3 0,2-8-1 0,4 9 0 15,-4-4-8-15,1-2-1 0,-7 8-1 16,-2-5 0-16,2 0 1 0,-2 2 1 0,0 3 0 0,-4-5 0 16,1 5-13-16,-7 0 0 0,-2 0-9 0,-6 0 9 15,-1 5 0-15,-5-5 0 0,-3-5 0 0,0 5 10 16,-4 0 7-16,1 0 2 0,-3 0 0 0,-3 0 0 15,0 5-10-15,-3-2-1 0,-4 2-8 0,-2 0 12 16,0 3 15-16,0-2 2 0,0 7 1 0,0 0 0 16,-3-5-30-16,-3 5 0 0,3 6 0 0,0-6 0 15,0 8 13-15,-3 3 0 0,-3 2 0 0,0 1 0 0,3 7-3 16,-4 6-1-16,1 5 0 0,3 5 0 16,-6 8 2-16,3 1 0 0,-3 2 0 0,0 2 0 0,0 3-3 15,0 0 0-15,0 0 0 0,3-2 0 16,-3 2-8-16,6-8 10 0,-3-5-10 0,6 0 10 0,0 0-10 0,0-3 0 15,-3-2 9-15,3-6-9 16,-3-2-16-16,3 0-7 0,-6-9-1 0,3-4-1 16,-3-6-146-16,-6-2-29 0,-3-1-5 0</inkml:trace>
  <inkml:trace contextRef="#ctx0" brushRef="#br0" timeOffset="26718.448">21070 1767 1036 0,'0'0'92'0,"9"-5"-73"16,3-3-19-16,6 0 0 0,2-2 120 0,10 2 21 0,0-5 4 0,9 2 1 16,2 3-42-16,7-5-9 0,-3 5-2 0,8 3 0 15,-2-3-9-15,5-3-1 0,7 8-1 0,5-7 0 16,1 2-28-16,-4 0-6 0,4 3 0 0,8-9-1 15,-5 1-5-15,2 3-1 0,-3 2 0 0,4 0 0 16,-10-6-25-16,-2 9-6 0,-4-8-1 0,1 5 0 16,-6 3-9-16,-7 5 0 0,1-6 9 0,-7-2-9 15,-5 8-24-15,-6-5-10 0,-3 5-2 0,-3-8-698 16,-7 3-140-16</inkml:trace>
  <inkml:trace contextRef="#ctx0" brushRef="#br0" timeOffset="26927.138">22222 881 1814 0,'0'0'80'0,"0"0"17"0,-3 11-77 0,0-9-20 16,0 9 0-16,3-3 0 0,-3 5 50 0,3 6 6 16,0-1 2-16,0 11 0 0,3 3-24 0,-3 5-5 15,3 5-1-15,0 9 0 0,3-6-2 0,-3 2-1 16,3 6 0-16,-3 5 0 15,0 1-16-15,0-1-9 0,-3 0 10 0,3 0-10 0,-3-5 12 0,0 0-3 0,0-3-1 0,-3 3 0 32,3-8-38-32,-3-3-8 0,0 1-2 0,0-3-924 0</inkml:trace>
  <inkml:trace contextRef="#ctx0" brushRef="#br0" timeOffset="27190.522">21508 2217 1267 0,'-24'8'112'16,"-6"-3"-89"-16,-3 1-23 0,-3 2 0 15,4-3 121-15,2 3 20 0,6-3 4 0,0 3 1 16,4-8-14-16,5 5-2 0,3-5-1 0,6 3 0 16,0 2-55-16,6-5-11 0,0 0-3 0,9 0 0 15,6 0-40-15,8-5-8 0,7 2-1 0,6-2-1 16,6-3 15-16,2 3 3 0,4-3 1 0,11-5 0 0,4 2-5 0,-1 3-2 16,7-5 0-16,2 2 0 0,-2 3-5 15,-1 1-1-15,7-7 0 0,8 1 0 0,-6 8-2 0,-2-8-1 16,2 5 0-16,-5-6 0 0,-4 1-13 0,4 3 0 15,-4 2 0-15,-6-3 0 16,-5 3-128-16,-6 0-31 0</inkml:trace>
  <inkml:trace contextRef="#ctx0" brushRef="#br0" timeOffset="28221.891">19114 1318 1152 0,'0'0'102'0,"0"0"-82"0,0 0-20 0,0 0 0 15,0 0 176-15,0 0 30 0,0 0 6 0,6 5 2 16,0-2-139-16,0 7-28 0,3 9-6 0,-6-3-1 16,3 7-12-16,-3-1-2 0,0 9-1 0,0 1 0 15,-3-6-7-15,0 6-2 0,-3 3 0 0,0-4 0 16,0-4-16-16,3-1-9 0,-6 1 1 0,6-9-644 16,-3 1-128-16</inkml:trace>
  <inkml:trace contextRef="#ctx0" brushRef="#br0" timeOffset="28487.536">19126 1265 921 0,'-15'-19'82'0,"12"17"-66"16,0-9-16-16,0 6 0 15,0-3 181-15,3 2 33 0,0 6 6 0,3-2 2 0,-3 2-115 0,6 0-23 16,0-5-5-16,3 5-1 0,6 0-43 0,0 5-9 16,6-3-2-16,0 9 0 0,3-8-4 0,-1 7 0 15,7-4-1-15,3 7 0 0,0-5 3 0,-10 0 1 16,1 2 0-16,0 3 0 0,0 1-2 0,-6-1 0 15,3 5 0-15,-7-4 0 0,1-1 15 0,-3 8 2 16,0-2 1-16,-9 2 0 0,0-3 9 0,-9 3 1 16,-3 3 1-16,-6 3 0 0,0 4-11 0,-5-1-3 0,-4 1 0 0,-6-4 0 15,3 5-16-15,-3-1-4 0,4-4-1 16,-4 4 0-16,3-9-15 0,3 4 8 0,-2-7-8 0,5-6 0 31,3 0-94-31,0-8-25 0,6-5-5 0</inkml:trace>
  <inkml:trace contextRef="#ctx0" brushRef="#br0" timeOffset="29203.796">22392 71 1670 0,'0'0'74'0,"0"0"15"0,-6 0-71 0,3 0-18 0,-6 0 0 0,0 6 0 16,0 2 82-16,-6 2 13 16,0 3 2-16,-3 9 1 0,-3 1-62 0,4 4-13 0,-7-1-3 0,3 1 0 15,-3-1-5-15,-3 1-2 16,6 5 0-16,-2-11 0 0,2 5-13 0,3-7 0 0,3-1 0 0,3-2 0 16,0-3 0-16,6-2 0 0,0-3 0 0,0-3 0 31,6 0-56-31,0-5-4 0,0 0 0 0,3-10-1 15,6-3-11-15,0-6-1 0,3-2-1 0,3-6 0 16,0-4 3-16,3-9 1 0,0 6 0 0,-1-3 0 0,4 2 51 0,-6 3 11 0,3 1 8 0,-3 9-12 16,0-1 54-16,-3 2 10 0,3 7 3 0,-1 1 0 15,1 0 13-15,-3 8 4 0,0-1 0 0,0 4 0 16,0 4-29-16,-3 4-6 0,3-1-1 0,0 8 0 16,-3-5-1-16,-3 5-1 0,3 6 0 0,-4-1 0 15,1 3-7-15,0 1-2 0,-3 1 0 0,0-1 0 16,-3 1-9-16,3-7-1 0,0 8-1 0,-3-5 0 0,3-4-14 15,-3-1 11-15,3-1-11 0,-3 0 10 16,3 0-10-16,-3-2 0 0,-3-3-10 0,3-3 10 0,-3 3-17 0,0-3 2 16,-3-5 1-16,0 0 0 0,-3 0 14 15,-2 0 0-15,-7 0 0 0,0-5-9 0,-3-3 9 0,-3 8 14 16,0-5-3-16,1-3-1 0,-1-3 54 0,3 3 12 16,-3 1 1-16,3-7 1 0,3 9-3 0,4-3-1 15,2 3 0-15,3-1 0 0,6-1-40 0,-3 1-8 16,3 4-2-16,3 2 0 0,9-6-24 0,3 1 0 15,5 2 0-15,4-2 0 0,3 0 0 0,3-3 0 16,6 3 0-16,-1-1 0 0,-2 4 0 0,3-4-14 0,-3 6 5 16</inkml:trace>
  <inkml:trace contextRef="#ctx0" brushRef="#br0" timeOffset="30003.773">20498 1185 1839 0,'0'0'81'0,"0"0"18"16,-3 0-79-16,3 0-20 0,-2 0 0 0,-4 0 0 0,6 0 84 0,-3 3 12 15,0 8 4-15,0-3 0 0,-3 5-70 0,3 0-14 16,-3 0-2-16,0 11-1 16,0-8-3-16,0 8-1 0,0-3 0 0,0 5 0 0,0-2-9 0,0-3 8 15,0-2-8-15,3-1 8 0,0 4-8 0,3-9 0 16,3 0 0-16,-3-5 0 0,3 2-17 0,-3-10-6 16,9 0-1-16,0-5 0 15,-3-3-7-15,3-2-1 0,0-4-1 0,0-1 0 0,-3-4 33 0,3-5 0 16,-3 3 0-16,-3 0 0 0,0-3 52 0,-1 3 4 15,-4-3 0-15,-1 3 1 0,3 0 31 0,-3 2 7 16,-3 1 1-16,3 5 0 0,0-1-38 0,0 1-7 16,0 5-2-16,3 8 0 0,0-5-29 0,0 5-7 15,0 0-1-15,0 0 0 0,-3 5-12 0,0 8 0 16,-3-5 0-16,3 11 0 0,-3 2-15 0,0 3 4 16,0-3 1-16,0 5 0 15,0 1-24-15,3-1-5 0,0 1-1 0,0-1-1176 0</inkml:trace>
  <inkml:trace contextRef="#ctx0" brushRef="#br0" timeOffset="30486.149">20347 1871 1695 0,'0'0'75'0,"0"0"16"0,9-6-73 0,0-2-18 15,2 8 0-15,4-5 0 0,-3 0 52 0,3 2 6 16,-3 6 2-16,3 2 0 0,0-5-14 0,-3 5-2 15,3 3-1-15,-4-2 0 0,1 2-27 0,0-1-6 16,-3 4-1-16,-3 2 0 0,0 1 6 0,0-1 1 16,-3 0 0-16,-3 0 0 0,0 0-16 0,0 6 0 15,-3-6 0-15,-3 0 0 0,3-5 24 0,-6 3 1 16,0 2 1-16,0-5 0 0,-3 0-11 0,-2 3-3 16,-1-3 0-16,-3 0 0 0,0 2 54 0,-3-5 10 15,3 3 3-15,0-2 0 0,-2 2-7 0,8-3 0 0,0-5-1 0,3 0 0 16,0 2-11-16,6 4-1 0,-3-6-1 0,6 0 0 15,0 0-42-15,0 0-8 0,12-6-8 0,3 6 12 16,6-2-12-16,-1 2 0 0,1 0 0 0,6 0 0 16,-3 0 0-16,6 2 0 0,-4-2 0 0,4 6 0 15,-6-6-17-15,3 0-6 0,0 0-1 0,2 0 0 16,-5 0-174 0,3 5-35-16,24-10-7 0,-19 5-2 0</inkml:trace>
  <inkml:trace contextRef="#ctx0" brushRef="#br0" timeOffset="31641.125">21561 392 1353 0,'0'0'60'0,"0"0"12"0,0-3-57 0,-3-2-15 16,3 5 0-16,0 0 0 0,0 0 99 0,0 0 17 15,0-6 3-15,0 6 1 0,0 0-58 0,0 0-11 16,0 0-3-16,0 6 0 0,-3 7-36 0,3 0-12 15,0 6 0-15,-3-1 0 0,0 3 12 0,0-2-12 16,0 7 12-16,0-5-12 0,-3 3 13 0,3-8-4 16,0 8-1-16,0-3 0 0,3-8-8 0,-3 6 12 15,3-1-12-15,-3-4 12 0,3-6-12 0,0 0 12 16,0-8-12-16,0 0 12 0,0 0 1 0,0 0 1 16,6-8 0-16,-3-6 0 0,0 1-2 0,0 0-1 15,3 0 0-15,-6-6 0 0,3-2 2 0,-3 2 1 16,0 1 0-16,0-3 0 0,0 2 26 0,0-2 4 0,-3 3 2 0,3-1 0 15,-3-2-3-15,0 2-1 16,3 6 0-16,-3 0 0 0,0 0-18 0,3-1-3 0,-3 9-1 0,3-3 0 16,0 3-12-16,3-3-8 0,-3 8 10 0,0 0-10 15,0 0 8-15,0 0-8 0,0 0 0 0,0 0 9 16,3 8-9-16,0-3 0 0,0 3 0 0,-3 5 0 16,0-7 0-16,-3 7 0 0,3 0 0 0,-3 0 8 15,0 6-8-15,0-6 10 0,0 0-10 0,3 6 10 16,0-3-82-1,0-3-17-15,0 5-3 0</inkml:trace>
  <inkml:trace contextRef="#ctx0" brushRef="#br0" timeOffset="32469.856">22779 254 1465 0,'0'0'64'0,"0"0"15"0,0 0-63 0,0 0-16 0,0 0 0 16,0 0 0-16,0 0 89 0,0 0 15 0,0 0 4 0,5 0 0 15,1 5-54-15,0 3-10 0,0-2-3 0,3-1 0 16,0-3-10-16,0 4-3 15,-3 2 0-15,0-3 0 0,0 3-14 0,0 3-3 0,0-4-1 0,0 1 0 16,0 3-2-16,-3-3-8 16,-3-3 12-16,3 3-4 0,-3 3 4 0,0-3 0 0,-3-3 0 0,-3 3 0 15,0-3-3-15,0 3 0 0,0 0 0 0,-3-3 0 16,-3 3 1-16,0-2 0 0,0 4 0 0,0-7 0 16,0 2 21-16,1 0 4 0,2-2 1 0,0 2 0 15,0-5 12-15,0 6 2 0,9-6 1 0,0 0 0 16,0 0-15-16,0 0-4 0,0 0 0 0,0 0 0 15,0 0-23-15,0 0-9 0,9 2 0 0,0-2 9 16,6 6-9-16,-3-6 0 0,-1 5 0 0,4-5 0 16,0 2 0-16,0 4 0 0,0-1 0 0,-3-5 0 15,-3 8 0-15,3-8 0 0,3 5 0 0,-4-2 0 16,1 2-114 0,0 1-15-16,3-6-3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FC151BD9-A8D5-42FC-8C0B-5479A9C0A3DB}" type="datetimeFigureOut">
              <a:rPr lang="en-US" smtClean="0"/>
              <a:t>12/3/2019</a:t>
            </a:fld>
            <a:endParaRPr lang="en-US"/>
          </a:p>
        </p:txBody>
      </p:sp>
      <p:sp>
        <p:nvSpPr>
          <p:cNvPr id="4" name="Slide Image Placeholder 3"/>
          <p:cNvSpPr>
            <a:spLocks noGrp="1" noRot="1" noChangeAspect="1"/>
          </p:cNvSpPr>
          <p:nvPr>
            <p:ph type="sldImg" idx="2"/>
          </p:nvPr>
        </p:nvSpPr>
        <p:spPr>
          <a:xfrm>
            <a:off x="1403350" y="1160463"/>
            <a:ext cx="4178300"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E6517F1F-6505-40F0-B92A-0D136955C762}" type="slidenum">
              <a:rPr lang="en-US" smtClean="0"/>
              <a:t>‹#›</a:t>
            </a:fld>
            <a:endParaRPr lang="en-US"/>
          </a:p>
        </p:txBody>
      </p:sp>
    </p:spTree>
    <p:extLst>
      <p:ext uri="{BB962C8B-B14F-4D97-AF65-F5344CB8AC3E}">
        <p14:creationId xmlns:p14="http://schemas.microsoft.com/office/powerpoint/2010/main" val="113217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1</a:t>
            </a:fld>
            <a:endParaRPr lang="en-US" dirty="0"/>
          </a:p>
        </p:txBody>
      </p:sp>
    </p:spTree>
    <p:extLst>
      <p:ext uri="{BB962C8B-B14F-4D97-AF65-F5344CB8AC3E}">
        <p14:creationId xmlns:p14="http://schemas.microsoft.com/office/powerpoint/2010/main" val="3929983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3</a:t>
            </a:fld>
            <a:endParaRPr lang="en-US" dirty="0"/>
          </a:p>
        </p:txBody>
      </p:sp>
    </p:spTree>
    <p:extLst>
      <p:ext uri="{BB962C8B-B14F-4D97-AF65-F5344CB8AC3E}">
        <p14:creationId xmlns:p14="http://schemas.microsoft.com/office/powerpoint/2010/main" val="81039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What’s missing?</a:t>
            </a:r>
          </a:p>
          <a:p>
            <a:pPr defTabSz="929579">
              <a:defRPr/>
            </a:pPr>
            <a:endParaRPr lang="en-US" dirty="0"/>
          </a:p>
          <a:p>
            <a:pPr defTabSz="929579">
              <a:defRPr/>
            </a:pPr>
            <a:r>
              <a:rPr lang="en-US" dirty="0"/>
              <a:t>Defender and/or attacker make flexible decisions rather than stick to a premeditated plan</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49</a:t>
            </a:fld>
            <a:endParaRPr lang="en-US"/>
          </a:p>
        </p:txBody>
      </p:sp>
    </p:spTree>
    <p:extLst>
      <p:ext uri="{BB962C8B-B14F-4D97-AF65-F5344CB8AC3E}">
        <p14:creationId xmlns:p14="http://schemas.microsoft.com/office/powerpoint/2010/main" val="178259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kumimoji="1" lang="en-US" altLang="zh-CN" dirty="0"/>
                  <a:t>The attacker tries to place a</a:t>
                </a:r>
                <a:r>
                  <a:rPr kumimoji="1" lang="zh-CN" altLang="en-US" dirty="0"/>
                  <a:t> </a:t>
                </a:r>
                <a:r>
                  <a:rPr kumimoji="1" lang="en-US" altLang="zh-CN" dirty="0"/>
                  <a:t>limited</a:t>
                </a:r>
                <a:r>
                  <a:rPr kumimoji="1" lang="zh-CN" altLang="en-US" dirty="0"/>
                  <a:t> </a:t>
                </a:r>
                <a:r>
                  <a:rPr kumimoji="1" lang="en-US" altLang="zh-CN" dirty="0"/>
                  <a:t>number</a:t>
                </a:r>
                <a:r>
                  <a:rPr kumimoji="1" lang="zh-CN" altLang="en-US" dirty="0"/>
                  <a:t> </a:t>
                </a:r>
                <a:r>
                  <a:rPr kumimoji="1" lang="en-US" altLang="zh-CN" dirty="0"/>
                  <a:t>of</a:t>
                </a:r>
                <a:r>
                  <a:rPr kumimoji="1" lang="zh-CN" altLang="en-US" dirty="0"/>
                  <a:t> </a:t>
                </a:r>
                <a:r>
                  <a:rPr kumimoji="1" lang="en-US" altLang="zh-CN" dirty="0"/>
                  <a:t>destructive tools in the world</a:t>
                </a:r>
                <a:r>
                  <a:rPr kumimoji="1" lang="zh-CN" altLang="en-US" dirty="0"/>
                  <a:t> </a:t>
                </a:r>
                <a:r>
                  <a:rPr kumimoji="1" lang="en-US" altLang="zh-CN" dirty="0"/>
                  <a:t>to</a:t>
                </a:r>
                <a:r>
                  <a:rPr kumimoji="1" lang="zh-CN" altLang="en-US" dirty="0"/>
                  <a:t> </a:t>
                </a:r>
                <a:r>
                  <a:rPr kumimoji="1" lang="en-US" altLang="zh-CN" dirty="0"/>
                  <a:t>maximize</a:t>
                </a:r>
                <a:r>
                  <a:rPr kumimoji="1" lang="zh-CN" altLang="en-US" dirty="0"/>
                  <a:t> </a:t>
                </a:r>
                <a:r>
                  <a:rPr kumimoji="1" lang="en-US" altLang="zh-CN" dirty="0"/>
                  <a:t>the</a:t>
                </a:r>
                <a:r>
                  <a:rPr kumimoji="1" lang="zh-CN" altLang="en-US" dirty="0"/>
                  <a:t> </a:t>
                </a:r>
                <a:r>
                  <a:rPr kumimoji="1" lang="en-US" altLang="zh-CN" dirty="0"/>
                  <a:t>damage, meanwhile avoid being captured by the defender.</a:t>
                </a:r>
              </a:p>
              <a:p>
                <a:r>
                  <a:rPr kumimoji="1" lang="en-US" altLang="zh-CN" dirty="0"/>
                  <a:t>The defender tries to collect all the placed tools and the attacker as</a:t>
                </a:r>
                <a:r>
                  <a:rPr kumimoji="1" lang="zh-CN" altLang="en-US" dirty="0"/>
                  <a:t> </a:t>
                </a:r>
                <a:r>
                  <a:rPr kumimoji="1" lang="en-US" altLang="zh-CN" dirty="0"/>
                  <a:t>soon</a:t>
                </a:r>
                <a:r>
                  <a:rPr kumimoji="1" lang="zh-CN" altLang="en-US" dirty="0"/>
                  <a:t> </a:t>
                </a:r>
                <a:r>
                  <a:rPr kumimoji="1" lang="en-US" altLang="zh-CN" dirty="0"/>
                  <a:t>as</a:t>
                </a:r>
                <a:r>
                  <a:rPr kumimoji="1" lang="zh-CN" altLang="en-US" dirty="0"/>
                  <a:t> </a:t>
                </a:r>
                <a:r>
                  <a:rPr kumimoji="1" lang="en-US" altLang="zh-CN" dirty="0"/>
                  <a:t>possible,</a:t>
                </a:r>
                <a:r>
                  <a:rPr kumimoji="1" lang="zh-CN" altLang="en-US" dirty="0"/>
                  <a:t> </a:t>
                </a:r>
                <a:r>
                  <a:rPr kumimoji="1" lang="en-US" altLang="zh-CN" dirty="0"/>
                  <a:t>to</a:t>
                </a:r>
                <a:r>
                  <a:rPr kumimoji="1" lang="zh-CN" altLang="en-US" dirty="0"/>
                  <a:t> </a:t>
                </a:r>
                <a:r>
                  <a:rPr kumimoji="1" lang="en-US" altLang="zh-CN" dirty="0"/>
                  <a:t>minimize</a:t>
                </a:r>
                <a:r>
                  <a:rPr kumimoji="1" lang="zh-CN" altLang="en-US" dirty="0"/>
                  <a:t> </a:t>
                </a:r>
                <a:r>
                  <a:rPr kumimoji="1" lang="en-US" altLang="zh-CN" dirty="0"/>
                  <a:t>the</a:t>
                </a:r>
                <a:r>
                  <a:rPr kumimoji="1" lang="zh-CN" altLang="en-US" dirty="0"/>
                  <a:t> </a:t>
                </a:r>
                <a:r>
                  <a:rPr kumimoji="1" lang="en-US" altLang="zh-CN" dirty="0"/>
                  <a:t>damage.</a:t>
                </a:r>
              </a:p>
              <a:p>
                <a:r>
                  <a:rPr kumimoji="1" lang="en-US" altLang="zh-CN" dirty="0"/>
                  <a:t>The</a:t>
                </a:r>
                <a:r>
                  <a:rPr kumimoji="1" lang="zh-CN" altLang="en-US" dirty="0"/>
                  <a:t> </a:t>
                </a:r>
                <a:r>
                  <a:rPr kumimoji="1" lang="en-US" altLang="zh-CN" dirty="0"/>
                  <a:t>damage</a:t>
                </a:r>
                <a:r>
                  <a:rPr kumimoji="1" lang="zh-CN" altLang="en-US" dirty="0"/>
                  <a:t> </a:t>
                </a:r>
                <a:r>
                  <a:rPr kumimoji="1" lang="en-US" altLang="zh-CN" dirty="0"/>
                  <a:t>caused</a:t>
                </a:r>
                <a:r>
                  <a:rPr kumimoji="1" lang="zh-CN" altLang="en-US" dirty="0"/>
                  <a:t> </a:t>
                </a:r>
                <a:r>
                  <a:rPr kumimoji="1" lang="en-US" altLang="zh-CN" dirty="0"/>
                  <a:t>by</a:t>
                </a:r>
                <a:r>
                  <a:rPr kumimoji="1" lang="zh-CN" altLang="en-US" dirty="0"/>
                  <a:t> </a:t>
                </a:r>
                <a:r>
                  <a:rPr kumimoji="1" lang="en-US" altLang="zh-CN" dirty="0"/>
                  <a:t>the</a:t>
                </a:r>
                <a:r>
                  <a:rPr kumimoji="1" lang="zh-CN" altLang="en-US" dirty="0"/>
                  <a:t> </a:t>
                </a:r>
                <a:r>
                  <a:rPr kumimoji="1" lang="en-US" altLang="zh-CN" dirty="0"/>
                  <a:t>destructive</a:t>
                </a:r>
                <a:r>
                  <a:rPr kumimoji="1" lang="zh-CN" altLang="en-US" dirty="0"/>
                  <a:t> </a:t>
                </a:r>
                <a:r>
                  <a:rPr kumimoji="1" lang="en-US" altLang="zh-CN" dirty="0"/>
                  <a:t>tools</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a</a:t>
                </a:r>
                <a:r>
                  <a:rPr kumimoji="1" lang="zh-CN" altLang="en-US" dirty="0"/>
                  <a:t> </a:t>
                </a:r>
                <a:r>
                  <a:rPr kumimoji="1" lang="en-US" altLang="zh-CN" dirty="0"/>
                  <a:t>function</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err="1"/>
                  <a:t>spatio</a:t>
                </a:r>
                <a:r>
                  <a:rPr kumimoji="1" lang="zh-CN" altLang="en-US" dirty="0"/>
                  <a:t> </a:t>
                </a:r>
                <a:r>
                  <a:rPr kumimoji="1" lang="en-US" altLang="zh-CN" dirty="0"/>
                  <a:t>features</a:t>
                </a:r>
                <a:r>
                  <a:rPr kumimoji="1" lang="zh-CN" altLang="en-US" dirty="0"/>
                  <a:t> </a:t>
                </a:r>
                <a:r>
                  <a:rPr kumimoji="1" lang="en-US" altLang="zh-CN" dirty="0"/>
                  <a:t>and</a:t>
                </a:r>
                <a:r>
                  <a:rPr kumimoji="1" lang="zh-CN" altLang="en-US" dirty="0"/>
                  <a:t> </a:t>
                </a:r>
                <a:r>
                  <a:rPr kumimoji="1" lang="en-US" altLang="zh-CN" dirty="0"/>
                  <a:t>time:</a:t>
                </a:r>
              </a:p>
              <a:p>
                <a:r>
                  <a:rPr kumimoji="1" lang="en-US" altLang="zh-CN" dirty="0"/>
                  <a:t>Defender</a:t>
                </a:r>
                <a:r>
                  <a:rPr kumimoji="1" lang="zh-CN" altLang="en-US" dirty="0"/>
                  <a:t> </a:t>
                </a:r>
                <a:r>
                  <a:rPr kumimoji="1" lang="en-US" altLang="zh-CN" dirty="0"/>
                  <a:t>action</a:t>
                </a:r>
                <a:r>
                  <a:rPr kumimoji="1" lang="zh-CN" altLang="en-US" dirty="0"/>
                  <a:t> </a:t>
                </a:r>
                <a:r>
                  <a:rPr kumimoji="1" lang="en-US" altLang="zh-CN" dirty="0"/>
                  <a:t>space:</a:t>
                </a:r>
                <a:r>
                  <a:rPr kumimoji="1" lang="zh-CN" altLang="en-US" dirty="0"/>
                  <a:t> </a:t>
                </a:r>
                <a:r>
                  <a:rPr kumimoji="1" lang="en-US" altLang="zh-CN" dirty="0"/>
                  <a:t>{up,</a:t>
                </a:r>
                <a:r>
                  <a:rPr kumimoji="1" lang="zh-CN" altLang="en-US" dirty="0"/>
                  <a:t> </a:t>
                </a:r>
                <a:r>
                  <a:rPr kumimoji="1" lang="en-US" altLang="zh-CN" dirty="0"/>
                  <a:t>down,</a:t>
                </a:r>
                <a:r>
                  <a:rPr kumimoji="1" lang="zh-CN" altLang="en-US" dirty="0"/>
                  <a:t> </a:t>
                </a:r>
                <a:r>
                  <a:rPr kumimoji="1" lang="en-US" altLang="zh-CN" dirty="0"/>
                  <a:t>right,</a:t>
                </a:r>
                <a:r>
                  <a:rPr kumimoji="1" lang="zh-CN" altLang="en-US" dirty="0"/>
                  <a:t> </a:t>
                </a:r>
                <a:r>
                  <a:rPr kumimoji="1" lang="en-US" altLang="zh-CN" dirty="0"/>
                  <a:t>left,</a:t>
                </a:r>
                <a:r>
                  <a:rPr kumimoji="1" lang="zh-CN" altLang="en-US" dirty="0"/>
                  <a:t> </a:t>
                </a:r>
                <a:r>
                  <a:rPr kumimoji="1" lang="en-US" altLang="zh-CN" dirty="0"/>
                  <a:t>still}</a:t>
                </a:r>
              </a:p>
              <a:p>
                <a:r>
                  <a:rPr kumimoji="1" lang="en-US" altLang="zh-CN" dirty="0"/>
                  <a:t>Attacker</a:t>
                </a:r>
                <a:r>
                  <a:rPr kumimoji="1" lang="zh-CN" altLang="en-US" dirty="0"/>
                  <a:t> </a:t>
                </a:r>
                <a:r>
                  <a:rPr kumimoji="1" lang="en-US" altLang="zh-CN" dirty="0"/>
                  <a:t>action</a:t>
                </a:r>
                <a:r>
                  <a:rPr kumimoji="1" lang="zh-CN" altLang="en-US" dirty="0"/>
                  <a:t> </a:t>
                </a:r>
                <a:r>
                  <a:rPr kumimoji="1" lang="en-US" altLang="zh-CN" dirty="0"/>
                  <a:t>space:</a:t>
                </a:r>
                <a:r>
                  <a:rPr kumimoji="1" lang="zh-CN" altLang="en-US" dirty="0"/>
                  <a:t> </a:t>
                </a:r>
                <a:r>
                  <a:rPr kumimoji="1" lang="en-US" altLang="zh-CN" dirty="0"/>
                  <a:t>{up,</a:t>
                </a:r>
                <a:r>
                  <a:rPr kumimoji="1" lang="zh-CN" altLang="en-US" dirty="0"/>
                  <a:t> </a:t>
                </a:r>
                <a:r>
                  <a:rPr kumimoji="1" lang="en-US" altLang="zh-CN" dirty="0"/>
                  <a:t>down,</a:t>
                </a:r>
                <a:r>
                  <a:rPr kumimoji="1" lang="zh-CN" altLang="en-US" dirty="0"/>
                  <a:t> </a:t>
                </a:r>
                <a:r>
                  <a:rPr kumimoji="1" lang="en-US" altLang="zh-CN" dirty="0"/>
                  <a:t>right,</a:t>
                </a:r>
                <a:r>
                  <a:rPr kumimoji="1" lang="zh-CN" altLang="en-US" dirty="0"/>
                  <a:t> </a:t>
                </a:r>
                <a:r>
                  <a:rPr kumimoji="1" lang="en-US" altLang="zh-CN" dirty="0"/>
                  <a:t>left,</a:t>
                </a:r>
                <a:r>
                  <a:rPr kumimoji="1" lang="zh-CN" altLang="en-US" dirty="0"/>
                  <a:t> </a:t>
                </a:r>
                <a:r>
                  <a:rPr kumimoji="1" lang="en-US" altLang="zh-CN" dirty="0"/>
                  <a:t>still} </a:t>
                </a:r>
                <a14:m>
                  <m:oMath xmlns:m="http://schemas.openxmlformats.org/officeDocument/2006/math">
                    <m:r>
                      <a:rPr kumimoji="1" lang="en-US" altLang="zh-CN" i="1" smtClean="0">
                        <a:latin typeface="Cambria Math" panose="02040503050406030204" pitchFamily="18" charset="0"/>
                        <a:ea typeface="Cambria Math" panose="02040503050406030204" pitchFamily="18" charset="0"/>
                      </a:rPr>
                      <m:t>×</m:t>
                    </m:r>
                  </m:oMath>
                </a14:m>
                <a:r>
                  <a:rPr kumimoji="1" lang="en-US" altLang="zh-CN" dirty="0"/>
                  <a:t> {place</a:t>
                </a:r>
                <a:r>
                  <a:rPr kumimoji="1" lang="zh-CN" altLang="en-US" dirty="0"/>
                  <a:t> </a:t>
                </a:r>
                <a:r>
                  <a:rPr kumimoji="1" lang="en-US" altLang="zh-CN" dirty="0"/>
                  <a:t>snare,</a:t>
                </a:r>
                <a:r>
                  <a:rPr kumimoji="1" lang="zh-CN" altLang="en-US" dirty="0"/>
                  <a:t> </a:t>
                </a:r>
                <a:r>
                  <a:rPr kumimoji="1" lang="en-US" altLang="zh-CN" dirty="0"/>
                  <a:t>not</a:t>
                </a:r>
                <a:r>
                  <a:rPr kumimoji="1" lang="zh-CN" altLang="en-US" dirty="0"/>
                  <a:t> </a:t>
                </a:r>
                <a:r>
                  <a:rPr kumimoji="1" lang="en-US" altLang="zh-CN" dirty="0"/>
                  <a:t>place</a:t>
                </a:r>
                <a:r>
                  <a:rPr kumimoji="1" lang="zh-CN" altLang="en-US" dirty="0"/>
                  <a:t> </a:t>
                </a:r>
                <a:r>
                  <a:rPr kumimoji="1" lang="en-US" altLang="zh-CN" dirty="0"/>
                  <a:t>snare}</a:t>
                </a:r>
              </a:p>
              <a:p>
                <a:endParaRPr kumimoji="1" lang="en-US" altLang="zh-CN" dirty="0"/>
              </a:p>
              <a:p>
                <a:r>
                  <a:rPr kumimoji="1" lang="en-US" altLang="zh-CN" dirty="0"/>
                  <a:t>We</a:t>
                </a:r>
                <a:r>
                  <a:rPr kumimoji="1" lang="zh-CN" altLang="en-US" dirty="0"/>
                  <a:t> </a:t>
                </a:r>
                <a:r>
                  <a:rPr kumimoji="1" lang="en-US" altLang="zh-CN" dirty="0"/>
                  <a:t>assume</a:t>
                </a:r>
                <a:r>
                  <a:rPr kumimoji="1" lang="zh-CN" altLang="en-US" dirty="0"/>
                  <a:t> </a:t>
                </a:r>
                <a:r>
                  <a:rPr kumimoji="1" lang="en-US" altLang="zh-CN" dirty="0"/>
                  <a:t>the</a:t>
                </a:r>
                <a:r>
                  <a:rPr kumimoji="1" lang="zh-CN" altLang="en-US" dirty="0"/>
                  <a:t> </a:t>
                </a:r>
                <a:r>
                  <a:rPr kumimoji="1" lang="en-US" altLang="zh-CN" dirty="0"/>
                  <a:t>probability</a:t>
                </a:r>
                <a:r>
                  <a:rPr kumimoji="1" lang="zh-CN" altLang="en-US" dirty="0"/>
                  <a:t> </a:t>
                </a:r>
                <a:r>
                  <a:rPr kumimoji="1" lang="en-US" altLang="zh-CN" dirty="0"/>
                  <a:t>of</a:t>
                </a:r>
                <a:r>
                  <a:rPr kumimoji="1" lang="zh-CN" altLang="en-US" dirty="0"/>
                  <a:t> </a:t>
                </a:r>
                <a:r>
                  <a:rPr kumimoji="1" lang="en-US" altLang="zh-CN" dirty="0"/>
                  <a:t>a</a:t>
                </a:r>
                <a:r>
                  <a:rPr kumimoji="1" lang="zh-CN" altLang="en-US" dirty="0"/>
                  <a:t> </a:t>
                </a:r>
                <a:r>
                  <a:rPr kumimoji="1" lang="en-US" altLang="zh-CN" dirty="0"/>
                  <a:t>snare</a:t>
                </a:r>
                <a:r>
                  <a:rPr kumimoji="1" lang="zh-CN" altLang="en-US" dirty="0"/>
                  <a:t> </a:t>
                </a:r>
                <a:r>
                  <a:rPr kumimoji="1" lang="en-US" altLang="zh-CN" dirty="0"/>
                  <a:t>catching</a:t>
                </a:r>
                <a:r>
                  <a:rPr kumimoji="1" lang="zh-CN" altLang="en-US" dirty="0"/>
                  <a:t> </a:t>
                </a:r>
                <a:r>
                  <a:rPr kumimoji="1" lang="en-US" altLang="zh-CN" dirty="0"/>
                  <a:t>an</a:t>
                </a:r>
                <a:r>
                  <a:rPr kumimoji="1" lang="zh-CN" altLang="en-US" dirty="0"/>
                  <a:t> </a:t>
                </a:r>
                <a:r>
                  <a:rPr kumimoji="1" lang="en-US" altLang="zh-CN" dirty="0"/>
                  <a:t>animal</a:t>
                </a:r>
                <a:r>
                  <a:rPr kumimoji="1" lang="zh-CN" altLang="en-US" dirty="0"/>
                  <a:t> </a:t>
                </a:r>
                <a:r>
                  <a:rPr kumimoji="1" lang="en-US" altLang="zh-CN" dirty="0"/>
                  <a:t>at</a:t>
                </a:r>
                <a:r>
                  <a:rPr kumimoji="1" lang="zh-CN" altLang="en-US" dirty="0"/>
                  <a:t> </a:t>
                </a:r>
                <a:r>
                  <a:rPr kumimoji="1" lang="en-US" altLang="zh-CN" dirty="0"/>
                  <a:t>each</a:t>
                </a:r>
                <a:r>
                  <a:rPr kumimoji="1" lang="zh-CN" altLang="en-US" dirty="0"/>
                  <a:t> </a:t>
                </a:r>
                <a:r>
                  <a:rPr kumimoji="1" lang="en-US" altLang="zh-CN" dirty="0"/>
                  <a:t>time</a:t>
                </a:r>
                <a:r>
                  <a:rPr kumimoji="1" lang="zh-CN" altLang="en-US" dirty="0"/>
                  <a:t> </a:t>
                </a:r>
                <a:r>
                  <a:rPr kumimoji="1" lang="en-US" altLang="zh-CN" dirty="0"/>
                  <a:t>step</a:t>
                </a:r>
                <a:r>
                  <a:rPr kumimoji="1" lang="zh-CN" altLang="en-US" dirty="0"/>
                  <a:t> </a:t>
                </a:r>
                <a:r>
                  <a:rPr kumimoji="1" lang="en-US" altLang="zh-CN" dirty="0"/>
                  <a:t>is</a:t>
                </a:r>
                <a:r>
                  <a:rPr kumimoji="1" lang="zh-CN" altLang="en-US" dirty="0"/>
                  <a:t> </a:t>
                </a:r>
                <a:r>
                  <a:rPr kumimoji="1" lang="en-US" altLang="zh-CN" dirty="0"/>
                  <a:t>proportional</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animal</a:t>
                </a:r>
                <a:r>
                  <a:rPr kumimoji="1" lang="zh-CN" altLang="en-US" dirty="0"/>
                  <a:t> </a:t>
                </a:r>
                <a:r>
                  <a:rPr kumimoji="1" lang="en-US" altLang="zh-CN" dirty="0"/>
                  <a:t>density.</a:t>
                </a:r>
              </a:p>
              <a:p>
                <a:r>
                  <a:rPr kumimoji="1" lang="en-US" altLang="zh-CN" dirty="0"/>
                  <a:t>When</a:t>
                </a:r>
                <a:r>
                  <a:rPr kumimoji="1" lang="zh-CN" altLang="en-US" dirty="0"/>
                  <a:t> </a:t>
                </a:r>
                <a:r>
                  <a:rPr kumimoji="1" lang="en-US" altLang="zh-CN" dirty="0"/>
                  <a:t>an</a:t>
                </a:r>
                <a:r>
                  <a:rPr kumimoji="1" lang="zh-CN" altLang="en-US" dirty="0"/>
                  <a:t> </a:t>
                </a:r>
                <a:r>
                  <a:rPr kumimoji="1" lang="en-US" altLang="zh-CN" dirty="0"/>
                  <a:t>animal</a:t>
                </a:r>
                <a:r>
                  <a:rPr kumimoji="1" lang="zh-CN" altLang="en-US" dirty="0"/>
                  <a:t> </a:t>
                </a:r>
                <a:r>
                  <a:rPr kumimoji="1" lang="en-US" altLang="zh-CN" dirty="0"/>
                  <a:t>was</a:t>
                </a:r>
                <a:r>
                  <a:rPr kumimoji="1" lang="zh-CN" altLang="en-US" dirty="0"/>
                  <a:t> </a:t>
                </a:r>
                <a:r>
                  <a:rPr kumimoji="1" lang="en-US" altLang="zh-CN" dirty="0"/>
                  <a:t>caught,</a:t>
                </a:r>
                <a:r>
                  <a:rPr kumimoji="1" lang="zh-CN" altLang="en-US" dirty="0"/>
                  <a:t> </a:t>
                </a:r>
                <a:r>
                  <a:rPr kumimoji="1" lang="en-US" altLang="zh-CN" dirty="0"/>
                  <a:t>the</a:t>
                </a:r>
                <a:r>
                  <a:rPr kumimoji="1" lang="zh-CN" altLang="en-US" dirty="0"/>
                  <a:t> </a:t>
                </a:r>
                <a:r>
                  <a:rPr kumimoji="1" lang="en-US" altLang="zh-CN" dirty="0"/>
                  <a:t>attacker</a:t>
                </a:r>
                <a:r>
                  <a:rPr kumimoji="1" lang="zh-CN" altLang="en-US" dirty="0"/>
                  <a:t> </a:t>
                </a:r>
                <a:r>
                  <a:rPr kumimoji="1" lang="en-US" altLang="zh-CN" dirty="0"/>
                  <a:t>and</a:t>
                </a:r>
                <a:r>
                  <a:rPr kumimoji="1" lang="zh-CN" altLang="en-US" dirty="0"/>
                  <a:t> </a:t>
                </a:r>
                <a:r>
                  <a:rPr kumimoji="1" lang="en-US" altLang="zh-CN" dirty="0"/>
                  <a:t>defender</a:t>
                </a:r>
                <a:r>
                  <a:rPr kumimoji="1" lang="zh-CN" altLang="en-US" dirty="0"/>
                  <a:t> </a:t>
                </a:r>
                <a:r>
                  <a:rPr kumimoji="1" lang="en-US" altLang="zh-CN" dirty="0"/>
                  <a:t>will</a:t>
                </a:r>
                <a:r>
                  <a:rPr kumimoji="1" lang="zh-CN" altLang="en-US" dirty="0"/>
                  <a:t> </a:t>
                </a:r>
                <a:r>
                  <a:rPr kumimoji="1" lang="en-US" altLang="zh-CN" dirty="0"/>
                  <a:t>receive</a:t>
                </a:r>
                <a:r>
                  <a:rPr kumimoji="1" lang="zh-CN" altLang="en-US" dirty="0"/>
                  <a:t> </a:t>
                </a:r>
                <a:r>
                  <a:rPr kumimoji="1" lang="en-US" altLang="zh-CN" dirty="0"/>
                  <a:t>a</a:t>
                </a:r>
                <a:r>
                  <a:rPr kumimoji="1" lang="zh-CN" altLang="en-US" dirty="0"/>
                  <a:t> </a:t>
                </a:r>
                <a:r>
                  <a:rPr kumimoji="1" lang="en-US" altLang="zh-CN" dirty="0"/>
                  <a:t>positive</a:t>
                </a:r>
                <a:r>
                  <a:rPr kumimoji="1" lang="zh-CN" altLang="en-US" dirty="0"/>
                  <a:t> </a:t>
                </a:r>
                <a:r>
                  <a:rPr kumimoji="1" lang="en-US" altLang="zh-CN" dirty="0"/>
                  <a:t>reward</a:t>
                </a:r>
                <a:r>
                  <a:rPr kumimoji="1" lang="zh-CN" altLang="en-US" dirty="0"/>
                  <a:t> </a:t>
                </a:r>
                <a:r>
                  <a:rPr kumimoji="1" lang="en-US" altLang="zh-CN" dirty="0"/>
                  <a:t>and</a:t>
                </a:r>
                <a:r>
                  <a:rPr kumimoji="1" lang="zh-CN" altLang="en-US" dirty="0"/>
                  <a:t> </a:t>
                </a:r>
                <a:r>
                  <a:rPr kumimoji="1" lang="en-US" altLang="zh-CN" dirty="0"/>
                  <a:t>a</a:t>
                </a:r>
                <a:r>
                  <a:rPr kumimoji="1" lang="zh-CN" altLang="en-US" dirty="0"/>
                  <a:t> </a:t>
                </a:r>
                <a:r>
                  <a:rPr kumimoji="1" lang="en-US" altLang="zh-CN" dirty="0"/>
                  <a:t>negative</a:t>
                </a:r>
                <a:r>
                  <a:rPr kumimoji="1" lang="zh-CN" altLang="en-US" dirty="0"/>
                  <a:t> </a:t>
                </a:r>
                <a:r>
                  <a:rPr kumimoji="1" lang="en-US" altLang="zh-CN" dirty="0"/>
                  <a:t>reward</a:t>
                </a:r>
                <a:r>
                  <a:rPr kumimoji="1" lang="zh-CN" altLang="en-US" dirty="0"/>
                  <a:t>                </a:t>
                </a:r>
                <a:r>
                  <a:rPr kumimoji="1" lang="en-US" altLang="zh-CN" dirty="0"/>
                  <a:t>respectively.</a:t>
                </a:r>
                <a:r>
                  <a:rPr kumimoji="1" lang="zh-CN" altLang="en-US" dirty="0"/>
                  <a:t> </a:t>
                </a:r>
                <a:endParaRPr kumimoji="1" lang="en-US" altLang="zh-CN" dirty="0"/>
              </a:p>
              <a:p>
                <a:r>
                  <a:rPr kumimoji="1" lang="en-US" altLang="zh-CN" dirty="0"/>
                  <a:t>When</a:t>
                </a:r>
                <a:r>
                  <a:rPr kumimoji="1" lang="zh-CN" altLang="en-US" dirty="0"/>
                  <a:t> </a:t>
                </a:r>
                <a:r>
                  <a:rPr kumimoji="1" lang="en-US" altLang="zh-CN" dirty="0"/>
                  <a:t>the</a:t>
                </a:r>
                <a:r>
                  <a:rPr kumimoji="1" lang="zh-CN" altLang="en-US" dirty="0"/>
                  <a:t> </a:t>
                </a:r>
                <a:r>
                  <a:rPr kumimoji="1" lang="en-US" altLang="zh-CN" dirty="0"/>
                  <a:t>attacker</a:t>
                </a:r>
                <a:r>
                  <a:rPr kumimoji="1" lang="zh-CN" altLang="en-US" dirty="0"/>
                  <a:t> </a:t>
                </a:r>
                <a:r>
                  <a:rPr kumimoji="1" lang="en-US" altLang="zh-CN" dirty="0"/>
                  <a:t>encounter</a:t>
                </a:r>
                <a:r>
                  <a:rPr kumimoji="1" lang="zh-CN" altLang="en-US" dirty="0"/>
                  <a:t> </a:t>
                </a:r>
                <a:r>
                  <a:rPr kumimoji="1" lang="en-US" altLang="zh-CN" dirty="0"/>
                  <a:t>the</a:t>
                </a:r>
                <a:r>
                  <a:rPr kumimoji="1" lang="zh-CN" altLang="en-US" dirty="0"/>
                  <a:t> </a:t>
                </a:r>
                <a:r>
                  <a:rPr kumimoji="1" lang="en-US" altLang="zh-CN" dirty="0"/>
                  <a:t>defender</a:t>
                </a:r>
                <a:r>
                  <a:rPr kumimoji="1" lang="zh-CN" altLang="en-US" dirty="0"/>
                  <a:t> </a:t>
                </a:r>
                <a:r>
                  <a:rPr kumimoji="1" lang="en-US" altLang="zh-CN" dirty="0"/>
                  <a:t>(at</a:t>
                </a:r>
                <a:r>
                  <a:rPr kumimoji="1" lang="zh-CN" altLang="en-US" dirty="0"/>
                  <a:t> </a:t>
                </a:r>
                <a:r>
                  <a:rPr kumimoji="1" lang="en-US" altLang="zh-CN" dirty="0"/>
                  <a:t>the</a:t>
                </a:r>
                <a:r>
                  <a:rPr kumimoji="1" lang="zh-CN" altLang="en-US" dirty="0"/>
                  <a:t> </a:t>
                </a:r>
                <a:r>
                  <a:rPr kumimoji="1" lang="en-US" altLang="zh-CN" dirty="0"/>
                  <a:t>same</a:t>
                </a:r>
                <a:r>
                  <a:rPr kumimoji="1" lang="zh-CN" altLang="en-US" dirty="0"/>
                  <a:t> </a:t>
                </a:r>
                <a:r>
                  <a:rPr kumimoji="1" lang="en-US" altLang="zh-CN" dirty="0"/>
                  <a:t>grid),</a:t>
                </a:r>
                <a:r>
                  <a:rPr kumimoji="1" lang="zh-CN" altLang="en-US" dirty="0"/>
                  <a:t> </a:t>
                </a:r>
                <a:r>
                  <a:rPr kumimoji="1" lang="en-US" altLang="zh-CN" dirty="0"/>
                  <a:t>the</a:t>
                </a:r>
                <a:r>
                  <a:rPr kumimoji="1" lang="zh-CN" altLang="en-US" dirty="0"/>
                  <a:t> </a:t>
                </a:r>
                <a:r>
                  <a:rPr kumimoji="1" lang="en-US" altLang="zh-CN" dirty="0"/>
                  <a:t>attacker</a:t>
                </a:r>
                <a:r>
                  <a:rPr kumimoji="1" lang="zh-CN" altLang="en-US" dirty="0"/>
                  <a:t> </a:t>
                </a:r>
                <a:r>
                  <a:rPr kumimoji="1" lang="en-US" altLang="zh-CN" dirty="0"/>
                  <a:t>and</a:t>
                </a:r>
                <a:r>
                  <a:rPr kumimoji="1" lang="zh-CN" altLang="en-US" dirty="0"/>
                  <a:t> </a:t>
                </a:r>
                <a:r>
                  <a:rPr kumimoji="1" lang="en-US" altLang="zh-CN" dirty="0"/>
                  <a:t>defender</a:t>
                </a:r>
                <a:r>
                  <a:rPr kumimoji="1" lang="zh-CN" altLang="en-US" dirty="0"/>
                  <a:t> </a:t>
                </a:r>
                <a:r>
                  <a:rPr kumimoji="1" lang="en-US" altLang="zh-CN" dirty="0"/>
                  <a:t>will</a:t>
                </a:r>
                <a:r>
                  <a:rPr kumimoji="1" lang="zh-CN" altLang="en-US" dirty="0"/>
                  <a:t> </a:t>
                </a:r>
                <a:r>
                  <a:rPr kumimoji="1" lang="en-US" altLang="zh-CN" dirty="0"/>
                  <a:t>receive</a:t>
                </a:r>
                <a:r>
                  <a:rPr kumimoji="1" lang="zh-CN" altLang="en-US" dirty="0"/>
                  <a:t> </a:t>
                </a:r>
                <a:r>
                  <a:rPr kumimoji="1" lang="en-US" altLang="zh-CN" dirty="0"/>
                  <a:t>a</a:t>
                </a:r>
                <a:r>
                  <a:rPr kumimoji="1" lang="zh-CN" altLang="en-US" dirty="0"/>
                  <a:t> </a:t>
                </a:r>
                <a:r>
                  <a:rPr kumimoji="1" lang="en-US" altLang="zh-CN" dirty="0"/>
                  <a:t>negative</a:t>
                </a:r>
                <a:r>
                  <a:rPr kumimoji="1" lang="zh-CN" altLang="en-US" dirty="0"/>
                  <a:t> </a:t>
                </a:r>
                <a:r>
                  <a:rPr kumimoji="1" lang="en-US" altLang="zh-CN" dirty="0"/>
                  <a:t>reward</a:t>
                </a:r>
                <a:r>
                  <a:rPr kumimoji="1" lang="zh-CN" altLang="en-US" dirty="0"/>
                  <a:t>             </a:t>
                </a:r>
                <a:r>
                  <a:rPr kumimoji="1" lang="en-US" altLang="zh-CN" dirty="0"/>
                  <a:t>and</a:t>
                </a:r>
                <a:r>
                  <a:rPr kumimoji="1" lang="zh-CN" altLang="en-US" dirty="0"/>
                  <a:t> </a:t>
                </a:r>
                <a:r>
                  <a:rPr kumimoji="1" lang="en-US" altLang="zh-CN" dirty="0"/>
                  <a:t>positive</a:t>
                </a:r>
                <a:r>
                  <a:rPr kumimoji="1" lang="zh-CN" altLang="en-US" dirty="0"/>
                  <a:t> </a:t>
                </a:r>
                <a:r>
                  <a:rPr kumimoji="1" lang="en-US" altLang="zh-CN" dirty="0"/>
                  <a:t>reward</a:t>
                </a:r>
                <a:r>
                  <a:rPr kumimoji="1" lang="zh-CN" altLang="en-US" dirty="0"/>
                  <a:t> </a:t>
                </a:r>
                <a:r>
                  <a:rPr kumimoji="1" lang="en-US" altLang="zh-CN" dirty="0"/>
                  <a:t>respectively.</a:t>
                </a:r>
              </a:p>
            </p:txBody>
          </p:sp>
        </mc:Choice>
        <mc:Fallback xmlns="">
          <p:sp>
            <p:nvSpPr>
              <p:cNvPr id="3" name="Notes Placeholder 2"/>
              <p:cNvSpPr>
                <a:spLocks noGrp="1"/>
              </p:cNvSpPr>
              <p:nvPr>
                <p:ph type="body" idx="1"/>
              </p:nvPr>
            </p:nvSpPr>
            <p:spPr/>
            <p:txBody>
              <a:bodyPr/>
              <a:lstStyle/>
              <a:p>
                <a:r>
                  <a:rPr kumimoji="1" lang="en-US" altLang="zh-CN" dirty="0" smtClean="0"/>
                  <a:t>The attacker tries to place a</a:t>
                </a:r>
                <a:r>
                  <a:rPr kumimoji="1" lang="zh-CN" altLang="en-US" dirty="0"/>
                  <a:t> </a:t>
                </a:r>
                <a:r>
                  <a:rPr kumimoji="1" lang="en-US" altLang="zh-CN" dirty="0"/>
                  <a:t>limited</a:t>
                </a:r>
                <a:r>
                  <a:rPr kumimoji="1" lang="zh-CN" altLang="en-US" dirty="0"/>
                  <a:t> </a:t>
                </a:r>
                <a:r>
                  <a:rPr kumimoji="1" lang="en-US" altLang="zh-CN" dirty="0"/>
                  <a:t>number</a:t>
                </a:r>
                <a:r>
                  <a:rPr kumimoji="1" lang="zh-CN" altLang="en-US" dirty="0"/>
                  <a:t> </a:t>
                </a:r>
                <a:r>
                  <a:rPr kumimoji="1" lang="en-US" altLang="zh-CN" dirty="0"/>
                  <a:t>of</a:t>
                </a:r>
                <a:r>
                  <a:rPr kumimoji="1" lang="zh-CN" altLang="en-US" dirty="0"/>
                  <a:t> </a:t>
                </a:r>
                <a:r>
                  <a:rPr kumimoji="1" lang="en-US" altLang="zh-CN" dirty="0"/>
                  <a:t>destructive tools in the world</a:t>
                </a:r>
                <a:r>
                  <a:rPr kumimoji="1" lang="zh-CN" altLang="en-US" dirty="0"/>
                  <a:t> </a:t>
                </a:r>
                <a:r>
                  <a:rPr kumimoji="1" lang="en-US" altLang="zh-CN" dirty="0"/>
                  <a:t>to</a:t>
                </a:r>
                <a:r>
                  <a:rPr kumimoji="1" lang="zh-CN" altLang="en-US" dirty="0"/>
                  <a:t> </a:t>
                </a:r>
                <a:r>
                  <a:rPr kumimoji="1" lang="en-US" altLang="zh-CN" dirty="0"/>
                  <a:t>maximize</a:t>
                </a:r>
                <a:r>
                  <a:rPr kumimoji="1" lang="zh-CN" altLang="en-US" dirty="0"/>
                  <a:t> </a:t>
                </a:r>
                <a:r>
                  <a:rPr kumimoji="1" lang="en-US" altLang="zh-CN" dirty="0"/>
                  <a:t>the</a:t>
                </a:r>
                <a:r>
                  <a:rPr kumimoji="1" lang="zh-CN" altLang="en-US" dirty="0"/>
                  <a:t> </a:t>
                </a:r>
                <a:r>
                  <a:rPr kumimoji="1" lang="en-US" altLang="zh-CN" dirty="0"/>
                  <a:t>damage, meanwhile avoid being captured by the defender.</a:t>
                </a:r>
              </a:p>
              <a:p>
                <a:r>
                  <a:rPr kumimoji="1" lang="en-US" altLang="zh-CN" dirty="0"/>
                  <a:t>The defender tries to collect all the placed tools and the attacker as</a:t>
                </a:r>
                <a:r>
                  <a:rPr kumimoji="1" lang="zh-CN" altLang="en-US" dirty="0"/>
                  <a:t> </a:t>
                </a:r>
                <a:r>
                  <a:rPr kumimoji="1" lang="en-US" altLang="zh-CN" dirty="0"/>
                  <a:t>soon</a:t>
                </a:r>
                <a:r>
                  <a:rPr kumimoji="1" lang="zh-CN" altLang="en-US" dirty="0"/>
                  <a:t> </a:t>
                </a:r>
                <a:r>
                  <a:rPr kumimoji="1" lang="en-US" altLang="zh-CN" dirty="0"/>
                  <a:t>as</a:t>
                </a:r>
                <a:r>
                  <a:rPr kumimoji="1" lang="zh-CN" altLang="en-US" dirty="0"/>
                  <a:t> </a:t>
                </a:r>
                <a:r>
                  <a:rPr kumimoji="1" lang="en-US" altLang="zh-CN" dirty="0"/>
                  <a:t>possible,</a:t>
                </a:r>
                <a:r>
                  <a:rPr kumimoji="1" lang="zh-CN" altLang="en-US" dirty="0"/>
                  <a:t> </a:t>
                </a:r>
                <a:r>
                  <a:rPr kumimoji="1" lang="en-US" altLang="zh-CN" dirty="0"/>
                  <a:t>to</a:t>
                </a:r>
                <a:r>
                  <a:rPr kumimoji="1" lang="zh-CN" altLang="en-US" dirty="0"/>
                  <a:t> </a:t>
                </a:r>
                <a:r>
                  <a:rPr kumimoji="1" lang="en-US" altLang="zh-CN" dirty="0"/>
                  <a:t>minimize</a:t>
                </a:r>
                <a:r>
                  <a:rPr kumimoji="1" lang="zh-CN" altLang="en-US" dirty="0"/>
                  <a:t> </a:t>
                </a:r>
                <a:r>
                  <a:rPr kumimoji="1" lang="en-US" altLang="zh-CN" dirty="0"/>
                  <a:t>the</a:t>
                </a:r>
                <a:r>
                  <a:rPr kumimoji="1" lang="zh-CN" altLang="en-US" dirty="0"/>
                  <a:t> </a:t>
                </a:r>
                <a:r>
                  <a:rPr kumimoji="1" lang="en-US" altLang="zh-CN" dirty="0"/>
                  <a:t>damage.</a:t>
                </a:r>
              </a:p>
              <a:p>
                <a:r>
                  <a:rPr kumimoji="1" lang="en-US" altLang="zh-CN" dirty="0"/>
                  <a:t>The</a:t>
                </a:r>
                <a:r>
                  <a:rPr kumimoji="1" lang="zh-CN" altLang="en-US" dirty="0"/>
                  <a:t> </a:t>
                </a:r>
                <a:r>
                  <a:rPr kumimoji="1" lang="en-US" altLang="zh-CN" dirty="0"/>
                  <a:t>damage</a:t>
                </a:r>
                <a:r>
                  <a:rPr kumimoji="1" lang="zh-CN" altLang="en-US" dirty="0"/>
                  <a:t> </a:t>
                </a:r>
                <a:r>
                  <a:rPr kumimoji="1" lang="en-US" altLang="zh-CN" dirty="0"/>
                  <a:t>caused</a:t>
                </a:r>
                <a:r>
                  <a:rPr kumimoji="1" lang="zh-CN" altLang="en-US" dirty="0"/>
                  <a:t> </a:t>
                </a:r>
                <a:r>
                  <a:rPr kumimoji="1" lang="en-US" altLang="zh-CN" dirty="0"/>
                  <a:t>by</a:t>
                </a:r>
                <a:r>
                  <a:rPr kumimoji="1" lang="zh-CN" altLang="en-US" dirty="0"/>
                  <a:t> </a:t>
                </a:r>
                <a:r>
                  <a:rPr kumimoji="1" lang="en-US" altLang="zh-CN" dirty="0"/>
                  <a:t>the</a:t>
                </a:r>
                <a:r>
                  <a:rPr kumimoji="1" lang="zh-CN" altLang="en-US" dirty="0"/>
                  <a:t> </a:t>
                </a:r>
                <a:r>
                  <a:rPr kumimoji="1" lang="en-US" altLang="zh-CN" dirty="0"/>
                  <a:t>destructive</a:t>
                </a:r>
                <a:r>
                  <a:rPr kumimoji="1" lang="zh-CN" altLang="en-US" dirty="0"/>
                  <a:t> </a:t>
                </a:r>
                <a:r>
                  <a:rPr kumimoji="1" lang="en-US" altLang="zh-CN" dirty="0"/>
                  <a:t>tools</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a</a:t>
                </a:r>
                <a:r>
                  <a:rPr kumimoji="1" lang="zh-CN" altLang="en-US" dirty="0"/>
                  <a:t> </a:t>
                </a:r>
                <a:r>
                  <a:rPr kumimoji="1" lang="en-US" altLang="zh-CN" dirty="0"/>
                  <a:t>function</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err="1"/>
                  <a:t>spatio</a:t>
                </a:r>
                <a:r>
                  <a:rPr kumimoji="1" lang="zh-CN" altLang="en-US" dirty="0"/>
                  <a:t> </a:t>
                </a:r>
                <a:r>
                  <a:rPr kumimoji="1" lang="en-US" altLang="zh-CN" dirty="0"/>
                  <a:t>features</a:t>
                </a:r>
                <a:r>
                  <a:rPr kumimoji="1" lang="zh-CN" altLang="en-US" dirty="0"/>
                  <a:t> </a:t>
                </a:r>
                <a:r>
                  <a:rPr kumimoji="1" lang="en-US" altLang="zh-CN" dirty="0"/>
                  <a:t>and</a:t>
                </a:r>
                <a:r>
                  <a:rPr kumimoji="1" lang="zh-CN" altLang="en-US" dirty="0"/>
                  <a:t> </a:t>
                </a:r>
                <a:r>
                  <a:rPr kumimoji="1" lang="en-US" altLang="zh-CN" dirty="0"/>
                  <a:t>time:</a:t>
                </a:r>
              </a:p>
              <a:p>
                <a:r>
                  <a:rPr kumimoji="1" lang="en-US" altLang="zh-CN" dirty="0"/>
                  <a:t>Defender</a:t>
                </a:r>
                <a:r>
                  <a:rPr kumimoji="1" lang="zh-CN" altLang="en-US" dirty="0"/>
                  <a:t> </a:t>
                </a:r>
                <a:r>
                  <a:rPr kumimoji="1" lang="en-US" altLang="zh-CN" dirty="0"/>
                  <a:t>action</a:t>
                </a:r>
                <a:r>
                  <a:rPr kumimoji="1" lang="zh-CN" altLang="en-US" dirty="0"/>
                  <a:t> </a:t>
                </a:r>
                <a:r>
                  <a:rPr kumimoji="1" lang="en-US" altLang="zh-CN" dirty="0"/>
                  <a:t>space:</a:t>
                </a:r>
                <a:r>
                  <a:rPr kumimoji="1" lang="zh-CN" altLang="en-US" dirty="0"/>
                  <a:t> </a:t>
                </a:r>
                <a:r>
                  <a:rPr kumimoji="1" lang="en-US" altLang="zh-CN" dirty="0"/>
                  <a:t>{up,</a:t>
                </a:r>
                <a:r>
                  <a:rPr kumimoji="1" lang="zh-CN" altLang="en-US" dirty="0"/>
                  <a:t> </a:t>
                </a:r>
                <a:r>
                  <a:rPr kumimoji="1" lang="en-US" altLang="zh-CN" dirty="0"/>
                  <a:t>down,</a:t>
                </a:r>
                <a:r>
                  <a:rPr kumimoji="1" lang="zh-CN" altLang="en-US" dirty="0"/>
                  <a:t> </a:t>
                </a:r>
                <a:r>
                  <a:rPr kumimoji="1" lang="en-US" altLang="zh-CN" dirty="0"/>
                  <a:t>right,</a:t>
                </a:r>
                <a:r>
                  <a:rPr kumimoji="1" lang="zh-CN" altLang="en-US" dirty="0"/>
                  <a:t> </a:t>
                </a:r>
                <a:r>
                  <a:rPr kumimoji="1" lang="en-US" altLang="zh-CN" dirty="0"/>
                  <a:t>left,</a:t>
                </a:r>
                <a:r>
                  <a:rPr kumimoji="1" lang="zh-CN" altLang="en-US" dirty="0"/>
                  <a:t> </a:t>
                </a:r>
                <a:r>
                  <a:rPr kumimoji="1" lang="en-US" altLang="zh-CN" dirty="0"/>
                  <a:t>still}</a:t>
                </a:r>
              </a:p>
              <a:p>
                <a:r>
                  <a:rPr kumimoji="1" lang="en-US" altLang="zh-CN" dirty="0"/>
                  <a:t>Attacker</a:t>
                </a:r>
                <a:r>
                  <a:rPr kumimoji="1" lang="zh-CN" altLang="en-US" dirty="0"/>
                  <a:t> </a:t>
                </a:r>
                <a:r>
                  <a:rPr kumimoji="1" lang="en-US" altLang="zh-CN" dirty="0"/>
                  <a:t>action</a:t>
                </a:r>
                <a:r>
                  <a:rPr kumimoji="1" lang="zh-CN" altLang="en-US" dirty="0"/>
                  <a:t> </a:t>
                </a:r>
                <a:r>
                  <a:rPr kumimoji="1" lang="en-US" altLang="zh-CN" dirty="0"/>
                  <a:t>space:</a:t>
                </a:r>
                <a:r>
                  <a:rPr kumimoji="1" lang="zh-CN" altLang="en-US" dirty="0"/>
                  <a:t> </a:t>
                </a:r>
                <a:r>
                  <a:rPr kumimoji="1" lang="en-US" altLang="zh-CN" dirty="0"/>
                  <a:t>{up,</a:t>
                </a:r>
                <a:r>
                  <a:rPr kumimoji="1" lang="zh-CN" altLang="en-US" dirty="0"/>
                  <a:t> </a:t>
                </a:r>
                <a:r>
                  <a:rPr kumimoji="1" lang="en-US" altLang="zh-CN" dirty="0"/>
                  <a:t>down,</a:t>
                </a:r>
                <a:r>
                  <a:rPr kumimoji="1" lang="zh-CN" altLang="en-US" dirty="0"/>
                  <a:t> </a:t>
                </a:r>
                <a:r>
                  <a:rPr kumimoji="1" lang="en-US" altLang="zh-CN" dirty="0"/>
                  <a:t>right,</a:t>
                </a:r>
                <a:r>
                  <a:rPr kumimoji="1" lang="zh-CN" altLang="en-US" dirty="0"/>
                  <a:t> </a:t>
                </a:r>
                <a:r>
                  <a:rPr kumimoji="1" lang="en-US" altLang="zh-CN" dirty="0"/>
                  <a:t>left,</a:t>
                </a:r>
                <a:r>
                  <a:rPr kumimoji="1" lang="zh-CN" altLang="en-US" dirty="0"/>
                  <a:t> </a:t>
                </a:r>
                <a:r>
                  <a:rPr kumimoji="1" lang="en-US" altLang="zh-CN" dirty="0"/>
                  <a:t>still</a:t>
                </a:r>
                <a:r>
                  <a:rPr kumimoji="1" lang="en-US" altLang="zh-CN" dirty="0" smtClean="0"/>
                  <a:t>}</a:t>
                </a:r>
                <a:r>
                  <a:rPr kumimoji="1" lang="en-US" altLang="zh-CN" dirty="0"/>
                  <a:t> </a:t>
                </a:r>
                <a:r>
                  <a:rPr kumimoji="1" lang="en-US" altLang="zh-CN" i="0" smtClean="0">
                    <a:latin typeface="Cambria Math" panose="02040503050406030204" pitchFamily="18" charset="0"/>
                    <a:ea typeface="Cambria Math" panose="02040503050406030204" pitchFamily="18" charset="0"/>
                  </a:rPr>
                  <a:t>×</a:t>
                </a:r>
                <a:r>
                  <a:rPr kumimoji="1" lang="en-US" altLang="zh-CN" dirty="0" smtClean="0"/>
                  <a:t> {</a:t>
                </a:r>
                <a:r>
                  <a:rPr kumimoji="1" lang="en-US" altLang="zh-CN" dirty="0"/>
                  <a:t>place</a:t>
                </a:r>
                <a:r>
                  <a:rPr kumimoji="1" lang="zh-CN" altLang="en-US" dirty="0"/>
                  <a:t> </a:t>
                </a:r>
                <a:r>
                  <a:rPr kumimoji="1" lang="en-US" altLang="zh-CN" dirty="0"/>
                  <a:t>snare,</a:t>
                </a:r>
                <a:r>
                  <a:rPr kumimoji="1" lang="zh-CN" altLang="en-US" dirty="0"/>
                  <a:t> </a:t>
                </a:r>
                <a:r>
                  <a:rPr kumimoji="1" lang="en-US" altLang="zh-CN" dirty="0"/>
                  <a:t>not</a:t>
                </a:r>
                <a:r>
                  <a:rPr kumimoji="1" lang="zh-CN" altLang="en-US" dirty="0"/>
                  <a:t> </a:t>
                </a:r>
                <a:r>
                  <a:rPr kumimoji="1" lang="en-US" altLang="zh-CN" dirty="0"/>
                  <a:t>place</a:t>
                </a:r>
                <a:r>
                  <a:rPr kumimoji="1" lang="zh-CN" altLang="en-US" dirty="0"/>
                  <a:t> </a:t>
                </a:r>
                <a:r>
                  <a:rPr kumimoji="1" lang="en-US" altLang="zh-CN" dirty="0"/>
                  <a:t>snare</a:t>
                </a:r>
                <a:r>
                  <a:rPr kumimoji="1" lang="en-US" altLang="zh-CN" dirty="0" smtClean="0"/>
                  <a:t>}</a:t>
                </a:r>
              </a:p>
              <a:p>
                <a:endParaRPr kumimoji="1" lang="en-US" altLang="zh-CN" dirty="0" smtClean="0"/>
              </a:p>
              <a:p>
                <a:r>
                  <a:rPr kumimoji="1" lang="en-US" altLang="zh-CN" dirty="0" smtClean="0"/>
                  <a:t>We</a:t>
                </a:r>
                <a:r>
                  <a:rPr kumimoji="1" lang="zh-CN" altLang="en-US" dirty="0" smtClean="0"/>
                  <a:t> </a:t>
                </a:r>
                <a:r>
                  <a:rPr kumimoji="1" lang="en-US" altLang="zh-CN" dirty="0" smtClean="0"/>
                  <a:t>assume</a:t>
                </a:r>
                <a:r>
                  <a:rPr kumimoji="1" lang="zh-CN" altLang="en-US" dirty="0" smtClean="0"/>
                  <a:t> </a:t>
                </a:r>
                <a:r>
                  <a:rPr kumimoji="1" lang="en-US" altLang="zh-CN" dirty="0" smtClean="0"/>
                  <a:t>the</a:t>
                </a:r>
                <a:r>
                  <a:rPr kumimoji="1" lang="zh-CN" altLang="en-US" dirty="0" smtClean="0"/>
                  <a:t> </a:t>
                </a:r>
                <a:r>
                  <a:rPr kumimoji="1" lang="en-US" altLang="zh-CN" dirty="0" smtClean="0"/>
                  <a:t>probability</a:t>
                </a:r>
                <a:r>
                  <a:rPr kumimoji="1" lang="zh-CN" altLang="en-US" dirty="0" smtClean="0"/>
                  <a:t> </a:t>
                </a:r>
                <a:r>
                  <a:rPr kumimoji="1" lang="en-US" altLang="zh-CN" dirty="0" smtClean="0"/>
                  <a:t>of</a:t>
                </a:r>
                <a:r>
                  <a:rPr kumimoji="1" lang="zh-CN" altLang="en-US" dirty="0" smtClean="0"/>
                  <a:t> </a:t>
                </a:r>
                <a:r>
                  <a:rPr kumimoji="1" lang="en-US" altLang="zh-CN" dirty="0" smtClean="0"/>
                  <a:t>a</a:t>
                </a:r>
                <a:r>
                  <a:rPr kumimoji="1" lang="zh-CN" altLang="en-US" dirty="0" smtClean="0"/>
                  <a:t> </a:t>
                </a:r>
                <a:r>
                  <a:rPr kumimoji="1" lang="en-US" altLang="zh-CN" dirty="0" smtClean="0"/>
                  <a:t>snare</a:t>
                </a:r>
                <a:r>
                  <a:rPr kumimoji="1" lang="zh-CN" altLang="en-US" dirty="0" smtClean="0"/>
                  <a:t> </a:t>
                </a:r>
                <a:r>
                  <a:rPr kumimoji="1" lang="en-US" altLang="zh-CN" dirty="0" smtClean="0"/>
                  <a:t>catching</a:t>
                </a:r>
                <a:r>
                  <a:rPr kumimoji="1" lang="zh-CN" altLang="en-US" dirty="0" smtClean="0"/>
                  <a:t> </a:t>
                </a:r>
                <a:r>
                  <a:rPr kumimoji="1" lang="en-US" altLang="zh-CN" dirty="0" smtClean="0"/>
                  <a:t>an</a:t>
                </a:r>
                <a:r>
                  <a:rPr kumimoji="1" lang="zh-CN" altLang="en-US" dirty="0" smtClean="0"/>
                  <a:t> </a:t>
                </a:r>
                <a:r>
                  <a:rPr kumimoji="1" lang="en-US" altLang="zh-CN" dirty="0" smtClean="0"/>
                  <a:t>animal</a:t>
                </a:r>
                <a:r>
                  <a:rPr kumimoji="1" lang="zh-CN" altLang="en-US" dirty="0" smtClean="0"/>
                  <a:t> </a:t>
                </a:r>
                <a:r>
                  <a:rPr kumimoji="1" lang="en-US" altLang="zh-CN" dirty="0" smtClean="0"/>
                  <a:t>at</a:t>
                </a:r>
                <a:r>
                  <a:rPr kumimoji="1" lang="zh-CN" altLang="en-US" dirty="0" smtClean="0"/>
                  <a:t> </a:t>
                </a:r>
                <a:r>
                  <a:rPr kumimoji="1" lang="en-US" altLang="zh-CN" dirty="0" smtClean="0"/>
                  <a:t>each</a:t>
                </a:r>
                <a:r>
                  <a:rPr kumimoji="1" lang="zh-CN" altLang="en-US" dirty="0" smtClean="0"/>
                  <a:t> </a:t>
                </a:r>
                <a:r>
                  <a:rPr kumimoji="1" lang="en-US" altLang="zh-CN" dirty="0" smtClean="0"/>
                  <a:t>time</a:t>
                </a:r>
                <a:r>
                  <a:rPr kumimoji="1" lang="zh-CN" altLang="en-US" dirty="0" smtClean="0"/>
                  <a:t> </a:t>
                </a:r>
                <a:r>
                  <a:rPr kumimoji="1" lang="en-US" altLang="zh-CN" dirty="0" smtClean="0"/>
                  <a:t>step</a:t>
                </a:r>
                <a:r>
                  <a:rPr kumimoji="1" lang="zh-CN" altLang="en-US" dirty="0" smtClean="0"/>
                  <a:t> </a:t>
                </a:r>
                <a:r>
                  <a:rPr kumimoji="1" lang="en-US" altLang="zh-CN" dirty="0" smtClean="0"/>
                  <a:t>is</a:t>
                </a:r>
                <a:r>
                  <a:rPr kumimoji="1" lang="zh-CN" altLang="en-US" dirty="0" smtClean="0"/>
                  <a:t> </a:t>
                </a:r>
                <a:r>
                  <a:rPr kumimoji="1" lang="en-US" altLang="zh-CN" dirty="0" smtClean="0"/>
                  <a:t>proportional</a:t>
                </a:r>
                <a:r>
                  <a:rPr kumimoji="1" lang="zh-CN" altLang="en-US" dirty="0" smtClean="0"/>
                  <a:t> </a:t>
                </a:r>
                <a:r>
                  <a:rPr kumimoji="1" lang="en-US" altLang="zh-CN" dirty="0" smtClean="0"/>
                  <a:t>to</a:t>
                </a:r>
                <a:r>
                  <a:rPr kumimoji="1" lang="zh-CN" altLang="en-US" dirty="0" smtClean="0"/>
                  <a:t> </a:t>
                </a:r>
                <a:r>
                  <a:rPr kumimoji="1" lang="en-US" altLang="zh-CN" dirty="0" smtClean="0"/>
                  <a:t>the</a:t>
                </a:r>
                <a:r>
                  <a:rPr kumimoji="1" lang="zh-CN" altLang="en-US" dirty="0" smtClean="0"/>
                  <a:t> </a:t>
                </a:r>
                <a:r>
                  <a:rPr kumimoji="1" lang="en-US" altLang="zh-CN" dirty="0" smtClean="0"/>
                  <a:t>animal</a:t>
                </a:r>
                <a:r>
                  <a:rPr kumimoji="1" lang="zh-CN" altLang="en-US" dirty="0" smtClean="0"/>
                  <a:t> </a:t>
                </a:r>
                <a:r>
                  <a:rPr kumimoji="1" lang="en-US" altLang="zh-CN" dirty="0" smtClean="0"/>
                  <a:t>density.</a:t>
                </a:r>
              </a:p>
              <a:p>
                <a:r>
                  <a:rPr kumimoji="1" lang="en-US" altLang="zh-CN" dirty="0" smtClean="0"/>
                  <a:t>When</a:t>
                </a:r>
                <a:r>
                  <a:rPr kumimoji="1" lang="zh-CN" altLang="en-US" dirty="0" smtClean="0"/>
                  <a:t> </a:t>
                </a:r>
                <a:r>
                  <a:rPr kumimoji="1" lang="en-US" altLang="zh-CN" dirty="0" smtClean="0"/>
                  <a:t>an</a:t>
                </a:r>
                <a:r>
                  <a:rPr kumimoji="1" lang="zh-CN" altLang="en-US" dirty="0" smtClean="0"/>
                  <a:t> </a:t>
                </a:r>
                <a:r>
                  <a:rPr kumimoji="1" lang="en-US" altLang="zh-CN" dirty="0" smtClean="0"/>
                  <a:t>animal</a:t>
                </a:r>
                <a:r>
                  <a:rPr kumimoji="1" lang="zh-CN" altLang="en-US" dirty="0" smtClean="0"/>
                  <a:t> </a:t>
                </a:r>
                <a:r>
                  <a:rPr kumimoji="1" lang="en-US" altLang="zh-CN" dirty="0" smtClean="0"/>
                  <a:t>was</a:t>
                </a:r>
                <a:r>
                  <a:rPr kumimoji="1" lang="zh-CN" altLang="en-US" dirty="0" smtClean="0"/>
                  <a:t> </a:t>
                </a:r>
                <a:r>
                  <a:rPr kumimoji="1" lang="en-US" altLang="zh-CN" dirty="0" smtClean="0"/>
                  <a:t>caught,</a:t>
                </a:r>
                <a:r>
                  <a:rPr kumimoji="1" lang="zh-CN" altLang="en-US" dirty="0" smtClean="0"/>
                  <a:t> </a:t>
                </a:r>
                <a:r>
                  <a:rPr kumimoji="1" lang="en-US" altLang="zh-CN" dirty="0" smtClean="0"/>
                  <a:t>the</a:t>
                </a:r>
                <a:r>
                  <a:rPr kumimoji="1" lang="zh-CN" altLang="en-US" dirty="0" smtClean="0"/>
                  <a:t> </a:t>
                </a:r>
                <a:r>
                  <a:rPr kumimoji="1" lang="en-US" altLang="zh-CN" dirty="0" smtClean="0"/>
                  <a:t>attacker</a:t>
                </a:r>
                <a:r>
                  <a:rPr kumimoji="1" lang="zh-CN" altLang="en-US" dirty="0" smtClean="0"/>
                  <a:t> </a:t>
                </a:r>
                <a:r>
                  <a:rPr kumimoji="1" lang="en-US" altLang="zh-CN" dirty="0" smtClean="0"/>
                  <a:t>and</a:t>
                </a:r>
                <a:r>
                  <a:rPr kumimoji="1" lang="zh-CN" altLang="en-US" dirty="0" smtClean="0"/>
                  <a:t> </a:t>
                </a:r>
                <a:r>
                  <a:rPr kumimoji="1" lang="en-US" altLang="zh-CN" dirty="0" smtClean="0"/>
                  <a:t>defender</a:t>
                </a:r>
                <a:r>
                  <a:rPr kumimoji="1" lang="zh-CN" altLang="en-US" dirty="0" smtClean="0"/>
                  <a:t> </a:t>
                </a:r>
                <a:r>
                  <a:rPr kumimoji="1" lang="en-US" altLang="zh-CN" dirty="0" smtClean="0"/>
                  <a:t>will</a:t>
                </a:r>
                <a:r>
                  <a:rPr kumimoji="1" lang="zh-CN" altLang="en-US" dirty="0" smtClean="0"/>
                  <a:t> </a:t>
                </a:r>
                <a:r>
                  <a:rPr kumimoji="1" lang="en-US" altLang="zh-CN" dirty="0" smtClean="0"/>
                  <a:t>receive</a:t>
                </a:r>
                <a:r>
                  <a:rPr kumimoji="1" lang="zh-CN" altLang="en-US" dirty="0" smtClean="0"/>
                  <a:t> </a:t>
                </a:r>
                <a:r>
                  <a:rPr kumimoji="1" lang="en-US" altLang="zh-CN" dirty="0" smtClean="0"/>
                  <a:t>a</a:t>
                </a:r>
                <a:r>
                  <a:rPr kumimoji="1" lang="zh-CN" altLang="en-US" dirty="0" smtClean="0"/>
                  <a:t> </a:t>
                </a:r>
                <a:r>
                  <a:rPr kumimoji="1" lang="en-US" altLang="zh-CN" dirty="0" smtClean="0"/>
                  <a:t>positive</a:t>
                </a:r>
                <a:r>
                  <a:rPr kumimoji="1" lang="zh-CN" altLang="en-US" dirty="0" smtClean="0"/>
                  <a:t> </a:t>
                </a:r>
                <a:r>
                  <a:rPr kumimoji="1" lang="en-US" altLang="zh-CN" dirty="0" smtClean="0"/>
                  <a:t>reward</a:t>
                </a:r>
                <a:r>
                  <a:rPr kumimoji="1" lang="zh-CN" altLang="en-US" dirty="0" smtClean="0"/>
                  <a:t> </a:t>
                </a:r>
                <a:r>
                  <a:rPr kumimoji="1" lang="en-US" altLang="zh-CN" dirty="0" smtClean="0"/>
                  <a:t>and</a:t>
                </a:r>
                <a:r>
                  <a:rPr kumimoji="1" lang="zh-CN" altLang="en-US" dirty="0" smtClean="0"/>
                  <a:t> </a:t>
                </a:r>
                <a:r>
                  <a:rPr kumimoji="1" lang="en-US" altLang="zh-CN" dirty="0" smtClean="0"/>
                  <a:t>a</a:t>
                </a:r>
                <a:r>
                  <a:rPr kumimoji="1" lang="zh-CN" altLang="en-US" dirty="0" smtClean="0"/>
                  <a:t> </a:t>
                </a:r>
                <a:r>
                  <a:rPr kumimoji="1" lang="en-US" altLang="zh-CN" dirty="0" smtClean="0"/>
                  <a:t>negative</a:t>
                </a:r>
                <a:r>
                  <a:rPr kumimoji="1" lang="zh-CN" altLang="en-US" dirty="0" smtClean="0"/>
                  <a:t> </a:t>
                </a:r>
                <a:r>
                  <a:rPr kumimoji="1" lang="en-US" altLang="zh-CN" dirty="0" smtClean="0"/>
                  <a:t>reward</a:t>
                </a:r>
                <a:r>
                  <a:rPr kumimoji="1" lang="zh-CN" altLang="en-US" dirty="0" smtClean="0"/>
                  <a:t>                </a:t>
                </a:r>
                <a:r>
                  <a:rPr kumimoji="1" lang="en-US" altLang="zh-CN" dirty="0" smtClean="0"/>
                  <a:t>respectively.</a:t>
                </a:r>
                <a:r>
                  <a:rPr kumimoji="1" lang="zh-CN" altLang="en-US" dirty="0" smtClean="0"/>
                  <a:t> </a:t>
                </a:r>
                <a:endParaRPr kumimoji="1" lang="en-US" altLang="zh-CN" dirty="0" smtClean="0"/>
              </a:p>
              <a:p>
                <a:r>
                  <a:rPr kumimoji="1" lang="en-US" altLang="zh-CN" dirty="0" smtClean="0"/>
                  <a:t>When</a:t>
                </a:r>
                <a:r>
                  <a:rPr kumimoji="1" lang="zh-CN" altLang="en-US" dirty="0" smtClean="0"/>
                  <a:t> </a:t>
                </a:r>
                <a:r>
                  <a:rPr kumimoji="1" lang="en-US" altLang="zh-CN" dirty="0" smtClean="0"/>
                  <a:t>the</a:t>
                </a:r>
                <a:r>
                  <a:rPr kumimoji="1" lang="zh-CN" altLang="en-US" dirty="0" smtClean="0"/>
                  <a:t> </a:t>
                </a:r>
                <a:r>
                  <a:rPr kumimoji="1" lang="en-US" altLang="zh-CN" dirty="0" smtClean="0"/>
                  <a:t>attacker</a:t>
                </a:r>
                <a:r>
                  <a:rPr kumimoji="1" lang="zh-CN" altLang="en-US" dirty="0" smtClean="0"/>
                  <a:t> </a:t>
                </a:r>
                <a:r>
                  <a:rPr kumimoji="1" lang="en-US" altLang="zh-CN" dirty="0" smtClean="0"/>
                  <a:t>encounter</a:t>
                </a:r>
                <a:r>
                  <a:rPr kumimoji="1" lang="zh-CN" altLang="en-US" dirty="0" smtClean="0"/>
                  <a:t> </a:t>
                </a:r>
                <a:r>
                  <a:rPr kumimoji="1" lang="en-US" altLang="zh-CN" dirty="0" smtClean="0"/>
                  <a:t>the</a:t>
                </a:r>
                <a:r>
                  <a:rPr kumimoji="1" lang="zh-CN" altLang="en-US" dirty="0" smtClean="0"/>
                  <a:t> </a:t>
                </a:r>
                <a:r>
                  <a:rPr kumimoji="1" lang="en-US" altLang="zh-CN" dirty="0" smtClean="0"/>
                  <a:t>defender</a:t>
                </a:r>
                <a:r>
                  <a:rPr kumimoji="1" lang="zh-CN" altLang="en-US" dirty="0" smtClean="0"/>
                  <a:t> </a:t>
                </a:r>
                <a:r>
                  <a:rPr kumimoji="1" lang="en-US" altLang="zh-CN" dirty="0" smtClean="0"/>
                  <a:t>(at</a:t>
                </a:r>
                <a:r>
                  <a:rPr kumimoji="1" lang="zh-CN" altLang="en-US" dirty="0" smtClean="0"/>
                  <a:t> </a:t>
                </a:r>
                <a:r>
                  <a:rPr kumimoji="1" lang="en-US" altLang="zh-CN" dirty="0" smtClean="0"/>
                  <a:t>the</a:t>
                </a:r>
                <a:r>
                  <a:rPr kumimoji="1" lang="zh-CN" altLang="en-US" dirty="0" smtClean="0"/>
                  <a:t> </a:t>
                </a:r>
                <a:r>
                  <a:rPr kumimoji="1" lang="en-US" altLang="zh-CN" dirty="0" smtClean="0"/>
                  <a:t>same</a:t>
                </a:r>
                <a:r>
                  <a:rPr kumimoji="1" lang="zh-CN" altLang="en-US" dirty="0" smtClean="0"/>
                  <a:t> </a:t>
                </a:r>
                <a:r>
                  <a:rPr kumimoji="1" lang="en-US" altLang="zh-CN" dirty="0" smtClean="0"/>
                  <a:t>grid),</a:t>
                </a:r>
                <a:r>
                  <a:rPr kumimoji="1" lang="zh-CN" altLang="en-US" dirty="0" smtClean="0"/>
                  <a:t> </a:t>
                </a:r>
                <a:r>
                  <a:rPr kumimoji="1" lang="en-US" altLang="zh-CN" dirty="0" smtClean="0"/>
                  <a:t>the</a:t>
                </a:r>
                <a:r>
                  <a:rPr kumimoji="1" lang="zh-CN" altLang="en-US" dirty="0" smtClean="0"/>
                  <a:t> </a:t>
                </a:r>
                <a:r>
                  <a:rPr kumimoji="1" lang="en-US" altLang="zh-CN" dirty="0" smtClean="0"/>
                  <a:t>attacker</a:t>
                </a:r>
                <a:r>
                  <a:rPr kumimoji="1" lang="zh-CN" altLang="en-US" dirty="0" smtClean="0"/>
                  <a:t> </a:t>
                </a:r>
                <a:r>
                  <a:rPr kumimoji="1" lang="en-US" altLang="zh-CN" dirty="0" smtClean="0"/>
                  <a:t>and</a:t>
                </a:r>
                <a:r>
                  <a:rPr kumimoji="1" lang="zh-CN" altLang="en-US" dirty="0" smtClean="0"/>
                  <a:t> </a:t>
                </a:r>
                <a:r>
                  <a:rPr kumimoji="1" lang="en-US" altLang="zh-CN" dirty="0" smtClean="0"/>
                  <a:t>defender</a:t>
                </a:r>
                <a:r>
                  <a:rPr kumimoji="1" lang="zh-CN" altLang="en-US" dirty="0" smtClean="0"/>
                  <a:t> </a:t>
                </a:r>
                <a:r>
                  <a:rPr kumimoji="1" lang="en-US" altLang="zh-CN" dirty="0" smtClean="0"/>
                  <a:t>will</a:t>
                </a:r>
                <a:r>
                  <a:rPr kumimoji="1" lang="zh-CN" altLang="en-US" dirty="0" smtClean="0"/>
                  <a:t> </a:t>
                </a:r>
                <a:r>
                  <a:rPr kumimoji="1" lang="en-US" altLang="zh-CN" dirty="0" smtClean="0"/>
                  <a:t>receive</a:t>
                </a:r>
                <a:r>
                  <a:rPr kumimoji="1" lang="zh-CN" altLang="en-US" dirty="0" smtClean="0"/>
                  <a:t> </a:t>
                </a:r>
                <a:r>
                  <a:rPr kumimoji="1" lang="en-US" altLang="zh-CN" dirty="0" smtClean="0"/>
                  <a:t>a</a:t>
                </a:r>
                <a:r>
                  <a:rPr kumimoji="1" lang="zh-CN" altLang="en-US" dirty="0" smtClean="0"/>
                  <a:t> </a:t>
                </a:r>
                <a:r>
                  <a:rPr kumimoji="1" lang="en-US" altLang="zh-CN" dirty="0" smtClean="0"/>
                  <a:t>negative</a:t>
                </a:r>
                <a:r>
                  <a:rPr kumimoji="1" lang="zh-CN" altLang="en-US" dirty="0" smtClean="0"/>
                  <a:t> </a:t>
                </a:r>
                <a:r>
                  <a:rPr kumimoji="1" lang="en-US" altLang="zh-CN" dirty="0" smtClean="0"/>
                  <a:t>reward</a:t>
                </a:r>
                <a:r>
                  <a:rPr kumimoji="1" lang="zh-CN" altLang="en-US" dirty="0" smtClean="0"/>
                  <a:t>             </a:t>
                </a:r>
                <a:r>
                  <a:rPr kumimoji="1" lang="en-US" altLang="zh-CN" dirty="0" smtClean="0"/>
                  <a:t>and</a:t>
                </a:r>
                <a:r>
                  <a:rPr kumimoji="1" lang="zh-CN" altLang="en-US" dirty="0" smtClean="0"/>
                  <a:t> </a:t>
                </a:r>
                <a:r>
                  <a:rPr kumimoji="1" lang="en-US" altLang="zh-CN" dirty="0" smtClean="0"/>
                  <a:t>positive</a:t>
                </a:r>
                <a:r>
                  <a:rPr kumimoji="1" lang="zh-CN" altLang="en-US" dirty="0" smtClean="0"/>
                  <a:t> </a:t>
                </a:r>
                <a:r>
                  <a:rPr kumimoji="1" lang="en-US" altLang="zh-CN" dirty="0" smtClean="0"/>
                  <a:t>reward</a:t>
                </a:r>
                <a:r>
                  <a:rPr kumimoji="1" lang="zh-CN" altLang="en-US" dirty="0" smtClean="0"/>
                  <a:t> </a:t>
                </a:r>
                <a:r>
                  <a:rPr kumimoji="1" lang="en-US" altLang="zh-CN" dirty="0" smtClean="0"/>
                  <a:t>respectively.</a:t>
                </a:r>
              </a:p>
            </p:txBody>
          </p:sp>
        </mc:Fallback>
      </mc:AlternateContent>
      <p:sp>
        <p:nvSpPr>
          <p:cNvPr id="4" name="Slide Number Placeholder 3"/>
          <p:cNvSpPr>
            <a:spLocks noGrp="1"/>
          </p:cNvSpPr>
          <p:nvPr>
            <p:ph type="sldNum" sz="quarter" idx="10"/>
          </p:nvPr>
        </p:nvSpPr>
        <p:spPr/>
        <p:txBody>
          <a:bodyPr/>
          <a:lstStyle/>
          <a:p>
            <a:fld id="{E6517F1F-6505-40F0-B92A-0D136955C762}" type="slidenum">
              <a:rPr lang="en-US" smtClean="0"/>
              <a:t>50</a:t>
            </a:fld>
            <a:endParaRPr lang="en-US"/>
          </a:p>
        </p:txBody>
      </p:sp>
    </p:spTree>
    <p:extLst>
      <p:ext uri="{BB962C8B-B14F-4D97-AF65-F5344CB8AC3E}">
        <p14:creationId xmlns:p14="http://schemas.microsoft.com/office/powerpoint/2010/main" val="170771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in, :40 to</a:t>
            </a:r>
            <a:r>
              <a:rPr lang="en-US" baseline="0" dirty="0"/>
              <a:t> go</a:t>
            </a:r>
            <a:endParaRPr lang="en-US" dirty="0"/>
          </a:p>
        </p:txBody>
      </p:sp>
      <p:sp>
        <p:nvSpPr>
          <p:cNvPr id="4" name="Slide Number Placeholder 3"/>
          <p:cNvSpPr>
            <a:spLocks noGrp="1"/>
          </p:cNvSpPr>
          <p:nvPr>
            <p:ph type="sldNum" sz="quarter" idx="10"/>
          </p:nvPr>
        </p:nvSpPr>
        <p:spPr/>
        <p:txBody>
          <a:bodyPr/>
          <a:lstStyle/>
          <a:p>
            <a:pPr>
              <a:defRPr/>
            </a:pPr>
            <a:fld id="{07A86CA3-876B-4777-9BC7-218EB9075704}" type="slidenum">
              <a:rPr lang="en-US" smtClean="0"/>
              <a:pPr>
                <a:defRPr/>
              </a:pPr>
              <a:t>51</a:t>
            </a:fld>
            <a:endParaRPr lang="en-US"/>
          </a:p>
        </p:txBody>
      </p:sp>
    </p:spTree>
    <p:extLst>
      <p:ext uri="{BB962C8B-B14F-4D97-AF65-F5344CB8AC3E}">
        <p14:creationId xmlns:p14="http://schemas.microsoft.com/office/powerpoint/2010/main" val="3629674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kumimoji="1" lang="en-US" altLang="zh-CN" dirty="0"/>
              <a:t>Start</a:t>
            </a:r>
            <a:r>
              <a:rPr kumimoji="1" lang="zh-CN" altLang="en-US" dirty="0"/>
              <a:t> </a:t>
            </a:r>
            <a:r>
              <a:rPr kumimoji="1" lang="en-US" altLang="zh-CN" dirty="0"/>
              <a:t>with</a:t>
            </a:r>
            <a:r>
              <a:rPr kumimoji="1" lang="zh-CN" altLang="en-US" dirty="0"/>
              <a:t> </a:t>
            </a:r>
            <a:r>
              <a:rPr kumimoji="1" lang="en-US" altLang="zh-CN" dirty="0"/>
              <a:t>a</a:t>
            </a:r>
            <a:r>
              <a:rPr kumimoji="1" lang="zh-CN" altLang="en-US" dirty="0"/>
              <a:t> </a:t>
            </a:r>
            <a:r>
              <a:rPr kumimoji="1" lang="en-US" altLang="zh-CN" dirty="0"/>
              <a:t>subset</a:t>
            </a:r>
            <a:r>
              <a:rPr kumimoji="1" lang="zh-CN" altLang="en-US" dirty="0"/>
              <a:t> </a:t>
            </a:r>
            <a:r>
              <a:rPr kumimoji="1" lang="en-US" altLang="zh-CN" dirty="0"/>
              <a:t>of</a:t>
            </a:r>
            <a:r>
              <a:rPr kumimoji="1" lang="zh-CN" altLang="en-US" dirty="0"/>
              <a:t> </a:t>
            </a:r>
            <a:r>
              <a:rPr kumimoji="1" lang="en-US" altLang="zh-CN" dirty="0"/>
              <a:t>actions (pure</a:t>
            </a:r>
            <a:r>
              <a:rPr kumimoji="1" lang="zh-CN" altLang="en-US" dirty="0"/>
              <a:t> </a:t>
            </a:r>
            <a:r>
              <a:rPr kumimoji="1" lang="en-US" altLang="zh-CN" dirty="0"/>
              <a:t>DQN</a:t>
            </a:r>
            <a:r>
              <a:rPr kumimoji="1" lang="zh-CN" altLang="en-US" dirty="0"/>
              <a:t> </a:t>
            </a:r>
            <a:r>
              <a:rPr kumimoji="1" lang="en-US" altLang="zh-CN" dirty="0"/>
              <a:t>strategies)</a:t>
            </a:r>
          </a:p>
          <a:p>
            <a:pPr lvl="1"/>
            <a:r>
              <a:rPr kumimoji="1" lang="en-US" altLang="zh-CN" dirty="0"/>
              <a:t>Compute</a:t>
            </a:r>
            <a:r>
              <a:rPr kumimoji="1" lang="zh-CN" altLang="en-US" dirty="0"/>
              <a:t> </a:t>
            </a:r>
            <a:r>
              <a:rPr kumimoji="1" lang="en-US" altLang="zh-CN" dirty="0"/>
              <a:t>NE</a:t>
            </a:r>
            <a:r>
              <a:rPr kumimoji="1" lang="zh-CN" altLang="en-US" dirty="0"/>
              <a:t> </a:t>
            </a:r>
            <a:r>
              <a:rPr kumimoji="1" lang="en-US" altLang="zh-CN" dirty="0"/>
              <a:t>strategy</a:t>
            </a:r>
            <a:r>
              <a:rPr kumimoji="1" lang="zh-CN" altLang="en-US" dirty="0"/>
              <a:t> </a:t>
            </a:r>
            <a:r>
              <a:rPr kumimoji="1" lang="en-US" altLang="zh-CN" dirty="0"/>
              <a:t>for</a:t>
            </a:r>
            <a:r>
              <a:rPr kumimoji="1" lang="zh-CN" altLang="en-US" dirty="0"/>
              <a:t> </a:t>
            </a:r>
            <a:r>
              <a:rPr kumimoji="1" lang="en-US" altLang="zh-CN" dirty="0"/>
              <a:t>both</a:t>
            </a:r>
            <a:r>
              <a:rPr kumimoji="1" lang="zh-CN" altLang="en-US" dirty="0"/>
              <a:t> </a:t>
            </a:r>
            <a:r>
              <a:rPr kumimoji="1" lang="en-US" altLang="zh-CN" dirty="0"/>
              <a:t>players</a:t>
            </a:r>
          </a:p>
          <a:p>
            <a:pPr lvl="1"/>
            <a:r>
              <a:rPr kumimoji="1" lang="en-US" altLang="zh-CN" dirty="0"/>
              <a:t>Use</a:t>
            </a:r>
            <a:r>
              <a:rPr kumimoji="1" lang="zh-CN" altLang="en-US" dirty="0"/>
              <a:t> </a:t>
            </a:r>
            <a:r>
              <a:rPr kumimoji="1" lang="en-US" altLang="zh-CN" dirty="0"/>
              <a:t>deep</a:t>
            </a:r>
            <a:r>
              <a:rPr kumimoji="1" lang="zh-CN" altLang="en-US" dirty="0"/>
              <a:t> </a:t>
            </a:r>
            <a:r>
              <a:rPr kumimoji="1" lang="en-US" altLang="zh-CN" dirty="0"/>
              <a:t>RL</a:t>
            </a:r>
            <a:r>
              <a:rPr kumimoji="1" lang="zh-CN" altLang="en-US" dirty="0"/>
              <a:t> </a:t>
            </a:r>
            <a:r>
              <a:rPr kumimoji="1" lang="en-US" altLang="zh-CN" dirty="0"/>
              <a:t>to</a:t>
            </a:r>
            <a:r>
              <a:rPr kumimoji="1" lang="zh-CN" altLang="en-US" dirty="0"/>
              <a:t> </a:t>
            </a:r>
            <a:r>
              <a:rPr kumimoji="1" lang="en-US" altLang="zh-CN" dirty="0"/>
              <a:t>compute</a:t>
            </a:r>
            <a:r>
              <a:rPr kumimoji="1" lang="zh-CN" altLang="en-US" dirty="0"/>
              <a:t> </a:t>
            </a:r>
            <a:r>
              <a:rPr kumimoji="1" lang="en-US" altLang="zh-CN" dirty="0"/>
              <a:t>best</a:t>
            </a:r>
            <a:r>
              <a:rPr kumimoji="1" lang="zh-CN" altLang="en-US" dirty="0"/>
              <a:t> </a:t>
            </a:r>
            <a:r>
              <a:rPr kumimoji="1" lang="en-US" altLang="zh-CN" dirty="0"/>
              <a:t>response</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opponent’s</a:t>
            </a:r>
            <a:r>
              <a:rPr kumimoji="1" lang="zh-CN" altLang="en-US" dirty="0"/>
              <a:t> </a:t>
            </a:r>
            <a:r>
              <a:rPr kumimoji="1" lang="en-US" altLang="zh-CN" dirty="0"/>
              <a:t>new</a:t>
            </a:r>
            <a:r>
              <a:rPr kumimoji="1" lang="zh-CN" altLang="en-US" dirty="0"/>
              <a:t> </a:t>
            </a:r>
            <a:r>
              <a:rPr kumimoji="1" lang="en-US" altLang="zh-CN" dirty="0"/>
              <a:t>mixed</a:t>
            </a:r>
            <a:r>
              <a:rPr kumimoji="1" lang="zh-CN" altLang="en-US" dirty="0"/>
              <a:t> </a:t>
            </a:r>
            <a:r>
              <a:rPr kumimoji="1" lang="en-US" altLang="zh-CN" dirty="0"/>
              <a:t>strategy</a:t>
            </a:r>
          </a:p>
          <a:p>
            <a:pPr lvl="1"/>
            <a:r>
              <a:rPr kumimoji="1" lang="en-US" altLang="zh-CN" dirty="0"/>
              <a:t>Add</a:t>
            </a:r>
            <a:r>
              <a:rPr kumimoji="1" lang="zh-CN" altLang="en-US" dirty="0"/>
              <a:t> </a:t>
            </a:r>
            <a:r>
              <a:rPr kumimoji="1" lang="en-US" altLang="zh-CN" dirty="0"/>
              <a:t>the</a:t>
            </a:r>
            <a:r>
              <a:rPr kumimoji="1" lang="zh-CN" altLang="en-US" dirty="0"/>
              <a:t> </a:t>
            </a:r>
            <a:r>
              <a:rPr kumimoji="1" lang="en-US" altLang="zh-CN" dirty="0"/>
              <a:t>best</a:t>
            </a:r>
            <a:r>
              <a:rPr kumimoji="1" lang="zh-CN" altLang="en-US" dirty="0"/>
              <a:t> </a:t>
            </a:r>
            <a:r>
              <a:rPr kumimoji="1" lang="en-US" altLang="zh-CN" dirty="0"/>
              <a:t>response</a:t>
            </a:r>
            <a:r>
              <a:rPr kumimoji="1" lang="zh-CN" altLang="en-US" dirty="0"/>
              <a:t> </a:t>
            </a:r>
            <a:r>
              <a:rPr kumimoji="1" lang="en-US" altLang="zh-CN" dirty="0"/>
              <a:t>pure</a:t>
            </a:r>
            <a:r>
              <a:rPr kumimoji="1" lang="zh-CN" altLang="en-US" dirty="0"/>
              <a:t> </a:t>
            </a:r>
            <a:r>
              <a:rPr kumimoji="1" lang="en-US" altLang="zh-CN" dirty="0"/>
              <a:t>strategy</a:t>
            </a:r>
            <a:r>
              <a:rPr kumimoji="1" lang="zh-CN" altLang="en-US" dirty="0"/>
              <a:t> </a:t>
            </a:r>
            <a:r>
              <a:rPr kumimoji="1" lang="en-US" altLang="zh-CN" dirty="0"/>
              <a:t>into</a:t>
            </a:r>
            <a:r>
              <a:rPr kumimoji="1" lang="zh-CN" altLang="en-US" dirty="0"/>
              <a:t> </a:t>
            </a:r>
            <a:r>
              <a:rPr kumimoji="1" lang="en-US" altLang="zh-CN" dirty="0"/>
              <a:t>the</a:t>
            </a:r>
            <a:r>
              <a:rPr kumimoji="1" lang="zh-CN" altLang="en-US" dirty="0"/>
              <a:t> </a:t>
            </a:r>
            <a:r>
              <a:rPr kumimoji="1" lang="en-US" altLang="zh-CN" dirty="0"/>
              <a:t>subgame</a:t>
            </a:r>
            <a:r>
              <a:rPr kumimoji="1" lang="zh-CN" altLang="en-US" dirty="0"/>
              <a:t> </a:t>
            </a:r>
            <a:r>
              <a:rPr kumimoji="1" lang="en-US" altLang="zh-CN" dirty="0"/>
              <a:t>and</a:t>
            </a:r>
            <a:r>
              <a:rPr kumimoji="1" lang="zh-CN" altLang="en-US" dirty="0"/>
              <a:t> </a:t>
            </a:r>
            <a:r>
              <a:rPr kumimoji="1" lang="en-US" altLang="zh-CN" dirty="0"/>
              <a:t>re-compute</a:t>
            </a:r>
            <a:r>
              <a:rPr kumimoji="1" lang="zh-CN" altLang="en-US" dirty="0"/>
              <a:t> </a:t>
            </a:r>
            <a:r>
              <a:rPr kumimoji="1" lang="en-US" altLang="zh-CN" dirty="0"/>
              <a:t>NE</a:t>
            </a:r>
          </a:p>
          <a:p>
            <a:pPr lvl="1"/>
            <a:r>
              <a:rPr kumimoji="1" lang="en-US" altLang="zh-CN" dirty="0"/>
              <a:t>Repeat</a:t>
            </a:r>
            <a:r>
              <a:rPr kumimoji="1" lang="zh-CN" altLang="en-US" dirty="0"/>
              <a:t> </a:t>
            </a:r>
            <a:r>
              <a:rPr kumimoji="1" lang="en-US" altLang="zh-CN" dirty="0"/>
              <a:t>until</a:t>
            </a:r>
            <a:r>
              <a:rPr kumimoji="1" lang="zh-CN" altLang="en-US" dirty="0"/>
              <a:t> </a:t>
            </a:r>
            <a:r>
              <a:rPr kumimoji="1" lang="en-US" altLang="zh-CN" dirty="0"/>
              <a:t>best</a:t>
            </a:r>
            <a:r>
              <a:rPr kumimoji="1" lang="zh-CN" altLang="en-US" dirty="0"/>
              <a:t> </a:t>
            </a:r>
            <a:r>
              <a:rPr kumimoji="1" lang="en-US" altLang="zh-CN" dirty="0"/>
              <a:t>response</a:t>
            </a:r>
            <a:r>
              <a:rPr kumimoji="1" lang="zh-CN" altLang="en-US" dirty="0"/>
              <a:t> </a:t>
            </a:r>
            <a:r>
              <a:rPr kumimoji="1" lang="en-US" altLang="zh-CN" dirty="0"/>
              <a:t>already</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matrix</a:t>
            </a:r>
          </a:p>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55</a:t>
            </a:fld>
            <a:endParaRPr lang="en-US"/>
          </a:p>
        </p:txBody>
      </p:sp>
    </p:spTree>
    <p:extLst>
      <p:ext uri="{BB962C8B-B14F-4D97-AF65-F5344CB8AC3E}">
        <p14:creationId xmlns:p14="http://schemas.microsoft.com/office/powerpoint/2010/main" val="211177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858317" y="1216152"/>
            <a:ext cx="7585862" cy="990600"/>
          </a:xfrm>
        </p:spPr>
        <p:txBody>
          <a:bodyPr anchor="ctr" anchorCtr="0"/>
          <a:lstStyle>
            <a:lvl1pPr algn="ctr">
              <a:lnSpc>
                <a:spcPct val="150000"/>
              </a:lnSpc>
              <a:defRPr sz="3200" b="0">
                <a:solidFill>
                  <a:schemeClr val="accent1"/>
                </a:solidFill>
              </a:defRPr>
            </a:lvl1pPr>
          </a:lstStyle>
          <a:p>
            <a:r>
              <a:rPr kumimoji="0" lang="en-US" dirty="0"/>
              <a:t>Click to edit Master title style</a:t>
            </a:r>
          </a:p>
        </p:txBody>
      </p:sp>
      <p:sp>
        <p:nvSpPr>
          <p:cNvPr id="9" name="Subtitle 8"/>
          <p:cNvSpPr>
            <a:spLocks noGrp="1"/>
          </p:cNvSpPr>
          <p:nvPr>
            <p:ph type="subTitle" idx="1"/>
          </p:nvPr>
        </p:nvSpPr>
        <p:spPr>
          <a:xfrm>
            <a:off x="1259433" y="4176793"/>
            <a:ext cx="6806793" cy="1565329"/>
          </a:xfrm>
        </p:spPr>
        <p:txBody>
          <a:bodyPr anchor="ctr">
            <a:normAutofit/>
          </a:bodyPr>
          <a:lstStyle>
            <a:lvl1pPr marL="0" indent="0" algn="ctr">
              <a:buNone/>
              <a:defRPr sz="2400">
                <a:solidFill>
                  <a:schemeClr val="tx1"/>
                </a:solidFill>
                <a:latin typeface="+mn-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162762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0"/>
          </p:nvPr>
        </p:nvSpPr>
        <p:spPr/>
        <p:txBody>
          <a:bodyPr/>
          <a:lstStyle/>
          <a:p>
            <a:fld id="{169263D0-42FA-4FE7-A91B-D8004AAFE965}" type="datetime1">
              <a:rPr lang="en-US" smtClean="0"/>
              <a:t>12/3/2019</a:t>
            </a:fld>
            <a:endParaRPr lang="en-US" dirty="0"/>
          </a:p>
        </p:txBody>
      </p:sp>
      <p:sp>
        <p:nvSpPr>
          <p:cNvPr id="11" name="Footer Placeholder 10"/>
          <p:cNvSpPr>
            <a:spLocks noGrp="1"/>
          </p:cNvSpPr>
          <p:nvPr>
            <p:ph type="ftr" sz="quarter" idx="11"/>
          </p:nvPr>
        </p:nvSpPr>
        <p:spPr/>
        <p:txBody>
          <a:bodyPr/>
          <a:lstStyle/>
          <a:p>
            <a:r>
              <a:rPr lang="en-US"/>
              <a:t>Fang, F., Jiang, A. X., &amp; Tambe, M. (2013). Protecting moving targets with multiple mobile resources. Journal of Artificial Intelligence Research, 48, 583-634.</a:t>
            </a:r>
            <a:endParaRPr lang="en-US" dirty="0"/>
          </a:p>
        </p:txBody>
      </p:sp>
      <p:sp>
        <p:nvSpPr>
          <p:cNvPr id="12" name="Slide Number Placeholder 11"/>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384085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FIg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Date Placeholder 8"/>
          <p:cNvSpPr>
            <a:spLocks noGrp="1"/>
          </p:cNvSpPr>
          <p:nvPr>
            <p:ph type="dt" sz="half" idx="10"/>
          </p:nvPr>
        </p:nvSpPr>
        <p:spPr/>
        <p:txBody>
          <a:bodyPr/>
          <a:lstStyle/>
          <a:p>
            <a:fld id="{C646FBBA-45FB-41CF-B228-87E0AA7B2D81}" type="datetime1">
              <a:rPr lang="en-US" smtClean="0"/>
              <a:t>12/3/2019</a:t>
            </a:fld>
            <a:endParaRPr lang="en-US" dirty="0"/>
          </a:p>
        </p:txBody>
      </p:sp>
      <p:sp>
        <p:nvSpPr>
          <p:cNvPr id="10" name="Footer Placeholder 9"/>
          <p:cNvSpPr>
            <a:spLocks noGrp="1"/>
          </p:cNvSpPr>
          <p:nvPr>
            <p:ph type="ftr" sz="quarter" idx="11"/>
          </p:nvPr>
        </p:nvSpPr>
        <p:spPr/>
        <p:txBody>
          <a:bodyPr/>
          <a:lstStyle/>
          <a:p>
            <a:r>
              <a:rPr lang="en-US"/>
              <a:t>Fang, F., Jiang, A. X., &amp; Tambe, M. (2013). Protecting moving targets with multiple mobile resources. Journal of Artificial Intelligence Research, 48, 583-634.</a:t>
            </a:r>
            <a:endParaRPr lang="en-US" dirty="0"/>
          </a:p>
        </p:txBody>
      </p:sp>
      <p:sp>
        <p:nvSpPr>
          <p:cNvPr id="11" name="Slide Number Placeholder 10"/>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98795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hape 68"/>
          <p:cNvSpPr/>
          <p:nvPr userDrawn="1"/>
        </p:nvSpPr>
        <p:spPr>
          <a:xfrm>
            <a:off x="0" y="0"/>
            <a:ext cx="9144000" cy="1096492"/>
          </a:xfrm>
          <a:prstGeom prst="rect">
            <a:avLst/>
          </a:prstGeom>
          <a:solidFill>
            <a:schemeClr val="bg1">
              <a:lumMod val="85000"/>
            </a:schemeClr>
          </a:solidFill>
          <a:ln w="12700">
            <a:miter lim="400000"/>
          </a:ln>
        </p:spPr>
        <p:txBody>
          <a:bodyPr lIns="0" tIns="0" rIns="0" bIns="0" anchor="ctr"/>
          <a:lstStyle/>
          <a:p>
            <a:pPr lvl="0">
              <a:defRPr sz="2400">
                <a:solidFill>
                  <a:srgbClr val="FFFFFF"/>
                </a:solidFill>
              </a:defRPr>
            </a:pPr>
            <a:endParaRPr dirty="0"/>
          </a:p>
        </p:txBody>
      </p:sp>
      <p:sp>
        <p:nvSpPr>
          <p:cNvPr id="22" name="Title Placeholder 21"/>
          <p:cNvSpPr>
            <a:spLocks noGrp="1"/>
          </p:cNvSpPr>
          <p:nvPr>
            <p:ph type="title"/>
          </p:nvPr>
        </p:nvSpPr>
        <p:spPr>
          <a:xfrm>
            <a:off x="457200" y="152400"/>
            <a:ext cx="8229600" cy="766953"/>
          </a:xfrm>
          <a:prstGeom prst="rect">
            <a:avLst/>
          </a:prstGeom>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7343192" y="6356350"/>
            <a:ext cx="1346656" cy="365760"/>
          </a:xfrm>
          <a:prstGeom prst="rect">
            <a:avLst/>
          </a:prstGeom>
        </p:spPr>
        <p:txBody>
          <a:bodyPr vert="horz"/>
          <a:lstStyle>
            <a:lvl1pPr algn="r" eaLnBrk="1" latinLnBrk="0" hangingPunct="1">
              <a:defRPr kumimoji="0" sz="1400">
                <a:solidFill>
                  <a:schemeClr val="tx2"/>
                </a:solidFill>
              </a:defRPr>
            </a:lvl1pPr>
          </a:lstStyle>
          <a:p>
            <a:fld id="{3F418AC9-2D8F-4865-BC80-13E4800EDC4D}" type="datetime1">
              <a:rPr lang="en-US" smtClean="0"/>
              <a:t>12/3/2019</a:t>
            </a:fld>
            <a:endParaRPr lang="en-US" dirty="0"/>
          </a:p>
        </p:txBody>
      </p:sp>
      <p:sp>
        <p:nvSpPr>
          <p:cNvPr id="3" name="Footer Placeholder 2"/>
          <p:cNvSpPr>
            <a:spLocks noGrp="1"/>
          </p:cNvSpPr>
          <p:nvPr>
            <p:ph type="ftr" sz="quarter" idx="3"/>
          </p:nvPr>
        </p:nvSpPr>
        <p:spPr>
          <a:xfrm>
            <a:off x="1427584" y="6356350"/>
            <a:ext cx="5912560" cy="365760"/>
          </a:xfrm>
          <a:prstGeom prst="rect">
            <a:avLst/>
          </a:prstGeom>
        </p:spPr>
        <p:txBody>
          <a:bodyPr vert="horz"/>
          <a:lstStyle>
            <a:lvl1pPr algn="ctr" eaLnBrk="1" latinLnBrk="0" hangingPunct="1">
              <a:defRPr kumimoji="0" sz="1400">
                <a:solidFill>
                  <a:schemeClr val="tx2"/>
                </a:solidFill>
              </a:defRPr>
            </a:lvl1pPr>
          </a:lstStyle>
          <a:p>
            <a:r>
              <a:rPr lang="en-US"/>
              <a:t>Fang, F., Jiang, A. X., &amp; Tambe, M. (2013). Protecting moving targets with multiple mobile resources. Journal of Artificial Intelligence Research, 48, 583-634.</a:t>
            </a:r>
            <a:endParaRPr lang="en-US" dirty="0"/>
          </a:p>
        </p:txBody>
      </p:sp>
      <p:sp>
        <p:nvSpPr>
          <p:cNvPr id="23" name="Slide Number Placeholder 22"/>
          <p:cNvSpPr>
            <a:spLocks noGrp="1"/>
          </p:cNvSpPr>
          <p:nvPr>
            <p:ph type="sldNum" sz="quarter" idx="4"/>
          </p:nvPr>
        </p:nvSpPr>
        <p:spPr>
          <a:xfrm>
            <a:off x="612648" y="6356350"/>
            <a:ext cx="814936" cy="365760"/>
          </a:xfrm>
          <a:prstGeom prst="rect">
            <a:avLst/>
          </a:prstGeom>
        </p:spPr>
        <p:txBody>
          <a:bodyPr vert="horz"/>
          <a:lstStyle>
            <a:lvl1pPr algn="l" eaLnBrk="1" latinLnBrk="0" hangingPunct="1">
              <a:defRPr kumimoji="0" sz="1400">
                <a:solidFill>
                  <a:schemeClr val="tx2"/>
                </a:solidFill>
              </a:defRPr>
            </a:lvl1pPr>
          </a:lstStyle>
          <a:p>
            <a:fld id="{A3B20E47-2A4C-4221-B6B9-A2AC2F1C1077}" type="slidenum">
              <a:rPr lang="en-US" smtClean="0"/>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hape 70"/>
          <p:cNvSpPr/>
          <p:nvPr userDrawn="1"/>
        </p:nvSpPr>
        <p:spPr>
          <a:xfrm>
            <a:off x="0" y="1095009"/>
            <a:ext cx="9144000" cy="45719"/>
          </a:xfrm>
          <a:prstGeom prst="rect">
            <a:avLst/>
          </a:prstGeom>
          <a:solidFill>
            <a:srgbClr val="FFC000"/>
          </a:solidFill>
          <a:ln w="12700">
            <a:miter lim="400000"/>
          </a:ln>
        </p:spPr>
        <p:txBody>
          <a:bodyPr lIns="0" tIns="0" rIns="0" bIns="0" anchor="ctr"/>
          <a:lstStyle/>
          <a:p>
            <a:pPr lvl="0">
              <a:defRPr sz="2400">
                <a:solidFill>
                  <a:srgbClr val="FFFFFF"/>
                </a:solidFill>
              </a:defRPr>
            </a:pPr>
            <a:endParaRPr/>
          </a:p>
        </p:txBody>
      </p:sp>
    </p:spTree>
    <p:extLst>
      <p:ext uri="{BB962C8B-B14F-4D97-AF65-F5344CB8AC3E}">
        <p14:creationId xmlns:p14="http://schemas.microsoft.com/office/powerpoint/2010/main" val="75527267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Lst>
  <p:hf hdr="0" ftr="0" dt="0"/>
  <p:txStyles>
    <p:titleStyle>
      <a:lvl1pPr algn="l" rtl="0" eaLnBrk="1" latinLnBrk="0" hangingPunct="1">
        <a:spcBef>
          <a:spcPct val="0"/>
        </a:spcBef>
        <a:buNone/>
        <a:defRPr kumimoji="0" sz="2800" kern="1200">
          <a:solidFill>
            <a:schemeClr val="accent1"/>
          </a:solidFill>
          <a:latin typeface="+mn-lt"/>
          <a:ea typeface="+mj-ea"/>
          <a:cs typeface="Arial" panose="020B0604020202020204" pitchFamily="34" charset="0"/>
        </a:defRPr>
      </a:lvl1pPr>
    </p:titleStyle>
    <p:bodyStyle>
      <a:lvl1pPr marL="274320" indent="-274320" algn="l" rtl="0" eaLnBrk="1" latinLnBrk="0" hangingPunct="1">
        <a:spcBef>
          <a:spcPts val="600"/>
        </a:spcBef>
        <a:buClr>
          <a:schemeClr val="accent1"/>
        </a:buClr>
        <a:buSzPct val="76000"/>
        <a:buFont typeface="Wingdings 3"/>
        <a:buChar char=""/>
        <a:defRPr kumimoji="0" sz="28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2.bin"/><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png"/><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kopoLzvh5j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6eiErYh_Fe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0.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6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31.png"/><Relationship Id="rId1" Type="http://schemas.openxmlformats.org/officeDocument/2006/relationships/slideLayout" Target="../slideLayouts/slideLayout2.xml"/><Relationship Id="rId4" Type="http://schemas.openxmlformats.org/officeDocument/2006/relationships/image" Target="../media/image550.png"/></Relationships>
</file>

<file path=ppt/slides/_rels/slide43.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31.png"/><Relationship Id="rId1" Type="http://schemas.openxmlformats.org/officeDocument/2006/relationships/slideLayout" Target="../slideLayouts/slideLayout2.xml"/><Relationship Id="rId4" Type="http://schemas.openxmlformats.org/officeDocument/2006/relationships/image" Target="../media/image540.png"/></Relationships>
</file>

<file path=ppt/slides/_rels/slide44.xml.rels><?xml version="1.0" encoding="UTF-8" standalone="yes"?>
<Relationships xmlns="http://schemas.openxmlformats.org/package/2006/relationships"><Relationship Id="rId2" Type="http://schemas.openxmlformats.org/officeDocument/2006/relationships/image" Target="../media/image5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image" Target="../media/image5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30.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51.png"/><Relationship Id="rId7"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680.png"/><Relationship Id="rId4" Type="http://schemas.openxmlformats.org/officeDocument/2006/relationships/image" Target="../media/image670.png"/></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g"/><Relationship Id="rId7" Type="http://schemas.openxmlformats.org/officeDocument/2006/relationships/image" Target="../media/image59.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49.jpeg"/><Relationship Id="rId9"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C00000"/>
                </a:solidFill>
              </a:rPr>
              <a:t>Warm up</a:t>
            </a:r>
          </a:p>
        </p:txBody>
      </p:sp>
      <p:sp>
        <p:nvSpPr>
          <p:cNvPr id="5" name="Content Placeholder 4"/>
          <p:cNvSpPr>
            <a:spLocks noGrp="1"/>
          </p:cNvSpPr>
          <p:nvPr>
            <p:ph sz="quarter" idx="1"/>
          </p:nvPr>
        </p:nvSpPr>
        <p:spPr/>
        <p:txBody>
          <a:bodyPr/>
          <a:lstStyle/>
          <a:p>
            <a:r>
              <a:rPr lang="en-US" dirty="0"/>
              <a:t>Pick an agent among {Pacman, Blue Ghost, Red Ghost}. Design an algorithm to control your agent. Assume they can see each others’ location but can’t talk. Assume they move simultaneously in each step.</a:t>
            </a:r>
          </a:p>
        </p:txBody>
      </p:sp>
      <p:graphicFrame>
        <p:nvGraphicFramePr>
          <p:cNvPr id="8" name="Object 5"/>
          <p:cNvGraphicFramePr>
            <a:graphicFrameLocks noChangeAspect="1"/>
          </p:cNvGraphicFramePr>
          <p:nvPr>
            <p:extLst>
              <p:ext uri="{D42A27DB-BD31-4B8C-83A1-F6EECF244321}">
                <p14:modId xmlns:p14="http://schemas.microsoft.com/office/powerpoint/2010/main" val="1605154798"/>
              </p:ext>
            </p:extLst>
          </p:nvPr>
        </p:nvGraphicFramePr>
        <p:xfrm>
          <a:off x="1549412" y="3069772"/>
          <a:ext cx="5926106" cy="3228448"/>
        </p:xfrm>
        <a:graphic>
          <a:graphicData uri="http://schemas.openxmlformats.org/presentationml/2006/ole">
            <mc:AlternateContent xmlns:mc="http://schemas.openxmlformats.org/markup-compatibility/2006">
              <mc:Choice xmlns:v="urn:schemas-microsoft-com:vml" Requires="v">
                <p:oleObj spid="_x0000_s10313" name="Photo Editor Photo" r:id="rId4" imgW="4519052" imgH="2461473" progId="MSPhotoEd.3">
                  <p:embed/>
                </p:oleObj>
              </mc:Choice>
              <mc:Fallback>
                <p:oleObj name="Photo Editor Photo" r:id="rId4" imgW="4519052" imgH="246147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412" y="3069772"/>
                        <a:ext cx="5926106" cy="3228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3B20E47-2A4C-4221-B6B9-A2AC2F1C1077}" type="slidenum">
              <a:rPr lang="en-US" smtClean="0"/>
              <a:pPr/>
              <a:t>1</a:t>
            </a:fld>
            <a:endParaRPr lang="en-US" dirty="0"/>
          </a:p>
        </p:txBody>
      </p:sp>
    </p:spTree>
    <p:extLst>
      <p:ext uri="{BB962C8B-B14F-4D97-AF65-F5344CB8AC3E}">
        <p14:creationId xmlns:p14="http://schemas.microsoft.com/office/powerpoint/2010/main" val="2728548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Normal-Form/Extensive-Form games</a:t>
            </a:r>
          </a:p>
        </p:txBody>
      </p:sp>
      <p:sp>
        <p:nvSpPr>
          <p:cNvPr id="3" name="Content Placeholder 2"/>
          <p:cNvSpPr>
            <a:spLocks noGrp="1"/>
          </p:cNvSpPr>
          <p:nvPr>
            <p:ph sz="quarter" idx="1"/>
          </p:nvPr>
        </p:nvSpPr>
        <p:spPr/>
        <p:txBody>
          <a:bodyPr>
            <a:normAutofit/>
          </a:bodyPr>
          <a:lstStyle/>
          <a:p>
            <a:r>
              <a:rPr lang="en-US" sz="2400" dirty="0"/>
              <a:t>Games are specified by </a:t>
            </a:r>
          </a:p>
          <a:p>
            <a:pPr lvl="1"/>
            <a:r>
              <a:rPr lang="en-US" dirty="0"/>
              <a:t>Set of players</a:t>
            </a:r>
          </a:p>
          <a:p>
            <a:pPr lvl="1"/>
            <a:r>
              <a:rPr lang="en-US" dirty="0"/>
              <a:t>Set of actions for each player (at each decision point)</a:t>
            </a:r>
          </a:p>
          <a:p>
            <a:pPr lvl="1"/>
            <a:r>
              <a:rPr lang="en-US" dirty="0"/>
              <a:t>Payoffs for all possible game outcomes</a:t>
            </a:r>
          </a:p>
          <a:p>
            <a:pPr lvl="1"/>
            <a:r>
              <a:rPr lang="en-US" dirty="0"/>
              <a:t>(Possibly imperfect) information each player has about the other player's moves when they make a decision</a:t>
            </a:r>
          </a:p>
          <a:p>
            <a:r>
              <a:rPr lang="en-US" sz="2400" dirty="0"/>
              <a:t>Solution concepts</a:t>
            </a:r>
          </a:p>
          <a:p>
            <a:pPr lvl="1"/>
            <a:r>
              <a:rPr lang="en-US" dirty="0"/>
              <a:t>Nash equilibrium, dominant strategy equilibrium, Minimax/</a:t>
            </a:r>
            <a:r>
              <a:rPr lang="en-US" dirty="0" err="1"/>
              <a:t>Maximin</a:t>
            </a:r>
            <a:r>
              <a:rPr lang="en-US" dirty="0"/>
              <a:t> strategy, </a:t>
            </a:r>
            <a:r>
              <a:rPr lang="en-US" dirty="0" err="1"/>
              <a:t>Stackelberg</a:t>
            </a:r>
            <a:r>
              <a:rPr lang="en-US" dirty="0"/>
              <a:t> equilibrium</a:t>
            </a:r>
          </a:p>
          <a:p>
            <a:r>
              <a:rPr lang="en-US" sz="2400" dirty="0"/>
              <a:t>Approaches to solve the game</a:t>
            </a:r>
          </a:p>
          <a:p>
            <a:pPr lvl="1"/>
            <a:r>
              <a:rPr lang="en-US" dirty="0"/>
              <a:t>Iterative removal, Solving linear systems, Linear programming</a:t>
            </a:r>
          </a:p>
        </p:txBody>
      </p:sp>
      <p:sp>
        <p:nvSpPr>
          <p:cNvPr id="4" name="Slide Number Placeholder 3"/>
          <p:cNvSpPr>
            <a:spLocks noGrp="1"/>
          </p:cNvSpPr>
          <p:nvPr>
            <p:ph type="sldNum" sz="quarter" idx="12"/>
          </p:nvPr>
        </p:nvSpPr>
        <p:spPr/>
        <p:txBody>
          <a:bodyPr/>
          <a:lstStyle/>
          <a:p>
            <a:fld id="{A3B20E47-2A4C-4221-B6B9-A2AC2F1C1077}" type="slidenum">
              <a:rPr lang="en-US" smtClean="0"/>
              <a:pPr/>
              <a:t>10</a:t>
            </a:fld>
            <a:endParaRPr lang="en-US" dirty="0"/>
          </a:p>
        </p:txBody>
      </p:sp>
    </p:spTree>
    <p:extLst>
      <p:ext uri="{BB962C8B-B14F-4D97-AF65-F5344CB8AC3E}">
        <p14:creationId xmlns:p14="http://schemas.microsoft.com/office/powerpoint/2010/main" val="277125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b="0" i="1" smtClean="0">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noAutofit/>
          </a:bodyPr>
          <a:lstStyle/>
          <a:p>
            <a:r>
              <a:rPr lang="en-US" sz="2400" dirty="0"/>
              <a:t>Can we use these approaches to previous problems?</a:t>
            </a:r>
          </a:p>
          <a:p>
            <a:endParaRPr lang="en-US" sz="2400" dirty="0"/>
          </a:p>
          <a:p>
            <a:endParaRPr lang="en-US" sz="2400" dirty="0"/>
          </a:p>
          <a:p>
            <a:endParaRPr lang="en-US" sz="2400" dirty="0"/>
          </a:p>
          <a:p>
            <a:endParaRPr lang="en-US" sz="2400" dirty="0"/>
          </a:p>
          <a:p>
            <a:endParaRPr lang="en-US" sz="2400" dirty="0"/>
          </a:p>
          <a:p>
            <a:endParaRPr lang="en-US" sz="2400" i="1" dirty="0"/>
          </a:p>
          <a:p>
            <a:r>
              <a:rPr lang="en-US" sz="2400" dirty="0"/>
              <a:t>Limitations of classic approaches in game theory</a:t>
            </a:r>
          </a:p>
          <a:p>
            <a:pPr lvl="1"/>
            <a:r>
              <a:rPr lang="en-US" dirty="0"/>
              <a:t>Scalability: Can hardly handle complex problems</a:t>
            </a:r>
          </a:p>
          <a:p>
            <a:pPr lvl="1"/>
            <a:r>
              <a:rPr lang="en-US" dirty="0"/>
              <a:t>Need to specify payoff for all outcomes</a:t>
            </a:r>
          </a:p>
          <a:p>
            <a:pPr lvl="1"/>
            <a:r>
              <a:rPr lang="en-US" dirty="0"/>
              <a:t>Often need domain knowledge for improvement (e.g., abstraction)</a:t>
            </a:r>
          </a:p>
        </p:txBody>
      </p:sp>
      <p:sp>
        <p:nvSpPr>
          <p:cNvPr id="4" name="Slide Number Placeholder 3"/>
          <p:cNvSpPr>
            <a:spLocks noGrp="1"/>
          </p:cNvSpPr>
          <p:nvPr>
            <p:ph type="sldNum" sz="quarter" idx="12"/>
          </p:nvPr>
        </p:nvSpPr>
        <p:spPr/>
        <p:txBody>
          <a:bodyPr/>
          <a:lstStyle/>
          <a:p>
            <a:fld id="{A3B20E47-2A4C-4221-B6B9-A2AC2F1C1077}" type="slidenum">
              <a:rPr lang="en-US" smtClean="0"/>
              <a:pPr/>
              <a:t>11</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047520910"/>
              </p:ext>
            </p:extLst>
          </p:nvPr>
        </p:nvGraphicFramePr>
        <p:xfrm>
          <a:off x="706110" y="2449455"/>
          <a:ext cx="3805749" cy="1476720"/>
        </p:xfrm>
        <a:graphic>
          <a:graphicData uri="http://schemas.openxmlformats.org/drawingml/2006/table">
            <a:tbl>
              <a:tblPr firstRow="1" bandRow="1">
                <a:tableStyleId>{5940675A-B579-460E-94D1-54222C63F5DA}</a:tableStyleId>
              </a:tblPr>
              <a:tblGrid>
                <a:gridCol w="1268583">
                  <a:extLst>
                    <a:ext uri="{9D8B030D-6E8A-4147-A177-3AD203B41FA5}">
                      <a16:colId xmlns="" xmlns:a16="http://schemas.microsoft.com/office/drawing/2014/main" val="20000"/>
                    </a:ext>
                  </a:extLst>
                </a:gridCol>
                <a:gridCol w="1268583">
                  <a:extLst>
                    <a:ext uri="{9D8B030D-6E8A-4147-A177-3AD203B41FA5}">
                      <a16:colId xmlns="" xmlns:a16="http://schemas.microsoft.com/office/drawing/2014/main" val="20001"/>
                    </a:ext>
                  </a:extLst>
                </a:gridCol>
                <a:gridCol w="1268583">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Football</a:t>
                      </a:r>
                    </a:p>
                  </a:txBody>
                  <a:tcPr/>
                </a:tc>
                <a:tc>
                  <a:txBody>
                    <a:bodyPr/>
                    <a:lstStyle/>
                    <a:p>
                      <a:pPr algn="ctr"/>
                      <a:r>
                        <a:rPr lang="en-US" sz="2000" kern="1200" dirty="0">
                          <a:solidFill>
                            <a:srgbClr val="00B050"/>
                          </a:solidFill>
                          <a:latin typeface="+mn-lt"/>
                          <a:ea typeface="+mn-ea"/>
                          <a:cs typeface="+mn-cs"/>
                        </a:rPr>
                        <a:t>Concert</a:t>
                      </a: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Football</a:t>
                      </a:r>
                    </a:p>
                  </a:txBody>
                  <a:tcPr/>
                </a:tc>
                <a:tc>
                  <a:txBody>
                    <a:bodyPr/>
                    <a:lstStyle/>
                    <a:p>
                      <a:pPr marL="0" algn="ctr" rtl="0" eaLnBrk="1" latinLnBrk="0" hangingPunct="1"/>
                      <a:r>
                        <a:rPr kumimoji="0" lang="en-US" sz="2000" kern="1200" dirty="0">
                          <a:solidFill>
                            <a:schemeClr val="accent1"/>
                          </a:solidFill>
                          <a:latin typeface="+mn-lt"/>
                          <a:ea typeface="+mn-ea"/>
                          <a:cs typeface="+mn-cs"/>
                        </a:rPr>
                        <a:t>2,</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Concert</a:t>
                      </a:r>
                    </a:p>
                  </a:txBody>
                  <a:tcPr/>
                </a:tc>
                <a:tc>
                  <a:txBody>
                    <a:bodyPr/>
                    <a:lstStyle/>
                    <a:p>
                      <a:pPr marL="0" algn="ctr" rtl="0" eaLnBrk="1" latinLnBrk="0" hangingPunct="1"/>
                      <a:r>
                        <a:rPr kumimoji="0" lang="en-US" sz="2000" kern="1200" dirty="0">
                          <a:solidFill>
                            <a:schemeClr val="accent1"/>
                          </a:solidFill>
                          <a:latin typeface="+mn-lt"/>
                          <a:ea typeface="+mn-ea"/>
                          <a:cs typeface="+mn-cs"/>
                        </a:rPr>
                        <a:t>0,</a:t>
                      </a:r>
                      <a:r>
                        <a:rPr kumimoji="0" lang="en-US" sz="2000" kern="1200" dirty="0">
                          <a:solidFill>
                            <a:srgbClr val="00B050"/>
                          </a:solidFill>
                          <a:latin typeface="+mn-lt"/>
                          <a:ea typeface="+mn-ea"/>
                          <a:cs typeface="+mn-cs"/>
                        </a:rPr>
                        <a:t>0</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2</a:t>
                      </a:r>
                    </a:p>
                  </a:txBody>
                  <a:tcPr/>
                </a:tc>
                <a:extLst>
                  <a:ext uri="{0D108BD9-81ED-4DB2-BD59-A6C34878D82A}">
                    <a16:rowId xmlns="" xmlns:a16="http://schemas.microsoft.com/office/drawing/2014/main" val="10002"/>
                  </a:ext>
                </a:extLst>
              </a:tr>
            </a:tbl>
          </a:graphicData>
        </a:graphic>
      </p:graphicFrame>
      <p:sp>
        <p:nvSpPr>
          <p:cNvPr id="9" name="TextBox 8"/>
          <p:cNvSpPr txBox="1"/>
          <p:nvPr/>
        </p:nvSpPr>
        <p:spPr>
          <a:xfrm>
            <a:off x="2897720" y="2045207"/>
            <a:ext cx="1376246" cy="400110"/>
          </a:xfrm>
          <a:prstGeom prst="rect">
            <a:avLst/>
          </a:prstGeom>
          <a:noFill/>
        </p:spPr>
        <p:txBody>
          <a:bodyPr wrap="square" rtlCol="0">
            <a:spAutoFit/>
          </a:bodyPr>
          <a:lstStyle/>
          <a:p>
            <a:r>
              <a:rPr lang="en-US" sz="2000" dirty="0">
                <a:solidFill>
                  <a:srgbClr val="00B050"/>
                </a:solidFill>
              </a:rPr>
              <a:t>Berry</a:t>
            </a:r>
          </a:p>
        </p:txBody>
      </p:sp>
      <p:sp>
        <p:nvSpPr>
          <p:cNvPr id="10" name="TextBox 9"/>
          <p:cNvSpPr txBox="1"/>
          <p:nvPr/>
        </p:nvSpPr>
        <p:spPr>
          <a:xfrm rot="16200000">
            <a:off x="-331358" y="2985691"/>
            <a:ext cx="1480858" cy="400110"/>
          </a:xfrm>
          <a:prstGeom prst="rect">
            <a:avLst/>
          </a:prstGeom>
          <a:noFill/>
        </p:spPr>
        <p:txBody>
          <a:bodyPr wrap="square" rtlCol="0">
            <a:spAutoFit/>
          </a:bodyPr>
          <a:lstStyle/>
          <a:p>
            <a:pPr algn="ctr"/>
            <a:r>
              <a:rPr lang="en-US" sz="2000" dirty="0">
                <a:solidFill>
                  <a:schemeClr val="accent1"/>
                </a:solidFill>
              </a:rPr>
              <a:t>Alex</a:t>
            </a:r>
          </a:p>
        </p:txBody>
      </p:sp>
      <p:pic>
        <p:nvPicPr>
          <p:cNvPr id="13" name="Picture 2" descr="File:EVENING RUSH HOUR TRAFFIC ON PARKWAY EAST AT PITTSBURGH PENNSYLVANIA - NARA - 5572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4185" y="1962407"/>
            <a:ext cx="3204550" cy="2159066"/>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p:cNvSpPr/>
          <p:nvPr/>
        </p:nvSpPr>
        <p:spPr>
          <a:xfrm>
            <a:off x="4765525" y="3041940"/>
            <a:ext cx="605213" cy="360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49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fade">
                                      <p:cBhvr>
                                        <p:cTn id="1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Recall: Reinforcement learning</a:t>
            </a:r>
          </a:p>
        </p:txBody>
      </p:sp>
      <p:sp>
        <p:nvSpPr>
          <p:cNvPr id="3" name="Content Placeholder 2"/>
          <p:cNvSpPr>
            <a:spLocks noGrp="1"/>
          </p:cNvSpPr>
          <p:nvPr>
            <p:ph sz="quarter" idx="1"/>
          </p:nvPr>
        </p:nvSpPr>
        <p:spPr/>
        <p:txBody>
          <a:bodyPr>
            <a:normAutofit/>
          </a:bodyPr>
          <a:lstStyle/>
          <a:p>
            <a:r>
              <a:rPr lang="en-US" sz="2400" dirty="0">
                <a:latin typeface="Calibri"/>
                <a:ea typeface="ＭＳ Ｐゴシック" pitchFamily="34" charset="-128"/>
                <a:cs typeface="Calibri"/>
              </a:rPr>
              <a:t>Assume a Markov decision process (MDP):</a:t>
            </a:r>
          </a:p>
          <a:p>
            <a:pPr lvl="1"/>
            <a:r>
              <a:rPr lang="en-US" dirty="0">
                <a:latin typeface="Calibri"/>
                <a:ea typeface="ＭＳ Ｐゴシック" pitchFamily="34" charset="-128"/>
                <a:cs typeface="Calibri"/>
              </a:rPr>
              <a:t>A set of states s </a:t>
            </a:r>
            <a:r>
              <a:rPr lang="en-US" dirty="0">
                <a:latin typeface="Calibri"/>
                <a:ea typeface="ＭＳ Ｐゴシック" pitchFamily="34" charset="-128"/>
                <a:cs typeface="Calibri"/>
                <a:sym typeface="Symbol" pitchFamily="18" charset="2"/>
              </a:rPr>
              <a:t> </a:t>
            </a:r>
            <a:r>
              <a:rPr lang="en-US" dirty="0">
                <a:latin typeface="Calibri"/>
                <a:ea typeface="ＭＳ Ｐゴシック" pitchFamily="34" charset="-128"/>
                <a:cs typeface="Calibri"/>
              </a:rPr>
              <a:t>S</a:t>
            </a:r>
          </a:p>
          <a:p>
            <a:pPr lvl="1"/>
            <a:r>
              <a:rPr lang="en-US" dirty="0">
                <a:latin typeface="Calibri"/>
                <a:ea typeface="ＭＳ Ｐゴシック" pitchFamily="34" charset="-128"/>
                <a:cs typeface="Calibri"/>
              </a:rPr>
              <a:t>A set of actions (per state) A</a:t>
            </a:r>
          </a:p>
          <a:p>
            <a:pPr lvl="1"/>
            <a:r>
              <a:rPr lang="en-US" dirty="0">
                <a:latin typeface="Calibri"/>
                <a:ea typeface="ＭＳ Ｐゴシック" pitchFamily="34" charset="-128"/>
                <a:cs typeface="Calibri"/>
              </a:rPr>
              <a:t>A model T(</a:t>
            </a:r>
            <a:r>
              <a:rPr lang="en-US" dirty="0" err="1">
                <a:latin typeface="Calibri"/>
                <a:ea typeface="ＭＳ Ｐゴシック" pitchFamily="34" charset="-128"/>
                <a:cs typeface="Calibri"/>
              </a:rPr>
              <a:t>s,a,s</a:t>
            </a:r>
            <a:r>
              <a:rPr lang="en-US" altLang="ja-JP" dirty="0">
                <a:latin typeface="Calibri"/>
                <a:cs typeface="Calibri"/>
              </a:rPr>
              <a:t>’)</a:t>
            </a:r>
          </a:p>
          <a:p>
            <a:pPr lvl="1"/>
            <a:r>
              <a:rPr lang="en-US" dirty="0">
                <a:latin typeface="Calibri"/>
                <a:ea typeface="ＭＳ Ｐゴシック" pitchFamily="34" charset="-128"/>
                <a:cs typeface="Calibri"/>
              </a:rPr>
              <a:t>A reward function R(</a:t>
            </a:r>
            <a:r>
              <a:rPr lang="en-US" dirty="0" err="1">
                <a:latin typeface="Calibri"/>
                <a:ea typeface="ＭＳ Ｐゴシック" pitchFamily="34" charset="-128"/>
                <a:cs typeface="Calibri"/>
              </a:rPr>
              <a:t>s,a,s</a:t>
            </a:r>
            <a:r>
              <a:rPr lang="en-US" altLang="ja-JP" dirty="0">
                <a:latin typeface="Calibri"/>
                <a:cs typeface="Calibri"/>
              </a:rPr>
              <a:t>’)</a:t>
            </a:r>
          </a:p>
          <a:p>
            <a:pPr lvl="1"/>
            <a:endParaRPr lang="en-US" altLang="ja-JP" dirty="0">
              <a:latin typeface="Calibri"/>
              <a:cs typeface="Calibri"/>
            </a:endParaRPr>
          </a:p>
          <a:p>
            <a:r>
              <a:rPr lang="en-US" sz="2400" dirty="0">
                <a:latin typeface="Calibri"/>
                <a:ea typeface="ＭＳ Ｐゴシック" pitchFamily="34" charset="-128"/>
                <a:cs typeface="Calibri"/>
              </a:rPr>
              <a:t>Looking for a policy </a:t>
            </a:r>
            <a:r>
              <a:rPr lang="en-US" sz="2400" dirty="0">
                <a:solidFill>
                  <a:srgbClr val="CC0000"/>
                </a:solidFill>
                <a:latin typeface="Calibri"/>
                <a:ea typeface="ＭＳ Ｐゴシック" pitchFamily="34" charset="-128"/>
                <a:cs typeface="Calibri"/>
                <a:sym typeface="Symbol" pitchFamily="18" charset="2"/>
              </a:rPr>
              <a:t>(s) </a:t>
            </a:r>
            <a:r>
              <a:rPr lang="en-US" sz="2400" dirty="0">
                <a:latin typeface="Calibri"/>
                <a:ea typeface="ＭＳ Ｐゴシック" pitchFamily="34" charset="-128"/>
                <a:cs typeface="Calibri"/>
                <a:sym typeface="Symbol" pitchFamily="18" charset="2"/>
              </a:rPr>
              <a:t>without knowing </a:t>
            </a:r>
            <a:r>
              <a:rPr lang="en-US" altLang="ja-JP" sz="2400" dirty="0">
                <a:solidFill>
                  <a:srgbClr val="CC0000"/>
                </a:solidFill>
                <a:latin typeface="Calibri"/>
                <a:cs typeface="Calibri"/>
                <a:sym typeface="Symbol" pitchFamily="18" charset="2"/>
              </a:rPr>
              <a:t>T or R</a:t>
            </a:r>
          </a:p>
          <a:p>
            <a:endParaRPr lang="en-US" altLang="ja-JP" sz="2400" dirty="0">
              <a:solidFill>
                <a:srgbClr val="CC0000"/>
              </a:solidFill>
              <a:latin typeface="Calibri"/>
              <a:cs typeface="Calibri"/>
              <a:sym typeface="Symbol" pitchFamily="18" charset="2"/>
            </a:endParaRPr>
          </a:p>
          <a:p>
            <a:r>
              <a:rPr lang="en-US" sz="2400" dirty="0"/>
              <a:t>Learn the policy through experience in the environment</a:t>
            </a:r>
          </a:p>
        </p:txBody>
      </p:sp>
      <p:sp>
        <p:nvSpPr>
          <p:cNvPr id="4" name="Slide Number Placeholder 3"/>
          <p:cNvSpPr>
            <a:spLocks noGrp="1"/>
          </p:cNvSpPr>
          <p:nvPr>
            <p:ph type="sldNum" sz="quarter" idx="12"/>
          </p:nvPr>
        </p:nvSpPr>
        <p:spPr/>
        <p:txBody>
          <a:bodyPr/>
          <a:lstStyle/>
          <a:p>
            <a:fld id="{A3B20E47-2A4C-4221-B6B9-A2AC2F1C1077}" type="slidenum">
              <a:rPr lang="en-US" smtClean="0"/>
              <a:pPr/>
              <a:t>12</a:t>
            </a:fld>
            <a:endParaRPr lang="en-US" dirty="0"/>
          </a:p>
        </p:txBody>
      </p:sp>
    </p:spTree>
    <p:extLst>
      <p:ext uri="{BB962C8B-B14F-4D97-AF65-F5344CB8AC3E}">
        <p14:creationId xmlns:p14="http://schemas.microsoft.com/office/powerpoint/2010/main" val="347794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i="1">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481"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Autofit/>
              </a:bodyPr>
              <a:lstStyle/>
              <a:p>
                <a:r>
                  <a:rPr lang="en-US" sz="2400" dirty="0"/>
                  <a:t>Can we apply single-agent RL to previous problems? How?</a:t>
                </a:r>
              </a:p>
              <a:p>
                <a:pPr lvl="1"/>
                <a:r>
                  <a:rPr lang="en-US" dirty="0"/>
                  <a:t>Simultaneously independent single-agent RL, i.e., let every agent </a:t>
                </a:r>
                <a14:m>
                  <m:oMath xmlns:m="http://schemas.openxmlformats.org/officeDocument/2006/math">
                    <m:r>
                      <a:rPr lang="en-US" b="0" i="1" smtClean="0">
                        <a:latin typeface="Cambria Math" panose="02040503050406030204" pitchFamily="18" charset="0"/>
                      </a:rPr>
                      <m:t>𝑖</m:t>
                    </m:r>
                  </m:oMath>
                </a14:m>
                <a:r>
                  <a:rPr lang="en-US" dirty="0"/>
                  <a:t> use Q-learning to learn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a:t> at the same time</a:t>
                </a:r>
              </a:p>
              <a:p>
                <a:pPr lvl="1"/>
                <a:r>
                  <a:rPr lang="en-US" dirty="0"/>
                  <a:t>Effective only in some problems (limited agent interactions)</a:t>
                </a:r>
              </a:p>
              <a:p>
                <a:pPr lvl="1"/>
                <a:r>
                  <a:rPr lang="en-US" dirty="0"/>
                  <a:t>Limitations of single-agent RL in multi-agent setting</a:t>
                </a:r>
              </a:p>
              <a:p>
                <a:pPr lvl="2"/>
                <a:r>
                  <a:rPr lang="en-US" sz="2400" dirty="0"/>
                  <a:t>Instability and </a:t>
                </a:r>
                <a:r>
                  <a:rPr lang="en-US" sz="2400" dirty="0" err="1"/>
                  <a:t>adapatability</a:t>
                </a:r>
                <a:r>
                  <a:rPr lang="en-US" sz="2400" dirty="0"/>
                  <a:t>: Agents are co-evolving</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4"/>
                <a:stretch>
                  <a:fillRect l="-519" t="-9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13</a:t>
            </a:fld>
            <a:endParaRPr lang="en-US" dirty="0"/>
          </a:p>
        </p:txBody>
      </p:sp>
      <p:graphicFrame>
        <p:nvGraphicFramePr>
          <p:cNvPr id="5" name="Object 5"/>
          <p:cNvGraphicFramePr>
            <a:graphicFrameLocks noChangeAspect="1"/>
          </p:cNvGraphicFramePr>
          <p:nvPr>
            <p:extLst>
              <p:ext uri="{D42A27DB-BD31-4B8C-83A1-F6EECF244321}">
                <p14:modId xmlns:p14="http://schemas.microsoft.com/office/powerpoint/2010/main" val="3727206459"/>
              </p:ext>
            </p:extLst>
          </p:nvPr>
        </p:nvGraphicFramePr>
        <p:xfrm>
          <a:off x="757753" y="3942221"/>
          <a:ext cx="3962790" cy="2158865"/>
        </p:xfrm>
        <a:graphic>
          <a:graphicData uri="http://schemas.openxmlformats.org/presentationml/2006/ole">
            <mc:AlternateContent xmlns:mc="http://schemas.openxmlformats.org/markup-compatibility/2006">
              <mc:Choice xmlns:v="urn:schemas-microsoft-com:vml" Requires="v">
                <p:oleObj spid="_x0000_s17440" name="Photo Editor Photo" r:id="rId5" imgW="4519052" imgH="2461473" progId="MSPhotoEd.3">
                  <p:embed/>
                </p:oleObj>
              </mc:Choice>
              <mc:Fallback>
                <p:oleObj name="Photo Editor Photo" r:id="rId5" imgW="4519052" imgH="2461473"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753" y="3942221"/>
                        <a:ext cx="3962790" cy="2158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 name="Rectangle 6"/>
          <p:cNvSpPr/>
          <p:nvPr/>
        </p:nvSpPr>
        <p:spPr>
          <a:xfrm>
            <a:off x="4886058" y="4421490"/>
            <a:ext cx="3966257" cy="1200329"/>
          </a:xfrm>
          <a:prstGeom prst="rect">
            <a:avLst/>
          </a:prstGeom>
        </p:spPr>
        <p:txBody>
          <a:bodyPr wrap="square">
            <a:spAutoFit/>
          </a:bodyPr>
          <a:lstStyle/>
          <a:p>
            <a:r>
              <a:rPr lang="en-US" sz="2400" dirty="0">
                <a:solidFill>
                  <a:srgbClr val="0070C0"/>
                </a:solidFill>
              </a:rPr>
              <a:t>If treat other agents as part of environment, this environment is changing over time!</a:t>
            </a:r>
          </a:p>
        </p:txBody>
      </p:sp>
    </p:spTree>
    <p:extLst>
      <p:ext uri="{BB962C8B-B14F-4D97-AF65-F5344CB8AC3E}">
        <p14:creationId xmlns:p14="http://schemas.microsoft.com/office/powerpoint/2010/main" val="40378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i="1">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normAutofit/>
          </a:bodyPr>
          <a:lstStyle/>
          <a:p>
            <a:r>
              <a:rPr lang="en-US" sz="2400" dirty="0"/>
              <a:t>Multi-Agent Reinforcement Learning </a:t>
            </a:r>
          </a:p>
          <a:p>
            <a:pPr lvl="1"/>
            <a:r>
              <a:rPr lang="en-US" dirty="0"/>
              <a:t>Let the agents learn through interacting with the environment and with each other</a:t>
            </a:r>
          </a:p>
          <a:p>
            <a:pPr lvl="1"/>
            <a:r>
              <a:rPr lang="en-US" dirty="0"/>
              <a:t>Simplest approach: Simultaneously independent single-agent RL (suffer from instability and </a:t>
            </a:r>
            <a:r>
              <a:rPr lang="en-US" dirty="0" err="1"/>
              <a:t>adapatability</a:t>
            </a:r>
            <a:r>
              <a:rPr lang="en-US" dirty="0"/>
              <a:t>)</a:t>
            </a:r>
          </a:p>
          <a:p>
            <a:pPr lvl="1"/>
            <a:r>
              <a:rPr lang="en-US" dirty="0"/>
              <a:t>Need better approaches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14</a:t>
            </a:fld>
            <a:endParaRPr lang="en-US" dirty="0"/>
          </a:p>
        </p:txBody>
      </p:sp>
      <p:graphicFrame>
        <p:nvGraphicFramePr>
          <p:cNvPr id="5" name="Object 5"/>
          <p:cNvGraphicFramePr>
            <a:graphicFrameLocks noChangeAspect="1"/>
          </p:cNvGraphicFramePr>
          <p:nvPr>
            <p:extLst>
              <p:ext uri="{D42A27DB-BD31-4B8C-83A1-F6EECF244321}">
                <p14:modId xmlns:p14="http://schemas.microsoft.com/office/powerpoint/2010/main" val="321434900"/>
              </p:ext>
            </p:extLst>
          </p:nvPr>
        </p:nvGraphicFramePr>
        <p:xfrm>
          <a:off x="2244737" y="3750197"/>
          <a:ext cx="4642590" cy="2529209"/>
        </p:xfrm>
        <a:graphic>
          <a:graphicData uri="http://schemas.openxmlformats.org/presentationml/2006/ole">
            <mc:AlternateContent xmlns:mc="http://schemas.openxmlformats.org/markup-compatibility/2006">
              <mc:Choice xmlns:v="urn:schemas-microsoft-com:vml" Requires="v">
                <p:oleObj spid="_x0000_s16441" name="Photo Editor Photo" r:id="rId4" imgW="4519052" imgH="2461473" progId="MSPhotoEd.3">
                  <p:embed/>
                </p:oleObj>
              </mc:Choice>
              <mc:Fallback>
                <p:oleObj name="Photo Editor Photo" r:id="rId4" imgW="4519052" imgH="246147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4737" y="3750197"/>
                        <a:ext cx="4642590" cy="25292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0192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Multi-Agent Reinforcement Learning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a:latin typeface="Calibri"/>
                    <a:ea typeface="ＭＳ Ｐゴシック" pitchFamily="34" charset="-128"/>
                    <a:cs typeface="Calibri"/>
                  </a:rPr>
                  <a:t>Assume a Markov game:</a:t>
                </a:r>
              </a:p>
              <a:p>
                <a:pPr lvl="1"/>
                <a:r>
                  <a:rPr lang="en-US" dirty="0">
                    <a:latin typeface="Calibri"/>
                    <a:ea typeface="ＭＳ Ｐゴシック" pitchFamily="34" charset="-128"/>
                    <a:cs typeface="Calibri"/>
                  </a:rPr>
                  <a:t>A set of </a:t>
                </a:r>
                <a14:m>
                  <m:oMath xmlns:m="http://schemas.openxmlformats.org/officeDocument/2006/math">
                    <m:r>
                      <a:rPr lang="en-US" i="1" dirty="0" smtClean="0">
                        <a:latin typeface="Cambria Math" panose="02040503050406030204" pitchFamily="18" charset="0"/>
                        <a:ea typeface="ＭＳ Ｐゴシック" pitchFamily="34" charset="-128"/>
                        <a:cs typeface="Calibri"/>
                      </a:rPr>
                      <m:t>𝑁</m:t>
                    </m:r>
                  </m:oMath>
                </a14:m>
                <a:r>
                  <a:rPr lang="en-US" dirty="0">
                    <a:latin typeface="Calibri"/>
                    <a:ea typeface="ＭＳ Ｐゴシック" pitchFamily="34" charset="-128"/>
                    <a:cs typeface="Calibri"/>
                  </a:rPr>
                  <a:t> agents</a:t>
                </a:r>
              </a:p>
              <a:p>
                <a:pPr lvl="1"/>
                <a:r>
                  <a:rPr lang="en-US" dirty="0">
                    <a:latin typeface="Calibri"/>
                    <a:ea typeface="ＭＳ Ｐゴシック" pitchFamily="34" charset="-128"/>
                    <a:cs typeface="Calibri"/>
                  </a:rPr>
                  <a:t>A set of states </a:t>
                </a:r>
                <a14:m>
                  <m:oMath xmlns:m="http://schemas.openxmlformats.org/officeDocument/2006/math">
                    <m:r>
                      <a:rPr lang="en-US" b="0" i="1" smtClean="0">
                        <a:latin typeface="Cambria Math" panose="02040503050406030204" pitchFamily="18" charset="0"/>
                        <a:ea typeface="ＭＳ Ｐゴシック" pitchFamily="34" charset="-128"/>
                        <a:cs typeface="Calibri"/>
                      </a:rPr>
                      <m:t>𝑆</m:t>
                    </m:r>
                  </m:oMath>
                </a14:m>
                <a:endParaRPr lang="en-US" dirty="0">
                  <a:latin typeface="Calibri"/>
                  <a:ea typeface="ＭＳ Ｐゴシック" pitchFamily="34" charset="-128"/>
                  <a:cs typeface="Calibri"/>
                </a:endParaRPr>
              </a:p>
              <a:p>
                <a:pPr lvl="2"/>
                <a:r>
                  <a:rPr lang="en-US" sz="2400" dirty="0">
                    <a:latin typeface="Calibri"/>
                    <a:ea typeface="ＭＳ Ｐゴシック" pitchFamily="34" charset="-128"/>
                    <a:cs typeface="Calibri"/>
                  </a:rPr>
                  <a:t>Describing the possible configurations for </a:t>
                </a:r>
                <a:r>
                  <a:rPr lang="en-US" sz="2400" dirty="0">
                    <a:solidFill>
                      <a:srgbClr val="C00000"/>
                    </a:solidFill>
                    <a:latin typeface="Calibri"/>
                    <a:ea typeface="ＭＳ Ｐゴシック" pitchFamily="34" charset="-128"/>
                    <a:cs typeface="Calibri"/>
                  </a:rPr>
                  <a:t>all agents</a:t>
                </a:r>
              </a:p>
              <a:p>
                <a:pPr lvl="1"/>
                <a:r>
                  <a:rPr lang="en-US" dirty="0">
                    <a:latin typeface="Calibri"/>
                    <a:ea typeface="ＭＳ Ｐゴシック" pitchFamily="34" charset="-128"/>
                    <a:cs typeface="Calibri"/>
                  </a:rPr>
                  <a:t>A set of actions for </a:t>
                </a:r>
                <a:r>
                  <a:rPr lang="en-US" dirty="0">
                    <a:solidFill>
                      <a:srgbClr val="C00000"/>
                    </a:solidFill>
                    <a:latin typeface="Calibri"/>
                    <a:ea typeface="ＭＳ Ｐゴシック" pitchFamily="34" charset="-128"/>
                    <a:cs typeface="Calibri"/>
                  </a:rPr>
                  <a:t>each agent </a:t>
                </a:r>
                <a14:m>
                  <m:oMath xmlns:m="http://schemas.openxmlformats.org/officeDocument/2006/math">
                    <m:sSub>
                      <m:sSubPr>
                        <m:ctrlPr>
                          <a:rPr lang="en-US" b="0" i="1" smtClean="0">
                            <a:latin typeface="Cambria Math" panose="02040503050406030204" pitchFamily="18" charset="0"/>
                            <a:ea typeface="ＭＳ Ｐゴシック" pitchFamily="34" charset="-128"/>
                            <a:cs typeface="Calibri"/>
                          </a:rPr>
                        </m:ctrlPr>
                      </m:sSubPr>
                      <m:e>
                        <m:r>
                          <a:rPr lang="en-US" b="0" i="1" smtClean="0">
                            <a:latin typeface="Cambria Math" panose="02040503050406030204" pitchFamily="18" charset="0"/>
                            <a:ea typeface="ＭＳ Ｐゴシック" pitchFamily="34" charset="-128"/>
                            <a:cs typeface="Calibri"/>
                          </a:rPr>
                          <m:t>𝐴</m:t>
                        </m:r>
                      </m:e>
                      <m:sub>
                        <m:r>
                          <a:rPr lang="en-US" b="0" i="1" smtClean="0">
                            <a:latin typeface="Cambria Math" panose="02040503050406030204" pitchFamily="18" charset="0"/>
                            <a:ea typeface="ＭＳ Ｐゴシック" pitchFamily="34" charset="-128"/>
                            <a:cs typeface="Calibri"/>
                          </a:rPr>
                          <m:t>1</m:t>
                        </m:r>
                      </m:sub>
                    </m:sSub>
                    <m:r>
                      <a:rPr lang="en-US" b="0" i="1" smtClean="0">
                        <a:latin typeface="Cambria Math" panose="02040503050406030204" pitchFamily="18" charset="0"/>
                        <a:ea typeface="ＭＳ Ｐゴシック" pitchFamily="34" charset="-128"/>
                        <a:cs typeface="Calibri"/>
                      </a:rPr>
                      <m:t>,…,</m:t>
                    </m:r>
                    <m:sSub>
                      <m:sSubPr>
                        <m:ctrlPr>
                          <a:rPr lang="en-US" b="0" i="1" smtClean="0">
                            <a:latin typeface="Cambria Math" panose="02040503050406030204" pitchFamily="18" charset="0"/>
                            <a:ea typeface="ＭＳ Ｐゴシック" pitchFamily="34" charset="-128"/>
                            <a:cs typeface="Calibri"/>
                          </a:rPr>
                        </m:ctrlPr>
                      </m:sSubPr>
                      <m:e>
                        <m:r>
                          <a:rPr lang="en-US" b="0" i="1" smtClean="0">
                            <a:latin typeface="Cambria Math" panose="02040503050406030204" pitchFamily="18" charset="0"/>
                            <a:ea typeface="ＭＳ Ｐゴシック" pitchFamily="34" charset="-128"/>
                            <a:cs typeface="Calibri"/>
                          </a:rPr>
                          <m:t>𝐴</m:t>
                        </m:r>
                      </m:e>
                      <m:sub>
                        <m:r>
                          <a:rPr lang="en-US" b="0" i="1" smtClean="0">
                            <a:latin typeface="Cambria Math" panose="02040503050406030204" pitchFamily="18" charset="0"/>
                            <a:ea typeface="ＭＳ Ｐゴシック" pitchFamily="34" charset="-128"/>
                            <a:cs typeface="Calibri"/>
                          </a:rPr>
                          <m:t>𝑁</m:t>
                        </m:r>
                      </m:sub>
                    </m:sSub>
                  </m:oMath>
                </a14:m>
                <a:endParaRPr lang="en-US" dirty="0">
                  <a:latin typeface="Calibri"/>
                  <a:ea typeface="ＭＳ Ｐゴシック" pitchFamily="34" charset="-128"/>
                  <a:cs typeface="Calibri"/>
                </a:endParaRPr>
              </a:p>
              <a:p>
                <a:pPr lvl="1"/>
                <a:r>
                  <a:rPr lang="en-US" altLang="ja-JP" dirty="0">
                    <a:latin typeface="Calibri"/>
                    <a:cs typeface="Calibri"/>
                  </a:rPr>
                  <a:t>A transition function </a:t>
                </a:r>
                <a14:m>
                  <m:oMath xmlns:m="http://schemas.openxmlformats.org/officeDocument/2006/math">
                    <m:r>
                      <a:rPr lang="en-US" altLang="ja-JP" i="1">
                        <a:latin typeface="Cambria Math" panose="02040503050406030204" pitchFamily="18" charset="0"/>
                        <a:cs typeface="Calibri"/>
                      </a:rPr>
                      <m:t>𝑇</m:t>
                    </m:r>
                    <m:d>
                      <m:dPr>
                        <m:ctrlPr>
                          <a:rPr lang="en-US" altLang="ja-JP" i="1">
                            <a:latin typeface="Cambria Math" panose="02040503050406030204" pitchFamily="18" charset="0"/>
                            <a:cs typeface="Calibri"/>
                          </a:rPr>
                        </m:ctrlPr>
                      </m:dPr>
                      <m:e>
                        <m:r>
                          <a:rPr lang="en-US" altLang="ja-JP" i="1">
                            <a:latin typeface="Cambria Math" panose="02040503050406030204" pitchFamily="18" charset="0"/>
                            <a:cs typeface="Calibri"/>
                          </a:rPr>
                          <m:t>𝑠</m:t>
                        </m:r>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1</m:t>
                            </m:r>
                          </m:sub>
                        </m:sSub>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2</m:t>
                            </m:r>
                          </m:sub>
                        </m:sSub>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𝑛</m:t>
                            </m:r>
                          </m:sub>
                        </m:sSub>
                        <m:r>
                          <a:rPr lang="en-US" altLang="ja-JP" i="1">
                            <a:latin typeface="Cambria Math" panose="02040503050406030204" pitchFamily="18" charset="0"/>
                            <a:cs typeface="Calibri"/>
                          </a:rPr>
                          <m:t>,</m:t>
                        </m:r>
                        <m:sSup>
                          <m:sSupPr>
                            <m:ctrlPr>
                              <a:rPr lang="en-US" altLang="ja-JP" i="1">
                                <a:latin typeface="Cambria Math" panose="02040503050406030204" pitchFamily="18" charset="0"/>
                                <a:cs typeface="Calibri"/>
                              </a:rPr>
                            </m:ctrlPr>
                          </m:sSupPr>
                          <m:e>
                            <m:r>
                              <a:rPr lang="en-US" altLang="ja-JP" i="1">
                                <a:latin typeface="Cambria Math" panose="02040503050406030204" pitchFamily="18" charset="0"/>
                                <a:cs typeface="Calibri"/>
                              </a:rPr>
                              <m:t>𝑠</m:t>
                            </m:r>
                          </m:e>
                          <m:sup>
                            <m:r>
                              <a:rPr lang="en-US" altLang="ja-JP" i="1">
                                <a:latin typeface="Cambria Math" panose="02040503050406030204" pitchFamily="18" charset="0"/>
                                <a:cs typeface="Calibri"/>
                              </a:rPr>
                              <m:t>′</m:t>
                            </m:r>
                          </m:sup>
                        </m:sSup>
                      </m:e>
                    </m:d>
                  </m:oMath>
                </a14:m>
                <a:endParaRPr lang="en-US" altLang="ja-JP" b="0" i="1" dirty="0">
                  <a:latin typeface="Cambria Math" panose="02040503050406030204" pitchFamily="18" charset="0"/>
                  <a:cs typeface="Calibri"/>
                </a:endParaRPr>
              </a:p>
              <a:p>
                <a:pPr lvl="2"/>
                <a:r>
                  <a:rPr lang="en-US" altLang="ja-JP" sz="2400" dirty="0">
                    <a:latin typeface="Calibri"/>
                    <a:cs typeface="Calibri"/>
                  </a:rPr>
                  <a:t>Probability of arriving at state </a:t>
                </a:r>
                <a14:m>
                  <m:oMath xmlns:m="http://schemas.openxmlformats.org/officeDocument/2006/math">
                    <m:r>
                      <a:rPr lang="en-US" altLang="ja-JP" sz="2400" b="0" i="1" smtClean="0">
                        <a:latin typeface="Cambria Math" panose="02040503050406030204" pitchFamily="18" charset="0"/>
                        <a:cs typeface="Calibri"/>
                      </a:rPr>
                      <m:t>𝑠</m:t>
                    </m:r>
                    <m:r>
                      <a:rPr lang="en-US" altLang="ja-JP" sz="2400" b="0" i="1" smtClean="0">
                        <a:latin typeface="Cambria Math" panose="02040503050406030204" pitchFamily="18" charset="0"/>
                        <a:cs typeface="Calibri"/>
                      </a:rPr>
                      <m:t>′</m:t>
                    </m:r>
                  </m:oMath>
                </a14:m>
                <a:r>
                  <a:rPr lang="en-US" altLang="ja-JP" sz="2400" dirty="0">
                    <a:latin typeface="Calibri"/>
                    <a:cs typeface="Calibri"/>
                  </a:rPr>
                  <a:t> after </a:t>
                </a:r>
                <a:r>
                  <a:rPr lang="en-US" altLang="ja-JP" sz="2400" dirty="0">
                    <a:solidFill>
                      <a:srgbClr val="C00000"/>
                    </a:solidFill>
                    <a:latin typeface="Calibri"/>
                    <a:cs typeface="Calibri"/>
                  </a:rPr>
                  <a:t>all the agents</a:t>
                </a:r>
                <a:r>
                  <a:rPr lang="en-US" altLang="ja-JP" sz="2400" dirty="0">
                    <a:latin typeface="Calibri"/>
                    <a:cs typeface="Calibri"/>
                  </a:rPr>
                  <a:t> taking actions </a:t>
                </a:r>
                <a14:m>
                  <m:oMath xmlns:m="http://schemas.openxmlformats.org/officeDocument/2006/math">
                    <m:sSub>
                      <m:sSubPr>
                        <m:ctrlPr>
                          <a:rPr lang="en-US" altLang="ja-JP" sz="2400" i="1">
                            <a:latin typeface="Cambria Math" panose="02040503050406030204" pitchFamily="18" charset="0"/>
                            <a:cs typeface="Calibri"/>
                          </a:rPr>
                        </m:ctrlPr>
                      </m:sSubPr>
                      <m:e>
                        <m:r>
                          <a:rPr lang="en-US" altLang="ja-JP" sz="2400" i="1">
                            <a:latin typeface="Cambria Math" panose="02040503050406030204" pitchFamily="18" charset="0"/>
                            <a:cs typeface="Calibri"/>
                          </a:rPr>
                          <m:t>𝑎</m:t>
                        </m:r>
                      </m:e>
                      <m:sub>
                        <m:r>
                          <a:rPr lang="en-US" altLang="ja-JP" sz="2400" i="1">
                            <a:latin typeface="Cambria Math" panose="02040503050406030204" pitchFamily="18" charset="0"/>
                            <a:cs typeface="Calibri"/>
                          </a:rPr>
                          <m:t>1</m:t>
                        </m:r>
                      </m:sub>
                    </m:sSub>
                    <m:r>
                      <a:rPr lang="en-US" altLang="ja-JP" sz="2400" i="1">
                        <a:latin typeface="Cambria Math" panose="02040503050406030204" pitchFamily="18" charset="0"/>
                        <a:cs typeface="Calibri"/>
                      </a:rPr>
                      <m:t>,</m:t>
                    </m:r>
                    <m:sSub>
                      <m:sSubPr>
                        <m:ctrlPr>
                          <a:rPr lang="en-US" altLang="ja-JP" sz="2400" i="1">
                            <a:latin typeface="Cambria Math" panose="02040503050406030204" pitchFamily="18" charset="0"/>
                            <a:cs typeface="Calibri"/>
                          </a:rPr>
                        </m:ctrlPr>
                      </m:sSubPr>
                      <m:e>
                        <m:r>
                          <a:rPr lang="en-US" altLang="ja-JP" sz="2400" i="1">
                            <a:latin typeface="Cambria Math" panose="02040503050406030204" pitchFamily="18" charset="0"/>
                            <a:cs typeface="Calibri"/>
                          </a:rPr>
                          <m:t>𝑎</m:t>
                        </m:r>
                      </m:e>
                      <m:sub>
                        <m:r>
                          <a:rPr lang="en-US" altLang="ja-JP" sz="2400" i="1">
                            <a:latin typeface="Cambria Math" panose="02040503050406030204" pitchFamily="18" charset="0"/>
                            <a:cs typeface="Calibri"/>
                          </a:rPr>
                          <m:t>2</m:t>
                        </m:r>
                      </m:sub>
                    </m:sSub>
                    <m:r>
                      <a:rPr lang="en-US" altLang="ja-JP" sz="2400" i="1">
                        <a:latin typeface="Cambria Math" panose="02040503050406030204" pitchFamily="18" charset="0"/>
                        <a:cs typeface="Calibri"/>
                      </a:rPr>
                      <m:t>,…,</m:t>
                    </m:r>
                    <m:sSub>
                      <m:sSubPr>
                        <m:ctrlPr>
                          <a:rPr lang="en-US" altLang="ja-JP" sz="2400" i="1">
                            <a:latin typeface="Cambria Math" panose="02040503050406030204" pitchFamily="18" charset="0"/>
                            <a:cs typeface="Calibri"/>
                          </a:rPr>
                        </m:ctrlPr>
                      </m:sSubPr>
                      <m:e>
                        <m:r>
                          <a:rPr lang="en-US" altLang="ja-JP" sz="2400" i="1">
                            <a:latin typeface="Cambria Math" panose="02040503050406030204" pitchFamily="18" charset="0"/>
                            <a:cs typeface="Calibri"/>
                          </a:rPr>
                          <m:t>𝑎</m:t>
                        </m:r>
                      </m:e>
                      <m:sub>
                        <m:r>
                          <a:rPr lang="en-US" altLang="ja-JP" sz="2400" i="1">
                            <a:latin typeface="Cambria Math" panose="02040503050406030204" pitchFamily="18" charset="0"/>
                            <a:cs typeface="Calibri"/>
                          </a:rPr>
                          <m:t>𝑛</m:t>
                        </m:r>
                      </m:sub>
                    </m:sSub>
                  </m:oMath>
                </a14:m>
                <a:r>
                  <a:rPr lang="en-US" altLang="ja-JP" sz="2400" dirty="0">
                    <a:latin typeface="Calibri"/>
                    <a:cs typeface="Calibri"/>
                  </a:rPr>
                  <a:t> respectively</a:t>
                </a:r>
              </a:p>
              <a:p>
                <a:pPr lvl="1"/>
                <a:r>
                  <a:rPr lang="en-US" dirty="0">
                    <a:latin typeface="Calibri"/>
                    <a:ea typeface="ＭＳ Ｐゴシック" pitchFamily="34" charset="-128"/>
                    <a:cs typeface="Calibri"/>
                  </a:rPr>
                  <a:t>A reward function for </a:t>
                </a:r>
                <a:r>
                  <a:rPr lang="en-US" dirty="0">
                    <a:solidFill>
                      <a:srgbClr val="C00000"/>
                    </a:solidFill>
                    <a:latin typeface="Calibri"/>
                    <a:ea typeface="ＭＳ Ｐゴシック" pitchFamily="34" charset="-128"/>
                    <a:cs typeface="Calibri"/>
                  </a:rPr>
                  <a:t>each agent </a:t>
                </a:r>
                <a14:m>
                  <m:oMath xmlns:m="http://schemas.openxmlformats.org/officeDocument/2006/math">
                    <m:sSub>
                      <m:sSubPr>
                        <m:ctrlPr>
                          <a:rPr lang="en-US" b="0" i="1" smtClean="0">
                            <a:latin typeface="Cambria Math" panose="02040503050406030204" pitchFamily="18" charset="0"/>
                            <a:ea typeface="ＭＳ Ｐゴシック" pitchFamily="34" charset="-128"/>
                            <a:cs typeface="Calibri"/>
                          </a:rPr>
                        </m:ctrlPr>
                      </m:sSubPr>
                      <m:e>
                        <m:r>
                          <a:rPr lang="en-US" b="0" i="1" smtClean="0">
                            <a:latin typeface="Cambria Math" panose="02040503050406030204" pitchFamily="18" charset="0"/>
                            <a:ea typeface="ＭＳ Ｐゴシック" pitchFamily="34" charset="-128"/>
                            <a:cs typeface="Calibri"/>
                          </a:rPr>
                          <m:t>𝑅</m:t>
                        </m:r>
                      </m:e>
                      <m:sub>
                        <m:r>
                          <a:rPr lang="en-US" b="0" i="1" smtClean="0">
                            <a:latin typeface="Cambria Math" panose="02040503050406030204" pitchFamily="18" charset="0"/>
                            <a:ea typeface="ＭＳ Ｐゴシック" pitchFamily="34" charset="-128"/>
                            <a:cs typeface="Calibri"/>
                          </a:rPr>
                          <m:t>𝑖</m:t>
                        </m:r>
                      </m:sub>
                    </m:sSub>
                    <m:r>
                      <a:rPr lang="en-US" b="0" i="1" smtClean="0">
                        <a:latin typeface="Cambria Math" panose="02040503050406030204" pitchFamily="18" charset="0"/>
                        <a:ea typeface="ＭＳ Ｐゴシック" pitchFamily="34" charset="-128"/>
                        <a:cs typeface="Calibri"/>
                      </a:rPr>
                      <m:t>(</m:t>
                    </m:r>
                    <m:r>
                      <a:rPr lang="en-US" b="0" i="1" smtClean="0">
                        <a:latin typeface="Cambria Math" panose="02040503050406030204" pitchFamily="18" charset="0"/>
                        <a:ea typeface="ＭＳ Ｐゴシック" pitchFamily="34" charset="-128"/>
                        <a:cs typeface="Calibri"/>
                      </a:rPr>
                      <m:t>𝑠</m:t>
                    </m:r>
                    <m:r>
                      <a:rPr lang="en-US" b="0" i="1" smtClean="0">
                        <a:latin typeface="Cambria Math" panose="02040503050406030204" pitchFamily="18" charset="0"/>
                        <a:ea typeface="ＭＳ Ｐゴシック" pitchFamily="34" charset="-128"/>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1</m:t>
                        </m:r>
                      </m:sub>
                    </m:sSub>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2</m:t>
                        </m:r>
                      </m:sub>
                    </m:sSub>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𝑛</m:t>
                        </m:r>
                      </m:sub>
                    </m:sSub>
                    <m:r>
                      <a:rPr lang="en-US" b="0" i="1" smtClean="0">
                        <a:latin typeface="Cambria Math" panose="02040503050406030204" pitchFamily="18" charset="0"/>
                        <a:ea typeface="ＭＳ Ｐゴシック" pitchFamily="34" charset="-128"/>
                        <a:cs typeface="Calibri"/>
                      </a:rPr>
                      <m:t>)</m:t>
                    </m:r>
                  </m:oMath>
                </a14:m>
                <a:endParaRPr lang="en-US" altLang="ja-JP" dirty="0">
                  <a:latin typeface="Calibri"/>
                  <a:cs typeface="Calibri"/>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2"/>
                <a:stretch>
                  <a:fillRect l="-617" t="-1028" r="-10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15</a:t>
            </a:fld>
            <a:endParaRPr lang="en-US" dirty="0"/>
          </a:p>
        </p:txBody>
      </p:sp>
    </p:spTree>
    <p:extLst>
      <p:ext uri="{BB962C8B-B14F-4D97-AF65-F5344CB8AC3E}">
        <p14:creationId xmlns:p14="http://schemas.microsoft.com/office/powerpoint/2010/main" val="1304331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Piazza Poll 1</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You know that the state at time </a:t>
                </a:r>
                <a14:m>
                  <m:oMath xmlns:m="http://schemas.openxmlformats.org/officeDocument/2006/math">
                    <m:r>
                      <a:rPr lang="en-US" b="0" i="1" smtClean="0">
                        <a:latin typeface="Cambria Math" panose="02040503050406030204" pitchFamily="18" charset="0"/>
                      </a:rPr>
                      <m:t>𝑡</m:t>
                    </m:r>
                  </m:oMath>
                </a14:m>
                <a:r>
                  <a:rPr lang="en-US" dirty="0"/>
                  <a:t> is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oMath>
                </a14:m>
                <a:r>
                  <a:rPr lang="en-US" dirty="0"/>
                  <a:t> and the actions taken by the players at time </a:t>
                </a:r>
                <a14:m>
                  <m:oMath xmlns:m="http://schemas.openxmlformats.org/officeDocument/2006/math">
                    <m:r>
                      <a:rPr lang="en-US" b="0" i="1" smtClean="0">
                        <a:latin typeface="Cambria Math" panose="02040503050406030204" pitchFamily="18" charset="0"/>
                      </a:rPr>
                      <m:t>𝑡</m:t>
                    </m:r>
                  </m:oMath>
                </a14:m>
                <a:r>
                  <a:rPr lang="en-US" dirty="0"/>
                  <a:t> is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𝑁</m:t>
                        </m:r>
                      </m:sub>
                    </m:sSub>
                  </m:oMath>
                </a14:m>
                <a:r>
                  <a:rPr lang="en-US" dirty="0"/>
                  <a:t>. The reward for agent </a:t>
                </a:r>
                <a14:m>
                  <m:oMath xmlns:m="http://schemas.openxmlformats.org/officeDocument/2006/math">
                    <m:r>
                      <a:rPr lang="en-US" b="0" i="1" smtClean="0">
                        <a:latin typeface="Cambria Math" panose="02040503050406030204" pitchFamily="18" charset="0"/>
                      </a:rPr>
                      <m:t>𝑖</m:t>
                    </m:r>
                  </m:oMath>
                </a14:m>
                <a:r>
                  <a:rPr lang="en-US" dirty="0"/>
                  <a:t> at time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 is dependent on which factors?</a:t>
                </a:r>
              </a:p>
              <a:p>
                <a:pPr lvl="1"/>
                <a:r>
                  <a:rPr lang="en-US" dirty="0"/>
                  <a:t>A: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oMath>
                </a14:m>
                <a:endParaRPr lang="en-US" dirty="0"/>
              </a:p>
              <a:p>
                <a:pPr lvl="1"/>
                <a:r>
                  <a:rPr lang="en-US" dirty="0"/>
                  <a:t>B: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𝑖</m:t>
                        </m:r>
                      </m:sub>
                    </m:sSub>
                  </m:oMath>
                </a14:m>
                <a:endParaRPr lang="en-US" dirty="0"/>
              </a:p>
              <a:p>
                <a:pPr lvl="1"/>
                <a:r>
                  <a:rPr lang="en-US" dirty="0"/>
                  <a:t>C: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r>
                          <a:rPr lang="en-US" i="1">
                            <a:latin typeface="Cambria Math" panose="02040503050406030204" pitchFamily="18" charset="0"/>
                          </a:rPr>
                          <m:t>,1</m:t>
                        </m:r>
                      </m:sub>
                    </m:sSub>
                    <m:r>
                      <a:rPr lang="en-US">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𝑁</m:t>
                        </m:r>
                      </m:sub>
                    </m:sSub>
                  </m:oMath>
                </a14:m>
                <a:endParaRPr lang="en-US" dirty="0"/>
              </a:p>
              <a:p>
                <a:pPr lvl="1"/>
                <a:r>
                  <a:rPr lang="en-US" dirty="0"/>
                  <a:t>D: None</a:t>
                </a:r>
              </a:p>
              <a:p>
                <a:pPr lvl="1"/>
                <a:r>
                  <a:rPr lang="en-US" dirty="0"/>
                  <a:t>E: I don’t know</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1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16</a:t>
            </a:fld>
            <a:endParaRPr lang="en-US" dirty="0"/>
          </a:p>
        </p:txBody>
      </p:sp>
    </p:spTree>
    <p:extLst>
      <p:ext uri="{BB962C8B-B14F-4D97-AF65-F5344CB8AC3E}">
        <p14:creationId xmlns:p14="http://schemas.microsoft.com/office/powerpoint/2010/main" val="1371248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Multi-Agent Reinforcement Learning</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lnSpcReduction="10000"/>
              </a:bodyPr>
              <a:lstStyle/>
              <a:p>
                <a:r>
                  <a:rPr lang="en-US" dirty="0">
                    <a:latin typeface="Calibri"/>
                    <a:ea typeface="ＭＳ Ｐゴシック" pitchFamily="34" charset="-128"/>
                    <a:cs typeface="Calibri"/>
                  </a:rPr>
                  <a:t>Assume a Markov game</a:t>
                </a:r>
              </a:p>
              <a:p>
                <a:endParaRPr lang="en-US" altLang="ja-JP" dirty="0">
                  <a:latin typeface="Calibri"/>
                  <a:cs typeface="Calibri"/>
                </a:endParaRPr>
              </a:p>
              <a:p>
                <a:r>
                  <a:rPr lang="en-US" dirty="0">
                    <a:latin typeface="Calibri"/>
                    <a:ea typeface="ＭＳ Ｐゴシック" pitchFamily="34" charset="-128"/>
                    <a:cs typeface="Calibri"/>
                  </a:rPr>
                  <a:t>Looking for a set of policies </a:t>
                </a:r>
                <a14:m>
                  <m:oMath xmlns:m="http://schemas.openxmlformats.org/officeDocument/2006/math">
                    <m:r>
                      <a:rPr lang="en-US" b="0" i="0" smtClean="0">
                        <a:solidFill>
                          <a:srgbClr val="C00000"/>
                        </a:solidFill>
                        <a:latin typeface="Cambria Math" panose="02040503050406030204" pitchFamily="18" charset="0"/>
                        <a:ea typeface="ＭＳ Ｐゴシック" pitchFamily="34" charset="-128"/>
                        <a:cs typeface="Calibri"/>
                      </a:rPr>
                      <m:t>{</m:t>
                    </m:r>
                    <m:sSub>
                      <m:sSubPr>
                        <m:ctrlPr>
                          <a:rPr lang="en-US" b="0" i="1" smtClean="0">
                            <a:solidFill>
                              <a:srgbClr val="C00000"/>
                            </a:solidFill>
                            <a:latin typeface="Cambria Math" panose="02040503050406030204" pitchFamily="18" charset="0"/>
                            <a:ea typeface="ＭＳ Ｐゴシック" pitchFamily="34" charset="-128"/>
                            <a:cs typeface="Calibri"/>
                          </a:rPr>
                        </m:ctrlPr>
                      </m:sSubPr>
                      <m:e>
                        <m:r>
                          <a:rPr lang="en-US" b="0" i="1" smtClean="0">
                            <a:solidFill>
                              <a:srgbClr val="C00000"/>
                            </a:solidFill>
                            <a:latin typeface="Cambria Math" panose="02040503050406030204" pitchFamily="18" charset="0"/>
                            <a:ea typeface="ＭＳ Ｐゴシック" pitchFamily="34" charset="-128"/>
                            <a:cs typeface="Calibri"/>
                          </a:rPr>
                          <m:t>𝜋</m:t>
                        </m:r>
                      </m:e>
                      <m:sub>
                        <m:r>
                          <a:rPr lang="en-US" b="0" i="1" smtClean="0">
                            <a:solidFill>
                              <a:srgbClr val="C00000"/>
                            </a:solidFill>
                            <a:latin typeface="Cambria Math" panose="02040503050406030204" pitchFamily="18" charset="0"/>
                            <a:ea typeface="ＭＳ Ｐゴシック" pitchFamily="34" charset="-128"/>
                            <a:cs typeface="Calibri"/>
                          </a:rPr>
                          <m:t>𝑖</m:t>
                        </m:r>
                      </m:sub>
                    </m:sSub>
                    <m:r>
                      <a:rPr lang="en-US" b="0" i="1" smtClean="0">
                        <a:solidFill>
                          <a:srgbClr val="C00000"/>
                        </a:solidFill>
                        <a:latin typeface="Cambria Math" panose="02040503050406030204" pitchFamily="18" charset="0"/>
                        <a:ea typeface="ＭＳ Ｐゴシック" pitchFamily="34" charset="-128"/>
                        <a:cs typeface="Calibri"/>
                      </a:rPr>
                      <m:t>}</m:t>
                    </m:r>
                  </m:oMath>
                </a14:m>
                <a:r>
                  <a:rPr lang="en-US" dirty="0">
                    <a:latin typeface="Calibri"/>
                    <a:ea typeface="ＭＳ Ｐゴシック" pitchFamily="34" charset="-128"/>
                    <a:cs typeface="Calibri"/>
                    <a:sym typeface="Symbol" pitchFamily="18" charset="2"/>
                  </a:rPr>
                  <a:t>, one for each agent, without knowing </a:t>
                </a:r>
                <a14:m>
                  <m:oMath xmlns:m="http://schemas.openxmlformats.org/officeDocument/2006/math">
                    <m:r>
                      <a:rPr lang="en-US" altLang="ja-JP" i="1" dirty="0" smtClean="0">
                        <a:latin typeface="Cambria Math" panose="02040503050406030204" pitchFamily="18" charset="0"/>
                        <a:cs typeface="Calibri"/>
                        <a:sym typeface="Symbol" pitchFamily="18" charset="2"/>
                      </a:rPr>
                      <m:t>𝑇</m:t>
                    </m:r>
                  </m:oMath>
                </a14:m>
                <a:r>
                  <a:rPr lang="en-US" altLang="ja-JP" dirty="0">
                    <a:latin typeface="Calibri"/>
                    <a:ea typeface="ＭＳ Ｐゴシック" pitchFamily="34" charset="-128"/>
                    <a:cs typeface="Calibri"/>
                    <a:sym typeface="Symbol" pitchFamily="18" charset="2"/>
                  </a:rPr>
                  <a:t>, </a:t>
                </a:r>
                <a14:m>
                  <m:oMath xmlns:m="http://schemas.openxmlformats.org/officeDocument/2006/math">
                    <m:sSub>
                      <m:sSubPr>
                        <m:ctrlPr>
                          <a:rPr lang="en-US" i="1">
                            <a:latin typeface="Cambria Math" panose="02040503050406030204" pitchFamily="18" charset="0"/>
                            <a:ea typeface="ＭＳ Ｐゴシック" pitchFamily="34" charset="-128"/>
                            <a:cs typeface="Calibri"/>
                          </a:rPr>
                        </m:ctrlPr>
                      </m:sSubPr>
                      <m:e>
                        <m:r>
                          <a:rPr lang="en-US" i="1">
                            <a:latin typeface="Cambria Math" panose="02040503050406030204" pitchFamily="18" charset="0"/>
                            <a:ea typeface="ＭＳ Ｐゴシック" pitchFamily="34" charset="-128"/>
                            <a:cs typeface="Calibri"/>
                          </a:rPr>
                          <m:t>𝑅</m:t>
                        </m:r>
                      </m:e>
                      <m:sub>
                        <m:r>
                          <a:rPr lang="en-US" i="1">
                            <a:latin typeface="Cambria Math" panose="02040503050406030204" pitchFamily="18" charset="0"/>
                            <a:ea typeface="ＭＳ Ｐゴシック" pitchFamily="34" charset="-128"/>
                            <a:cs typeface="Calibri"/>
                          </a:rPr>
                          <m:t>𝑖</m:t>
                        </m:r>
                      </m:sub>
                    </m:sSub>
                    <m:r>
                      <a:rPr lang="en-US" b="0" i="1" smtClean="0">
                        <a:latin typeface="Cambria Math" panose="02040503050406030204" pitchFamily="18" charset="0"/>
                        <a:ea typeface="ＭＳ Ｐゴシック" pitchFamily="34" charset="-128"/>
                        <a:cs typeface="Calibri"/>
                      </a:rPr>
                      <m:t>,∀</m:t>
                    </m:r>
                    <m:r>
                      <a:rPr lang="en-US" b="0" i="1" smtClean="0">
                        <a:latin typeface="Cambria Math" panose="02040503050406030204" pitchFamily="18" charset="0"/>
                        <a:ea typeface="ＭＳ Ｐゴシック" pitchFamily="34" charset="-128"/>
                        <a:cs typeface="Calibri"/>
                      </a:rPr>
                      <m:t>𝑖</m:t>
                    </m:r>
                  </m:oMath>
                </a14:m>
                <a:endParaRPr lang="en-US" altLang="ja-JP" dirty="0">
                  <a:latin typeface="Calibri"/>
                  <a:cs typeface="Calibri"/>
                  <a:sym typeface="Symbol" pitchFamily="18" charset="2"/>
                </a:endParaRPr>
              </a:p>
              <a:p>
                <a:pPr lvl="1"/>
                <a14:m>
                  <m:oMath xmlns:m="http://schemas.openxmlformats.org/officeDocument/2006/math">
                    <m:sSub>
                      <m:sSubPr>
                        <m:ctrlPr>
                          <a:rPr lang="en-US" i="1">
                            <a:solidFill>
                              <a:srgbClr val="C00000"/>
                            </a:solidFill>
                            <a:latin typeface="Cambria Math" panose="02040503050406030204" pitchFamily="18" charset="0"/>
                            <a:ea typeface="ＭＳ Ｐゴシック" pitchFamily="34" charset="-128"/>
                            <a:cs typeface="Calibri"/>
                          </a:rPr>
                        </m:ctrlPr>
                      </m:sSubPr>
                      <m:e>
                        <m:r>
                          <a:rPr lang="en-US" i="1">
                            <a:solidFill>
                              <a:srgbClr val="C00000"/>
                            </a:solidFill>
                            <a:latin typeface="Cambria Math" panose="02040503050406030204" pitchFamily="18" charset="0"/>
                            <a:ea typeface="ＭＳ Ｐゴシック" pitchFamily="34" charset="-128"/>
                            <a:cs typeface="Calibri"/>
                          </a:rPr>
                          <m:t>𝜋</m:t>
                        </m:r>
                      </m:e>
                      <m:sub>
                        <m:r>
                          <a:rPr lang="en-US" i="1">
                            <a:solidFill>
                              <a:srgbClr val="C00000"/>
                            </a:solidFill>
                            <a:latin typeface="Cambria Math" panose="02040503050406030204" pitchFamily="18" charset="0"/>
                            <a:ea typeface="ＭＳ Ｐゴシック" pitchFamily="34" charset="-128"/>
                            <a:cs typeface="Calibri"/>
                          </a:rPr>
                          <m:t>𝑖</m:t>
                        </m:r>
                      </m:sub>
                    </m:sSub>
                    <m:d>
                      <m:dPr>
                        <m:ctrlPr>
                          <a:rPr lang="en-US" i="1">
                            <a:solidFill>
                              <a:srgbClr val="C00000"/>
                            </a:solidFill>
                            <a:latin typeface="Cambria Math" panose="02040503050406030204" pitchFamily="18" charset="0"/>
                            <a:ea typeface="ＭＳ Ｐゴシック" pitchFamily="34" charset="-128"/>
                            <a:cs typeface="Calibri"/>
                          </a:rPr>
                        </m:ctrlPr>
                      </m:dPr>
                      <m:e>
                        <m:r>
                          <a:rPr lang="en-US" i="1">
                            <a:solidFill>
                              <a:srgbClr val="C00000"/>
                            </a:solidFill>
                            <a:latin typeface="Cambria Math" panose="02040503050406030204" pitchFamily="18" charset="0"/>
                            <a:ea typeface="ＭＳ Ｐゴシック" pitchFamily="34" charset="-128"/>
                            <a:cs typeface="Calibri"/>
                          </a:rPr>
                          <m:t>𝑠</m:t>
                        </m:r>
                        <m:r>
                          <a:rPr lang="en-US" i="1">
                            <a:solidFill>
                              <a:srgbClr val="C00000"/>
                            </a:solidFill>
                            <a:latin typeface="Cambria Math" panose="02040503050406030204" pitchFamily="18" charset="0"/>
                            <a:ea typeface="ＭＳ Ｐゴシック" pitchFamily="34" charset="-128"/>
                            <a:cs typeface="Calibri"/>
                          </a:rPr>
                          <m:t>,</m:t>
                        </m:r>
                        <m:r>
                          <a:rPr lang="en-US" i="1">
                            <a:solidFill>
                              <a:srgbClr val="C00000"/>
                            </a:solidFill>
                            <a:latin typeface="Cambria Math" panose="02040503050406030204" pitchFamily="18" charset="0"/>
                            <a:ea typeface="ＭＳ Ｐゴシック" pitchFamily="34" charset="-128"/>
                            <a:cs typeface="Calibri"/>
                          </a:rPr>
                          <m:t>𝑎</m:t>
                        </m:r>
                      </m:e>
                    </m:d>
                  </m:oMath>
                </a14:m>
                <a:r>
                  <a:rPr lang="en-US" altLang="ja-JP" dirty="0">
                    <a:latin typeface="Calibri"/>
                    <a:cs typeface="Calibri"/>
                    <a:sym typeface="Symbol" pitchFamily="18" charset="2"/>
                  </a:rPr>
                  <a:t> is the probability of choosing action </a:t>
                </a:r>
                <a14:m>
                  <m:oMath xmlns:m="http://schemas.openxmlformats.org/officeDocument/2006/math">
                    <m:r>
                      <a:rPr lang="en-US" i="1">
                        <a:solidFill>
                          <a:srgbClr val="C00000"/>
                        </a:solidFill>
                        <a:latin typeface="Cambria Math" panose="02040503050406030204" pitchFamily="18" charset="0"/>
                        <a:ea typeface="ＭＳ Ｐゴシック" pitchFamily="34" charset="-128"/>
                        <a:cs typeface="Calibri"/>
                      </a:rPr>
                      <m:t>𝑎</m:t>
                    </m:r>
                    <m:r>
                      <a:rPr lang="en-US" i="1">
                        <a:solidFill>
                          <a:srgbClr val="C00000"/>
                        </a:solidFill>
                        <a:latin typeface="Cambria Math" panose="02040503050406030204" pitchFamily="18" charset="0"/>
                        <a:ea typeface="ＭＳ Ｐゴシック" pitchFamily="34" charset="-128"/>
                        <a:cs typeface="Calibri"/>
                      </a:rPr>
                      <m:t> </m:t>
                    </m:r>
                  </m:oMath>
                </a14:m>
                <a:r>
                  <a:rPr lang="en-US" altLang="ja-JP" dirty="0">
                    <a:latin typeface="Calibri"/>
                    <a:cs typeface="Calibri"/>
                    <a:sym typeface="Symbol" pitchFamily="18" charset="2"/>
                  </a:rPr>
                  <a:t>at state </a:t>
                </a:r>
                <a14:m>
                  <m:oMath xmlns:m="http://schemas.openxmlformats.org/officeDocument/2006/math">
                    <m:r>
                      <a:rPr lang="en-US" i="1">
                        <a:solidFill>
                          <a:srgbClr val="C00000"/>
                        </a:solidFill>
                        <a:latin typeface="Cambria Math" panose="02040503050406030204" pitchFamily="18" charset="0"/>
                        <a:ea typeface="ＭＳ Ｐゴシック" pitchFamily="34" charset="-128"/>
                        <a:cs typeface="Calibri"/>
                      </a:rPr>
                      <m:t>𝑠</m:t>
                    </m:r>
                  </m:oMath>
                </a14:m>
                <a:endParaRPr lang="en-US" altLang="ja-JP" dirty="0">
                  <a:latin typeface="Calibri"/>
                  <a:cs typeface="Calibri"/>
                  <a:sym typeface="Symbol" pitchFamily="18" charset="2"/>
                </a:endParaRPr>
              </a:p>
              <a:p>
                <a:endParaRPr lang="en-US" dirty="0"/>
              </a:p>
              <a:p>
                <a:r>
                  <a:rPr lang="en-US" dirty="0"/>
                  <a:t>Each agent’s total expected return is </a:t>
                </a:r>
                <a14:m>
                  <m:oMath xmlns:m="http://schemas.openxmlformats.org/officeDocument/2006/math">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𝑡</m:t>
                        </m:r>
                      </m:sub>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𝑡</m:t>
                            </m:r>
                          </m:sup>
                        </m:sSup>
                      </m:e>
                    </m:nary>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𝑟</m:t>
                        </m:r>
                      </m:e>
                      <m:sub>
                        <m:r>
                          <a:rPr lang="en-US" b="0" i="1" smtClean="0">
                            <a:latin typeface="Cambria Math" panose="02040503050406030204" pitchFamily="18" charset="0"/>
                          </a:rPr>
                          <m:t>𝑖</m:t>
                        </m:r>
                      </m:sub>
                      <m:sup>
                        <m:r>
                          <a:rPr lang="en-US" b="0" i="1" smtClean="0">
                            <a:latin typeface="Cambria Math" panose="02040503050406030204" pitchFamily="18" charset="0"/>
                          </a:rPr>
                          <m:t>𝑡</m:t>
                        </m:r>
                      </m:sup>
                    </m:sSubSup>
                  </m:oMath>
                </a14:m>
                <a:r>
                  <a:rPr lang="en-US" dirty="0"/>
                  <a:t> where </a:t>
                </a:r>
                <a14:m>
                  <m:oMath xmlns:m="http://schemas.openxmlformats.org/officeDocument/2006/math">
                    <m:r>
                      <a:rPr lang="en-US" b="0" i="1" smtClean="0">
                        <a:latin typeface="Cambria Math" panose="02040503050406030204" pitchFamily="18" charset="0"/>
                      </a:rPr>
                      <m:t>𝛾</m:t>
                    </m:r>
                  </m:oMath>
                </a14:m>
                <a:r>
                  <a:rPr lang="en-US" dirty="0"/>
                  <a:t> is the discount factor</a:t>
                </a:r>
              </a:p>
              <a:p>
                <a:endParaRPr lang="en-US" dirty="0"/>
              </a:p>
              <a:p>
                <a:r>
                  <a:rPr lang="en-US" dirty="0"/>
                  <a:t>Learn the policies through experience in the environment </a:t>
                </a:r>
                <a:r>
                  <a:rPr lang="en-US" dirty="0">
                    <a:solidFill>
                      <a:srgbClr val="C00000"/>
                    </a:solidFill>
                  </a:rPr>
                  <a:t>and interact with each other</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2"/>
                <a:stretch>
                  <a:fillRect l="-772" t="-2314" b="-51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17</a:t>
            </a:fld>
            <a:endParaRPr lang="en-US" dirty="0"/>
          </a:p>
        </p:txBody>
      </p:sp>
    </p:spTree>
    <p:extLst>
      <p:ext uri="{BB962C8B-B14F-4D97-AF65-F5344CB8AC3E}">
        <p14:creationId xmlns:p14="http://schemas.microsoft.com/office/powerpoint/2010/main" val="1240710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Multi-Agent Reinforcement Learning</a:t>
            </a:r>
          </a:p>
        </p:txBody>
      </p:sp>
      <p:sp>
        <p:nvSpPr>
          <p:cNvPr id="3" name="Content Placeholder 2"/>
          <p:cNvSpPr>
            <a:spLocks noGrp="1"/>
          </p:cNvSpPr>
          <p:nvPr>
            <p:ph sz="quarter" idx="1"/>
          </p:nvPr>
        </p:nvSpPr>
        <p:spPr/>
        <p:txBody>
          <a:bodyPr/>
          <a:lstStyle/>
          <a:p>
            <a:r>
              <a:rPr lang="en-US" dirty="0"/>
              <a:t>Descriptive</a:t>
            </a:r>
          </a:p>
          <a:p>
            <a:pPr lvl="1"/>
            <a:r>
              <a:rPr lang="en-US" dirty="0"/>
              <a:t>What would happen if agents learn in a certain way?</a:t>
            </a:r>
          </a:p>
          <a:p>
            <a:pPr lvl="1"/>
            <a:r>
              <a:rPr lang="en-US" dirty="0"/>
              <a:t>Propose a model of learning that mimics learning in real life</a:t>
            </a:r>
          </a:p>
          <a:p>
            <a:pPr lvl="1"/>
            <a:r>
              <a:rPr lang="en-US" dirty="0"/>
              <a:t>Analyze the emergent behavior with this learning model (expecting them to agree with the behavior in real life)</a:t>
            </a:r>
          </a:p>
          <a:p>
            <a:pPr lvl="1"/>
            <a:r>
              <a:rPr lang="en-US" dirty="0"/>
              <a:t>Identify interesting properties of the learning model</a:t>
            </a:r>
          </a:p>
        </p:txBody>
      </p:sp>
      <p:sp>
        <p:nvSpPr>
          <p:cNvPr id="4" name="Slide Number Placeholder 3"/>
          <p:cNvSpPr>
            <a:spLocks noGrp="1"/>
          </p:cNvSpPr>
          <p:nvPr>
            <p:ph type="sldNum" sz="quarter" idx="12"/>
          </p:nvPr>
        </p:nvSpPr>
        <p:spPr/>
        <p:txBody>
          <a:bodyPr/>
          <a:lstStyle/>
          <a:p>
            <a:fld id="{A3B20E47-2A4C-4221-B6B9-A2AC2F1C1077}" type="slidenum">
              <a:rPr lang="en-US" smtClean="0"/>
              <a:pPr/>
              <a:t>18</a:t>
            </a:fld>
            <a:endParaRPr lang="en-US" dirty="0"/>
          </a:p>
        </p:txBody>
      </p:sp>
      <p:pic>
        <p:nvPicPr>
          <p:cNvPr id="5" name="Picture 4">
            <a:hlinkClick r:id="rId2"/>
          </p:cNvPr>
          <p:cNvPicPr>
            <a:picLocks noChangeAspect="1"/>
          </p:cNvPicPr>
          <p:nvPr/>
        </p:nvPicPr>
        <p:blipFill>
          <a:blip r:embed="rId3"/>
          <a:stretch>
            <a:fillRect/>
          </a:stretch>
        </p:blipFill>
        <p:spPr>
          <a:xfrm>
            <a:off x="2200507" y="3930125"/>
            <a:ext cx="4334107" cy="2319095"/>
          </a:xfrm>
          <a:prstGeom prst="rect">
            <a:avLst/>
          </a:prstGeom>
        </p:spPr>
      </p:pic>
    </p:spTree>
    <p:extLst>
      <p:ext uri="{BB962C8B-B14F-4D97-AF65-F5344CB8AC3E}">
        <p14:creationId xmlns:p14="http://schemas.microsoft.com/office/powerpoint/2010/main" val="275170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Multi-Agent Reinforcement Learning</a:t>
            </a:r>
          </a:p>
        </p:txBody>
      </p:sp>
      <p:sp>
        <p:nvSpPr>
          <p:cNvPr id="3" name="Content Placeholder 2"/>
          <p:cNvSpPr>
            <a:spLocks noGrp="1"/>
          </p:cNvSpPr>
          <p:nvPr>
            <p:ph sz="quarter" idx="1"/>
          </p:nvPr>
        </p:nvSpPr>
        <p:spPr/>
        <p:txBody>
          <a:bodyPr/>
          <a:lstStyle/>
          <a:p>
            <a:r>
              <a:rPr lang="en-US" dirty="0"/>
              <a:t>Prescriptive (our main focus today)</a:t>
            </a:r>
          </a:p>
          <a:p>
            <a:pPr lvl="1"/>
            <a:r>
              <a:rPr lang="en-US" dirty="0"/>
              <a:t>How agents should learn?</a:t>
            </a:r>
          </a:p>
          <a:p>
            <a:pPr lvl="1"/>
            <a:r>
              <a:rPr lang="en-US" dirty="0"/>
              <a:t>Not necessary to show a match with real-world phenomena</a:t>
            </a:r>
          </a:p>
          <a:p>
            <a:pPr lvl="1"/>
            <a:r>
              <a:rPr lang="en-US" dirty="0"/>
              <a:t>Design a learning algorithm to get a </a:t>
            </a:r>
            <a:r>
              <a:rPr lang="en-US" dirty="0">
                <a:solidFill>
                  <a:srgbClr val="C00000"/>
                </a:solidFill>
              </a:rPr>
              <a:t>“good”</a:t>
            </a:r>
            <a:r>
              <a:rPr lang="en-US" dirty="0"/>
              <a:t> policy</a:t>
            </a:r>
            <a:br>
              <a:rPr lang="en-US" dirty="0"/>
            </a:br>
            <a:r>
              <a:rPr lang="en-US" dirty="0"/>
              <a:t>(e.g., high total reward against a broad class of other agents)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19</a:t>
            </a:fld>
            <a:endParaRPr lang="en-US" dirty="0"/>
          </a:p>
        </p:txBody>
      </p:sp>
      <p:pic>
        <p:nvPicPr>
          <p:cNvPr id="5" name="Picture 4">
            <a:hlinkClick r:id="rId2"/>
          </p:cNvPr>
          <p:cNvPicPr>
            <a:picLocks noChangeAspect="1"/>
          </p:cNvPicPr>
          <p:nvPr/>
        </p:nvPicPr>
        <p:blipFill>
          <a:blip r:embed="rId3"/>
          <a:stretch>
            <a:fillRect/>
          </a:stretch>
        </p:blipFill>
        <p:spPr>
          <a:xfrm>
            <a:off x="2647107" y="3834333"/>
            <a:ext cx="3849783" cy="2026626"/>
          </a:xfrm>
          <a:prstGeom prst="rect">
            <a:avLst/>
          </a:prstGeom>
        </p:spPr>
      </p:pic>
      <p:sp>
        <p:nvSpPr>
          <p:cNvPr id="7" name="Rectangle 6"/>
          <p:cNvSpPr/>
          <p:nvPr/>
        </p:nvSpPr>
        <p:spPr>
          <a:xfrm>
            <a:off x="1667106" y="5926127"/>
            <a:ext cx="5809786" cy="461665"/>
          </a:xfrm>
          <a:prstGeom prst="rect">
            <a:avLst/>
          </a:prstGeom>
        </p:spPr>
        <p:txBody>
          <a:bodyPr wrap="square">
            <a:spAutoFit/>
          </a:bodyPr>
          <a:lstStyle/>
          <a:p>
            <a:r>
              <a:rPr lang="en-US" sz="2400" dirty="0"/>
              <a:t>DeepMind's </a:t>
            </a:r>
            <a:r>
              <a:rPr lang="en-US" sz="2400" dirty="0" err="1"/>
              <a:t>AlphaStar</a:t>
            </a:r>
            <a:r>
              <a:rPr lang="en-US" sz="2400" dirty="0"/>
              <a:t> beats 99.8% of human</a:t>
            </a:r>
          </a:p>
        </p:txBody>
      </p:sp>
    </p:spTree>
    <p:extLst>
      <p:ext uri="{BB962C8B-B14F-4D97-AF65-F5344CB8AC3E}">
        <p14:creationId xmlns:p14="http://schemas.microsoft.com/office/powerpoint/2010/main" val="10204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a:t>
            </a:r>
          </a:p>
        </p:txBody>
      </p:sp>
      <p:sp>
        <p:nvSpPr>
          <p:cNvPr id="3" name="Content Placeholder 2"/>
          <p:cNvSpPr>
            <a:spLocks noGrp="1"/>
          </p:cNvSpPr>
          <p:nvPr>
            <p:ph sz="quarter" idx="1"/>
          </p:nvPr>
        </p:nvSpPr>
        <p:spPr/>
        <p:txBody>
          <a:bodyPr/>
          <a:lstStyle/>
          <a:p>
            <a:r>
              <a:rPr lang="en-US" dirty="0"/>
              <a:t>Assignments</a:t>
            </a:r>
          </a:p>
          <a:p>
            <a:pPr lvl="1"/>
            <a:r>
              <a:rPr lang="en-US" dirty="0"/>
              <a:t>HW12 (written) due 12/4 Wed, 10 pm</a:t>
            </a:r>
          </a:p>
          <a:p>
            <a:pPr lvl="1"/>
            <a:endParaRPr lang="en-US" dirty="0"/>
          </a:p>
          <a:p>
            <a:r>
              <a:rPr lang="en-US" dirty="0"/>
              <a:t>Final exam</a:t>
            </a:r>
          </a:p>
          <a:p>
            <a:pPr lvl="1"/>
            <a:r>
              <a:rPr lang="en-US" dirty="0"/>
              <a:t>12/12 Thu, 1pm-4pm</a:t>
            </a:r>
          </a:p>
          <a:p>
            <a:pPr lvl="1"/>
            <a:endParaRPr lang="en-US" dirty="0"/>
          </a:p>
          <a:p>
            <a:r>
              <a:rPr lang="en-US" dirty="0"/>
              <a:t>Piazza post for in-class questions</a:t>
            </a:r>
          </a:p>
          <a:p>
            <a:endParaRPr lang="en-US" dirty="0"/>
          </a:p>
          <a:p>
            <a:endParaRPr lang="en-US" dirty="0"/>
          </a:p>
        </p:txBody>
      </p:sp>
      <p:cxnSp>
        <p:nvCxnSpPr>
          <p:cNvPr id="10" name="Straight Connector 9"/>
          <p:cNvCxnSpPr/>
          <p:nvPr/>
        </p:nvCxnSpPr>
        <p:spPr>
          <a:xfrm>
            <a:off x="3181425" y="1957200"/>
            <a:ext cx="3032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181425" y="2059383"/>
            <a:ext cx="2673809" cy="461665"/>
          </a:xfrm>
          <a:prstGeom prst="rect">
            <a:avLst/>
          </a:prstGeom>
        </p:spPr>
        <p:txBody>
          <a:bodyPr wrap="none">
            <a:spAutoFit/>
          </a:bodyPr>
          <a:lstStyle/>
          <a:p>
            <a:r>
              <a:rPr lang="en-US" sz="2400" dirty="0">
                <a:solidFill>
                  <a:srgbClr val="FF0000"/>
                </a:solidFill>
              </a:rPr>
              <a:t>Due 12/6 Fri, 10 pm</a:t>
            </a:r>
          </a:p>
        </p:txBody>
      </p:sp>
      <p:sp>
        <p:nvSpPr>
          <p:cNvPr id="5" name="Slide Number Placeholder 4"/>
          <p:cNvSpPr>
            <a:spLocks noGrp="1"/>
          </p:cNvSpPr>
          <p:nvPr>
            <p:ph type="sldNum" sz="quarter" idx="12"/>
          </p:nvPr>
        </p:nvSpPr>
        <p:spPr/>
        <p:txBody>
          <a:bodyPr/>
          <a:lstStyle/>
          <a:p>
            <a:fld id="{A3B20E47-2A4C-4221-B6B9-A2AC2F1C1077}" type="slidenum">
              <a:rPr lang="en-US" smtClean="0"/>
              <a:pPr/>
              <a:t>2</a:t>
            </a:fld>
            <a:endParaRPr lang="en-US" dirty="0"/>
          </a:p>
        </p:txBody>
      </p:sp>
    </p:spTree>
    <p:extLst>
      <p:ext uri="{BB962C8B-B14F-4D97-AF65-F5344CB8AC3E}">
        <p14:creationId xmlns:p14="http://schemas.microsoft.com/office/powerpoint/2010/main" val="834820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C1B6F3-FA81-E24C-82A7-6F4709FB2290}"/>
              </a:ext>
            </a:extLst>
          </p:cNvPr>
          <p:cNvSpPr>
            <a:spLocks noGrp="1"/>
          </p:cNvSpPr>
          <p:nvPr>
            <p:ph type="title"/>
          </p:nvPr>
        </p:nvSpPr>
        <p:spPr/>
        <p:txBody>
          <a:bodyPr/>
          <a:lstStyle/>
          <a:p>
            <a:r>
              <a:rPr lang="en-US" dirty="0"/>
              <a:t>Recall: Value Iteration and Bellman Equation</a:t>
            </a:r>
          </a:p>
        </p:txBody>
      </p:sp>
      <p:sp>
        <p:nvSpPr>
          <p:cNvPr id="4" name="Slide Number Placeholder 3">
            <a:extLst>
              <a:ext uri="{FF2B5EF4-FFF2-40B4-BE49-F238E27FC236}">
                <a16:creationId xmlns="" xmlns:a16="http://schemas.microsoft.com/office/drawing/2014/main" id="{30B24D98-845D-5740-97B3-543ACFCA2DCD}"/>
              </a:ext>
            </a:extLst>
          </p:cNvPr>
          <p:cNvSpPr>
            <a:spLocks noGrp="1"/>
          </p:cNvSpPr>
          <p:nvPr>
            <p:ph type="sldNum" sz="quarter" idx="12"/>
          </p:nvPr>
        </p:nvSpPr>
        <p:spPr/>
        <p:txBody>
          <a:bodyPr/>
          <a:lstStyle/>
          <a:p>
            <a:fld id="{A3B20E47-2A4C-4221-B6B9-A2AC2F1C1077}" type="slidenum">
              <a:rPr lang="en-US" smtClean="0"/>
              <a:pPr/>
              <a:t>20</a:t>
            </a:fld>
            <a:endParaRPr lang="en-US"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 xmlns:a16="http://schemas.microsoft.com/office/drawing/2014/main" id="{68343383-1B37-834A-AD19-A84AB29466D4}"/>
                  </a:ext>
                </a:extLst>
              </p:cNvPr>
              <p:cNvSpPr txBox="1">
                <a:spLocks noGrp="1"/>
              </p:cNvSpPr>
              <p:nvPr>
                <p:ph sz="quarter" idx="1"/>
              </p:nvPr>
            </p:nvSpPr>
            <p:spPr>
              <a:xfrm>
                <a:off x="457200" y="1219200"/>
                <a:ext cx="8229600" cy="3139321"/>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Value iteration</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With reward function </a:t>
                </a:r>
                <a14:m>
                  <m:oMath xmlns:m="http://schemas.openxmlformats.org/officeDocument/2006/math">
                    <m:r>
                      <a:rPr lang="en-US" sz="2400" b="0" i="1" smtClean="0">
                        <a:latin typeface="Cambria Math" panose="02040503050406030204" pitchFamily="18" charset="0"/>
                        <a:cs typeface="Calibri" panose="020F0502020204030204" pitchFamily="34" charset="0"/>
                      </a:rPr>
                      <m:t>𝑅</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oMath>
                </a14:m>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When converges (Bellman Equation)</a:t>
                </a:r>
              </a:p>
            </p:txBody>
          </p:sp>
        </mc:Choice>
        <mc:Fallback xmlns="">
          <p:sp>
            <p:nvSpPr>
              <p:cNvPr id="5" name="Content Placeholder 4">
                <a:extLst>
                  <a:ext uri="{FF2B5EF4-FFF2-40B4-BE49-F238E27FC236}">
                    <a16:creationId xmlns:a16="http://schemas.microsoft.com/office/drawing/2014/main" id="{68343383-1B37-834A-AD19-A84AB29466D4}"/>
                  </a:ext>
                </a:extLst>
              </p:cNvPr>
              <p:cNvSpPr txBox="1">
                <a:spLocks noGrp="1" noRot="1" noChangeAspect="1" noMove="1" noResize="1" noEditPoints="1" noAdjustHandles="1" noChangeArrowheads="1" noChangeShapeType="1" noTextEdit="1"/>
              </p:cNvSpPr>
              <p:nvPr>
                <p:ph sz="quarter" idx="1"/>
              </p:nvPr>
            </p:nvSpPr>
            <p:spPr>
              <a:xfrm>
                <a:off x="457200" y="1219200"/>
                <a:ext cx="8229600" cy="3139321"/>
              </a:xfrm>
              <a:prstGeom prst="rect">
                <a:avLst/>
              </a:prstGeom>
              <a:blipFill>
                <a:blip r:embed="rId2"/>
                <a:stretch>
                  <a:fillRect l="-617" t="-1619" b="-32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 xmlns:a16="http://schemas.microsoft.com/office/drawing/2014/main" id="{25F2FAA5-FF41-E541-A755-39A761867D18}"/>
                  </a:ext>
                </a:extLst>
              </p:cNvPr>
              <p:cNvSpPr/>
              <p:nvPr/>
            </p:nvSpPr>
            <p:spPr>
              <a:xfrm>
                <a:off x="736892" y="1612283"/>
                <a:ext cx="7820435" cy="98854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400" i="1">
                              <a:solidFill>
                                <a:srgbClr val="0000E8"/>
                              </a:solidFill>
                              <a:latin typeface="Cambria Math" panose="02040503050406030204" pitchFamily="18" charset="0"/>
                              <a:cs typeface="Calibri" panose="020F0502020204030204" pitchFamily="34" charset="0"/>
                            </a:rPr>
                          </m:ctrlPr>
                        </m:sSubPr>
                        <m:e>
                          <m:r>
                            <a:rPr lang="en-US" sz="2400" i="1">
                              <a:solidFill>
                                <a:srgbClr val="0000E8"/>
                              </a:solidFill>
                              <a:latin typeface="Cambria Math" panose="02040503050406030204" pitchFamily="18" charset="0"/>
                              <a:cs typeface="Calibri" panose="020F0502020204030204" pitchFamily="34" charset="0"/>
                            </a:rPr>
                            <m:t>𝑉</m:t>
                          </m:r>
                        </m:e>
                        <m:sub>
                          <m:r>
                            <a:rPr lang="en-US" sz="2400" i="1">
                              <a:solidFill>
                                <a:srgbClr val="0000E8"/>
                              </a:solidFill>
                              <a:latin typeface="Cambria Math" panose="02040503050406030204" pitchFamily="18" charset="0"/>
                              <a:cs typeface="Calibri" panose="020F0502020204030204" pitchFamily="34" charset="0"/>
                            </a:rPr>
                            <m:t>𝑘</m:t>
                          </m:r>
                          <m:r>
                            <a:rPr lang="en-US" sz="2400" i="1">
                              <a:solidFill>
                                <a:srgbClr val="0000E8"/>
                              </a:solidFill>
                              <a:latin typeface="Cambria Math" panose="02040503050406030204" pitchFamily="18" charset="0"/>
                              <a:cs typeface="Calibri" panose="020F0502020204030204" pitchFamily="34" charset="0"/>
                            </a:rPr>
                            <m:t>+1</m:t>
                          </m:r>
                        </m:sub>
                      </m:sSub>
                      <m:d>
                        <m:dPr>
                          <m:ctrlPr>
                            <a:rPr lang="en-US" sz="2400" i="1">
                              <a:solidFill>
                                <a:srgbClr val="0000E8"/>
                              </a:solidFill>
                              <a:latin typeface="Cambria Math" panose="02040503050406030204" pitchFamily="18" charset="0"/>
                              <a:cs typeface="Calibri" panose="020F0502020204030204" pitchFamily="34" charset="0"/>
                            </a:rPr>
                          </m:ctrlPr>
                        </m:dPr>
                        <m:e>
                          <m:r>
                            <a:rPr lang="en-US" sz="2400" i="1">
                              <a:solidFill>
                                <a:srgbClr val="0000E8"/>
                              </a:solidFill>
                              <a:latin typeface="Cambria Math" panose="02040503050406030204" pitchFamily="18" charset="0"/>
                              <a:cs typeface="Calibri" panose="020F0502020204030204" pitchFamily="34" charset="0"/>
                            </a:rPr>
                            <m:t>𝑠</m:t>
                          </m:r>
                        </m:e>
                      </m:d>
                      <m:r>
                        <a:rPr lang="en-US" sz="2400" i="1">
                          <a:latin typeface="Cambria Math" panose="02040503050406030204" pitchFamily="18" charset="0"/>
                          <a:cs typeface="Calibri" panose="020F0502020204030204" pitchFamily="34" charset="0"/>
                        </a:rPr>
                        <m:t>=</m:t>
                      </m:r>
                      <m:func>
                        <m:funcPr>
                          <m:ctrlPr>
                            <a:rPr lang="en-US" sz="2400" i="1">
                              <a:latin typeface="Cambria Math" panose="02040503050406030204" pitchFamily="18" charset="0"/>
                              <a:cs typeface="Calibri" panose="020F0502020204030204" pitchFamily="34" charset="0"/>
                            </a:rPr>
                          </m:ctrlPr>
                        </m:funcPr>
                        <m:fName>
                          <m:limLow>
                            <m:limLowPr>
                              <m:ctrlPr>
                                <a:rPr lang="en-US" sz="2400" i="1">
                                  <a:solidFill>
                                    <a:srgbClr val="0000E8"/>
                                  </a:solidFill>
                                  <a:latin typeface="Cambria Math" panose="02040503050406030204" pitchFamily="18" charset="0"/>
                                  <a:cs typeface="Calibri" panose="020F0502020204030204" pitchFamily="34" charset="0"/>
                                </a:rPr>
                              </m:ctrlPr>
                            </m:limLowPr>
                            <m:e>
                              <m:r>
                                <m:rPr>
                                  <m:sty m:val="p"/>
                                </m:rPr>
                                <a:rPr lang="en-US" sz="2400">
                                  <a:solidFill>
                                    <a:srgbClr val="0000E8"/>
                                  </a:solidFill>
                                  <a:latin typeface="Cambria Math" panose="02040503050406030204" pitchFamily="18" charset="0"/>
                                  <a:cs typeface="Calibri" panose="020F0502020204030204" pitchFamily="34" charset="0"/>
                                </a:rPr>
                                <m:t>max</m:t>
                              </m:r>
                            </m:e>
                            <m:lim>
                              <m:r>
                                <a:rPr lang="en-US" sz="2400" i="1">
                                  <a:solidFill>
                                    <a:srgbClr val="0000E8"/>
                                  </a:solidFill>
                                  <a:latin typeface="Cambria Math" panose="02040503050406030204" pitchFamily="18" charset="0"/>
                                  <a:cs typeface="Calibri" panose="020F0502020204030204" pitchFamily="34" charset="0"/>
                                </a:rPr>
                                <m:t>𝑎</m:t>
                              </m:r>
                            </m:lim>
                          </m:limLow>
                        </m:fName>
                        <m:e>
                          <m:nary>
                            <m:naryPr>
                              <m:chr m:val="∑"/>
                              <m:supHide m:val="on"/>
                              <m:ctrlPr>
                                <a:rPr lang="en-US" sz="2400" i="1">
                                  <a:solidFill>
                                    <a:srgbClr val="00B050"/>
                                  </a:solidFill>
                                  <a:latin typeface="Cambria Math" panose="02040503050406030204" pitchFamily="18" charset="0"/>
                                  <a:cs typeface="Calibri" panose="020F0502020204030204" pitchFamily="34" charset="0"/>
                                </a:rPr>
                              </m:ctrlPr>
                            </m:naryPr>
                            <m:sub>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sub>
                            <m:sup/>
                            <m:e>
                              <m:r>
                                <a:rPr lang="en-US" sz="2400" i="1">
                                  <a:solidFill>
                                    <a:srgbClr val="00B050"/>
                                  </a:solidFill>
                                  <a:latin typeface="Cambria Math" panose="02040503050406030204" pitchFamily="18" charset="0"/>
                                  <a:cs typeface="Calibri" panose="020F0502020204030204" pitchFamily="34" charset="0"/>
                                </a:rPr>
                                <m:t>𝑃</m:t>
                              </m:r>
                              <m:d>
                                <m:dPr>
                                  <m:ctrlPr>
                                    <a:rPr lang="en-US" sz="2400" i="1">
                                      <a:solidFill>
                                        <a:srgbClr val="00B050"/>
                                      </a:solidFill>
                                      <a:latin typeface="Cambria Math" panose="02040503050406030204" pitchFamily="18" charset="0"/>
                                      <a:cs typeface="Calibri" panose="020F0502020204030204" pitchFamily="34" charset="0"/>
                                    </a:rPr>
                                  </m:ctrlPr>
                                </m:dPr>
                                <m:e>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e>
                                <m:e>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r>
                                    <a:rPr lang="en-US" sz="2400" i="1">
                                      <a:solidFill>
                                        <a:srgbClr val="00B050"/>
                                      </a:solidFill>
                                      <a:latin typeface="Cambria Math" panose="02040503050406030204" pitchFamily="18" charset="0"/>
                                      <a:cs typeface="Calibri" panose="020F0502020204030204" pitchFamily="34" charset="0"/>
                                    </a:rPr>
                                    <m:t>𝑎</m:t>
                                  </m:r>
                                </m:e>
                              </m:d>
                              <m:d>
                                <m:dPr>
                                  <m:begChr m:val="["/>
                                  <m:endChr m:val="]"/>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𝑅</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r>
                                        <a:rPr lang="en-US" sz="2400" i="1">
                                          <a:latin typeface="Cambria Math" panose="02040503050406030204" pitchFamily="18" charset="0"/>
                                          <a:cs typeface="Calibri" panose="020F0502020204030204" pitchFamily="34" charset="0"/>
                                        </a:rPr>
                                        <m:t>,</m:t>
                                      </m:r>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𝑠</m:t>
                                          </m:r>
                                        </m:e>
                                        <m:sup>
                                          <m:r>
                                            <a:rPr lang="en-US" sz="2400" i="1">
                                              <a:latin typeface="Cambria Math" panose="02040503050406030204" pitchFamily="18" charset="0"/>
                                              <a:cs typeface="Calibri" panose="020F0502020204030204" pitchFamily="34" charset="0"/>
                                            </a:rPr>
                                            <m:t>′</m:t>
                                          </m:r>
                                        </m:sup>
                                      </m:sSup>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sSub>
                                    <m:sSubPr>
                                      <m:ctrlPr>
                                        <a:rPr lang="en-US" sz="2400" i="1">
                                          <a:solidFill>
                                            <a:srgbClr val="0000E8"/>
                                          </a:solidFill>
                                          <a:latin typeface="Cambria Math" panose="02040503050406030204" pitchFamily="18" charset="0"/>
                                          <a:cs typeface="Calibri" panose="020F0502020204030204" pitchFamily="34" charset="0"/>
                                        </a:rPr>
                                      </m:ctrlPr>
                                    </m:sSubPr>
                                    <m:e>
                                      <m:r>
                                        <a:rPr lang="en-US" sz="2400" i="1">
                                          <a:solidFill>
                                            <a:srgbClr val="0000E8"/>
                                          </a:solidFill>
                                          <a:latin typeface="Cambria Math" panose="02040503050406030204" pitchFamily="18" charset="0"/>
                                          <a:cs typeface="Calibri" panose="020F0502020204030204" pitchFamily="34" charset="0"/>
                                        </a:rPr>
                                        <m:t>𝑉</m:t>
                                      </m:r>
                                    </m:e>
                                    <m:sub>
                                      <m:r>
                                        <a:rPr lang="en-US" sz="2400" i="1">
                                          <a:solidFill>
                                            <a:srgbClr val="0000E8"/>
                                          </a:solidFill>
                                          <a:latin typeface="Cambria Math" panose="02040503050406030204" pitchFamily="18" charset="0"/>
                                          <a:cs typeface="Calibri" panose="020F0502020204030204" pitchFamily="34" charset="0"/>
                                        </a:rPr>
                                        <m:t>𝑘</m:t>
                                      </m:r>
                                    </m:sub>
                                  </m:sSub>
                                  <m:d>
                                    <m:dPr>
                                      <m:ctrlPr>
                                        <a:rPr lang="en-US" sz="2400" i="1">
                                          <a:solidFill>
                                            <a:srgbClr val="0000E8"/>
                                          </a:solidFill>
                                          <a:latin typeface="Cambria Math" panose="02040503050406030204" pitchFamily="18" charset="0"/>
                                          <a:cs typeface="Calibri" panose="020F0502020204030204" pitchFamily="34" charset="0"/>
                                        </a:rPr>
                                      </m:ctrlPr>
                                    </m:dPr>
                                    <m:e>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𝑠</m:t>
                                          </m:r>
                                        </m:e>
                                        <m:sup>
                                          <m:r>
                                            <a:rPr lang="en-US" sz="2400" i="1">
                                              <a:solidFill>
                                                <a:srgbClr val="0000E8"/>
                                              </a:solidFill>
                                              <a:latin typeface="Cambria Math" panose="02040503050406030204" pitchFamily="18" charset="0"/>
                                              <a:cs typeface="Calibri" panose="020F0502020204030204" pitchFamily="34" charset="0"/>
                                            </a:rPr>
                                            <m:t>′</m:t>
                                          </m:r>
                                        </m:sup>
                                      </m:sSup>
                                    </m:e>
                                  </m:d>
                                </m:e>
                              </m:d>
                            </m:e>
                          </m:nary>
                        </m:e>
                      </m:func>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𝑠</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6" name="Rectangle 5">
                <a:extLst>
                  <a:ext uri="{FF2B5EF4-FFF2-40B4-BE49-F238E27FC236}">
                    <a16:creationId xmlns:a16="http://schemas.microsoft.com/office/drawing/2014/main" id="{25F2FAA5-FF41-E541-A755-39A761867D18}"/>
                  </a:ext>
                </a:extLst>
              </p:cNvPr>
              <p:cNvSpPr>
                <a:spLocks noRot="1" noChangeAspect="1" noMove="1" noResize="1" noEditPoints="1" noAdjustHandles="1" noChangeArrowheads="1" noChangeShapeType="1" noTextEdit="1"/>
              </p:cNvSpPr>
              <p:nvPr/>
            </p:nvSpPr>
            <p:spPr>
              <a:xfrm>
                <a:off x="736892" y="1612283"/>
                <a:ext cx="7820435" cy="988540"/>
              </a:xfrm>
              <a:prstGeom prst="rect">
                <a:avLst/>
              </a:prstGeom>
              <a:blipFill>
                <a:blip r:embed="rId3"/>
                <a:stretch>
                  <a:fillRect t="-129114" b="-1784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 xmlns:a16="http://schemas.microsoft.com/office/drawing/2014/main" id="{6A754C70-55B4-AA4A-A812-AF7BEB1CA1D2}"/>
                  </a:ext>
                </a:extLst>
              </p:cNvPr>
              <p:cNvSpPr/>
              <p:nvPr/>
            </p:nvSpPr>
            <p:spPr>
              <a:xfrm>
                <a:off x="866365" y="2942791"/>
                <a:ext cx="7820435" cy="98854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400" i="1" smtClean="0">
                              <a:solidFill>
                                <a:srgbClr val="0000E8"/>
                              </a:solidFill>
                              <a:latin typeface="Cambria Math" panose="02040503050406030204" pitchFamily="18" charset="0"/>
                              <a:cs typeface="Calibri" panose="020F0502020204030204" pitchFamily="34" charset="0"/>
                            </a:rPr>
                          </m:ctrlPr>
                        </m:sSubPr>
                        <m:e>
                          <m:r>
                            <a:rPr lang="en-US" sz="2400" i="1">
                              <a:solidFill>
                                <a:srgbClr val="0000E8"/>
                              </a:solidFill>
                              <a:latin typeface="Cambria Math" panose="02040503050406030204" pitchFamily="18" charset="0"/>
                              <a:cs typeface="Calibri" panose="020F0502020204030204" pitchFamily="34" charset="0"/>
                            </a:rPr>
                            <m:t>𝑉</m:t>
                          </m:r>
                        </m:e>
                        <m:sub>
                          <m:r>
                            <a:rPr lang="en-US" sz="2400" i="1">
                              <a:solidFill>
                                <a:srgbClr val="0000E8"/>
                              </a:solidFill>
                              <a:latin typeface="Cambria Math" panose="02040503050406030204" pitchFamily="18" charset="0"/>
                              <a:cs typeface="Calibri" panose="020F0502020204030204" pitchFamily="34" charset="0"/>
                            </a:rPr>
                            <m:t>𝑘</m:t>
                          </m:r>
                          <m:r>
                            <a:rPr lang="en-US" sz="2400" i="1">
                              <a:solidFill>
                                <a:srgbClr val="0000E8"/>
                              </a:solidFill>
                              <a:latin typeface="Cambria Math" panose="02040503050406030204" pitchFamily="18" charset="0"/>
                              <a:cs typeface="Calibri" panose="020F0502020204030204" pitchFamily="34" charset="0"/>
                            </a:rPr>
                            <m:t>+1</m:t>
                          </m:r>
                        </m:sub>
                      </m:sSub>
                      <m:d>
                        <m:dPr>
                          <m:ctrlPr>
                            <a:rPr lang="en-US" sz="2400" i="1">
                              <a:solidFill>
                                <a:srgbClr val="0000E8"/>
                              </a:solidFill>
                              <a:latin typeface="Cambria Math" panose="02040503050406030204" pitchFamily="18" charset="0"/>
                              <a:cs typeface="Calibri" panose="020F0502020204030204" pitchFamily="34" charset="0"/>
                            </a:rPr>
                          </m:ctrlPr>
                        </m:dPr>
                        <m:e>
                          <m:r>
                            <a:rPr lang="en-US" sz="2400" i="1">
                              <a:solidFill>
                                <a:srgbClr val="0000E8"/>
                              </a:solidFill>
                              <a:latin typeface="Cambria Math" panose="02040503050406030204" pitchFamily="18" charset="0"/>
                              <a:cs typeface="Calibri" panose="020F0502020204030204" pitchFamily="34" charset="0"/>
                            </a:rPr>
                            <m:t>𝑠</m:t>
                          </m:r>
                        </m:e>
                      </m:d>
                      <m:r>
                        <a:rPr lang="en-US" sz="2400" i="1">
                          <a:latin typeface="Cambria Math" panose="02040503050406030204" pitchFamily="18" charset="0"/>
                          <a:cs typeface="Calibri" panose="020F0502020204030204" pitchFamily="34" charset="0"/>
                        </a:rPr>
                        <m:t>=</m:t>
                      </m:r>
                      <m:func>
                        <m:funcPr>
                          <m:ctrlPr>
                            <a:rPr lang="en-US" sz="2400" i="1">
                              <a:latin typeface="Cambria Math" panose="02040503050406030204" pitchFamily="18" charset="0"/>
                              <a:cs typeface="Calibri" panose="020F0502020204030204" pitchFamily="34" charset="0"/>
                            </a:rPr>
                          </m:ctrlPr>
                        </m:funcPr>
                        <m:fName>
                          <m:limLow>
                            <m:limLowPr>
                              <m:ctrlPr>
                                <a:rPr lang="en-US" sz="2400" i="1">
                                  <a:solidFill>
                                    <a:srgbClr val="0000E8"/>
                                  </a:solidFill>
                                  <a:latin typeface="Cambria Math" panose="02040503050406030204" pitchFamily="18" charset="0"/>
                                  <a:cs typeface="Calibri" panose="020F0502020204030204" pitchFamily="34" charset="0"/>
                                </a:rPr>
                              </m:ctrlPr>
                            </m:limLowPr>
                            <m:e>
                              <m:r>
                                <m:rPr>
                                  <m:sty m:val="p"/>
                                </m:rPr>
                                <a:rPr lang="en-US" sz="2400">
                                  <a:solidFill>
                                    <a:srgbClr val="0000E8"/>
                                  </a:solidFill>
                                  <a:latin typeface="Cambria Math" panose="02040503050406030204" pitchFamily="18" charset="0"/>
                                  <a:cs typeface="Calibri" panose="020F0502020204030204" pitchFamily="34" charset="0"/>
                                </a:rPr>
                                <m:t>max</m:t>
                              </m:r>
                            </m:e>
                            <m:lim>
                              <m:r>
                                <a:rPr lang="en-US" sz="2400" i="1">
                                  <a:solidFill>
                                    <a:srgbClr val="0000E8"/>
                                  </a:solidFill>
                                  <a:latin typeface="Cambria Math" panose="02040503050406030204" pitchFamily="18" charset="0"/>
                                  <a:cs typeface="Calibri" panose="020F0502020204030204" pitchFamily="34" charset="0"/>
                                </a:rPr>
                                <m:t>𝑎</m:t>
                              </m:r>
                            </m:lim>
                          </m:limLow>
                        </m:fName>
                        <m:e>
                          <m:r>
                            <a:rPr lang="en-US" sz="2400" i="1">
                              <a:latin typeface="Cambria Math" panose="02040503050406030204" pitchFamily="18" charset="0"/>
                              <a:cs typeface="Calibri" panose="020F0502020204030204" pitchFamily="34" charset="0"/>
                            </a:rPr>
                            <m:t>𝑅</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r>
                                <a:rPr lang="en-US" sz="2400" i="1" smtClean="0">
                                  <a:latin typeface="Cambria Math" panose="02040503050406030204" pitchFamily="18" charset="0"/>
                                  <a:cs typeface="Calibri" panose="020F0502020204030204" pitchFamily="34" charset="0"/>
                                </a:rPr>
                                <m:t> </m:t>
                              </m:r>
                            </m:e>
                          </m:d>
                          <m:r>
                            <a:rPr lang="en-US" sz="2400" b="0" i="1" smtClean="0">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nary>
                            <m:naryPr>
                              <m:chr m:val="∑"/>
                              <m:supHide m:val="on"/>
                              <m:ctrlPr>
                                <a:rPr lang="en-US" sz="2400" i="1">
                                  <a:solidFill>
                                    <a:srgbClr val="00B050"/>
                                  </a:solidFill>
                                  <a:latin typeface="Cambria Math" panose="02040503050406030204" pitchFamily="18" charset="0"/>
                                  <a:cs typeface="Calibri" panose="020F0502020204030204" pitchFamily="34" charset="0"/>
                                </a:rPr>
                              </m:ctrlPr>
                            </m:naryPr>
                            <m:sub>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sub>
                            <m:sup/>
                            <m:e>
                              <m:r>
                                <a:rPr lang="en-US" sz="2400" i="1">
                                  <a:solidFill>
                                    <a:srgbClr val="00B050"/>
                                  </a:solidFill>
                                  <a:latin typeface="Cambria Math" panose="02040503050406030204" pitchFamily="18" charset="0"/>
                                  <a:cs typeface="Calibri" panose="020F0502020204030204" pitchFamily="34" charset="0"/>
                                </a:rPr>
                                <m:t>𝑃</m:t>
                              </m:r>
                              <m:d>
                                <m:dPr>
                                  <m:ctrlPr>
                                    <a:rPr lang="en-US" sz="2400" i="1">
                                      <a:solidFill>
                                        <a:srgbClr val="00B050"/>
                                      </a:solidFill>
                                      <a:latin typeface="Cambria Math" panose="02040503050406030204" pitchFamily="18" charset="0"/>
                                      <a:cs typeface="Calibri" panose="020F0502020204030204" pitchFamily="34" charset="0"/>
                                    </a:rPr>
                                  </m:ctrlPr>
                                </m:dPr>
                                <m:e>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e>
                                <m:e>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r>
                                    <a:rPr lang="en-US" sz="2400" i="1">
                                      <a:solidFill>
                                        <a:srgbClr val="00B050"/>
                                      </a:solidFill>
                                      <a:latin typeface="Cambria Math" panose="02040503050406030204" pitchFamily="18" charset="0"/>
                                      <a:cs typeface="Calibri" panose="020F0502020204030204" pitchFamily="34" charset="0"/>
                                    </a:rPr>
                                    <m:t>𝑎</m:t>
                                  </m:r>
                                </m:e>
                              </m:d>
                              <m:sSub>
                                <m:sSubPr>
                                  <m:ctrlPr>
                                    <a:rPr lang="en-US" sz="2400" i="1">
                                      <a:solidFill>
                                        <a:srgbClr val="0000E8"/>
                                      </a:solidFill>
                                      <a:latin typeface="Cambria Math" panose="02040503050406030204" pitchFamily="18" charset="0"/>
                                      <a:cs typeface="Calibri" panose="020F0502020204030204" pitchFamily="34" charset="0"/>
                                    </a:rPr>
                                  </m:ctrlPr>
                                </m:sSubPr>
                                <m:e>
                                  <m:r>
                                    <a:rPr lang="en-US" sz="2400" i="1">
                                      <a:solidFill>
                                        <a:srgbClr val="0000E8"/>
                                      </a:solidFill>
                                      <a:latin typeface="Cambria Math" panose="02040503050406030204" pitchFamily="18" charset="0"/>
                                      <a:cs typeface="Calibri" panose="020F0502020204030204" pitchFamily="34" charset="0"/>
                                    </a:rPr>
                                    <m:t>𝑉</m:t>
                                  </m:r>
                                </m:e>
                                <m:sub>
                                  <m:r>
                                    <a:rPr lang="en-US" sz="2400" i="1">
                                      <a:solidFill>
                                        <a:srgbClr val="0000E8"/>
                                      </a:solidFill>
                                      <a:latin typeface="Cambria Math" panose="02040503050406030204" pitchFamily="18" charset="0"/>
                                      <a:cs typeface="Calibri" panose="020F0502020204030204" pitchFamily="34" charset="0"/>
                                    </a:rPr>
                                    <m:t>𝑘</m:t>
                                  </m:r>
                                </m:sub>
                              </m:sSub>
                              <m:d>
                                <m:dPr>
                                  <m:ctrlPr>
                                    <a:rPr lang="en-US" sz="2400" i="1">
                                      <a:solidFill>
                                        <a:srgbClr val="0000E8"/>
                                      </a:solidFill>
                                      <a:latin typeface="Cambria Math" panose="02040503050406030204" pitchFamily="18" charset="0"/>
                                      <a:cs typeface="Calibri" panose="020F0502020204030204" pitchFamily="34" charset="0"/>
                                    </a:rPr>
                                  </m:ctrlPr>
                                </m:dPr>
                                <m:e>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𝑠</m:t>
                                      </m:r>
                                    </m:e>
                                    <m:sup>
                                      <m:r>
                                        <a:rPr lang="en-US" sz="2400" i="1">
                                          <a:solidFill>
                                            <a:srgbClr val="0000E8"/>
                                          </a:solidFill>
                                          <a:latin typeface="Cambria Math" panose="02040503050406030204" pitchFamily="18" charset="0"/>
                                          <a:cs typeface="Calibri" panose="020F0502020204030204" pitchFamily="34" charset="0"/>
                                        </a:rPr>
                                        <m:t>′</m:t>
                                      </m:r>
                                    </m:sup>
                                  </m:sSup>
                                </m:e>
                              </m:d>
                            </m:e>
                          </m:nary>
                        </m:e>
                      </m:func>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𝑠</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6A754C70-55B4-AA4A-A812-AF7BEB1CA1D2}"/>
                  </a:ext>
                </a:extLst>
              </p:cNvPr>
              <p:cNvSpPr>
                <a:spLocks noRot="1" noChangeAspect="1" noMove="1" noResize="1" noEditPoints="1" noAdjustHandles="1" noChangeArrowheads="1" noChangeShapeType="1" noTextEdit="1"/>
              </p:cNvSpPr>
              <p:nvPr/>
            </p:nvSpPr>
            <p:spPr>
              <a:xfrm>
                <a:off x="866365" y="2942791"/>
                <a:ext cx="7820435" cy="988540"/>
              </a:xfrm>
              <a:prstGeom prst="rect">
                <a:avLst/>
              </a:prstGeom>
              <a:blipFill>
                <a:blip r:embed="rId4"/>
                <a:stretch>
                  <a:fillRect t="-129114" b="-1784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 xmlns:a16="http://schemas.microsoft.com/office/drawing/2014/main" id="{A13FF803-A6E0-1640-B18E-9D9994B86C86}"/>
                  </a:ext>
                </a:extLst>
              </p:cNvPr>
              <p:cNvSpPr/>
              <p:nvPr/>
            </p:nvSpPr>
            <p:spPr>
              <a:xfrm>
                <a:off x="736892" y="4444971"/>
                <a:ext cx="8289470" cy="148418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400" b="0" i="1" smtClean="0">
                              <a:solidFill>
                                <a:srgbClr val="0000E8"/>
                              </a:solidFill>
                              <a:latin typeface="Cambria Math" panose="02040503050406030204" pitchFamily="18" charset="0"/>
                              <a:cs typeface="Calibri" panose="020F0502020204030204" pitchFamily="34" charset="0"/>
                            </a:rPr>
                          </m:ctrlPr>
                        </m:sSupPr>
                        <m:e>
                          <m:r>
                            <a:rPr lang="en-US" sz="2400" b="0" i="1" smtClean="0">
                              <a:solidFill>
                                <a:srgbClr val="0000E8"/>
                              </a:solidFill>
                              <a:latin typeface="Cambria Math" panose="02040503050406030204" pitchFamily="18" charset="0"/>
                              <a:cs typeface="Calibri" panose="020F0502020204030204" pitchFamily="34" charset="0"/>
                            </a:rPr>
                            <m:t>𝑉</m:t>
                          </m:r>
                        </m:e>
                        <m:sup>
                          <m:r>
                            <a:rPr lang="en-US" sz="2400" b="0" i="1" smtClean="0">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r>
                            <a:rPr lang="en-US" sz="2400" i="1">
                              <a:solidFill>
                                <a:srgbClr val="0000E8"/>
                              </a:solidFill>
                              <a:latin typeface="Cambria Math" panose="02040503050406030204" pitchFamily="18" charset="0"/>
                              <a:cs typeface="Calibri" panose="020F0502020204030204" pitchFamily="34" charset="0"/>
                            </a:rPr>
                            <m:t>𝑠</m:t>
                          </m:r>
                        </m:e>
                      </m:d>
                      <m:r>
                        <a:rPr lang="en-US" sz="2400" i="1">
                          <a:latin typeface="Cambria Math" panose="02040503050406030204" pitchFamily="18" charset="0"/>
                          <a:cs typeface="Calibri" panose="020F0502020204030204" pitchFamily="34" charset="0"/>
                        </a:rPr>
                        <m:t>=</m:t>
                      </m:r>
                      <m:func>
                        <m:funcPr>
                          <m:ctrlPr>
                            <a:rPr lang="en-US" sz="2400" i="1">
                              <a:latin typeface="Cambria Math" panose="02040503050406030204" pitchFamily="18" charset="0"/>
                              <a:cs typeface="Calibri" panose="020F0502020204030204" pitchFamily="34" charset="0"/>
                            </a:rPr>
                          </m:ctrlPr>
                        </m:funcPr>
                        <m:fName>
                          <m:limLow>
                            <m:limLowPr>
                              <m:ctrlPr>
                                <a:rPr lang="en-US" sz="2400" i="1">
                                  <a:solidFill>
                                    <a:srgbClr val="0000E8"/>
                                  </a:solidFill>
                                  <a:latin typeface="Cambria Math" panose="02040503050406030204" pitchFamily="18" charset="0"/>
                                  <a:cs typeface="Calibri" panose="020F0502020204030204" pitchFamily="34" charset="0"/>
                                </a:rPr>
                              </m:ctrlPr>
                            </m:limLowPr>
                            <m:e>
                              <m:r>
                                <m:rPr>
                                  <m:sty m:val="p"/>
                                </m:rPr>
                                <a:rPr lang="en-US" sz="2400">
                                  <a:solidFill>
                                    <a:srgbClr val="0000E8"/>
                                  </a:solidFill>
                                  <a:latin typeface="Cambria Math" panose="02040503050406030204" pitchFamily="18" charset="0"/>
                                  <a:cs typeface="Calibri" panose="020F0502020204030204" pitchFamily="34" charset="0"/>
                                </a:rPr>
                                <m:t>max</m:t>
                              </m:r>
                            </m:e>
                            <m:lim>
                              <m:r>
                                <a:rPr lang="en-US" sz="2400" i="1">
                                  <a:solidFill>
                                    <a:srgbClr val="0000E8"/>
                                  </a:solidFill>
                                  <a:latin typeface="Cambria Math" panose="02040503050406030204" pitchFamily="18" charset="0"/>
                                  <a:cs typeface="Calibri" panose="020F0502020204030204" pitchFamily="34" charset="0"/>
                                </a:rPr>
                                <m:t>𝑎</m:t>
                              </m:r>
                            </m:lim>
                          </m:limLow>
                        </m:fName>
                        <m:e>
                          <m:sSup>
                            <m:sSupPr>
                              <m:ctrlPr>
                                <a:rPr lang="en-US" sz="2400" b="0" i="1" smtClean="0">
                                  <a:latin typeface="Cambria Math" panose="02040503050406030204" pitchFamily="18" charset="0"/>
                                  <a:cs typeface="Calibri" panose="020F0502020204030204" pitchFamily="34" charset="0"/>
                                </a:rPr>
                              </m:ctrlPr>
                            </m:sSupPr>
                            <m:e>
                              <m:r>
                                <a:rPr lang="en-US" sz="2400" b="0" i="1" smtClean="0">
                                  <a:latin typeface="Cambria Math" panose="02040503050406030204" pitchFamily="18" charset="0"/>
                                  <a:cs typeface="Calibri" panose="020F0502020204030204" pitchFamily="34" charset="0"/>
                                </a:rPr>
                                <m:t>𝑄</m:t>
                              </m:r>
                            </m:e>
                            <m:sup>
                              <m:r>
                                <a:rPr lang="en-US" sz="2400" b="0" i="1" smtClean="0">
                                  <a:latin typeface="Cambria Math" panose="02040503050406030204" pitchFamily="18" charset="0"/>
                                  <a:cs typeface="Calibri" panose="020F0502020204030204" pitchFamily="34" charset="0"/>
                                </a:rPr>
                                <m:t>∗</m:t>
                              </m:r>
                            </m:sup>
                          </m:sSup>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e>
                      </m:func>
                      <m:r>
                        <a:rPr lang="en-US" sz="2400" b="0" i="1" smtClean="0">
                          <a:solidFill>
                            <a:srgbClr val="0000E8"/>
                          </a:solidFill>
                          <a:latin typeface="Cambria Math" panose="02040503050406030204" pitchFamily="18" charset="0"/>
                          <a:cs typeface="Calibri" panose="020F0502020204030204" pitchFamily="34" charset="0"/>
                        </a:rPr>
                        <m:t>,</m:t>
                      </m:r>
                      <m:r>
                        <a:rPr lang="en-US" sz="2400" i="1" smtClean="0">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𝑠</m:t>
                      </m:r>
                    </m:oMath>
                  </m:oMathPara>
                </a14:m>
                <a:endParaRPr lang="en-US" sz="2400" i="1" dirty="0">
                  <a:solidFill>
                    <a:srgbClr val="0000E8"/>
                  </a:solidFill>
                  <a:latin typeface="Cambria Math" panose="02040503050406030204" pitchFamily="18"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𝑄</m:t>
                          </m:r>
                        </m:e>
                        <m:sup>
                          <m:r>
                            <a:rPr lang="en-US" sz="2400" i="1">
                              <a:latin typeface="Cambria Math" panose="02040503050406030204" pitchFamily="18" charset="0"/>
                              <a:cs typeface="Calibri" panose="020F0502020204030204" pitchFamily="34" charset="0"/>
                            </a:rPr>
                            <m:t>∗</m:t>
                          </m:r>
                        </m:sup>
                      </m:sSup>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e>
                      </m:d>
                      <m:r>
                        <a:rPr lang="en-US" sz="2400" b="0" i="1" smtClean="0">
                          <a:solidFill>
                            <a:schemeClr val="tx1"/>
                          </a:solidFill>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𝑅</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r>
                            <a:rPr lang="en-US" sz="2400" i="1">
                              <a:latin typeface="Cambria Math" panose="02040503050406030204" pitchFamily="18" charset="0"/>
                              <a:cs typeface="Calibri" panose="020F0502020204030204" pitchFamily="34" charset="0"/>
                            </a:rPr>
                            <m:t> </m:t>
                          </m:r>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nary>
                        <m:naryPr>
                          <m:chr m:val="∑"/>
                          <m:supHide m:val="on"/>
                          <m:ctrlPr>
                            <a:rPr lang="en-US" sz="2400" i="1">
                              <a:solidFill>
                                <a:srgbClr val="00B050"/>
                              </a:solidFill>
                              <a:latin typeface="Cambria Math" panose="02040503050406030204" pitchFamily="18" charset="0"/>
                              <a:cs typeface="Calibri" panose="020F0502020204030204" pitchFamily="34" charset="0"/>
                            </a:rPr>
                          </m:ctrlPr>
                        </m:naryPr>
                        <m:sub>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sub>
                        <m:sup/>
                        <m:e>
                          <m:r>
                            <a:rPr lang="en-US" sz="2400" i="1">
                              <a:solidFill>
                                <a:srgbClr val="00B050"/>
                              </a:solidFill>
                              <a:latin typeface="Cambria Math" panose="02040503050406030204" pitchFamily="18" charset="0"/>
                              <a:cs typeface="Calibri" panose="020F0502020204030204" pitchFamily="34" charset="0"/>
                            </a:rPr>
                            <m:t>𝑃</m:t>
                          </m:r>
                          <m:d>
                            <m:dPr>
                              <m:ctrlPr>
                                <a:rPr lang="en-US" sz="2400" i="1">
                                  <a:solidFill>
                                    <a:srgbClr val="00B050"/>
                                  </a:solidFill>
                                  <a:latin typeface="Cambria Math" panose="02040503050406030204" pitchFamily="18" charset="0"/>
                                  <a:cs typeface="Calibri" panose="020F0502020204030204" pitchFamily="34" charset="0"/>
                                </a:rPr>
                              </m:ctrlPr>
                            </m:dPr>
                            <m:e>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e>
                            <m:e>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r>
                                <a:rPr lang="en-US" sz="2400" i="1">
                                  <a:solidFill>
                                    <a:srgbClr val="00B050"/>
                                  </a:solidFill>
                                  <a:latin typeface="Cambria Math" panose="02040503050406030204" pitchFamily="18" charset="0"/>
                                  <a:cs typeface="Calibri" panose="020F0502020204030204" pitchFamily="34" charset="0"/>
                                </a:rPr>
                                <m:t>𝑎</m:t>
                              </m:r>
                            </m:e>
                          </m:d>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𝑉</m:t>
                              </m:r>
                            </m:e>
                            <m:sup>
                              <m:r>
                                <a:rPr lang="en-US" sz="2400" i="1">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𝑠</m:t>
                                  </m:r>
                                </m:e>
                                <m:sup>
                                  <m:r>
                                    <a:rPr lang="en-US" sz="2400" i="1">
                                      <a:solidFill>
                                        <a:srgbClr val="0000E8"/>
                                      </a:solidFill>
                                      <a:latin typeface="Cambria Math" panose="02040503050406030204" pitchFamily="18" charset="0"/>
                                      <a:cs typeface="Calibri" panose="020F0502020204030204" pitchFamily="34" charset="0"/>
                                    </a:rPr>
                                    <m:t>′</m:t>
                                  </m:r>
                                </m:sup>
                              </m:sSup>
                            </m:e>
                          </m:d>
                        </m:e>
                      </m:nary>
                      <m:r>
                        <a:rPr lang="en-US" sz="2400" i="1">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8" name="Rectangle 7">
                <a:extLst>
                  <a:ext uri="{FF2B5EF4-FFF2-40B4-BE49-F238E27FC236}">
                    <a16:creationId xmlns:a16="http://schemas.microsoft.com/office/drawing/2014/main" xmlns:a14="http://schemas.microsoft.com/office/drawing/2010/main" xmlns="" id="{A13FF803-A6E0-1640-B18E-9D9994B86C86}"/>
                  </a:ext>
                </a:extLst>
              </p:cNvPr>
              <p:cNvSpPr>
                <a:spLocks noRot="1" noChangeAspect="1" noMove="1" noResize="1" noEditPoints="1" noAdjustHandles="1" noChangeArrowheads="1" noChangeShapeType="1" noTextEdit="1"/>
              </p:cNvSpPr>
              <p:nvPr/>
            </p:nvSpPr>
            <p:spPr>
              <a:xfrm>
                <a:off x="736892" y="4444971"/>
                <a:ext cx="8289470" cy="1484189"/>
              </a:xfrm>
              <a:prstGeom prst="rect">
                <a:avLst/>
              </a:prstGeom>
              <a:blipFill rotWithShape="0">
                <a:blip r:embed="rId5"/>
                <a:stretch>
                  <a:fillRect l="-221"/>
                </a:stretch>
              </a:blipFill>
            </p:spPr>
            <p:txBody>
              <a:bodyPr/>
              <a:lstStyle/>
              <a:p>
                <a:r>
                  <a:rPr lang="en-US">
                    <a:noFill/>
                  </a:rPr>
                  <a:t> </a:t>
                </a:r>
              </a:p>
            </p:txBody>
          </p:sp>
        </mc:Fallback>
      </mc:AlternateContent>
    </p:spTree>
    <p:extLst>
      <p:ext uri="{BB962C8B-B14F-4D97-AF65-F5344CB8AC3E}">
        <p14:creationId xmlns:p14="http://schemas.microsoft.com/office/powerpoint/2010/main" val="251778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A2B124-692D-A845-96C2-3882C609CA5B}"/>
              </a:ext>
            </a:extLst>
          </p:cNvPr>
          <p:cNvSpPr>
            <a:spLocks noGrp="1"/>
          </p:cNvSpPr>
          <p:nvPr>
            <p:ph type="title"/>
          </p:nvPr>
        </p:nvSpPr>
        <p:spPr/>
        <p:txBody>
          <a:bodyPr/>
          <a:lstStyle/>
          <a:p>
            <a:r>
              <a:rPr lang="en-US" dirty="0"/>
              <a:t>Value Iteration </a:t>
            </a:r>
            <a:r>
              <a:rPr lang="en-US" altLang="zh-CN" dirty="0"/>
              <a:t>in Markov Games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741A5C1B-37C2-744F-A8A2-D60470FA5A06}"/>
                  </a:ext>
                </a:extLst>
              </p:cNvPr>
              <p:cNvSpPr>
                <a:spLocks noGrp="1"/>
              </p:cNvSpPr>
              <p:nvPr>
                <p:ph sz="quarter" idx="1"/>
              </p:nvPr>
            </p:nvSpPr>
            <p:spPr/>
            <p:txBody>
              <a:bodyPr>
                <a:normAutofit/>
              </a:bodyPr>
              <a:lstStyle/>
              <a:p>
                <a:endParaRPr lang="en-US" sz="2400" dirty="0"/>
              </a:p>
              <a:p>
                <a:endParaRPr lang="en-US" sz="2400" dirty="0"/>
              </a:p>
              <a:p>
                <a:endParaRPr lang="en-US" sz="2400" dirty="0"/>
              </a:p>
              <a:p>
                <a:r>
                  <a:rPr lang="en-US" sz="2400" dirty="0"/>
                  <a:t>In two-player zero-sum Markov game</a:t>
                </a:r>
              </a:p>
              <a:p>
                <a:pPr lvl="1"/>
                <a:r>
                  <a:rPr lang="en-US" dirty="0"/>
                  <a:t>Let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a:t> be state value for player 1 (</a:t>
                </a:r>
                <a14:m>
                  <m:oMath xmlns:m="http://schemas.openxmlformats.org/officeDocument/2006/math">
                    <m:r>
                      <a:rPr lang="en-US" b="0" i="0"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oMath>
                </a14:m>
                <a:r>
                  <a:rPr lang="en-US" dirty="0"/>
                  <a:t> for player 2)</a:t>
                </a:r>
              </a:p>
              <a:p>
                <a:pPr lvl="1"/>
                <a:r>
                  <a:rPr lang="en-US" dirty="0"/>
                  <a:t>Let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𝑄</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𝑠</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i="1">
                        <a:latin typeface="Cambria Math" panose="02040503050406030204" pitchFamily="18" charset="0"/>
                      </a:rPr>
                      <m:t>)</m:t>
                    </m:r>
                  </m:oMath>
                </a14:m>
                <a:r>
                  <a:rPr lang="en-US" dirty="0"/>
                  <a:t> be action-state value for player 1 when player 1 chooses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oMath>
                </a14:m>
                <a:r>
                  <a:rPr lang="en-US" dirty="0"/>
                  <a:t> and player 2 chooses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oMath>
                </a14:m>
                <a:r>
                  <a:rPr lang="en-US" dirty="0"/>
                  <a:t> in state </a:t>
                </a:r>
                <a14:m>
                  <m:oMath xmlns:m="http://schemas.openxmlformats.org/officeDocument/2006/math">
                    <m:r>
                      <a:rPr lang="en-US" i="1">
                        <a:latin typeface="Cambria Math" panose="02040503050406030204" pitchFamily="18" charset="0"/>
                      </a:rPr>
                      <m:t>𝑠</m:t>
                    </m:r>
                  </m:oMath>
                </a14:m>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741A5C1B-37C2-744F-A8A2-D60470FA5A06}"/>
                  </a:ext>
                </a:extLst>
              </p:cNvPr>
              <p:cNvSpPr>
                <a:spLocks noGrp="1" noRot="1" noChangeAspect="1" noMove="1" noResize="1" noEditPoints="1" noAdjustHandles="1" noChangeArrowheads="1" noChangeShapeType="1" noTextEdit="1"/>
              </p:cNvSpPr>
              <p:nvPr>
                <p:ph sz="quarter" idx="1"/>
              </p:nvPr>
            </p:nvSpPr>
            <p:spPr>
              <a:blipFill>
                <a:blip r:embed="rId2"/>
                <a:stretch>
                  <a:fillRect l="-617"/>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9F4690CE-4C74-7242-9043-B10E43C93D43}"/>
              </a:ext>
            </a:extLst>
          </p:cNvPr>
          <p:cNvSpPr>
            <a:spLocks noGrp="1"/>
          </p:cNvSpPr>
          <p:nvPr>
            <p:ph type="sldNum" sz="quarter" idx="12"/>
          </p:nvPr>
        </p:nvSpPr>
        <p:spPr/>
        <p:txBody>
          <a:bodyPr/>
          <a:lstStyle/>
          <a:p>
            <a:fld id="{A3B20E47-2A4C-4221-B6B9-A2AC2F1C1077}" type="slidenum">
              <a:rPr lang="en-US" smtClean="0"/>
              <a:pPr/>
              <a:t>21</a:t>
            </a:fld>
            <a:endParaRPr lang="en-US"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 xmlns:a16="http://schemas.microsoft.com/office/drawing/2014/main" id="{65FA868E-A144-EC47-AF30-BC0A62D9E5A6}"/>
                  </a:ext>
                </a:extLst>
              </p:cNvPr>
              <p:cNvSpPr/>
              <p:nvPr/>
            </p:nvSpPr>
            <p:spPr>
              <a:xfrm>
                <a:off x="612648" y="4291538"/>
                <a:ext cx="8229599" cy="120032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400" i="1" smtClean="0">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𝑄</m:t>
                          </m:r>
                        </m:e>
                        <m:sup>
                          <m:r>
                            <a:rPr lang="en-US" sz="2400" i="1">
                              <a:latin typeface="Cambria Math" panose="02040503050406030204" pitchFamily="18" charset="0"/>
                              <a:cs typeface="Calibri" panose="020F0502020204030204" pitchFamily="34" charset="0"/>
                            </a:rPr>
                            <m:t>∗</m:t>
                          </m:r>
                        </m:sup>
                      </m:sSup>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1</m:t>
                              </m:r>
                            </m:sub>
                          </m:sSub>
                          <m:r>
                            <a:rPr lang="en-US" sz="2400" b="0" i="1" smtClean="0">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b="0" i="1" smtClean="0">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2</m:t>
                              </m:r>
                            </m:sub>
                          </m:sSub>
                        </m:e>
                      </m:d>
                      <m:r>
                        <a:rPr lang="en-US" sz="2400" b="0" i="1" smtClean="0">
                          <a:latin typeface="Cambria Math" panose="02040503050406030204" pitchFamily="18" charset="0"/>
                          <a:cs typeface="Calibri" panose="020F0502020204030204" pitchFamily="34" charset="0"/>
                        </a:rPr>
                        <m:t>=</m:t>
                      </m:r>
                    </m:oMath>
                  </m:oMathPara>
                </a14:m>
                <a:endParaRPr lang="en-US" sz="2400" b="0" i="1" dirty="0">
                  <a:latin typeface="Cambria Math" panose="02040503050406030204" pitchFamily="18" charset="0"/>
                  <a:cs typeface="Calibri" panose="020F0502020204030204" pitchFamily="34" charset="0"/>
                </a:endParaRPr>
              </a:p>
              <a:p>
                <a:endParaRPr lang="en-US" sz="2400" b="0" i="1" dirty="0">
                  <a:latin typeface="Cambria Math" panose="02040503050406030204" pitchFamily="18"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p>
                        <m:sSupPr>
                          <m:ctrlPr>
                            <a:rPr lang="en-US" sz="2400" b="0" i="1" smtClean="0">
                              <a:solidFill>
                                <a:schemeClr val="tx1"/>
                              </a:solidFill>
                              <a:latin typeface="Cambria Math" panose="02040503050406030204" pitchFamily="18" charset="0"/>
                              <a:cs typeface="Calibri" panose="020F0502020204030204" pitchFamily="34" charset="0"/>
                            </a:rPr>
                          </m:ctrlPr>
                        </m:sSupPr>
                        <m:e>
                          <m:r>
                            <a:rPr lang="en-US" sz="2400" b="0" i="1" smtClean="0">
                              <a:solidFill>
                                <a:schemeClr val="tx1"/>
                              </a:solidFill>
                              <a:latin typeface="Cambria Math" panose="02040503050406030204" pitchFamily="18" charset="0"/>
                              <a:cs typeface="Calibri" panose="020F0502020204030204" pitchFamily="34" charset="0"/>
                            </a:rPr>
                            <m:t>𝑉</m:t>
                          </m:r>
                        </m:e>
                        <m:sup>
                          <m:r>
                            <a:rPr lang="en-US" sz="2400" b="0" i="1" smtClean="0">
                              <a:solidFill>
                                <a:schemeClr val="tx1"/>
                              </a:solidFill>
                              <a:latin typeface="Cambria Math" panose="02040503050406030204" pitchFamily="18" charset="0"/>
                              <a:cs typeface="Calibri" panose="020F0502020204030204" pitchFamily="34" charset="0"/>
                            </a:rPr>
                            <m:t>∗</m:t>
                          </m:r>
                        </m:sup>
                      </m:sSup>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e>
                      </m:d>
                      <m:r>
                        <a:rPr lang="en-US" sz="2400" i="1">
                          <a:solidFill>
                            <a:schemeClr val="tx1"/>
                          </a:solidFill>
                          <a:latin typeface="Cambria Math" panose="02040503050406030204" pitchFamily="18" charset="0"/>
                          <a:cs typeface="Calibri" panose="020F0502020204030204" pitchFamily="34" charset="0"/>
                        </a:rPr>
                        <m:t>=</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6" name="Rectangle 5">
                <a:extLst>
                  <a:ext uri="{FF2B5EF4-FFF2-40B4-BE49-F238E27FC236}">
                    <a16:creationId xmlns:a16="http://schemas.microsoft.com/office/drawing/2014/main" xmlns:a14="http://schemas.microsoft.com/office/drawing/2010/main" xmlns="" id="{65FA868E-A144-EC47-AF30-BC0A62D9E5A6}"/>
                  </a:ext>
                </a:extLst>
              </p:cNvPr>
              <p:cNvSpPr>
                <a:spLocks noRot="1" noChangeAspect="1" noMove="1" noResize="1" noEditPoints="1" noAdjustHandles="1" noChangeArrowheads="1" noChangeShapeType="1" noTextEdit="1"/>
              </p:cNvSpPr>
              <p:nvPr/>
            </p:nvSpPr>
            <p:spPr>
              <a:xfrm>
                <a:off x="612648" y="4291538"/>
                <a:ext cx="8229599" cy="1200329"/>
              </a:xfrm>
              <a:prstGeom prst="rect">
                <a:avLst/>
              </a:prstGeom>
              <a:blipFill rotWithShape="0">
                <a:blip r:embed="rId3"/>
                <a:stretch>
                  <a:fillRect l="-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 xmlns:a16="http://schemas.microsoft.com/office/drawing/2014/main" id="{DF674FC8-350D-4342-A517-61471EB9C56F}"/>
                  </a:ext>
                </a:extLst>
              </p:cNvPr>
              <p:cNvSpPr/>
              <p:nvPr/>
            </p:nvSpPr>
            <p:spPr>
              <a:xfrm>
                <a:off x="1334099" y="1219200"/>
                <a:ext cx="6475800" cy="148418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400" b="0" i="1" smtClean="0">
                              <a:solidFill>
                                <a:srgbClr val="0000E8"/>
                              </a:solidFill>
                              <a:latin typeface="Cambria Math" panose="02040503050406030204" pitchFamily="18" charset="0"/>
                              <a:cs typeface="Calibri" panose="020F0502020204030204" pitchFamily="34" charset="0"/>
                            </a:rPr>
                          </m:ctrlPr>
                        </m:sSupPr>
                        <m:e>
                          <m:r>
                            <a:rPr lang="en-US" sz="2400" b="0" i="1" smtClean="0">
                              <a:solidFill>
                                <a:srgbClr val="0000E8"/>
                              </a:solidFill>
                              <a:latin typeface="Cambria Math" panose="02040503050406030204" pitchFamily="18" charset="0"/>
                              <a:cs typeface="Calibri" panose="020F0502020204030204" pitchFamily="34" charset="0"/>
                            </a:rPr>
                            <m:t>𝑉</m:t>
                          </m:r>
                        </m:e>
                        <m:sup>
                          <m:r>
                            <a:rPr lang="en-US" sz="2400" b="0" i="1" smtClean="0">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r>
                            <a:rPr lang="en-US" sz="2400" i="1">
                              <a:solidFill>
                                <a:srgbClr val="0000E8"/>
                              </a:solidFill>
                              <a:latin typeface="Cambria Math" panose="02040503050406030204" pitchFamily="18" charset="0"/>
                              <a:cs typeface="Calibri" panose="020F0502020204030204" pitchFamily="34" charset="0"/>
                            </a:rPr>
                            <m:t>𝑠</m:t>
                          </m:r>
                        </m:e>
                      </m:d>
                      <m:r>
                        <a:rPr lang="en-US" sz="2400" i="1">
                          <a:latin typeface="Cambria Math" panose="02040503050406030204" pitchFamily="18" charset="0"/>
                          <a:cs typeface="Calibri" panose="020F0502020204030204" pitchFamily="34" charset="0"/>
                        </a:rPr>
                        <m:t>=</m:t>
                      </m:r>
                      <m:func>
                        <m:funcPr>
                          <m:ctrlPr>
                            <a:rPr lang="en-US" sz="2400" i="1">
                              <a:latin typeface="Cambria Math" panose="02040503050406030204" pitchFamily="18" charset="0"/>
                              <a:cs typeface="Calibri" panose="020F0502020204030204" pitchFamily="34" charset="0"/>
                            </a:rPr>
                          </m:ctrlPr>
                        </m:funcPr>
                        <m:fName>
                          <m:limLow>
                            <m:limLowPr>
                              <m:ctrlPr>
                                <a:rPr lang="en-US" sz="2400" i="1">
                                  <a:solidFill>
                                    <a:srgbClr val="0000E8"/>
                                  </a:solidFill>
                                  <a:latin typeface="Cambria Math" panose="02040503050406030204" pitchFamily="18" charset="0"/>
                                  <a:cs typeface="Calibri" panose="020F0502020204030204" pitchFamily="34" charset="0"/>
                                </a:rPr>
                              </m:ctrlPr>
                            </m:limLowPr>
                            <m:e>
                              <m:r>
                                <m:rPr>
                                  <m:sty m:val="p"/>
                                </m:rPr>
                                <a:rPr lang="en-US" sz="2400">
                                  <a:solidFill>
                                    <a:srgbClr val="0000E8"/>
                                  </a:solidFill>
                                  <a:latin typeface="Cambria Math" panose="02040503050406030204" pitchFamily="18" charset="0"/>
                                  <a:cs typeface="Calibri" panose="020F0502020204030204" pitchFamily="34" charset="0"/>
                                </a:rPr>
                                <m:t>max</m:t>
                              </m:r>
                            </m:e>
                            <m:lim>
                              <m:r>
                                <a:rPr lang="en-US" sz="2400" i="1">
                                  <a:solidFill>
                                    <a:srgbClr val="0000E8"/>
                                  </a:solidFill>
                                  <a:latin typeface="Cambria Math" panose="02040503050406030204" pitchFamily="18" charset="0"/>
                                  <a:cs typeface="Calibri" panose="020F0502020204030204" pitchFamily="34" charset="0"/>
                                </a:rPr>
                                <m:t>𝑎</m:t>
                              </m:r>
                            </m:lim>
                          </m:limLow>
                        </m:fName>
                        <m:e>
                          <m:sSup>
                            <m:sSupPr>
                              <m:ctrlPr>
                                <a:rPr lang="en-US" sz="2400" b="0" i="1" smtClean="0">
                                  <a:latin typeface="Cambria Math" panose="02040503050406030204" pitchFamily="18" charset="0"/>
                                  <a:cs typeface="Calibri" panose="020F0502020204030204" pitchFamily="34" charset="0"/>
                                </a:rPr>
                              </m:ctrlPr>
                            </m:sSupPr>
                            <m:e>
                              <m:r>
                                <a:rPr lang="en-US" sz="2400" b="0" i="1" smtClean="0">
                                  <a:latin typeface="Cambria Math" panose="02040503050406030204" pitchFamily="18" charset="0"/>
                                  <a:cs typeface="Calibri" panose="020F0502020204030204" pitchFamily="34" charset="0"/>
                                </a:rPr>
                                <m:t>𝑄</m:t>
                              </m:r>
                            </m:e>
                            <m:sup>
                              <m:r>
                                <a:rPr lang="en-US" sz="2400" b="0" i="1" smtClean="0">
                                  <a:latin typeface="Cambria Math" panose="02040503050406030204" pitchFamily="18" charset="0"/>
                                  <a:cs typeface="Calibri" panose="020F0502020204030204" pitchFamily="34" charset="0"/>
                                </a:rPr>
                                <m:t>∗</m:t>
                              </m:r>
                            </m:sup>
                          </m:sSup>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e>
                      </m:func>
                      <m:r>
                        <a:rPr lang="en-US" sz="2400" b="0" i="1" smtClean="0">
                          <a:solidFill>
                            <a:srgbClr val="0000E8"/>
                          </a:solidFill>
                          <a:latin typeface="Cambria Math" panose="02040503050406030204" pitchFamily="18" charset="0"/>
                          <a:cs typeface="Calibri" panose="020F0502020204030204" pitchFamily="34" charset="0"/>
                        </a:rPr>
                        <m:t>,</m:t>
                      </m:r>
                      <m:r>
                        <a:rPr lang="en-US" sz="2400" i="1" smtClean="0">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𝑠</m:t>
                      </m:r>
                    </m:oMath>
                  </m:oMathPara>
                </a14:m>
                <a:endParaRPr lang="en-US" sz="2400" i="1" dirty="0">
                  <a:solidFill>
                    <a:srgbClr val="0000E8"/>
                  </a:solidFill>
                  <a:latin typeface="Cambria Math" panose="02040503050406030204" pitchFamily="18"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𝑄</m:t>
                          </m:r>
                        </m:e>
                        <m:sup>
                          <m:r>
                            <a:rPr lang="en-US" sz="2400" i="1">
                              <a:latin typeface="Cambria Math" panose="02040503050406030204" pitchFamily="18" charset="0"/>
                              <a:cs typeface="Calibri" panose="020F0502020204030204" pitchFamily="34" charset="0"/>
                            </a:rPr>
                            <m:t>∗</m:t>
                          </m:r>
                        </m:sup>
                      </m:sSup>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e>
                      </m:d>
                      <m:r>
                        <a:rPr lang="en-US" sz="2400" b="0" i="1" smtClean="0">
                          <a:solidFill>
                            <a:srgbClr val="0000E8"/>
                          </a:solidFill>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𝑅</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r>
                            <a:rPr lang="en-US" sz="2400" i="1">
                              <a:latin typeface="Cambria Math" panose="02040503050406030204" pitchFamily="18" charset="0"/>
                              <a:cs typeface="Calibri" panose="020F0502020204030204" pitchFamily="34" charset="0"/>
                            </a:rPr>
                            <m:t> </m:t>
                          </m:r>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nary>
                        <m:naryPr>
                          <m:chr m:val="∑"/>
                          <m:supHide m:val="on"/>
                          <m:ctrlPr>
                            <a:rPr lang="en-US" sz="2400" i="1">
                              <a:solidFill>
                                <a:srgbClr val="00B050"/>
                              </a:solidFill>
                              <a:latin typeface="Cambria Math" panose="02040503050406030204" pitchFamily="18" charset="0"/>
                              <a:cs typeface="Calibri" panose="020F0502020204030204" pitchFamily="34" charset="0"/>
                            </a:rPr>
                          </m:ctrlPr>
                        </m:naryPr>
                        <m:sub>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sub>
                        <m:sup/>
                        <m:e>
                          <m:r>
                            <a:rPr lang="en-US" sz="2400" i="1">
                              <a:solidFill>
                                <a:srgbClr val="00B050"/>
                              </a:solidFill>
                              <a:latin typeface="Cambria Math" panose="02040503050406030204" pitchFamily="18" charset="0"/>
                              <a:cs typeface="Calibri" panose="020F0502020204030204" pitchFamily="34" charset="0"/>
                            </a:rPr>
                            <m:t>𝑃</m:t>
                          </m:r>
                          <m:d>
                            <m:dPr>
                              <m:ctrlPr>
                                <a:rPr lang="en-US" sz="2400" i="1">
                                  <a:solidFill>
                                    <a:srgbClr val="00B050"/>
                                  </a:solidFill>
                                  <a:latin typeface="Cambria Math" panose="02040503050406030204" pitchFamily="18" charset="0"/>
                                  <a:cs typeface="Calibri" panose="020F0502020204030204" pitchFamily="34" charset="0"/>
                                </a:rPr>
                              </m:ctrlPr>
                            </m:dPr>
                            <m:e>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e>
                            <m:e>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r>
                                <a:rPr lang="en-US" sz="2400" i="1">
                                  <a:solidFill>
                                    <a:srgbClr val="00B050"/>
                                  </a:solidFill>
                                  <a:latin typeface="Cambria Math" panose="02040503050406030204" pitchFamily="18" charset="0"/>
                                  <a:cs typeface="Calibri" panose="020F0502020204030204" pitchFamily="34" charset="0"/>
                                </a:rPr>
                                <m:t>𝑎</m:t>
                              </m:r>
                            </m:e>
                          </m:d>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𝑉</m:t>
                              </m:r>
                            </m:e>
                            <m:sup>
                              <m:r>
                                <a:rPr lang="en-US" sz="2400" i="1">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𝑠</m:t>
                                  </m:r>
                                </m:e>
                                <m:sup>
                                  <m:r>
                                    <a:rPr lang="en-US" sz="2400" i="1">
                                      <a:solidFill>
                                        <a:srgbClr val="0000E8"/>
                                      </a:solidFill>
                                      <a:latin typeface="Cambria Math" panose="02040503050406030204" pitchFamily="18" charset="0"/>
                                      <a:cs typeface="Calibri" panose="020F0502020204030204" pitchFamily="34" charset="0"/>
                                    </a:rPr>
                                    <m:t>′</m:t>
                                  </m:r>
                                </m:sup>
                              </m:sSup>
                            </m:e>
                          </m:d>
                        </m:e>
                      </m:nary>
                      <m:r>
                        <a:rPr lang="en-US" sz="2400" i="1">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DF674FC8-350D-4342-A517-61471EB9C56F}"/>
                  </a:ext>
                </a:extLst>
              </p:cNvPr>
              <p:cNvSpPr>
                <a:spLocks noRot="1" noChangeAspect="1" noMove="1" noResize="1" noEditPoints="1" noAdjustHandles="1" noChangeArrowheads="1" noChangeShapeType="1" noTextEdit="1"/>
              </p:cNvSpPr>
              <p:nvPr/>
            </p:nvSpPr>
            <p:spPr>
              <a:xfrm>
                <a:off x="1334099" y="1219200"/>
                <a:ext cx="6475800" cy="1484189"/>
              </a:xfrm>
              <a:prstGeom prst="rect">
                <a:avLst/>
              </a:prstGeom>
              <a:blipFill>
                <a:blip r:embed="rId4"/>
                <a:stretch>
                  <a:fillRect l="-391" t="-55556" b="-119658"/>
                </a:stretch>
              </a:blipFill>
            </p:spPr>
            <p:txBody>
              <a:bodyPr/>
              <a:lstStyle/>
              <a:p>
                <a:r>
                  <a:rPr lang="en-US">
                    <a:noFill/>
                  </a:rPr>
                  <a:t> </a:t>
                </a:r>
              </a:p>
            </p:txBody>
          </p:sp>
        </mc:Fallback>
      </mc:AlternateContent>
    </p:spTree>
    <p:extLst>
      <p:ext uri="{BB962C8B-B14F-4D97-AF65-F5344CB8AC3E}">
        <p14:creationId xmlns:p14="http://schemas.microsoft.com/office/powerpoint/2010/main" val="3767482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A2B124-692D-A845-96C2-3882C609CA5B}"/>
              </a:ext>
            </a:extLst>
          </p:cNvPr>
          <p:cNvSpPr>
            <a:spLocks noGrp="1"/>
          </p:cNvSpPr>
          <p:nvPr>
            <p:ph type="title"/>
          </p:nvPr>
        </p:nvSpPr>
        <p:spPr/>
        <p:txBody>
          <a:bodyPr/>
          <a:lstStyle/>
          <a:p>
            <a:r>
              <a:rPr lang="en-US" dirty="0"/>
              <a:t>Value Iteration </a:t>
            </a:r>
            <a:r>
              <a:rPr lang="en-US" altLang="zh-CN" dirty="0"/>
              <a:t>in Markov Games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741A5C1B-37C2-744F-A8A2-D60470FA5A06}"/>
                  </a:ext>
                </a:extLst>
              </p:cNvPr>
              <p:cNvSpPr>
                <a:spLocks noGrp="1"/>
              </p:cNvSpPr>
              <p:nvPr>
                <p:ph sz="quarter" idx="1"/>
              </p:nvPr>
            </p:nvSpPr>
            <p:spPr/>
            <p:txBody>
              <a:bodyPr>
                <a:normAutofit/>
              </a:bodyPr>
              <a:lstStyle/>
              <a:p>
                <a:endParaRPr lang="en-US" sz="2400" dirty="0"/>
              </a:p>
              <a:p>
                <a:endParaRPr lang="en-US" sz="2400" dirty="0"/>
              </a:p>
              <a:p>
                <a:endParaRPr lang="en-US" sz="2400" dirty="0"/>
              </a:p>
              <a:p>
                <a:r>
                  <a:rPr lang="en-US" sz="2400" dirty="0"/>
                  <a:t>In two-player zero-sum Markov game</a:t>
                </a:r>
              </a:p>
              <a:p>
                <a:pPr lvl="1"/>
                <a:r>
                  <a:rPr lang="en-US" dirty="0"/>
                  <a:t>Let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a:t> be state value for player 1 (</a:t>
                </a:r>
                <a14:m>
                  <m:oMath xmlns:m="http://schemas.openxmlformats.org/officeDocument/2006/math">
                    <m:r>
                      <a:rPr lang="en-US" b="0" i="0"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oMath>
                </a14:m>
                <a:r>
                  <a:rPr lang="en-US" dirty="0"/>
                  <a:t> for player 2)</a:t>
                </a:r>
              </a:p>
              <a:p>
                <a:pPr lvl="1"/>
                <a:r>
                  <a:rPr lang="en-US" dirty="0"/>
                  <a:t>Let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𝑄</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𝑠</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i="1">
                        <a:latin typeface="Cambria Math" panose="02040503050406030204" pitchFamily="18" charset="0"/>
                      </a:rPr>
                      <m:t>)</m:t>
                    </m:r>
                  </m:oMath>
                </a14:m>
                <a:r>
                  <a:rPr lang="en-US" dirty="0"/>
                  <a:t> be action-state value for player 1 when player 1 chooses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oMath>
                </a14:m>
                <a:r>
                  <a:rPr lang="en-US" dirty="0"/>
                  <a:t> and player 2 chooses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oMath>
                </a14:m>
                <a:r>
                  <a:rPr lang="en-US" dirty="0"/>
                  <a:t> in state </a:t>
                </a:r>
                <a14:m>
                  <m:oMath xmlns:m="http://schemas.openxmlformats.org/officeDocument/2006/math">
                    <m:r>
                      <a:rPr lang="en-US" i="1">
                        <a:latin typeface="Cambria Math" panose="02040503050406030204" pitchFamily="18" charset="0"/>
                      </a:rPr>
                      <m:t>𝑠</m:t>
                    </m:r>
                  </m:oMath>
                </a14:m>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741A5C1B-37C2-744F-A8A2-D60470FA5A06}"/>
                  </a:ext>
                </a:extLst>
              </p:cNvPr>
              <p:cNvSpPr>
                <a:spLocks noGrp="1" noRot="1" noChangeAspect="1" noMove="1" noResize="1" noEditPoints="1" noAdjustHandles="1" noChangeArrowheads="1" noChangeShapeType="1" noTextEdit="1"/>
              </p:cNvSpPr>
              <p:nvPr>
                <p:ph sz="quarter" idx="1"/>
              </p:nvPr>
            </p:nvSpPr>
            <p:spPr>
              <a:blipFill>
                <a:blip r:embed="rId2"/>
                <a:stretch>
                  <a:fillRect l="-617"/>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9F4690CE-4C74-7242-9043-B10E43C93D43}"/>
              </a:ext>
            </a:extLst>
          </p:cNvPr>
          <p:cNvSpPr>
            <a:spLocks noGrp="1"/>
          </p:cNvSpPr>
          <p:nvPr>
            <p:ph type="sldNum" sz="quarter" idx="12"/>
          </p:nvPr>
        </p:nvSpPr>
        <p:spPr/>
        <p:txBody>
          <a:bodyPr/>
          <a:lstStyle/>
          <a:p>
            <a:fld id="{A3B20E47-2A4C-4221-B6B9-A2AC2F1C1077}" type="slidenum">
              <a:rPr lang="en-US" smtClean="0"/>
              <a:pPr/>
              <a:t>22</a:t>
            </a:fld>
            <a:endParaRPr lang="en-US"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 xmlns:a16="http://schemas.microsoft.com/office/drawing/2014/main" id="{65FA868E-A144-EC47-AF30-BC0A62D9E5A6}"/>
                  </a:ext>
                </a:extLst>
              </p:cNvPr>
              <p:cNvSpPr/>
              <p:nvPr/>
            </p:nvSpPr>
            <p:spPr>
              <a:xfrm>
                <a:off x="612648" y="4291538"/>
                <a:ext cx="8229599" cy="192854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400" i="1" smtClean="0">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𝑄</m:t>
                          </m:r>
                        </m:e>
                        <m:sup>
                          <m:r>
                            <a:rPr lang="en-US" sz="2400" i="1">
                              <a:latin typeface="Cambria Math" panose="02040503050406030204" pitchFamily="18" charset="0"/>
                              <a:cs typeface="Calibri" panose="020F0502020204030204" pitchFamily="34" charset="0"/>
                            </a:rPr>
                            <m:t>∗</m:t>
                          </m:r>
                        </m:sup>
                      </m:sSup>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1</m:t>
                              </m:r>
                            </m:sub>
                          </m:sSub>
                          <m:r>
                            <a:rPr lang="en-US" sz="2400" b="0" i="1" smtClean="0">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b="0" i="1" smtClean="0">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2</m:t>
                              </m:r>
                            </m:sub>
                          </m:sSub>
                        </m:e>
                      </m:d>
                      <m:r>
                        <a:rPr lang="en-US" sz="2400" b="0" i="1" smtClean="0">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𝑅</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1</m:t>
                              </m:r>
                            </m:sub>
                          </m:sSub>
                          <m:r>
                            <a:rPr lang="en-US" sz="2400" b="0" i="1" smtClean="0">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b="0" i="1" smtClean="0">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nary>
                        <m:naryPr>
                          <m:chr m:val="∑"/>
                          <m:supHide m:val="on"/>
                          <m:ctrlPr>
                            <a:rPr lang="en-US" sz="2400" i="1">
                              <a:solidFill>
                                <a:srgbClr val="00B050"/>
                              </a:solidFill>
                              <a:latin typeface="Cambria Math" panose="02040503050406030204" pitchFamily="18" charset="0"/>
                              <a:cs typeface="Calibri" panose="020F0502020204030204" pitchFamily="34" charset="0"/>
                            </a:rPr>
                          </m:ctrlPr>
                        </m:naryPr>
                        <m:sub>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sub>
                        <m:sup/>
                        <m:e>
                          <m:r>
                            <a:rPr lang="en-US" sz="2400" i="1">
                              <a:solidFill>
                                <a:srgbClr val="00B050"/>
                              </a:solidFill>
                              <a:latin typeface="Cambria Math" panose="02040503050406030204" pitchFamily="18" charset="0"/>
                              <a:cs typeface="Calibri" panose="020F0502020204030204" pitchFamily="34" charset="0"/>
                            </a:rPr>
                            <m:t>𝑃</m:t>
                          </m:r>
                          <m:d>
                            <m:dPr>
                              <m:ctrlPr>
                                <a:rPr lang="en-US" sz="2400" i="1">
                                  <a:solidFill>
                                    <a:srgbClr val="00B050"/>
                                  </a:solidFill>
                                  <a:latin typeface="Cambria Math" panose="02040503050406030204" pitchFamily="18" charset="0"/>
                                  <a:cs typeface="Calibri" panose="020F0502020204030204" pitchFamily="34" charset="0"/>
                                </a:rPr>
                              </m:ctrlPr>
                            </m:dPr>
                            <m:e>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e>
                            <m:e>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sSub>
                                <m:sSubPr>
                                  <m:ctrlPr>
                                    <a:rPr lang="en-US" sz="2400" b="0" i="1" smtClean="0">
                                      <a:solidFill>
                                        <a:srgbClr val="00B050"/>
                                      </a:solidFill>
                                      <a:latin typeface="Cambria Math" panose="02040503050406030204" pitchFamily="18" charset="0"/>
                                      <a:cs typeface="Calibri" panose="020F0502020204030204" pitchFamily="34" charset="0"/>
                                    </a:rPr>
                                  </m:ctrlPr>
                                </m:sSubPr>
                                <m:e>
                                  <m:r>
                                    <a:rPr lang="en-US" sz="2400" i="1">
                                      <a:solidFill>
                                        <a:srgbClr val="00B050"/>
                                      </a:solidFill>
                                      <a:latin typeface="Cambria Math" panose="02040503050406030204" pitchFamily="18" charset="0"/>
                                      <a:cs typeface="Calibri" panose="020F0502020204030204" pitchFamily="34" charset="0"/>
                                    </a:rPr>
                                    <m:t>𝑎</m:t>
                                  </m:r>
                                </m:e>
                                <m:sub>
                                  <m:r>
                                    <a:rPr lang="en-US" sz="2400" b="0" i="1" smtClean="0">
                                      <a:solidFill>
                                        <a:srgbClr val="00B050"/>
                                      </a:solidFill>
                                      <a:latin typeface="Cambria Math" panose="02040503050406030204" pitchFamily="18" charset="0"/>
                                      <a:cs typeface="Calibri" panose="020F0502020204030204" pitchFamily="34" charset="0"/>
                                    </a:rPr>
                                    <m:t>1</m:t>
                                  </m:r>
                                </m:sub>
                              </m:sSub>
                              <m:r>
                                <a:rPr lang="en-US" sz="2400" b="0" i="1" smtClean="0">
                                  <a:solidFill>
                                    <a:srgbClr val="00B050"/>
                                  </a:solidFill>
                                  <a:latin typeface="Cambria Math" panose="02040503050406030204" pitchFamily="18" charset="0"/>
                                  <a:cs typeface="Calibri" panose="020F0502020204030204" pitchFamily="34" charset="0"/>
                                </a:rPr>
                                <m:t>,</m:t>
                              </m:r>
                              <m:sSub>
                                <m:sSubPr>
                                  <m:ctrlPr>
                                    <a:rPr lang="en-US" sz="2400" b="0" i="1" smtClean="0">
                                      <a:solidFill>
                                        <a:srgbClr val="00B050"/>
                                      </a:solidFill>
                                      <a:latin typeface="Cambria Math" panose="02040503050406030204" pitchFamily="18" charset="0"/>
                                      <a:cs typeface="Calibri" panose="020F0502020204030204" pitchFamily="34" charset="0"/>
                                    </a:rPr>
                                  </m:ctrlPr>
                                </m:sSubPr>
                                <m:e>
                                  <m:r>
                                    <a:rPr lang="en-US" sz="2400" b="0" i="1" smtClean="0">
                                      <a:solidFill>
                                        <a:srgbClr val="00B050"/>
                                      </a:solidFill>
                                      <a:latin typeface="Cambria Math" panose="02040503050406030204" pitchFamily="18" charset="0"/>
                                      <a:cs typeface="Calibri" panose="020F0502020204030204" pitchFamily="34" charset="0"/>
                                    </a:rPr>
                                    <m:t>𝑎</m:t>
                                  </m:r>
                                </m:e>
                                <m:sub>
                                  <m:r>
                                    <a:rPr lang="en-US" sz="2400" b="0" i="1" smtClean="0">
                                      <a:solidFill>
                                        <a:srgbClr val="00B050"/>
                                      </a:solidFill>
                                      <a:latin typeface="Cambria Math" panose="02040503050406030204" pitchFamily="18" charset="0"/>
                                      <a:cs typeface="Calibri" panose="020F0502020204030204" pitchFamily="34" charset="0"/>
                                    </a:rPr>
                                    <m:t>2</m:t>
                                  </m:r>
                                </m:sub>
                              </m:sSub>
                            </m:e>
                          </m:d>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𝑉</m:t>
                              </m:r>
                            </m:e>
                            <m:sup>
                              <m:r>
                                <a:rPr lang="en-US" sz="2400" i="1">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𝑠</m:t>
                                  </m:r>
                                </m:e>
                                <m:sup>
                                  <m:r>
                                    <a:rPr lang="en-US" sz="2400" i="1">
                                      <a:solidFill>
                                        <a:srgbClr val="0000E8"/>
                                      </a:solidFill>
                                      <a:latin typeface="Cambria Math" panose="02040503050406030204" pitchFamily="18" charset="0"/>
                                      <a:cs typeface="Calibri" panose="020F0502020204030204" pitchFamily="34" charset="0"/>
                                    </a:rPr>
                                    <m:t>′</m:t>
                                  </m:r>
                                </m:sup>
                              </m:sSup>
                            </m:e>
                          </m:d>
                        </m:e>
                      </m:nary>
                    </m:oMath>
                  </m:oMathPara>
                </a14:m>
                <a:endParaRPr lang="en-US" sz="2400" b="0" i="1" dirty="0">
                  <a:solidFill>
                    <a:srgbClr val="0000E8"/>
                  </a:solidFill>
                  <a:latin typeface="Cambria Math" panose="02040503050406030204" pitchFamily="18"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p>
                        <m:sSupPr>
                          <m:ctrlPr>
                            <a:rPr lang="en-US" sz="2400" b="0" i="1" smtClean="0">
                              <a:solidFill>
                                <a:schemeClr val="tx1"/>
                              </a:solidFill>
                              <a:latin typeface="Cambria Math" panose="02040503050406030204" pitchFamily="18" charset="0"/>
                              <a:cs typeface="Calibri" panose="020F0502020204030204" pitchFamily="34" charset="0"/>
                            </a:rPr>
                          </m:ctrlPr>
                        </m:sSupPr>
                        <m:e>
                          <m:r>
                            <a:rPr lang="en-US" sz="2400" b="0" i="1" smtClean="0">
                              <a:solidFill>
                                <a:schemeClr val="tx1"/>
                              </a:solidFill>
                              <a:latin typeface="Cambria Math" panose="02040503050406030204" pitchFamily="18" charset="0"/>
                              <a:cs typeface="Calibri" panose="020F0502020204030204" pitchFamily="34" charset="0"/>
                            </a:rPr>
                            <m:t>𝑉</m:t>
                          </m:r>
                        </m:e>
                        <m:sup>
                          <m:r>
                            <a:rPr lang="en-US" sz="2400" b="0" i="1" smtClean="0">
                              <a:solidFill>
                                <a:schemeClr val="tx1"/>
                              </a:solidFill>
                              <a:latin typeface="Cambria Math" panose="02040503050406030204" pitchFamily="18" charset="0"/>
                              <a:cs typeface="Calibri" panose="020F0502020204030204" pitchFamily="34" charset="0"/>
                            </a:rPr>
                            <m:t>∗</m:t>
                          </m:r>
                        </m:sup>
                      </m:sSup>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e>
                      </m:d>
                      <m:r>
                        <a:rPr lang="en-US" sz="2400" i="1">
                          <a:solidFill>
                            <a:schemeClr val="tx1"/>
                          </a:solidFill>
                          <a:latin typeface="Cambria Math" panose="02040503050406030204" pitchFamily="18" charset="0"/>
                          <a:cs typeface="Calibri" panose="020F0502020204030204" pitchFamily="34" charset="0"/>
                        </a:rPr>
                        <m:t>=</m:t>
                      </m:r>
                      <m:func>
                        <m:funcPr>
                          <m:ctrlPr>
                            <a:rPr lang="en-US" sz="2400" i="1">
                              <a:solidFill>
                                <a:schemeClr val="tx1"/>
                              </a:solidFill>
                              <a:latin typeface="Cambria Math" panose="02040503050406030204" pitchFamily="18" charset="0"/>
                              <a:cs typeface="Calibri" panose="020F0502020204030204" pitchFamily="34" charset="0"/>
                            </a:rPr>
                          </m:ctrlPr>
                        </m:funcPr>
                        <m:fName>
                          <m:limLow>
                            <m:limLowPr>
                              <m:ctrlPr>
                                <a:rPr lang="en-US" sz="2400" i="1" smtClean="0">
                                  <a:solidFill>
                                    <a:srgbClr val="C00000"/>
                                  </a:solidFill>
                                  <a:latin typeface="Cambria Math" panose="02040503050406030204" pitchFamily="18" charset="0"/>
                                  <a:cs typeface="Calibri" panose="020F0502020204030204" pitchFamily="34" charset="0"/>
                                </a:rPr>
                              </m:ctrlPr>
                            </m:limLowPr>
                            <m:e>
                              <m:r>
                                <m:rPr>
                                  <m:sty m:val="p"/>
                                </m:rPr>
                                <a:rPr lang="en-US" sz="2400">
                                  <a:solidFill>
                                    <a:srgbClr val="C00000"/>
                                  </a:solidFill>
                                  <a:latin typeface="Cambria Math" panose="02040503050406030204" pitchFamily="18" charset="0"/>
                                  <a:cs typeface="Calibri" panose="020F0502020204030204" pitchFamily="34" charset="0"/>
                                </a:rPr>
                                <m:t>max</m:t>
                              </m:r>
                            </m:e>
                            <m:lim>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𝜋</m:t>
                                  </m:r>
                                </m:e>
                                <m:sub>
                                  <m:r>
                                    <a:rPr lang="en-US" sz="2400" b="0" i="1" smtClean="0">
                                      <a:solidFill>
                                        <a:srgbClr val="C00000"/>
                                      </a:solidFill>
                                      <a:latin typeface="Cambria Math" panose="02040503050406030204" pitchFamily="18" charset="0"/>
                                      <a:cs typeface="Calibri" panose="020F0502020204030204" pitchFamily="34" charset="0"/>
                                    </a:rPr>
                                    <m:t>1</m:t>
                                  </m:r>
                                </m:sub>
                              </m:sSub>
                              <m:r>
                                <a:rPr lang="en-US" sz="2400" b="0" i="1" smtClean="0">
                                  <a:solidFill>
                                    <a:srgbClr val="C00000"/>
                                  </a:solidFill>
                                  <a:latin typeface="Cambria Math" panose="02040503050406030204" pitchFamily="18" charset="0"/>
                                  <a:cs typeface="Calibri" panose="020F0502020204030204" pitchFamily="34" charset="0"/>
                                </a:rPr>
                                <m:t>(</m:t>
                              </m:r>
                              <m:r>
                                <a:rPr lang="en-US" sz="2400" b="0" i="1" smtClean="0">
                                  <a:solidFill>
                                    <a:srgbClr val="C00000"/>
                                  </a:solidFill>
                                  <a:latin typeface="Cambria Math" panose="02040503050406030204" pitchFamily="18" charset="0"/>
                                  <a:cs typeface="Calibri" panose="020F0502020204030204" pitchFamily="34" charset="0"/>
                                </a:rPr>
                                <m:t>𝑠</m:t>
                              </m:r>
                              <m:r>
                                <a:rPr lang="en-US" sz="2400" b="0" i="1" smtClean="0">
                                  <a:solidFill>
                                    <a:srgbClr val="C00000"/>
                                  </a:solidFill>
                                  <a:latin typeface="Cambria Math" panose="02040503050406030204" pitchFamily="18" charset="0"/>
                                  <a:cs typeface="Calibri" panose="020F0502020204030204" pitchFamily="34" charset="0"/>
                                </a:rPr>
                                <m:t>,⋅)∈</m:t>
                              </m:r>
                              <m:r>
                                <m:rPr>
                                  <m:sty m:val="p"/>
                                </m:rPr>
                                <a:rPr lang="en-US" sz="2400" b="0" i="0" smtClean="0">
                                  <a:solidFill>
                                    <a:srgbClr val="C00000"/>
                                  </a:solidFill>
                                  <a:latin typeface="Cambria Math" panose="02040503050406030204" pitchFamily="18" charset="0"/>
                                  <a:cs typeface="Calibri" panose="020F0502020204030204" pitchFamily="34" charset="0"/>
                                </a:rPr>
                                <m:t>Δ</m:t>
                              </m:r>
                              <m:r>
                                <a:rPr lang="en-US" sz="2400" b="0" i="1" smtClean="0">
                                  <a:solidFill>
                                    <a:srgbClr val="C00000"/>
                                  </a:solidFill>
                                  <a:latin typeface="Cambria Math" panose="02040503050406030204" pitchFamily="18" charset="0"/>
                                  <a:cs typeface="Calibri" panose="020F0502020204030204" pitchFamily="34" charset="0"/>
                                </a:rPr>
                                <m:t>(</m:t>
                              </m:r>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𝐴</m:t>
                                  </m:r>
                                </m:e>
                                <m:sub>
                                  <m:r>
                                    <a:rPr lang="en-US" sz="2400" b="0" i="1" smtClean="0">
                                      <a:solidFill>
                                        <a:srgbClr val="C00000"/>
                                      </a:solidFill>
                                      <a:latin typeface="Cambria Math" panose="02040503050406030204" pitchFamily="18" charset="0"/>
                                      <a:cs typeface="Calibri" panose="020F0502020204030204" pitchFamily="34" charset="0"/>
                                    </a:rPr>
                                    <m:t>1</m:t>
                                  </m:r>
                                </m:sub>
                              </m:sSub>
                              <m:r>
                                <a:rPr lang="en-US" sz="2400" b="0" i="1" smtClean="0">
                                  <a:solidFill>
                                    <a:srgbClr val="C00000"/>
                                  </a:solidFill>
                                  <a:latin typeface="Cambria Math" panose="02040503050406030204" pitchFamily="18" charset="0"/>
                                  <a:cs typeface="Calibri" panose="020F0502020204030204" pitchFamily="34" charset="0"/>
                                </a:rPr>
                                <m:t>)</m:t>
                              </m:r>
                            </m:lim>
                          </m:limLow>
                        </m:fName>
                        <m:e>
                          <m:func>
                            <m:funcPr>
                              <m:ctrlPr>
                                <a:rPr lang="en-US" sz="2400" i="1" smtClean="0">
                                  <a:solidFill>
                                    <a:schemeClr val="tx1"/>
                                  </a:solidFill>
                                  <a:latin typeface="Cambria Math" panose="02040503050406030204" pitchFamily="18" charset="0"/>
                                  <a:cs typeface="Calibri" panose="020F0502020204030204" pitchFamily="34" charset="0"/>
                                </a:rPr>
                              </m:ctrlPr>
                            </m:funcPr>
                            <m:fName>
                              <m:limLow>
                                <m:limLowPr>
                                  <m:ctrlPr>
                                    <a:rPr lang="en-US" sz="2400" i="1" smtClean="0">
                                      <a:solidFill>
                                        <a:srgbClr val="C00000"/>
                                      </a:solidFill>
                                      <a:latin typeface="Cambria Math" panose="02040503050406030204" pitchFamily="18" charset="0"/>
                                      <a:cs typeface="Calibri" panose="020F0502020204030204" pitchFamily="34" charset="0"/>
                                    </a:rPr>
                                  </m:ctrlPr>
                                </m:limLowPr>
                                <m:e>
                                  <m:r>
                                    <m:rPr>
                                      <m:sty m:val="p"/>
                                    </m:rPr>
                                    <a:rPr lang="en-US" sz="2400" i="0" smtClean="0">
                                      <a:solidFill>
                                        <a:srgbClr val="C00000"/>
                                      </a:solidFill>
                                      <a:latin typeface="Cambria Math" panose="02040503050406030204" pitchFamily="18" charset="0"/>
                                      <a:cs typeface="Calibri" panose="020F0502020204030204" pitchFamily="34" charset="0"/>
                                    </a:rPr>
                                    <m:t>min</m:t>
                                  </m:r>
                                </m:e>
                                <m:lim>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𝑎</m:t>
                                      </m:r>
                                    </m:e>
                                    <m:sub>
                                      <m:r>
                                        <a:rPr lang="en-US" sz="2400" b="0" i="1" smtClean="0">
                                          <a:solidFill>
                                            <a:srgbClr val="C00000"/>
                                          </a:solidFill>
                                          <a:latin typeface="Cambria Math" panose="02040503050406030204" pitchFamily="18" charset="0"/>
                                          <a:cs typeface="Calibri" panose="020F0502020204030204" pitchFamily="34" charset="0"/>
                                        </a:rPr>
                                        <m:t>2</m:t>
                                      </m:r>
                                    </m:sub>
                                  </m:sSub>
                                  <m:r>
                                    <a:rPr lang="en-US" sz="2400" b="0" i="1" smtClean="0">
                                      <a:solidFill>
                                        <a:srgbClr val="C00000"/>
                                      </a:solidFill>
                                      <a:latin typeface="Cambria Math" panose="02040503050406030204" pitchFamily="18" charset="0"/>
                                      <a:cs typeface="Calibri" panose="020F0502020204030204" pitchFamily="34" charset="0"/>
                                    </a:rPr>
                                    <m:t>∈</m:t>
                                  </m:r>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𝐴</m:t>
                                      </m:r>
                                    </m:e>
                                    <m:sub>
                                      <m:r>
                                        <a:rPr lang="en-US" sz="2400" b="0" i="1" smtClean="0">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b="0" i="1" smtClean="0">
                                      <a:solidFill>
                                        <a:srgbClr val="C00000"/>
                                      </a:solidFill>
                                      <a:latin typeface="Cambria Math" panose="02040503050406030204" pitchFamily="18" charset="0"/>
                                      <a:cs typeface="Calibri" panose="020F0502020204030204" pitchFamily="34" charset="0"/>
                                    </a:rPr>
                                  </m:ctrlPr>
                                </m:naryPr>
                                <m:sub>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𝑎</m:t>
                                      </m:r>
                                    </m:e>
                                    <m:sub>
                                      <m:r>
                                        <a:rPr lang="en-US" sz="2400" b="0" i="1" smtClean="0">
                                          <a:solidFill>
                                            <a:srgbClr val="C00000"/>
                                          </a:solidFill>
                                          <a:latin typeface="Cambria Math" panose="02040503050406030204" pitchFamily="18" charset="0"/>
                                          <a:cs typeface="Calibri" panose="020F0502020204030204" pitchFamily="34" charset="0"/>
                                        </a:rPr>
                                        <m:t>1</m:t>
                                      </m:r>
                                    </m:sub>
                                  </m:sSub>
                                  <m:r>
                                    <a:rPr lang="en-US" sz="2400" b="0" i="1" smtClean="0">
                                      <a:solidFill>
                                        <a:srgbClr val="C00000"/>
                                      </a:solidFill>
                                      <a:latin typeface="Cambria Math" panose="02040503050406030204" pitchFamily="18" charset="0"/>
                                      <a:cs typeface="Calibri" panose="020F0502020204030204" pitchFamily="34" charset="0"/>
                                    </a:rPr>
                                    <m:t>∈</m:t>
                                  </m:r>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𝐴</m:t>
                                      </m:r>
                                    </m:e>
                                    <m:sub>
                                      <m:r>
                                        <a:rPr lang="en-US" sz="2400" b="0" i="1" smtClean="0">
                                          <a:solidFill>
                                            <a:srgbClr val="C00000"/>
                                          </a:solidFill>
                                          <a:latin typeface="Cambria Math" panose="02040503050406030204" pitchFamily="18" charset="0"/>
                                          <a:cs typeface="Calibri" panose="020F0502020204030204" pitchFamily="34" charset="0"/>
                                        </a:rPr>
                                        <m:t>1</m:t>
                                      </m:r>
                                    </m:sub>
                                  </m:sSub>
                                </m:sub>
                                <m:sup/>
                                <m:e>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𝜋</m:t>
                                      </m:r>
                                    </m:e>
                                    <m:sub>
                                      <m:r>
                                        <a:rPr lang="en-US" sz="2400" b="0" i="1" smtClean="0">
                                          <a:solidFill>
                                            <a:srgbClr val="C00000"/>
                                          </a:solidFill>
                                          <a:latin typeface="Cambria Math" panose="02040503050406030204" pitchFamily="18" charset="0"/>
                                          <a:cs typeface="Calibri" panose="020F0502020204030204" pitchFamily="34" charset="0"/>
                                        </a:rPr>
                                        <m:t>1</m:t>
                                      </m:r>
                                    </m:sub>
                                  </m:sSub>
                                  <m:r>
                                    <a:rPr lang="en-US" sz="2400" b="0" i="1" smtClean="0">
                                      <a:solidFill>
                                        <a:srgbClr val="C00000"/>
                                      </a:solidFill>
                                      <a:latin typeface="Cambria Math" panose="02040503050406030204" pitchFamily="18" charset="0"/>
                                      <a:cs typeface="Calibri" panose="020F0502020204030204" pitchFamily="34" charset="0"/>
                                    </a:rPr>
                                    <m:t>(</m:t>
                                  </m:r>
                                  <m:sSub>
                                    <m:sSubPr>
                                      <m:ctrlPr>
                                        <a:rPr lang="en-US" sz="2400" b="0" i="1" smtClean="0">
                                          <a:solidFill>
                                            <a:srgbClr val="C00000"/>
                                          </a:solidFill>
                                          <a:latin typeface="Cambria Math" panose="02040503050406030204" pitchFamily="18" charset="0"/>
                                          <a:cs typeface="Calibri" panose="020F0502020204030204" pitchFamily="34" charset="0"/>
                                        </a:rPr>
                                      </m:ctrlPr>
                                    </m:sSubPr>
                                    <m:e>
                                      <m:r>
                                        <a:rPr lang="en-US" sz="2400" b="0" i="1" smtClean="0">
                                          <a:solidFill>
                                            <a:srgbClr val="C00000"/>
                                          </a:solidFill>
                                          <a:latin typeface="Cambria Math" panose="02040503050406030204" pitchFamily="18" charset="0"/>
                                          <a:cs typeface="Calibri" panose="020F0502020204030204" pitchFamily="34" charset="0"/>
                                        </a:rPr>
                                        <m:t>𝑠</m:t>
                                      </m:r>
                                      <m:r>
                                        <a:rPr lang="en-US" sz="2400" b="0" i="1" smtClean="0">
                                          <a:solidFill>
                                            <a:srgbClr val="C00000"/>
                                          </a:solidFill>
                                          <a:latin typeface="Cambria Math" panose="02040503050406030204" pitchFamily="18" charset="0"/>
                                          <a:cs typeface="Calibri" panose="020F0502020204030204" pitchFamily="34" charset="0"/>
                                        </a:rPr>
                                        <m:t>,</m:t>
                                      </m:r>
                                      <m:r>
                                        <a:rPr lang="en-US" sz="2400" b="0" i="1" smtClean="0">
                                          <a:solidFill>
                                            <a:srgbClr val="C00000"/>
                                          </a:solidFill>
                                          <a:latin typeface="Cambria Math" panose="02040503050406030204" pitchFamily="18" charset="0"/>
                                          <a:cs typeface="Calibri" panose="020F0502020204030204" pitchFamily="34" charset="0"/>
                                        </a:rPr>
                                        <m:t>𝑎</m:t>
                                      </m:r>
                                    </m:e>
                                    <m:sub>
                                      <m:r>
                                        <a:rPr lang="en-US" sz="2400" b="0" i="1" smtClean="0">
                                          <a:solidFill>
                                            <a:srgbClr val="C00000"/>
                                          </a:solidFill>
                                          <a:latin typeface="Cambria Math" panose="02040503050406030204" pitchFamily="18" charset="0"/>
                                          <a:cs typeface="Calibri" panose="020F0502020204030204" pitchFamily="34" charset="0"/>
                                        </a:rPr>
                                        <m:t>1</m:t>
                                      </m:r>
                                    </m:sub>
                                  </m:sSub>
                                  <m:r>
                                    <a:rPr lang="en-US" sz="2400" b="0" i="1" smtClean="0">
                                      <a:solidFill>
                                        <a:srgbClr val="C00000"/>
                                      </a:solidFill>
                                      <a:latin typeface="Cambria Math" panose="02040503050406030204" pitchFamily="18" charset="0"/>
                                      <a:cs typeface="Calibri" panose="020F0502020204030204" pitchFamily="34" charset="0"/>
                                    </a:rPr>
                                    <m:t>)</m:t>
                                  </m:r>
                                  <m:sSup>
                                    <m:sSupPr>
                                      <m:ctrlPr>
                                        <a:rPr lang="en-US" sz="2400" i="1">
                                          <a:solidFill>
                                            <a:srgbClr val="C00000"/>
                                          </a:solidFill>
                                          <a:latin typeface="Cambria Math" panose="02040503050406030204" pitchFamily="18" charset="0"/>
                                          <a:cs typeface="Calibri" panose="020F0502020204030204" pitchFamily="34" charset="0"/>
                                        </a:rPr>
                                      </m:ctrlPr>
                                    </m:sSupPr>
                                    <m:e>
                                      <m:r>
                                        <a:rPr lang="en-US" sz="2400" i="1">
                                          <a:solidFill>
                                            <a:srgbClr val="C00000"/>
                                          </a:solidFill>
                                          <a:latin typeface="Cambria Math" panose="02040503050406030204" pitchFamily="18" charset="0"/>
                                          <a:cs typeface="Calibri" panose="020F0502020204030204" pitchFamily="34" charset="0"/>
                                        </a:rPr>
                                        <m:t>𝑄</m:t>
                                      </m:r>
                                    </m:e>
                                    <m:sup>
                                      <m:r>
                                        <a:rPr lang="en-US" sz="2400" i="1">
                                          <a:solidFill>
                                            <a:srgbClr val="C00000"/>
                                          </a:solidFill>
                                          <a:latin typeface="Cambria Math" panose="02040503050406030204" pitchFamily="18" charset="0"/>
                                          <a:cs typeface="Calibri" panose="020F0502020204030204" pitchFamily="34" charset="0"/>
                                        </a:rPr>
                                        <m:t>∗</m:t>
                                      </m:r>
                                    </m:sup>
                                  </m:sSup>
                                  <m:d>
                                    <m:dPr>
                                      <m:ctrlPr>
                                        <a:rPr lang="en-US" sz="2400" i="1">
                                          <a:solidFill>
                                            <a:srgbClr val="C00000"/>
                                          </a:solidFill>
                                          <a:latin typeface="Cambria Math" panose="02040503050406030204" pitchFamily="18" charset="0"/>
                                          <a:cs typeface="Calibri" panose="020F0502020204030204" pitchFamily="34" charset="0"/>
                                        </a:rPr>
                                      </m:ctrlPr>
                                    </m:dPr>
                                    <m:e>
                                      <m:r>
                                        <a:rPr lang="en-US" sz="2400" i="1">
                                          <a:solidFill>
                                            <a:srgbClr val="C00000"/>
                                          </a:solidFill>
                                          <a:latin typeface="Cambria Math" panose="02040503050406030204" pitchFamily="18" charset="0"/>
                                          <a:cs typeface="Calibri" panose="020F0502020204030204" pitchFamily="34" charset="0"/>
                                        </a:rPr>
                                        <m:t>𝑠</m:t>
                                      </m:r>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2</m:t>
                                          </m:r>
                                        </m:sub>
                                      </m:sSub>
                                    </m:e>
                                  </m:d>
                                </m:e>
                              </m:nary>
                            </m:e>
                          </m:func>
                        </m:e>
                      </m:func>
                      <m:r>
                        <a:rPr lang="en-US" sz="2400" i="1">
                          <a:solidFill>
                            <a:schemeClr val="tx1"/>
                          </a:solidFill>
                          <a:latin typeface="Cambria Math" panose="02040503050406030204" pitchFamily="18" charset="0"/>
                          <a:cs typeface="Calibri" panose="020F0502020204030204" pitchFamily="34" charset="0"/>
                        </a:rPr>
                        <m:t>,</m:t>
                      </m:r>
                      <m:r>
                        <a:rPr lang="en-US" sz="2400" b="0" i="1" smtClean="0">
                          <a:solidFill>
                            <a:schemeClr val="tx1"/>
                          </a:solidFill>
                          <a:latin typeface="Cambria Math" panose="02040503050406030204" pitchFamily="18" charset="0"/>
                          <a:cs typeface="Calibri" panose="020F0502020204030204" pitchFamily="34" charset="0"/>
                        </a:rPr>
                        <m:t>∀</m:t>
                      </m:r>
                      <m:r>
                        <a:rPr lang="en-US" sz="2400" b="0" i="1" smtClean="0">
                          <a:solidFill>
                            <a:schemeClr val="tx1"/>
                          </a:solidFill>
                          <a:latin typeface="Cambria Math" panose="02040503050406030204" pitchFamily="18" charset="0"/>
                          <a:cs typeface="Calibri" panose="020F0502020204030204" pitchFamily="34" charset="0"/>
                        </a:rPr>
                        <m:t>𝑠</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6" name="Rectangle 5">
                <a:extLst>
                  <a:ext uri="{FF2B5EF4-FFF2-40B4-BE49-F238E27FC236}">
                    <a16:creationId xmlns:a16="http://schemas.microsoft.com/office/drawing/2014/main" id="{65FA868E-A144-EC47-AF30-BC0A62D9E5A6}"/>
                  </a:ext>
                </a:extLst>
              </p:cNvPr>
              <p:cNvSpPr>
                <a:spLocks noRot="1" noChangeAspect="1" noMove="1" noResize="1" noEditPoints="1" noAdjustHandles="1" noChangeArrowheads="1" noChangeShapeType="1" noTextEdit="1"/>
              </p:cNvSpPr>
              <p:nvPr/>
            </p:nvSpPr>
            <p:spPr>
              <a:xfrm>
                <a:off x="612648" y="4291538"/>
                <a:ext cx="8229599" cy="1928541"/>
              </a:xfrm>
              <a:prstGeom prst="rect">
                <a:avLst/>
              </a:prstGeom>
              <a:blipFill>
                <a:blip r:embed="rId3"/>
                <a:stretch>
                  <a:fillRect l="-463" t="-66667" b="-895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 xmlns:a16="http://schemas.microsoft.com/office/drawing/2014/main" id="{DF674FC8-350D-4342-A517-61471EB9C56F}"/>
                  </a:ext>
                </a:extLst>
              </p:cNvPr>
              <p:cNvSpPr/>
              <p:nvPr/>
            </p:nvSpPr>
            <p:spPr>
              <a:xfrm>
                <a:off x="1334099" y="1219200"/>
                <a:ext cx="6475800" cy="148418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2400" b="0" i="1" smtClean="0">
                              <a:solidFill>
                                <a:srgbClr val="0000E8"/>
                              </a:solidFill>
                              <a:latin typeface="Cambria Math" panose="02040503050406030204" pitchFamily="18" charset="0"/>
                              <a:cs typeface="Calibri" panose="020F0502020204030204" pitchFamily="34" charset="0"/>
                            </a:rPr>
                          </m:ctrlPr>
                        </m:sSupPr>
                        <m:e>
                          <m:r>
                            <a:rPr lang="en-US" sz="2400" b="0" i="1" smtClean="0">
                              <a:solidFill>
                                <a:srgbClr val="0000E8"/>
                              </a:solidFill>
                              <a:latin typeface="Cambria Math" panose="02040503050406030204" pitchFamily="18" charset="0"/>
                              <a:cs typeface="Calibri" panose="020F0502020204030204" pitchFamily="34" charset="0"/>
                            </a:rPr>
                            <m:t>𝑉</m:t>
                          </m:r>
                        </m:e>
                        <m:sup>
                          <m:r>
                            <a:rPr lang="en-US" sz="2400" b="0" i="1" smtClean="0">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r>
                            <a:rPr lang="en-US" sz="2400" i="1">
                              <a:solidFill>
                                <a:srgbClr val="0000E8"/>
                              </a:solidFill>
                              <a:latin typeface="Cambria Math" panose="02040503050406030204" pitchFamily="18" charset="0"/>
                              <a:cs typeface="Calibri" panose="020F0502020204030204" pitchFamily="34" charset="0"/>
                            </a:rPr>
                            <m:t>𝑠</m:t>
                          </m:r>
                        </m:e>
                      </m:d>
                      <m:r>
                        <a:rPr lang="en-US" sz="2400" i="1">
                          <a:latin typeface="Cambria Math" panose="02040503050406030204" pitchFamily="18" charset="0"/>
                          <a:cs typeface="Calibri" panose="020F0502020204030204" pitchFamily="34" charset="0"/>
                        </a:rPr>
                        <m:t>=</m:t>
                      </m:r>
                      <m:func>
                        <m:funcPr>
                          <m:ctrlPr>
                            <a:rPr lang="en-US" sz="2400" i="1">
                              <a:latin typeface="Cambria Math" panose="02040503050406030204" pitchFamily="18" charset="0"/>
                              <a:cs typeface="Calibri" panose="020F0502020204030204" pitchFamily="34" charset="0"/>
                            </a:rPr>
                          </m:ctrlPr>
                        </m:funcPr>
                        <m:fName>
                          <m:limLow>
                            <m:limLowPr>
                              <m:ctrlPr>
                                <a:rPr lang="en-US" sz="2400" i="1">
                                  <a:solidFill>
                                    <a:srgbClr val="0000E8"/>
                                  </a:solidFill>
                                  <a:latin typeface="Cambria Math" panose="02040503050406030204" pitchFamily="18" charset="0"/>
                                  <a:cs typeface="Calibri" panose="020F0502020204030204" pitchFamily="34" charset="0"/>
                                </a:rPr>
                              </m:ctrlPr>
                            </m:limLowPr>
                            <m:e>
                              <m:r>
                                <m:rPr>
                                  <m:sty m:val="p"/>
                                </m:rPr>
                                <a:rPr lang="en-US" sz="2400">
                                  <a:solidFill>
                                    <a:srgbClr val="0000E8"/>
                                  </a:solidFill>
                                  <a:latin typeface="Cambria Math" panose="02040503050406030204" pitchFamily="18" charset="0"/>
                                  <a:cs typeface="Calibri" panose="020F0502020204030204" pitchFamily="34" charset="0"/>
                                </a:rPr>
                                <m:t>max</m:t>
                              </m:r>
                            </m:e>
                            <m:lim>
                              <m:r>
                                <a:rPr lang="en-US" sz="2400" i="1">
                                  <a:solidFill>
                                    <a:srgbClr val="0000E8"/>
                                  </a:solidFill>
                                  <a:latin typeface="Cambria Math" panose="02040503050406030204" pitchFamily="18" charset="0"/>
                                  <a:cs typeface="Calibri" panose="020F0502020204030204" pitchFamily="34" charset="0"/>
                                </a:rPr>
                                <m:t>𝑎</m:t>
                              </m:r>
                            </m:lim>
                          </m:limLow>
                        </m:fName>
                        <m:e>
                          <m:sSup>
                            <m:sSupPr>
                              <m:ctrlPr>
                                <a:rPr lang="en-US" sz="2400" b="0" i="1" smtClean="0">
                                  <a:latin typeface="Cambria Math" panose="02040503050406030204" pitchFamily="18" charset="0"/>
                                  <a:cs typeface="Calibri" panose="020F0502020204030204" pitchFamily="34" charset="0"/>
                                </a:rPr>
                              </m:ctrlPr>
                            </m:sSupPr>
                            <m:e>
                              <m:r>
                                <a:rPr lang="en-US" sz="2400" b="0" i="1" smtClean="0">
                                  <a:latin typeface="Cambria Math" panose="02040503050406030204" pitchFamily="18" charset="0"/>
                                  <a:cs typeface="Calibri" panose="020F0502020204030204" pitchFamily="34" charset="0"/>
                                </a:rPr>
                                <m:t>𝑄</m:t>
                              </m:r>
                            </m:e>
                            <m:sup>
                              <m:r>
                                <a:rPr lang="en-US" sz="2400" b="0" i="1" smtClean="0">
                                  <a:latin typeface="Cambria Math" panose="02040503050406030204" pitchFamily="18" charset="0"/>
                                  <a:cs typeface="Calibri" panose="020F0502020204030204" pitchFamily="34" charset="0"/>
                                </a:rPr>
                                <m:t>∗</m:t>
                              </m:r>
                            </m:sup>
                          </m:sSup>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e>
                      </m:func>
                      <m:r>
                        <a:rPr lang="en-US" sz="2400" b="0" i="1" smtClean="0">
                          <a:solidFill>
                            <a:srgbClr val="0000E8"/>
                          </a:solidFill>
                          <a:latin typeface="Cambria Math" panose="02040503050406030204" pitchFamily="18" charset="0"/>
                          <a:cs typeface="Calibri" panose="020F0502020204030204" pitchFamily="34" charset="0"/>
                        </a:rPr>
                        <m:t>,</m:t>
                      </m:r>
                      <m:r>
                        <a:rPr lang="en-US" sz="2400" i="1" smtClean="0">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𝑠</m:t>
                      </m:r>
                    </m:oMath>
                  </m:oMathPara>
                </a14:m>
                <a:endParaRPr lang="en-US" sz="2400" i="1" dirty="0">
                  <a:solidFill>
                    <a:srgbClr val="0000E8"/>
                  </a:solidFill>
                  <a:latin typeface="Cambria Math" panose="02040503050406030204" pitchFamily="18"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𝑄</m:t>
                          </m:r>
                        </m:e>
                        <m:sup>
                          <m:r>
                            <a:rPr lang="en-US" sz="2400" i="1">
                              <a:latin typeface="Cambria Math" panose="02040503050406030204" pitchFamily="18" charset="0"/>
                              <a:cs typeface="Calibri" panose="020F0502020204030204" pitchFamily="34" charset="0"/>
                            </a:rPr>
                            <m:t>∗</m:t>
                          </m:r>
                        </m:sup>
                      </m:sSup>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e>
                      </m:d>
                      <m:r>
                        <a:rPr lang="en-US" sz="2400" b="0" i="1" smtClean="0">
                          <a:solidFill>
                            <a:srgbClr val="0000E8"/>
                          </a:solidFill>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𝑅</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𝑎</m:t>
                          </m:r>
                          <m:r>
                            <a:rPr lang="en-US" sz="2400" i="1">
                              <a:latin typeface="Cambria Math" panose="02040503050406030204" pitchFamily="18" charset="0"/>
                              <a:cs typeface="Calibri" panose="020F0502020204030204" pitchFamily="34" charset="0"/>
                            </a:rPr>
                            <m:t> </m:t>
                          </m:r>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nary>
                        <m:naryPr>
                          <m:chr m:val="∑"/>
                          <m:supHide m:val="on"/>
                          <m:ctrlPr>
                            <a:rPr lang="en-US" sz="2400" i="1">
                              <a:solidFill>
                                <a:srgbClr val="00B050"/>
                              </a:solidFill>
                              <a:latin typeface="Cambria Math" panose="02040503050406030204" pitchFamily="18" charset="0"/>
                              <a:cs typeface="Calibri" panose="020F0502020204030204" pitchFamily="34" charset="0"/>
                            </a:rPr>
                          </m:ctrlPr>
                        </m:naryPr>
                        <m:sub>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sub>
                        <m:sup/>
                        <m:e>
                          <m:r>
                            <a:rPr lang="en-US" sz="2400" i="1">
                              <a:solidFill>
                                <a:srgbClr val="00B050"/>
                              </a:solidFill>
                              <a:latin typeface="Cambria Math" panose="02040503050406030204" pitchFamily="18" charset="0"/>
                              <a:cs typeface="Calibri" panose="020F0502020204030204" pitchFamily="34" charset="0"/>
                            </a:rPr>
                            <m:t>𝑃</m:t>
                          </m:r>
                          <m:d>
                            <m:dPr>
                              <m:ctrlPr>
                                <a:rPr lang="en-US" sz="2400" i="1">
                                  <a:solidFill>
                                    <a:srgbClr val="00B050"/>
                                  </a:solidFill>
                                  <a:latin typeface="Cambria Math" panose="02040503050406030204" pitchFamily="18" charset="0"/>
                                  <a:cs typeface="Calibri" panose="020F0502020204030204" pitchFamily="34" charset="0"/>
                                </a:rPr>
                              </m:ctrlPr>
                            </m:dPr>
                            <m:e>
                              <m:sSup>
                                <m:sSupPr>
                                  <m:ctrlPr>
                                    <a:rPr lang="en-US" sz="2400" i="1">
                                      <a:solidFill>
                                        <a:srgbClr val="00B050"/>
                                      </a:solidFill>
                                      <a:latin typeface="Cambria Math" panose="02040503050406030204" pitchFamily="18" charset="0"/>
                                      <a:cs typeface="Calibri" panose="020F0502020204030204" pitchFamily="34" charset="0"/>
                                    </a:rPr>
                                  </m:ctrlPr>
                                </m:sSupPr>
                                <m:e>
                                  <m:r>
                                    <a:rPr lang="en-US" sz="2400" i="1">
                                      <a:solidFill>
                                        <a:srgbClr val="00B050"/>
                                      </a:solidFill>
                                      <a:latin typeface="Cambria Math" panose="02040503050406030204" pitchFamily="18" charset="0"/>
                                      <a:cs typeface="Calibri" panose="020F0502020204030204" pitchFamily="34" charset="0"/>
                                    </a:rPr>
                                    <m:t>𝑠</m:t>
                                  </m:r>
                                </m:e>
                                <m:sup>
                                  <m:r>
                                    <a:rPr lang="en-US" sz="2400" i="1">
                                      <a:solidFill>
                                        <a:srgbClr val="00B050"/>
                                      </a:solidFill>
                                      <a:latin typeface="Cambria Math" panose="02040503050406030204" pitchFamily="18" charset="0"/>
                                      <a:cs typeface="Calibri" panose="020F0502020204030204" pitchFamily="34" charset="0"/>
                                    </a:rPr>
                                    <m:t>′</m:t>
                                  </m:r>
                                </m:sup>
                              </m:sSup>
                            </m:e>
                            <m:e>
                              <m:r>
                                <a:rPr lang="en-US" sz="2400" i="1">
                                  <a:solidFill>
                                    <a:srgbClr val="00B050"/>
                                  </a:solidFill>
                                  <a:latin typeface="Cambria Math" panose="02040503050406030204" pitchFamily="18" charset="0"/>
                                  <a:cs typeface="Calibri" panose="020F0502020204030204" pitchFamily="34" charset="0"/>
                                </a:rPr>
                                <m:t>𝑠</m:t>
                              </m:r>
                              <m:r>
                                <a:rPr lang="en-US" sz="2400" i="1">
                                  <a:solidFill>
                                    <a:srgbClr val="00B050"/>
                                  </a:solidFill>
                                  <a:latin typeface="Cambria Math" panose="02040503050406030204" pitchFamily="18" charset="0"/>
                                  <a:cs typeface="Calibri" panose="020F0502020204030204" pitchFamily="34" charset="0"/>
                                </a:rPr>
                                <m:t>,</m:t>
                              </m:r>
                              <m:r>
                                <a:rPr lang="en-US" sz="2400" i="1">
                                  <a:solidFill>
                                    <a:srgbClr val="00B050"/>
                                  </a:solidFill>
                                  <a:latin typeface="Cambria Math" panose="02040503050406030204" pitchFamily="18" charset="0"/>
                                  <a:cs typeface="Calibri" panose="020F0502020204030204" pitchFamily="34" charset="0"/>
                                </a:rPr>
                                <m:t>𝑎</m:t>
                              </m:r>
                            </m:e>
                          </m:d>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𝑉</m:t>
                              </m:r>
                            </m:e>
                            <m:sup>
                              <m:r>
                                <a:rPr lang="en-US" sz="2400" i="1">
                                  <a:solidFill>
                                    <a:srgbClr val="0000E8"/>
                                  </a:solidFill>
                                  <a:latin typeface="Cambria Math" panose="02040503050406030204" pitchFamily="18" charset="0"/>
                                  <a:cs typeface="Calibri" panose="020F0502020204030204" pitchFamily="34" charset="0"/>
                                </a:rPr>
                                <m:t>∗</m:t>
                              </m:r>
                            </m:sup>
                          </m:sSup>
                          <m:d>
                            <m:dPr>
                              <m:ctrlPr>
                                <a:rPr lang="en-US" sz="2400" i="1">
                                  <a:solidFill>
                                    <a:srgbClr val="0000E8"/>
                                  </a:solidFill>
                                  <a:latin typeface="Cambria Math" panose="02040503050406030204" pitchFamily="18" charset="0"/>
                                  <a:cs typeface="Calibri" panose="020F0502020204030204" pitchFamily="34" charset="0"/>
                                </a:rPr>
                              </m:ctrlPr>
                            </m:dPr>
                            <m:e>
                              <m:sSup>
                                <m:sSupPr>
                                  <m:ctrlPr>
                                    <a:rPr lang="en-US" sz="2400" i="1">
                                      <a:solidFill>
                                        <a:srgbClr val="0000E8"/>
                                      </a:solidFill>
                                      <a:latin typeface="Cambria Math" panose="02040503050406030204" pitchFamily="18" charset="0"/>
                                      <a:cs typeface="Calibri" panose="020F0502020204030204" pitchFamily="34" charset="0"/>
                                    </a:rPr>
                                  </m:ctrlPr>
                                </m:sSupPr>
                                <m:e>
                                  <m:r>
                                    <a:rPr lang="en-US" sz="2400" i="1">
                                      <a:solidFill>
                                        <a:srgbClr val="0000E8"/>
                                      </a:solidFill>
                                      <a:latin typeface="Cambria Math" panose="02040503050406030204" pitchFamily="18" charset="0"/>
                                      <a:cs typeface="Calibri" panose="020F0502020204030204" pitchFamily="34" charset="0"/>
                                    </a:rPr>
                                    <m:t>𝑠</m:t>
                                  </m:r>
                                </m:e>
                                <m:sup>
                                  <m:r>
                                    <a:rPr lang="en-US" sz="2400" i="1">
                                      <a:solidFill>
                                        <a:srgbClr val="0000E8"/>
                                      </a:solidFill>
                                      <a:latin typeface="Cambria Math" panose="02040503050406030204" pitchFamily="18" charset="0"/>
                                      <a:cs typeface="Calibri" panose="020F0502020204030204" pitchFamily="34" charset="0"/>
                                    </a:rPr>
                                    <m:t>′</m:t>
                                  </m:r>
                                </m:sup>
                              </m:sSup>
                            </m:e>
                          </m:d>
                        </m:e>
                      </m:nary>
                      <m:r>
                        <a:rPr lang="en-US" sz="2400" i="1">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𝑎</m:t>
                      </m:r>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𝑠</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DF674FC8-350D-4342-A517-61471EB9C56F}"/>
                  </a:ext>
                </a:extLst>
              </p:cNvPr>
              <p:cNvSpPr>
                <a:spLocks noRot="1" noChangeAspect="1" noMove="1" noResize="1" noEditPoints="1" noAdjustHandles="1" noChangeArrowheads="1" noChangeShapeType="1" noTextEdit="1"/>
              </p:cNvSpPr>
              <p:nvPr/>
            </p:nvSpPr>
            <p:spPr>
              <a:xfrm>
                <a:off x="1334099" y="1219200"/>
                <a:ext cx="6475800" cy="1484189"/>
              </a:xfrm>
              <a:prstGeom prst="rect">
                <a:avLst/>
              </a:prstGeom>
              <a:blipFill>
                <a:blip r:embed="rId4"/>
                <a:stretch>
                  <a:fillRect l="-391" t="-55556" b="-119658"/>
                </a:stretch>
              </a:blipFill>
            </p:spPr>
            <p:txBody>
              <a:bodyPr/>
              <a:lstStyle/>
              <a:p>
                <a:r>
                  <a:rPr lang="en-US">
                    <a:noFill/>
                  </a:rPr>
                  <a:t> </a:t>
                </a:r>
              </a:p>
            </p:txBody>
          </p:sp>
        </mc:Fallback>
      </mc:AlternateContent>
    </p:spTree>
    <p:extLst>
      <p:ext uri="{BB962C8B-B14F-4D97-AF65-F5344CB8AC3E}">
        <p14:creationId xmlns:p14="http://schemas.microsoft.com/office/powerpoint/2010/main" val="4046055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065FA8-39DF-3F45-8C98-41B79E412EA8}"/>
              </a:ext>
            </a:extLst>
          </p:cNvPr>
          <p:cNvSpPr>
            <a:spLocks noGrp="1"/>
          </p:cNvSpPr>
          <p:nvPr>
            <p:ph type="title"/>
          </p:nvPr>
        </p:nvSpPr>
        <p:spPr/>
        <p:txBody>
          <a:bodyPr/>
          <a:lstStyle/>
          <a:p>
            <a:r>
              <a:rPr lang="en-US" dirty="0"/>
              <a:t>Minimax-Q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4857D18A-E50B-264E-B046-0CD8FE6D8C6E}"/>
                  </a:ext>
                </a:extLst>
              </p:cNvPr>
              <p:cNvSpPr>
                <a:spLocks noGrp="1"/>
              </p:cNvSpPr>
              <p:nvPr>
                <p:ph sz="quarter" idx="1"/>
              </p:nvPr>
            </p:nvSpPr>
            <p:spPr/>
            <p:txBody>
              <a:bodyPr>
                <a:normAutofit/>
              </a:bodyPr>
              <a:lstStyle/>
              <a:p>
                <a:r>
                  <a:rPr lang="en-US" dirty="0"/>
                  <a:t>Value iteration requires knowing </a:t>
                </a:r>
                <a14:m>
                  <m:oMath xmlns:m="http://schemas.openxmlformats.org/officeDocument/2006/math">
                    <m:r>
                      <a:rPr lang="en-US" altLang="ja-JP" i="1" dirty="0">
                        <a:latin typeface="Cambria Math" panose="02040503050406030204" pitchFamily="18" charset="0"/>
                        <a:cs typeface="Calibri"/>
                        <a:sym typeface="Symbol" pitchFamily="18" charset="2"/>
                      </a:rPr>
                      <m:t>𝑇</m:t>
                    </m:r>
                  </m:oMath>
                </a14:m>
                <a:r>
                  <a:rPr lang="en-US" altLang="ja-JP" dirty="0">
                    <a:latin typeface="Calibri"/>
                    <a:cs typeface="Calibri"/>
                    <a:sym typeface="Symbol" pitchFamily="18" charset="2"/>
                  </a:rPr>
                  <a:t>, </a:t>
                </a:r>
                <a14:m>
                  <m:oMath xmlns:m="http://schemas.openxmlformats.org/officeDocument/2006/math">
                    <m:sSub>
                      <m:sSubPr>
                        <m:ctrlPr>
                          <a:rPr lang="en-US" i="1">
                            <a:latin typeface="Cambria Math" panose="02040503050406030204" pitchFamily="18" charset="0"/>
                            <a:ea typeface="ＭＳ Ｐゴシック" pitchFamily="34" charset="-128"/>
                            <a:cs typeface="Calibri"/>
                          </a:rPr>
                        </m:ctrlPr>
                      </m:sSubPr>
                      <m:e>
                        <m:r>
                          <a:rPr lang="en-US" i="1">
                            <a:latin typeface="Cambria Math" panose="02040503050406030204" pitchFamily="18" charset="0"/>
                            <a:ea typeface="ＭＳ Ｐゴシック" pitchFamily="34" charset="-128"/>
                            <a:cs typeface="Calibri"/>
                          </a:rPr>
                          <m:t>𝑅</m:t>
                        </m:r>
                      </m:e>
                      <m:sub>
                        <m:r>
                          <a:rPr lang="en-US" i="1">
                            <a:latin typeface="Cambria Math" panose="02040503050406030204" pitchFamily="18" charset="0"/>
                            <a:ea typeface="ＭＳ Ｐゴシック" pitchFamily="34" charset="-128"/>
                            <a:cs typeface="Calibri"/>
                          </a:rPr>
                          <m:t>𝑖</m:t>
                        </m:r>
                      </m:sub>
                    </m:sSub>
                  </m:oMath>
                </a14:m>
                <a:endParaRPr lang="en-US" dirty="0"/>
              </a:p>
              <a:p>
                <a:endParaRPr lang="en-US" dirty="0"/>
              </a:p>
              <a:p>
                <a:r>
                  <a:rPr lang="en-US" dirty="0"/>
                  <a:t>Minimax-Q [Littman94]</a:t>
                </a:r>
              </a:p>
              <a:p>
                <a:pPr lvl="1"/>
                <a:r>
                  <a:rPr lang="en-US" dirty="0"/>
                  <a:t>Extension of Q-learning</a:t>
                </a:r>
              </a:p>
              <a:p>
                <a:pPr lvl="1"/>
                <a:r>
                  <a:rPr lang="en-US" dirty="0"/>
                  <a:t>For two-player zero-sum Markov games</a:t>
                </a:r>
              </a:p>
              <a:p>
                <a:pPr lvl="1"/>
                <a:r>
                  <a:rPr lang="en-US" dirty="0"/>
                  <a:t>Provably converges to Nash equilibria in </a:t>
                </a:r>
                <a:r>
                  <a:rPr lang="en-US" dirty="0">
                    <a:solidFill>
                      <a:srgbClr val="C00000"/>
                    </a:solidFill>
                  </a:rPr>
                  <a:t>self play</a:t>
                </a:r>
              </a:p>
            </p:txBody>
          </p:sp>
        </mc:Choice>
        <mc:Fallback xmlns="">
          <p:sp>
            <p:nvSpPr>
              <p:cNvPr id="3" name="Content Placeholder 2">
                <a:extLst>
                  <a:ext uri="{FF2B5EF4-FFF2-40B4-BE49-F238E27FC236}">
                    <a16:creationId xmlns:a16="http://schemas.microsoft.com/office/drawing/2014/main" id="{4857D18A-E50B-264E-B046-0CD8FE6D8C6E}"/>
                  </a:ext>
                </a:extLst>
              </p:cNvPr>
              <p:cNvSpPr>
                <a:spLocks noGrp="1" noRot="1" noChangeAspect="1" noMove="1" noResize="1" noEditPoints="1" noAdjustHandles="1" noChangeArrowheads="1" noChangeShapeType="1" noTextEdit="1"/>
              </p:cNvSpPr>
              <p:nvPr>
                <p:ph sz="quarter" idx="1"/>
              </p:nvPr>
            </p:nvSpPr>
            <p:spPr>
              <a:blipFill>
                <a:blip r:embed="rId2"/>
                <a:stretch>
                  <a:fillRect l="-772" t="-1799"/>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CB335A3C-5BD9-4D40-854F-8715D49AD916}"/>
              </a:ext>
            </a:extLst>
          </p:cNvPr>
          <p:cNvSpPr>
            <a:spLocks noGrp="1"/>
          </p:cNvSpPr>
          <p:nvPr>
            <p:ph type="sldNum" sz="quarter" idx="12"/>
          </p:nvPr>
        </p:nvSpPr>
        <p:spPr/>
        <p:txBody>
          <a:bodyPr/>
          <a:lstStyle/>
          <a:p>
            <a:fld id="{A3B20E47-2A4C-4221-B6B9-A2AC2F1C1077}" type="slidenum">
              <a:rPr lang="en-US" smtClean="0"/>
              <a:pPr/>
              <a:t>23</a:t>
            </a:fld>
            <a:endParaRPr lang="en-US" dirty="0"/>
          </a:p>
        </p:txBody>
      </p:sp>
      <p:sp>
        <p:nvSpPr>
          <p:cNvPr id="5" name="TextBox 4">
            <a:extLst>
              <a:ext uri="{FF2B5EF4-FFF2-40B4-BE49-F238E27FC236}">
                <a16:creationId xmlns="" xmlns:a16="http://schemas.microsoft.com/office/drawing/2014/main" id="{7AAE6974-2FE5-BC46-B7A2-54FB569C5C37}"/>
              </a:ext>
            </a:extLst>
          </p:cNvPr>
          <p:cNvSpPr txBox="1"/>
          <p:nvPr/>
        </p:nvSpPr>
        <p:spPr>
          <a:xfrm>
            <a:off x="2672267" y="4531360"/>
            <a:ext cx="5506534" cy="1200329"/>
          </a:xfrm>
          <a:prstGeom prst="rect">
            <a:avLst/>
          </a:prstGeom>
          <a:noFill/>
        </p:spPr>
        <p:txBody>
          <a:bodyPr wrap="square" rtlCol="0">
            <a:spAutoFit/>
          </a:bodyPr>
          <a:lstStyle/>
          <a:p>
            <a:r>
              <a:rPr lang="en-US" sz="2400" dirty="0">
                <a:solidFill>
                  <a:srgbClr val="C00000"/>
                </a:solidFill>
              </a:rPr>
              <a:t>A learning agent learns through interacting with another learning agent using the same learning algorithm</a:t>
            </a:r>
          </a:p>
        </p:txBody>
      </p:sp>
      <p:cxnSp>
        <p:nvCxnSpPr>
          <p:cNvPr id="7" name="Straight Arrow Connector 6">
            <a:extLst>
              <a:ext uri="{FF2B5EF4-FFF2-40B4-BE49-F238E27FC236}">
                <a16:creationId xmlns="" xmlns:a16="http://schemas.microsoft.com/office/drawing/2014/main" id="{02AC53BE-6498-F84B-94B7-CC5F6A1994BB}"/>
              </a:ext>
            </a:extLst>
          </p:cNvPr>
          <p:cNvCxnSpPr/>
          <p:nvPr/>
        </p:nvCxnSpPr>
        <p:spPr>
          <a:xfrm flipV="1">
            <a:off x="6258560" y="4013200"/>
            <a:ext cx="152400" cy="538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16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F3B62-BC61-004D-A11B-02FE4A8CCD4D}"/>
              </a:ext>
            </a:extLst>
          </p:cNvPr>
          <p:cNvSpPr>
            <a:spLocks noGrp="1"/>
          </p:cNvSpPr>
          <p:nvPr>
            <p:ph type="title"/>
          </p:nvPr>
        </p:nvSpPr>
        <p:spPr/>
        <p:txBody>
          <a:bodyPr/>
          <a:lstStyle/>
          <a:p>
            <a:r>
              <a:rPr lang="en-US" dirty="0"/>
              <a:t>Minimax-Q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BDCA382C-125E-EC49-B166-F5C0B8417E29}"/>
                  </a:ext>
                </a:extLst>
              </p:cNvPr>
              <p:cNvSpPr>
                <a:spLocks noGrp="1"/>
              </p:cNvSpPr>
              <p:nvPr>
                <p:ph sz="quarter" idx="1"/>
              </p:nvPr>
            </p:nvSpPr>
            <p:spPr/>
            <p:txBody>
              <a:bodyPr>
                <a:noAutofit/>
              </a:bodyPr>
              <a:lstStyle/>
              <a:p>
                <a:pPr marL="0" indent="0">
                  <a:buNone/>
                </a:pPr>
                <a:r>
                  <a:rPr lang="en-US" sz="2400" dirty="0">
                    <a:solidFill>
                      <a:srgbClr val="0070C0"/>
                    </a:solidFill>
                  </a:rPr>
                  <a:t>Initialize</a:t>
                </a:r>
                <a:r>
                  <a:rPr lang="en-US" sz="2400" dirty="0"/>
                  <a:t> </a:t>
                </a:r>
                <a14:m>
                  <m:oMath xmlns:m="http://schemas.openxmlformats.org/officeDocument/2006/math">
                    <m:r>
                      <a:rPr lang="en-US" sz="2400" i="1" dirty="0" smtClean="0">
                        <a:latin typeface="Cambria Math" panose="02040503050406030204" pitchFamily="18" charset="0"/>
                      </a:rPr>
                      <m:t>𝑄</m:t>
                    </m:r>
                    <m:d>
                      <m:dPr>
                        <m:ctrlPr>
                          <a:rPr lang="en-US" sz="2400" i="1" dirty="0" smtClean="0">
                            <a:latin typeface="Cambria Math" panose="02040503050406030204" pitchFamily="18" charset="0"/>
                          </a:rPr>
                        </m:ctrlPr>
                      </m:dPr>
                      <m:e>
                        <m:r>
                          <a:rPr lang="en-US" sz="2400" i="1" dirty="0" err="1">
                            <a:latin typeface="Cambria Math" panose="02040503050406030204" pitchFamily="18" charset="0"/>
                          </a:rPr>
                          <m:t>𝑠</m:t>
                        </m:r>
                        <m:r>
                          <a:rPr lang="en-US" sz="2400" i="1" dirty="0" err="1">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i="1" dirty="0" err="1">
                                <a:latin typeface="Cambria Math" panose="02040503050406030204" pitchFamily="18" charset="0"/>
                              </a:rPr>
                              <m:t>𝑎</m:t>
                            </m:r>
                          </m:e>
                          <m:sub>
                            <m:r>
                              <a:rPr lang="en-US" sz="2400" b="0" i="1" dirty="0" smtClean="0">
                                <a:latin typeface="Cambria Math" panose="02040503050406030204" pitchFamily="18" charset="0"/>
                              </a:rPr>
                              <m:t>1</m:t>
                            </m:r>
                          </m:sub>
                        </m:sSub>
                        <m:r>
                          <a:rPr lang="en-US" sz="2400" i="1" dirty="0" err="1">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2</m:t>
                            </m:r>
                          </m:sub>
                        </m:sSub>
                      </m:e>
                    </m:d>
                    <m:r>
                      <a:rPr lang="en-US" sz="2400" b="0" i="1" dirty="0" smtClean="0">
                        <a:latin typeface="Cambria Math" panose="02040503050406030204" pitchFamily="18" charset="0"/>
                      </a:rPr>
                      <m:t>←1, </m:t>
                    </m:r>
                    <m:r>
                      <a:rPr lang="en-US" sz="2400" b="0" i="1" dirty="0" smtClean="0">
                        <a:latin typeface="Cambria Math" panose="02040503050406030204" pitchFamily="18" charset="0"/>
                      </a:rPr>
                      <m:t>𝑉</m:t>
                    </m:r>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𝑠</m:t>
                        </m:r>
                      </m:e>
                    </m:d>
                    <m:r>
                      <a:rPr lang="en-US" sz="2400" b="0" i="1" dirty="0" smtClean="0">
                        <a:latin typeface="Cambria Math" panose="02040503050406030204" pitchFamily="18" charset="0"/>
                      </a:rPr>
                      <m:t>←1,</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𝜋</m:t>
                        </m:r>
                      </m:e>
                      <m:sub>
                        <m:r>
                          <a:rPr lang="en-US" sz="2400" b="0" i="1" dirty="0" smtClean="0">
                            <a:latin typeface="Cambria Math" panose="02040503050406030204" pitchFamily="18" charset="0"/>
                          </a:rPr>
                          <m:t>1</m:t>
                        </m:r>
                      </m:sub>
                    </m:sSub>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𝑠</m:t>
                        </m:r>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1</m:t>
                            </m:r>
                          </m:sub>
                        </m:sSub>
                      </m:e>
                    </m:d>
                    <m:r>
                      <a:rPr lang="en-US" sz="2400" b="0" i="1" dirty="0" smtClean="0">
                        <a:latin typeface="Cambria Math" panose="02040503050406030204" pitchFamily="18" charset="0"/>
                      </a:rPr>
                      <m:t>←</m:t>
                    </m:r>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1</m:t>
                        </m:r>
                      </m:num>
                      <m:den>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𝐴</m:t>
                            </m:r>
                          </m:e>
                          <m:sub>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den>
                    </m:f>
                  </m:oMath>
                </a14:m>
                <a:r>
                  <a:rPr lang="en-US" sz="2400" b="0" dirty="0"/>
                  <a:t>, </a:t>
                </a:r>
                <a14:m>
                  <m:oMath xmlns:m="http://schemas.openxmlformats.org/officeDocument/2006/math">
                    <m:r>
                      <a:rPr lang="en-US" sz="2400" b="0" i="1" dirty="0" smtClean="0">
                        <a:latin typeface="Cambria Math" panose="02040503050406030204" pitchFamily="18" charset="0"/>
                      </a:rPr>
                      <m:t>𝛼</m:t>
                    </m:r>
                    <m:r>
                      <a:rPr lang="en-US" sz="2400" i="1" dirty="0">
                        <a:latin typeface="Cambria Math" panose="02040503050406030204" pitchFamily="18" charset="0"/>
                      </a:rPr>
                      <m:t>←1</m:t>
                    </m:r>
                  </m:oMath>
                </a14:m>
                <a:endParaRPr lang="en-US" sz="2400" b="0" dirty="0"/>
              </a:p>
              <a:p>
                <a:pPr marL="0" indent="0">
                  <a:buNone/>
                </a:pPr>
                <a:r>
                  <a:rPr lang="en-US" sz="2400" dirty="0">
                    <a:solidFill>
                      <a:srgbClr val="0070C0"/>
                    </a:solidFill>
                  </a:rPr>
                  <a:t>Take actions</a:t>
                </a:r>
                <a:r>
                  <a:rPr lang="en-US" sz="2400" dirty="0"/>
                  <a:t>: At state </a:t>
                </a:r>
                <a14:m>
                  <m:oMath xmlns:m="http://schemas.openxmlformats.org/officeDocument/2006/math">
                    <m:r>
                      <a:rPr lang="en-US" sz="2400" i="1" dirty="0">
                        <a:latin typeface="Cambria Math" panose="02040503050406030204" pitchFamily="18" charset="0"/>
                      </a:rPr>
                      <m:t>𝑠</m:t>
                    </m:r>
                  </m:oMath>
                </a14:m>
                <a:r>
                  <a:rPr lang="en-US" altLang="zh-CN" sz="2400" dirty="0"/>
                  <a:t>, w</a:t>
                </a:r>
                <a:r>
                  <a:rPr lang="en-US" sz="2400" dirty="0"/>
                  <a:t>ith prob. </a:t>
                </a:r>
                <a14:m>
                  <m:oMath xmlns:m="http://schemas.openxmlformats.org/officeDocument/2006/math">
                    <m:r>
                      <a:rPr lang="en-US" sz="2400" b="0" i="1" smtClean="0">
                        <a:latin typeface="Cambria Math" panose="02040503050406030204" pitchFamily="18" charset="0"/>
                      </a:rPr>
                      <m:t>𝜖</m:t>
                    </m:r>
                  </m:oMath>
                </a14:m>
                <a:r>
                  <a:rPr lang="en-US" sz="2400" dirty="0"/>
                  <a:t> choose a random action, and with prob. </a:t>
                </a:r>
                <a14:m>
                  <m:oMath xmlns:m="http://schemas.openxmlformats.org/officeDocument/2006/math">
                    <m:r>
                      <a:rPr lang="en-US" sz="2400" b="0" i="0" smtClean="0">
                        <a:latin typeface="Cambria Math" panose="02040503050406030204" pitchFamily="18" charset="0"/>
                      </a:rPr>
                      <m:t>1</m:t>
                    </m:r>
                    <m:r>
                      <a:rPr lang="en-US" sz="2400" b="0" i="1" smtClean="0">
                        <a:latin typeface="Cambria Math" panose="02040503050406030204" pitchFamily="18" charset="0"/>
                      </a:rPr>
                      <m:t>−</m:t>
                    </m:r>
                    <m:r>
                      <a:rPr lang="en-US" sz="2400" i="1">
                        <a:latin typeface="Cambria Math" panose="02040503050406030204" pitchFamily="18" charset="0"/>
                      </a:rPr>
                      <m:t>𝜖</m:t>
                    </m:r>
                  </m:oMath>
                </a14:m>
                <a:r>
                  <a:rPr lang="en-US" sz="2400" dirty="0"/>
                  <a:t> choose action ac</a:t>
                </a:r>
                <a:r>
                  <a:rPr lang="en-US" altLang="zh-CN" sz="2400" dirty="0"/>
                  <a:t>cording</a:t>
                </a:r>
                <a:r>
                  <a:rPr lang="zh-CN" altLang="en-US" sz="2400" dirty="0"/>
                  <a:t> </a:t>
                </a:r>
                <a:r>
                  <a:rPr lang="en-US" altLang="zh-CN" sz="2400" dirty="0"/>
                  <a:t>to</a:t>
                </a:r>
                <a:r>
                  <a:rPr lang="zh-CN" alt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𝜋</m:t>
                        </m:r>
                      </m:e>
                      <m:sub>
                        <m:r>
                          <a:rPr lang="en-US" sz="2400" i="1" dirty="0">
                            <a:latin typeface="Cambria Math" panose="02040503050406030204" pitchFamily="18" charset="0"/>
                          </a:rPr>
                          <m:t>1</m:t>
                        </m:r>
                      </m:sub>
                    </m:sSub>
                    <m:d>
                      <m:dPr>
                        <m:ctrlPr>
                          <a:rPr lang="en-US" sz="2400" i="1" dirty="0">
                            <a:latin typeface="Cambria Math" panose="02040503050406030204" pitchFamily="18" charset="0"/>
                          </a:rPr>
                        </m:ctrlPr>
                      </m:dPr>
                      <m:e>
                        <m:r>
                          <a:rPr lang="en-US" sz="2400" i="1" dirty="0">
                            <a:latin typeface="Cambria Math" panose="02040503050406030204" pitchFamily="18" charset="0"/>
                          </a:rPr>
                          <m:t>𝑠</m:t>
                        </m:r>
                        <m:r>
                          <a:rPr lang="en-US" sz="2400" i="1" dirty="0">
                            <a:latin typeface="Cambria Math" panose="02040503050406030204" pitchFamily="18" charset="0"/>
                          </a:rPr>
                          <m:t>,</m:t>
                        </m:r>
                        <m:r>
                          <a:rPr lang="en-US" sz="2400" i="1" dirty="0">
                            <a:latin typeface="Cambria Math" panose="02040503050406030204" pitchFamily="18" charset="0"/>
                          </a:rPr>
                          <m:t>𝑎</m:t>
                        </m:r>
                      </m:e>
                    </m:d>
                  </m:oMath>
                </a14:m>
                <a:endParaRPr lang="en-US" sz="2400" dirty="0"/>
              </a:p>
              <a:p>
                <a:pPr marL="0" indent="0">
                  <a:buNone/>
                </a:pPr>
                <a:r>
                  <a:rPr lang="en-US" sz="2400" dirty="0">
                    <a:solidFill>
                      <a:srgbClr val="0070C0"/>
                    </a:solidFill>
                  </a:rPr>
                  <a:t>Learn</a:t>
                </a:r>
                <a:r>
                  <a:rPr lang="en-US" sz="2400" dirty="0"/>
                  <a:t>: after receiving </a:t>
                </a:r>
                <a14:m>
                  <m:oMath xmlns:m="http://schemas.openxmlformats.org/officeDocument/2006/math">
                    <m:sSub>
                      <m:sSubPr>
                        <m:ctrlPr>
                          <a:rPr lang="en-US" sz="2400" i="1" dirty="0">
                            <a:latin typeface="Cambria Math" panose="02040503050406030204" pitchFamily="18" charset="0"/>
                          </a:rPr>
                        </m:ctrlPr>
                      </m:sSubPr>
                      <m:e>
                        <m:r>
                          <a:rPr lang="en-US" sz="2400" b="0" i="1" dirty="0" smtClean="0">
                            <a:latin typeface="Cambria Math" panose="02040503050406030204" pitchFamily="18" charset="0"/>
                          </a:rPr>
                          <m:t>𝑟</m:t>
                        </m:r>
                      </m:e>
                      <m:sub>
                        <m:r>
                          <a:rPr lang="en-US" sz="2400" i="1" dirty="0">
                            <a:latin typeface="Cambria Math" panose="02040503050406030204" pitchFamily="18" charset="0"/>
                          </a:rPr>
                          <m:t>1</m:t>
                        </m:r>
                      </m:sub>
                    </m:sSub>
                  </m:oMath>
                </a14:m>
                <a:r>
                  <a:rPr lang="en-US" sz="2400" dirty="0"/>
                  <a:t> for moving from </a:t>
                </a:r>
                <a14:m>
                  <m:oMath xmlns:m="http://schemas.openxmlformats.org/officeDocument/2006/math">
                    <m:r>
                      <a:rPr lang="en-US" sz="2400" i="1" dirty="0" smtClean="0">
                        <a:latin typeface="Cambria Math" panose="02040503050406030204" pitchFamily="18" charset="0"/>
                      </a:rPr>
                      <m:t>𝑠</m:t>
                    </m:r>
                  </m:oMath>
                </a14:m>
                <a:r>
                  <a:rPr lang="en-US" sz="2400" dirty="0"/>
                  <a:t> to </a:t>
                </a:r>
                <a14:m>
                  <m:oMath xmlns:m="http://schemas.openxmlformats.org/officeDocument/2006/math">
                    <m:r>
                      <a:rPr lang="en-US" sz="2400" i="1" dirty="0">
                        <a:latin typeface="Cambria Math" panose="02040503050406030204" pitchFamily="18" charset="0"/>
                      </a:rPr>
                      <m:t>𝑠</m:t>
                    </m:r>
                    <m:r>
                      <a:rPr lang="en-US" sz="2400" b="0" i="1" dirty="0" smtClean="0">
                        <a:latin typeface="Cambria Math" panose="02040503050406030204" pitchFamily="18" charset="0"/>
                      </a:rPr>
                      <m:t>′</m:t>
                    </m:r>
                  </m:oMath>
                </a14:m>
                <a:r>
                  <a:rPr lang="en-US" sz="2400" dirty="0"/>
                  <a:t> via </a:t>
                </a:r>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𝑎</m:t>
                        </m:r>
                      </m:e>
                      <m:sub>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2</m:t>
                        </m:r>
                      </m:sub>
                    </m:sSub>
                  </m:oMath>
                </a14:m>
                <a:endParaRPr lang="en-US" sz="2400" dirty="0"/>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r>
                  <a:rPr lang="en-US" sz="2400" dirty="0"/>
                  <a:t>Update </a:t>
                </a:r>
                <a14:m>
                  <m:oMath xmlns:m="http://schemas.openxmlformats.org/officeDocument/2006/math">
                    <m:r>
                      <a:rPr lang="en-US" sz="2400" i="1">
                        <a:latin typeface="Cambria Math" panose="02040503050406030204" pitchFamily="18" charset="0"/>
                        <a:cs typeface="Calibri" panose="020F0502020204030204" pitchFamily="34" charset="0"/>
                      </a:rPr>
                      <m:t>𝛼</m:t>
                    </m:r>
                  </m:oMath>
                </a14:m>
                <a:endParaRPr lang="en-US" sz="2400" dirty="0"/>
              </a:p>
            </p:txBody>
          </p:sp>
        </mc:Choice>
        <mc:Fallback xmlns="">
          <p:sp>
            <p:nvSpPr>
              <p:cNvPr id="3" name="Content Placeholder 2">
                <a:extLst>
                  <a:ext uri="{FF2B5EF4-FFF2-40B4-BE49-F238E27FC236}">
                    <a16:creationId xmlns:a16="http://schemas.microsoft.com/office/drawing/2014/main" xmlns:a14="http://schemas.microsoft.com/office/drawing/2010/main" xmlns="" id="{BDCA382C-125E-EC49-B166-F5C0B8417E29}"/>
                  </a:ext>
                </a:extLst>
              </p:cNvPr>
              <p:cNvSpPr>
                <a:spLocks noGrp="1" noRot="1" noChangeAspect="1" noMove="1" noResize="1" noEditPoints="1" noAdjustHandles="1" noChangeArrowheads="1" noChangeShapeType="1" noTextEdit="1"/>
              </p:cNvSpPr>
              <p:nvPr>
                <p:ph sz="quarter" idx="1"/>
              </p:nvPr>
            </p:nvSpPr>
            <p:spPr>
              <a:blipFill rotWithShape="0">
                <a:blip r:embed="rId2"/>
                <a:stretch>
                  <a:fillRect l="-1111" r="-2148" b="-4074"/>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AE99749F-3F24-3545-82B9-58B41A881DBD}"/>
              </a:ext>
            </a:extLst>
          </p:cNvPr>
          <p:cNvSpPr>
            <a:spLocks noGrp="1"/>
          </p:cNvSpPr>
          <p:nvPr>
            <p:ph type="sldNum" sz="quarter" idx="12"/>
          </p:nvPr>
        </p:nvSpPr>
        <p:spPr/>
        <p:txBody>
          <a:bodyPr/>
          <a:lstStyle/>
          <a:p>
            <a:fld id="{A3B20E47-2A4C-4221-B6B9-A2AC2F1C1077}" type="slidenum">
              <a:rPr lang="en-US" smtClean="0"/>
              <a:pPr/>
              <a:t>24</a:t>
            </a:fld>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 xmlns:a16="http://schemas.microsoft.com/office/drawing/2014/main" id="{59EE3C98-E8CC-9444-9D0D-6FB193777520}"/>
                  </a:ext>
                </a:extLst>
              </p:cNvPr>
              <p:cNvSpPr/>
              <p:nvPr/>
            </p:nvSpPr>
            <p:spPr>
              <a:xfrm>
                <a:off x="267247" y="4851577"/>
                <a:ext cx="8229600" cy="1032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solidFill>
                            <a:schemeClr val="tx1"/>
                          </a:solidFill>
                          <a:latin typeface="Cambria Math" panose="02040503050406030204" pitchFamily="18" charset="0"/>
                          <a:cs typeface="Calibri" panose="020F0502020204030204" pitchFamily="34" charset="0"/>
                        </a:rPr>
                        <m:t>𝑉</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e>
                      </m:d>
                      <m:r>
                        <a:rPr lang="en-US" sz="2400" i="1">
                          <a:solidFill>
                            <a:schemeClr val="tx1"/>
                          </a:solidFill>
                          <a:latin typeface="Cambria Math" panose="02040503050406030204" pitchFamily="18" charset="0"/>
                          <a:cs typeface="Calibri" panose="020F0502020204030204" pitchFamily="34" charset="0"/>
                        </a:rPr>
                        <m:t>←</m:t>
                      </m:r>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min</m:t>
                              </m:r>
                            </m:e>
                            <m:lim>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2</m:t>
                                  </m:r>
                                </m:sub>
                              </m:sSub>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𝐴</m:t>
                                  </m:r>
                                </m:e>
                                <m:sub>
                                  <m:r>
                                    <a:rPr lang="en-US" altLang="zh-CN" sz="2400"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i="1">
                                  <a:solidFill>
                                    <a:schemeClr val="tx1"/>
                                  </a:solidFill>
                                  <a:latin typeface="Cambria Math" panose="02040503050406030204" pitchFamily="18" charset="0"/>
                                  <a:cs typeface="Calibri" panose="020F0502020204030204" pitchFamily="34" charset="0"/>
                                </a:rPr>
                              </m:ctrlPr>
                            </m:naryPr>
                            <m:sub>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sub>
                            <m:sup/>
                            <m:e>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𝜋</m:t>
                                  </m:r>
                                </m:e>
                                <m:sub>
                                  <m:r>
                                    <a:rPr lang="en-US" sz="2400" i="1">
                                      <a:solidFill>
                                        <a:srgbClr val="C00000"/>
                                      </a:solidFill>
                                      <a:latin typeface="Cambria Math" panose="02040503050406030204" pitchFamily="18" charset="0"/>
                                      <a:cs typeface="Calibri" panose="020F0502020204030204" pitchFamily="34" charset="0"/>
                                    </a:rPr>
                                    <m:t>1</m:t>
                                  </m:r>
                                </m:sub>
                              </m:sSub>
                              <m:d>
                                <m:dPr>
                                  <m:ctrlPr>
                                    <a:rPr lang="en-US" sz="2400" i="1">
                                      <a:solidFill>
                                        <a:srgbClr val="C00000"/>
                                      </a:solidFill>
                                      <a:latin typeface="Cambria Math" panose="02040503050406030204" pitchFamily="18" charset="0"/>
                                      <a:cs typeface="Calibri" panose="020F0502020204030204" pitchFamily="34" charset="0"/>
                                    </a:rPr>
                                  </m:ctrlPr>
                                </m:dPr>
                                <m:e>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𝑠</m:t>
                                      </m:r>
                                      <m:r>
                                        <a:rPr lang="en-US" sz="2400" i="1">
                                          <a:solidFill>
                                            <a:srgbClr val="C00000"/>
                                          </a:solidFill>
                                          <a:latin typeface="Cambria Math" panose="02040503050406030204" pitchFamily="18" charset="0"/>
                                          <a:cs typeface="Calibri" panose="020F0502020204030204" pitchFamily="34" charset="0"/>
                                        </a:rPr>
                                        <m:t>,</m:t>
                                      </m:r>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e>
                              </m:d>
                              <m:r>
                                <a:rPr lang="en-US" altLang="zh-CN" sz="2400" i="1" smtClean="0">
                                  <a:solidFill>
                                    <a:schemeClr val="tx1"/>
                                  </a:solidFill>
                                  <a:latin typeface="Cambria Math" panose="02040503050406030204" pitchFamily="18" charset="0"/>
                                  <a:cs typeface="Calibri" panose="020F0502020204030204" pitchFamily="34" charset="0"/>
                                </a:rPr>
                                <m:t>𝑄</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1</m:t>
                                      </m:r>
                                    </m:sub>
                                  </m:sSub>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2</m:t>
                                      </m:r>
                                    </m:sub>
                                  </m:sSub>
                                </m:e>
                              </m:d>
                            </m:e>
                          </m:nary>
                        </m:e>
                      </m:func>
                    </m:oMath>
                  </m:oMathPara>
                </a14:m>
                <a:endParaRPr lang="en-US" sz="2400" dirty="0"/>
              </a:p>
            </p:txBody>
          </p:sp>
        </mc:Choice>
        <mc:Fallback xmlns="">
          <p:sp>
            <p:nvSpPr>
              <p:cNvPr id="5" name="Rectangle 4">
                <a:extLst>
                  <a:ext uri="{FF2B5EF4-FFF2-40B4-BE49-F238E27FC236}">
                    <a16:creationId xmlns:a16="http://schemas.microsoft.com/office/drawing/2014/main" xmlns:a14="http://schemas.microsoft.com/office/drawing/2010/main" xmlns="" id="{59EE3C98-E8CC-9444-9D0D-6FB193777520}"/>
                  </a:ext>
                </a:extLst>
              </p:cNvPr>
              <p:cNvSpPr>
                <a:spLocks noRot="1" noChangeAspect="1" noMove="1" noResize="1" noEditPoints="1" noAdjustHandles="1" noChangeArrowheads="1" noChangeShapeType="1" noTextEdit="1"/>
              </p:cNvSpPr>
              <p:nvPr/>
            </p:nvSpPr>
            <p:spPr>
              <a:xfrm>
                <a:off x="267247" y="4851577"/>
                <a:ext cx="8229600" cy="103233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98966" y="3273023"/>
                <a:ext cx="7241894" cy="50917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1−</m:t>
                          </m:r>
                          <m:r>
                            <a:rPr lang="en-US" sz="2400" i="1">
                              <a:latin typeface="Cambria Math" panose="02040503050406030204" pitchFamily="18" charset="0"/>
                              <a:cs typeface="Calibri" panose="020F0502020204030204" pitchFamily="34" charset="0"/>
                            </a:rPr>
                            <m:t>𝛼</m:t>
                          </m:r>
                        </m:e>
                      </m:d>
                      <m:r>
                        <a:rPr lang="en-US" sz="2400" i="1">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𝛼</m:t>
                      </m:r>
                      <m:d>
                        <m:dPr>
                          <m:ctrlPr>
                            <a:rPr lang="en-US" sz="2400" i="1">
                              <a:latin typeface="Cambria Math" panose="02040503050406030204" pitchFamily="18" charset="0"/>
                              <a:cs typeface="Calibri" panose="020F0502020204030204" pitchFamily="34" charset="0"/>
                            </a:rPr>
                          </m:ctrlPr>
                        </m:d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𝑟</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r>
                            <a:rPr lang="en-US" sz="2400" i="1">
                              <a:latin typeface="Cambria Math" panose="02040503050406030204" pitchFamily="18" charset="0"/>
                              <a:cs typeface="Calibri" panose="020F0502020204030204" pitchFamily="34" charset="0"/>
                            </a:rPr>
                            <m:t>𝑉</m:t>
                          </m:r>
                          <m:d>
                            <m:dPr>
                              <m:ctrlPr>
                                <a:rPr lang="en-US" sz="2400" i="1">
                                  <a:latin typeface="Cambria Math" panose="02040503050406030204" pitchFamily="18" charset="0"/>
                                  <a:cs typeface="Calibri" panose="020F0502020204030204" pitchFamily="34" charset="0"/>
                                </a:rPr>
                              </m:ctrlPr>
                            </m:dPr>
                            <m:e>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𝑠</m:t>
                                  </m:r>
                                </m:e>
                                <m:sup>
                                  <m:r>
                                    <a:rPr lang="en-US" sz="2400" i="1">
                                      <a:latin typeface="Cambria Math" panose="02040503050406030204" pitchFamily="18" charset="0"/>
                                      <a:cs typeface="Calibri" panose="020F0502020204030204" pitchFamily="34" charset="0"/>
                                    </a:rPr>
                                    <m:t>′</m:t>
                                  </m:r>
                                </m:sup>
                              </m:sSup>
                            </m:e>
                          </m:d>
                        </m:e>
                      </m:d>
                    </m:oMath>
                  </m:oMathPara>
                </a14:m>
                <a:endParaRPr lang="en-US" sz="2400" dirty="0"/>
              </a:p>
            </p:txBody>
          </p:sp>
        </mc:Choice>
        <mc:Fallback xmlns="">
          <p:sp>
            <p:nvSpPr>
              <p:cNvPr id="6" name="Rectangle 5"/>
              <p:cNvSpPr>
                <a:spLocks noRot="1" noChangeAspect="1" noMove="1" noResize="1" noEditPoints="1" noAdjustHandles="1" noChangeArrowheads="1" noChangeShapeType="1" noTextEdit="1"/>
              </p:cNvSpPr>
              <p:nvPr/>
            </p:nvSpPr>
            <p:spPr>
              <a:xfrm>
                <a:off x="898966" y="3273023"/>
                <a:ext cx="7241894" cy="50917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38536" y="3826067"/>
                <a:ext cx="8048264" cy="1032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cs typeface="Calibri" panose="020F0502020204030204" pitchFamily="34" charset="0"/>
                            </a:rPr>
                          </m:ctrlPr>
                        </m:sSub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Sub>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i="1">
                          <a:latin typeface="Cambria Math" panose="02040503050406030204" pitchFamily="18" charset="0"/>
                          <a:cs typeface="Calibri" panose="020F0502020204030204" pitchFamily="34" charset="0"/>
                        </a:rPr>
                        <m:t>←</m:t>
                      </m:r>
                      <m:func>
                        <m:funcPr>
                          <m:ctrlPr>
                            <a:rPr lang="en-US" altLang="zh-CN" sz="2400" i="1">
                              <a:latin typeface="Cambria Math" panose="02040503050406030204" pitchFamily="18" charset="0"/>
                              <a:cs typeface="Calibri" panose="020F0502020204030204" pitchFamily="34" charset="0"/>
                            </a:rPr>
                          </m:ctrlPr>
                        </m:funcPr>
                        <m:fName>
                          <m:limLow>
                            <m:limLowPr>
                              <m:ctrlPr>
                                <a:rPr lang="en-US" altLang="zh-CN" sz="2400" i="1">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argmax</m:t>
                              </m:r>
                            </m:e>
                            <m:lim>
                              <m:sSubSup>
                                <m:sSubSupPr>
                                  <m:ctrlPr>
                                    <a:rPr lang="en-US" altLang="zh-CN" sz="2400" i="1">
                                      <a:solidFill>
                                        <a:srgbClr val="C00000"/>
                                      </a:solidFill>
                                      <a:latin typeface="Cambria Math" panose="02040503050406030204" pitchFamily="18" charset="0"/>
                                      <a:cs typeface="Calibri" panose="020F0502020204030204" pitchFamily="34" charset="0"/>
                                    </a:rPr>
                                  </m:ctrlPr>
                                </m:sSubSupPr>
                                <m:e>
                                  <m:r>
                                    <a:rPr lang="en-US" altLang="zh-CN" sz="2400" i="1">
                                      <a:solidFill>
                                        <a:srgbClr val="C00000"/>
                                      </a:solidFill>
                                      <a:latin typeface="Cambria Math" panose="02040503050406030204" pitchFamily="18" charset="0"/>
                                      <a:cs typeface="Calibri" panose="020F0502020204030204" pitchFamily="34" charset="0"/>
                                    </a:rPr>
                                    <m:t>𝜋</m:t>
                                  </m:r>
                                </m:e>
                                <m:sub>
                                  <m:r>
                                    <a:rPr lang="en-US" altLang="zh-CN" sz="2400" i="1">
                                      <a:solidFill>
                                        <a:srgbClr val="C00000"/>
                                      </a:solidFill>
                                      <a:latin typeface="Cambria Math" panose="02040503050406030204" pitchFamily="18" charset="0"/>
                                      <a:cs typeface="Calibri" panose="020F0502020204030204" pitchFamily="34" charset="0"/>
                                    </a:rPr>
                                    <m:t>1</m:t>
                                  </m:r>
                                </m:sub>
                                <m:sup>
                                  <m:r>
                                    <a:rPr lang="en-US" altLang="zh-CN" sz="2400" i="1">
                                      <a:solidFill>
                                        <a:srgbClr val="C00000"/>
                                      </a:solidFill>
                                      <a:latin typeface="Cambria Math" panose="02040503050406030204" pitchFamily="18" charset="0"/>
                                      <a:cs typeface="Calibri" panose="020F0502020204030204" pitchFamily="34" charset="0"/>
                                    </a:rPr>
                                    <m:t>′</m:t>
                                  </m:r>
                                </m:sup>
                              </m:sSubSup>
                              <m:r>
                                <a:rPr lang="en-US" altLang="zh-CN" sz="2400" i="1">
                                  <a:solidFill>
                                    <a:srgbClr val="C00000"/>
                                  </a:solidFill>
                                  <a:latin typeface="Cambria Math" panose="02040503050406030204" pitchFamily="18" charset="0"/>
                                  <a:cs typeface="Calibri" panose="020F0502020204030204" pitchFamily="34" charset="0"/>
                                </a:rPr>
                                <m:t>(</m:t>
                              </m:r>
                              <m:r>
                                <a:rPr lang="en-US" altLang="zh-CN" sz="2400" i="1">
                                  <a:solidFill>
                                    <a:srgbClr val="C00000"/>
                                  </a:solidFill>
                                  <a:latin typeface="Cambria Math" panose="02040503050406030204" pitchFamily="18" charset="0"/>
                                  <a:cs typeface="Calibri" panose="020F0502020204030204" pitchFamily="34" charset="0"/>
                                </a:rPr>
                                <m:t>𝑠</m:t>
                              </m:r>
                              <m:r>
                                <a:rPr lang="en-US" altLang="zh-CN" sz="2400" i="1">
                                  <a:solidFill>
                                    <a:srgbClr val="C00000"/>
                                  </a:solidFill>
                                  <a:latin typeface="Cambria Math" panose="02040503050406030204" pitchFamily="18" charset="0"/>
                                  <a:cs typeface="Calibri" panose="020F0502020204030204" pitchFamily="34" charset="0"/>
                                </a:rPr>
                                <m:t>,⋅)∈</m:t>
                              </m:r>
                              <m:r>
                                <m:rPr>
                                  <m:sty m:val="p"/>
                                </m:rPr>
                                <a:rPr lang="en-US" sz="2400">
                                  <a:solidFill>
                                    <a:srgbClr val="C00000"/>
                                  </a:solidFill>
                                  <a:latin typeface="Cambria Math" panose="02040503050406030204" pitchFamily="18" charset="0"/>
                                  <a:cs typeface="Calibri" panose="020F0502020204030204" pitchFamily="34" charset="0"/>
                                </a:rPr>
                                <m:t>Δ</m:t>
                              </m:r>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lim>
                          </m:limLow>
                        </m:fName>
                        <m:e>
                          <m:func>
                            <m:funcPr>
                              <m:ctrlPr>
                                <a:rPr lang="en-US" altLang="zh-CN" sz="2400" i="1">
                                  <a:latin typeface="Cambria Math" panose="02040503050406030204" pitchFamily="18" charset="0"/>
                                  <a:cs typeface="Calibri" panose="020F0502020204030204" pitchFamily="34" charset="0"/>
                                </a:rPr>
                              </m:ctrlPr>
                            </m:funcPr>
                            <m:fName>
                              <m:limLow>
                                <m:limLowPr>
                                  <m:ctrlPr>
                                    <a:rPr lang="en-US" altLang="zh-CN" sz="2400" i="1">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min</m:t>
                                  </m:r>
                                </m:e>
                                <m:lim>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2</m:t>
                                      </m:r>
                                    </m:sub>
                                  </m:sSub>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𝐴</m:t>
                                      </m:r>
                                    </m:e>
                                    <m:sub>
                                      <m:r>
                                        <a:rPr lang="en-US" altLang="zh-CN" sz="2400"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i="1">
                                      <a:latin typeface="Cambria Math" panose="02040503050406030204" pitchFamily="18" charset="0"/>
                                      <a:cs typeface="Calibri" panose="020F0502020204030204" pitchFamily="34" charset="0"/>
                                    </a:rPr>
                                  </m:ctrlPr>
                                </m:naryPr>
                                <m:sub>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sub>
                                <m:sup/>
                                <m:e>
                                  <m:sSubSup>
                                    <m:sSubSupPr>
                                      <m:ctrlPr>
                                        <a:rPr lang="en-US" altLang="zh-CN" sz="2400" i="1">
                                          <a:solidFill>
                                            <a:srgbClr val="C00000"/>
                                          </a:solidFill>
                                          <a:latin typeface="Cambria Math" panose="02040503050406030204" pitchFamily="18" charset="0"/>
                                          <a:cs typeface="Calibri" panose="020F0502020204030204" pitchFamily="34" charset="0"/>
                                        </a:rPr>
                                      </m:ctrlPr>
                                    </m:sSubSupPr>
                                    <m:e>
                                      <m:r>
                                        <a:rPr lang="en-US" altLang="zh-CN" sz="2400" i="1">
                                          <a:solidFill>
                                            <a:srgbClr val="C00000"/>
                                          </a:solidFill>
                                          <a:latin typeface="Cambria Math" panose="02040503050406030204" pitchFamily="18" charset="0"/>
                                          <a:cs typeface="Calibri" panose="020F0502020204030204" pitchFamily="34" charset="0"/>
                                        </a:rPr>
                                        <m:t>𝜋</m:t>
                                      </m:r>
                                    </m:e>
                                    <m:sub>
                                      <m:r>
                                        <a:rPr lang="en-US" altLang="zh-CN" sz="2400" i="1">
                                          <a:solidFill>
                                            <a:srgbClr val="C00000"/>
                                          </a:solidFill>
                                          <a:latin typeface="Cambria Math" panose="02040503050406030204" pitchFamily="18" charset="0"/>
                                          <a:cs typeface="Calibri" panose="020F0502020204030204" pitchFamily="34" charset="0"/>
                                        </a:rPr>
                                        <m:t>1</m:t>
                                      </m:r>
                                    </m:sub>
                                    <m:sup>
                                      <m:r>
                                        <a:rPr lang="en-US" altLang="zh-CN" sz="2400" i="1">
                                          <a:solidFill>
                                            <a:srgbClr val="C00000"/>
                                          </a:solidFill>
                                          <a:latin typeface="Cambria Math" panose="02040503050406030204" pitchFamily="18" charset="0"/>
                                          <a:cs typeface="Calibri" panose="020F0502020204030204" pitchFamily="34" charset="0"/>
                                        </a:rPr>
                                        <m:t>′</m:t>
                                      </m:r>
                                    </m:sup>
                                  </m:sSubSup>
                                  <m:d>
                                    <m:dPr>
                                      <m:ctrlPr>
                                        <a:rPr lang="en-US" altLang="zh-CN" sz="2400" i="1">
                                          <a:solidFill>
                                            <a:srgbClr val="C00000"/>
                                          </a:solidFill>
                                          <a:latin typeface="Cambria Math" panose="02040503050406030204" pitchFamily="18" charset="0"/>
                                          <a:cs typeface="Calibri" panose="020F0502020204030204" pitchFamily="34" charset="0"/>
                                        </a:rPr>
                                      </m:ctrlPr>
                                    </m:dPr>
                                    <m:e>
                                      <m:r>
                                        <a:rPr lang="en-US" altLang="zh-CN" sz="2400" i="1">
                                          <a:solidFill>
                                            <a:srgbClr val="C00000"/>
                                          </a:solidFill>
                                          <a:latin typeface="Cambria Math" panose="02040503050406030204" pitchFamily="18" charset="0"/>
                                          <a:cs typeface="Calibri" panose="020F0502020204030204" pitchFamily="34" charset="0"/>
                                        </a:rPr>
                                        <m:t>𝑠</m:t>
                                      </m:r>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1</m:t>
                                          </m:r>
                                        </m:sub>
                                      </m:sSub>
                                    </m:e>
                                  </m:d>
                                  <m:r>
                                    <a:rPr lang="en-US" altLang="zh-CN" sz="2400" i="1">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e>
                              </m:nary>
                            </m:e>
                          </m:func>
                        </m:e>
                      </m:func>
                    </m:oMath>
                  </m:oMathPara>
                </a14:m>
                <a:endParaRPr lang="en-US" sz="2400" dirty="0"/>
              </a:p>
            </p:txBody>
          </p:sp>
        </mc:Choice>
        <mc:Fallback xmlns="">
          <p:sp>
            <p:nvSpPr>
              <p:cNvPr id="7" name="Rectangle 6"/>
              <p:cNvSpPr>
                <a:spLocks noRot="1" noChangeAspect="1" noMove="1" noResize="1" noEditPoints="1" noAdjustHandles="1" noChangeArrowheads="1" noChangeShapeType="1" noTextEdit="1"/>
              </p:cNvSpPr>
              <p:nvPr/>
            </p:nvSpPr>
            <p:spPr>
              <a:xfrm>
                <a:off x="638536" y="3826067"/>
                <a:ext cx="8048264" cy="1032334"/>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407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F3B62-BC61-004D-A11B-02FE4A8CCD4D}"/>
              </a:ext>
            </a:extLst>
          </p:cNvPr>
          <p:cNvSpPr>
            <a:spLocks noGrp="1"/>
          </p:cNvSpPr>
          <p:nvPr>
            <p:ph type="title"/>
          </p:nvPr>
        </p:nvSpPr>
        <p:spPr/>
        <p:txBody>
          <a:bodyPr/>
          <a:lstStyle/>
          <a:p>
            <a:r>
              <a:rPr lang="en-US" dirty="0"/>
              <a:t>Minimax-Q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BDCA382C-125E-EC49-B166-F5C0B8417E29}"/>
                  </a:ext>
                </a:extLst>
              </p:cNvPr>
              <p:cNvSpPr>
                <a:spLocks noGrp="1"/>
              </p:cNvSpPr>
              <p:nvPr>
                <p:ph sz="quarter" idx="1"/>
              </p:nvPr>
            </p:nvSpPr>
            <p:spPr/>
            <p:txBody>
              <a:bodyPr>
                <a:noAutofit/>
              </a:bodyPr>
              <a:lstStyle/>
              <a:p>
                <a:pPr marL="0" indent="0">
                  <a:buNone/>
                </a:pPr>
                <a:r>
                  <a:rPr lang="en-US" sz="2400" dirty="0">
                    <a:solidFill>
                      <a:srgbClr val="0070C0"/>
                    </a:solidFill>
                  </a:rPr>
                  <a:t>Initialize</a:t>
                </a:r>
                <a:r>
                  <a:rPr lang="en-US" sz="2400" dirty="0"/>
                  <a:t> </a:t>
                </a:r>
                <a14:m>
                  <m:oMath xmlns:m="http://schemas.openxmlformats.org/officeDocument/2006/math">
                    <m:r>
                      <a:rPr lang="en-US" sz="2400" i="1" dirty="0" smtClean="0">
                        <a:latin typeface="Cambria Math" panose="02040503050406030204" pitchFamily="18" charset="0"/>
                      </a:rPr>
                      <m:t>𝑄</m:t>
                    </m:r>
                    <m:d>
                      <m:dPr>
                        <m:ctrlPr>
                          <a:rPr lang="en-US" sz="2400" i="1" dirty="0" smtClean="0">
                            <a:latin typeface="Cambria Math" panose="02040503050406030204" pitchFamily="18" charset="0"/>
                          </a:rPr>
                        </m:ctrlPr>
                      </m:dPr>
                      <m:e>
                        <m:r>
                          <a:rPr lang="en-US" sz="2400" i="1" dirty="0" err="1">
                            <a:latin typeface="Cambria Math" panose="02040503050406030204" pitchFamily="18" charset="0"/>
                          </a:rPr>
                          <m:t>𝑠</m:t>
                        </m:r>
                        <m:r>
                          <a:rPr lang="en-US" sz="2400" i="1" dirty="0" err="1">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i="1" dirty="0" err="1">
                                <a:latin typeface="Cambria Math" panose="02040503050406030204" pitchFamily="18" charset="0"/>
                              </a:rPr>
                              <m:t>𝑎</m:t>
                            </m:r>
                          </m:e>
                          <m:sub>
                            <m:r>
                              <a:rPr lang="en-US" sz="2400" b="0" i="1" dirty="0" smtClean="0">
                                <a:latin typeface="Cambria Math" panose="02040503050406030204" pitchFamily="18" charset="0"/>
                              </a:rPr>
                              <m:t>1</m:t>
                            </m:r>
                          </m:sub>
                        </m:sSub>
                        <m:r>
                          <a:rPr lang="en-US" sz="2400" i="1" dirty="0" err="1">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2</m:t>
                            </m:r>
                          </m:sub>
                        </m:sSub>
                      </m:e>
                    </m:d>
                    <m:r>
                      <a:rPr lang="en-US" sz="2400" b="0" i="1" dirty="0" smtClean="0">
                        <a:latin typeface="Cambria Math" panose="02040503050406030204" pitchFamily="18" charset="0"/>
                      </a:rPr>
                      <m:t>←1, </m:t>
                    </m:r>
                    <m:r>
                      <a:rPr lang="en-US" sz="2400" b="0" i="1" dirty="0" smtClean="0">
                        <a:latin typeface="Cambria Math" panose="02040503050406030204" pitchFamily="18" charset="0"/>
                      </a:rPr>
                      <m:t>𝑉</m:t>
                    </m:r>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𝑠</m:t>
                        </m:r>
                      </m:e>
                    </m:d>
                    <m:r>
                      <a:rPr lang="en-US" sz="2400" b="0" i="1" dirty="0" smtClean="0">
                        <a:latin typeface="Cambria Math" panose="02040503050406030204" pitchFamily="18" charset="0"/>
                      </a:rPr>
                      <m:t>←1,</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𝜋</m:t>
                        </m:r>
                      </m:e>
                      <m:sub>
                        <m:r>
                          <a:rPr lang="en-US" sz="2400" b="0" i="1" dirty="0" smtClean="0">
                            <a:latin typeface="Cambria Math" panose="02040503050406030204" pitchFamily="18" charset="0"/>
                          </a:rPr>
                          <m:t>1</m:t>
                        </m:r>
                      </m:sub>
                    </m:sSub>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𝑠</m:t>
                        </m:r>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1</m:t>
                            </m:r>
                          </m:sub>
                        </m:sSub>
                      </m:e>
                    </m:d>
                    <m:r>
                      <a:rPr lang="en-US" sz="2400" b="0" i="1" dirty="0" smtClean="0">
                        <a:latin typeface="Cambria Math" panose="02040503050406030204" pitchFamily="18" charset="0"/>
                      </a:rPr>
                      <m:t>←</m:t>
                    </m:r>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1</m:t>
                        </m:r>
                      </m:num>
                      <m:den>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𝐴</m:t>
                            </m:r>
                          </m:e>
                          <m:sub>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den>
                    </m:f>
                  </m:oMath>
                </a14:m>
                <a:r>
                  <a:rPr lang="en-US" sz="2400" b="0" dirty="0"/>
                  <a:t>, </a:t>
                </a:r>
                <a14:m>
                  <m:oMath xmlns:m="http://schemas.openxmlformats.org/officeDocument/2006/math">
                    <m:r>
                      <a:rPr lang="en-US" sz="2400" b="0" i="1" dirty="0" smtClean="0">
                        <a:latin typeface="Cambria Math" panose="02040503050406030204" pitchFamily="18" charset="0"/>
                      </a:rPr>
                      <m:t>𝛼</m:t>
                    </m:r>
                    <m:r>
                      <a:rPr lang="en-US" sz="2400" i="1" dirty="0">
                        <a:latin typeface="Cambria Math" panose="02040503050406030204" pitchFamily="18" charset="0"/>
                      </a:rPr>
                      <m:t>←1</m:t>
                    </m:r>
                  </m:oMath>
                </a14:m>
                <a:endParaRPr lang="en-US" sz="2400" b="0" dirty="0"/>
              </a:p>
              <a:p>
                <a:pPr marL="0" indent="0">
                  <a:buNone/>
                </a:pPr>
                <a:r>
                  <a:rPr lang="en-US" sz="2400" dirty="0">
                    <a:solidFill>
                      <a:srgbClr val="0070C0"/>
                    </a:solidFill>
                  </a:rPr>
                  <a:t>Take actions</a:t>
                </a:r>
                <a:r>
                  <a:rPr lang="en-US" sz="2400" dirty="0"/>
                  <a:t>: At state </a:t>
                </a:r>
                <a14:m>
                  <m:oMath xmlns:m="http://schemas.openxmlformats.org/officeDocument/2006/math">
                    <m:r>
                      <a:rPr lang="en-US" sz="2400" i="1" dirty="0">
                        <a:latin typeface="Cambria Math" panose="02040503050406030204" pitchFamily="18" charset="0"/>
                      </a:rPr>
                      <m:t>𝑠</m:t>
                    </m:r>
                  </m:oMath>
                </a14:m>
                <a:r>
                  <a:rPr lang="en-US" altLang="zh-CN" sz="2400" dirty="0"/>
                  <a:t>, w</a:t>
                </a:r>
                <a:r>
                  <a:rPr lang="en-US" sz="2400" dirty="0"/>
                  <a:t>ith prob. </a:t>
                </a:r>
                <a14:m>
                  <m:oMath xmlns:m="http://schemas.openxmlformats.org/officeDocument/2006/math">
                    <m:r>
                      <a:rPr lang="en-US" sz="2400" b="0" i="1" smtClean="0">
                        <a:latin typeface="Cambria Math" panose="02040503050406030204" pitchFamily="18" charset="0"/>
                      </a:rPr>
                      <m:t>𝜖</m:t>
                    </m:r>
                  </m:oMath>
                </a14:m>
                <a:r>
                  <a:rPr lang="en-US" sz="2400" dirty="0"/>
                  <a:t> choose a random action, and with prob. </a:t>
                </a:r>
                <a14:m>
                  <m:oMath xmlns:m="http://schemas.openxmlformats.org/officeDocument/2006/math">
                    <m:r>
                      <a:rPr lang="en-US" sz="2400" b="0" i="0" smtClean="0">
                        <a:latin typeface="Cambria Math" panose="02040503050406030204" pitchFamily="18" charset="0"/>
                      </a:rPr>
                      <m:t>1</m:t>
                    </m:r>
                    <m:r>
                      <a:rPr lang="en-US" sz="2400" b="0" i="1" smtClean="0">
                        <a:latin typeface="Cambria Math" panose="02040503050406030204" pitchFamily="18" charset="0"/>
                      </a:rPr>
                      <m:t>−</m:t>
                    </m:r>
                    <m:r>
                      <a:rPr lang="en-US" sz="2400" i="1">
                        <a:latin typeface="Cambria Math" panose="02040503050406030204" pitchFamily="18" charset="0"/>
                      </a:rPr>
                      <m:t>𝜖</m:t>
                    </m:r>
                  </m:oMath>
                </a14:m>
                <a:r>
                  <a:rPr lang="en-US" sz="2400" dirty="0"/>
                  <a:t> choose action ac</a:t>
                </a:r>
                <a:r>
                  <a:rPr lang="en-US" altLang="zh-CN" sz="2400" dirty="0"/>
                  <a:t>cording</a:t>
                </a:r>
                <a:r>
                  <a:rPr lang="zh-CN" altLang="en-US" sz="2400" dirty="0"/>
                  <a:t> </a:t>
                </a:r>
                <a:r>
                  <a:rPr lang="en-US" altLang="zh-CN" sz="2400" dirty="0"/>
                  <a:t>to</a:t>
                </a:r>
                <a:r>
                  <a:rPr lang="zh-CN" alt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𝜋</m:t>
                        </m:r>
                      </m:e>
                      <m:sub>
                        <m:r>
                          <a:rPr lang="en-US" sz="2400" i="1" dirty="0">
                            <a:latin typeface="Cambria Math" panose="02040503050406030204" pitchFamily="18" charset="0"/>
                          </a:rPr>
                          <m:t>1</m:t>
                        </m:r>
                      </m:sub>
                    </m:sSub>
                    <m:d>
                      <m:dPr>
                        <m:ctrlPr>
                          <a:rPr lang="en-US" sz="2400" i="1" dirty="0">
                            <a:latin typeface="Cambria Math" panose="02040503050406030204" pitchFamily="18" charset="0"/>
                          </a:rPr>
                        </m:ctrlPr>
                      </m:dPr>
                      <m:e>
                        <m:r>
                          <a:rPr lang="en-US" sz="2400" i="1" dirty="0">
                            <a:latin typeface="Cambria Math" panose="02040503050406030204" pitchFamily="18" charset="0"/>
                          </a:rPr>
                          <m:t>𝑠</m:t>
                        </m:r>
                        <m:r>
                          <a:rPr lang="en-US" sz="2400" i="1" dirty="0">
                            <a:latin typeface="Cambria Math" panose="02040503050406030204" pitchFamily="18" charset="0"/>
                          </a:rPr>
                          <m:t>,</m:t>
                        </m:r>
                        <m:r>
                          <a:rPr lang="en-US" sz="2400" i="1" dirty="0">
                            <a:latin typeface="Cambria Math" panose="02040503050406030204" pitchFamily="18" charset="0"/>
                          </a:rPr>
                          <m:t>𝑎</m:t>
                        </m:r>
                      </m:e>
                    </m:d>
                  </m:oMath>
                </a14:m>
                <a:endParaRPr lang="en-US" sz="2400" dirty="0"/>
              </a:p>
              <a:p>
                <a:pPr marL="0" indent="0">
                  <a:buNone/>
                </a:pPr>
                <a:r>
                  <a:rPr lang="en-US" sz="2400" dirty="0">
                    <a:solidFill>
                      <a:srgbClr val="0070C0"/>
                    </a:solidFill>
                  </a:rPr>
                  <a:t>Learn</a:t>
                </a:r>
                <a:r>
                  <a:rPr lang="en-US" sz="2400" dirty="0"/>
                  <a:t>: after receiving </a:t>
                </a:r>
                <a14:m>
                  <m:oMath xmlns:m="http://schemas.openxmlformats.org/officeDocument/2006/math">
                    <m:sSub>
                      <m:sSubPr>
                        <m:ctrlPr>
                          <a:rPr lang="en-US" sz="2400" i="1" dirty="0">
                            <a:latin typeface="Cambria Math" panose="02040503050406030204" pitchFamily="18" charset="0"/>
                          </a:rPr>
                        </m:ctrlPr>
                      </m:sSubPr>
                      <m:e>
                        <m:r>
                          <a:rPr lang="en-US" sz="2400" b="0" i="1" dirty="0" smtClean="0">
                            <a:latin typeface="Cambria Math" panose="02040503050406030204" pitchFamily="18" charset="0"/>
                          </a:rPr>
                          <m:t>𝑟</m:t>
                        </m:r>
                      </m:e>
                      <m:sub>
                        <m:r>
                          <a:rPr lang="en-US" sz="2400" i="1" dirty="0">
                            <a:latin typeface="Cambria Math" panose="02040503050406030204" pitchFamily="18" charset="0"/>
                          </a:rPr>
                          <m:t>1</m:t>
                        </m:r>
                      </m:sub>
                    </m:sSub>
                  </m:oMath>
                </a14:m>
                <a:r>
                  <a:rPr lang="en-US" sz="2400" dirty="0"/>
                  <a:t> for moving from </a:t>
                </a:r>
                <a14:m>
                  <m:oMath xmlns:m="http://schemas.openxmlformats.org/officeDocument/2006/math">
                    <m:r>
                      <a:rPr lang="en-US" sz="2400" i="1" dirty="0" smtClean="0">
                        <a:latin typeface="Cambria Math" panose="02040503050406030204" pitchFamily="18" charset="0"/>
                      </a:rPr>
                      <m:t>𝑠</m:t>
                    </m:r>
                  </m:oMath>
                </a14:m>
                <a:r>
                  <a:rPr lang="en-US" sz="2400" dirty="0"/>
                  <a:t> to </a:t>
                </a:r>
                <a14:m>
                  <m:oMath xmlns:m="http://schemas.openxmlformats.org/officeDocument/2006/math">
                    <m:r>
                      <a:rPr lang="en-US" sz="2400" i="1" dirty="0">
                        <a:latin typeface="Cambria Math" panose="02040503050406030204" pitchFamily="18" charset="0"/>
                      </a:rPr>
                      <m:t>𝑠</m:t>
                    </m:r>
                    <m:r>
                      <a:rPr lang="en-US" sz="2400" b="0" i="1" dirty="0" smtClean="0">
                        <a:latin typeface="Cambria Math" panose="02040503050406030204" pitchFamily="18" charset="0"/>
                      </a:rPr>
                      <m:t>′</m:t>
                    </m:r>
                  </m:oMath>
                </a14:m>
                <a:r>
                  <a:rPr lang="en-US" sz="2400" dirty="0"/>
                  <a:t> via </a:t>
                </a:r>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𝑎</m:t>
                        </m:r>
                      </m:e>
                      <m:sub>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2</m:t>
                        </m:r>
                      </m:sub>
                    </m:sSub>
                  </m:oMath>
                </a14:m>
                <a:endParaRPr lang="en-US" sz="2400" dirty="0"/>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endParaRPr lang="en-US" sz="2400" i="1" dirty="0">
                  <a:latin typeface="Cambria Math" panose="02040503050406030204" pitchFamily="18" charset="0"/>
                  <a:cs typeface="Calibri" panose="020F0502020204030204" pitchFamily="34" charset="0"/>
                </a:endParaRPr>
              </a:p>
              <a:p>
                <a:pPr marL="0" indent="0">
                  <a:buNone/>
                </a:pPr>
                <a:r>
                  <a:rPr lang="en-US" sz="2400" dirty="0"/>
                  <a:t>Update </a:t>
                </a:r>
                <a14:m>
                  <m:oMath xmlns:m="http://schemas.openxmlformats.org/officeDocument/2006/math">
                    <m:r>
                      <a:rPr lang="en-US" sz="2400" i="1">
                        <a:latin typeface="Cambria Math" panose="02040503050406030204" pitchFamily="18" charset="0"/>
                        <a:cs typeface="Calibri" panose="020F0502020204030204" pitchFamily="34" charset="0"/>
                      </a:rPr>
                      <m:t>𝛼</m:t>
                    </m:r>
                  </m:oMath>
                </a14:m>
                <a:r>
                  <a:rPr lang="en-US" sz="2400" dirty="0"/>
                  <a:t> (e.g., </a:t>
                </a:r>
                <a14:m>
                  <m:oMath xmlns:m="http://schemas.openxmlformats.org/officeDocument/2006/math">
                    <m:r>
                      <a:rPr lang="en-US" sz="2400" i="1">
                        <a:latin typeface="Cambria Math" panose="02040503050406030204" pitchFamily="18" charset="0"/>
                        <a:cs typeface="Calibri" panose="020F0502020204030204" pitchFamily="34" charset="0"/>
                      </a:rPr>
                      <m:t>𝛼</m:t>
                    </m:r>
                    <m:r>
                      <a:rPr lang="en-US" sz="2400" i="1">
                        <a:latin typeface="Cambria Math" panose="02040503050406030204" pitchFamily="18" charset="0"/>
                        <a:cs typeface="Calibri" panose="020F0502020204030204" pitchFamily="34" charset="0"/>
                      </a:rPr>
                      <m:t>=1/</m:t>
                    </m:r>
                    <m:r>
                      <a:rPr lang="en-US" sz="2400" i="1">
                        <a:latin typeface="Cambria Math" panose="02040503050406030204" pitchFamily="18" charset="0"/>
                        <a:cs typeface="Calibri" panose="020F0502020204030204" pitchFamily="34" charset="0"/>
                      </a:rPr>
                      <m:t>𝑘</m:t>
                    </m:r>
                  </m:oMath>
                </a14:m>
                <a:r>
                  <a:rPr lang="en-US" sz="2400" dirty="0"/>
                  <a:t> where </a:t>
                </a:r>
                <a14:m>
                  <m:oMath xmlns:m="http://schemas.openxmlformats.org/officeDocument/2006/math">
                    <m:r>
                      <a:rPr lang="en-US" sz="2400" i="1">
                        <a:latin typeface="Cambria Math" panose="02040503050406030204" pitchFamily="18" charset="0"/>
                        <a:cs typeface="Calibri" panose="020F0502020204030204" pitchFamily="34" charset="0"/>
                      </a:rPr>
                      <m:t>𝑘</m:t>
                    </m:r>
                  </m:oMath>
                </a14:m>
                <a:r>
                  <a:rPr lang="en-US" sz="2400" dirty="0"/>
                  <a:t> is #times </a:t>
                </a:r>
                <a14:m>
                  <m:oMath xmlns:m="http://schemas.openxmlformats.org/officeDocument/2006/math">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oMath>
                </a14:m>
                <a:r>
                  <a:rPr lang="en-US" sz="2400" dirty="0"/>
                  <a:t> visited)</a:t>
                </a:r>
              </a:p>
            </p:txBody>
          </p:sp>
        </mc:Choice>
        <mc:Fallback xmlns="">
          <p:sp>
            <p:nvSpPr>
              <p:cNvPr id="3" name="Content Placeholder 2">
                <a:extLst>
                  <a:ext uri="{FF2B5EF4-FFF2-40B4-BE49-F238E27FC236}">
                    <a16:creationId xmlns:a16="http://schemas.microsoft.com/office/drawing/2014/main" xmlns:a14="http://schemas.microsoft.com/office/drawing/2010/main" xmlns="" id="{BDCA382C-125E-EC49-B166-F5C0B8417E29}"/>
                  </a:ext>
                </a:extLst>
              </p:cNvPr>
              <p:cNvSpPr>
                <a:spLocks noGrp="1" noRot="1" noChangeAspect="1" noMove="1" noResize="1" noEditPoints="1" noAdjustHandles="1" noChangeArrowheads="1" noChangeShapeType="1" noTextEdit="1"/>
              </p:cNvSpPr>
              <p:nvPr>
                <p:ph sz="quarter" idx="1"/>
              </p:nvPr>
            </p:nvSpPr>
            <p:spPr>
              <a:blipFill rotWithShape="0">
                <a:blip r:embed="rId2"/>
                <a:stretch>
                  <a:fillRect l="-1111" r="-2148" b="-4074"/>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AE99749F-3F24-3545-82B9-58B41A881DBD}"/>
              </a:ext>
            </a:extLst>
          </p:cNvPr>
          <p:cNvSpPr>
            <a:spLocks noGrp="1"/>
          </p:cNvSpPr>
          <p:nvPr>
            <p:ph type="sldNum" sz="quarter" idx="12"/>
          </p:nvPr>
        </p:nvSpPr>
        <p:spPr/>
        <p:txBody>
          <a:bodyPr/>
          <a:lstStyle/>
          <a:p>
            <a:fld id="{A3B20E47-2A4C-4221-B6B9-A2AC2F1C1077}" type="slidenum">
              <a:rPr lang="en-US" smtClean="0"/>
              <a:pPr/>
              <a:t>25</a:t>
            </a:fld>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 xmlns:a16="http://schemas.microsoft.com/office/drawing/2014/main" id="{59EE3C98-E8CC-9444-9D0D-6FB193777520}"/>
                  </a:ext>
                </a:extLst>
              </p:cNvPr>
              <p:cNvSpPr/>
              <p:nvPr/>
            </p:nvSpPr>
            <p:spPr>
              <a:xfrm>
                <a:off x="325120" y="3249620"/>
                <a:ext cx="8229600" cy="23891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1−</m:t>
                          </m:r>
                          <m:r>
                            <a:rPr lang="en-US" sz="2400" i="1">
                              <a:latin typeface="Cambria Math" panose="02040503050406030204" pitchFamily="18" charset="0"/>
                              <a:cs typeface="Calibri" panose="020F0502020204030204" pitchFamily="34" charset="0"/>
                            </a:rPr>
                            <m:t>𝛼</m:t>
                          </m:r>
                        </m:e>
                      </m:d>
                      <m:r>
                        <a:rPr lang="en-US" sz="2400" i="1">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𝛼</m:t>
                      </m:r>
                      <m:d>
                        <m:dPr>
                          <m:ctrlPr>
                            <a:rPr lang="en-US" sz="2400" i="1">
                              <a:latin typeface="Cambria Math" panose="02040503050406030204" pitchFamily="18" charset="0"/>
                              <a:cs typeface="Calibri" panose="020F0502020204030204" pitchFamily="34" charset="0"/>
                            </a:rPr>
                          </m:ctrlPr>
                        </m:d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𝑟</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r>
                            <a:rPr lang="en-US" sz="2400" i="1">
                              <a:latin typeface="Cambria Math" panose="02040503050406030204" pitchFamily="18" charset="0"/>
                              <a:cs typeface="Calibri" panose="020F0502020204030204" pitchFamily="34" charset="0"/>
                            </a:rPr>
                            <m:t>𝑉</m:t>
                          </m:r>
                          <m:d>
                            <m:dPr>
                              <m:ctrlPr>
                                <a:rPr lang="en-US" sz="2400" i="1">
                                  <a:latin typeface="Cambria Math" panose="02040503050406030204" pitchFamily="18" charset="0"/>
                                  <a:cs typeface="Calibri" panose="020F0502020204030204" pitchFamily="34" charset="0"/>
                                </a:rPr>
                              </m:ctrlPr>
                            </m:dPr>
                            <m:e>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𝑠</m:t>
                                  </m:r>
                                </m:e>
                                <m:sup>
                                  <m:r>
                                    <a:rPr lang="en-US" sz="2400" i="1">
                                      <a:latin typeface="Cambria Math" panose="02040503050406030204" pitchFamily="18" charset="0"/>
                                      <a:cs typeface="Calibri" panose="020F0502020204030204" pitchFamily="34" charset="0"/>
                                    </a:rPr>
                                    <m:t>′</m:t>
                                  </m:r>
                                </m:sup>
                              </m:sSup>
                            </m:e>
                          </m:d>
                        </m:e>
                      </m:d>
                    </m:oMath>
                  </m:oMathPara>
                </a14:m>
                <a:endParaRPr lang="en-US" sz="240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tx1"/>
                              </a:solidFill>
                              <a:latin typeface="Cambria Math" panose="02040503050406030204" pitchFamily="18" charset="0"/>
                              <a:cs typeface="Calibri" panose="020F0502020204030204" pitchFamily="34" charset="0"/>
                            </a:rPr>
                          </m:ctrlPr>
                        </m:sSubPr>
                        <m:e>
                          <m:r>
                            <a:rPr lang="en-US" altLang="zh-CN" sz="2400" i="1">
                              <a:solidFill>
                                <a:schemeClr val="tx1"/>
                              </a:solidFill>
                              <a:latin typeface="Cambria Math" panose="02040503050406030204" pitchFamily="18" charset="0"/>
                              <a:cs typeface="Calibri" panose="020F0502020204030204" pitchFamily="34" charset="0"/>
                            </a:rPr>
                            <m:t>𝜋</m:t>
                          </m:r>
                        </m:e>
                        <m:sub>
                          <m:r>
                            <a:rPr lang="en-US" altLang="zh-CN" sz="2400" i="1">
                              <a:solidFill>
                                <a:schemeClr val="tx1"/>
                              </a:solidFill>
                              <a:latin typeface="Cambria Math" panose="02040503050406030204" pitchFamily="18" charset="0"/>
                              <a:cs typeface="Calibri" panose="020F0502020204030204" pitchFamily="34" charset="0"/>
                            </a:rPr>
                            <m:t>1</m:t>
                          </m:r>
                        </m:sub>
                      </m:sSub>
                      <m:d>
                        <m:dPr>
                          <m:ctrlPr>
                            <a:rPr lang="en-US" altLang="zh-CN" sz="2400" i="1">
                              <a:solidFill>
                                <a:schemeClr val="tx1"/>
                              </a:solidFill>
                              <a:latin typeface="Cambria Math" panose="02040503050406030204" pitchFamily="18" charset="0"/>
                              <a:cs typeface="Calibri" panose="020F0502020204030204" pitchFamily="34" charset="0"/>
                            </a:rPr>
                          </m:ctrlPr>
                        </m:dPr>
                        <m:e>
                          <m:r>
                            <a:rPr lang="en-US" altLang="zh-CN" sz="2400" i="1">
                              <a:solidFill>
                                <a:schemeClr val="tx1"/>
                              </a:solidFill>
                              <a:latin typeface="Cambria Math" panose="02040503050406030204" pitchFamily="18" charset="0"/>
                              <a:cs typeface="Calibri" panose="020F0502020204030204" pitchFamily="34" charset="0"/>
                            </a:rPr>
                            <m:t>𝑠</m:t>
                          </m:r>
                          <m:r>
                            <a:rPr lang="en-US" altLang="zh-CN" sz="2400" i="1">
                              <a:solidFill>
                                <a:schemeClr val="tx1"/>
                              </a:solidFill>
                              <a:latin typeface="Cambria Math" panose="02040503050406030204" pitchFamily="18" charset="0"/>
                              <a:cs typeface="Calibri" panose="020F0502020204030204" pitchFamily="34" charset="0"/>
                            </a:rPr>
                            <m:t>,⋅</m:t>
                          </m:r>
                        </m:e>
                      </m:d>
                      <m:r>
                        <a:rPr lang="en-US" altLang="zh-CN" sz="2400" i="1">
                          <a:solidFill>
                            <a:schemeClr val="tx1"/>
                          </a:solidFill>
                          <a:latin typeface="Cambria Math" panose="02040503050406030204" pitchFamily="18" charset="0"/>
                          <a:cs typeface="Calibri" panose="020F0502020204030204" pitchFamily="34" charset="0"/>
                        </a:rPr>
                        <m:t>←</m:t>
                      </m:r>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argmax</m:t>
                              </m:r>
                            </m:e>
                            <m:lim>
                              <m:sSubSup>
                                <m:sSubSupPr>
                                  <m:ctrlPr>
                                    <a:rPr lang="en-US" altLang="zh-CN" sz="2400" b="0" i="1" smtClean="0">
                                      <a:solidFill>
                                        <a:srgbClr val="C00000"/>
                                      </a:solidFill>
                                      <a:latin typeface="Cambria Math" panose="02040503050406030204" pitchFamily="18" charset="0"/>
                                      <a:cs typeface="Calibri" panose="020F0502020204030204" pitchFamily="34" charset="0"/>
                                    </a:rPr>
                                  </m:ctrlPr>
                                </m:sSubSupPr>
                                <m:e>
                                  <m:r>
                                    <a:rPr lang="en-US" altLang="zh-CN" sz="2400" i="1">
                                      <a:solidFill>
                                        <a:srgbClr val="C00000"/>
                                      </a:solidFill>
                                      <a:latin typeface="Cambria Math" panose="02040503050406030204" pitchFamily="18" charset="0"/>
                                      <a:cs typeface="Calibri" panose="020F0502020204030204" pitchFamily="34" charset="0"/>
                                    </a:rPr>
                                    <m:t>𝜋</m:t>
                                  </m:r>
                                </m:e>
                                <m:sub>
                                  <m:r>
                                    <a:rPr lang="en-US" altLang="zh-CN" sz="2400" b="0" i="1" smtClean="0">
                                      <a:solidFill>
                                        <a:srgbClr val="C00000"/>
                                      </a:solidFill>
                                      <a:latin typeface="Cambria Math" panose="02040503050406030204" pitchFamily="18" charset="0"/>
                                      <a:cs typeface="Calibri" panose="020F0502020204030204" pitchFamily="34" charset="0"/>
                                    </a:rPr>
                                    <m:t>1</m:t>
                                  </m:r>
                                </m:sub>
                                <m:sup>
                                  <m:r>
                                    <a:rPr lang="en-US" altLang="zh-CN" sz="2400" i="1">
                                      <a:solidFill>
                                        <a:srgbClr val="C00000"/>
                                      </a:solidFill>
                                      <a:latin typeface="Cambria Math" panose="02040503050406030204" pitchFamily="18" charset="0"/>
                                      <a:cs typeface="Calibri" panose="020F0502020204030204" pitchFamily="34" charset="0"/>
                                    </a:rPr>
                                    <m:t>′</m:t>
                                  </m:r>
                                </m:sup>
                              </m:sSubSup>
                              <m:r>
                                <a:rPr lang="en-US" altLang="zh-CN" sz="2400" i="1">
                                  <a:solidFill>
                                    <a:srgbClr val="C00000"/>
                                  </a:solidFill>
                                  <a:latin typeface="Cambria Math" panose="02040503050406030204" pitchFamily="18" charset="0"/>
                                  <a:cs typeface="Calibri" panose="020F0502020204030204" pitchFamily="34" charset="0"/>
                                </a:rPr>
                                <m:t>(</m:t>
                              </m:r>
                              <m:r>
                                <a:rPr lang="en-US" altLang="zh-CN" sz="2400" i="1">
                                  <a:solidFill>
                                    <a:srgbClr val="C00000"/>
                                  </a:solidFill>
                                  <a:latin typeface="Cambria Math" panose="02040503050406030204" pitchFamily="18" charset="0"/>
                                  <a:cs typeface="Calibri" panose="020F0502020204030204" pitchFamily="34" charset="0"/>
                                </a:rPr>
                                <m:t>𝑠</m:t>
                              </m:r>
                              <m:r>
                                <a:rPr lang="en-US" altLang="zh-CN" sz="2400" i="1">
                                  <a:solidFill>
                                    <a:srgbClr val="C00000"/>
                                  </a:solidFill>
                                  <a:latin typeface="Cambria Math" panose="02040503050406030204" pitchFamily="18" charset="0"/>
                                  <a:cs typeface="Calibri" panose="020F0502020204030204" pitchFamily="34" charset="0"/>
                                </a:rPr>
                                <m:t>,⋅)∈</m:t>
                              </m:r>
                              <m:r>
                                <m:rPr>
                                  <m:sty m:val="p"/>
                                </m:rPr>
                                <a:rPr lang="en-US" sz="2400">
                                  <a:solidFill>
                                    <a:srgbClr val="C00000"/>
                                  </a:solidFill>
                                  <a:latin typeface="Cambria Math" panose="02040503050406030204" pitchFamily="18" charset="0"/>
                                  <a:cs typeface="Calibri" panose="020F0502020204030204" pitchFamily="34" charset="0"/>
                                </a:rPr>
                                <m:t>Δ</m:t>
                              </m:r>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lim>
                          </m:limLow>
                        </m:fName>
                        <m:e>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min</m:t>
                                  </m:r>
                                </m:e>
                                <m:lim>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2</m:t>
                                      </m:r>
                                    </m:sub>
                                  </m:sSub>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𝐴</m:t>
                                      </m:r>
                                    </m:e>
                                    <m:sub>
                                      <m:r>
                                        <a:rPr lang="en-US" altLang="zh-CN" sz="2400"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i="1">
                                      <a:solidFill>
                                        <a:schemeClr val="tx1"/>
                                      </a:solidFill>
                                      <a:latin typeface="Cambria Math" panose="02040503050406030204" pitchFamily="18" charset="0"/>
                                      <a:cs typeface="Calibri" panose="020F0502020204030204" pitchFamily="34" charset="0"/>
                                    </a:rPr>
                                  </m:ctrlPr>
                                </m:naryPr>
                                <m:sub>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sub>
                                <m:sup/>
                                <m:e>
                                  <m:sSubSup>
                                    <m:sSubSupPr>
                                      <m:ctrlPr>
                                        <a:rPr lang="en-US" altLang="zh-CN" sz="2400" i="1" smtClean="0">
                                          <a:solidFill>
                                            <a:srgbClr val="C00000"/>
                                          </a:solidFill>
                                          <a:latin typeface="Cambria Math" panose="02040503050406030204" pitchFamily="18" charset="0"/>
                                          <a:cs typeface="Calibri" panose="020F0502020204030204" pitchFamily="34" charset="0"/>
                                        </a:rPr>
                                      </m:ctrlPr>
                                    </m:sSubSupPr>
                                    <m:e>
                                      <m:r>
                                        <a:rPr lang="en-US" altLang="zh-CN" sz="2400" i="1">
                                          <a:solidFill>
                                            <a:srgbClr val="C00000"/>
                                          </a:solidFill>
                                          <a:latin typeface="Cambria Math" panose="02040503050406030204" pitchFamily="18" charset="0"/>
                                          <a:cs typeface="Calibri" panose="020F0502020204030204" pitchFamily="34" charset="0"/>
                                        </a:rPr>
                                        <m:t>𝜋</m:t>
                                      </m:r>
                                    </m:e>
                                    <m:sub>
                                      <m:r>
                                        <a:rPr lang="en-US" altLang="zh-CN" sz="2400" i="1">
                                          <a:solidFill>
                                            <a:srgbClr val="C00000"/>
                                          </a:solidFill>
                                          <a:latin typeface="Cambria Math" panose="02040503050406030204" pitchFamily="18" charset="0"/>
                                          <a:cs typeface="Calibri" panose="020F0502020204030204" pitchFamily="34" charset="0"/>
                                        </a:rPr>
                                        <m:t>1</m:t>
                                      </m:r>
                                    </m:sub>
                                    <m:sup>
                                      <m:r>
                                        <a:rPr lang="en-US" altLang="zh-CN" sz="2400" i="1">
                                          <a:solidFill>
                                            <a:srgbClr val="C00000"/>
                                          </a:solidFill>
                                          <a:latin typeface="Cambria Math" panose="02040503050406030204" pitchFamily="18" charset="0"/>
                                          <a:cs typeface="Calibri" panose="020F0502020204030204" pitchFamily="34" charset="0"/>
                                        </a:rPr>
                                        <m:t>′</m:t>
                                      </m:r>
                                    </m:sup>
                                  </m:sSubSup>
                                  <m:d>
                                    <m:dPr>
                                      <m:ctrlPr>
                                        <a:rPr lang="en-US" altLang="zh-CN" sz="2400" i="1">
                                          <a:solidFill>
                                            <a:srgbClr val="C00000"/>
                                          </a:solidFill>
                                          <a:latin typeface="Cambria Math" panose="02040503050406030204" pitchFamily="18" charset="0"/>
                                          <a:cs typeface="Calibri" panose="020F0502020204030204" pitchFamily="34" charset="0"/>
                                        </a:rPr>
                                      </m:ctrlPr>
                                    </m:dPr>
                                    <m:e>
                                      <m:r>
                                        <a:rPr lang="en-US" altLang="zh-CN" sz="2400" i="1">
                                          <a:solidFill>
                                            <a:srgbClr val="C00000"/>
                                          </a:solidFill>
                                          <a:latin typeface="Cambria Math" panose="02040503050406030204" pitchFamily="18" charset="0"/>
                                          <a:cs typeface="Calibri" panose="020F0502020204030204" pitchFamily="34" charset="0"/>
                                        </a:rPr>
                                        <m:t>𝑠</m:t>
                                      </m:r>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b="0" i="1" smtClean="0">
                                              <a:solidFill>
                                                <a:srgbClr val="C00000"/>
                                              </a:solidFill>
                                              <a:latin typeface="Cambria Math" panose="02040503050406030204" pitchFamily="18" charset="0"/>
                                              <a:cs typeface="Calibri" panose="020F0502020204030204" pitchFamily="34" charset="0"/>
                                            </a:rPr>
                                          </m:ctrlPr>
                                        </m:sSubPr>
                                        <m:e>
                                          <m:r>
                                            <a:rPr lang="en-US" altLang="zh-CN" sz="2400" b="0" i="1" smtClean="0">
                                              <a:solidFill>
                                                <a:srgbClr val="C00000"/>
                                              </a:solidFill>
                                              <a:latin typeface="Cambria Math" panose="02040503050406030204" pitchFamily="18" charset="0"/>
                                              <a:cs typeface="Calibri" panose="020F0502020204030204" pitchFamily="34" charset="0"/>
                                            </a:rPr>
                                            <m:t>𝑎</m:t>
                                          </m:r>
                                        </m:e>
                                        <m:sub>
                                          <m:r>
                                            <a:rPr lang="en-US" altLang="zh-CN" sz="2400" b="0" i="1" smtClean="0">
                                              <a:solidFill>
                                                <a:srgbClr val="C00000"/>
                                              </a:solidFill>
                                              <a:latin typeface="Cambria Math" panose="02040503050406030204" pitchFamily="18" charset="0"/>
                                              <a:cs typeface="Calibri" panose="020F0502020204030204" pitchFamily="34" charset="0"/>
                                            </a:rPr>
                                            <m:t>1</m:t>
                                          </m:r>
                                        </m:sub>
                                      </m:sSub>
                                    </m:e>
                                  </m:d>
                                  <m:r>
                                    <a:rPr lang="en-US" altLang="zh-CN" sz="2400" b="0" i="1" smtClean="0">
                                      <a:solidFill>
                                        <a:schemeClr val="tx1"/>
                                      </a:solidFill>
                                      <a:latin typeface="Cambria Math" panose="02040503050406030204" pitchFamily="18" charset="0"/>
                                      <a:cs typeface="Calibri" panose="020F0502020204030204" pitchFamily="34" charset="0"/>
                                    </a:rPr>
                                    <m:t>𝑄</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1</m:t>
                                          </m:r>
                                        </m:sub>
                                      </m:sSub>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2</m:t>
                                          </m:r>
                                        </m:sub>
                                      </m:sSub>
                                    </m:e>
                                  </m:d>
                                </m:e>
                              </m:nary>
                            </m:e>
                          </m:func>
                        </m:e>
                      </m:func>
                    </m:oMath>
                  </m:oMathPara>
                </a14:m>
                <a:endParaRPr lang="en-US" sz="2400" i="1" dirty="0">
                  <a:solidFill>
                    <a:schemeClr val="tx1"/>
                  </a:solidFill>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sz="2400" i="1">
                          <a:solidFill>
                            <a:schemeClr val="tx1"/>
                          </a:solidFill>
                          <a:latin typeface="Cambria Math" panose="02040503050406030204" pitchFamily="18" charset="0"/>
                          <a:cs typeface="Calibri" panose="020F0502020204030204" pitchFamily="34" charset="0"/>
                        </a:rPr>
                        <m:t>𝑉</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e>
                      </m:d>
                      <m:r>
                        <a:rPr lang="en-US" sz="2400" i="1">
                          <a:solidFill>
                            <a:schemeClr val="tx1"/>
                          </a:solidFill>
                          <a:latin typeface="Cambria Math" panose="02040503050406030204" pitchFamily="18" charset="0"/>
                          <a:cs typeface="Calibri" panose="020F0502020204030204" pitchFamily="34" charset="0"/>
                        </a:rPr>
                        <m:t>←</m:t>
                      </m:r>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min</m:t>
                              </m:r>
                            </m:e>
                            <m:lim>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2</m:t>
                                  </m:r>
                                </m:sub>
                              </m:sSub>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𝐴</m:t>
                                  </m:r>
                                </m:e>
                                <m:sub>
                                  <m:r>
                                    <a:rPr lang="en-US" altLang="zh-CN" sz="2400"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i="1">
                                  <a:solidFill>
                                    <a:schemeClr val="tx1"/>
                                  </a:solidFill>
                                  <a:latin typeface="Cambria Math" panose="02040503050406030204" pitchFamily="18" charset="0"/>
                                  <a:cs typeface="Calibri" panose="020F0502020204030204" pitchFamily="34" charset="0"/>
                                </a:rPr>
                              </m:ctrlPr>
                            </m:naryPr>
                            <m:sub>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sub>
                            <m:sup/>
                            <m:e>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𝜋</m:t>
                                  </m:r>
                                </m:e>
                                <m:sub>
                                  <m:r>
                                    <a:rPr lang="en-US" sz="2400" i="1">
                                      <a:solidFill>
                                        <a:srgbClr val="C00000"/>
                                      </a:solidFill>
                                      <a:latin typeface="Cambria Math" panose="02040503050406030204" pitchFamily="18" charset="0"/>
                                      <a:cs typeface="Calibri" panose="020F0502020204030204" pitchFamily="34" charset="0"/>
                                    </a:rPr>
                                    <m:t>1</m:t>
                                  </m:r>
                                </m:sub>
                              </m:sSub>
                              <m:d>
                                <m:dPr>
                                  <m:ctrlPr>
                                    <a:rPr lang="en-US" sz="2400" i="1">
                                      <a:solidFill>
                                        <a:srgbClr val="C00000"/>
                                      </a:solidFill>
                                      <a:latin typeface="Cambria Math" panose="02040503050406030204" pitchFamily="18" charset="0"/>
                                      <a:cs typeface="Calibri" panose="020F0502020204030204" pitchFamily="34" charset="0"/>
                                    </a:rPr>
                                  </m:ctrlPr>
                                </m:dPr>
                                <m:e>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𝑠</m:t>
                                      </m:r>
                                      <m:r>
                                        <a:rPr lang="en-US" sz="2400" i="1">
                                          <a:solidFill>
                                            <a:srgbClr val="C00000"/>
                                          </a:solidFill>
                                          <a:latin typeface="Cambria Math" panose="02040503050406030204" pitchFamily="18" charset="0"/>
                                          <a:cs typeface="Calibri" panose="020F0502020204030204" pitchFamily="34" charset="0"/>
                                        </a:rPr>
                                        <m:t>,</m:t>
                                      </m:r>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e>
                              </m:d>
                              <m:r>
                                <a:rPr lang="en-US" altLang="zh-CN" sz="2400" i="1" smtClean="0">
                                  <a:solidFill>
                                    <a:schemeClr val="tx1"/>
                                  </a:solidFill>
                                  <a:latin typeface="Cambria Math" panose="02040503050406030204" pitchFamily="18" charset="0"/>
                                  <a:cs typeface="Calibri" panose="020F0502020204030204" pitchFamily="34" charset="0"/>
                                </a:rPr>
                                <m:t>𝑄</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1</m:t>
                                      </m:r>
                                    </m:sub>
                                  </m:sSub>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2</m:t>
                                      </m:r>
                                    </m:sub>
                                  </m:sSub>
                                </m:e>
                              </m:d>
                            </m:e>
                          </m:nary>
                        </m:e>
                      </m:func>
                    </m:oMath>
                  </m:oMathPara>
                </a14:m>
                <a:endParaRPr lang="en-US" sz="2400" dirty="0"/>
              </a:p>
            </p:txBody>
          </p:sp>
        </mc:Choice>
        <mc:Fallback xmlns="">
          <p:sp>
            <p:nvSpPr>
              <p:cNvPr id="5" name="Rectangle 4">
                <a:extLst>
                  <a:ext uri="{FF2B5EF4-FFF2-40B4-BE49-F238E27FC236}">
                    <a16:creationId xmlns:a16="http://schemas.microsoft.com/office/drawing/2014/main" xmlns:a14="http://schemas.microsoft.com/office/drawing/2010/main" xmlns="" id="{59EE3C98-E8CC-9444-9D0D-6FB193777520}"/>
                  </a:ext>
                </a:extLst>
              </p:cNvPr>
              <p:cNvSpPr>
                <a:spLocks noRot="1" noChangeAspect="1" noMove="1" noResize="1" noEditPoints="1" noAdjustHandles="1" noChangeArrowheads="1" noChangeShapeType="1" noTextEdit="1"/>
              </p:cNvSpPr>
              <p:nvPr/>
            </p:nvSpPr>
            <p:spPr>
              <a:xfrm>
                <a:off x="325120" y="3249620"/>
                <a:ext cx="8229600" cy="2389180"/>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21297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CC16E1-9C33-C845-B228-ECC13DAE1505}"/>
              </a:ext>
            </a:extLst>
          </p:cNvPr>
          <p:cNvSpPr>
            <a:spLocks noGrp="1"/>
          </p:cNvSpPr>
          <p:nvPr>
            <p:ph type="title"/>
          </p:nvPr>
        </p:nvSpPr>
        <p:spPr/>
        <p:txBody>
          <a:bodyPr/>
          <a:lstStyle/>
          <a:p>
            <a:r>
              <a:rPr lang="en-US" dirty="0"/>
              <a:t>Minimax-Q Algorithm</a:t>
            </a:r>
          </a:p>
        </p:txBody>
      </p:sp>
      <p:sp>
        <p:nvSpPr>
          <p:cNvPr id="3" name="Content Placeholder 2">
            <a:extLst>
              <a:ext uri="{FF2B5EF4-FFF2-40B4-BE49-F238E27FC236}">
                <a16:creationId xmlns="" xmlns:a16="http://schemas.microsoft.com/office/drawing/2014/main" id="{01C91FE7-B79E-D244-9760-6A854C81F2DC}"/>
              </a:ext>
            </a:extLst>
          </p:cNvPr>
          <p:cNvSpPr>
            <a:spLocks noGrp="1"/>
          </p:cNvSpPr>
          <p:nvPr>
            <p:ph sz="quarter" idx="1"/>
          </p:nvPr>
        </p:nvSpPr>
        <p:spPr/>
        <p:txBody>
          <a:bodyPr>
            <a:normAutofit/>
          </a:bodyPr>
          <a:lstStyle/>
          <a:p>
            <a:r>
              <a:rPr lang="en-US" altLang="zh-CN" sz="2400" dirty="0"/>
              <a:t>How</a:t>
            </a:r>
            <a:r>
              <a:rPr lang="zh-CN" altLang="en-US" sz="2400" dirty="0"/>
              <a:t> </a:t>
            </a:r>
            <a:r>
              <a:rPr lang="en-US" altLang="zh-CN" sz="2400" dirty="0"/>
              <a:t>to</a:t>
            </a:r>
            <a:r>
              <a:rPr lang="zh-CN" altLang="en-US" sz="2400" dirty="0"/>
              <a:t> </a:t>
            </a:r>
            <a:r>
              <a:rPr lang="en-US" altLang="zh-CN" sz="2400" dirty="0"/>
              <a:t>solve the </a:t>
            </a:r>
            <a:r>
              <a:rPr lang="en-US" altLang="zh-CN" sz="2400" dirty="0" err="1"/>
              <a:t>maximin</a:t>
            </a:r>
            <a:r>
              <a:rPr lang="en-US" altLang="zh-CN" sz="2400" dirty="0"/>
              <a:t> problem?</a:t>
            </a:r>
            <a:endParaRPr lang="en-US" sz="2400" dirty="0"/>
          </a:p>
        </p:txBody>
      </p:sp>
      <p:sp>
        <p:nvSpPr>
          <p:cNvPr id="4" name="Slide Number Placeholder 3">
            <a:extLst>
              <a:ext uri="{FF2B5EF4-FFF2-40B4-BE49-F238E27FC236}">
                <a16:creationId xmlns="" xmlns:a16="http://schemas.microsoft.com/office/drawing/2014/main" id="{5FD6EA3A-3E3C-7346-A9E9-C200AB43007B}"/>
              </a:ext>
            </a:extLst>
          </p:cNvPr>
          <p:cNvSpPr>
            <a:spLocks noGrp="1"/>
          </p:cNvSpPr>
          <p:nvPr>
            <p:ph type="sldNum" sz="quarter" idx="12"/>
          </p:nvPr>
        </p:nvSpPr>
        <p:spPr/>
        <p:txBody>
          <a:bodyPr/>
          <a:lstStyle/>
          <a:p>
            <a:fld id="{A3B20E47-2A4C-4221-B6B9-A2AC2F1C1077}" type="slidenum">
              <a:rPr lang="en-US" smtClean="0"/>
              <a:pPr/>
              <a:t>26</a:t>
            </a:fld>
            <a:endParaRPr lang="en-US" dirty="0"/>
          </a:p>
        </p:txBody>
      </p:sp>
      <p:sp>
        <p:nvSpPr>
          <p:cNvPr id="7" name="TextBox 6">
            <a:extLst>
              <a:ext uri="{FF2B5EF4-FFF2-40B4-BE49-F238E27FC236}">
                <a16:creationId xmlns="" xmlns:a16="http://schemas.microsoft.com/office/drawing/2014/main" id="{92F26FEE-6ADE-1B44-B39D-46D734777542}"/>
              </a:ext>
            </a:extLst>
          </p:cNvPr>
          <p:cNvSpPr txBox="1"/>
          <p:nvPr/>
        </p:nvSpPr>
        <p:spPr>
          <a:xfrm>
            <a:off x="711200" y="3008022"/>
            <a:ext cx="2762616" cy="461665"/>
          </a:xfrm>
          <a:prstGeom prst="rect">
            <a:avLst/>
          </a:prstGeom>
          <a:noFill/>
        </p:spPr>
        <p:txBody>
          <a:bodyPr wrap="none" rtlCol="0">
            <a:spAutoFit/>
          </a:bodyPr>
          <a:lstStyle/>
          <a:p>
            <a:r>
              <a:rPr lang="en-US" altLang="zh-CN" sz="2400" dirty="0"/>
              <a:t>Linear</a:t>
            </a:r>
            <a:r>
              <a:rPr lang="zh-CN" altLang="en-US" sz="2400" dirty="0"/>
              <a:t> </a:t>
            </a:r>
            <a:r>
              <a:rPr lang="en-US" altLang="zh-CN" sz="2400" dirty="0"/>
              <a:t>Programming:</a:t>
            </a:r>
            <a:endParaRPr lang="en-US" sz="2400"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 xmlns:a16="http://schemas.microsoft.com/office/drawing/2014/main" id="{801D7109-50A5-B344-8E0C-8416D9C5E775}"/>
                  </a:ext>
                </a:extLst>
              </p:cNvPr>
              <p:cNvSpPr/>
              <p:nvPr/>
            </p:nvSpPr>
            <p:spPr>
              <a:xfrm>
                <a:off x="711200" y="2937373"/>
                <a:ext cx="7569200" cy="66345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sz="2400" i="1" smtClean="0">
                              <a:latin typeface="Cambria Math" panose="02040503050406030204" pitchFamily="18" charset="0"/>
                              <a:cs typeface="Calibri" panose="020F0502020204030204" pitchFamily="34" charset="0"/>
                            </a:rPr>
                          </m:ctrlPr>
                        </m:funcPr>
                        <m:fName>
                          <m:limLow>
                            <m:limLowPr>
                              <m:ctrlPr>
                                <a:rPr lang="en-US" altLang="zh-CN" sz="2400" i="1">
                                  <a:latin typeface="Cambria Math" panose="02040503050406030204" pitchFamily="18" charset="0"/>
                                  <a:cs typeface="Calibri" panose="020F0502020204030204" pitchFamily="34" charset="0"/>
                                </a:rPr>
                              </m:ctrlPr>
                            </m:limLowPr>
                            <m:e>
                              <m:r>
                                <m:rPr>
                                  <m:sty m:val="p"/>
                                </m:rPr>
                                <a:rPr lang="en-US" altLang="zh-CN" sz="2400">
                                  <a:latin typeface="Cambria Math" panose="02040503050406030204" pitchFamily="18" charset="0"/>
                                  <a:cs typeface="Calibri" panose="020F0502020204030204" pitchFamily="34" charset="0"/>
                                </a:rPr>
                                <m:t>m</m:t>
                              </m:r>
                              <m:r>
                                <m:rPr>
                                  <m:sty m:val="p"/>
                                </m:rPr>
                                <a:rPr lang="en-US" altLang="zh-CN" sz="2400" b="0" i="0" smtClean="0">
                                  <a:latin typeface="Cambria Math" panose="02040503050406030204" pitchFamily="18" charset="0"/>
                                  <a:cs typeface="Calibri" panose="020F0502020204030204" pitchFamily="34" charset="0"/>
                                </a:rPr>
                                <m:t>ax</m:t>
                              </m:r>
                            </m:e>
                            <m:lim>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b="0" i="1" smtClean="0">
                                  <a:latin typeface="Cambria Math" panose="02040503050406030204" pitchFamily="18" charset="0"/>
                                  <a:cs typeface="Calibri" panose="020F0502020204030204" pitchFamily="34" charset="0"/>
                                </a:rPr>
                                <m:t>,</m:t>
                              </m:r>
                              <m:r>
                                <a:rPr lang="en-US" altLang="zh-CN" sz="2400" b="0" i="1" smtClean="0">
                                  <a:latin typeface="Cambria Math" panose="02040503050406030204" pitchFamily="18" charset="0"/>
                                  <a:cs typeface="Calibri" panose="020F0502020204030204" pitchFamily="34" charset="0"/>
                                </a:rPr>
                                <m:t>𝑣</m:t>
                              </m:r>
                            </m:lim>
                          </m:limLow>
                        </m:fName>
                        <m:e>
                          <m:r>
                            <a:rPr lang="en-US" altLang="zh-CN" sz="2400" b="0" i="1" smtClean="0">
                              <a:latin typeface="Cambria Math" panose="02040503050406030204" pitchFamily="18" charset="0"/>
                              <a:cs typeface="Calibri" panose="020F0502020204030204" pitchFamily="34" charset="0"/>
                            </a:rPr>
                            <m:t>𝑣</m:t>
                          </m:r>
                        </m:e>
                      </m:func>
                    </m:oMath>
                  </m:oMathPara>
                </a14:m>
                <a:endParaRPr lang="en-US" sz="2400" i="1" dirty="0">
                  <a:latin typeface="Cambria Math" panose="02040503050406030204" pitchFamily="18" charset="0"/>
                  <a:cs typeface="Calibri" panose="020F0502020204030204" pitchFamily="34" charset="0"/>
                </a:endParaRPr>
              </a:p>
            </p:txBody>
          </p:sp>
        </mc:Choice>
        <mc:Fallback xmlns="">
          <p:sp>
            <p:nvSpPr>
              <p:cNvPr id="8" name="Rectangle 7">
                <a:extLst>
                  <a:ext uri="{FF2B5EF4-FFF2-40B4-BE49-F238E27FC236}">
                    <a16:creationId xmlns:a16="http://schemas.microsoft.com/office/drawing/2014/main" xmlns:a14="http://schemas.microsoft.com/office/drawing/2010/main" xmlns="" id="{801D7109-50A5-B344-8E0C-8416D9C5E775}"/>
                  </a:ext>
                </a:extLst>
              </p:cNvPr>
              <p:cNvSpPr>
                <a:spLocks noRot="1" noChangeAspect="1" noMove="1" noResize="1" noEditPoints="1" noAdjustHandles="1" noChangeArrowheads="1" noChangeShapeType="1" noTextEdit="1"/>
              </p:cNvSpPr>
              <p:nvPr/>
            </p:nvSpPr>
            <p:spPr>
              <a:xfrm>
                <a:off x="711200" y="2937373"/>
                <a:ext cx="7569200" cy="663451"/>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 xmlns:a16="http://schemas.microsoft.com/office/drawing/2014/main" id="{59EE3C98-E8CC-9444-9D0D-6FB193777520}"/>
                  </a:ext>
                </a:extLst>
              </p:cNvPr>
              <p:cNvSpPr/>
              <p:nvPr/>
            </p:nvSpPr>
            <p:spPr>
              <a:xfrm>
                <a:off x="134073" y="5796951"/>
                <a:ext cx="9009927" cy="461665"/>
              </a:xfrm>
              <a:prstGeom prst="rect">
                <a:avLst/>
              </a:prstGeom>
            </p:spPr>
            <p:txBody>
              <a:bodyPr wrap="square">
                <a:spAutoFit/>
              </a:bodyPr>
              <a:lstStyle/>
              <a:p>
                <a:r>
                  <a:rPr lang="en-US" sz="2400" dirty="0">
                    <a:solidFill>
                      <a:schemeClr val="tx1"/>
                    </a:solidFill>
                    <a:cs typeface="Calibri" panose="020F0502020204030204" pitchFamily="34" charset="0"/>
                  </a:rPr>
                  <a:t>Get optimal solution </a:t>
                </a:r>
                <a14:m>
                  <m:oMath xmlns:m="http://schemas.openxmlformats.org/officeDocument/2006/math">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r>
                          <a:rPr lang="en-US" altLang="zh-CN" sz="2400" b="0" i="1" smtClean="0">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b="0" i="0" smtClean="0">
                        <a:latin typeface="Cambria Math" panose="02040503050406030204" pitchFamily="18" charset="0"/>
                        <a:cs typeface="Calibri" panose="020F0502020204030204" pitchFamily="34" charset="0"/>
                      </a:rPr>
                      <m:t>,</m:t>
                    </m:r>
                    <m:sSup>
                      <m:sSupPr>
                        <m:ctrlPr>
                          <a:rPr lang="en-US" sz="2400" b="0" i="1" smtClean="0">
                            <a:solidFill>
                              <a:schemeClr val="tx1"/>
                            </a:solidFill>
                            <a:latin typeface="Cambria Math" panose="02040503050406030204" pitchFamily="18" charset="0"/>
                            <a:cs typeface="Calibri" panose="020F0502020204030204" pitchFamily="34" charset="0"/>
                          </a:rPr>
                        </m:ctrlPr>
                      </m:sSupPr>
                      <m:e>
                        <m:r>
                          <a:rPr lang="en-US" sz="2400" b="0" i="1" smtClean="0">
                            <a:solidFill>
                              <a:schemeClr val="tx1"/>
                            </a:solidFill>
                            <a:latin typeface="Cambria Math" panose="02040503050406030204" pitchFamily="18" charset="0"/>
                            <a:cs typeface="Calibri" panose="020F0502020204030204" pitchFamily="34" charset="0"/>
                          </a:rPr>
                          <m:t>𝑣</m:t>
                        </m:r>
                      </m:e>
                      <m:sup>
                        <m:r>
                          <a:rPr lang="en-US" sz="2400" b="0" i="0" smtClean="0">
                            <a:solidFill>
                              <a:schemeClr val="tx1"/>
                            </a:solidFill>
                            <a:latin typeface="Cambria Math" panose="02040503050406030204" pitchFamily="18" charset="0"/>
                            <a:cs typeface="Calibri" panose="020F0502020204030204" pitchFamily="34" charset="0"/>
                          </a:rPr>
                          <m:t>∗</m:t>
                        </m:r>
                      </m:sup>
                    </m:sSup>
                  </m:oMath>
                </a14:m>
                <a:r>
                  <a:rPr lang="en-US" sz="2400" b="0" i="0" dirty="0">
                    <a:solidFill>
                      <a:schemeClr val="tx1"/>
                    </a:solidFill>
                    <a:latin typeface="Cambria Math" panose="02040503050406030204" pitchFamily="18" charset="0"/>
                    <a:cs typeface="Calibri" panose="020F0502020204030204" pitchFamily="34" charset="0"/>
                  </a:rPr>
                  <a:t>, </a:t>
                </a:r>
                <a:r>
                  <a:rPr lang="en-US" sz="2400" dirty="0">
                    <a:cs typeface="Calibri" panose="020F0502020204030204" pitchFamily="34" charset="0"/>
                  </a:rPr>
                  <a:t>update</a:t>
                </a:r>
                <a:r>
                  <a:rPr lang="en-US" sz="2400" b="0" i="0" dirty="0">
                    <a:solidFill>
                      <a:schemeClr val="tx1"/>
                    </a:solidFill>
                    <a:latin typeface="Cambria Math" panose="02040503050406030204" pitchFamily="18" charset="0"/>
                    <a:cs typeface="Calibri" panose="020F0502020204030204" pitchFamily="34" charset="0"/>
                  </a:rPr>
                  <a:t> </a:t>
                </a:r>
                <a14:m>
                  <m:oMath xmlns:m="http://schemas.openxmlformats.org/officeDocument/2006/math">
                    <m:sSub>
                      <m:sSubPr>
                        <m:ctrlPr>
                          <a:rPr lang="en-US" altLang="zh-CN" sz="2400" i="1">
                            <a:latin typeface="Cambria Math" panose="02040503050406030204" pitchFamily="18" charset="0"/>
                            <a:cs typeface="Calibri" panose="020F0502020204030204" pitchFamily="34" charset="0"/>
                          </a:rPr>
                        </m:ctrlPr>
                      </m:sSub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Sub>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i="1">
                        <a:latin typeface="Cambria Math" panose="02040503050406030204" pitchFamily="18" charset="0"/>
                        <a:cs typeface="Calibri" panose="020F0502020204030204" pitchFamily="34" charset="0"/>
                      </a:rPr>
                      <m:t>←</m:t>
                    </m:r>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b="0" i="1" smtClean="0">
                        <a:latin typeface="Cambria Math" panose="02040503050406030204" pitchFamily="18" charset="0"/>
                        <a:cs typeface="Calibri" panose="020F0502020204030204" pitchFamily="34" charset="0"/>
                      </a:rPr>
                      <m:t>,</m:t>
                    </m:r>
                    <m:r>
                      <a:rPr lang="en-US" sz="2400" i="1">
                        <a:solidFill>
                          <a:schemeClr val="tx1"/>
                        </a:solidFill>
                        <a:latin typeface="Cambria Math" panose="02040503050406030204" pitchFamily="18" charset="0"/>
                        <a:cs typeface="Calibri" panose="020F0502020204030204" pitchFamily="34" charset="0"/>
                      </a:rPr>
                      <m:t>𝑉</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e>
                    </m:d>
                    <m:r>
                      <a:rPr lang="en-US" sz="2400" i="1">
                        <a:solidFill>
                          <a:schemeClr val="tx1"/>
                        </a:solidFill>
                        <a:latin typeface="Cambria Math" panose="02040503050406030204" pitchFamily="18" charset="0"/>
                        <a:cs typeface="Calibri" panose="020F0502020204030204" pitchFamily="34" charset="0"/>
                      </a:rPr>
                      <m:t>←</m:t>
                    </m:r>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𝑣</m:t>
                        </m:r>
                      </m:e>
                      <m:sup>
                        <m:r>
                          <a:rPr lang="en-US" sz="2400">
                            <a:latin typeface="Cambria Math" panose="02040503050406030204" pitchFamily="18" charset="0"/>
                            <a:cs typeface="Calibri" panose="020F0502020204030204" pitchFamily="34" charset="0"/>
                          </a:rPr>
                          <m:t>∗</m:t>
                        </m:r>
                      </m:sup>
                    </m:sSup>
                  </m:oMath>
                </a14:m>
                <a:endParaRPr lang="en-US" sz="2400" dirty="0"/>
              </a:p>
            </p:txBody>
          </p:sp>
        </mc:Choice>
        <mc:Fallback xmlns="">
          <p:sp>
            <p:nvSpPr>
              <p:cNvPr id="9" name="Rectangle 8">
                <a:extLst>
                  <a:ext uri="{FF2B5EF4-FFF2-40B4-BE49-F238E27FC236}">
                    <a16:creationId xmlns:a16="http://schemas.microsoft.com/office/drawing/2014/main" xmlns:a14="http://schemas.microsoft.com/office/drawing/2010/main" xmlns="" id="{59EE3C98-E8CC-9444-9D0D-6FB193777520}"/>
                  </a:ext>
                </a:extLst>
              </p:cNvPr>
              <p:cNvSpPr>
                <a:spLocks noRot="1" noChangeAspect="1" noMove="1" noResize="1" noEditPoints="1" noAdjustHandles="1" noChangeArrowheads="1" noChangeShapeType="1" noTextEdit="1"/>
              </p:cNvSpPr>
              <p:nvPr/>
            </p:nvSpPr>
            <p:spPr>
              <a:xfrm>
                <a:off x="134073" y="5796951"/>
                <a:ext cx="9009927" cy="461665"/>
              </a:xfrm>
              <a:prstGeom prst="rect">
                <a:avLst/>
              </a:prstGeom>
              <a:blipFill rotWithShape="0">
                <a:blip r:embed="rId3"/>
                <a:stretch>
                  <a:fillRect l="-1083" t="-11842"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 xmlns:a16="http://schemas.microsoft.com/office/drawing/2014/main" id="{59EE3C98-E8CC-9444-9D0D-6FB193777520}"/>
                  </a:ext>
                </a:extLst>
              </p:cNvPr>
              <p:cNvSpPr/>
              <p:nvPr/>
            </p:nvSpPr>
            <p:spPr>
              <a:xfrm>
                <a:off x="101342" y="2192567"/>
                <a:ext cx="8229600" cy="797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panose="02040503050406030204" pitchFamily="18" charset="0"/>
                          <a:cs typeface="Calibri" panose="020F0502020204030204" pitchFamily="34" charset="0"/>
                        </a:rPr>
                        <m:t>𝑉</m:t>
                      </m:r>
                      <m:d>
                        <m:dPr>
                          <m:ctrlPr>
                            <a:rPr lang="en-US" i="1">
                              <a:solidFill>
                                <a:schemeClr val="tx1"/>
                              </a:solidFill>
                              <a:latin typeface="Cambria Math" panose="02040503050406030204" pitchFamily="18" charset="0"/>
                              <a:cs typeface="Calibri" panose="020F0502020204030204" pitchFamily="34" charset="0"/>
                            </a:rPr>
                          </m:ctrlPr>
                        </m:dPr>
                        <m:e>
                          <m:r>
                            <a:rPr lang="en-US" i="1">
                              <a:solidFill>
                                <a:schemeClr val="tx1"/>
                              </a:solidFill>
                              <a:latin typeface="Cambria Math" panose="02040503050406030204" pitchFamily="18" charset="0"/>
                              <a:cs typeface="Calibri" panose="020F0502020204030204" pitchFamily="34" charset="0"/>
                            </a:rPr>
                            <m:t>𝑠</m:t>
                          </m:r>
                        </m:e>
                      </m:d>
                      <m:r>
                        <a:rPr lang="en-US" i="1">
                          <a:solidFill>
                            <a:schemeClr val="tx1"/>
                          </a:solidFill>
                          <a:latin typeface="Cambria Math" panose="02040503050406030204" pitchFamily="18" charset="0"/>
                          <a:cs typeface="Calibri" panose="020F0502020204030204" pitchFamily="34" charset="0"/>
                        </a:rPr>
                        <m:t>←</m:t>
                      </m:r>
                      <m:func>
                        <m:funcPr>
                          <m:ctrlPr>
                            <a:rPr lang="en-US" altLang="zh-CN" i="1">
                              <a:solidFill>
                                <a:schemeClr val="tx1"/>
                              </a:solidFill>
                              <a:latin typeface="Cambria Math" panose="02040503050406030204" pitchFamily="18" charset="0"/>
                              <a:cs typeface="Calibri" panose="020F0502020204030204" pitchFamily="34" charset="0"/>
                            </a:rPr>
                          </m:ctrlPr>
                        </m:funcPr>
                        <m:fName>
                          <m:limLow>
                            <m:limLowPr>
                              <m:ctrlPr>
                                <a:rPr lang="en-US" altLang="zh-CN" i="1" smtClean="0">
                                  <a:solidFill>
                                    <a:srgbClr val="C00000"/>
                                  </a:solidFill>
                                  <a:latin typeface="Cambria Math" panose="02040503050406030204" pitchFamily="18" charset="0"/>
                                  <a:cs typeface="Calibri" panose="020F0502020204030204" pitchFamily="34" charset="0"/>
                                </a:rPr>
                              </m:ctrlPr>
                            </m:limLowPr>
                            <m:e>
                              <m:r>
                                <m:rPr>
                                  <m:sty m:val="p"/>
                                </m:rPr>
                                <a:rPr lang="en-US" altLang="zh-CN">
                                  <a:solidFill>
                                    <a:srgbClr val="C00000"/>
                                  </a:solidFill>
                                  <a:latin typeface="Cambria Math" panose="02040503050406030204" pitchFamily="18" charset="0"/>
                                  <a:cs typeface="Calibri" panose="020F0502020204030204" pitchFamily="34" charset="0"/>
                                </a:rPr>
                                <m:t>min</m:t>
                              </m:r>
                            </m:e>
                            <m:lim>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𝑎</m:t>
                                  </m:r>
                                </m:e>
                                <m:sub>
                                  <m:r>
                                    <a:rPr lang="en-US" altLang="zh-CN" i="1">
                                      <a:solidFill>
                                        <a:srgbClr val="C00000"/>
                                      </a:solidFill>
                                      <a:latin typeface="Cambria Math" panose="02040503050406030204" pitchFamily="18" charset="0"/>
                                      <a:cs typeface="Calibri" panose="020F0502020204030204" pitchFamily="34" charset="0"/>
                                    </a:rPr>
                                    <m:t>2</m:t>
                                  </m:r>
                                </m:sub>
                              </m:sSub>
                              <m:r>
                                <a:rPr lang="en-US" altLang="zh-CN" i="1">
                                  <a:solidFill>
                                    <a:srgbClr val="C00000"/>
                                  </a:solidFill>
                                  <a:latin typeface="Cambria Math" panose="02040503050406030204" pitchFamily="18" charset="0"/>
                                  <a:cs typeface="Calibri" panose="020F0502020204030204" pitchFamily="34" charset="0"/>
                                </a:rPr>
                                <m:t>∈</m:t>
                              </m:r>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𝐴</m:t>
                                  </m:r>
                                </m:e>
                                <m:sub>
                                  <m:r>
                                    <a:rPr lang="en-US" altLang="zh-CN"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i="1">
                                  <a:solidFill>
                                    <a:schemeClr val="tx1"/>
                                  </a:solidFill>
                                  <a:latin typeface="Cambria Math" panose="02040503050406030204" pitchFamily="18" charset="0"/>
                                  <a:cs typeface="Calibri" panose="020F0502020204030204" pitchFamily="34" charset="0"/>
                                </a:rPr>
                              </m:ctrlPr>
                            </m:naryPr>
                            <m:sub>
                              <m:sSub>
                                <m:sSubPr>
                                  <m:ctrlPr>
                                    <a:rPr lang="en-US" i="1" smtClean="0">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𝑎</m:t>
                                  </m:r>
                                </m:e>
                                <m:sub>
                                  <m:r>
                                    <a:rPr lang="en-US" i="1">
                                      <a:solidFill>
                                        <a:srgbClr val="C00000"/>
                                      </a:solidFill>
                                      <a:latin typeface="Cambria Math" panose="02040503050406030204" pitchFamily="18" charset="0"/>
                                      <a:cs typeface="Calibri" panose="020F0502020204030204" pitchFamily="34" charset="0"/>
                                    </a:rPr>
                                    <m:t>1</m:t>
                                  </m:r>
                                </m:sub>
                              </m:sSub>
                              <m:r>
                                <a:rPr lang="en-US" i="1">
                                  <a:solidFill>
                                    <a:srgbClr val="C00000"/>
                                  </a:solidFill>
                                  <a:latin typeface="Cambria Math" panose="02040503050406030204" pitchFamily="18" charset="0"/>
                                  <a:cs typeface="Calibri" panose="020F0502020204030204" pitchFamily="34" charset="0"/>
                                </a:rPr>
                                <m:t>∈</m:t>
                              </m:r>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𝐴</m:t>
                                  </m:r>
                                </m:e>
                                <m:sub>
                                  <m:r>
                                    <a:rPr lang="en-US" i="1">
                                      <a:solidFill>
                                        <a:srgbClr val="C00000"/>
                                      </a:solidFill>
                                      <a:latin typeface="Cambria Math" panose="02040503050406030204" pitchFamily="18" charset="0"/>
                                      <a:cs typeface="Calibri" panose="020F0502020204030204" pitchFamily="34" charset="0"/>
                                    </a:rPr>
                                    <m:t>1</m:t>
                                  </m:r>
                                </m:sub>
                              </m:sSub>
                            </m:sub>
                            <m:sup/>
                            <m:e>
                              <m:sSub>
                                <m:sSubPr>
                                  <m:ctrlPr>
                                    <a:rPr lang="en-US" i="1" smtClean="0">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𝜋</m:t>
                                  </m:r>
                                </m:e>
                                <m:sub>
                                  <m:r>
                                    <a:rPr lang="en-US" i="1">
                                      <a:solidFill>
                                        <a:srgbClr val="C00000"/>
                                      </a:solidFill>
                                      <a:latin typeface="Cambria Math" panose="02040503050406030204" pitchFamily="18" charset="0"/>
                                      <a:cs typeface="Calibri" panose="020F0502020204030204" pitchFamily="34" charset="0"/>
                                    </a:rPr>
                                    <m:t>1</m:t>
                                  </m:r>
                                </m:sub>
                              </m:sSub>
                              <m:d>
                                <m:dPr>
                                  <m:ctrlPr>
                                    <a:rPr lang="en-US" i="1">
                                      <a:solidFill>
                                        <a:srgbClr val="C00000"/>
                                      </a:solidFill>
                                      <a:latin typeface="Cambria Math" panose="02040503050406030204" pitchFamily="18" charset="0"/>
                                      <a:cs typeface="Calibri" panose="020F0502020204030204" pitchFamily="34" charset="0"/>
                                    </a:rPr>
                                  </m:ctrlPr>
                                </m:dPr>
                                <m:e>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𝑠</m:t>
                                      </m:r>
                                      <m:r>
                                        <a:rPr lang="en-US" i="1">
                                          <a:solidFill>
                                            <a:srgbClr val="C00000"/>
                                          </a:solidFill>
                                          <a:latin typeface="Cambria Math" panose="02040503050406030204" pitchFamily="18" charset="0"/>
                                          <a:cs typeface="Calibri" panose="020F0502020204030204" pitchFamily="34" charset="0"/>
                                        </a:rPr>
                                        <m:t>,</m:t>
                                      </m:r>
                                      <m:r>
                                        <a:rPr lang="en-US" i="1">
                                          <a:solidFill>
                                            <a:srgbClr val="C00000"/>
                                          </a:solidFill>
                                          <a:latin typeface="Cambria Math" panose="02040503050406030204" pitchFamily="18" charset="0"/>
                                          <a:cs typeface="Calibri" panose="020F0502020204030204" pitchFamily="34" charset="0"/>
                                        </a:rPr>
                                        <m:t>𝑎</m:t>
                                      </m:r>
                                    </m:e>
                                    <m:sub>
                                      <m:r>
                                        <a:rPr lang="en-US" i="1">
                                          <a:solidFill>
                                            <a:srgbClr val="C00000"/>
                                          </a:solidFill>
                                          <a:latin typeface="Cambria Math" panose="02040503050406030204" pitchFamily="18" charset="0"/>
                                          <a:cs typeface="Calibri" panose="020F0502020204030204" pitchFamily="34" charset="0"/>
                                        </a:rPr>
                                        <m:t>1</m:t>
                                      </m:r>
                                    </m:sub>
                                  </m:sSub>
                                </m:e>
                              </m:d>
                              <m:r>
                                <a:rPr lang="en-US" altLang="zh-CN" i="1" smtClean="0">
                                  <a:solidFill>
                                    <a:schemeClr val="tx1"/>
                                  </a:solidFill>
                                  <a:latin typeface="Cambria Math" panose="02040503050406030204" pitchFamily="18" charset="0"/>
                                  <a:cs typeface="Calibri" panose="020F0502020204030204" pitchFamily="34" charset="0"/>
                                </a:rPr>
                                <m:t>𝑄</m:t>
                              </m:r>
                              <m:d>
                                <m:dPr>
                                  <m:ctrlPr>
                                    <a:rPr lang="en-US" i="1">
                                      <a:solidFill>
                                        <a:schemeClr val="tx1"/>
                                      </a:solidFill>
                                      <a:latin typeface="Cambria Math" panose="02040503050406030204" pitchFamily="18" charset="0"/>
                                      <a:cs typeface="Calibri" panose="020F0502020204030204" pitchFamily="34" charset="0"/>
                                    </a:rPr>
                                  </m:ctrlPr>
                                </m:dPr>
                                <m:e>
                                  <m:r>
                                    <a:rPr lang="en-US" i="1">
                                      <a:solidFill>
                                        <a:schemeClr val="tx1"/>
                                      </a:solidFill>
                                      <a:latin typeface="Cambria Math" panose="02040503050406030204" pitchFamily="18" charset="0"/>
                                      <a:cs typeface="Calibri" panose="020F0502020204030204" pitchFamily="34" charset="0"/>
                                    </a:rPr>
                                    <m:t>𝑠</m:t>
                                  </m:r>
                                  <m:r>
                                    <a:rPr lang="en-US" i="1">
                                      <a:solidFill>
                                        <a:schemeClr val="tx1"/>
                                      </a:solidFill>
                                      <a:latin typeface="Cambria Math" panose="02040503050406030204" pitchFamily="18" charset="0"/>
                                      <a:cs typeface="Calibri" panose="020F0502020204030204" pitchFamily="34" charset="0"/>
                                    </a:rPr>
                                    <m:t>,</m:t>
                                  </m:r>
                                  <m:sSub>
                                    <m:sSubPr>
                                      <m:ctrlPr>
                                        <a:rPr lang="en-US" i="1">
                                          <a:solidFill>
                                            <a:schemeClr val="tx1"/>
                                          </a:solidFill>
                                          <a:latin typeface="Cambria Math" panose="02040503050406030204" pitchFamily="18" charset="0"/>
                                          <a:cs typeface="Calibri" panose="020F0502020204030204" pitchFamily="34" charset="0"/>
                                        </a:rPr>
                                      </m:ctrlPr>
                                    </m:sSubPr>
                                    <m:e>
                                      <m:r>
                                        <a:rPr lang="en-US" i="1">
                                          <a:solidFill>
                                            <a:schemeClr val="tx1"/>
                                          </a:solidFill>
                                          <a:latin typeface="Cambria Math" panose="02040503050406030204" pitchFamily="18" charset="0"/>
                                          <a:cs typeface="Calibri" panose="020F0502020204030204" pitchFamily="34" charset="0"/>
                                        </a:rPr>
                                        <m:t>𝑎</m:t>
                                      </m:r>
                                    </m:e>
                                    <m:sub>
                                      <m:r>
                                        <a:rPr lang="en-US" i="1">
                                          <a:solidFill>
                                            <a:schemeClr val="tx1"/>
                                          </a:solidFill>
                                          <a:latin typeface="Cambria Math" panose="02040503050406030204" pitchFamily="18" charset="0"/>
                                          <a:cs typeface="Calibri" panose="020F0502020204030204" pitchFamily="34" charset="0"/>
                                        </a:rPr>
                                        <m:t>1</m:t>
                                      </m:r>
                                    </m:sub>
                                  </m:sSub>
                                  <m:r>
                                    <a:rPr lang="en-US" i="1">
                                      <a:solidFill>
                                        <a:schemeClr val="tx1"/>
                                      </a:solidFill>
                                      <a:latin typeface="Cambria Math" panose="02040503050406030204" pitchFamily="18" charset="0"/>
                                      <a:cs typeface="Calibri" panose="020F0502020204030204" pitchFamily="34" charset="0"/>
                                    </a:rPr>
                                    <m:t>,</m:t>
                                  </m:r>
                                  <m:sSub>
                                    <m:sSubPr>
                                      <m:ctrlPr>
                                        <a:rPr lang="en-US" i="1">
                                          <a:solidFill>
                                            <a:schemeClr val="tx1"/>
                                          </a:solidFill>
                                          <a:latin typeface="Cambria Math" panose="02040503050406030204" pitchFamily="18" charset="0"/>
                                          <a:cs typeface="Calibri" panose="020F0502020204030204" pitchFamily="34" charset="0"/>
                                        </a:rPr>
                                      </m:ctrlPr>
                                    </m:sSubPr>
                                    <m:e>
                                      <m:r>
                                        <a:rPr lang="en-US" i="1">
                                          <a:solidFill>
                                            <a:schemeClr val="tx1"/>
                                          </a:solidFill>
                                          <a:latin typeface="Cambria Math" panose="02040503050406030204" pitchFamily="18" charset="0"/>
                                          <a:cs typeface="Calibri" panose="020F0502020204030204" pitchFamily="34" charset="0"/>
                                        </a:rPr>
                                        <m:t>𝑎</m:t>
                                      </m:r>
                                    </m:e>
                                    <m:sub>
                                      <m:r>
                                        <a:rPr lang="en-US" i="1">
                                          <a:solidFill>
                                            <a:schemeClr val="tx1"/>
                                          </a:solidFill>
                                          <a:latin typeface="Cambria Math" panose="02040503050406030204" pitchFamily="18" charset="0"/>
                                          <a:cs typeface="Calibri" panose="020F0502020204030204" pitchFamily="34" charset="0"/>
                                        </a:rPr>
                                        <m:t>2</m:t>
                                      </m:r>
                                    </m:sub>
                                  </m:sSub>
                                </m:e>
                              </m:d>
                            </m:e>
                          </m:nary>
                        </m:e>
                      </m:func>
                    </m:oMath>
                  </m:oMathPara>
                </a14:m>
                <a:endParaRPr lang="en-US" dirty="0"/>
              </a:p>
            </p:txBody>
          </p:sp>
        </mc:Choice>
        <mc:Fallback xmlns="">
          <p:sp>
            <p:nvSpPr>
              <p:cNvPr id="10" name="Rectangle 9">
                <a:extLst>
                  <a:ext uri="{FF2B5EF4-FFF2-40B4-BE49-F238E27FC236}">
                    <a16:creationId xmlns:a16="http://schemas.microsoft.com/office/drawing/2014/main" xmlns:a14="http://schemas.microsoft.com/office/drawing/2010/main" xmlns="" id="{59EE3C98-E8CC-9444-9D0D-6FB193777520}"/>
                  </a:ext>
                </a:extLst>
              </p:cNvPr>
              <p:cNvSpPr>
                <a:spLocks noRot="1" noChangeAspect="1" noMove="1" noResize="1" noEditPoints="1" noAdjustHandles="1" noChangeArrowheads="1" noChangeShapeType="1" noTextEdit="1"/>
              </p:cNvSpPr>
              <p:nvPr/>
            </p:nvSpPr>
            <p:spPr>
              <a:xfrm>
                <a:off x="101342" y="2192567"/>
                <a:ext cx="8229600" cy="79733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10900" y="1527589"/>
                <a:ext cx="8048264" cy="797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Sub>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e>
                      </m:d>
                      <m:r>
                        <a:rPr lang="en-US" altLang="zh-CN" i="1">
                          <a:latin typeface="Cambria Math" panose="02040503050406030204" pitchFamily="18" charset="0"/>
                          <a:cs typeface="Calibri" panose="020F0502020204030204" pitchFamily="34" charset="0"/>
                        </a:rPr>
                        <m:t>←</m:t>
                      </m:r>
                      <m:func>
                        <m:funcPr>
                          <m:ctrlPr>
                            <a:rPr lang="en-US" altLang="zh-CN" i="1">
                              <a:latin typeface="Cambria Math" panose="02040503050406030204" pitchFamily="18" charset="0"/>
                              <a:cs typeface="Calibri" panose="020F0502020204030204" pitchFamily="34" charset="0"/>
                            </a:rPr>
                          </m:ctrlPr>
                        </m:funcPr>
                        <m:fName>
                          <m:limLow>
                            <m:limLowPr>
                              <m:ctrlPr>
                                <a:rPr lang="en-US" altLang="zh-CN" i="1">
                                  <a:solidFill>
                                    <a:srgbClr val="C00000"/>
                                  </a:solidFill>
                                  <a:latin typeface="Cambria Math" panose="02040503050406030204" pitchFamily="18" charset="0"/>
                                  <a:cs typeface="Calibri" panose="020F0502020204030204" pitchFamily="34" charset="0"/>
                                </a:rPr>
                              </m:ctrlPr>
                            </m:limLowPr>
                            <m:e>
                              <m:r>
                                <m:rPr>
                                  <m:sty m:val="p"/>
                                </m:rPr>
                                <a:rPr lang="en-US" altLang="zh-CN">
                                  <a:solidFill>
                                    <a:srgbClr val="C00000"/>
                                  </a:solidFill>
                                  <a:latin typeface="Cambria Math" panose="02040503050406030204" pitchFamily="18" charset="0"/>
                                  <a:cs typeface="Calibri" panose="020F0502020204030204" pitchFamily="34" charset="0"/>
                                </a:rPr>
                                <m:t>argmax</m:t>
                              </m:r>
                            </m:e>
                            <m:lim>
                              <m:sSubSup>
                                <m:sSubSupPr>
                                  <m:ctrlPr>
                                    <a:rPr lang="en-US" altLang="zh-CN" i="1">
                                      <a:solidFill>
                                        <a:srgbClr val="C00000"/>
                                      </a:solidFill>
                                      <a:latin typeface="Cambria Math" panose="02040503050406030204" pitchFamily="18" charset="0"/>
                                      <a:cs typeface="Calibri" panose="020F0502020204030204" pitchFamily="34" charset="0"/>
                                    </a:rPr>
                                  </m:ctrlPr>
                                </m:sSubSupPr>
                                <m:e>
                                  <m:r>
                                    <a:rPr lang="en-US" altLang="zh-CN" i="1">
                                      <a:solidFill>
                                        <a:srgbClr val="C00000"/>
                                      </a:solidFill>
                                      <a:latin typeface="Cambria Math" panose="02040503050406030204" pitchFamily="18" charset="0"/>
                                      <a:cs typeface="Calibri" panose="020F0502020204030204" pitchFamily="34" charset="0"/>
                                    </a:rPr>
                                    <m:t>𝜋</m:t>
                                  </m:r>
                                </m:e>
                                <m:sub>
                                  <m:r>
                                    <a:rPr lang="en-US" altLang="zh-CN" i="1">
                                      <a:solidFill>
                                        <a:srgbClr val="C00000"/>
                                      </a:solidFill>
                                      <a:latin typeface="Cambria Math" panose="02040503050406030204" pitchFamily="18" charset="0"/>
                                      <a:cs typeface="Calibri" panose="020F0502020204030204" pitchFamily="34" charset="0"/>
                                    </a:rPr>
                                    <m:t>1</m:t>
                                  </m:r>
                                </m:sub>
                                <m:sup>
                                  <m:r>
                                    <a:rPr lang="en-US" altLang="zh-CN" i="1">
                                      <a:solidFill>
                                        <a:srgbClr val="C00000"/>
                                      </a:solidFill>
                                      <a:latin typeface="Cambria Math" panose="02040503050406030204" pitchFamily="18" charset="0"/>
                                      <a:cs typeface="Calibri" panose="020F0502020204030204" pitchFamily="34" charset="0"/>
                                    </a:rPr>
                                    <m:t>′</m:t>
                                  </m:r>
                                </m:sup>
                              </m:sSubSup>
                              <m:r>
                                <a:rPr lang="en-US" altLang="zh-CN" i="1">
                                  <a:solidFill>
                                    <a:srgbClr val="C00000"/>
                                  </a:solidFill>
                                  <a:latin typeface="Cambria Math" panose="02040503050406030204" pitchFamily="18" charset="0"/>
                                  <a:cs typeface="Calibri" panose="020F0502020204030204" pitchFamily="34" charset="0"/>
                                </a:rPr>
                                <m:t>(</m:t>
                              </m:r>
                              <m:r>
                                <a:rPr lang="en-US" altLang="zh-CN" i="1">
                                  <a:solidFill>
                                    <a:srgbClr val="C00000"/>
                                  </a:solidFill>
                                  <a:latin typeface="Cambria Math" panose="02040503050406030204" pitchFamily="18" charset="0"/>
                                  <a:cs typeface="Calibri" panose="020F0502020204030204" pitchFamily="34" charset="0"/>
                                </a:rPr>
                                <m:t>𝑠</m:t>
                              </m:r>
                              <m:r>
                                <a:rPr lang="en-US" altLang="zh-CN" i="1">
                                  <a:solidFill>
                                    <a:srgbClr val="C00000"/>
                                  </a:solidFill>
                                  <a:latin typeface="Cambria Math" panose="02040503050406030204" pitchFamily="18" charset="0"/>
                                  <a:cs typeface="Calibri" panose="020F0502020204030204" pitchFamily="34" charset="0"/>
                                </a:rPr>
                                <m:t>,⋅)∈</m:t>
                              </m:r>
                              <m:r>
                                <m:rPr>
                                  <m:sty m:val="p"/>
                                </m:rPr>
                                <a:rPr lang="en-US">
                                  <a:solidFill>
                                    <a:srgbClr val="C00000"/>
                                  </a:solidFill>
                                  <a:latin typeface="Cambria Math" panose="02040503050406030204" pitchFamily="18" charset="0"/>
                                  <a:cs typeface="Calibri" panose="020F0502020204030204" pitchFamily="34" charset="0"/>
                                </a:rPr>
                                <m:t>Δ</m:t>
                              </m:r>
                              <m:r>
                                <a:rPr lang="en-US" i="1">
                                  <a:solidFill>
                                    <a:srgbClr val="C00000"/>
                                  </a:solidFill>
                                  <a:latin typeface="Cambria Math" panose="02040503050406030204" pitchFamily="18" charset="0"/>
                                  <a:cs typeface="Calibri" panose="020F0502020204030204" pitchFamily="34" charset="0"/>
                                </a:rPr>
                                <m:t>(</m:t>
                              </m:r>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𝐴</m:t>
                                  </m:r>
                                </m:e>
                                <m:sub>
                                  <m:r>
                                    <a:rPr lang="en-US" i="1">
                                      <a:solidFill>
                                        <a:srgbClr val="C00000"/>
                                      </a:solidFill>
                                      <a:latin typeface="Cambria Math" panose="02040503050406030204" pitchFamily="18" charset="0"/>
                                      <a:cs typeface="Calibri" panose="020F0502020204030204" pitchFamily="34" charset="0"/>
                                    </a:rPr>
                                    <m:t>1</m:t>
                                  </m:r>
                                </m:sub>
                              </m:sSub>
                              <m:r>
                                <a:rPr lang="en-US" i="1">
                                  <a:solidFill>
                                    <a:srgbClr val="C00000"/>
                                  </a:solidFill>
                                  <a:latin typeface="Cambria Math" panose="02040503050406030204" pitchFamily="18" charset="0"/>
                                  <a:cs typeface="Calibri" panose="020F0502020204030204" pitchFamily="34" charset="0"/>
                                </a:rPr>
                                <m:t>)</m:t>
                              </m:r>
                            </m:lim>
                          </m:limLow>
                        </m:fName>
                        <m:e>
                          <m:func>
                            <m:funcPr>
                              <m:ctrlPr>
                                <a:rPr lang="en-US" altLang="zh-CN" i="1">
                                  <a:latin typeface="Cambria Math" panose="02040503050406030204" pitchFamily="18" charset="0"/>
                                  <a:cs typeface="Calibri" panose="020F0502020204030204" pitchFamily="34" charset="0"/>
                                </a:rPr>
                              </m:ctrlPr>
                            </m:funcPr>
                            <m:fName>
                              <m:limLow>
                                <m:limLowPr>
                                  <m:ctrlPr>
                                    <a:rPr lang="en-US" altLang="zh-CN" i="1">
                                      <a:solidFill>
                                        <a:srgbClr val="C00000"/>
                                      </a:solidFill>
                                      <a:latin typeface="Cambria Math" panose="02040503050406030204" pitchFamily="18" charset="0"/>
                                      <a:cs typeface="Calibri" panose="020F0502020204030204" pitchFamily="34" charset="0"/>
                                    </a:rPr>
                                  </m:ctrlPr>
                                </m:limLowPr>
                                <m:e>
                                  <m:r>
                                    <m:rPr>
                                      <m:sty m:val="p"/>
                                    </m:rPr>
                                    <a:rPr lang="en-US" altLang="zh-CN">
                                      <a:solidFill>
                                        <a:srgbClr val="C00000"/>
                                      </a:solidFill>
                                      <a:latin typeface="Cambria Math" panose="02040503050406030204" pitchFamily="18" charset="0"/>
                                      <a:cs typeface="Calibri" panose="020F0502020204030204" pitchFamily="34" charset="0"/>
                                    </a:rPr>
                                    <m:t>min</m:t>
                                  </m:r>
                                </m:e>
                                <m:lim>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𝑎</m:t>
                                      </m:r>
                                    </m:e>
                                    <m:sub>
                                      <m:r>
                                        <a:rPr lang="en-US" altLang="zh-CN" i="1">
                                          <a:solidFill>
                                            <a:srgbClr val="C00000"/>
                                          </a:solidFill>
                                          <a:latin typeface="Cambria Math" panose="02040503050406030204" pitchFamily="18" charset="0"/>
                                          <a:cs typeface="Calibri" panose="020F0502020204030204" pitchFamily="34" charset="0"/>
                                        </a:rPr>
                                        <m:t>2</m:t>
                                      </m:r>
                                    </m:sub>
                                  </m:sSub>
                                  <m:r>
                                    <a:rPr lang="en-US" altLang="zh-CN" i="1">
                                      <a:solidFill>
                                        <a:srgbClr val="C00000"/>
                                      </a:solidFill>
                                      <a:latin typeface="Cambria Math" panose="02040503050406030204" pitchFamily="18" charset="0"/>
                                      <a:cs typeface="Calibri" panose="020F0502020204030204" pitchFamily="34" charset="0"/>
                                    </a:rPr>
                                    <m:t>∈</m:t>
                                  </m:r>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𝐴</m:t>
                                      </m:r>
                                    </m:e>
                                    <m:sub>
                                      <m:r>
                                        <a:rPr lang="en-US" altLang="zh-CN"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i="1">
                                      <a:latin typeface="Cambria Math" panose="02040503050406030204" pitchFamily="18" charset="0"/>
                                      <a:cs typeface="Calibri" panose="020F0502020204030204" pitchFamily="34" charset="0"/>
                                    </a:rPr>
                                  </m:ctrlPr>
                                </m:naryPr>
                                <m:sub>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𝑎</m:t>
                                      </m:r>
                                    </m:e>
                                    <m:sub>
                                      <m:r>
                                        <a:rPr lang="en-US" i="1">
                                          <a:solidFill>
                                            <a:srgbClr val="C00000"/>
                                          </a:solidFill>
                                          <a:latin typeface="Cambria Math" panose="02040503050406030204" pitchFamily="18" charset="0"/>
                                          <a:cs typeface="Calibri" panose="020F0502020204030204" pitchFamily="34" charset="0"/>
                                        </a:rPr>
                                        <m:t>1</m:t>
                                      </m:r>
                                    </m:sub>
                                  </m:sSub>
                                  <m:r>
                                    <a:rPr lang="en-US" i="1">
                                      <a:solidFill>
                                        <a:srgbClr val="C00000"/>
                                      </a:solidFill>
                                      <a:latin typeface="Cambria Math" panose="02040503050406030204" pitchFamily="18" charset="0"/>
                                      <a:cs typeface="Calibri" panose="020F0502020204030204" pitchFamily="34" charset="0"/>
                                    </a:rPr>
                                    <m:t>∈</m:t>
                                  </m:r>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𝐴</m:t>
                                      </m:r>
                                    </m:e>
                                    <m:sub>
                                      <m:r>
                                        <a:rPr lang="en-US" i="1">
                                          <a:solidFill>
                                            <a:srgbClr val="C00000"/>
                                          </a:solidFill>
                                          <a:latin typeface="Cambria Math" panose="02040503050406030204" pitchFamily="18" charset="0"/>
                                          <a:cs typeface="Calibri" panose="020F0502020204030204" pitchFamily="34" charset="0"/>
                                        </a:rPr>
                                        <m:t>1</m:t>
                                      </m:r>
                                    </m:sub>
                                  </m:sSub>
                                </m:sub>
                                <m:sup/>
                                <m:e>
                                  <m:sSubSup>
                                    <m:sSubSupPr>
                                      <m:ctrlPr>
                                        <a:rPr lang="en-US" altLang="zh-CN" i="1">
                                          <a:solidFill>
                                            <a:srgbClr val="C00000"/>
                                          </a:solidFill>
                                          <a:latin typeface="Cambria Math" panose="02040503050406030204" pitchFamily="18" charset="0"/>
                                          <a:cs typeface="Calibri" panose="020F0502020204030204" pitchFamily="34" charset="0"/>
                                        </a:rPr>
                                      </m:ctrlPr>
                                    </m:sSubSupPr>
                                    <m:e>
                                      <m:r>
                                        <a:rPr lang="en-US" altLang="zh-CN" i="1">
                                          <a:solidFill>
                                            <a:srgbClr val="C00000"/>
                                          </a:solidFill>
                                          <a:latin typeface="Cambria Math" panose="02040503050406030204" pitchFamily="18" charset="0"/>
                                          <a:cs typeface="Calibri" panose="020F0502020204030204" pitchFamily="34" charset="0"/>
                                        </a:rPr>
                                        <m:t>𝜋</m:t>
                                      </m:r>
                                    </m:e>
                                    <m:sub>
                                      <m:r>
                                        <a:rPr lang="en-US" altLang="zh-CN" i="1">
                                          <a:solidFill>
                                            <a:srgbClr val="C00000"/>
                                          </a:solidFill>
                                          <a:latin typeface="Cambria Math" panose="02040503050406030204" pitchFamily="18" charset="0"/>
                                          <a:cs typeface="Calibri" panose="020F0502020204030204" pitchFamily="34" charset="0"/>
                                        </a:rPr>
                                        <m:t>1</m:t>
                                      </m:r>
                                    </m:sub>
                                    <m:sup>
                                      <m:r>
                                        <a:rPr lang="en-US" altLang="zh-CN" i="1">
                                          <a:solidFill>
                                            <a:srgbClr val="C00000"/>
                                          </a:solidFill>
                                          <a:latin typeface="Cambria Math" panose="02040503050406030204" pitchFamily="18" charset="0"/>
                                          <a:cs typeface="Calibri" panose="020F0502020204030204" pitchFamily="34" charset="0"/>
                                        </a:rPr>
                                        <m:t>′</m:t>
                                      </m:r>
                                    </m:sup>
                                  </m:sSubSup>
                                  <m:d>
                                    <m:dPr>
                                      <m:ctrlPr>
                                        <a:rPr lang="en-US" altLang="zh-CN" i="1">
                                          <a:solidFill>
                                            <a:srgbClr val="C00000"/>
                                          </a:solidFill>
                                          <a:latin typeface="Cambria Math" panose="02040503050406030204" pitchFamily="18" charset="0"/>
                                          <a:cs typeface="Calibri" panose="020F0502020204030204" pitchFamily="34" charset="0"/>
                                        </a:rPr>
                                      </m:ctrlPr>
                                    </m:dPr>
                                    <m:e>
                                      <m:r>
                                        <a:rPr lang="en-US" altLang="zh-CN" i="1">
                                          <a:solidFill>
                                            <a:srgbClr val="C00000"/>
                                          </a:solidFill>
                                          <a:latin typeface="Cambria Math" panose="02040503050406030204" pitchFamily="18" charset="0"/>
                                          <a:cs typeface="Calibri" panose="020F0502020204030204" pitchFamily="34" charset="0"/>
                                        </a:rPr>
                                        <m:t>𝑠</m:t>
                                      </m:r>
                                      <m:r>
                                        <a:rPr lang="en-US" altLang="zh-CN" i="1">
                                          <a:solidFill>
                                            <a:srgbClr val="C00000"/>
                                          </a:solidFill>
                                          <a:latin typeface="Cambria Math" panose="02040503050406030204" pitchFamily="18" charset="0"/>
                                          <a:cs typeface="Calibri" panose="020F0502020204030204" pitchFamily="34" charset="0"/>
                                        </a:rPr>
                                        <m:t>,</m:t>
                                      </m:r>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𝑎</m:t>
                                          </m:r>
                                        </m:e>
                                        <m:sub>
                                          <m:r>
                                            <a:rPr lang="en-US" altLang="zh-CN" i="1">
                                              <a:solidFill>
                                                <a:srgbClr val="C00000"/>
                                              </a:solidFill>
                                              <a:latin typeface="Cambria Math" panose="02040503050406030204" pitchFamily="18" charset="0"/>
                                              <a:cs typeface="Calibri" panose="020F0502020204030204" pitchFamily="34" charset="0"/>
                                            </a:rPr>
                                            <m:t>1</m:t>
                                          </m:r>
                                        </m:sub>
                                      </m:sSub>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𝑠</m:t>
                                      </m:r>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e>
                              </m:nary>
                            </m:e>
                          </m:func>
                        </m:e>
                      </m:func>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410900" y="1527589"/>
                <a:ext cx="8048264" cy="797334"/>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9491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CC16E1-9C33-C845-B228-ECC13DAE1505}"/>
              </a:ext>
            </a:extLst>
          </p:cNvPr>
          <p:cNvSpPr>
            <a:spLocks noGrp="1"/>
          </p:cNvSpPr>
          <p:nvPr>
            <p:ph type="title"/>
          </p:nvPr>
        </p:nvSpPr>
        <p:spPr/>
        <p:txBody>
          <a:bodyPr/>
          <a:lstStyle/>
          <a:p>
            <a:r>
              <a:rPr lang="en-US" dirty="0"/>
              <a:t>Minimax-Q Algorithm</a:t>
            </a:r>
          </a:p>
        </p:txBody>
      </p:sp>
      <p:sp>
        <p:nvSpPr>
          <p:cNvPr id="3" name="Content Placeholder 2">
            <a:extLst>
              <a:ext uri="{FF2B5EF4-FFF2-40B4-BE49-F238E27FC236}">
                <a16:creationId xmlns="" xmlns:a16="http://schemas.microsoft.com/office/drawing/2014/main" id="{01C91FE7-B79E-D244-9760-6A854C81F2DC}"/>
              </a:ext>
            </a:extLst>
          </p:cNvPr>
          <p:cNvSpPr>
            <a:spLocks noGrp="1"/>
          </p:cNvSpPr>
          <p:nvPr>
            <p:ph sz="quarter" idx="1"/>
          </p:nvPr>
        </p:nvSpPr>
        <p:spPr/>
        <p:txBody>
          <a:bodyPr>
            <a:normAutofit/>
          </a:bodyPr>
          <a:lstStyle/>
          <a:p>
            <a:r>
              <a:rPr lang="en-US" altLang="zh-CN" sz="2400" dirty="0"/>
              <a:t>How</a:t>
            </a:r>
            <a:r>
              <a:rPr lang="zh-CN" altLang="en-US" sz="2400" dirty="0"/>
              <a:t> </a:t>
            </a:r>
            <a:r>
              <a:rPr lang="en-US" altLang="zh-CN" sz="2400" dirty="0"/>
              <a:t>to</a:t>
            </a:r>
            <a:r>
              <a:rPr lang="zh-CN" altLang="en-US" sz="2400" dirty="0"/>
              <a:t> </a:t>
            </a:r>
            <a:r>
              <a:rPr lang="en-US" altLang="zh-CN" sz="2400" dirty="0"/>
              <a:t>solve the </a:t>
            </a:r>
            <a:r>
              <a:rPr lang="en-US" altLang="zh-CN" sz="2400" dirty="0" err="1"/>
              <a:t>maximin</a:t>
            </a:r>
            <a:r>
              <a:rPr lang="en-US" altLang="zh-CN" sz="2400" dirty="0"/>
              <a:t> problem?</a:t>
            </a:r>
            <a:endParaRPr lang="en-US" sz="2400" dirty="0"/>
          </a:p>
        </p:txBody>
      </p:sp>
      <p:sp>
        <p:nvSpPr>
          <p:cNvPr id="4" name="Slide Number Placeholder 3">
            <a:extLst>
              <a:ext uri="{FF2B5EF4-FFF2-40B4-BE49-F238E27FC236}">
                <a16:creationId xmlns="" xmlns:a16="http://schemas.microsoft.com/office/drawing/2014/main" id="{5FD6EA3A-3E3C-7346-A9E9-C200AB43007B}"/>
              </a:ext>
            </a:extLst>
          </p:cNvPr>
          <p:cNvSpPr>
            <a:spLocks noGrp="1"/>
          </p:cNvSpPr>
          <p:nvPr>
            <p:ph type="sldNum" sz="quarter" idx="12"/>
          </p:nvPr>
        </p:nvSpPr>
        <p:spPr/>
        <p:txBody>
          <a:bodyPr/>
          <a:lstStyle/>
          <a:p>
            <a:fld id="{A3B20E47-2A4C-4221-B6B9-A2AC2F1C1077}" type="slidenum">
              <a:rPr lang="en-US" smtClean="0"/>
              <a:pPr/>
              <a:t>27</a:t>
            </a:fld>
            <a:endParaRPr lang="en-US" dirty="0"/>
          </a:p>
        </p:txBody>
      </p:sp>
      <p:sp>
        <p:nvSpPr>
          <p:cNvPr id="7" name="TextBox 6">
            <a:extLst>
              <a:ext uri="{FF2B5EF4-FFF2-40B4-BE49-F238E27FC236}">
                <a16:creationId xmlns="" xmlns:a16="http://schemas.microsoft.com/office/drawing/2014/main" id="{92F26FEE-6ADE-1B44-B39D-46D734777542}"/>
              </a:ext>
            </a:extLst>
          </p:cNvPr>
          <p:cNvSpPr txBox="1"/>
          <p:nvPr/>
        </p:nvSpPr>
        <p:spPr>
          <a:xfrm>
            <a:off x="711200" y="3008022"/>
            <a:ext cx="2762616" cy="461665"/>
          </a:xfrm>
          <a:prstGeom prst="rect">
            <a:avLst/>
          </a:prstGeom>
          <a:noFill/>
        </p:spPr>
        <p:txBody>
          <a:bodyPr wrap="none" rtlCol="0">
            <a:spAutoFit/>
          </a:bodyPr>
          <a:lstStyle/>
          <a:p>
            <a:r>
              <a:rPr lang="en-US" altLang="zh-CN" sz="2400" dirty="0"/>
              <a:t>Linear</a:t>
            </a:r>
            <a:r>
              <a:rPr lang="zh-CN" altLang="en-US" sz="2400" dirty="0"/>
              <a:t> </a:t>
            </a:r>
            <a:r>
              <a:rPr lang="en-US" altLang="zh-CN" sz="2400" dirty="0"/>
              <a:t>Programming:</a:t>
            </a:r>
            <a:endParaRPr lang="en-US" sz="2400"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 xmlns:a16="http://schemas.microsoft.com/office/drawing/2014/main" id="{59EE3C98-E8CC-9444-9D0D-6FB193777520}"/>
                  </a:ext>
                </a:extLst>
              </p:cNvPr>
              <p:cNvSpPr/>
              <p:nvPr/>
            </p:nvSpPr>
            <p:spPr>
              <a:xfrm>
                <a:off x="134073" y="5796951"/>
                <a:ext cx="9009927" cy="461665"/>
              </a:xfrm>
              <a:prstGeom prst="rect">
                <a:avLst/>
              </a:prstGeom>
            </p:spPr>
            <p:txBody>
              <a:bodyPr wrap="square">
                <a:spAutoFit/>
              </a:bodyPr>
              <a:lstStyle/>
              <a:p>
                <a:r>
                  <a:rPr lang="en-US" sz="2400" dirty="0">
                    <a:solidFill>
                      <a:schemeClr val="tx1"/>
                    </a:solidFill>
                    <a:cs typeface="Calibri" panose="020F0502020204030204" pitchFamily="34" charset="0"/>
                  </a:rPr>
                  <a:t>Get optimal solution </a:t>
                </a:r>
                <a14:m>
                  <m:oMath xmlns:m="http://schemas.openxmlformats.org/officeDocument/2006/math">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r>
                          <a:rPr lang="en-US" altLang="zh-CN" sz="2400" b="0" i="1" smtClean="0">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b="0" i="0" smtClean="0">
                        <a:latin typeface="Cambria Math" panose="02040503050406030204" pitchFamily="18" charset="0"/>
                        <a:cs typeface="Calibri" panose="020F0502020204030204" pitchFamily="34" charset="0"/>
                      </a:rPr>
                      <m:t>,</m:t>
                    </m:r>
                    <m:sSup>
                      <m:sSupPr>
                        <m:ctrlPr>
                          <a:rPr lang="en-US" sz="2400" b="0" i="1" smtClean="0">
                            <a:solidFill>
                              <a:schemeClr val="tx1"/>
                            </a:solidFill>
                            <a:latin typeface="Cambria Math" panose="02040503050406030204" pitchFamily="18" charset="0"/>
                            <a:cs typeface="Calibri" panose="020F0502020204030204" pitchFamily="34" charset="0"/>
                          </a:rPr>
                        </m:ctrlPr>
                      </m:sSupPr>
                      <m:e>
                        <m:r>
                          <a:rPr lang="en-US" sz="2400" b="0" i="1" smtClean="0">
                            <a:solidFill>
                              <a:schemeClr val="tx1"/>
                            </a:solidFill>
                            <a:latin typeface="Cambria Math" panose="02040503050406030204" pitchFamily="18" charset="0"/>
                            <a:cs typeface="Calibri" panose="020F0502020204030204" pitchFamily="34" charset="0"/>
                          </a:rPr>
                          <m:t>𝑣</m:t>
                        </m:r>
                      </m:e>
                      <m:sup>
                        <m:r>
                          <a:rPr lang="en-US" sz="2400" b="0" i="0" smtClean="0">
                            <a:solidFill>
                              <a:schemeClr val="tx1"/>
                            </a:solidFill>
                            <a:latin typeface="Cambria Math" panose="02040503050406030204" pitchFamily="18" charset="0"/>
                            <a:cs typeface="Calibri" panose="020F0502020204030204" pitchFamily="34" charset="0"/>
                          </a:rPr>
                          <m:t>∗</m:t>
                        </m:r>
                      </m:sup>
                    </m:sSup>
                  </m:oMath>
                </a14:m>
                <a:r>
                  <a:rPr lang="en-US" sz="2400" b="0" i="0" dirty="0">
                    <a:solidFill>
                      <a:schemeClr val="tx1"/>
                    </a:solidFill>
                    <a:latin typeface="Cambria Math" panose="02040503050406030204" pitchFamily="18" charset="0"/>
                    <a:cs typeface="Calibri" panose="020F0502020204030204" pitchFamily="34" charset="0"/>
                  </a:rPr>
                  <a:t>, </a:t>
                </a:r>
                <a:r>
                  <a:rPr lang="en-US" sz="2400" dirty="0">
                    <a:cs typeface="Calibri" panose="020F0502020204030204" pitchFamily="34" charset="0"/>
                  </a:rPr>
                  <a:t>update</a:t>
                </a:r>
                <a:r>
                  <a:rPr lang="en-US" sz="2400" b="0" i="0" dirty="0">
                    <a:solidFill>
                      <a:schemeClr val="tx1"/>
                    </a:solidFill>
                    <a:latin typeface="Cambria Math" panose="02040503050406030204" pitchFamily="18" charset="0"/>
                    <a:cs typeface="Calibri" panose="020F0502020204030204" pitchFamily="34" charset="0"/>
                  </a:rPr>
                  <a:t> </a:t>
                </a:r>
                <a14:m>
                  <m:oMath xmlns:m="http://schemas.openxmlformats.org/officeDocument/2006/math">
                    <m:sSub>
                      <m:sSubPr>
                        <m:ctrlPr>
                          <a:rPr lang="en-US" altLang="zh-CN" sz="2400" i="1">
                            <a:latin typeface="Cambria Math" panose="02040503050406030204" pitchFamily="18" charset="0"/>
                            <a:cs typeface="Calibri" panose="020F0502020204030204" pitchFamily="34" charset="0"/>
                          </a:rPr>
                        </m:ctrlPr>
                      </m:sSub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Sub>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i="1">
                        <a:latin typeface="Cambria Math" panose="02040503050406030204" pitchFamily="18" charset="0"/>
                        <a:cs typeface="Calibri" panose="020F0502020204030204" pitchFamily="34" charset="0"/>
                      </a:rPr>
                      <m:t>←</m:t>
                    </m:r>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b="0" i="1" smtClean="0">
                        <a:latin typeface="Cambria Math" panose="02040503050406030204" pitchFamily="18" charset="0"/>
                        <a:cs typeface="Calibri" panose="020F0502020204030204" pitchFamily="34" charset="0"/>
                      </a:rPr>
                      <m:t>,</m:t>
                    </m:r>
                    <m:r>
                      <a:rPr lang="en-US" sz="2400" i="1">
                        <a:solidFill>
                          <a:schemeClr val="tx1"/>
                        </a:solidFill>
                        <a:latin typeface="Cambria Math" panose="02040503050406030204" pitchFamily="18" charset="0"/>
                        <a:cs typeface="Calibri" panose="020F0502020204030204" pitchFamily="34" charset="0"/>
                      </a:rPr>
                      <m:t>𝑉</m:t>
                    </m:r>
                    <m:d>
                      <m:dPr>
                        <m:ctrlPr>
                          <a:rPr lang="en-US" sz="2400" i="1">
                            <a:solidFill>
                              <a:schemeClr val="tx1"/>
                            </a:solidFill>
                            <a:latin typeface="Cambria Math" panose="02040503050406030204" pitchFamily="18" charset="0"/>
                            <a:cs typeface="Calibri" panose="020F0502020204030204" pitchFamily="34" charset="0"/>
                          </a:rPr>
                        </m:ctrlPr>
                      </m:dPr>
                      <m:e>
                        <m:r>
                          <a:rPr lang="en-US" sz="2400" i="1">
                            <a:solidFill>
                              <a:schemeClr val="tx1"/>
                            </a:solidFill>
                            <a:latin typeface="Cambria Math" panose="02040503050406030204" pitchFamily="18" charset="0"/>
                            <a:cs typeface="Calibri" panose="020F0502020204030204" pitchFamily="34" charset="0"/>
                          </a:rPr>
                          <m:t>𝑠</m:t>
                        </m:r>
                      </m:e>
                    </m:d>
                    <m:r>
                      <a:rPr lang="en-US" sz="2400" i="1">
                        <a:solidFill>
                          <a:schemeClr val="tx1"/>
                        </a:solidFill>
                        <a:latin typeface="Cambria Math" panose="02040503050406030204" pitchFamily="18" charset="0"/>
                        <a:cs typeface="Calibri" panose="020F0502020204030204" pitchFamily="34" charset="0"/>
                      </a:rPr>
                      <m:t>←</m:t>
                    </m:r>
                    <m:sSup>
                      <m:sSupPr>
                        <m:ctrlPr>
                          <a:rPr lang="en-US" sz="2400" i="1">
                            <a:latin typeface="Cambria Math" panose="02040503050406030204" pitchFamily="18" charset="0"/>
                            <a:cs typeface="Calibri" panose="020F0502020204030204" pitchFamily="34" charset="0"/>
                          </a:rPr>
                        </m:ctrlPr>
                      </m:sSupPr>
                      <m:e>
                        <m:r>
                          <a:rPr lang="en-US" sz="2400" i="1">
                            <a:latin typeface="Cambria Math" panose="02040503050406030204" pitchFamily="18" charset="0"/>
                            <a:cs typeface="Calibri" panose="020F0502020204030204" pitchFamily="34" charset="0"/>
                          </a:rPr>
                          <m:t>𝑣</m:t>
                        </m:r>
                      </m:e>
                      <m:sup>
                        <m:r>
                          <a:rPr lang="en-US" sz="2400">
                            <a:latin typeface="Cambria Math" panose="02040503050406030204" pitchFamily="18" charset="0"/>
                            <a:cs typeface="Calibri" panose="020F0502020204030204" pitchFamily="34" charset="0"/>
                          </a:rPr>
                          <m:t>∗</m:t>
                        </m:r>
                      </m:sup>
                    </m:sSup>
                  </m:oMath>
                </a14:m>
                <a:endParaRPr lang="en-US" sz="2400" dirty="0"/>
              </a:p>
            </p:txBody>
          </p:sp>
        </mc:Choice>
        <mc:Fallback xmlns="">
          <p:sp>
            <p:nvSpPr>
              <p:cNvPr id="9" name="Rectangle 8">
                <a:extLst>
                  <a:ext uri="{FF2B5EF4-FFF2-40B4-BE49-F238E27FC236}">
                    <a16:creationId xmlns:a16="http://schemas.microsoft.com/office/drawing/2014/main" xmlns:a14="http://schemas.microsoft.com/office/drawing/2010/main" xmlns="" id="{59EE3C98-E8CC-9444-9D0D-6FB193777520}"/>
                  </a:ext>
                </a:extLst>
              </p:cNvPr>
              <p:cNvSpPr>
                <a:spLocks noRot="1" noChangeAspect="1" noMove="1" noResize="1" noEditPoints="1" noAdjustHandles="1" noChangeArrowheads="1" noChangeShapeType="1" noTextEdit="1"/>
              </p:cNvSpPr>
              <p:nvPr/>
            </p:nvSpPr>
            <p:spPr>
              <a:xfrm>
                <a:off x="134073" y="5796951"/>
                <a:ext cx="9009927" cy="461665"/>
              </a:xfrm>
              <a:prstGeom prst="rect">
                <a:avLst/>
              </a:prstGeom>
              <a:blipFill rotWithShape="0">
                <a:blip r:embed="rId2"/>
                <a:stretch>
                  <a:fillRect l="-1083" t="-11842"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 xmlns:a16="http://schemas.microsoft.com/office/drawing/2014/main" id="{59EE3C98-E8CC-9444-9D0D-6FB193777520}"/>
                  </a:ext>
                </a:extLst>
              </p:cNvPr>
              <p:cNvSpPr/>
              <p:nvPr/>
            </p:nvSpPr>
            <p:spPr>
              <a:xfrm>
                <a:off x="101342" y="2192567"/>
                <a:ext cx="8229600" cy="797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panose="02040503050406030204" pitchFamily="18" charset="0"/>
                          <a:cs typeface="Calibri" panose="020F0502020204030204" pitchFamily="34" charset="0"/>
                        </a:rPr>
                        <m:t>𝑉</m:t>
                      </m:r>
                      <m:d>
                        <m:dPr>
                          <m:ctrlPr>
                            <a:rPr lang="en-US" i="1">
                              <a:solidFill>
                                <a:schemeClr val="tx1"/>
                              </a:solidFill>
                              <a:latin typeface="Cambria Math" panose="02040503050406030204" pitchFamily="18" charset="0"/>
                              <a:cs typeface="Calibri" panose="020F0502020204030204" pitchFamily="34" charset="0"/>
                            </a:rPr>
                          </m:ctrlPr>
                        </m:dPr>
                        <m:e>
                          <m:r>
                            <a:rPr lang="en-US" i="1">
                              <a:solidFill>
                                <a:schemeClr val="tx1"/>
                              </a:solidFill>
                              <a:latin typeface="Cambria Math" panose="02040503050406030204" pitchFamily="18" charset="0"/>
                              <a:cs typeface="Calibri" panose="020F0502020204030204" pitchFamily="34" charset="0"/>
                            </a:rPr>
                            <m:t>𝑠</m:t>
                          </m:r>
                        </m:e>
                      </m:d>
                      <m:r>
                        <a:rPr lang="en-US" i="1">
                          <a:solidFill>
                            <a:schemeClr val="tx1"/>
                          </a:solidFill>
                          <a:latin typeface="Cambria Math" panose="02040503050406030204" pitchFamily="18" charset="0"/>
                          <a:cs typeface="Calibri" panose="020F0502020204030204" pitchFamily="34" charset="0"/>
                        </a:rPr>
                        <m:t>←</m:t>
                      </m:r>
                      <m:func>
                        <m:funcPr>
                          <m:ctrlPr>
                            <a:rPr lang="en-US" altLang="zh-CN" i="1">
                              <a:solidFill>
                                <a:schemeClr val="tx1"/>
                              </a:solidFill>
                              <a:latin typeface="Cambria Math" panose="02040503050406030204" pitchFamily="18" charset="0"/>
                              <a:cs typeface="Calibri" panose="020F0502020204030204" pitchFamily="34" charset="0"/>
                            </a:rPr>
                          </m:ctrlPr>
                        </m:funcPr>
                        <m:fName>
                          <m:limLow>
                            <m:limLowPr>
                              <m:ctrlPr>
                                <a:rPr lang="en-US" altLang="zh-CN" i="1" smtClean="0">
                                  <a:solidFill>
                                    <a:srgbClr val="C00000"/>
                                  </a:solidFill>
                                  <a:latin typeface="Cambria Math" panose="02040503050406030204" pitchFamily="18" charset="0"/>
                                  <a:cs typeface="Calibri" panose="020F0502020204030204" pitchFamily="34" charset="0"/>
                                </a:rPr>
                              </m:ctrlPr>
                            </m:limLowPr>
                            <m:e>
                              <m:r>
                                <m:rPr>
                                  <m:sty m:val="p"/>
                                </m:rPr>
                                <a:rPr lang="en-US" altLang="zh-CN">
                                  <a:solidFill>
                                    <a:srgbClr val="C00000"/>
                                  </a:solidFill>
                                  <a:latin typeface="Cambria Math" panose="02040503050406030204" pitchFamily="18" charset="0"/>
                                  <a:cs typeface="Calibri" panose="020F0502020204030204" pitchFamily="34" charset="0"/>
                                </a:rPr>
                                <m:t>min</m:t>
                              </m:r>
                            </m:e>
                            <m:lim>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𝑎</m:t>
                                  </m:r>
                                </m:e>
                                <m:sub>
                                  <m:r>
                                    <a:rPr lang="en-US" altLang="zh-CN" i="1">
                                      <a:solidFill>
                                        <a:srgbClr val="C00000"/>
                                      </a:solidFill>
                                      <a:latin typeface="Cambria Math" panose="02040503050406030204" pitchFamily="18" charset="0"/>
                                      <a:cs typeface="Calibri" panose="020F0502020204030204" pitchFamily="34" charset="0"/>
                                    </a:rPr>
                                    <m:t>2</m:t>
                                  </m:r>
                                </m:sub>
                              </m:sSub>
                              <m:r>
                                <a:rPr lang="en-US" altLang="zh-CN" i="1">
                                  <a:solidFill>
                                    <a:srgbClr val="C00000"/>
                                  </a:solidFill>
                                  <a:latin typeface="Cambria Math" panose="02040503050406030204" pitchFamily="18" charset="0"/>
                                  <a:cs typeface="Calibri" panose="020F0502020204030204" pitchFamily="34" charset="0"/>
                                </a:rPr>
                                <m:t>∈</m:t>
                              </m:r>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𝐴</m:t>
                                  </m:r>
                                </m:e>
                                <m:sub>
                                  <m:r>
                                    <a:rPr lang="en-US" altLang="zh-CN"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i="1">
                                  <a:solidFill>
                                    <a:schemeClr val="tx1"/>
                                  </a:solidFill>
                                  <a:latin typeface="Cambria Math" panose="02040503050406030204" pitchFamily="18" charset="0"/>
                                  <a:cs typeface="Calibri" panose="020F0502020204030204" pitchFamily="34" charset="0"/>
                                </a:rPr>
                              </m:ctrlPr>
                            </m:naryPr>
                            <m:sub>
                              <m:sSub>
                                <m:sSubPr>
                                  <m:ctrlPr>
                                    <a:rPr lang="en-US" i="1" smtClean="0">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𝑎</m:t>
                                  </m:r>
                                </m:e>
                                <m:sub>
                                  <m:r>
                                    <a:rPr lang="en-US" i="1">
                                      <a:solidFill>
                                        <a:srgbClr val="C00000"/>
                                      </a:solidFill>
                                      <a:latin typeface="Cambria Math" panose="02040503050406030204" pitchFamily="18" charset="0"/>
                                      <a:cs typeface="Calibri" panose="020F0502020204030204" pitchFamily="34" charset="0"/>
                                    </a:rPr>
                                    <m:t>1</m:t>
                                  </m:r>
                                </m:sub>
                              </m:sSub>
                              <m:r>
                                <a:rPr lang="en-US" i="1">
                                  <a:solidFill>
                                    <a:srgbClr val="C00000"/>
                                  </a:solidFill>
                                  <a:latin typeface="Cambria Math" panose="02040503050406030204" pitchFamily="18" charset="0"/>
                                  <a:cs typeface="Calibri" panose="020F0502020204030204" pitchFamily="34" charset="0"/>
                                </a:rPr>
                                <m:t>∈</m:t>
                              </m:r>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𝐴</m:t>
                                  </m:r>
                                </m:e>
                                <m:sub>
                                  <m:r>
                                    <a:rPr lang="en-US" i="1">
                                      <a:solidFill>
                                        <a:srgbClr val="C00000"/>
                                      </a:solidFill>
                                      <a:latin typeface="Cambria Math" panose="02040503050406030204" pitchFamily="18" charset="0"/>
                                      <a:cs typeface="Calibri" panose="020F0502020204030204" pitchFamily="34" charset="0"/>
                                    </a:rPr>
                                    <m:t>1</m:t>
                                  </m:r>
                                </m:sub>
                              </m:sSub>
                            </m:sub>
                            <m:sup/>
                            <m:e>
                              <m:sSub>
                                <m:sSubPr>
                                  <m:ctrlPr>
                                    <a:rPr lang="en-US" i="1" smtClean="0">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𝜋</m:t>
                                  </m:r>
                                </m:e>
                                <m:sub>
                                  <m:r>
                                    <a:rPr lang="en-US" i="1">
                                      <a:solidFill>
                                        <a:srgbClr val="C00000"/>
                                      </a:solidFill>
                                      <a:latin typeface="Cambria Math" panose="02040503050406030204" pitchFamily="18" charset="0"/>
                                      <a:cs typeface="Calibri" panose="020F0502020204030204" pitchFamily="34" charset="0"/>
                                    </a:rPr>
                                    <m:t>1</m:t>
                                  </m:r>
                                </m:sub>
                              </m:sSub>
                              <m:d>
                                <m:dPr>
                                  <m:ctrlPr>
                                    <a:rPr lang="en-US" i="1">
                                      <a:solidFill>
                                        <a:srgbClr val="C00000"/>
                                      </a:solidFill>
                                      <a:latin typeface="Cambria Math" panose="02040503050406030204" pitchFamily="18" charset="0"/>
                                      <a:cs typeface="Calibri" panose="020F0502020204030204" pitchFamily="34" charset="0"/>
                                    </a:rPr>
                                  </m:ctrlPr>
                                </m:dPr>
                                <m:e>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𝑠</m:t>
                                      </m:r>
                                      <m:r>
                                        <a:rPr lang="en-US" i="1">
                                          <a:solidFill>
                                            <a:srgbClr val="C00000"/>
                                          </a:solidFill>
                                          <a:latin typeface="Cambria Math" panose="02040503050406030204" pitchFamily="18" charset="0"/>
                                          <a:cs typeface="Calibri" panose="020F0502020204030204" pitchFamily="34" charset="0"/>
                                        </a:rPr>
                                        <m:t>,</m:t>
                                      </m:r>
                                      <m:r>
                                        <a:rPr lang="en-US" i="1">
                                          <a:solidFill>
                                            <a:srgbClr val="C00000"/>
                                          </a:solidFill>
                                          <a:latin typeface="Cambria Math" panose="02040503050406030204" pitchFamily="18" charset="0"/>
                                          <a:cs typeface="Calibri" panose="020F0502020204030204" pitchFamily="34" charset="0"/>
                                        </a:rPr>
                                        <m:t>𝑎</m:t>
                                      </m:r>
                                    </m:e>
                                    <m:sub>
                                      <m:r>
                                        <a:rPr lang="en-US" i="1">
                                          <a:solidFill>
                                            <a:srgbClr val="C00000"/>
                                          </a:solidFill>
                                          <a:latin typeface="Cambria Math" panose="02040503050406030204" pitchFamily="18" charset="0"/>
                                          <a:cs typeface="Calibri" panose="020F0502020204030204" pitchFamily="34" charset="0"/>
                                        </a:rPr>
                                        <m:t>1</m:t>
                                      </m:r>
                                    </m:sub>
                                  </m:sSub>
                                </m:e>
                              </m:d>
                              <m:r>
                                <a:rPr lang="en-US" altLang="zh-CN" i="1" smtClean="0">
                                  <a:solidFill>
                                    <a:schemeClr val="tx1"/>
                                  </a:solidFill>
                                  <a:latin typeface="Cambria Math" panose="02040503050406030204" pitchFamily="18" charset="0"/>
                                  <a:cs typeface="Calibri" panose="020F0502020204030204" pitchFamily="34" charset="0"/>
                                </a:rPr>
                                <m:t>𝑄</m:t>
                              </m:r>
                              <m:d>
                                <m:dPr>
                                  <m:ctrlPr>
                                    <a:rPr lang="en-US" i="1">
                                      <a:solidFill>
                                        <a:schemeClr val="tx1"/>
                                      </a:solidFill>
                                      <a:latin typeface="Cambria Math" panose="02040503050406030204" pitchFamily="18" charset="0"/>
                                      <a:cs typeface="Calibri" panose="020F0502020204030204" pitchFamily="34" charset="0"/>
                                    </a:rPr>
                                  </m:ctrlPr>
                                </m:dPr>
                                <m:e>
                                  <m:r>
                                    <a:rPr lang="en-US" i="1">
                                      <a:solidFill>
                                        <a:schemeClr val="tx1"/>
                                      </a:solidFill>
                                      <a:latin typeface="Cambria Math" panose="02040503050406030204" pitchFamily="18" charset="0"/>
                                      <a:cs typeface="Calibri" panose="020F0502020204030204" pitchFamily="34" charset="0"/>
                                    </a:rPr>
                                    <m:t>𝑠</m:t>
                                  </m:r>
                                  <m:r>
                                    <a:rPr lang="en-US" i="1">
                                      <a:solidFill>
                                        <a:schemeClr val="tx1"/>
                                      </a:solidFill>
                                      <a:latin typeface="Cambria Math" panose="02040503050406030204" pitchFamily="18" charset="0"/>
                                      <a:cs typeface="Calibri" panose="020F0502020204030204" pitchFamily="34" charset="0"/>
                                    </a:rPr>
                                    <m:t>,</m:t>
                                  </m:r>
                                  <m:sSub>
                                    <m:sSubPr>
                                      <m:ctrlPr>
                                        <a:rPr lang="en-US" i="1">
                                          <a:solidFill>
                                            <a:schemeClr val="tx1"/>
                                          </a:solidFill>
                                          <a:latin typeface="Cambria Math" panose="02040503050406030204" pitchFamily="18" charset="0"/>
                                          <a:cs typeface="Calibri" panose="020F0502020204030204" pitchFamily="34" charset="0"/>
                                        </a:rPr>
                                      </m:ctrlPr>
                                    </m:sSubPr>
                                    <m:e>
                                      <m:r>
                                        <a:rPr lang="en-US" i="1">
                                          <a:solidFill>
                                            <a:schemeClr val="tx1"/>
                                          </a:solidFill>
                                          <a:latin typeface="Cambria Math" panose="02040503050406030204" pitchFamily="18" charset="0"/>
                                          <a:cs typeface="Calibri" panose="020F0502020204030204" pitchFamily="34" charset="0"/>
                                        </a:rPr>
                                        <m:t>𝑎</m:t>
                                      </m:r>
                                    </m:e>
                                    <m:sub>
                                      <m:r>
                                        <a:rPr lang="en-US" i="1">
                                          <a:solidFill>
                                            <a:schemeClr val="tx1"/>
                                          </a:solidFill>
                                          <a:latin typeface="Cambria Math" panose="02040503050406030204" pitchFamily="18" charset="0"/>
                                          <a:cs typeface="Calibri" panose="020F0502020204030204" pitchFamily="34" charset="0"/>
                                        </a:rPr>
                                        <m:t>1</m:t>
                                      </m:r>
                                    </m:sub>
                                  </m:sSub>
                                  <m:r>
                                    <a:rPr lang="en-US" i="1">
                                      <a:solidFill>
                                        <a:schemeClr val="tx1"/>
                                      </a:solidFill>
                                      <a:latin typeface="Cambria Math" panose="02040503050406030204" pitchFamily="18" charset="0"/>
                                      <a:cs typeface="Calibri" panose="020F0502020204030204" pitchFamily="34" charset="0"/>
                                    </a:rPr>
                                    <m:t>,</m:t>
                                  </m:r>
                                  <m:sSub>
                                    <m:sSubPr>
                                      <m:ctrlPr>
                                        <a:rPr lang="en-US" i="1">
                                          <a:solidFill>
                                            <a:schemeClr val="tx1"/>
                                          </a:solidFill>
                                          <a:latin typeface="Cambria Math" panose="02040503050406030204" pitchFamily="18" charset="0"/>
                                          <a:cs typeface="Calibri" panose="020F0502020204030204" pitchFamily="34" charset="0"/>
                                        </a:rPr>
                                      </m:ctrlPr>
                                    </m:sSubPr>
                                    <m:e>
                                      <m:r>
                                        <a:rPr lang="en-US" i="1">
                                          <a:solidFill>
                                            <a:schemeClr val="tx1"/>
                                          </a:solidFill>
                                          <a:latin typeface="Cambria Math" panose="02040503050406030204" pitchFamily="18" charset="0"/>
                                          <a:cs typeface="Calibri" panose="020F0502020204030204" pitchFamily="34" charset="0"/>
                                        </a:rPr>
                                        <m:t>𝑎</m:t>
                                      </m:r>
                                    </m:e>
                                    <m:sub>
                                      <m:r>
                                        <a:rPr lang="en-US" i="1">
                                          <a:solidFill>
                                            <a:schemeClr val="tx1"/>
                                          </a:solidFill>
                                          <a:latin typeface="Cambria Math" panose="02040503050406030204" pitchFamily="18" charset="0"/>
                                          <a:cs typeface="Calibri" panose="020F0502020204030204" pitchFamily="34" charset="0"/>
                                        </a:rPr>
                                        <m:t>2</m:t>
                                      </m:r>
                                    </m:sub>
                                  </m:sSub>
                                </m:e>
                              </m:d>
                            </m:e>
                          </m:nary>
                        </m:e>
                      </m:func>
                    </m:oMath>
                  </m:oMathPara>
                </a14:m>
                <a:endParaRPr lang="en-US" dirty="0"/>
              </a:p>
            </p:txBody>
          </p:sp>
        </mc:Choice>
        <mc:Fallback xmlns="">
          <p:sp>
            <p:nvSpPr>
              <p:cNvPr id="10" name="Rectangle 9">
                <a:extLst>
                  <a:ext uri="{FF2B5EF4-FFF2-40B4-BE49-F238E27FC236}">
                    <a16:creationId xmlns:a16="http://schemas.microsoft.com/office/drawing/2014/main" xmlns:a14="http://schemas.microsoft.com/office/drawing/2010/main" xmlns="" id="{59EE3C98-E8CC-9444-9D0D-6FB193777520}"/>
                  </a:ext>
                </a:extLst>
              </p:cNvPr>
              <p:cNvSpPr>
                <a:spLocks noRot="1" noChangeAspect="1" noMove="1" noResize="1" noEditPoints="1" noAdjustHandles="1" noChangeArrowheads="1" noChangeShapeType="1" noTextEdit="1"/>
              </p:cNvSpPr>
              <p:nvPr/>
            </p:nvSpPr>
            <p:spPr>
              <a:xfrm>
                <a:off x="101342" y="2192567"/>
                <a:ext cx="8229600" cy="79733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10900" y="1527589"/>
                <a:ext cx="8048264" cy="7973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Sub>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e>
                      </m:d>
                      <m:r>
                        <a:rPr lang="en-US" altLang="zh-CN" i="1">
                          <a:latin typeface="Cambria Math" panose="02040503050406030204" pitchFamily="18" charset="0"/>
                          <a:cs typeface="Calibri" panose="020F0502020204030204" pitchFamily="34" charset="0"/>
                        </a:rPr>
                        <m:t>←</m:t>
                      </m:r>
                      <m:func>
                        <m:funcPr>
                          <m:ctrlPr>
                            <a:rPr lang="en-US" altLang="zh-CN" i="1">
                              <a:latin typeface="Cambria Math" panose="02040503050406030204" pitchFamily="18" charset="0"/>
                              <a:cs typeface="Calibri" panose="020F0502020204030204" pitchFamily="34" charset="0"/>
                            </a:rPr>
                          </m:ctrlPr>
                        </m:funcPr>
                        <m:fName>
                          <m:limLow>
                            <m:limLowPr>
                              <m:ctrlPr>
                                <a:rPr lang="en-US" altLang="zh-CN" i="1">
                                  <a:solidFill>
                                    <a:srgbClr val="C00000"/>
                                  </a:solidFill>
                                  <a:latin typeface="Cambria Math" panose="02040503050406030204" pitchFamily="18" charset="0"/>
                                  <a:cs typeface="Calibri" panose="020F0502020204030204" pitchFamily="34" charset="0"/>
                                </a:rPr>
                              </m:ctrlPr>
                            </m:limLowPr>
                            <m:e>
                              <m:r>
                                <m:rPr>
                                  <m:sty m:val="p"/>
                                </m:rPr>
                                <a:rPr lang="en-US" altLang="zh-CN">
                                  <a:solidFill>
                                    <a:srgbClr val="C00000"/>
                                  </a:solidFill>
                                  <a:latin typeface="Cambria Math" panose="02040503050406030204" pitchFamily="18" charset="0"/>
                                  <a:cs typeface="Calibri" panose="020F0502020204030204" pitchFamily="34" charset="0"/>
                                </a:rPr>
                                <m:t>argmax</m:t>
                              </m:r>
                            </m:e>
                            <m:lim>
                              <m:sSubSup>
                                <m:sSubSupPr>
                                  <m:ctrlPr>
                                    <a:rPr lang="en-US" altLang="zh-CN" i="1">
                                      <a:solidFill>
                                        <a:srgbClr val="C00000"/>
                                      </a:solidFill>
                                      <a:latin typeface="Cambria Math" panose="02040503050406030204" pitchFamily="18" charset="0"/>
                                      <a:cs typeface="Calibri" panose="020F0502020204030204" pitchFamily="34" charset="0"/>
                                    </a:rPr>
                                  </m:ctrlPr>
                                </m:sSubSupPr>
                                <m:e>
                                  <m:r>
                                    <a:rPr lang="en-US" altLang="zh-CN" i="1">
                                      <a:solidFill>
                                        <a:srgbClr val="C00000"/>
                                      </a:solidFill>
                                      <a:latin typeface="Cambria Math" panose="02040503050406030204" pitchFamily="18" charset="0"/>
                                      <a:cs typeface="Calibri" panose="020F0502020204030204" pitchFamily="34" charset="0"/>
                                    </a:rPr>
                                    <m:t>𝜋</m:t>
                                  </m:r>
                                </m:e>
                                <m:sub>
                                  <m:r>
                                    <a:rPr lang="en-US" altLang="zh-CN" i="1">
                                      <a:solidFill>
                                        <a:srgbClr val="C00000"/>
                                      </a:solidFill>
                                      <a:latin typeface="Cambria Math" panose="02040503050406030204" pitchFamily="18" charset="0"/>
                                      <a:cs typeface="Calibri" panose="020F0502020204030204" pitchFamily="34" charset="0"/>
                                    </a:rPr>
                                    <m:t>1</m:t>
                                  </m:r>
                                </m:sub>
                                <m:sup>
                                  <m:r>
                                    <a:rPr lang="en-US" altLang="zh-CN" i="1">
                                      <a:solidFill>
                                        <a:srgbClr val="C00000"/>
                                      </a:solidFill>
                                      <a:latin typeface="Cambria Math" panose="02040503050406030204" pitchFamily="18" charset="0"/>
                                      <a:cs typeface="Calibri" panose="020F0502020204030204" pitchFamily="34" charset="0"/>
                                    </a:rPr>
                                    <m:t>′</m:t>
                                  </m:r>
                                </m:sup>
                              </m:sSubSup>
                              <m:r>
                                <a:rPr lang="en-US" altLang="zh-CN" i="1">
                                  <a:solidFill>
                                    <a:srgbClr val="C00000"/>
                                  </a:solidFill>
                                  <a:latin typeface="Cambria Math" panose="02040503050406030204" pitchFamily="18" charset="0"/>
                                  <a:cs typeface="Calibri" panose="020F0502020204030204" pitchFamily="34" charset="0"/>
                                </a:rPr>
                                <m:t>(</m:t>
                              </m:r>
                              <m:r>
                                <a:rPr lang="en-US" altLang="zh-CN" i="1">
                                  <a:solidFill>
                                    <a:srgbClr val="C00000"/>
                                  </a:solidFill>
                                  <a:latin typeface="Cambria Math" panose="02040503050406030204" pitchFamily="18" charset="0"/>
                                  <a:cs typeface="Calibri" panose="020F0502020204030204" pitchFamily="34" charset="0"/>
                                </a:rPr>
                                <m:t>𝑠</m:t>
                              </m:r>
                              <m:r>
                                <a:rPr lang="en-US" altLang="zh-CN" i="1">
                                  <a:solidFill>
                                    <a:srgbClr val="C00000"/>
                                  </a:solidFill>
                                  <a:latin typeface="Cambria Math" panose="02040503050406030204" pitchFamily="18" charset="0"/>
                                  <a:cs typeface="Calibri" panose="020F0502020204030204" pitchFamily="34" charset="0"/>
                                </a:rPr>
                                <m:t>,⋅)∈</m:t>
                              </m:r>
                              <m:r>
                                <m:rPr>
                                  <m:sty m:val="p"/>
                                </m:rPr>
                                <a:rPr lang="en-US">
                                  <a:solidFill>
                                    <a:srgbClr val="C00000"/>
                                  </a:solidFill>
                                  <a:latin typeface="Cambria Math" panose="02040503050406030204" pitchFamily="18" charset="0"/>
                                  <a:cs typeface="Calibri" panose="020F0502020204030204" pitchFamily="34" charset="0"/>
                                </a:rPr>
                                <m:t>Δ</m:t>
                              </m:r>
                              <m:r>
                                <a:rPr lang="en-US" i="1">
                                  <a:solidFill>
                                    <a:srgbClr val="C00000"/>
                                  </a:solidFill>
                                  <a:latin typeface="Cambria Math" panose="02040503050406030204" pitchFamily="18" charset="0"/>
                                  <a:cs typeface="Calibri" panose="020F0502020204030204" pitchFamily="34" charset="0"/>
                                </a:rPr>
                                <m:t>(</m:t>
                              </m:r>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𝐴</m:t>
                                  </m:r>
                                </m:e>
                                <m:sub>
                                  <m:r>
                                    <a:rPr lang="en-US" i="1">
                                      <a:solidFill>
                                        <a:srgbClr val="C00000"/>
                                      </a:solidFill>
                                      <a:latin typeface="Cambria Math" panose="02040503050406030204" pitchFamily="18" charset="0"/>
                                      <a:cs typeface="Calibri" panose="020F0502020204030204" pitchFamily="34" charset="0"/>
                                    </a:rPr>
                                    <m:t>1</m:t>
                                  </m:r>
                                </m:sub>
                              </m:sSub>
                              <m:r>
                                <a:rPr lang="en-US" i="1">
                                  <a:solidFill>
                                    <a:srgbClr val="C00000"/>
                                  </a:solidFill>
                                  <a:latin typeface="Cambria Math" panose="02040503050406030204" pitchFamily="18" charset="0"/>
                                  <a:cs typeface="Calibri" panose="020F0502020204030204" pitchFamily="34" charset="0"/>
                                </a:rPr>
                                <m:t>)</m:t>
                              </m:r>
                            </m:lim>
                          </m:limLow>
                        </m:fName>
                        <m:e>
                          <m:func>
                            <m:funcPr>
                              <m:ctrlPr>
                                <a:rPr lang="en-US" altLang="zh-CN" i="1">
                                  <a:latin typeface="Cambria Math" panose="02040503050406030204" pitchFamily="18" charset="0"/>
                                  <a:cs typeface="Calibri" panose="020F0502020204030204" pitchFamily="34" charset="0"/>
                                </a:rPr>
                              </m:ctrlPr>
                            </m:funcPr>
                            <m:fName>
                              <m:limLow>
                                <m:limLowPr>
                                  <m:ctrlPr>
                                    <a:rPr lang="en-US" altLang="zh-CN" i="1">
                                      <a:solidFill>
                                        <a:srgbClr val="C00000"/>
                                      </a:solidFill>
                                      <a:latin typeface="Cambria Math" panose="02040503050406030204" pitchFamily="18" charset="0"/>
                                      <a:cs typeface="Calibri" panose="020F0502020204030204" pitchFamily="34" charset="0"/>
                                    </a:rPr>
                                  </m:ctrlPr>
                                </m:limLowPr>
                                <m:e>
                                  <m:r>
                                    <m:rPr>
                                      <m:sty m:val="p"/>
                                    </m:rPr>
                                    <a:rPr lang="en-US" altLang="zh-CN">
                                      <a:solidFill>
                                        <a:srgbClr val="C00000"/>
                                      </a:solidFill>
                                      <a:latin typeface="Cambria Math" panose="02040503050406030204" pitchFamily="18" charset="0"/>
                                      <a:cs typeface="Calibri" panose="020F0502020204030204" pitchFamily="34" charset="0"/>
                                    </a:rPr>
                                    <m:t>min</m:t>
                                  </m:r>
                                </m:e>
                                <m:lim>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𝑎</m:t>
                                      </m:r>
                                    </m:e>
                                    <m:sub>
                                      <m:r>
                                        <a:rPr lang="en-US" altLang="zh-CN" i="1">
                                          <a:solidFill>
                                            <a:srgbClr val="C00000"/>
                                          </a:solidFill>
                                          <a:latin typeface="Cambria Math" panose="02040503050406030204" pitchFamily="18" charset="0"/>
                                          <a:cs typeface="Calibri" panose="020F0502020204030204" pitchFamily="34" charset="0"/>
                                        </a:rPr>
                                        <m:t>2</m:t>
                                      </m:r>
                                    </m:sub>
                                  </m:sSub>
                                  <m:r>
                                    <a:rPr lang="en-US" altLang="zh-CN" i="1">
                                      <a:solidFill>
                                        <a:srgbClr val="C00000"/>
                                      </a:solidFill>
                                      <a:latin typeface="Cambria Math" panose="02040503050406030204" pitchFamily="18" charset="0"/>
                                      <a:cs typeface="Calibri" panose="020F0502020204030204" pitchFamily="34" charset="0"/>
                                    </a:rPr>
                                    <m:t>∈</m:t>
                                  </m:r>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𝐴</m:t>
                                      </m:r>
                                    </m:e>
                                    <m:sub>
                                      <m:r>
                                        <a:rPr lang="en-US" altLang="zh-CN"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i="1">
                                      <a:latin typeface="Cambria Math" panose="02040503050406030204" pitchFamily="18" charset="0"/>
                                      <a:cs typeface="Calibri" panose="020F0502020204030204" pitchFamily="34" charset="0"/>
                                    </a:rPr>
                                  </m:ctrlPr>
                                </m:naryPr>
                                <m:sub>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𝑎</m:t>
                                      </m:r>
                                    </m:e>
                                    <m:sub>
                                      <m:r>
                                        <a:rPr lang="en-US" i="1">
                                          <a:solidFill>
                                            <a:srgbClr val="C00000"/>
                                          </a:solidFill>
                                          <a:latin typeface="Cambria Math" panose="02040503050406030204" pitchFamily="18" charset="0"/>
                                          <a:cs typeface="Calibri" panose="020F0502020204030204" pitchFamily="34" charset="0"/>
                                        </a:rPr>
                                        <m:t>1</m:t>
                                      </m:r>
                                    </m:sub>
                                  </m:sSub>
                                  <m:r>
                                    <a:rPr lang="en-US" i="1">
                                      <a:solidFill>
                                        <a:srgbClr val="C00000"/>
                                      </a:solidFill>
                                      <a:latin typeface="Cambria Math" panose="02040503050406030204" pitchFamily="18" charset="0"/>
                                      <a:cs typeface="Calibri" panose="020F0502020204030204" pitchFamily="34" charset="0"/>
                                    </a:rPr>
                                    <m:t>∈</m:t>
                                  </m:r>
                                  <m:sSub>
                                    <m:sSubPr>
                                      <m:ctrlPr>
                                        <a:rPr lang="en-US" i="1">
                                          <a:solidFill>
                                            <a:srgbClr val="C00000"/>
                                          </a:solidFill>
                                          <a:latin typeface="Cambria Math" panose="02040503050406030204" pitchFamily="18" charset="0"/>
                                          <a:cs typeface="Calibri" panose="020F0502020204030204" pitchFamily="34" charset="0"/>
                                        </a:rPr>
                                      </m:ctrlPr>
                                    </m:sSubPr>
                                    <m:e>
                                      <m:r>
                                        <a:rPr lang="en-US" i="1">
                                          <a:solidFill>
                                            <a:srgbClr val="C00000"/>
                                          </a:solidFill>
                                          <a:latin typeface="Cambria Math" panose="02040503050406030204" pitchFamily="18" charset="0"/>
                                          <a:cs typeface="Calibri" panose="020F0502020204030204" pitchFamily="34" charset="0"/>
                                        </a:rPr>
                                        <m:t>𝐴</m:t>
                                      </m:r>
                                    </m:e>
                                    <m:sub>
                                      <m:r>
                                        <a:rPr lang="en-US" i="1">
                                          <a:solidFill>
                                            <a:srgbClr val="C00000"/>
                                          </a:solidFill>
                                          <a:latin typeface="Cambria Math" panose="02040503050406030204" pitchFamily="18" charset="0"/>
                                          <a:cs typeface="Calibri" panose="020F0502020204030204" pitchFamily="34" charset="0"/>
                                        </a:rPr>
                                        <m:t>1</m:t>
                                      </m:r>
                                    </m:sub>
                                  </m:sSub>
                                </m:sub>
                                <m:sup/>
                                <m:e>
                                  <m:sSubSup>
                                    <m:sSubSupPr>
                                      <m:ctrlPr>
                                        <a:rPr lang="en-US" altLang="zh-CN" i="1">
                                          <a:solidFill>
                                            <a:srgbClr val="C00000"/>
                                          </a:solidFill>
                                          <a:latin typeface="Cambria Math" panose="02040503050406030204" pitchFamily="18" charset="0"/>
                                          <a:cs typeface="Calibri" panose="020F0502020204030204" pitchFamily="34" charset="0"/>
                                        </a:rPr>
                                      </m:ctrlPr>
                                    </m:sSubSupPr>
                                    <m:e>
                                      <m:r>
                                        <a:rPr lang="en-US" altLang="zh-CN" i="1">
                                          <a:solidFill>
                                            <a:srgbClr val="C00000"/>
                                          </a:solidFill>
                                          <a:latin typeface="Cambria Math" panose="02040503050406030204" pitchFamily="18" charset="0"/>
                                          <a:cs typeface="Calibri" panose="020F0502020204030204" pitchFamily="34" charset="0"/>
                                        </a:rPr>
                                        <m:t>𝜋</m:t>
                                      </m:r>
                                    </m:e>
                                    <m:sub>
                                      <m:r>
                                        <a:rPr lang="en-US" altLang="zh-CN" i="1">
                                          <a:solidFill>
                                            <a:srgbClr val="C00000"/>
                                          </a:solidFill>
                                          <a:latin typeface="Cambria Math" panose="02040503050406030204" pitchFamily="18" charset="0"/>
                                          <a:cs typeface="Calibri" panose="020F0502020204030204" pitchFamily="34" charset="0"/>
                                        </a:rPr>
                                        <m:t>1</m:t>
                                      </m:r>
                                    </m:sub>
                                    <m:sup>
                                      <m:r>
                                        <a:rPr lang="en-US" altLang="zh-CN" i="1">
                                          <a:solidFill>
                                            <a:srgbClr val="C00000"/>
                                          </a:solidFill>
                                          <a:latin typeface="Cambria Math" panose="02040503050406030204" pitchFamily="18" charset="0"/>
                                          <a:cs typeface="Calibri" panose="020F0502020204030204" pitchFamily="34" charset="0"/>
                                        </a:rPr>
                                        <m:t>′</m:t>
                                      </m:r>
                                    </m:sup>
                                  </m:sSubSup>
                                  <m:d>
                                    <m:dPr>
                                      <m:ctrlPr>
                                        <a:rPr lang="en-US" altLang="zh-CN" i="1">
                                          <a:solidFill>
                                            <a:srgbClr val="C00000"/>
                                          </a:solidFill>
                                          <a:latin typeface="Cambria Math" panose="02040503050406030204" pitchFamily="18" charset="0"/>
                                          <a:cs typeface="Calibri" panose="020F0502020204030204" pitchFamily="34" charset="0"/>
                                        </a:rPr>
                                      </m:ctrlPr>
                                    </m:dPr>
                                    <m:e>
                                      <m:r>
                                        <a:rPr lang="en-US" altLang="zh-CN" i="1">
                                          <a:solidFill>
                                            <a:srgbClr val="C00000"/>
                                          </a:solidFill>
                                          <a:latin typeface="Cambria Math" panose="02040503050406030204" pitchFamily="18" charset="0"/>
                                          <a:cs typeface="Calibri" panose="020F0502020204030204" pitchFamily="34" charset="0"/>
                                        </a:rPr>
                                        <m:t>𝑠</m:t>
                                      </m:r>
                                      <m:r>
                                        <a:rPr lang="en-US" altLang="zh-CN" i="1">
                                          <a:solidFill>
                                            <a:srgbClr val="C00000"/>
                                          </a:solidFill>
                                          <a:latin typeface="Cambria Math" panose="02040503050406030204" pitchFamily="18" charset="0"/>
                                          <a:cs typeface="Calibri" panose="020F0502020204030204" pitchFamily="34" charset="0"/>
                                        </a:rPr>
                                        <m:t>,</m:t>
                                      </m:r>
                                      <m:sSub>
                                        <m:sSubPr>
                                          <m:ctrlPr>
                                            <a:rPr lang="en-US" altLang="zh-CN" i="1">
                                              <a:solidFill>
                                                <a:srgbClr val="C00000"/>
                                              </a:solidFill>
                                              <a:latin typeface="Cambria Math" panose="02040503050406030204" pitchFamily="18" charset="0"/>
                                              <a:cs typeface="Calibri" panose="020F0502020204030204" pitchFamily="34" charset="0"/>
                                            </a:rPr>
                                          </m:ctrlPr>
                                        </m:sSubPr>
                                        <m:e>
                                          <m:r>
                                            <a:rPr lang="en-US" altLang="zh-CN" i="1">
                                              <a:solidFill>
                                                <a:srgbClr val="C00000"/>
                                              </a:solidFill>
                                              <a:latin typeface="Cambria Math" panose="02040503050406030204" pitchFamily="18" charset="0"/>
                                              <a:cs typeface="Calibri" panose="020F0502020204030204" pitchFamily="34" charset="0"/>
                                            </a:rPr>
                                            <m:t>𝑎</m:t>
                                          </m:r>
                                        </m:e>
                                        <m:sub>
                                          <m:r>
                                            <a:rPr lang="en-US" altLang="zh-CN" i="1">
                                              <a:solidFill>
                                                <a:srgbClr val="C00000"/>
                                              </a:solidFill>
                                              <a:latin typeface="Cambria Math" panose="02040503050406030204" pitchFamily="18" charset="0"/>
                                              <a:cs typeface="Calibri" panose="020F0502020204030204" pitchFamily="34" charset="0"/>
                                            </a:rPr>
                                            <m:t>1</m:t>
                                          </m:r>
                                        </m:sub>
                                      </m:sSub>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𝑠</m:t>
                                      </m:r>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e>
                              </m:nary>
                            </m:e>
                          </m:func>
                        </m:e>
                      </m:func>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410900" y="1527589"/>
                <a:ext cx="8048264" cy="79733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 xmlns:a16="http://schemas.microsoft.com/office/drawing/2014/main" id="{801D7109-50A5-B344-8E0C-8416D9C5E775}"/>
                  </a:ext>
                </a:extLst>
              </p:cNvPr>
              <p:cNvSpPr/>
              <p:nvPr/>
            </p:nvSpPr>
            <p:spPr>
              <a:xfrm>
                <a:off x="808042" y="2934988"/>
                <a:ext cx="7569200" cy="291278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sz="2400" i="1" smtClean="0">
                              <a:latin typeface="Cambria Math" panose="02040503050406030204" pitchFamily="18" charset="0"/>
                              <a:cs typeface="Calibri" panose="020F0502020204030204" pitchFamily="34" charset="0"/>
                            </a:rPr>
                          </m:ctrlPr>
                        </m:funcPr>
                        <m:fName>
                          <m:limLow>
                            <m:limLowPr>
                              <m:ctrlPr>
                                <a:rPr lang="en-US" altLang="zh-CN" sz="2400" i="1">
                                  <a:latin typeface="Cambria Math" panose="02040503050406030204" pitchFamily="18" charset="0"/>
                                  <a:cs typeface="Calibri" panose="020F0502020204030204" pitchFamily="34" charset="0"/>
                                </a:rPr>
                              </m:ctrlPr>
                            </m:limLowPr>
                            <m:e>
                              <m:r>
                                <m:rPr>
                                  <m:sty m:val="p"/>
                                </m:rPr>
                                <a:rPr lang="en-US" altLang="zh-CN" sz="2400">
                                  <a:latin typeface="Cambria Math" panose="02040503050406030204" pitchFamily="18" charset="0"/>
                                  <a:cs typeface="Calibri" panose="020F0502020204030204" pitchFamily="34" charset="0"/>
                                </a:rPr>
                                <m:t>m</m:t>
                              </m:r>
                              <m:r>
                                <m:rPr>
                                  <m:sty m:val="p"/>
                                </m:rPr>
                                <a:rPr lang="en-US" altLang="zh-CN" sz="2400" b="0" i="0" smtClean="0">
                                  <a:latin typeface="Cambria Math" panose="02040503050406030204" pitchFamily="18" charset="0"/>
                                  <a:cs typeface="Calibri" panose="020F0502020204030204" pitchFamily="34" charset="0"/>
                                </a:rPr>
                                <m:t>ax</m:t>
                              </m:r>
                            </m:e>
                            <m:lim>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e>
                              </m:d>
                              <m:r>
                                <a:rPr lang="en-US" altLang="zh-CN" sz="2400" b="0" i="1" smtClean="0">
                                  <a:latin typeface="Cambria Math" panose="02040503050406030204" pitchFamily="18" charset="0"/>
                                  <a:cs typeface="Calibri" panose="020F0502020204030204" pitchFamily="34" charset="0"/>
                                </a:rPr>
                                <m:t>,</m:t>
                              </m:r>
                              <m:r>
                                <a:rPr lang="en-US" altLang="zh-CN" sz="2400" b="0" i="1" smtClean="0">
                                  <a:latin typeface="Cambria Math" panose="02040503050406030204" pitchFamily="18" charset="0"/>
                                  <a:cs typeface="Calibri" panose="020F0502020204030204" pitchFamily="34" charset="0"/>
                                </a:rPr>
                                <m:t>𝑣</m:t>
                              </m:r>
                            </m:lim>
                          </m:limLow>
                        </m:fName>
                        <m:e>
                          <m:r>
                            <a:rPr lang="en-US" altLang="zh-CN" sz="2400" b="0" i="1" smtClean="0">
                              <a:latin typeface="Cambria Math" panose="02040503050406030204" pitchFamily="18" charset="0"/>
                              <a:cs typeface="Calibri" panose="020F0502020204030204" pitchFamily="34" charset="0"/>
                            </a:rPr>
                            <m:t>𝑣</m:t>
                          </m:r>
                        </m:e>
                      </m:func>
                    </m:oMath>
                  </m:oMathPara>
                </a14:m>
                <a:endParaRPr lang="en-US" sz="240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Calibri" panose="020F0502020204030204" pitchFamily="34" charset="0"/>
                        </a:rPr>
                        <m:t>𝑣</m:t>
                      </m:r>
                      <m:r>
                        <a:rPr lang="en-US" sz="2400" b="0" i="1" smtClean="0">
                          <a:latin typeface="Cambria Math" panose="02040503050406030204" pitchFamily="18" charset="0"/>
                          <a:cs typeface="Calibri" panose="020F0502020204030204" pitchFamily="34" charset="0"/>
                        </a:rPr>
                        <m:t>≤</m:t>
                      </m:r>
                      <m:nary>
                        <m:naryPr>
                          <m:chr m:val="∑"/>
                          <m:supHide m:val="on"/>
                          <m:ctrlPr>
                            <a:rPr lang="en-US" sz="2400" i="1">
                              <a:latin typeface="Cambria Math" panose="02040503050406030204" pitchFamily="18" charset="0"/>
                              <a:cs typeface="Calibri" panose="020F0502020204030204" pitchFamily="34" charset="0"/>
                            </a:rPr>
                          </m:ctrlPr>
                        </m:naryPr>
                        <m:sub>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𝐴</m:t>
                              </m:r>
                            </m:e>
                            <m:sub>
                              <m:r>
                                <a:rPr lang="en-US" sz="2400" i="1">
                                  <a:latin typeface="Cambria Math" panose="02040503050406030204" pitchFamily="18" charset="0"/>
                                  <a:cs typeface="Calibri" panose="020F0502020204030204" pitchFamily="34" charset="0"/>
                                </a:rPr>
                                <m:t>1</m:t>
                              </m:r>
                            </m:sub>
                          </m:sSub>
                        </m:sub>
                        <m:sup/>
                        <m:e>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sSub>
                                <m:sSubPr>
                                  <m:ctrlPr>
                                    <a:rPr lang="en-US" altLang="zh-CN" sz="2400" i="1">
                                      <a:latin typeface="Cambria Math" panose="02040503050406030204" pitchFamily="18" charset="0"/>
                                      <a:cs typeface="Calibri" panose="020F0502020204030204" pitchFamily="34" charset="0"/>
                                    </a:rPr>
                                  </m:ctrlPr>
                                </m:sSubPr>
                                <m:e>
                                  <m:r>
                                    <a:rPr lang="en-US" altLang="zh-CN" sz="2400" i="1">
                                      <a:latin typeface="Cambria Math" panose="02040503050406030204" pitchFamily="18" charset="0"/>
                                      <a:cs typeface="Calibri" panose="020F0502020204030204" pitchFamily="34" charset="0"/>
                                    </a:rPr>
                                    <m:t>𝑎</m:t>
                                  </m:r>
                                </m:e>
                                <m:sub>
                                  <m:r>
                                    <a:rPr lang="en-US" altLang="zh-CN" sz="2400" i="1">
                                      <a:latin typeface="Cambria Math" panose="02040503050406030204" pitchFamily="18" charset="0"/>
                                      <a:cs typeface="Calibri" panose="020F0502020204030204" pitchFamily="34" charset="0"/>
                                    </a:rPr>
                                    <m:t>1</m:t>
                                  </m:r>
                                </m:sub>
                              </m:sSub>
                            </m:e>
                          </m:d>
                          <m:r>
                            <a:rPr lang="en-US" altLang="zh-CN" sz="2400" i="1">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𝑠</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e>
                      </m:nary>
                      <m:r>
                        <a:rPr lang="en-US" sz="2400" b="0" i="1" smtClean="0">
                          <a:latin typeface="Cambria Math" panose="02040503050406030204" pitchFamily="18" charset="0"/>
                          <a:cs typeface="Calibri" panose="020F0502020204030204" pitchFamily="34" charset="0"/>
                        </a:rPr>
                        <m:t>,∀</m:t>
                      </m:r>
                      <m:sSub>
                        <m:sSubPr>
                          <m:ctrlPr>
                            <a:rPr lang="en-US" sz="2400" b="0" i="1" smtClean="0">
                              <a:latin typeface="Cambria Math" panose="02040503050406030204" pitchFamily="18" charset="0"/>
                              <a:cs typeface="Calibri" panose="020F0502020204030204" pitchFamily="34" charset="0"/>
                            </a:rPr>
                          </m:ctrlPr>
                        </m:sSubPr>
                        <m:e>
                          <m:r>
                            <a:rPr lang="en-US" sz="2400" b="0" i="1" smtClean="0">
                              <a:latin typeface="Cambria Math" panose="02040503050406030204" pitchFamily="18" charset="0"/>
                              <a:cs typeface="Calibri" panose="020F0502020204030204" pitchFamily="34" charset="0"/>
                            </a:rPr>
                            <m:t>𝑎</m:t>
                          </m:r>
                        </m:e>
                        <m:sub>
                          <m:r>
                            <a:rPr lang="en-US" sz="2400" b="0" i="1" smtClean="0">
                              <a:latin typeface="Cambria Math" panose="02040503050406030204" pitchFamily="18" charset="0"/>
                              <a:cs typeface="Calibri" panose="020F0502020204030204" pitchFamily="34" charset="0"/>
                            </a:rPr>
                            <m:t>2</m:t>
                          </m:r>
                        </m:sub>
                      </m:sSub>
                    </m:oMath>
                  </m:oMathPara>
                </a14:m>
                <a:endParaRPr lang="en-US" altLang="zh-CN" sz="240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nary>
                        <m:naryPr>
                          <m:chr m:val="∑"/>
                          <m:supHide m:val="on"/>
                          <m:ctrlPr>
                            <a:rPr lang="en-US" sz="2400" i="1">
                              <a:latin typeface="Cambria Math" panose="02040503050406030204" pitchFamily="18" charset="0"/>
                              <a:cs typeface="Calibri" panose="020F0502020204030204" pitchFamily="34" charset="0"/>
                            </a:rPr>
                          </m:ctrlPr>
                        </m:naryPr>
                        <m:sub>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𝐴</m:t>
                              </m:r>
                            </m:e>
                            <m:sub>
                              <m:r>
                                <a:rPr lang="en-US" sz="2400" i="1">
                                  <a:latin typeface="Cambria Math" panose="02040503050406030204" pitchFamily="18" charset="0"/>
                                  <a:cs typeface="Calibri" panose="020F0502020204030204" pitchFamily="34" charset="0"/>
                                </a:rPr>
                                <m:t>1</m:t>
                              </m:r>
                            </m:sub>
                          </m:sSub>
                        </m:sub>
                        <m:sup/>
                        <m:e>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sSub>
                                <m:sSubPr>
                                  <m:ctrlPr>
                                    <a:rPr lang="en-US" altLang="zh-CN" sz="2400" i="1">
                                      <a:latin typeface="Cambria Math" panose="02040503050406030204" pitchFamily="18" charset="0"/>
                                      <a:cs typeface="Calibri" panose="020F0502020204030204" pitchFamily="34" charset="0"/>
                                    </a:rPr>
                                  </m:ctrlPr>
                                </m:sSubPr>
                                <m:e>
                                  <m:r>
                                    <a:rPr lang="en-US" altLang="zh-CN" sz="2400" i="1">
                                      <a:latin typeface="Cambria Math" panose="02040503050406030204" pitchFamily="18" charset="0"/>
                                      <a:cs typeface="Calibri" panose="020F0502020204030204" pitchFamily="34" charset="0"/>
                                    </a:rPr>
                                    <m:t>𝑎</m:t>
                                  </m:r>
                                </m:e>
                                <m:sub>
                                  <m:r>
                                    <a:rPr lang="en-US" altLang="zh-CN" sz="2400" i="1">
                                      <a:latin typeface="Cambria Math" panose="02040503050406030204" pitchFamily="18" charset="0"/>
                                      <a:cs typeface="Calibri" panose="020F0502020204030204" pitchFamily="34" charset="0"/>
                                    </a:rPr>
                                    <m:t>1</m:t>
                                  </m:r>
                                </m:sub>
                              </m:sSub>
                            </m:e>
                          </m:d>
                        </m:e>
                      </m:nary>
                      <m:r>
                        <a:rPr lang="en-US" sz="2400" b="0" i="1" smtClean="0">
                          <a:latin typeface="Cambria Math" panose="02040503050406030204" pitchFamily="18" charset="0"/>
                          <a:cs typeface="Calibri" panose="020F0502020204030204" pitchFamily="34" charset="0"/>
                        </a:rPr>
                        <m:t>=1</m:t>
                      </m:r>
                    </m:oMath>
                  </m:oMathPara>
                </a14:m>
                <a:endParaRPr lang="en-US" sz="2400" b="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sz="2400" i="1">
                              <a:latin typeface="Cambria Math" panose="02040503050406030204" pitchFamily="18" charset="0"/>
                              <a:cs typeface="Calibri" panose="020F0502020204030204" pitchFamily="34" charset="0"/>
                            </a:rPr>
                          </m:ctrlPr>
                        </m:sSubSupPr>
                        <m:e>
                          <m:r>
                            <a:rPr lang="en-US" altLang="zh-CN" sz="2400" i="1">
                              <a:latin typeface="Cambria Math" panose="02040503050406030204" pitchFamily="18" charset="0"/>
                              <a:cs typeface="Calibri" panose="020F0502020204030204" pitchFamily="34" charset="0"/>
                            </a:rPr>
                            <m:t>𝜋</m:t>
                          </m:r>
                        </m:e>
                        <m:sub>
                          <m:r>
                            <a:rPr lang="en-US" altLang="zh-CN" sz="2400" i="1">
                              <a:latin typeface="Cambria Math" panose="02040503050406030204" pitchFamily="18" charset="0"/>
                              <a:cs typeface="Calibri" panose="020F0502020204030204" pitchFamily="34" charset="0"/>
                            </a:rPr>
                            <m:t>1</m:t>
                          </m:r>
                        </m:sub>
                        <m:sup>
                          <m:r>
                            <a:rPr lang="en-US" altLang="zh-CN" sz="2400" i="1">
                              <a:latin typeface="Cambria Math" panose="02040503050406030204" pitchFamily="18" charset="0"/>
                              <a:cs typeface="Calibri" panose="020F0502020204030204" pitchFamily="34" charset="0"/>
                            </a:rPr>
                            <m:t>′</m:t>
                          </m:r>
                        </m:sup>
                      </m:sSubSup>
                      <m:d>
                        <m:dPr>
                          <m:ctrlPr>
                            <a:rPr lang="en-US" altLang="zh-CN" sz="2400" i="1">
                              <a:latin typeface="Cambria Math" panose="02040503050406030204" pitchFamily="18" charset="0"/>
                              <a:cs typeface="Calibri" panose="020F0502020204030204" pitchFamily="34" charset="0"/>
                            </a:rPr>
                          </m:ctrlPr>
                        </m:dPr>
                        <m:e>
                          <m:r>
                            <a:rPr lang="en-US" altLang="zh-CN" sz="2400" i="1">
                              <a:latin typeface="Cambria Math" panose="02040503050406030204" pitchFamily="18" charset="0"/>
                              <a:cs typeface="Calibri" panose="020F0502020204030204" pitchFamily="34" charset="0"/>
                            </a:rPr>
                            <m:t>𝑠</m:t>
                          </m:r>
                          <m:r>
                            <a:rPr lang="en-US" altLang="zh-CN" sz="2400" i="1">
                              <a:latin typeface="Cambria Math" panose="02040503050406030204" pitchFamily="18" charset="0"/>
                              <a:cs typeface="Calibri" panose="020F0502020204030204" pitchFamily="34" charset="0"/>
                            </a:rPr>
                            <m:t>,</m:t>
                          </m:r>
                          <m:sSub>
                            <m:sSubPr>
                              <m:ctrlPr>
                                <a:rPr lang="en-US" altLang="zh-CN" sz="2400" i="1">
                                  <a:latin typeface="Cambria Math" panose="02040503050406030204" pitchFamily="18" charset="0"/>
                                  <a:cs typeface="Calibri" panose="020F0502020204030204" pitchFamily="34" charset="0"/>
                                </a:rPr>
                              </m:ctrlPr>
                            </m:sSubPr>
                            <m:e>
                              <m:r>
                                <a:rPr lang="en-US" altLang="zh-CN" sz="2400" i="1">
                                  <a:latin typeface="Cambria Math" panose="02040503050406030204" pitchFamily="18" charset="0"/>
                                  <a:cs typeface="Calibri" panose="020F0502020204030204" pitchFamily="34" charset="0"/>
                                </a:rPr>
                                <m:t>𝑎</m:t>
                              </m:r>
                            </m:e>
                            <m:sub>
                              <m:r>
                                <a:rPr lang="en-US" altLang="zh-CN" sz="2400" i="1">
                                  <a:latin typeface="Cambria Math" panose="02040503050406030204" pitchFamily="18" charset="0"/>
                                  <a:cs typeface="Calibri" panose="020F0502020204030204" pitchFamily="34" charset="0"/>
                                </a:rPr>
                                <m:t>1</m:t>
                              </m:r>
                            </m:sub>
                          </m:sSub>
                        </m:e>
                      </m:d>
                      <m:r>
                        <a:rPr lang="en-US" altLang="zh-CN" sz="2400" b="0" i="1" smtClean="0">
                          <a:latin typeface="Cambria Math" panose="02040503050406030204" pitchFamily="18" charset="0"/>
                          <a:cs typeface="Calibri" panose="020F0502020204030204" pitchFamily="34" charset="0"/>
                        </a:rPr>
                        <m:t>≥0,∀</m:t>
                      </m:r>
                      <m:sSub>
                        <m:sSubPr>
                          <m:ctrlPr>
                            <a:rPr lang="en-US" altLang="zh-CN" sz="2400" b="0" i="1" smtClean="0">
                              <a:latin typeface="Cambria Math" panose="02040503050406030204" pitchFamily="18" charset="0"/>
                              <a:cs typeface="Calibri" panose="020F0502020204030204" pitchFamily="34" charset="0"/>
                            </a:rPr>
                          </m:ctrlPr>
                        </m:sSubPr>
                        <m:e>
                          <m:r>
                            <a:rPr lang="en-US" altLang="zh-CN" sz="2400" b="0" i="1" smtClean="0">
                              <a:latin typeface="Cambria Math" panose="02040503050406030204" pitchFamily="18" charset="0"/>
                              <a:cs typeface="Calibri" panose="020F0502020204030204" pitchFamily="34" charset="0"/>
                            </a:rPr>
                            <m:t>𝑎</m:t>
                          </m:r>
                        </m:e>
                        <m:sub>
                          <m:r>
                            <a:rPr lang="en-US" altLang="zh-CN" sz="2400" b="0" i="1" smtClean="0">
                              <a:latin typeface="Cambria Math" panose="02040503050406030204" pitchFamily="18" charset="0"/>
                              <a:cs typeface="Calibri" panose="020F0502020204030204" pitchFamily="34" charset="0"/>
                            </a:rPr>
                            <m:t>1</m:t>
                          </m:r>
                        </m:sub>
                      </m:sSub>
                    </m:oMath>
                  </m:oMathPara>
                </a14:m>
                <a:endParaRPr lang="en-US" altLang="zh-CN" sz="2400" i="1" dirty="0">
                  <a:latin typeface="Cambria Math" panose="02040503050406030204" pitchFamily="18" charset="0"/>
                  <a:cs typeface="Calibri" panose="020F0502020204030204" pitchFamily="34" charset="0"/>
                </a:endParaRPr>
              </a:p>
            </p:txBody>
          </p:sp>
        </mc:Choice>
        <mc:Fallback xmlns="">
          <p:sp>
            <p:nvSpPr>
              <p:cNvPr id="12" name="Rectangle 11">
                <a:extLst>
                  <a:ext uri="{FF2B5EF4-FFF2-40B4-BE49-F238E27FC236}">
                    <a16:creationId xmlns:a16="http://schemas.microsoft.com/office/drawing/2014/main" xmlns:a14="http://schemas.microsoft.com/office/drawing/2010/main" xmlns="" id="{801D7109-50A5-B344-8E0C-8416D9C5E775}"/>
                  </a:ext>
                </a:extLst>
              </p:cNvPr>
              <p:cNvSpPr>
                <a:spLocks noRot="1" noChangeAspect="1" noMove="1" noResize="1" noEditPoints="1" noAdjustHandles="1" noChangeArrowheads="1" noChangeShapeType="1" noTextEdit="1"/>
              </p:cNvSpPr>
              <p:nvPr/>
            </p:nvSpPr>
            <p:spPr>
              <a:xfrm>
                <a:off x="808042" y="2934988"/>
                <a:ext cx="7569200" cy="2912785"/>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41147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7C6704-9705-E943-9D9C-A9DA1BB7E8DB}"/>
              </a:ext>
            </a:extLst>
          </p:cNvPr>
          <p:cNvSpPr>
            <a:spLocks noGrp="1"/>
          </p:cNvSpPr>
          <p:nvPr>
            <p:ph type="title"/>
          </p:nvPr>
        </p:nvSpPr>
        <p:spPr/>
        <p:txBody>
          <a:bodyPr/>
          <a:lstStyle/>
          <a:p>
            <a:r>
              <a:rPr lang="en-US" dirty="0"/>
              <a:t>Minimax-Q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BFCF0556-6CAC-0644-9FFA-A95CF19C0E27}"/>
                  </a:ext>
                </a:extLst>
              </p:cNvPr>
              <p:cNvSpPr>
                <a:spLocks noGrp="1"/>
              </p:cNvSpPr>
              <p:nvPr>
                <p:ph sz="quarter" idx="1"/>
              </p:nvPr>
            </p:nvSpPr>
            <p:spPr/>
            <p:txBody>
              <a:bodyPr>
                <a:normAutofit/>
              </a:bodyPr>
              <a:lstStyle/>
              <a:p>
                <a:r>
                  <a:rPr lang="en-US" sz="2400" dirty="0"/>
                  <a:t>How does player 2 chooses action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2</m:t>
                        </m:r>
                      </m:sub>
                    </m:sSub>
                  </m:oMath>
                </a14:m>
                <a:r>
                  <a:rPr lang="en-US" sz="2400" dirty="0"/>
                  <a:t>?</a:t>
                </a:r>
              </a:p>
              <a:p>
                <a:endParaRPr lang="en-US" sz="2400" dirty="0"/>
              </a:p>
              <a:p>
                <a:r>
                  <a:rPr lang="en-US" sz="2400" dirty="0"/>
                  <a:t>If player 2 is also using the minimax-Q algorithm</a:t>
                </a:r>
              </a:p>
              <a:p>
                <a:pPr lvl="1"/>
                <a:r>
                  <a:rPr lang="en-US" dirty="0"/>
                  <a:t>Self-play</a:t>
                </a:r>
              </a:p>
              <a:p>
                <a:pPr lvl="1"/>
                <a:r>
                  <a:rPr lang="en-US" dirty="0"/>
                  <a:t>Proved to converge to NE</a:t>
                </a:r>
              </a:p>
              <a:p>
                <a:pPr lvl="1"/>
                <a:endParaRPr lang="en-US" dirty="0"/>
              </a:p>
              <a:p>
                <a:r>
                  <a:rPr lang="en-US" sz="2400" dirty="0"/>
                  <a:t>If player 2 chooses actions uniformly randomly, the algorithm still leads to a good policy empirically in some games</a:t>
                </a:r>
              </a:p>
            </p:txBody>
          </p:sp>
        </mc:Choice>
        <mc:Fallback xmlns="">
          <p:sp>
            <p:nvSpPr>
              <p:cNvPr id="3" name="Content Placeholder 2">
                <a:extLst>
                  <a:ext uri="{FF2B5EF4-FFF2-40B4-BE49-F238E27FC236}">
                    <a16:creationId xmlns:a16="http://schemas.microsoft.com/office/drawing/2014/main" id="{BFCF0556-6CAC-0644-9FFA-A95CF19C0E27}"/>
                  </a:ext>
                </a:extLst>
              </p:cNvPr>
              <p:cNvSpPr>
                <a:spLocks noGrp="1" noRot="1" noChangeAspect="1" noMove="1" noResize="1" noEditPoints="1" noAdjustHandles="1" noChangeArrowheads="1" noChangeShapeType="1" noTextEdit="1"/>
              </p:cNvSpPr>
              <p:nvPr>
                <p:ph sz="quarter" idx="1"/>
              </p:nvPr>
            </p:nvSpPr>
            <p:spPr>
              <a:blipFill>
                <a:blip r:embed="rId2"/>
                <a:stretch>
                  <a:fillRect l="-617" t="-1028"/>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7F8EB877-D0FF-2345-A99B-4CA6184F5C8B}"/>
              </a:ext>
            </a:extLst>
          </p:cNvPr>
          <p:cNvSpPr>
            <a:spLocks noGrp="1"/>
          </p:cNvSpPr>
          <p:nvPr>
            <p:ph type="sldNum" sz="quarter" idx="12"/>
          </p:nvPr>
        </p:nvSpPr>
        <p:spPr/>
        <p:txBody>
          <a:bodyPr/>
          <a:lstStyle/>
          <a:p>
            <a:fld id="{A3B20E47-2A4C-4221-B6B9-A2AC2F1C1077}" type="slidenum">
              <a:rPr lang="en-US" smtClean="0"/>
              <a:pPr/>
              <a:t>28</a:t>
            </a:fld>
            <a:endParaRPr lang="en-US" dirty="0"/>
          </a:p>
        </p:txBody>
      </p:sp>
    </p:spTree>
    <p:extLst>
      <p:ext uri="{BB962C8B-B14F-4D97-AF65-F5344CB8AC3E}">
        <p14:creationId xmlns:p14="http://schemas.microsoft.com/office/powerpoint/2010/main" val="989445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EE311B-FA9C-FD41-820C-E0FAB4D80973}"/>
              </a:ext>
            </a:extLst>
          </p:cNvPr>
          <p:cNvSpPr>
            <a:spLocks noGrp="1"/>
          </p:cNvSpPr>
          <p:nvPr>
            <p:ph type="title"/>
          </p:nvPr>
        </p:nvSpPr>
        <p:spPr/>
        <p:txBody>
          <a:bodyPr/>
          <a:lstStyle/>
          <a:p>
            <a:r>
              <a:rPr lang="en-US" dirty="0"/>
              <a:t>Minimax-Q for Matching Pennies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651BC4-AB26-3744-A9FF-88E334E047BA}"/>
                  </a:ext>
                </a:extLst>
              </p:cNvPr>
              <p:cNvSpPr>
                <a:spLocks noGrp="1"/>
              </p:cNvSpPr>
              <p:nvPr>
                <p:ph sz="quarter" idx="1"/>
              </p:nvPr>
            </p:nvSpPr>
            <p:spPr/>
            <p:txBody>
              <a:bodyPr/>
              <a:lstStyle/>
              <a:p>
                <a:r>
                  <a:rPr lang="en-US" dirty="0"/>
                  <a:t>A simple Markov game: Repeated Matching Pennies</a:t>
                </a:r>
              </a:p>
              <a:p>
                <a:endParaRPr lang="en-US" dirty="0"/>
              </a:p>
              <a:p>
                <a:endParaRPr lang="en-US" dirty="0"/>
              </a:p>
              <a:p>
                <a:endParaRPr lang="en-US" dirty="0"/>
              </a:p>
              <a:p>
                <a:endParaRPr lang="en-US" dirty="0"/>
              </a:p>
              <a:p>
                <a:r>
                  <a:rPr lang="en-US" dirty="0"/>
                  <a:t>Let state to be dummy: Player’s strategy is not dependent on past actions. Just play a mixed strategy as in the one-shot game</a:t>
                </a:r>
              </a:p>
              <a:p>
                <a:endParaRPr lang="en-US" dirty="0"/>
              </a:p>
              <a:p>
                <a:r>
                  <a:rPr lang="en-US" altLang="zh-CN" dirty="0"/>
                  <a:t>Discount factor </a:t>
                </a:r>
                <a14:m>
                  <m:oMath xmlns:m="http://schemas.openxmlformats.org/officeDocument/2006/math">
                    <m:r>
                      <a:rPr lang="en-US" altLang="zh-CN" b="0" i="1" smtClean="0">
                        <a:latin typeface="Cambria Math" panose="02040503050406030204" pitchFamily="18" charset="0"/>
                      </a:rPr>
                      <m:t>𝛾</m:t>
                    </m:r>
                    <m:r>
                      <a:rPr lang="en-US" altLang="zh-CN" b="0" i="1" smtClean="0">
                        <a:latin typeface="Cambria Math" panose="02040503050406030204" pitchFamily="18" charset="0"/>
                      </a:rPr>
                      <m:t>=0.9</m:t>
                    </m:r>
                  </m:oMath>
                </a14:m>
                <a:endParaRPr lang="en-US" dirty="0"/>
              </a:p>
            </p:txBody>
          </p:sp>
        </mc:Choice>
        <mc:Fallback xmlns="">
          <p:sp>
            <p:nvSpPr>
              <p:cNvPr id="3" name="Content Placeholder 2">
                <a:extLst>
                  <a:ext uri="{FF2B5EF4-FFF2-40B4-BE49-F238E27FC236}">
                    <a16:creationId xmlns="" xmlns:a16="http://schemas.microsoft.com/office/drawing/2014/main" id="{A1651BC4-AB26-3744-A9FF-88E334E047BA}"/>
                  </a:ext>
                </a:extLst>
              </p:cNvPr>
              <p:cNvSpPr>
                <a:spLocks noGrp="1" noRot="1" noChangeAspect="1" noMove="1" noResize="1" noEditPoints="1" noAdjustHandles="1" noChangeArrowheads="1" noChangeShapeType="1" noTextEdit="1"/>
              </p:cNvSpPr>
              <p:nvPr>
                <p:ph sz="quarter" idx="1"/>
              </p:nvPr>
            </p:nvSpPr>
            <p:spPr>
              <a:blipFill rotWithShape="0">
                <a:blip r:embed="rId2"/>
                <a:stretch>
                  <a:fillRect l="-741" t="-1235" r="-222" b="-2593"/>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3BE5161F-72C1-254B-BF03-77434FC0855B}"/>
              </a:ext>
            </a:extLst>
          </p:cNvPr>
          <p:cNvSpPr>
            <a:spLocks noGrp="1"/>
          </p:cNvSpPr>
          <p:nvPr>
            <p:ph type="sldNum" sz="quarter" idx="12"/>
          </p:nvPr>
        </p:nvSpPr>
        <p:spPr/>
        <p:txBody>
          <a:bodyPr/>
          <a:lstStyle/>
          <a:p>
            <a:fld id="{A3B20E47-2A4C-4221-B6B9-A2AC2F1C1077}" type="slidenum">
              <a:rPr lang="en-US" smtClean="0"/>
              <a:pPr/>
              <a:t>29</a:t>
            </a:fld>
            <a:endParaRPr lang="en-US" dirty="0"/>
          </a:p>
        </p:txBody>
      </p:sp>
      <p:graphicFrame>
        <p:nvGraphicFramePr>
          <p:cNvPr id="5" name="Table 4">
            <a:extLst>
              <a:ext uri="{FF2B5EF4-FFF2-40B4-BE49-F238E27FC236}">
                <a16:creationId xmlns="" xmlns:a16="http://schemas.microsoft.com/office/drawing/2014/main" id="{2D8DA574-E68E-2841-A18C-6EE535FB9948}"/>
              </a:ext>
            </a:extLst>
          </p:cNvPr>
          <p:cNvGraphicFramePr>
            <a:graphicFrameLocks noGrp="1"/>
          </p:cNvGraphicFramePr>
          <p:nvPr>
            <p:extLst>
              <p:ext uri="{D42A27DB-BD31-4B8C-83A1-F6EECF244321}">
                <p14:modId xmlns:p14="http://schemas.microsoft.com/office/powerpoint/2010/main" val="550375668"/>
              </p:ext>
            </p:extLst>
          </p:nvPr>
        </p:nvGraphicFramePr>
        <p:xfrm>
          <a:off x="2559195" y="2074279"/>
          <a:ext cx="3805749" cy="1476720"/>
        </p:xfrm>
        <a:graphic>
          <a:graphicData uri="http://schemas.openxmlformats.org/drawingml/2006/table">
            <a:tbl>
              <a:tblPr firstRow="1" bandRow="1">
                <a:tableStyleId>{5940675A-B579-460E-94D1-54222C63F5DA}</a:tableStyleId>
              </a:tblPr>
              <a:tblGrid>
                <a:gridCol w="1268583">
                  <a:extLst>
                    <a:ext uri="{9D8B030D-6E8A-4147-A177-3AD203B41FA5}">
                      <a16:colId xmlns="" xmlns:a16="http://schemas.microsoft.com/office/drawing/2014/main" val="20000"/>
                    </a:ext>
                  </a:extLst>
                </a:gridCol>
                <a:gridCol w="1268583">
                  <a:extLst>
                    <a:ext uri="{9D8B030D-6E8A-4147-A177-3AD203B41FA5}">
                      <a16:colId xmlns="" xmlns:a16="http://schemas.microsoft.com/office/drawing/2014/main" val="20001"/>
                    </a:ext>
                  </a:extLst>
                </a:gridCol>
                <a:gridCol w="1268583">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Heads</a:t>
                      </a:r>
                    </a:p>
                  </a:txBody>
                  <a:tcPr/>
                </a:tc>
                <a:tc>
                  <a:txBody>
                    <a:bodyPr/>
                    <a:lstStyle/>
                    <a:p>
                      <a:pPr algn="ctr"/>
                      <a:r>
                        <a:rPr lang="en-US" sz="20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Heads</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Tails</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p:sp>
        <p:nvSpPr>
          <p:cNvPr id="6" name="TextBox 5">
            <a:extLst>
              <a:ext uri="{FF2B5EF4-FFF2-40B4-BE49-F238E27FC236}">
                <a16:creationId xmlns="" xmlns:a16="http://schemas.microsoft.com/office/drawing/2014/main" id="{660D7D20-8DC6-7E40-AEEC-6F4265755FA3}"/>
              </a:ext>
            </a:extLst>
          </p:cNvPr>
          <p:cNvSpPr txBox="1"/>
          <p:nvPr/>
        </p:nvSpPr>
        <p:spPr>
          <a:xfrm>
            <a:off x="4750805" y="1670031"/>
            <a:ext cx="1376246" cy="400110"/>
          </a:xfrm>
          <a:prstGeom prst="rect">
            <a:avLst/>
          </a:prstGeom>
          <a:noFill/>
        </p:spPr>
        <p:txBody>
          <a:bodyPr wrap="square" rtlCol="0">
            <a:spAutoFit/>
          </a:bodyPr>
          <a:lstStyle/>
          <a:p>
            <a:r>
              <a:rPr lang="en-US" sz="2000" dirty="0">
                <a:solidFill>
                  <a:srgbClr val="00B050"/>
                </a:solidFill>
              </a:rPr>
              <a:t>Player 2</a:t>
            </a:r>
          </a:p>
        </p:txBody>
      </p:sp>
      <p:sp>
        <p:nvSpPr>
          <p:cNvPr id="7" name="TextBox 6">
            <a:extLst>
              <a:ext uri="{FF2B5EF4-FFF2-40B4-BE49-F238E27FC236}">
                <a16:creationId xmlns="" xmlns:a16="http://schemas.microsoft.com/office/drawing/2014/main" id="{FA337AAB-BC1E-0840-926D-5C16DDA67707}"/>
              </a:ext>
            </a:extLst>
          </p:cNvPr>
          <p:cNvSpPr txBox="1"/>
          <p:nvPr/>
        </p:nvSpPr>
        <p:spPr>
          <a:xfrm rot="16200000">
            <a:off x="1521727" y="2610515"/>
            <a:ext cx="1480858" cy="400110"/>
          </a:xfrm>
          <a:prstGeom prst="rect">
            <a:avLst/>
          </a:prstGeom>
          <a:noFill/>
        </p:spPr>
        <p:txBody>
          <a:bodyPr wrap="square" rtlCol="0">
            <a:spAutoFit/>
          </a:bodyPr>
          <a:lstStyle/>
          <a:p>
            <a:pPr algn="ctr"/>
            <a:r>
              <a:rPr lang="en-US" sz="2000" dirty="0">
                <a:solidFill>
                  <a:schemeClr val="accent1"/>
                </a:solidFill>
              </a:rPr>
              <a:t>Player</a:t>
            </a:r>
            <a:r>
              <a:rPr lang="zh-CN" altLang="en-US" sz="2000" dirty="0">
                <a:solidFill>
                  <a:schemeClr val="accent1"/>
                </a:solidFill>
              </a:rPr>
              <a:t> </a:t>
            </a:r>
            <a:r>
              <a:rPr lang="en-US" altLang="zh-CN" sz="2000" dirty="0">
                <a:solidFill>
                  <a:schemeClr val="accent1"/>
                </a:solidFill>
              </a:rPr>
              <a:t>1</a:t>
            </a:r>
            <a:endParaRPr lang="en-US" sz="2000" dirty="0">
              <a:solidFill>
                <a:schemeClr val="accent1"/>
              </a:solidFill>
            </a:endParaRPr>
          </a:p>
        </p:txBody>
      </p:sp>
    </p:spTree>
    <p:extLst>
      <p:ext uri="{BB962C8B-B14F-4D97-AF65-F5344CB8AC3E}">
        <p14:creationId xmlns:p14="http://schemas.microsoft.com/office/powerpoint/2010/main" val="3320498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818246" y="668283"/>
            <a:ext cx="7585862" cy="990600"/>
          </a:xfrm>
        </p:spPr>
        <p:txBody>
          <a:bodyPr>
            <a:noAutofit/>
          </a:bodyPr>
          <a:lstStyle/>
          <a:p>
            <a:r>
              <a:rPr lang="en-US" sz="2800" dirty="0"/>
              <a:t>AI: Representation and Problem Solving</a:t>
            </a:r>
            <a:br>
              <a:rPr lang="en-US" sz="2800" dirty="0"/>
            </a:br>
            <a:r>
              <a:rPr lang="en-US" sz="2800" dirty="0"/>
              <a:t>Multi-Agent Reinforcement Learning</a:t>
            </a:r>
          </a:p>
        </p:txBody>
      </p:sp>
      <p:sp>
        <p:nvSpPr>
          <p:cNvPr id="8" name="Subtitle 7"/>
          <p:cNvSpPr>
            <a:spLocks noGrp="1"/>
          </p:cNvSpPr>
          <p:nvPr>
            <p:ph type="subTitle" idx="1"/>
          </p:nvPr>
        </p:nvSpPr>
        <p:spPr>
          <a:xfrm>
            <a:off x="1259433" y="5068043"/>
            <a:ext cx="6806793" cy="1565329"/>
          </a:xfrm>
        </p:spPr>
        <p:txBody>
          <a:bodyPr>
            <a:normAutofit/>
          </a:bodyPr>
          <a:lstStyle/>
          <a:p>
            <a:r>
              <a:rPr lang="en-US" dirty="0"/>
              <a:t>Instructors: Fei Fang &amp; Pat Virtue</a:t>
            </a:r>
          </a:p>
          <a:p>
            <a:r>
              <a:rPr lang="en-US" dirty="0"/>
              <a:t>Slide credits: CMU AI and http://ai.berkeley.edu</a:t>
            </a:r>
          </a:p>
        </p:txBody>
      </p:sp>
      <p:pic>
        <p:nvPicPr>
          <p:cNvPr id="5" name="Picture 3">
            <a:extLst>
              <a:ext uri="{FF2B5EF4-FFF2-40B4-BE49-F238E27FC236}">
                <a16:creationId xmlns="" xmlns:a16="http://schemas.microsoft.com/office/drawing/2014/main" id="{924FDC48-A6D4-476A-9DE3-18AD994CFD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1"/>
          <a:stretch/>
        </p:blipFill>
        <p:spPr bwMode="auto">
          <a:xfrm>
            <a:off x="2106513" y="1755364"/>
            <a:ext cx="5342652" cy="36767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98998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F3B62-BC61-004D-A11B-02FE4A8CCD4D}"/>
              </a:ext>
            </a:extLst>
          </p:cNvPr>
          <p:cNvSpPr>
            <a:spLocks noGrp="1"/>
          </p:cNvSpPr>
          <p:nvPr>
            <p:ph type="title"/>
          </p:nvPr>
        </p:nvSpPr>
        <p:spPr/>
        <p:txBody>
          <a:bodyPr/>
          <a:lstStyle/>
          <a:p>
            <a:r>
              <a:rPr lang="en-US" dirty="0"/>
              <a:t>Minimax-Q for Matching Pennies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BDCA382C-125E-EC49-B166-F5C0B8417E29}"/>
                  </a:ext>
                </a:extLst>
              </p:cNvPr>
              <p:cNvSpPr>
                <a:spLocks noGrp="1"/>
              </p:cNvSpPr>
              <p:nvPr>
                <p:ph sz="quarter" idx="1"/>
              </p:nvPr>
            </p:nvSpPr>
            <p:spPr/>
            <p:txBody>
              <a:bodyPr>
                <a:noAutofit/>
              </a:bodyPr>
              <a:lstStyle/>
              <a:p>
                <a:pPr marL="0" indent="0">
                  <a:buNone/>
                </a:pPr>
                <a:r>
                  <a:rPr lang="en-US" sz="2400" dirty="0">
                    <a:solidFill>
                      <a:srgbClr val="0070C0"/>
                    </a:solidFill>
                  </a:rPr>
                  <a:t>Simplified version for this games with only one state</a:t>
                </a:r>
              </a:p>
              <a:p>
                <a:pPr marL="0" indent="0">
                  <a:buNone/>
                </a:pPr>
                <a:r>
                  <a:rPr lang="en-US" sz="2400" dirty="0">
                    <a:solidFill>
                      <a:srgbClr val="0070C0"/>
                    </a:solidFill>
                  </a:rPr>
                  <a:t>Initialize</a:t>
                </a:r>
                <a:r>
                  <a:rPr lang="en-US" sz="2400" dirty="0"/>
                  <a:t> </a:t>
                </a:r>
                <a14:m>
                  <m:oMath xmlns:m="http://schemas.openxmlformats.org/officeDocument/2006/math">
                    <m:r>
                      <a:rPr lang="en-US" sz="2400" i="1" dirty="0" smtClean="0">
                        <a:latin typeface="Cambria Math" panose="02040503050406030204" pitchFamily="18" charset="0"/>
                      </a:rPr>
                      <m:t>𝑄</m:t>
                    </m:r>
                    <m:d>
                      <m:dPr>
                        <m:ctrlPr>
                          <a:rPr lang="en-US" sz="2400" i="1" dirty="0" smtClean="0">
                            <a:latin typeface="Cambria Math" panose="02040503050406030204" pitchFamily="18" charset="0"/>
                          </a:rPr>
                        </m:ctrlPr>
                      </m:dPr>
                      <m:e>
                        <m:sSub>
                          <m:sSubPr>
                            <m:ctrlPr>
                              <a:rPr lang="en-US" sz="2400" b="0" i="1" dirty="0" smtClean="0">
                                <a:latin typeface="Cambria Math" panose="02040503050406030204" pitchFamily="18" charset="0"/>
                              </a:rPr>
                            </m:ctrlPr>
                          </m:sSubPr>
                          <m:e>
                            <m:r>
                              <a:rPr lang="en-US" sz="2400" i="1" dirty="0" err="1">
                                <a:latin typeface="Cambria Math" panose="02040503050406030204" pitchFamily="18" charset="0"/>
                              </a:rPr>
                              <m:t>𝑎</m:t>
                            </m:r>
                          </m:e>
                          <m:sub>
                            <m:r>
                              <a:rPr lang="en-US" sz="2400" b="0" i="1" dirty="0" smtClean="0">
                                <a:latin typeface="Cambria Math" panose="02040503050406030204" pitchFamily="18" charset="0"/>
                              </a:rPr>
                              <m:t>1</m:t>
                            </m:r>
                          </m:sub>
                        </m:sSub>
                        <m:r>
                          <a:rPr lang="en-US" sz="2400" i="1" dirty="0" err="1">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2</m:t>
                            </m:r>
                          </m:sub>
                        </m:sSub>
                      </m:e>
                    </m:d>
                    <m:r>
                      <a:rPr lang="en-US" sz="2400" b="0" i="1" dirty="0" smtClean="0">
                        <a:latin typeface="Cambria Math" panose="02040503050406030204" pitchFamily="18" charset="0"/>
                      </a:rPr>
                      <m:t>←1, </m:t>
                    </m:r>
                    <m:r>
                      <a:rPr lang="en-US" sz="2400" b="0" i="1" dirty="0" smtClean="0">
                        <a:latin typeface="Cambria Math" panose="02040503050406030204" pitchFamily="18" charset="0"/>
                      </a:rPr>
                      <m:t>𝑉</m:t>
                    </m:r>
                    <m:r>
                      <a:rPr lang="en-US" sz="2400" b="0" i="1" dirty="0" smtClean="0">
                        <a:latin typeface="Cambria Math" panose="02040503050406030204" pitchFamily="18" charset="0"/>
                      </a:rPr>
                      <m:t>←1,</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𝜋</m:t>
                        </m:r>
                      </m:e>
                      <m:sub>
                        <m:r>
                          <a:rPr lang="en-US" sz="2400" b="0" i="1" dirty="0" smtClean="0">
                            <a:latin typeface="Cambria Math" panose="02040503050406030204" pitchFamily="18" charset="0"/>
                          </a:rPr>
                          <m:t>1</m:t>
                        </m:r>
                      </m:sub>
                    </m:sSub>
                    <m:d>
                      <m:dPr>
                        <m:ctrlPr>
                          <a:rPr lang="en-US" sz="2400" b="0" i="1" dirty="0" smtClean="0">
                            <a:latin typeface="Cambria Math" panose="02040503050406030204" pitchFamily="18" charset="0"/>
                          </a:rPr>
                        </m:ctrlPr>
                      </m:dPr>
                      <m:e>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1</m:t>
                            </m:r>
                          </m:sub>
                        </m:sSub>
                      </m:e>
                    </m:d>
                    <m:r>
                      <a:rPr lang="en-US" sz="2400" b="0" i="1" dirty="0" smtClean="0">
                        <a:latin typeface="Cambria Math" panose="02040503050406030204" pitchFamily="18" charset="0"/>
                      </a:rPr>
                      <m:t>←0.5</m:t>
                    </m:r>
                  </m:oMath>
                </a14:m>
                <a:r>
                  <a:rPr lang="en-US" sz="2400" b="0" dirty="0"/>
                  <a:t>, </a:t>
                </a:r>
                <a14:m>
                  <m:oMath xmlns:m="http://schemas.openxmlformats.org/officeDocument/2006/math">
                    <m:r>
                      <a:rPr lang="en-US" sz="2400" b="0" i="1" dirty="0" smtClean="0">
                        <a:latin typeface="Cambria Math" panose="02040503050406030204" pitchFamily="18" charset="0"/>
                      </a:rPr>
                      <m:t>𝛼</m:t>
                    </m:r>
                    <m:r>
                      <a:rPr lang="en-US" sz="2400" i="1" dirty="0">
                        <a:latin typeface="Cambria Math" panose="02040503050406030204" pitchFamily="18" charset="0"/>
                      </a:rPr>
                      <m:t>←1</m:t>
                    </m:r>
                  </m:oMath>
                </a14:m>
                <a:endParaRPr lang="en-US" sz="2400" b="0" dirty="0"/>
              </a:p>
              <a:p>
                <a:pPr marL="0" indent="0">
                  <a:buNone/>
                </a:pPr>
                <a:r>
                  <a:rPr lang="en-US" sz="2400" dirty="0">
                    <a:solidFill>
                      <a:srgbClr val="0070C0"/>
                    </a:solidFill>
                  </a:rPr>
                  <a:t>Take actions</a:t>
                </a:r>
                <a:r>
                  <a:rPr lang="en-US" sz="2400" dirty="0"/>
                  <a:t>: With prob. </a:t>
                </a:r>
                <a14:m>
                  <m:oMath xmlns:m="http://schemas.openxmlformats.org/officeDocument/2006/math">
                    <m:r>
                      <a:rPr lang="en-US" sz="2400" b="0" i="1" smtClean="0">
                        <a:latin typeface="Cambria Math" panose="02040503050406030204" pitchFamily="18" charset="0"/>
                      </a:rPr>
                      <m:t>𝜖</m:t>
                    </m:r>
                  </m:oMath>
                </a14:m>
                <a:r>
                  <a:rPr lang="en-US" sz="2400" dirty="0"/>
                  <a:t> choose a random action, and with prob. </a:t>
                </a:r>
                <a14:m>
                  <m:oMath xmlns:m="http://schemas.openxmlformats.org/officeDocument/2006/math">
                    <m:r>
                      <a:rPr lang="en-US" sz="2400" b="0" i="0" smtClean="0">
                        <a:latin typeface="Cambria Math" panose="02040503050406030204" pitchFamily="18" charset="0"/>
                      </a:rPr>
                      <m:t>1</m:t>
                    </m:r>
                    <m:r>
                      <a:rPr lang="en-US" sz="2400" b="0" i="1" smtClean="0">
                        <a:latin typeface="Cambria Math" panose="02040503050406030204" pitchFamily="18" charset="0"/>
                      </a:rPr>
                      <m:t>−</m:t>
                    </m:r>
                    <m:r>
                      <a:rPr lang="en-US" sz="2400" i="1">
                        <a:latin typeface="Cambria Math" panose="02040503050406030204" pitchFamily="18" charset="0"/>
                      </a:rPr>
                      <m:t>𝜖</m:t>
                    </m:r>
                  </m:oMath>
                </a14:m>
                <a:r>
                  <a:rPr lang="en-US" sz="2400" dirty="0"/>
                  <a:t> choose action ac</a:t>
                </a:r>
                <a:r>
                  <a:rPr lang="en-US" altLang="zh-CN" sz="2400" dirty="0"/>
                  <a:t>cording</a:t>
                </a:r>
                <a:r>
                  <a:rPr lang="zh-CN" altLang="en-US" sz="2400" dirty="0"/>
                  <a:t> </a:t>
                </a:r>
                <a:r>
                  <a:rPr lang="en-US" altLang="zh-CN" sz="2400" dirty="0"/>
                  <a:t>to</a:t>
                </a:r>
                <a:r>
                  <a:rPr lang="zh-CN" alt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𝜋</m:t>
                        </m:r>
                      </m:e>
                      <m:sub>
                        <m:r>
                          <a:rPr lang="en-US" sz="2400" i="1" dirty="0">
                            <a:latin typeface="Cambria Math" panose="02040503050406030204" pitchFamily="18" charset="0"/>
                          </a:rPr>
                          <m:t>1</m:t>
                        </m:r>
                      </m:sub>
                    </m:sSub>
                    <m:d>
                      <m:dPr>
                        <m:ctrlPr>
                          <a:rPr lang="en-US" sz="2400" i="1" dirty="0">
                            <a:latin typeface="Cambria Math" panose="02040503050406030204" pitchFamily="18" charset="0"/>
                          </a:rPr>
                        </m:ctrlPr>
                      </m:dPr>
                      <m:e>
                        <m:r>
                          <a:rPr lang="en-US" sz="2400" i="1" dirty="0">
                            <a:latin typeface="Cambria Math" panose="02040503050406030204" pitchFamily="18" charset="0"/>
                          </a:rPr>
                          <m:t>𝑎</m:t>
                        </m:r>
                      </m:e>
                    </m:d>
                  </m:oMath>
                </a14:m>
                <a:endParaRPr lang="en-US" sz="2400" dirty="0"/>
              </a:p>
              <a:p>
                <a:pPr marL="0" indent="0">
                  <a:buNone/>
                </a:pPr>
                <a:r>
                  <a:rPr lang="en-US" sz="2400" dirty="0">
                    <a:solidFill>
                      <a:srgbClr val="0070C0"/>
                    </a:solidFill>
                  </a:rPr>
                  <a:t>Learn</a:t>
                </a:r>
                <a:r>
                  <a:rPr lang="en-US" sz="2400" dirty="0"/>
                  <a:t>: after receiving </a:t>
                </a:r>
                <a14:m>
                  <m:oMath xmlns:m="http://schemas.openxmlformats.org/officeDocument/2006/math">
                    <m:sSub>
                      <m:sSubPr>
                        <m:ctrlPr>
                          <a:rPr lang="en-US" sz="2400" i="1" dirty="0">
                            <a:latin typeface="Cambria Math" panose="02040503050406030204" pitchFamily="18" charset="0"/>
                          </a:rPr>
                        </m:ctrlPr>
                      </m:sSubPr>
                      <m:e>
                        <m:r>
                          <a:rPr lang="en-US" sz="2400" b="0" i="1" dirty="0" smtClean="0">
                            <a:latin typeface="Cambria Math" panose="02040503050406030204" pitchFamily="18" charset="0"/>
                          </a:rPr>
                          <m:t>𝑟</m:t>
                        </m:r>
                      </m:e>
                      <m:sub>
                        <m:r>
                          <a:rPr lang="en-US" sz="2400" i="1" dirty="0">
                            <a:latin typeface="Cambria Math" panose="02040503050406030204" pitchFamily="18" charset="0"/>
                          </a:rPr>
                          <m:t>1</m:t>
                        </m:r>
                      </m:sub>
                    </m:sSub>
                  </m:oMath>
                </a14:m>
                <a:r>
                  <a:rPr lang="en-US" sz="2400" dirty="0"/>
                  <a:t> </a:t>
                </a:r>
                <a:r>
                  <a:rPr lang="en-US" altLang="zh-CN" sz="2400" dirty="0"/>
                  <a:t>with actions </a:t>
                </a:r>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𝑎</m:t>
                        </m:r>
                      </m:e>
                      <m:sub>
                        <m:r>
                          <a:rPr lang="en-US" sz="2400" b="0" i="1" dirty="0" smtClean="0">
                            <a:latin typeface="Cambria Math" panose="02040503050406030204" pitchFamily="18" charset="0"/>
                          </a:rPr>
                          <m:t>1</m:t>
                        </m:r>
                      </m:sub>
                    </m:sSub>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𝑎</m:t>
                        </m:r>
                      </m:e>
                      <m:sub>
                        <m:r>
                          <a:rPr lang="en-US" sz="2400" b="0" i="1" dirty="0" smtClean="0">
                            <a:latin typeface="Cambria Math" panose="02040503050406030204" pitchFamily="18" charset="0"/>
                          </a:rPr>
                          <m:t>2</m:t>
                        </m:r>
                      </m:sub>
                    </m:sSub>
                  </m:oMath>
                </a14:m>
                <a:endParaRPr lang="en-US" sz="2400" dirty="0"/>
              </a:p>
            </p:txBody>
          </p:sp>
        </mc:Choice>
        <mc:Fallback xmlns="">
          <p:sp>
            <p:nvSpPr>
              <p:cNvPr id="3" name="Content Placeholder 2">
                <a:extLst>
                  <a:ext uri="{FF2B5EF4-FFF2-40B4-BE49-F238E27FC236}">
                    <a16:creationId xmlns="" xmlns:a16="http://schemas.microsoft.com/office/drawing/2014/main" xmlns:a14="http://schemas.microsoft.com/office/drawing/2010/main" id="{BDCA382C-125E-EC49-B166-F5C0B8417E29}"/>
                  </a:ext>
                </a:extLst>
              </p:cNvPr>
              <p:cNvSpPr>
                <a:spLocks noGrp="1" noRot="1" noChangeAspect="1" noMove="1" noResize="1" noEditPoints="1" noAdjustHandles="1" noChangeArrowheads="1" noChangeShapeType="1" noTextEdit="1"/>
              </p:cNvSpPr>
              <p:nvPr>
                <p:ph sz="quarter" idx="1"/>
              </p:nvPr>
            </p:nvSpPr>
            <p:spPr>
              <a:blipFill rotWithShape="0">
                <a:blip r:embed="rId2"/>
                <a:stretch>
                  <a:fillRect l="-1111" t="-988"/>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AE99749F-3F24-3545-82B9-58B41A881DBD}"/>
              </a:ext>
            </a:extLst>
          </p:cNvPr>
          <p:cNvSpPr>
            <a:spLocks noGrp="1"/>
          </p:cNvSpPr>
          <p:nvPr>
            <p:ph type="sldNum" sz="quarter" idx="12"/>
          </p:nvPr>
        </p:nvSpPr>
        <p:spPr/>
        <p:txBody>
          <a:bodyPr/>
          <a:lstStyle/>
          <a:p>
            <a:fld id="{A3B20E47-2A4C-4221-B6B9-A2AC2F1C1077}" type="slidenum">
              <a:rPr lang="en-US" smtClean="0"/>
              <a:pPr/>
              <a:t>30</a:t>
            </a:fld>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 xmlns:a16="http://schemas.microsoft.com/office/drawing/2014/main" id="{59EE3C98-E8CC-9444-9D0D-6FB193777520}"/>
                  </a:ext>
                </a:extLst>
              </p:cNvPr>
              <p:cNvSpPr/>
              <p:nvPr/>
            </p:nvSpPr>
            <p:spPr>
              <a:xfrm>
                <a:off x="287949" y="3524685"/>
                <a:ext cx="8229600" cy="23891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d>
                        <m:dPr>
                          <m:ctrlPr>
                            <a:rPr lang="en-US" sz="2400" i="1">
                              <a:latin typeface="Cambria Math" panose="02040503050406030204" pitchFamily="18" charset="0"/>
                              <a:cs typeface="Calibri" panose="020F0502020204030204" pitchFamily="34" charset="0"/>
                            </a:rPr>
                          </m:ctrlPr>
                        </m:dPr>
                        <m:e>
                          <m:r>
                            <a:rPr lang="en-US" sz="2400" i="1">
                              <a:latin typeface="Cambria Math" panose="02040503050406030204" pitchFamily="18" charset="0"/>
                              <a:cs typeface="Calibri" panose="020F0502020204030204" pitchFamily="34" charset="0"/>
                            </a:rPr>
                            <m:t>1−</m:t>
                          </m:r>
                          <m:r>
                            <a:rPr lang="en-US" sz="2400" i="1">
                              <a:latin typeface="Cambria Math" panose="02040503050406030204" pitchFamily="18" charset="0"/>
                              <a:cs typeface="Calibri" panose="020F0502020204030204" pitchFamily="34" charset="0"/>
                            </a:rPr>
                            <m:t>𝛼</m:t>
                          </m:r>
                        </m:e>
                      </m:d>
                      <m:r>
                        <a:rPr lang="en-US" sz="2400" i="1">
                          <a:latin typeface="Cambria Math" panose="02040503050406030204" pitchFamily="18" charset="0"/>
                          <a:cs typeface="Calibri" panose="020F0502020204030204" pitchFamily="34" charset="0"/>
                        </a:rPr>
                        <m:t>𝑄</m:t>
                      </m:r>
                      <m:d>
                        <m:dPr>
                          <m:ctrlPr>
                            <a:rPr lang="en-US" sz="2400" i="1">
                              <a:latin typeface="Cambria Math" panose="02040503050406030204" pitchFamily="18" charset="0"/>
                              <a:cs typeface="Calibri" panose="020F0502020204030204" pitchFamily="34" charset="0"/>
                            </a:rPr>
                          </m:ctrlPr>
                        </m:d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𝛼</m:t>
                      </m:r>
                      <m:d>
                        <m:dPr>
                          <m:ctrlPr>
                            <a:rPr lang="en-US" sz="2400" i="1">
                              <a:latin typeface="Cambria Math" panose="02040503050406030204" pitchFamily="18" charset="0"/>
                              <a:cs typeface="Calibri" panose="020F0502020204030204" pitchFamily="34" charset="0"/>
                            </a:rPr>
                          </m:ctrlPr>
                        </m:d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𝑟</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𝛾</m:t>
                          </m:r>
                          <m:r>
                            <a:rPr lang="en-US" sz="2400" i="1">
                              <a:latin typeface="Cambria Math" panose="02040503050406030204" pitchFamily="18" charset="0"/>
                              <a:cs typeface="Calibri" panose="020F0502020204030204" pitchFamily="34" charset="0"/>
                            </a:rPr>
                            <m:t>𝑉</m:t>
                          </m:r>
                        </m:e>
                      </m:d>
                    </m:oMath>
                  </m:oMathPara>
                </a14:m>
                <a:endParaRPr lang="en-US" sz="240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tx1"/>
                              </a:solidFill>
                              <a:latin typeface="Cambria Math" panose="02040503050406030204" pitchFamily="18" charset="0"/>
                              <a:cs typeface="Calibri" panose="020F0502020204030204" pitchFamily="34" charset="0"/>
                            </a:rPr>
                          </m:ctrlPr>
                        </m:sSubPr>
                        <m:e>
                          <m:r>
                            <a:rPr lang="en-US" altLang="zh-CN" sz="2400" i="1">
                              <a:solidFill>
                                <a:schemeClr val="tx1"/>
                              </a:solidFill>
                              <a:latin typeface="Cambria Math" panose="02040503050406030204" pitchFamily="18" charset="0"/>
                              <a:cs typeface="Calibri" panose="020F0502020204030204" pitchFamily="34" charset="0"/>
                            </a:rPr>
                            <m:t>𝜋</m:t>
                          </m:r>
                        </m:e>
                        <m:sub>
                          <m:r>
                            <a:rPr lang="en-US" altLang="zh-CN" sz="2400" i="1">
                              <a:solidFill>
                                <a:schemeClr val="tx1"/>
                              </a:solidFill>
                              <a:latin typeface="Cambria Math" panose="02040503050406030204" pitchFamily="18" charset="0"/>
                              <a:cs typeface="Calibri" panose="020F0502020204030204" pitchFamily="34" charset="0"/>
                            </a:rPr>
                            <m:t>1</m:t>
                          </m:r>
                        </m:sub>
                      </m:sSub>
                      <m:d>
                        <m:dPr>
                          <m:ctrlPr>
                            <a:rPr lang="en-US" altLang="zh-CN" sz="2400" i="1">
                              <a:solidFill>
                                <a:schemeClr val="tx1"/>
                              </a:solidFill>
                              <a:latin typeface="Cambria Math" panose="02040503050406030204" pitchFamily="18" charset="0"/>
                              <a:cs typeface="Calibri" panose="020F0502020204030204" pitchFamily="34" charset="0"/>
                            </a:rPr>
                          </m:ctrlPr>
                        </m:dPr>
                        <m:e>
                          <m:r>
                            <a:rPr lang="en-US" altLang="zh-CN" sz="2400" i="1">
                              <a:solidFill>
                                <a:schemeClr val="tx1"/>
                              </a:solidFill>
                              <a:latin typeface="Cambria Math" panose="02040503050406030204" pitchFamily="18" charset="0"/>
                              <a:cs typeface="Calibri" panose="020F0502020204030204" pitchFamily="34" charset="0"/>
                            </a:rPr>
                            <m:t>⋅</m:t>
                          </m:r>
                        </m:e>
                      </m:d>
                      <m:r>
                        <a:rPr lang="en-US" altLang="zh-CN" sz="2400" i="1">
                          <a:solidFill>
                            <a:schemeClr val="tx1"/>
                          </a:solidFill>
                          <a:latin typeface="Cambria Math" panose="02040503050406030204" pitchFamily="18" charset="0"/>
                          <a:cs typeface="Calibri" panose="020F0502020204030204" pitchFamily="34" charset="0"/>
                        </a:rPr>
                        <m:t>←</m:t>
                      </m:r>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argmax</m:t>
                              </m:r>
                            </m:e>
                            <m:lim>
                              <m:sSubSup>
                                <m:sSubSupPr>
                                  <m:ctrlPr>
                                    <a:rPr lang="en-US" altLang="zh-CN" sz="2400" b="0" i="1" smtClean="0">
                                      <a:solidFill>
                                        <a:srgbClr val="C00000"/>
                                      </a:solidFill>
                                      <a:latin typeface="Cambria Math" panose="02040503050406030204" pitchFamily="18" charset="0"/>
                                      <a:cs typeface="Calibri" panose="020F0502020204030204" pitchFamily="34" charset="0"/>
                                    </a:rPr>
                                  </m:ctrlPr>
                                </m:sSubSupPr>
                                <m:e>
                                  <m:r>
                                    <a:rPr lang="en-US" altLang="zh-CN" sz="2400" i="1">
                                      <a:solidFill>
                                        <a:srgbClr val="C00000"/>
                                      </a:solidFill>
                                      <a:latin typeface="Cambria Math" panose="02040503050406030204" pitchFamily="18" charset="0"/>
                                      <a:cs typeface="Calibri" panose="020F0502020204030204" pitchFamily="34" charset="0"/>
                                    </a:rPr>
                                    <m:t>𝜋</m:t>
                                  </m:r>
                                </m:e>
                                <m:sub>
                                  <m:r>
                                    <a:rPr lang="en-US" altLang="zh-CN" sz="2400" b="0" i="1" smtClean="0">
                                      <a:solidFill>
                                        <a:srgbClr val="C00000"/>
                                      </a:solidFill>
                                      <a:latin typeface="Cambria Math" panose="02040503050406030204" pitchFamily="18" charset="0"/>
                                      <a:cs typeface="Calibri" panose="020F0502020204030204" pitchFamily="34" charset="0"/>
                                    </a:rPr>
                                    <m:t>1</m:t>
                                  </m:r>
                                </m:sub>
                                <m:sup>
                                  <m:r>
                                    <a:rPr lang="en-US" altLang="zh-CN" sz="2400" i="1">
                                      <a:solidFill>
                                        <a:srgbClr val="C00000"/>
                                      </a:solidFill>
                                      <a:latin typeface="Cambria Math" panose="02040503050406030204" pitchFamily="18" charset="0"/>
                                      <a:cs typeface="Calibri" panose="020F0502020204030204" pitchFamily="34" charset="0"/>
                                    </a:rPr>
                                    <m:t>′</m:t>
                                  </m:r>
                                </m:sup>
                              </m:sSubSup>
                              <m:r>
                                <a:rPr lang="en-US" altLang="zh-CN" sz="2400" i="1">
                                  <a:solidFill>
                                    <a:srgbClr val="C00000"/>
                                  </a:solidFill>
                                  <a:latin typeface="Cambria Math" panose="02040503050406030204" pitchFamily="18" charset="0"/>
                                  <a:cs typeface="Calibri" panose="020F0502020204030204" pitchFamily="34" charset="0"/>
                                </a:rPr>
                                <m:t>(</m:t>
                              </m:r>
                              <m:r>
                                <a:rPr lang="en-US" altLang="zh-CN" sz="2400" b="0" i="1" smtClean="0">
                                  <a:solidFill>
                                    <a:srgbClr val="C00000"/>
                                  </a:solidFill>
                                  <a:latin typeface="Cambria Math" panose="02040503050406030204" pitchFamily="18" charset="0"/>
                                  <a:cs typeface="Calibri" panose="020F0502020204030204" pitchFamily="34" charset="0"/>
                                </a:rPr>
                                <m:t>⋅</m:t>
                              </m:r>
                              <m:r>
                                <a:rPr lang="en-US" altLang="zh-CN" sz="2400" i="1">
                                  <a:solidFill>
                                    <a:srgbClr val="C00000"/>
                                  </a:solidFill>
                                  <a:latin typeface="Cambria Math" panose="02040503050406030204" pitchFamily="18" charset="0"/>
                                  <a:cs typeface="Calibri" panose="020F0502020204030204" pitchFamily="34" charset="0"/>
                                </a:rPr>
                                <m:t>)∈</m:t>
                              </m:r>
                              <m:sSup>
                                <m:sSupPr>
                                  <m:ctrlPr>
                                    <a:rPr lang="en-US" altLang="zh-CN" sz="2400" b="0" i="1" smtClean="0">
                                      <a:solidFill>
                                        <a:srgbClr val="C00000"/>
                                      </a:solidFill>
                                      <a:latin typeface="Cambria Math" panose="02040503050406030204" pitchFamily="18" charset="0"/>
                                      <a:cs typeface="Calibri" panose="020F0502020204030204" pitchFamily="34" charset="0"/>
                                    </a:rPr>
                                  </m:ctrlPr>
                                </m:sSupPr>
                                <m:e>
                                  <m:r>
                                    <m:rPr>
                                      <m:sty m:val="p"/>
                                    </m:rPr>
                                    <a:rPr lang="en-US" sz="2400">
                                      <a:solidFill>
                                        <a:srgbClr val="C00000"/>
                                      </a:solidFill>
                                      <a:latin typeface="Cambria Math" panose="02040503050406030204" pitchFamily="18" charset="0"/>
                                      <a:cs typeface="Calibri" panose="020F0502020204030204" pitchFamily="34" charset="0"/>
                                    </a:rPr>
                                    <m:t>Δ</m:t>
                                  </m:r>
                                </m:e>
                                <m:sup>
                                  <m:r>
                                    <a:rPr lang="en-US" sz="2400" b="0" i="1" smtClean="0">
                                      <a:solidFill>
                                        <a:srgbClr val="C00000"/>
                                      </a:solidFill>
                                      <a:latin typeface="Cambria Math" panose="02040503050406030204" pitchFamily="18" charset="0"/>
                                      <a:cs typeface="Calibri" panose="020F0502020204030204" pitchFamily="34" charset="0"/>
                                    </a:rPr>
                                    <m:t>2</m:t>
                                  </m:r>
                                </m:sup>
                              </m:sSup>
                            </m:lim>
                          </m:limLow>
                        </m:fName>
                        <m:e>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min</m:t>
                                  </m:r>
                                </m:e>
                                <m:lim>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2</m:t>
                                      </m:r>
                                    </m:sub>
                                  </m:sSub>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𝐴</m:t>
                                      </m:r>
                                    </m:e>
                                    <m:sub>
                                      <m:r>
                                        <a:rPr lang="en-US" altLang="zh-CN" sz="2400"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i="1">
                                      <a:solidFill>
                                        <a:schemeClr val="tx1"/>
                                      </a:solidFill>
                                      <a:latin typeface="Cambria Math" panose="02040503050406030204" pitchFamily="18" charset="0"/>
                                      <a:cs typeface="Calibri" panose="020F0502020204030204" pitchFamily="34" charset="0"/>
                                    </a:rPr>
                                  </m:ctrlPr>
                                </m:naryPr>
                                <m:sub>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sub>
                                <m:sup/>
                                <m:e>
                                  <m:sSubSup>
                                    <m:sSubSupPr>
                                      <m:ctrlPr>
                                        <a:rPr lang="en-US" altLang="zh-CN" sz="2400" i="1" smtClean="0">
                                          <a:solidFill>
                                            <a:srgbClr val="C00000"/>
                                          </a:solidFill>
                                          <a:latin typeface="Cambria Math" panose="02040503050406030204" pitchFamily="18" charset="0"/>
                                          <a:cs typeface="Calibri" panose="020F0502020204030204" pitchFamily="34" charset="0"/>
                                        </a:rPr>
                                      </m:ctrlPr>
                                    </m:sSubSupPr>
                                    <m:e>
                                      <m:r>
                                        <a:rPr lang="en-US" altLang="zh-CN" sz="2400" i="1">
                                          <a:solidFill>
                                            <a:srgbClr val="C00000"/>
                                          </a:solidFill>
                                          <a:latin typeface="Cambria Math" panose="02040503050406030204" pitchFamily="18" charset="0"/>
                                          <a:cs typeface="Calibri" panose="020F0502020204030204" pitchFamily="34" charset="0"/>
                                        </a:rPr>
                                        <m:t>𝜋</m:t>
                                      </m:r>
                                    </m:e>
                                    <m:sub>
                                      <m:r>
                                        <a:rPr lang="en-US" altLang="zh-CN" sz="2400" i="1">
                                          <a:solidFill>
                                            <a:srgbClr val="C00000"/>
                                          </a:solidFill>
                                          <a:latin typeface="Cambria Math" panose="02040503050406030204" pitchFamily="18" charset="0"/>
                                          <a:cs typeface="Calibri" panose="020F0502020204030204" pitchFamily="34" charset="0"/>
                                        </a:rPr>
                                        <m:t>1</m:t>
                                      </m:r>
                                    </m:sub>
                                    <m:sup>
                                      <m:r>
                                        <a:rPr lang="en-US" altLang="zh-CN" sz="2400" i="1">
                                          <a:solidFill>
                                            <a:srgbClr val="C00000"/>
                                          </a:solidFill>
                                          <a:latin typeface="Cambria Math" panose="02040503050406030204" pitchFamily="18" charset="0"/>
                                          <a:cs typeface="Calibri" panose="020F0502020204030204" pitchFamily="34" charset="0"/>
                                        </a:rPr>
                                        <m:t>′</m:t>
                                      </m:r>
                                    </m:sup>
                                  </m:sSubSup>
                                  <m:d>
                                    <m:dPr>
                                      <m:ctrlPr>
                                        <a:rPr lang="en-US" altLang="zh-CN" sz="2400" i="1">
                                          <a:solidFill>
                                            <a:srgbClr val="C00000"/>
                                          </a:solidFill>
                                          <a:latin typeface="Cambria Math" panose="02040503050406030204" pitchFamily="18" charset="0"/>
                                          <a:cs typeface="Calibri" panose="020F0502020204030204" pitchFamily="34" charset="0"/>
                                        </a:rPr>
                                      </m:ctrlPr>
                                    </m:dPr>
                                    <m:e>
                                      <m:sSub>
                                        <m:sSubPr>
                                          <m:ctrlPr>
                                            <a:rPr lang="en-US" altLang="zh-CN" sz="2400" b="0" i="1" smtClean="0">
                                              <a:solidFill>
                                                <a:srgbClr val="C00000"/>
                                              </a:solidFill>
                                              <a:latin typeface="Cambria Math" panose="02040503050406030204" pitchFamily="18" charset="0"/>
                                              <a:cs typeface="Calibri" panose="020F0502020204030204" pitchFamily="34" charset="0"/>
                                            </a:rPr>
                                          </m:ctrlPr>
                                        </m:sSubPr>
                                        <m:e>
                                          <m:r>
                                            <a:rPr lang="en-US" altLang="zh-CN" sz="2400" b="0" i="1" smtClean="0">
                                              <a:solidFill>
                                                <a:srgbClr val="C00000"/>
                                              </a:solidFill>
                                              <a:latin typeface="Cambria Math" panose="02040503050406030204" pitchFamily="18" charset="0"/>
                                              <a:cs typeface="Calibri" panose="020F0502020204030204" pitchFamily="34" charset="0"/>
                                            </a:rPr>
                                            <m:t>𝑎</m:t>
                                          </m:r>
                                        </m:e>
                                        <m:sub>
                                          <m:r>
                                            <a:rPr lang="en-US" altLang="zh-CN" sz="2400" b="0" i="1" smtClean="0">
                                              <a:solidFill>
                                                <a:srgbClr val="C00000"/>
                                              </a:solidFill>
                                              <a:latin typeface="Cambria Math" panose="02040503050406030204" pitchFamily="18" charset="0"/>
                                              <a:cs typeface="Calibri" panose="020F0502020204030204" pitchFamily="34" charset="0"/>
                                            </a:rPr>
                                            <m:t>1</m:t>
                                          </m:r>
                                        </m:sub>
                                      </m:sSub>
                                    </m:e>
                                  </m:d>
                                  <m:r>
                                    <a:rPr lang="en-US" altLang="zh-CN" sz="2400" b="0" i="1" smtClean="0">
                                      <a:solidFill>
                                        <a:schemeClr val="tx1"/>
                                      </a:solidFill>
                                      <a:latin typeface="Cambria Math" panose="02040503050406030204" pitchFamily="18" charset="0"/>
                                      <a:cs typeface="Calibri" panose="020F0502020204030204" pitchFamily="34" charset="0"/>
                                    </a:rPr>
                                    <m:t>𝑄</m:t>
                                  </m:r>
                                  <m:d>
                                    <m:dPr>
                                      <m:ctrlPr>
                                        <a:rPr lang="en-US" sz="2400" i="1">
                                          <a:solidFill>
                                            <a:schemeClr val="tx1"/>
                                          </a:solidFill>
                                          <a:latin typeface="Cambria Math" panose="02040503050406030204" pitchFamily="18" charset="0"/>
                                          <a:cs typeface="Calibri" panose="020F0502020204030204" pitchFamily="34" charset="0"/>
                                        </a:rPr>
                                      </m:ctrlPr>
                                    </m:dPr>
                                    <m:e>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1</m:t>
                                          </m:r>
                                        </m:sub>
                                      </m:sSub>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2</m:t>
                                          </m:r>
                                        </m:sub>
                                      </m:sSub>
                                    </m:e>
                                  </m:d>
                                </m:e>
                              </m:nary>
                            </m:e>
                          </m:func>
                        </m:e>
                      </m:func>
                    </m:oMath>
                  </m:oMathPara>
                </a14:m>
                <a:endParaRPr lang="en-US" sz="2400" i="1" dirty="0">
                  <a:solidFill>
                    <a:schemeClr val="tx1"/>
                  </a:solidFill>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sz="2400" i="1">
                          <a:solidFill>
                            <a:schemeClr val="tx1"/>
                          </a:solidFill>
                          <a:latin typeface="Cambria Math" panose="02040503050406030204" pitchFamily="18" charset="0"/>
                          <a:cs typeface="Calibri" panose="020F0502020204030204" pitchFamily="34" charset="0"/>
                        </a:rPr>
                        <m:t>𝑉</m:t>
                      </m:r>
                      <m:r>
                        <a:rPr lang="en-US" sz="2400" i="1">
                          <a:solidFill>
                            <a:schemeClr val="tx1"/>
                          </a:solidFill>
                          <a:latin typeface="Cambria Math" panose="02040503050406030204" pitchFamily="18" charset="0"/>
                          <a:cs typeface="Calibri" panose="020F0502020204030204" pitchFamily="34" charset="0"/>
                        </a:rPr>
                        <m:t>←</m:t>
                      </m:r>
                      <m:func>
                        <m:funcPr>
                          <m:ctrlPr>
                            <a:rPr lang="en-US" altLang="zh-CN" sz="2400" i="1">
                              <a:solidFill>
                                <a:schemeClr val="tx1"/>
                              </a:solidFill>
                              <a:latin typeface="Cambria Math" panose="02040503050406030204" pitchFamily="18" charset="0"/>
                              <a:cs typeface="Calibri" panose="020F0502020204030204" pitchFamily="34" charset="0"/>
                            </a:rPr>
                          </m:ctrlPr>
                        </m:funcPr>
                        <m:fName>
                          <m:limLow>
                            <m:limLowPr>
                              <m:ctrlPr>
                                <a:rPr lang="en-US" altLang="zh-CN" sz="2400" i="1" smtClean="0">
                                  <a:solidFill>
                                    <a:srgbClr val="C00000"/>
                                  </a:solidFill>
                                  <a:latin typeface="Cambria Math" panose="02040503050406030204" pitchFamily="18" charset="0"/>
                                  <a:cs typeface="Calibri" panose="020F0502020204030204" pitchFamily="34" charset="0"/>
                                </a:rPr>
                              </m:ctrlPr>
                            </m:limLowPr>
                            <m:e>
                              <m:r>
                                <m:rPr>
                                  <m:sty m:val="p"/>
                                </m:rPr>
                                <a:rPr lang="en-US" altLang="zh-CN" sz="2400">
                                  <a:solidFill>
                                    <a:srgbClr val="C00000"/>
                                  </a:solidFill>
                                  <a:latin typeface="Cambria Math" panose="02040503050406030204" pitchFamily="18" charset="0"/>
                                  <a:cs typeface="Calibri" panose="020F0502020204030204" pitchFamily="34" charset="0"/>
                                </a:rPr>
                                <m:t>min</m:t>
                              </m:r>
                            </m:e>
                            <m:lim>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𝑎</m:t>
                                  </m:r>
                                </m:e>
                                <m:sub>
                                  <m:r>
                                    <a:rPr lang="en-US" altLang="zh-CN" sz="2400" i="1">
                                      <a:solidFill>
                                        <a:srgbClr val="C00000"/>
                                      </a:solidFill>
                                      <a:latin typeface="Cambria Math" panose="02040503050406030204" pitchFamily="18" charset="0"/>
                                      <a:cs typeface="Calibri" panose="020F0502020204030204" pitchFamily="34" charset="0"/>
                                    </a:rPr>
                                    <m:t>2</m:t>
                                  </m:r>
                                </m:sub>
                              </m:sSub>
                              <m:r>
                                <a:rPr lang="en-US" altLang="zh-CN" sz="2400" i="1">
                                  <a:solidFill>
                                    <a:srgbClr val="C00000"/>
                                  </a:solidFill>
                                  <a:latin typeface="Cambria Math" panose="02040503050406030204" pitchFamily="18" charset="0"/>
                                  <a:cs typeface="Calibri" panose="020F0502020204030204" pitchFamily="34" charset="0"/>
                                </a:rPr>
                                <m:t>∈</m:t>
                              </m:r>
                              <m:sSub>
                                <m:sSubPr>
                                  <m:ctrlPr>
                                    <a:rPr lang="en-US" altLang="zh-CN" sz="2400" i="1">
                                      <a:solidFill>
                                        <a:srgbClr val="C00000"/>
                                      </a:solidFill>
                                      <a:latin typeface="Cambria Math" panose="02040503050406030204" pitchFamily="18" charset="0"/>
                                      <a:cs typeface="Calibri" panose="020F0502020204030204" pitchFamily="34" charset="0"/>
                                    </a:rPr>
                                  </m:ctrlPr>
                                </m:sSubPr>
                                <m:e>
                                  <m:r>
                                    <a:rPr lang="en-US" altLang="zh-CN" sz="2400" i="1">
                                      <a:solidFill>
                                        <a:srgbClr val="C00000"/>
                                      </a:solidFill>
                                      <a:latin typeface="Cambria Math" panose="02040503050406030204" pitchFamily="18" charset="0"/>
                                      <a:cs typeface="Calibri" panose="020F0502020204030204" pitchFamily="34" charset="0"/>
                                    </a:rPr>
                                    <m:t>𝐴</m:t>
                                  </m:r>
                                </m:e>
                                <m:sub>
                                  <m:r>
                                    <a:rPr lang="en-US" altLang="zh-CN" sz="2400" i="1">
                                      <a:solidFill>
                                        <a:srgbClr val="C00000"/>
                                      </a:solidFill>
                                      <a:latin typeface="Cambria Math" panose="02040503050406030204" pitchFamily="18" charset="0"/>
                                      <a:cs typeface="Calibri" panose="020F0502020204030204" pitchFamily="34" charset="0"/>
                                    </a:rPr>
                                    <m:t>2</m:t>
                                  </m:r>
                                </m:sub>
                              </m:sSub>
                            </m:lim>
                          </m:limLow>
                        </m:fName>
                        <m:e>
                          <m:nary>
                            <m:naryPr>
                              <m:chr m:val="∑"/>
                              <m:supHide m:val="on"/>
                              <m:ctrlPr>
                                <a:rPr lang="en-US" sz="2400" i="1">
                                  <a:solidFill>
                                    <a:schemeClr val="tx1"/>
                                  </a:solidFill>
                                  <a:latin typeface="Cambria Math" panose="02040503050406030204" pitchFamily="18" charset="0"/>
                                  <a:cs typeface="Calibri" panose="020F0502020204030204" pitchFamily="34" charset="0"/>
                                </a:rPr>
                              </m:ctrlPr>
                            </m:naryPr>
                            <m:sub>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r>
                                <a:rPr lang="en-US" sz="2400" i="1">
                                  <a:solidFill>
                                    <a:srgbClr val="C00000"/>
                                  </a:solidFill>
                                  <a:latin typeface="Cambria Math" panose="02040503050406030204" pitchFamily="18" charset="0"/>
                                  <a:cs typeface="Calibri" panose="020F0502020204030204" pitchFamily="34" charset="0"/>
                                </a:rPr>
                                <m:t>∈</m:t>
                              </m:r>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𝐴</m:t>
                                  </m:r>
                                </m:e>
                                <m:sub>
                                  <m:r>
                                    <a:rPr lang="en-US" sz="2400" i="1">
                                      <a:solidFill>
                                        <a:srgbClr val="C00000"/>
                                      </a:solidFill>
                                      <a:latin typeface="Cambria Math" panose="02040503050406030204" pitchFamily="18" charset="0"/>
                                      <a:cs typeface="Calibri" panose="020F0502020204030204" pitchFamily="34" charset="0"/>
                                    </a:rPr>
                                    <m:t>1</m:t>
                                  </m:r>
                                </m:sub>
                              </m:sSub>
                            </m:sub>
                            <m:sup/>
                            <m:e>
                              <m:sSub>
                                <m:sSubPr>
                                  <m:ctrlPr>
                                    <a:rPr lang="en-US" sz="2400" i="1" smtClean="0">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𝜋</m:t>
                                  </m:r>
                                </m:e>
                                <m:sub>
                                  <m:r>
                                    <a:rPr lang="en-US" sz="2400" i="1">
                                      <a:solidFill>
                                        <a:srgbClr val="C00000"/>
                                      </a:solidFill>
                                      <a:latin typeface="Cambria Math" panose="02040503050406030204" pitchFamily="18" charset="0"/>
                                      <a:cs typeface="Calibri" panose="020F0502020204030204" pitchFamily="34" charset="0"/>
                                    </a:rPr>
                                    <m:t>1</m:t>
                                  </m:r>
                                </m:sub>
                              </m:sSub>
                              <m:d>
                                <m:dPr>
                                  <m:ctrlPr>
                                    <a:rPr lang="en-US" sz="2400" i="1">
                                      <a:solidFill>
                                        <a:srgbClr val="C00000"/>
                                      </a:solidFill>
                                      <a:latin typeface="Cambria Math" panose="02040503050406030204" pitchFamily="18" charset="0"/>
                                      <a:cs typeface="Calibri" panose="020F0502020204030204" pitchFamily="34" charset="0"/>
                                    </a:rPr>
                                  </m:ctrlPr>
                                </m:dPr>
                                <m:e>
                                  <m:sSub>
                                    <m:sSubPr>
                                      <m:ctrlPr>
                                        <a:rPr lang="en-US" sz="2400" i="1">
                                          <a:solidFill>
                                            <a:srgbClr val="C00000"/>
                                          </a:solidFill>
                                          <a:latin typeface="Cambria Math" panose="02040503050406030204" pitchFamily="18" charset="0"/>
                                          <a:cs typeface="Calibri" panose="020F0502020204030204" pitchFamily="34" charset="0"/>
                                        </a:rPr>
                                      </m:ctrlPr>
                                    </m:sSubPr>
                                    <m:e>
                                      <m:r>
                                        <a:rPr lang="en-US" sz="2400" i="1">
                                          <a:solidFill>
                                            <a:srgbClr val="C00000"/>
                                          </a:solidFill>
                                          <a:latin typeface="Cambria Math" panose="02040503050406030204" pitchFamily="18" charset="0"/>
                                          <a:cs typeface="Calibri" panose="020F0502020204030204" pitchFamily="34" charset="0"/>
                                        </a:rPr>
                                        <m:t>𝑎</m:t>
                                      </m:r>
                                    </m:e>
                                    <m:sub>
                                      <m:r>
                                        <a:rPr lang="en-US" sz="2400" i="1">
                                          <a:solidFill>
                                            <a:srgbClr val="C00000"/>
                                          </a:solidFill>
                                          <a:latin typeface="Cambria Math" panose="02040503050406030204" pitchFamily="18" charset="0"/>
                                          <a:cs typeface="Calibri" panose="020F0502020204030204" pitchFamily="34" charset="0"/>
                                        </a:rPr>
                                        <m:t>1</m:t>
                                      </m:r>
                                    </m:sub>
                                  </m:sSub>
                                </m:e>
                              </m:d>
                              <m:r>
                                <a:rPr lang="en-US" altLang="zh-CN" sz="2400" i="1" smtClean="0">
                                  <a:solidFill>
                                    <a:schemeClr val="tx1"/>
                                  </a:solidFill>
                                  <a:latin typeface="Cambria Math" panose="02040503050406030204" pitchFamily="18" charset="0"/>
                                  <a:cs typeface="Calibri" panose="020F0502020204030204" pitchFamily="34" charset="0"/>
                                </a:rPr>
                                <m:t>𝑄</m:t>
                              </m:r>
                              <m:d>
                                <m:dPr>
                                  <m:ctrlPr>
                                    <a:rPr lang="en-US" sz="2400" i="1">
                                      <a:solidFill>
                                        <a:schemeClr val="tx1"/>
                                      </a:solidFill>
                                      <a:latin typeface="Cambria Math" panose="02040503050406030204" pitchFamily="18" charset="0"/>
                                      <a:cs typeface="Calibri" panose="020F0502020204030204" pitchFamily="34" charset="0"/>
                                    </a:rPr>
                                  </m:ctrlPr>
                                </m:dPr>
                                <m:e>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1</m:t>
                                      </m:r>
                                    </m:sub>
                                  </m:sSub>
                                  <m:r>
                                    <a:rPr lang="en-US" sz="2400" i="1">
                                      <a:solidFill>
                                        <a:schemeClr val="tx1"/>
                                      </a:solidFill>
                                      <a:latin typeface="Cambria Math" panose="02040503050406030204" pitchFamily="18" charset="0"/>
                                      <a:cs typeface="Calibri" panose="020F0502020204030204" pitchFamily="34" charset="0"/>
                                    </a:rPr>
                                    <m:t>,</m:t>
                                  </m:r>
                                  <m:sSub>
                                    <m:sSubPr>
                                      <m:ctrlPr>
                                        <a:rPr lang="en-US" sz="2400" i="1">
                                          <a:solidFill>
                                            <a:schemeClr val="tx1"/>
                                          </a:solidFill>
                                          <a:latin typeface="Cambria Math" panose="02040503050406030204" pitchFamily="18" charset="0"/>
                                          <a:cs typeface="Calibri" panose="020F0502020204030204" pitchFamily="34" charset="0"/>
                                        </a:rPr>
                                      </m:ctrlPr>
                                    </m:sSubPr>
                                    <m:e>
                                      <m:r>
                                        <a:rPr lang="en-US" sz="2400" i="1">
                                          <a:solidFill>
                                            <a:schemeClr val="tx1"/>
                                          </a:solidFill>
                                          <a:latin typeface="Cambria Math" panose="02040503050406030204" pitchFamily="18" charset="0"/>
                                          <a:cs typeface="Calibri" panose="020F0502020204030204" pitchFamily="34" charset="0"/>
                                        </a:rPr>
                                        <m:t>𝑎</m:t>
                                      </m:r>
                                    </m:e>
                                    <m:sub>
                                      <m:r>
                                        <a:rPr lang="en-US" sz="2400" i="1">
                                          <a:solidFill>
                                            <a:schemeClr val="tx1"/>
                                          </a:solidFill>
                                          <a:latin typeface="Cambria Math" panose="02040503050406030204" pitchFamily="18" charset="0"/>
                                          <a:cs typeface="Calibri" panose="020F0502020204030204" pitchFamily="34" charset="0"/>
                                        </a:rPr>
                                        <m:t>2</m:t>
                                      </m:r>
                                    </m:sub>
                                  </m:sSub>
                                </m:e>
                              </m:d>
                            </m:e>
                          </m:nary>
                        </m:e>
                      </m:func>
                    </m:oMath>
                  </m:oMathPara>
                </a14:m>
                <a:endParaRPr lang="en-US" sz="2400" dirty="0"/>
              </a:p>
            </p:txBody>
          </p:sp>
        </mc:Choice>
        <mc:Fallback xmlns="">
          <p:sp>
            <p:nvSpPr>
              <p:cNvPr id="5" name="Rectangle 4">
                <a:extLst>
                  <a:ext uri="{FF2B5EF4-FFF2-40B4-BE49-F238E27FC236}">
                    <a16:creationId xmlns="" xmlns:a16="http://schemas.microsoft.com/office/drawing/2014/main" xmlns:a14="http://schemas.microsoft.com/office/drawing/2010/main" id="{59EE3C98-E8CC-9444-9D0D-6FB193777520}"/>
                  </a:ext>
                </a:extLst>
              </p:cNvPr>
              <p:cNvSpPr>
                <a:spLocks noRot="1" noChangeAspect="1" noMove="1" noResize="1" noEditPoints="1" noAdjustHandles="1" noChangeArrowheads="1" noChangeShapeType="1" noTextEdit="1"/>
              </p:cNvSpPr>
              <p:nvPr/>
            </p:nvSpPr>
            <p:spPr>
              <a:xfrm>
                <a:off x="287949" y="3524685"/>
                <a:ext cx="8229600" cy="2389180"/>
              </a:xfrm>
              <a:prstGeom prst="rect">
                <a:avLst/>
              </a:prstGeom>
              <a:blipFill rotWithShape="0">
                <a:blip r:embed="rId3"/>
                <a:stretch>
                  <a:fillRect/>
                </a:stretch>
              </a:blipFill>
            </p:spPr>
            <p:txBody>
              <a:bodyPr/>
              <a:lstStyle/>
              <a:p>
                <a:r>
                  <a:rPr lang="en-US">
                    <a:noFill/>
                  </a:rPr>
                  <a:t> </a:t>
                </a:r>
              </a:p>
            </p:txBody>
          </p:sp>
        </mc:Fallback>
      </mc:AlternateContent>
      <p:graphicFrame>
        <p:nvGraphicFramePr>
          <p:cNvPr id="7" name="Table 6">
            <a:extLst>
              <a:ext uri="{FF2B5EF4-FFF2-40B4-BE49-F238E27FC236}">
                <a16:creationId xmlns="" xmlns:a16="http://schemas.microsoft.com/office/drawing/2014/main" id="{2D8DA574-E68E-2841-A18C-6EE535FB9948}"/>
              </a:ext>
            </a:extLst>
          </p:cNvPr>
          <p:cNvGraphicFramePr>
            <a:graphicFrameLocks noGrp="1"/>
          </p:cNvGraphicFramePr>
          <p:nvPr>
            <p:extLst>
              <p:ext uri="{D42A27DB-BD31-4B8C-83A1-F6EECF244321}">
                <p14:modId xmlns:p14="http://schemas.microsoft.com/office/powerpoint/2010/main" val="459443144"/>
              </p:ext>
            </p:extLst>
          </p:nvPr>
        </p:nvGraphicFramePr>
        <p:xfrm>
          <a:off x="6335640" y="23046"/>
          <a:ext cx="2540733" cy="1097280"/>
        </p:xfrm>
        <a:graphic>
          <a:graphicData uri="http://schemas.openxmlformats.org/drawingml/2006/table">
            <a:tbl>
              <a:tblPr firstRow="1" bandRow="1">
                <a:tableStyleId>{5940675A-B579-460E-94D1-54222C63F5DA}</a:tableStyleId>
              </a:tblPr>
              <a:tblGrid>
                <a:gridCol w="846911">
                  <a:extLst>
                    <a:ext uri="{9D8B030D-6E8A-4147-A177-3AD203B41FA5}">
                      <a16:colId xmlns="" xmlns:a16="http://schemas.microsoft.com/office/drawing/2014/main" val="20000"/>
                    </a:ext>
                  </a:extLst>
                </a:gridCol>
                <a:gridCol w="846911">
                  <a:extLst>
                    <a:ext uri="{9D8B030D-6E8A-4147-A177-3AD203B41FA5}">
                      <a16:colId xmlns="" xmlns:a16="http://schemas.microsoft.com/office/drawing/2014/main" val="20001"/>
                    </a:ext>
                  </a:extLst>
                </a:gridCol>
                <a:gridCol w="846911">
                  <a:extLst>
                    <a:ext uri="{9D8B030D-6E8A-4147-A177-3AD203B41FA5}">
                      <a16:colId xmlns="" xmlns:a16="http://schemas.microsoft.com/office/drawing/2014/main" val="20002"/>
                    </a:ext>
                  </a:extLst>
                </a:gridCol>
              </a:tblGrid>
              <a:tr h="334289">
                <a:tc>
                  <a:txBody>
                    <a:bodyPr/>
                    <a:lstStyle/>
                    <a:p>
                      <a:pPr algn="ctr"/>
                      <a:endParaRPr lang="en-US" sz="1800" dirty="0"/>
                    </a:p>
                  </a:txBody>
                  <a:tcPr/>
                </a:tc>
                <a:tc>
                  <a:txBody>
                    <a:bodyPr/>
                    <a:lstStyle/>
                    <a:p>
                      <a:pPr algn="ctr"/>
                      <a:r>
                        <a:rPr lang="en-US" sz="1800" kern="1200" dirty="0">
                          <a:solidFill>
                            <a:srgbClr val="00B050"/>
                          </a:solidFill>
                          <a:latin typeface="+mn-lt"/>
                          <a:ea typeface="+mn-ea"/>
                          <a:cs typeface="+mn-cs"/>
                        </a:rPr>
                        <a:t>Heads</a:t>
                      </a:r>
                    </a:p>
                  </a:txBody>
                  <a:tcPr/>
                </a:tc>
                <a:tc>
                  <a:txBody>
                    <a:bodyPr/>
                    <a:lstStyle/>
                    <a:p>
                      <a:pPr algn="ctr"/>
                      <a:r>
                        <a:rPr lang="en-US" sz="18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Heads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Tails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8" name="Rectangle 7"/>
              <p:cNvSpPr/>
              <p:nvPr/>
            </p:nvSpPr>
            <p:spPr>
              <a:xfrm>
                <a:off x="2088908" y="5850747"/>
                <a:ext cx="5087098" cy="461665"/>
              </a:xfrm>
              <a:prstGeom prst="rect">
                <a:avLst/>
              </a:prstGeom>
            </p:spPr>
            <p:txBody>
              <a:bodyPr wrap="none">
                <a:spAutoFit/>
              </a:bodyPr>
              <a:lstStyle/>
              <a:p>
                <a:r>
                  <a:rPr lang="en-US" sz="2400" dirty="0"/>
                  <a:t>Update </a:t>
                </a:r>
                <a14:m>
                  <m:oMath xmlns:m="http://schemas.openxmlformats.org/officeDocument/2006/math">
                    <m:r>
                      <a:rPr lang="en-US" sz="2400" i="1">
                        <a:latin typeface="Cambria Math" panose="02040503050406030204" pitchFamily="18" charset="0"/>
                        <a:cs typeface="Calibri" panose="020F0502020204030204" pitchFamily="34" charset="0"/>
                      </a:rPr>
                      <m:t>𝛼</m:t>
                    </m:r>
                    <m:r>
                      <a:rPr lang="en-US" sz="2400" i="1">
                        <a:latin typeface="Cambria Math" panose="02040503050406030204" pitchFamily="18" charset="0"/>
                        <a:cs typeface="Calibri" panose="020F0502020204030204" pitchFamily="34" charset="0"/>
                      </a:rPr>
                      <m:t>=1/</m:t>
                    </m:r>
                  </m:oMath>
                </a14:m>
                <a:r>
                  <a:rPr lang="en-US" sz="2400" dirty="0"/>
                  <a:t> #times </a:t>
                </a:r>
                <a14:m>
                  <m:oMath xmlns:m="http://schemas.openxmlformats.org/officeDocument/2006/math">
                    <m:d>
                      <m:dPr>
                        <m:ctrlPr>
                          <a:rPr lang="en-US" sz="2400" i="1">
                            <a:latin typeface="Cambria Math" panose="02040503050406030204" pitchFamily="18" charset="0"/>
                            <a:cs typeface="Calibri" panose="020F0502020204030204" pitchFamily="34" charset="0"/>
                          </a:rPr>
                        </m:ctrlPr>
                      </m:d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1</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𝑎</m:t>
                            </m:r>
                          </m:e>
                          <m:sub>
                            <m:r>
                              <a:rPr lang="en-US" sz="2400" i="1">
                                <a:latin typeface="Cambria Math" panose="02040503050406030204" pitchFamily="18" charset="0"/>
                                <a:cs typeface="Calibri" panose="020F0502020204030204" pitchFamily="34" charset="0"/>
                              </a:rPr>
                              <m:t>2</m:t>
                            </m:r>
                          </m:sub>
                        </m:sSub>
                      </m:e>
                    </m:d>
                  </m:oMath>
                </a14:m>
                <a:r>
                  <a:rPr lang="en-US" sz="2400" dirty="0"/>
                  <a:t> visited</a:t>
                </a:r>
              </a:p>
            </p:txBody>
          </p:sp>
        </mc:Choice>
        <mc:Fallback xmlns="">
          <p:sp>
            <p:nvSpPr>
              <p:cNvPr id="8" name="Rectangle 7"/>
              <p:cNvSpPr>
                <a:spLocks noRot="1" noChangeAspect="1" noMove="1" noResize="1" noEditPoints="1" noAdjustHandles="1" noChangeArrowheads="1" noChangeShapeType="1" noTextEdit="1"/>
              </p:cNvSpPr>
              <p:nvPr/>
            </p:nvSpPr>
            <p:spPr>
              <a:xfrm>
                <a:off x="2088908" y="5850747"/>
                <a:ext cx="5087098" cy="461665"/>
              </a:xfrm>
              <a:prstGeom prst="rect">
                <a:avLst/>
              </a:prstGeom>
              <a:blipFill rotWithShape="0">
                <a:blip r:embed="rId4"/>
                <a:stretch>
                  <a:fillRect l="-1918"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596868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Minimax-Q for Matching Pennies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31</a:t>
            </a:fld>
            <a:endParaRPr lang="en-US" dirty="0"/>
          </a:p>
        </p:txBody>
      </p:sp>
      <p:graphicFrame>
        <p:nvGraphicFramePr>
          <p:cNvPr id="6" name="Table 5">
            <a:extLst>
              <a:ext uri="{FF2B5EF4-FFF2-40B4-BE49-F238E27FC236}">
                <a16:creationId xmlns="" xmlns:a16="http://schemas.microsoft.com/office/drawing/2014/main" id="{2D8DA574-E68E-2841-A18C-6EE535FB9948}"/>
              </a:ext>
            </a:extLst>
          </p:cNvPr>
          <p:cNvGraphicFramePr>
            <a:graphicFrameLocks noGrp="1"/>
          </p:cNvGraphicFramePr>
          <p:nvPr/>
        </p:nvGraphicFramePr>
        <p:xfrm>
          <a:off x="6335640" y="23046"/>
          <a:ext cx="2540733" cy="1097280"/>
        </p:xfrm>
        <a:graphic>
          <a:graphicData uri="http://schemas.openxmlformats.org/drawingml/2006/table">
            <a:tbl>
              <a:tblPr firstRow="1" bandRow="1">
                <a:tableStyleId>{5940675A-B579-460E-94D1-54222C63F5DA}</a:tableStyleId>
              </a:tblPr>
              <a:tblGrid>
                <a:gridCol w="846911">
                  <a:extLst>
                    <a:ext uri="{9D8B030D-6E8A-4147-A177-3AD203B41FA5}">
                      <a16:colId xmlns="" xmlns:a16="http://schemas.microsoft.com/office/drawing/2014/main" val="20000"/>
                    </a:ext>
                  </a:extLst>
                </a:gridCol>
                <a:gridCol w="846911">
                  <a:extLst>
                    <a:ext uri="{9D8B030D-6E8A-4147-A177-3AD203B41FA5}">
                      <a16:colId xmlns="" xmlns:a16="http://schemas.microsoft.com/office/drawing/2014/main" val="20001"/>
                    </a:ext>
                  </a:extLst>
                </a:gridCol>
                <a:gridCol w="846911">
                  <a:extLst>
                    <a:ext uri="{9D8B030D-6E8A-4147-A177-3AD203B41FA5}">
                      <a16:colId xmlns="" xmlns:a16="http://schemas.microsoft.com/office/drawing/2014/main" val="20002"/>
                    </a:ext>
                  </a:extLst>
                </a:gridCol>
              </a:tblGrid>
              <a:tr h="334289">
                <a:tc>
                  <a:txBody>
                    <a:bodyPr/>
                    <a:lstStyle/>
                    <a:p>
                      <a:pPr algn="ctr"/>
                      <a:endParaRPr lang="en-US" sz="1800" dirty="0"/>
                    </a:p>
                  </a:txBody>
                  <a:tcPr/>
                </a:tc>
                <a:tc>
                  <a:txBody>
                    <a:bodyPr/>
                    <a:lstStyle/>
                    <a:p>
                      <a:pPr algn="ctr"/>
                      <a:r>
                        <a:rPr lang="en-US" sz="1800" kern="1200" dirty="0">
                          <a:solidFill>
                            <a:srgbClr val="00B050"/>
                          </a:solidFill>
                          <a:latin typeface="+mn-lt"/>
                          <a:ea typeface="+mn-ea"/>
                          <a:cs typeface="+mn-cs"/>
                        </a:rPr>
                        <a:t>Heads</a:t>
                      </a:r>
                    </a:p>
                  </a:txBody>
                  <a:tcPr/>
                </a:tc>
                <a:tc>
                  <a:txBody>
                    <a:bodyPr/>
                    <a:lstStyle/>
                    <a:p>
                      <a:pPr algn="ctr"/>
                      <a:r>
                        <a:rPr lang="en-US" sz="18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Heads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Tails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p:pic>
        <p:nvPicPr>
          <p:cNvPr id="10" name="Picture 9"/>
          <p:cNvPicPr>
            <a:picLocks noChangeAspect="1"/>
          </p:cNvPicPr>
          <p:nvPr/>
        </p:nvPicPr>
        <p:blipFill rotWithShape="1">
          <a:blip r:embed="rId2"/>
          <a:srcRect b="78197"/>
          <a:stretch/>
        </p:blipFill>
        <p:spPr>
          <a:xfrm>
            <a:off x="345017" y="1182869"/>
            <a:ext cx="8605693" cy="92573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220905" y="2170591"/>
                <a:ext cx="44707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r>
                        <a:rPr lang="en-US" i="1">
                          <a:latin typeface="Cambria Math" panose="02040503050406030204" pitchFamily="18" charset="0"/>
                          <a:cs typeface="Calibri" panose="020F0502020204030204" pitchFamily="34" charset="0"/>
                        </a:rPr>
                        <m:t>←</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1−</m:t>
                          </m:r>
                          <m:r>
                            <a:rPr lang="en-US" i="1">
                              <a:latin typeface="Cambria Math" panose="02040503050406030204" pitchFamily="18" charset="0"/>
                              <a:cs typeface="Calibri" panose="020F0502020204030204" pitchFamily="34" charset="0"/>
                            </a:rPr>
                            <m:t>𝛼</m:t>
                          </m:r>
                        </m:e>
                      </m:d>
                      <m:r>
                        <a:rPr lang="en-US"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𝛼</m:t>
                      </m:r>
                      <m:d>
                        <m:dPr>
                          <m:ctrlPr>
                            <a:rPr lang="en-US" i="1">
                              <a:latin typeface="Cambria Math" panose="02040503050406030204" pitchFamily="18" charset="0"/>
                              <a:cs typeface="Calibri" panose="020F0502020204030204" pitchFamily="34" charset="0"/>
                            </a:rPr>
                          </m:ctrlPr>
                        </m:dPr>
                        <m:e>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𝑟</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𝛾</m:t>
                          </m:r>
                          <m:r>
                            <a:rPr lang="en-US" i="1">
                              <a:latin typeface="Cambria Math" panose="02040503050406030204" pitchFamily="18" charset="0"/>
                              <a:cs typeface="Calibri" panose="020F0502020204030204" pitchFamily="34" charset="0"/>
                            </a:rPr>
                            <m:t>𝑉</m:t>
                          </m:r>
                        </m:e>
                      </m:d>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2220905" y="2170591"/>
                <a:ext cx="4470711" cy="369332"/>
              </a:xfrm>
              <a:prstGeom prst="rect">
                <a:avLst/>
              </a:prstGeom>
              <a:blipFill rotWithShape="0">
                <a:blip r:embed="rId3"/>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 xmlns:a16="http://schemas.microsoft.com/office/drawing/2014/main" id="{801D7109-50A5-B344-8E0C-8416D9C5E775}"/>
                  </a:ext>
                </a:extLst>
              </p:cNvPr>
              <p:cNvSpPr/>
              <p:nvPr/>
            </p:nvSpPr>
            <p:spPr>
              <a:xfrm>
                <a:off x="230807" y="3371328"/>
                <a:ext cx="3756524" cy="220759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panose="02040503050406030204" pitchFamily="18" charset="0"/>
                              <a:cs typeface="Calibri" panose="020F0502020204030204" pitchFamily="34" charset="0"/>
                            </a:rPr>
                          </m:ctrlPr>
                        </m:funcPr>
                        <m:fName>
                          <m:limLow>
                            <m:limLowPr>
                              <m:ctrlPr>
                                <a:rPr lang="en-US" altLang="zh-CN" i="1">
                                  <a:latin typeface="Cambria Math" panose="02040503050406030204" pitchFamily="18" charset="0"/>
                                  <a:cs typeface="Calibri" panose="020F0502020204030204" pitchFamily="34" charset="0"/>
                                </a:rPr>
                              </m:ctrlPr>
                            </m:limLowPr>
                            <m:e>
                              <m:r>
                                <m:rPr>
                                  <m:sty m:val="p"/>
                                </m:rPr>
                                <a:rPr lang="en-US" altLang="zh-CN">
                                  <a:latin typeface="Cambria Math" panose="02040503050406030204" pitchFamily="18" charset="0"/>
                                  <a:cs typeface="Calibri" panose="020F0502020204030204" pitchFamily="34" charset="0"/>
                                </a:rPr>
                                <m:t>m</m:t>
                              </m:r>
                              <m:r>
                                <m:rPr>
                                  <m:sty m:val="p"/>
                                </m:rPr>
                                <a:rPr lang="en-US" altLang="zh-CN" b="0" i="0" smtClean="0">
                                  <a:latin typeface="Cambria Math" panose="02040503050406030204" pitchFamily="18" charset="0"/>
                                  <a:cs typeface="Calibri" panose="020F0502020204030204" pitchFamily="34" charset="0"/>
                                </a:rPr>
                                <m:t>ax</m:t>
                              </m:r>
                            </m:e>
                            <m:lim>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e>
                              </m:d>
                              <m:r>
                                <a:rPr lang="en-US" altLang="zh-CN" b="0" i="1" smtClean="0">
                                  <a:latin typeface="Cambria Math" panose="02040503050406030204" pitchFamily="18" charset="0"/>
                                  <a:cs typeface="Calibri" panose="020F0502020204030204" pitchFamily="34" charset="0"/>
                                </a:rPr>
                                <m:t>,</m:t>
                              </m:r>
                              <m:r>
                                <a:rPr lang="en-US" altLang="zh-CN" b="0" i="1" smtClean="0">
                                  <a:latin typeface="Cambria Math" panose="02040503050406030204" pitchFamily="18" charset="0"/>
                                  <a:cs typeface="Calibri" panose="020F0502020204030204" pitchFamily="34" charset="0"/>
                                </a:rPr>
                                <m:t>𝑣</m:t>
                              </m:r>
                            </m:lim>
                          </m:limLow>
                        </m:fName>
                        <m:e>
                          <m:r>
                            <a:rPr lang="en-US" altLang="zh-CN" b="0" i="1" smtClean="0">
                              <a:latin typeface="Cambria Math" panose="02040503050406030204" pitchFamily="18" charset="0"/>
                              <a:cs typeface="Calibri" panose="020F0502020204030204" pitchFamily="34" charset="0"/>
                            </a:rPr>
                            <m:t>𝑣</m:t>
                          </m:r>
                        </m:e>
                      </m:func>
                    </m:oMath>
                  </m:oMathPara>
                </a14:m>
                <a:endParaRPr lang="en-US"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Calibri" panose="020F0502020204030204" pitchFamily="34" charset="0"/>
                        </a:rPr>
                        <m:t>𝑣</m:t>
                      </m:r>
                      <m:r>
                        <a:rPr lang="en-US" b="0" i="1" smtClean="0">
                          <a:latin typeface="Cambria Math" panose="02040503050406030204" pitchFamily="18" charset="0"/>
                          <a:cs typeface="Calibri" panose="020F0502020204030204" pitchFamily="34" charset="0"/>
                        </a:rPr>
                        <m:t>≤</m:t>
                      </m:r>
                      <m:nary>
                        <m:naryPr>
                          <m:chr m:val="∑"/>
                          <m:supHide m:val="on"/>
                          <m:ctrlPr>
                            <a:rPr lang="en-US" i="1">
                              <a:latin typeface="Cambria Math" panose="02040503050406030204" pitchFamily="18" charset="0"/>
                              <a:cs typeface="Calibri" panose="020F0502020204030204" pitchFamily="34" charset="0"/>
                            </a:rPr>
                          </m:ctrlPr>
                        </m:naryPr>
                        <m:sub>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𝐴</m:t>
                              </m:r>
                            </m:e>
                            <m:sub>
                              <m:r>
                                <a:rPr lang="en-US" i="1">
                                  <a:latin typeface="Cambria Math" panose="02040503050406030204" pitchFamily="18" charset="0"/>
                                  <a:cs typeface="Calibri" panose="020F0502020204030204" pitchFamily="34" charset="0"/>
                                </a:rPr>
                                <m:t>1</m:t>
                              </m:r>
                            </m:sub>
                          </m:sSub>
                        </m:sub>
                        <m:sup/>
                        <m:e>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𝑎</m:t>
                                  </m:r>
                                </m:e>
                                <m:sub>
                                  <m:r>
                                    <a:rPr lang="en-US" altLang="zh-CN" i="1">
                                      <a:latin typeface="Cambria Math" panose="02040503050406030204" pitchFamily="18" charset="0"/>
                                      <a:cs typeface="Calibri" panose="020F0502020204030204" pitchFamily="34" charset="0"/>
                                    </a:rPr>
                                    <m:t>1</m:t>
                                  </m:r>
                                </m:sub>
                              </m:sSub>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𝑠</m:t>
                              </m:r>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e>
                      </m:nary>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𝑎</m:t>
                          </m:r>
                        </m:e>
                        <m:sub>
                          <m:r>
                            <a:rPr lang="en-US" b="0" i="1" smtClean="0">
                              <a:latin typeface="Cambria Math" panose="02040503050406030204" pitchFamily="18" charset="0"/>
                              <a:cs typeface="Calibri" panose="020F0502020204030204" pitchFamily="34" charset="0"/>
                            </a:rPr>
                            <m:t>2</m:t>
                          </m:r>
                        </m:sub>
                      </m:sSub>
                    </m:oMath>
                  </m:oMathPara>
                </a14:m>
                <a:endParaRPr lang="en-US" altLang="zh-CN"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nary>
                        <m:naryPr>
                          <m:chr m:val="∑"/>
                          <m:supHide m:val="on"/>
                          <m:ctrlPr>
                            <a:rPr lang="en-US" i="1">
                              <a:latin typeface="Cambria Math" panose="02040503050406030204" pitchFamily="18" charset="0"/>
                              <a:cs typeface="Calibri" panose="020F0502020204030204" pitchFamily="34" charset="0"/>
                            </a:rPr>
                          </m:ctrlPr>
                        </m:naryPr>
                        <m:sub>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𝐴</m:t>
                              </m:r>
                            </m:e>
                            <m:sub>
                              <m:r>
                                <a:rPr lang="en-US" i="1">
                                  <a:latin typeface="Cambria Math" panose="02040503050406030204" pitchFamily="18" charset="0"/>
                                  <a:cs typeface="Calibri" panose="020F0502020204030204" pitchFamily="34" charset="0"/>
                                </a:rPr>
                                <m:t>1</m:t>
                              </m:r>
                            </m:sub>
                          </m:sSub>
                        </m:sub>
                        <m:sup/>
                        <m:e>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𝑎</m:t>
                                  </m:r>
                                </m:e>
                                <m:sub>
                                  <m:r>
                                    <a:rPr lang="en-US" altLang="zh-CN" i="1">
                                      <a:latin typeface="Cambria Math" panose="02040503050406030204" pitchFamily="18" charset="0"/>
                                      <a:cs typeface="Calibri" panose="020F0502020204030204" pitchFamily="34" charset="0"/>
                                    </a:rPr>
                                    <m:t>1</m:t>
                                  </m:r>
                                </m:sub>
                              </m:sSub>
                            </m:e>
                          </m:d>
                        </m:e>
                      </m:nary>
                      <m:r>
                        <a:rPr lang="en-US" b="0" i="1" smtClean="0">
                          <a:latin typeface="Cambria Math" panose="02040503050406030204" pitchFamily="18" charset="0"/>
                          <a:cs typeface="Calibri" panose="020F0502020204030204" pitchFamily="34" charset="0"/>
                        </a:rPr>
                        <m:t>=1</m:t>
                      </m:r>
                    </m:oMath>
                  </m:oMathPara>
                </a14:m>
                <a:endParaRPr lang="en-US" b="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𝑎</m:t>
                              </m:r>
                            </m:e>
                            <m:sub>
                              <m:r>
                                <a:rPr lang="en-US" altLang="zh-CN" i="1">
                                  <a:latin typeface="Cambria Math" panose="02040503050406030204" pitchFamily="18" charset="0"/>
                                  <a:cs typeface="Calibri" panose="020F0502020204030204" pitchFamily="34" charset="0"/>
                                </a:rPr>
                                <m:t>1</m:t>
                              </m:r>
                            </m:sub>
                          </m:sSub>
                        </m:e>
                      </m:d>
                      <m:r>
                        <a:rPr lang="en-US" altLang="zh-CN" b="0" i="1" smtClean="0">
                          <a:latin typeface="Cambria Math" panose="02040503050406030204" pitchFamily="18" charset="0"/>
                          <a:cs typeface="Calibri" panose="020F0502020204030204" pitchFamily="34" charset="0"/>
                        </a:rPr>
                        <m:t>≥0,∀</m:t>
                      </m:r>
                      <m:sSub>
                        <m:sSubPr>
                          <m:ctrlPr>
                            <a:rPr lang="en-US" altLang="zh-CN" b="0" i="1" smtClean="0">
                              <a:latin typeface="Cambria Math" panose="02040503050406030204" pitchFamily="18" charset="0"/>
                              <a:cs typeface="Calibri" panose="020F0502020204030204" pitchFamily="34" charset="0"/>
                            </a:rPr>
                          </m:ctrlPr>
                        </m:sSubPr>
                        <m:e>
                          <m:r>
                            <a:rPr lang="en-US" altLang="zh-CN" b="0" i="1" smtClean="0">
                              <a:latin typeface="Cambria Math" panose="02040503050406030204" pitchFamily="18" charset="0"/>
                              <a:cs typeface="Calibri" panose="020F0502020204030204" pitchFamily="34" charset="0"/>
                            </a:rPr>
                            <m:t>𝑎</m:t>
                          </m:r>
                        </m:e>
                        <m:sub>
                          <m:r>
                            <a:rPr lang="en-US" altLang="zh-CN" b="0" i="1" smtClean="0">
                              <a:latin typeface="Cambria Math" panose="02040503050406030204" pitchFamily="18" charset="0"/>
                              <a:cs typeface="Calibri" panose="020F0502020204030204" pitchFamily="34" charset="0"/>
                            </a:rPr>
                            <m:t>1</m:t>
                          </m:r>
                        </m:sub>
                      </m:sSub>
                    </m:oMath>
                  </m:oMathPara>
                </a14:m>
                <a:endParaRPr lang="en-US" altLang="zh-CN" i="1" dirty="0">
                  <a:latin typeface="Cambria Math" panose="02040503050406030204" pitchFamily="18" charset="0"/>
                  <a:cs typeface="Calibri" panose="020F0502020204030204" pitchFamily="34" charset="0"/>
                </a:endParaRPr>
              </a:p>
            </p:txBody>
          </p:sp>
        </mc:Choice>
        <mc:Fallback xmlns="">
          <p:sp>
            <p:nvSpPr>
              <p:cNvPr id="11" name="Rectangle 10">
                <a:extLst>
                  <a:ext uri="{FF2B5EF4-FFF2-40B4-BE49-F238E27FC236}">
                    <a16:creationId xmlns="" xmlns:a16="http://schemas.microsoft.com/office/drawing/2014/main" xmlns:a14="http://schemas.microsoft.com/office/drawing/2010/main" id="{801D7109-50A5-B344-8E0C-8416D9C5E775}"/>
                  </a:ext>
                </a:extLst>
              </p:cNvPr>
              <p:cNvSpPr>
                <a:spLocks noRot="1" noChangeAspect="1" noMove="1" noResize="1" noEditPoints="1" noAdjustHandles="1" noChangeArrowheads="1" noChangeShapeType="1" noTextEdit="1"/>
              </p:cNvSpPr>
              <p:nvPr/>
            </p:nvSpPr>
            <p:spPr>
              <a:xfrm>
                <a:off x="230807" y="3371328"/>
                <a:ext cx="3756524" cy="2207592"/>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6934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Minimax-Q for Matching Pennies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32</a:t>
            </a:fld>
            <a:endParaRPr lang="en-US" dirty="0"/>
          </a:p>
        </p:txBody>
      </p:sp>
      <p:graphicFrame>
        <p:nvGraphicFramePr>
          <p:cNvPr id="6" name="Table 5">
            <a:extLst>
              <a:ext uri="{FF2B5EF4-FFF2-40B4-BE49-F238E27FC236}">
                <a16:creationId xmlns="" xmlns:a16="http://schemas.microsoft.com/office/drawing/2014/main" id="{2D8DA574-E68E-2841-A18C-6EE535FB9948}"/>
              </a:ext>
            </a:extLst>
          </p:cNvPr>
          <p:cNvGraphicFramePr>
            <a:graphicFrameLocks noGrp="1"/>
          </p:cNvGraphicFramePr>
          <p:nvPr/>
        </p:nvGraphicFramePr>
        <p:xfrm>
          <a:off x="6335640" y="23046"/>
          <a:ext cx="2540733" cy="1097280"/>
        </p:xfrm>
        <a:graphic>
          <a:graphicData uri="http://schemas.openxmlformats.org/drawingml/2006/table">
            <a:tbl>
              <a:tblPr firstRow="1" bandRow="1">
                <a:tableStyleId>{5940675A-B579-460E-94D1-54222C63F5DA}</a:tableStyleId>
              </a:tblPr>
              <a:tblGrid>
                <a:gridCol w="846911">
                  <a:extLst>
                    <a:ext uri="{9D8B030D-6E8A-4147-A177-3AD203B41FA5}">
                      <a16:colId xmlns="" xmlns:a16="http://schemas.microsoft.com/office/drawing/2014/main" val="20000"/>
                    </a:ext>
                  </a:extLst>
                </a:gridCol>
                <a:gridCol w="846911">
                  <a:extLst>
                    <a:ext uri="{9D8B030D-6E8A-4147-A177-3AD203B41FA5}">
                      <a16:colId xmlns="" xmlns:a16="http://schemas.microsoft.com/office/drawing/2014/main" val="20001"/>
                    </a:ext>
                  </a:extLst>
                </a:gridCol>
                <a:gridCol w="846911">
                  <a:extLst>
                    <a:ext uri="{9D8B030D-6E8A-4147-A177-3AD203B41FA5}">
                      <a16:colId xmlns="" xmlns:a16="http://schemas.microsoft.com/office/drawing/2014/main" val="20002"/>
                    </a:ext>
                  </a:extLst>
                </a:gridCol>
              </a:tblGrid>
              <a:tr h="334289">
                <a:tc>
                  <a:txBody>
                    <a:bodyPr/>
                    <a:lstStyle/>
                    <a:p>
                      <a:pPr algn="ctr"/>
                      <a:endParaRPr lang="en-US" sz="1800" dirty="0"/>
                    </a:p>
                  </a:txBody>
                  <a:tcPr/>
                </a:tc>
                <a:tc>
                  <a:txBody>
                    <a:bodyPr/>
                    <a:lstStyle/>
                    <a:p>
                      <a:pPr algn="ctr"/>
                      <a:r>
                        <a:rPr lang="en-US" sz="1800" kern="1200" dirty="0">
                          <a:solidFill>
                            <a:srgbClr val="00B050"/>
                          </a:solidFill>
                          <a:latin typeface="+mn-lt"/>
                          <a:ea typeface="+mn-ea"/>
                          <a:cs typeface="+mn-cs"/>
                        </a:rPr>
                        <a:t>Heads</a:t>
                      </a:r>
                    </a:p>
                  </a:txBody>
                  <a:tcPr/>
                </a:tc>
                <a:tc>
                  <a:txBody>
                    <a:bodyPr/>
                    <a:lstStyle/>
                    <a:p>
                      <a:pPr algn="ctr"/>
                      <a:r>
                        <a:rPr lang="en-US" sz="18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Heads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Tails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p:pic>
        <p:nvPicPr>
          <p:cNvPr id="10" name="Picture 9"/>
          <p:cNvPicPr>
            <a:picLocks noChangeAspect="1"/>
          </p:cNvPicPr>
          <p:nvPr/>
        </p:nvPicPr>
        <p:blipFill rotWithShape="1">
          <a:blip r:embed="rId2"/>
          <a:srcRect b="78197"/>
          <a:stretch/>
        </p:blipFill>
        <p:spPr>
          <a:xfrm>
            <a:off x="345017" y="1182869"/>
            <a:ext cx="8605693" cy="9257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831120" y="2546653"/>
                <a:ext cx="61075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cs typeface="Calibri" panose="020F0502020204030204" pitchFamily="34" charset="0"/>
                        </a:rPr>
                        <m:t>𝑄</m:t>
                      </m:r>
                      <m:d>
                        <m:dPr>
                          <m:ctrlPr>
                            <a:rPr lang="en-US" i="1" smtClean="0">
                              <a:latin typeface="Cambria Math" panose="02040503050406030204" pitchFamily="18" charset="0"/>
                              <a:cs typeface="Calibri" panose="020F0502020204030204" pitchFamily="34" charset="0"/>
                            </a:rPr>
                          </m:ctrlPr>
                        </m:dPr>
                        <m:e>
                          <m:r>
                            <a:rPr lang="en-US" b="0" i="1" smtClean="0">
                              <a:latin typeface="Cambria Math" panose="02040503050406030204" pitchFamily="18" charset="0"/>
                              <a:cs typeface="Calibri" panose="020F0502020204030204" pitchFamily="34" charset="0"/>
                            </a:rPr>
                            <m:t>𝐻</m:t>
                          </m:r>
                          <m:r>
                            <a:rPr lang="en-US" i="1">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𝐻</m:t>
                          </m:r>
                        </m:e>
                      </m:d>
                      <m:r>
                        <a:rPr lang="en-US" i="1">
                          <a:latin typeface="Cambria Math" panose="02040503050406030204" pitchFamily="18" charset="0"/>
                          <a:cs typeface="Calibri" panose="020F0502020204030204" pitchFamily="34" charset="0"/>
                        </a:rPr>
                        <m:t>←</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1−</m:t>
                          </m:r>
                          <m:r>
                            <a:rPr lang="en-US" b="0" i="1" smtClean="0">
                              <a:latin typeface="Cambria Math" panose="02040503050406030204" pitchFamily="18" charset="0"/>
                              <a:cs typeface="Calibri" panose="020F0502020204030204" pitchFamily="34" charset="0"/>
                            </a:rPr>
                            <m:t>1</m:t>
                          </m:r>
                        </m:e>
                      </m:d>
                      <m:r>
                        <a:rPr lang="en-US"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b="0" i="1" smtClean="0">
                              <a:latin typeface="Cambria Math" panose="02040503050406030204" pitchFamily="18" charset="0"/>
                              <a:cs typeface="Calibri" panose="020F0502020204030204" pitchFamily="34" charset="0"/>
                            </a:rPr>
                            <m:t>𝐻</m:t>
                          </m:r>
                          <m:r>
                            <a:rPr lang="en-US" i="1">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𝐻</m:t>
                          </m:r>
                        </m:e>
                      </m:d>
                      <m:r>
                        <a:rPr lang="en-US" i="1">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1</m:t>
                      </m:r>
                      <m:d>
                        <m:dPr>
                          <m:ctrlPr>
                            <a:rPr lang="en-US" i="1">
                              <a:latin typeface="Cambria Math" panose="02040503050406030204" pitchFamily="18" charset="0"/>
                              <a:cs typeface="Calibri" panose="020F0502020204030204" pitchFamily="34" charset="0"/>
                            </a:rPr>
                          </m:ctrlPr>
                        </m:dPr>
                        <m:e>
                          <m:r>
                            <a:rPr lang="en-US" b="0" i="1" smtClean="0">
                              <a:latin typeface="Cambria Math" panose="02040503050406030204" pitchFamily="18" charset="0"/>
                              <a:cs typeface="Calibri" panose="020F0502020204030204" pitchFamily="34" charset="0"/>
                            </a:rPr>
                            <m:t>1</m:t>
                          </m:r>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𝛾</m:t>
                          </m:r>
                          <m:r>
                            <a:rPr lang="en-US" i="1">
                              <a:latin typeface="Cambria Math" panose="02040503050406030204" pitchFamily="18" charset="0"/>
                              <a:cs typeface="Calibri" panose="020F0502020204030204" pitchFamily="34" charset="0"/>
                            </a:rPr>
                            <m:t>𝑉</m:t>
                          </m:r>
                        </m:e>
                      </m:d>
                      <m:r>
                        <a:rPr lang="en-US" b="0" i="1" smtClean="0">
                          <a:latin typeface="Cambria Math" panose="02040503050406030204" pitchFamily="18" charset="0"/>
                          <a:cs typeface="Calibri" panose="020F0502020204030204" pitchFamily="34" charset="0"/>
                        </a:rPr>
                        <m:t>=1+0.9∗1=1.9</m:t>
                      </m:r>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1831120" y="2546653"/>
                <a:ext cx="6107506" cy="369332"/>
              </a:xfrm>
              <a:prstGeom prst="rect">
                <a:avLst/>
              </a:prstGeom>
              <a:blipFill rotWithShape="0">
                <a:blip r:embed="rId3"/>
                <a:stretch>
                  <a:fillRect b="-1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220905" y="2170591"/>
                <a:ext cx="44707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r>
                        <a:rPr lang="en-US" i="1">
                          <a:latin typeface="Cambria Math" panose="02040503050406030204" pitchFamily="18" charset="0"/>
                          <a:cs typeface="Calibri" panose="020F0502020204030204" pitchFamily="34" charset="0"/>
                        </a:rPr>
                        <m:t>←</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1−</m:t>
                          </m:r>
                          <m:r>
                            <a:rPr lang="en-US" i="1">
                              <a:latin typeface="Cambria Math" panose="02040503050406030204" pitchFamily="18" charset="0"/>
                              <a:cs typeface="Calibri" panose="020F0502020204030204" pitchFamily="34" charset="0"/>
                            </a:rPr>
                            <m:t>𝛼</m:t>
                          </m:r>
                        </m:e>
                      </m:d>
                      <m:r>
                        <a:rPr lang="en-US"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𝛼</m:t>
                      </m:r>
                      <m:d>
                        <m:dPr>
                          <m:ctrlPr>
                            <a:rPr lang="en-US" i="1">
                              <a:latin typeface="Cambria Math" panose="02040503050406030204" pitchFamily="18" charset="0"/>
                              <a:cs typeface="Calibri" panose="020F0502020204030204" pitchFamily="34" charset="0"/>
                            </a:rPr>
                          </m:ctrlPr>
                        </m:dPr>
                        <m:e>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𝑟</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𝛾</m:t>
                          </m:r>
                          <m:r>
                            <a:rPr lang="en-US" i="1">
                              <a:latin typeface="Cambria Math" panose="02040503050406030204" pitchFamily="18" charset="0"/>
                              <a:cs typeface="Calibri" panose="020F0502020204030204" pitchFamily="34" charset="0"/>
                            </a:rPr>
                            <m:t>𝑉</m:t>
                          </m:r>
                        </m:e>
                      </m:d>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2220905" y="2170591"/>
                <a:ext cx="4470711" cy="369332"/>
              </a:xfrm>
              <a:prstGeom prst="rect">
                <a:avLst/>
              </a:prstGeom>
              <a:blipFill rotWithShape="0">
                <a:blip r:embed="rId4"/>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 xmlns:a16="http://schemas.microsoft.com/office/drawing/2014/main" id="{801D7109-50A5-B344-8E0C-8416D9C5E775}"/>
                  </a:ext>
                </a:extLst>
              </p:cNvPr>
              <p:cNvSpPr/>
              <p:nvPr/>
            </p:nvSpPr>
            <p:spPr>
              <a:xfrm>
                <a:off x="4541195" y="2880053"/>
                <a:ext cx="4145605" cy="16285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panose="02040503050406030204" pitchFamily="18" charset="0"/>
                              <a:cs typeface="Calibri" panose="020F0502020204030204" pitchFamily="34" charset="0"/>
                            </a:rPr>
                          </m:ctrlPr>
                        </m:funcPr>
                        <m:fName>
                          <m:limLow>
                            <m:limLowPr>
                              <m:ctrlPr>
                                <a:rPr lang="en-US" altLang="zh-CN" i="1">
                                  <a:latin typeface="Cambria Math" panose="02040503050406030204" pitchFamily="18" charset="0"/>
                                  <a:cs typeface="Calibri" panose="020F0502020204030204" pitchFamily="34" charset="0"/>
                                </a:rPr>
                              </m:ctrlPr>
                            </m:limLowPr>
                            <m:e>
                              <m:r>
                                <m:rPr>
                                  <m:sty m:val="p"/>
                                </m:rPr>
                                <a:rPr lang="en-US" altLang="zh-CN">
                                  <a:latin typeface="Cambria Math" panose="02040503050406030204" pitchFamily="18" charset="0"/>
                                  <a:cs typeface="Calibri" panose="020F0502020204030204" pitchFamily="34" charset="0"/>
                                </a:rPr>
                                <m:t>m</m:t>
                              </m:r>
                              <m:r>
                                <m:rPr>
                                  <m:sty m:val="p"/>
                                </m:rPr>
                                <a:rPr lang="en-US" altLang="zh-CN" b="0" i="0" smtClean="0">
                                  <a:latin typeface="Cambria Math" panose="02040503050406030204" pitchFamily="18" charset="0"/>
                                  <a:cs typeface="Calibri" panose="020F0502020204030204" pitchFamily="34" charset="0"/>
                                </a:rPr>
                                <m:t>ax</m:t>
                              </m:r>
                            </m:e>
                            <m:lim>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b="0" i="1" smtClean="0">
                                      <a:latin typeface="Cambria Math" panose="02040503050406030204" pitchFamily="18" charset="0"/>
                                      <a:cs typeface="Calibri" panose="020F0502020204030204" pitchFamily="34" charset="0"/>
                                    </a:rPr>
                                    <m:t>𝐻</m:t>
                                  </m:r>
                                </m:e>
                              </m:d>
                              <m:r>
                                <a:rPr lang="en-US" altLang="zh-CN"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smtClean="0">
                                      <a:latin typeface="Cambria Math" panose="02040503050406030204" pitchFamily="18" charset="0"/>
                                      <a:cs typeface="Calibri" panose="020F0502020204030204" pitchFamily="34" charset="0"/>
                                    </a:rPr>
                                  </m:ctrlPr>
                                </m:dPr>
                                <m:e>
                                  <m:r>
                                    <a:rPr lang="en-US" altLang="zh-CN" b="0" i="1" smtClean="0">
                                      <a:latin typeface="Cambria Math" panose="02040503050406030204" pitchFamily="18" charset="0"/>
                                      <a:cs typeface="Calibri" panose="020F0502020204030204" pitchFamily="34" charset="0"/>
                                    </a:rPr>
                                    <m:t>𝑇</m:t>
                                  </m:r>
                                </m:e>
                              </m:d>
                              <m:r>
                                <a:rPr lang="en-US" altLang="zh-CN" b="0" i="1" smtClean="0">
                                  <a:latin typeface="Cambria Math" panose="02040503050406030204" pitchFamily="18" charset="0"/>
                                  <a:cs typeface="Calibri" panose="020F0502020204030204" pitchFamily="34" charset="0"/>
                                </a:rPr>
                                <m:t>,</m:t>
                              </m:r>
                              <m:r>
                                <a:rPr lang="en-US" altLang="zh-CN" b="0" i="1" smtClean="0">
                                  <a:latin typeface="Cambria Math" panose="02040503050406030204" pitchFamily="18" charset="0"/>
                                  <a:cs typeface="Calibri" panose="020F0502020204030204" pitchFamily="34" charset="0"/>
                                </a:rPr>
                                <m:t>𝑣</m:t>
                              </m:r>
                            </m:lim>
                          </m:limLow>
                        </m:fName>
                        <m:e>
                          <m:r>
                            <a:rPr lang="en-US" altLang="zh-CN" b="0" i="1" smtClean="0">
                              <a:latin typeface="Cambria Math" panose="02040503050406030204" pitchFamily="18" charset="0"/>
                              <a:cs typeface="Calibri" panose="020F0502020204030204" pitchFamily="34" charset="0"/>
                            </a:rPr>
                            <m:t>𝑣</m:t>
                          </m:r>
                        </m:e>
                      </m:func>
                    </m:oMath>
                  </m:oMathPara>
                </a14:m>
                <a:endParaRPr lang="en-US"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Calibri" panose="020F0502020204030204" pitchFamily="34" charset="0"/>
                        </a:rPr>
                        <m:t>𝑣</m:t>
                      </m:r>
                      <m:r>
                        <a:rPr lang="en-US"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𝐻</m:t>
                          </m:r>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𝐻</m:t>
                          </m:r>
                        </m:e>
                      </m:d>
                      <m:r>
                        <a:rPr lang="en-US"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b="0" i="1" smtClean="0">
                              <a:latin typeface="Cambria Math" panose="02040503050406030204" pitchFamily="18" charset="0"/>
                              <a:cs typeface="Calibri" panose="020F0502020204030204" pitchFamily="34" charset="0"/>
                            </a:rPr>
                            <m:t>𝑇</m:t>
                          </m:r>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𝐻</m:t>
                          </m:r>
                          <m:r>
                            <a:rPr lang="en-US" i="1">
                              <a:latin typeface="Cambria Math" panose="02040503050406030204" pitchFamily="18" charset="0"/>
                              <a:cs typeface="Calibri" panose="020F0502020204030204" pitchFamily="34" charset="0"/>
                            </a:rPr>
                            <m:t>,</m:t>
                          </m:r>
                          <m:r>
                            <a:rPr lang="en-US" i="1">
                              <a:latin typeface="Cambria Math" panose="02040503050406030204" pitchFamily="18" charset="0"/>
                              <a:cs typeface="Calibri" panose="020F0502020204030204" pitchFamily="34" charset="0"/>
                            </a:rPr>
                            <m:t>𝐻</m:t>
                          </m:r>
                        </m:e>
                      </m:d>
                    </m:oMath>
                  </m:oMathPara>
                </a14:m>
                <a:endParaRPr lang="en-US"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Calibri" panose="020F0502020204030204" pitchFamily="34" charset="0"/>
                        </a:rPr>
                        <m:t>𝑣</m:t>
                      </m:r>
                      <m:r>
                        <a:rPr lang="en-US" i="1">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𝐻</m:t>
                          </m:r>
                          <m:r>
                            <a:rPr lang="en-US" i="1">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𝑇</m:t>
                          </m:r>
                        </m:e>
                      </m:d>
                      <m:r>
                        <a:rPr lang="en-US" i="1">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𝑇</m:t>
                          </m:r>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𝐻</m:t>
                          </m:r>
                          <m:r>
                            <a:rPr lang="en-US" i="1">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𝑇</m:t>
                          </m:r>
                        </m:e>
                      </m:d>
                    </m:oMath>
                  </m:oMathPara>
                </a14:m>
                <a:endParaRPr lang="en-US" altLang="zh-CN"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altLang="zh-CN"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𝑇</m:t>
                          </m:r>
                        </m:e>
                      </m:d>
                      <m:r>
                        <a:rPr lang="en-US" b="0" i="1" smtClean="0">
                          <a:latin typeface="Cambria Math" panose="02040503050406030204" pitchFamily="18" charset="0"/>
                          <a:cs typeface="Calibri" panose="020F0502020204030204" pitchFamily="34" charset="0"/>
                        </a:rPr>
                        <m:t>=1</m:t>
                      </m:r>
                    </m:oMath>
                  </m:oMathPara>
                </a14:m>
                <a:endParaRPr lang="en-US" b="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altLang="zh-CN" b="0" i="1" smtClean="0">
                          <a:latin typeface="Cambria Math" panose="02040503050406030204" pitchFamily="18" charset="0"/>
                          <a:cs typeface="Calibri" panose="020F0502020204030204" pitchFamily="34" charset="0"/>
                        </a:rPr>
                        <m:t>≥0,</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𝑇</m:t>
                          </m:r>
                        </m:e>
                      </m:d>
                      <m:r>
                        <a:rPr lang="en-US" altLang="zh-CN" b="0" i="1" smtClean="0">
                          <a:latin typeface="Cambria Math" panose="02040503050406030204" pitchFamily="18" charset="0"/>
                          <a:cs typeface="Calibri" panose="020F0502020204030204" pitchFamily="34" charset="0"/>
                        </a:rPr>
                        <m:t>≥0</m:t>
                      </m:r>
                    </m:oMath>
                  </m:oMathPara>
                </a14:m>
                <a:endParaRPr lang="en-US" altLang="zh-CN" i="1" dirty="0">
                  <a:latin typeface="Cambria Math" panose="02040503050406030204" pitchFamily="18" charset="0"/>
                  <a:cs typeface="Calibri" panose="020F0502020204030204" pitchFamily="34" charset="0"/>
                </a:endParaRPr>
              </a:p>
            </p:txBody>
          </p:sp>
        </mc:Choice>
        <mc:Fallback xmlns="">
          <p:sp>
            <p:nvSpPr>
              <p:cNvPr id="9" name="Rectangle 8">
                <a:extLst>
                  <a:ext uri="{FF2B5EF4-FFF2-40B4-BE49-F238E27FC236}">
                    <a16:creationId xmlns="" xmlns:a16="http://schemas.microsoft.com/office/drawing/2014/main" xmlns:a14="http://schemas.microsoft.com/office/drawing/2010/main" id="{801D7109-50A5-B344-8E0C-8416D9C5E775}"/>
                  </a:ext>
                </a:extLst>
              </p:cNvPr>
              <p:cNvSpPr>
                <a:spLocks noRot="1" noChangeAspect="1" noMove="1" noResize="1" noEditPoints="1" noAdjustHandles="1" noChangeArrowheads="1" noChangeShapeType="1" noTextEdit="1"/>
              </p:cNvSpPr>
              <p:nvPr/>
            </p:nvSpPr>
            <p:spPr>
              <a:xfrm>
                <a:off x="4541195" y="2880053"/>
                <a:ext cx="4145605" cy="162858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 xmlns:a16="http://schemas.microsoft.com/office/drawing/2014/main" id="{801D7109-50A5-B344-8E0C-8416D9C5E775}"/>
                  </a:ext>
                </a:extLst>
              </p:cNvPr>
              <p:cNvSpPr/>
              <p:nvPr/>
            </p:nvSpPr>
            <p:spPr>
              <a:xfrm>
                <a:off x="267978" y="2984752"/>
                <a:ext cx="3756524" cy="220759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panose="02040503050406030204" pitchFamily="18" charset="0"/>
                              <a:cs typeface="Calibri" panose="020F0502020204030204" pitchFamily="34" charset="0"/>
                            </a:rPr>
                          </m:ctrlPr>
                        </m:funcPr>
                        <m:fName>
                          <m:limLow>
                            <m:limLowPr>
                              <m:ctrlPr>
                                <a:rPr lang="en-US" altLang="zh-CN" i="1">
                                  <a:latin typeface="Cambria Math" panose="02040503050406030204" pitchFamily="18" charset="0"/>
                                  <a:cs typeface="Calibri" panose="020F0502020204030204" pitchFamily="34" charset="0"/>
                                </a:rPr>
                              </m:ctrlPr>
                            </m:limLowPr>
                            <m:e>
                              <m:r>
                                <m:rPr>
                                  <m:sty m:val="p"/>
                                </m:rPr>
                                <a:rPr lang="en-US" altLang="zh-CN">
                                  <a:latin typeface="Cambria Math" panose="02040503050406030204" pitchFamily="18" charset="0"/>
                                  <a:cs typeface="Calibri" panose="020F0502020204030204" pitchFamily="34" charset="0"/>
                                </a:rPr>
                                <m:t>m</m:t>
                              </m:r>
                              <m:r>
                                <m:rPr>
                                  <m:sty m:val="p"/>
                                </m:rPr>
                                <a:rPr lang="en-US" altLang="zh-CN" b="0" i="0" smtClean="0">
                                  <a:latin typeface="Cambria Math" panose="02040503050406030204" pitchFamily="18" charset="0"/>
                                  <a:cs typeface="Calibri" panose="020F0502020204030204" pitchFamily="34" charset="0"/>
                                </a:rPr>
                                <m:t>ax</m:t>
                              </m:r>
                            </m:e>
                            <m:lim>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e>
                              </m:d>
                              <m:r>
                                <a:rPr lang="en-US" altLang="zh-CN" b="0" i="1" smtClean="0">
                                  <a:latin typeface="Cambria Math" panose="02040503050406030204" pitchFamily="18" charset="0"/>
                                  <a:cs typeface="Calibri" panose="020F0502020204030204" pitchFamily="34" charset="0"/>
                                </a:rPr>
                                <m:t>,</m:t>
                              </m:r>
                              <m:r>
                                <a:rPr lang="en-US" altLang="zh-CN" b="0" i="1" smtClean="0">
                                  <a:latin typeface="Cambria Math" panose="02040503050406030204" pitchFamily="18" charset="0"/>
                                  <a:cs typeface="Calibri" panose="020F0502020204030204" pitchFamily="34" charset="0"/>
                                </a:rPr>
                                <m:t>𝑣</m:t>
                              </m:r>
                            </m:lim>
                          </m:limLow>
                        </m:fName>
                        <m:e>
                          <m:r>
                            <a:rPr lang="en-US" altLang="zh-CN" b="0" i="1" smtClean="0">
                              <a:latin typeface="Cambria Math" panose="02040503050406030204" pitchFamily="18" charset="0"/>
                              <a:cs typeface="Calibri" panose="020F0502020204030204" pitchFamily="34" charset="0"/>
                            </a:rPr>
                            <m:t>𝑣</m:t>
                          </m:r>
                        </m:e>
                      </m:func>
                    </m:oMath>
                  </m:oMathPara>
                </a14:m>
                <a:endParaRPr lang="en-US"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Calibri" panose="020F0502020204030204" pitchFamily="34" charset="0"/>
                        </a:rPr>
                        <m:t>𝑣</m:t>
                      </m:r>
                      <m:r>
                        <a:rPr lang="en-US" b="0" i="1" smtClean="0">
                          <a:latin typeface="Cambria Math" panose="02040503050406030204" pitchFamily="18" charset="0"/>
                          <a:cs typeface="Calibri" panose="020F0502020204030204" pitchFamily="34" charset="0"/>
                        </a:rPr>
                        <m:t>≤</m:t>
                      </m:r>
                      <m:nary>
                        <m:naryPr>
                          <m:chr m:val="∑"/>
                          <m:supHide m:val="on"/>
                          <m:ctrlPr>
                            <a:rPr lang="en-US" i="1">
                              <a:latin typeface="Cambria Math" panose="02040503050406030204" pitchFamily="18" charset="0"/>
                              <a:cs typeface="Calibri" panose="020F0502020204030204" pitchFamily="34" charset="0"/>
                            </a:rPr>
                          </m:ctrlPr>
                        </m:naryPr>
                        <m:sub>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𝐴</m:t>
                              </m:r>
                            </m:e>
                            <m:sub>
                              <m:r>
                                <a:rPr lang="en-US" i="1">
                                  <a:latin typeface="Cambria Math" panose="02040503050406030204" pitchFamily="18" charset="0"/>
                                  <a:cs typeface="Calibri" panose="020F0502020204030204" pitchFamily="34" charset="0"/>
                                </a:rPr>
                                <m:t>1</m:t>
                              </m:r>
                            </m:sub>
                          </m:sSub>
                        </m:sub>
                        <m:sup/>
                        <m:e>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𝑎</m:t>
                                  </m:r>
                                </m:e>
                                <m:sub>
                                  <m:r>
                                    <a:rPr lang="en-US" altLang="zh-CN" i="1">
                                      <a:latin typeface="Cambria Math" panose="02040503050406030204" pitchFamily="18" charset="0"/>
                                      <a:cs typeface="Calibri" panose="020F0502020204030204" pitchFamily="34" charset="0"/>
                                    </a:rPr>
                                    <m:t>1</m:t>
                                  </m:r>
                                </m:sub>
                              </m:sSub>
                            </m:e>
                          </m:d>
                          <m:r>
                            <a:rPr lang="en-US" altLang="zh-CN" i="1">
                              <a:latin typeface="Cambria Math" panose="02040503050406030204" pitchFamily="18" charset="0"/>
                              <a:cs typeface="Calibri" panose="020F0502020204030204" pitchFamily="34" charset="0"/>
                            </a:rPr>
                            <m:t>𝑄</m:t>
                          </m:r>
                          <m:d>
                            <m:dPr>
                              <m:ctrlPr>
                                <a:rPr lang="en-US" i="1">
                                  <a:latin typeface="Cambria Math" panose="02040503050406030204" pitchFamily="18" charset="0"/>
                                  <a:cs typeface="Calibri" panose="020F0502020204030204" pitchFamily="34" charset="0"/>
                                </a:rPr>
                              </m:ctrlPr>
                            </m:dPr>
                            <m:e>
                              <m:r>
                                <a:rPr lang="en-US" i="1">
                                  <a:latin typeface="Cambria Math" panose="02040503050406030204" pitchFamily="18" charset="0"/>
                                  <a:cs typeface="Calibri" panose="020F0502020204030204" pitchFamily="34" charset="0"/>
                                </a:rPr>
                                <m:t>𝑠</m:t>
                              </m:r>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2</m:t>
                                  </m:r>
                                </m:sub>
                              </m:sSub>
                            </m:e>
                          </m:d>
                        </m:e>
                      </m:nary>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𝑎</m:t>
                          </m:r>
                        </m:e>
                        <m:sub>
                          <m:r>
                            <a:rPr lang="en-US" b="0" i="1" smtClean="0">
                              <a:latin typeface="Cambria Math" panose="02040503050406030204" pitchFamily="18" charset="0"/>
                              <a:cs typeface="Calibri" panose="020F0502020204030204" pitchFamily="34" charset="0"/>
                            </a:rPr>
                            <m:t>2</m:t>
                          </m:r>
                        </m:sub>
                      </m:sSub>
                    </m:oMath>
                  </m:oMathPara>
                </a14:m>
                <a:endParaRPr lang="en-US" altLang="zh-CN"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nary>
                        <m:naryPr>
                          <m:chr m:val="∑"/>
                          <m:supHide m:val="on"/>
                          <m:ctrlPr>
                            <a:rPr lang="en-US" i="1">
                              <a:latin typeface="Cambria Math" panose="02040503050406030204" pitchFamily="18" charset="0"/>
                              <a:cs typeface="Calibri" panose="020F0502020204030204" pitchFamily="34" charset="0"/>
                            </a:rPr>
                          </m:ctrlPr>
                        </m:naryPr>
                        <m:sub>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𝑎</m:t>
                              </m:r>
                            </m:e>
                            <m:sub>
                              <m:r>
                                <a:rPr lang="en-US" i="1">
                                  <a:latin typeface="Cambria Math" panose="02040503050406030204" pitchFamily="18" charset="0"/>
                                  <a:cs typeface="Calibri" panose="020F0502020204030204" pitchFamily="34" charset="0"/>
                                </a:rPr>
                                <m:t>1</m:t>
                              </m:r>
                            </m:sub>
                          </m:sSub>
                          <m:r>
                            <a:rPr lang="en-US" i="1">
                              <a:latin typeface="Cambria Math" panose="02040503050406030204" pitchFamily="18" charset="0"/>
                              <a:cs typeface="Calibri" panose="020F0502020204030204" pitchFamily="34" charset="0"/>
                            </a:rPr>
                            <m:t>∈</m:t>
                          </m:r>
                          <m:sSub>
                            <m:sSubPr>
                              <m:ctrlPr>
                                <a:rPr lang="en-US" i="1">
                                  <a:latin typeface="Cambria Math" panose="02040503050406030204" pitchFamily="18" charset="0"/>
                                  <a:cs typeface="Calibri" panose="020F0502020204030204" pitchFamily="34" charset="0"/>
                                </a:rPr>
                              </m:ctrlPr>
                            </m:sSubPr>
                            <m:e>
                              <m:r>
                                <a:rPr lang="en-US" i="1">
                                  <a:latin typeface="Cambria Math" panose="02040503050406030204" pitchFamily="18" charset="0"/>
                                  <a:cs typeface="Calibri" panose="020F0502020204030204" pitchFamily="34" charset="0"/>
                                </a:rPr>
                                <m:t>𝐴</m:t>
                              </m:r>
                            </m:e>
                            <m:sub>
                              <m:r>
                                <a:rPr lang="en-US" i="1">
                                  <a:latin typeface="Cambria Math" panose="02040503050406030204" pitchFamily="18" charset="0"/>
                                  <a:cs typeface="Calibri" panose="020F0502020204030204" pitchFamily="34" charset="0"/>
                                </a:rPr>
                                <m:t>1</m:t>
                              </m:r>
                            </m:sub>
                          </m:sSub>
                        </m:sub>
                        <m:sup/>
                        <m:e>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𝑎</m:t>
                                  </m:r>
                                </m:e>
                                <m:sub>
                                  <m:r>
                                    <a:rPr lang="en-US" altLang="zh-CN" i="1">
                                      <a:latin typeface="Cambria Math" panose="02040503050406030204" pitchFamily="18" charset="0"/>
                                      <a:cs typeface="Calibri" panose="020F0502020204030204" pitchFamily="34" charset="0"/>
                                    </a:rPr>
                                    <m:t>1</m:t>
                                  </m:r>
                                </m:sub>
                              </m:sSub>
                            </m:e>
                          </m:d>
                        </m:e>
                      </m:nary>
                      <m:r>
                        <a:rPr lang="en-US" b="0" i="1" smtClean="0">
                          <a:latin typeface="Cambria Math" panose="02040503050406030204" pitchFamily="18" charset="0"/>
                          <a:cs typeface="Calibri" panose="020F0502020204030204" pitchFamily="34" charset="0"/>
                        </a:rPr>
                        <m:t>=1</m:t>
                      </m:r>
                    </m:oMath>
                  </m:oMathPara>
                </a14:m>
                <a:endParaRPr lang="en-US" b="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𝑠</m:t>
                          </m:r>
                          <m:r>
                            <a:rPr lang="en-US" altLang="zh-CN" i="1">
                              <a:latin typeface="Cambria Math" panose="02040503050406030204" pitchFamily="18" charset="0"/>
                              <a:cs typeface="Calibri" panose="020F0502020204030204" pitchFamily="34" charset="0"/>
                            </a:rPr>
                            <m:t>,</m:t>
                          </m:r>
                          <m:sSub>
                            <m:sSubPr>
                              <m:ctrlPr>
                                <a:rPr lang="en-US" altLang="zh-CN" i="1">
                                  <a:latin typeface="Cambria Math" panose="02040503050406030204" pitchFamily="18" charset="0"/>
                                  <a:cs typeface="Calibri" panose="020F0502020204030204" pitchFamily="34" charset="0"/>
                                </a:rPr>
                              </m:ctrlPr>
                            </m:sSubPr>
                            <m:e>
                              <m:r>
                                <a:rPr lang="en-US" altLang="zh-CN" i="1">
                                  <a:latin typeface="Cambria Math" panose="02040503050406030204" pitchFamily="18" charset="0"/>
                                  <a:cs typeface="Calibri" panose="020F0502020204030204" pitchFamily="34" charset="0"/>
                                </a:rPr>
                                <m:t>𝑎</m:t>
                              </m:r>
                            </m:e>
                            <m:sub>
                              <m:r>
                                <a:rPr lang="en-US" altLang="zh-CN" i="1">
                                  <a:latin typeface="Cambria Math" panose="02040503050406030204" pitchFamily="18" charset="0"/>
                                  <a:cs typeface="Calibri" panose="020F0502020204030204" pitchFamily="34" charset="0"/>
                                </a:rPr>
                                <m:t>1</m:t>
                              </m:r>
                            </m:sub>
                          </m:sSub>
                        </m:e>
                      </m:d>
                      <m:r>
                        <a:rPr lang="en-US" altLang="zh-CN" b="0" i="1" smtClean="0">
                          <a:latin typeface="Cambria Math" panose="02040503050406030204" pitchFamily="18" charset="0"/>
                          <a:cs typeface="Calibri" panose="020F0502020204030204" pitchFamily="34" charset="0"/>
                        </a:rPr>
                        <m:t>≥0,∀</m:t>
                      </m:r>
                      <m:sSub>
                        <m:sSubPr>
                          <m:ctrlPr>
                            <a:rPr lang="en-US" altLang="zh-CN" b="0" i="1" smtClean="0">
                              <a:latin typeface="Cambria Math" panose="02040503050406030204" pitchFamily="18" charset="0"/>
                              <a:cs typeface="Calibri" panose="020F0502020204030204" pitchFamily="34" charset="0"/>
                            </a:rPr>
                          </m:ctrlPr>
                        </m:sSubPr>
                        <m:e>
                          <m:r>
                            <a:rPr lang="en-US" altLang="zh-CN" b="0" i="1" smtClean="0">
                              <a:latin typeface="Cambria Math" panose="02040503050406030204" pitchFamily="18" charset="0"/>
                              <a:cs typeface="Calibri" panose="020F0502020204030204" pitchFamily="34" charset="0"/>
                            </a:rPr>
                            <m:t>𝑎</m:t>
                          </m:r>
                        </m:e>
                        <m:sub>
                          <m:r>
                            <a:rPr lang="en-US" altLang="zh-CN" b="0" i="1" smtClean="0">
                              <a:latin typeface="Cambria Math" panose="02040503050406030204" pitchFamily="18" charset="0"/>
                              <a:cs typeface="Calibri" panose="020F0502020204030204" pitchFamily="34" charset="0"/>
                            </a:rPr>
                            <m:t>1</m:t>
                          </m:r>
                        </m:sub>
                      </m:sSub>
                    </m:oMath>
                  </m:oMathPara>
                </a14:m>
                <a:endParaRPr lang="en-US" altLang="zh-CN" i="1" dirty="0">
                  <a:latin typeface="Cambria Math" panose="02040503050406030204" pitchFamily="18" charset="0"/>
                  <a:cs typeface="Calibri" panose="020F0502020204030204" pitchFamily="34" charset="0"/>
                </a:endParaRPr>
              </a:p>
            </p:txBody>
          </p:sp>
        </mc:Choice>
        <mc:Fallback xmlns="">
          <p:sp>
            <p:nvSpPr>
              <p:cNvPr id="11" name="Rectangle 10">
                <a:extLst>
                  <a:ext uri="{FF2B5EF4-FFF2-40B4-BE49-F238E27FC236}">
                    <a16:creationId xmlns="" xmlns:a16="http://schemas.microsoft.com/office/drawing/2014/main" xmlns:a14="http://schemas.microsoft.com/office/drawing/2010/main" id="{801D7109-50A5-B344-8E0C-8416D9C5E775}"/>
                  </a:ext>
                </a:extLst>
              </p:cNvPr>
              <p:cNvSpPr>
                <a:spLocks noRot="1" noChangeAspect="1" noMove="1" noResize="1" noEditPoints="1" noAdjustHandles="1" noChangeArrowheads="1" noChangeShapeType="1" noTextEdit="1"/>
              </p:cNvSpPr>
              <p:nvPr/>
            </p:nvSpPr>
            <p:spPr>
              <a:xfrm>
                <a:off x="267978" y="2984752"/>
                <a:ext cx="3756524" cy="2207592"/>
              </a:xfrm>
              <a:prstGeom prst="rect">
                <a:avLst/>
              </a:prstGeom>
              <a:blipFill rotWithShape="0">
                <a:blip r:embed="rId6"/>
                <a:stretch>
                  <a:fillRect/>
                </a:stretch>
              </a:blipFill>
            </p:spPr>
            <p:txBody>
              <a:bodyPr/>
              <a:lstStyle/>
              <a:p>
                <a:r>
                  <a:rPr lang="en-US">
                    <a:noFill/>
                  </a:rPr>
                  <a:t> </a:t>
                </a:r>
              </a:p>
            </p:txBody>
          </p:sp>
        </mc:Fallback>
      </mc:AlternateContent>
      <p:sp>
        <p:nvSpPr>
          <p:cNvPr id="8" name="Right Arrow 7"/>
          <p:cNvSpPr/>
          <p:nvPr/>
        </p:nvSpPr>
        <p:spPr>
          <a:xfrm>
            <a:off x="4079660" y="3524236"/>
            <a:ext cx="627676" cy="376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a:extLst>
                  <a:ext uri="{FF2B5EF4-FFF2-40B4-BE49-F238E27FC236}">
                    <a16:creationId xmlns="" xmlns:a16="http://schemas.microsoft.com/office/drawing/2014/main" id="{801D7109-50A5-B344-8E0C-8416D9C5E775}"/>
                  </a:ext>
                </a:extLst>
              </p:cNvPr>
              <p:cNvSpPr/>
              <p:nvPr/>
            </p:nvSpPr>
            <p:spPr>
              <a:xfrm>
                <a:off x="4541194" y="4727763"/>
                <a:ext cx="4145605" cy="16285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panose="02040503050406030204" pitchFamily="18" charset="0"/>
                              <a:cs typeface="Calibri" panose="020F0502020204030204" pitchFamily="34" charset="0"/>
                            </a:rPr>
                          </m:ctrlPr>
                        </m:funcPr>
                        <m:fName>
                          <m:limLow>
                            <m:limLowPr>
                              <m:ctrlPr>
                                <a:rPr lang="en-US" altLang="zh-CN" i="1">
                                  <a:latin typeface="Cambria Math" panose="02040503050406030204" pitchFamily="18" charset="0"/>
                                  <a:cs typeface="Calibri" panose="020F0502020204030204" pitchFamily="34" charset="0"/>
                                </a:rPr>
                              </m:ctrlPr>
                            </m:limLowPr>
                            <m:e>
                              <m:r>
                                <m:rPr>
                                  <m:sty m:val="p"/>
                                </m:rPr>
                                <a:rPr lang="en-US" altLang="zh-CN">
                                  <a:latin typeface="Cambria Math" panose="02040503050406030204" pitchFamily="18" charset="0"/>
                                  <a:cs typeface="Calibri" panose="020F0502020204030204" pitchFamily="34" charset="0"/>
                                </a:rPr>
                                <m:t>m</m:t>
                              </m:r>
                              <m:r>
                                <m:rPr>
                                  <m:sty m:val="p"/>
                                </m:rPr>
                                <a:rPr lang="en-US" altLang="zh-CN" b="0" i="0" smtClean="0">
                                  <a:latin typeface="Cambria Math" panose="02040503050406030204" pitchFamily="18" charset="0"/>
                                  <a:cs typeface="Calibri" panose="020F0502020204030204" pitchFamily="34" charset="0"/>
                                </a:rPr>
                                <m:t>ax</m:t>
                              </m:r>
                            </m:e>
                            <m:lim>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b="0" i="1" smtClean="0">
                                      <a:latin typeface="Cambria Math" panose="02040503050406030204" pitchFamily="18" charset="0"/>
                                      <a:cs typeface="Calibri" panose="020F0502020204030204" pitchFamily="34" charset="0"/>
                                    </a:rPr>
                                    <m:t>𝐻</m:t>
                                  </m:r>
                                </m:e>
                              </m:d>
                              <m:r>
                                <a:rPr lang="en-US" altLang="zh-CN"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smtClean="0">
                                      <a:latin typeface="Cambria Math" panose="02040503050406030204" pitchFamily="18" charset="0"/>
                                      <a:cs typeface="Calibri" panose="020F0502020204030204" pitchFamily="34" charset="0"/>
                                    </a:rPr>
                                  </m:ctrlPr>
                                </m:dPr>
                                <m:e>
                                  <m:r>
                                    <a:rPr lang="en-US" altLang="zh-CN" b="0" i="1" smtClean="0">
                                      <a:latin typeface="Cambria Math" panose="02040503050406030204" pitchFamily="18" charset="0"/>
                                      <a:cs typeface="Calibri" panose="020F0502020204030204" pitchFamily="34" charset="0"/>
                                    </a:rPr>
                                    <m:t>𝑇</m:t>
                                  </m:r>
                                </m:e>
                              </m:d>
                              <m:r>
                                <a:rPr lang="en-US" altLang="zh-CN" b="0" i="1" smtClean="0">
                                  <a:latin typeface="Cambria Math" panose="02040503050406030204" pitchFamily="18" charset="0"/>
                                  <a:cs typeface="Calibri" panose="020F0502020204030204" pitchFamily="34" charset="0"/>
                                </a:rPr>
                                <m:t>,</m:t>
                              </m:r>
                              <m:r>
                                <a:rPr lang="en-US" altLang="zh-CN" b="0" i="1" smtClean="0">
                                  <a:latin typeface="Cambria Math" panose="02040503050406030204" pitchFamily="18" charset="0"/>
                                  <a:cs typeface="Calibri" panose="020F0502020204030204" pitchFamily="34" charset="0"/>
                                </a:rPr>
                                <m:t>𝑣</m:t>
                              </m:r>
                            </m:lim>
                          </m:limLow>
                        </m:fName>
                        <m:e>
                          <m:r>
                            <a:rPr lang="en-US" altLang="zh-CN" b="0" i="1" smtClean="0">
                              <a:latin typeface="Cambria Math" panose="02040503050406030204" pitchFamily="18" charset="0"/>
                              <a:cs typeface="Calibri" panose="020F0502020204030204" pitchFamily="34" charset="0"/>
                            </a:rPr>
                            <m:t>𝑣</m:t>
                          </m:r>
                        </m:e>
                      </m:func>
                    </m:oMath>
                  </m:oMathPara>
                </a14:m>
                <a:endParaRPr lang="en-US"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Calibri" panose="020F0502020204030204" pitchFamily="34" charset="0"/>
                        </a:rPr>
                        <m:t>𝑣</m:t>
                      </m:r>
                      <m:r>
                        <a:rPr lang="en-US" b="0" i="1" smtClean="0">
                          <a:latin typeface="Cambria Math" panose="02040503050406030204" pitchFamily="18" charset="0"/>
                          <a:cs typeface="Calibri" panose="020F0502020204030204" pitchFamily="34" charset="0"/>
                        </a:rPr>
                        <m:t>≤1.9</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b="0" i="1" smtClean="0">
                              <a:latin typeface="Cambria Math" panose="02040503050406030204" pitchFamily="18" charset="0"/>
                              <a:cs typeface="Calibri" panose="020F0502020204030204" pitchFamily="34" charset="0"/>
                            </a:rPr>
                            <m:t>𝑇</m:t>
                          </m:r>
                        </m:e>
                      </m:d>
                    </m:oMath>
                  </m:oMathPara>
                </a14:m>
                <a:endParaRPr lang="en-US"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Calibri" panose="020F0502020204030204" pitchFamily="34" charset="0"/>
                        </a:rPr>
                        <m:t>𝑣</m:t>
                      </m:r>
                      <m:r>
                        <a:rPr lang="en-US" i="1">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i="1">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𝑇</m:t>
                          </m:r>
                        </m:e>
                      </m:d>
                    </m:oMath>
                  </m:oMathPara>
                </a14:m>
                <a:endParaRPr lang="en-US" altLang="zh-CN"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altLang="zh-CN" b="0" i="1" smtClean="0">
                          <a:latin typeface="Cambria Math" panose="02040503050406030204" pitchFamily="18" charset="0"/>
                          <a:cs typeface="Calibri" panose="020F0502020204030204" pitchFamily="34" charset="0"/>
                        </a:rPr>
                        <m:t>+</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𝑇</m:t>
                          </m:r>
                        </m:e>
                      </m:d>
                      <m:r>
                        <a:rPr lang="en-US" b="0" i="1" smtClean="0">
                          <a:latin typeface="Cambria Math" panose="02040503050406030204" pitchFamily="18" charset="0"/>
                          <a:cs typeface="Calibri" panose="020F0502020204030204" pitchFamily="34" charset="0"/>
                        </a:rPr>
                        <m:t>=1</m:t>
                      </m:r>
                    </m:oMath>
                  </m:oMathPara>
                </a14:m>
                <a:endParaRPr lang="en-US" b="0" i="1" dirty="0">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𝐻</m:t>
                          </m:r>
                        </m:e>
                      </m:d>
                      <m:r>
                        <a:rPr lang="en-US" altLang="zh-CN" b="0" i="1" smtClean="0">
                          <a:latin typeface="Cambria Math" panose="02040503050406030204" pitchFamily="18" charset="0"/>
                          <a:cs typeface="Calibri" panose="020F0502020204030204" pitchFamily="34" charset="0"/>
                        </a:rPr>
                        <m:t>≥0,</m:t>
                      </m:r>
                      <m:sSubSup>
                        <m:sSubSupPr>
                          <m:ctrlPr>
                            <a:rPr lang="en-US" altLang="zh-CN" i="1">
                              <a:latin typeface="Cambria Math" panose="02040503050406030204" pitchFamily="18" charset="0"/>
                              <a:cs typeface="Calibri" panose="020F0502020204030204" pitchFamily="34" charset="0"/>
                            </a:rPr>
                          </m:ctrlPr>
                        </m:sSubSupPr>
                        <m:e>
                          <m:r>
                            <a:rPr lang="en-US" altLang="zh-CN" i="1">
                              <a:latin typeface="Cambria Math" panose="02040503050406030204" pitchFamily="18" charset="0"/>
                              <a:cs typeface="Calibri" panose="020F0502020204030204" pitchFamily="34" charset="0"/>
                            </a:rPr>
                            <m:t>𝜋</m:t>
                          </m:r>
                        </m:e>
                        <m:sub>
                          <m:r>
                            <a:rPr lang="en-US" altLang="zh-CN" i="1">
                              <a:latin typeface="Cambria Math" panose="02040503050406030204" pitchFamily="18" charset="0"/>
                              <a:cs typeface="Calibri" panose="020F0502020204030204" pitchFamily="34" charset="0"/>
                            </a:rPr>
                            <m:t>1</m:t>
                          </m:r>
                        </m:sub>
                        <m:sup>
                          <m:r>
                            <a:rPr lang="en-US" altLang="zh-CN" i="1">
                              <a:latin typeface="Cambria Math" panose="02040503050406030204" pitchFamily="18" charset="0"/>
                              <a:cs typeface="Calibri" panose="020F0502020204030204" pitchFamily="34" charset="0"/>
                            </a:rPr>
                            <m:t>′</m:t>
                          </m:r>
                        </m:sup>
                      </m:sSubSup>
                      <m:d>
                        <m:dPr>
                          <m:ctrlPr>
                            <a:rPr lang="en-US" altLang="zh-CN" i="1">
                              <a:latin typeface="Cambria Math" panose="02040503050406030204" pitchFamily="18" charset="0"/>
                              <a:cs typeface="Calibri" panose="020F0502020204030204" pitchFamily="34" charset="0"/>
                            </a:rPr>
                          </m:ctrlPr>
                        </m:dPr>
                        <m:e>
                          <m:r>
                            <a:rPr lang="en-US" altLang="zh-CN" i="1">
                              <a:latin typeface="Cambria Math" panose="02040503050406030204" pitchFamily="18" charset="0"/>
                              <a:cs typeface="Calibri" panose="020F0502020204030204" pitchFamily="34" charset="0"/>
                            </a:rPr>
                            <m:t>𝑇</m:t>
                          </m:r>
                        </m:e>
                      </m:d>
                      <m:r>
                        <a:rPr lang="en-US" altLang="zh-CN" b="0" i="1" smtClean="0">
                          <a:latin typeface="Cambria Math" panose="02040503050406030204" pitchFamily="18" charset="0"/>
                          <a:cs typeface="Calibri" panose="020F0502020204030204" pitchFamily="34" charset="0"/>
                        </a:rPr>
                        <m:t>≥0</m:t>
                      </m:r>
                    </m:oMath>
                  </m:oMathPara>
                </a14:m>
                <a:endParaRPr lang="en-US" altLang="zh-CN" i="1" dirty="0">
                  <a:latin typeface="Cambria Math" panose="02040503050406030204" pitchFamily="18" charset="0"/>
                  <a:cs typeface="Calibri" panose="020F0502020204030204" pitchFamily="34" charset="0"/>
                </a:endParaRPr>
              </a:p>
            </p:txBody>
          </p:sp>
        </mc:Choice>
        <mc:Fallback xmlns="">
          <p:sp>
            <p:nvSpPr>
              <p:cNvPr id="12" name="Rectangle 11">
                <a:extLst>
                  <a:ext uri="{FF2B5EF4-FFF2-40B4-BE49-F238E27FC236}">
                    <a16:creationId xmlns="" xmlns:a16="http://schemas.microsoft.com/office/drawing/2014/main" xmlns:a14="http://schemas.microsoft.com/office/drawing/2010/main" id="{801D7109-50A5-B344-8E0C-8416D9C5E775}"/>
                  </a:ext>
                </a:extLst>
              </p:cNvPr>
              <p:cNvSpPr>
                <a:spLocks noRot="1" noChangeAspect="1" noMove="1" noResize="1" noEditPoints="1" noAdjustHandles="1" noChangeArrowheads="1" noChangeShapeType="1" noTextEdit="1"/>
              </p:cNvSpPr>
              <p:nvPr/>
            </p:nvSpPr>
            <p:spPr>
              <a:xfrm>
                <a:off x="4541194" y="4727763"/>
                <a:ext cx="4145605" cy="1628587"/>
              </a:xfrm>
              <a:prstGeom prst="rect">
                <a:avLst/>
              </a:prstGeom>
              <a:blipFill rotWithShape="0">
                <a:blip r:embed="rId7"/>
                <a:stretch>
                  <a:fillRect/>
                </a:stretch>
              </a:blipFill>
            </p:spPr>
            <p:txBody>
              <a:bodyPr/>
              <a:lstStyle/>
              <a:p>
                <a:r>
                  <a:rPr lang="en-US">
                    <a:noFill/>
                  </a:rPr>
                  <a:t> </a:t>
                </a:r>
              </a:p>
            </p:txBody>
          </p:sp>
        </mc:Fallback>
      </mc:AlternateContent>
      <p:sp>
        <p:nvSpPr>
          <p:cNvPr id="13" name="Down Arrow 12"/>
          <p:cNvSpPr/>
          <p:nvPr/>
        </p:nvSpPr>
        <p:spPr>
          <a:xfrm>
            <a:off x="6454162" y="4470938"/>
            <a:ext cx="319668" cy="3235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582829" y="5780692"/>
                <a:ext cx="4410118" cy="369332"/>
              </a:xfrm>
              <a:prstGeom prst="rect">
                <a:avLst/>
              </a:prstGeom>
              <a:noFill/>
            </p:spPr>
            <p:txBody>
              <a:bodyPr wrap="none" rtlCol="0">
                <a:spAutoFit/>
              </a:bodyPr>
              <a:lstStyle/>
              <a:p>
                <a:r>
                  <a:rPr lang="en-US" dirty="0">
                    <a:solidFill>
                      <a:srgbClr val="C00000"/>
                    </a:solidFill>
                  </a:rPr>
                  <a:t>Any </a:t>
                </a:r>
                <a14:m>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panose="02040503050406030204" pitchFamily="18" charset="0"/>
                          </a:rPr>
                          <m:t>𝜋</m:t>
                        </m:r>
                      </m:e>
                      <m:sub>
                        <m:r>
                          <a:rPr lang="en-US" b="0" i="1" smtClean="0">
                            <a:solidFill>
                              <a:srgbClr val="C00000"/>
                            </a:solidFill>
                            <a:latin typeface="Cambria Math" panose="02040503050406030204" pitchFamily="18" charset="0"/>
                          </a:rPr>
                          <m:t>1</m:t>
                        </m:r>
                      </m:sub>
                      <m:sup>
                        <m:r>
                          <a:rPr lang="en-US" b="0" i="1" smtClean="0">
                            <a:solidFill>
                              <a:srgbClr val="C00000"/>
                            </a:solidFill>
                            <a:latin typeface="Cambria Math" panose="02040503050406030204" pitchFamily="18" charset="0"/>
                          </a:rPr>
                          <m:t>′</m:t>
                        </m:r>
                      </m:sup>
                    </m:sSubSup>
                  </m:oMath>
                </a14:m>
                <a:r>
                  <a:rPr lang="en-US" dirty="0">
                    <a:solidFill>
                      <a:srgbClr val="C00000"/>
                    </a:solidFill>
                  </a:rPr>
                  <a:t> satisfying sum=1 and </a:t>
                </a:r>
                <a14:m>
                  <m:oMath xmlns:m="http://schemas.openxmlformats.org/officeDocument/2006/math">
                    <m:r>
                      <a:rPr lang="en-US" b="0" i="1" smtClean="0">
                        <a:solidFill>
                          <a:srgbClr val="C00000"/>
                        </a:solidFill>
                        <a:latin typeface="Cambria Math" panose="02040503050406030204" pitchFamily="18" charset="0"/>
                      </a:rPr>
                      <m:t>𝑣</m:t>
                    </m:r>
                    <m:r>
                      <a:rPr lang="en-US" b="0" i="1" smtClean="0">
                        <a:solidFill>
                          <a:srgbClr val="C00000"/>
                        </a:solidFill>
                        <a:latin typeface="Cambria Math" panose="02040503050406030204" pitchFamily="18" charset="0"/>
                      </a:rPr>
                      <m:t>=1</m:t>
                    </m:r>
                  </m:oMath>
                </a14:m>
                <a:r>
                  <a:rPr lang="en-US" dirty="0">
                    <a:solidFill>
                      <a:srgbClr val="C00000"/>
                    </a:solidFill>
                  </a:rPr>
                  <a:t> is optimal</a:t>
                </a:r>
              </a:p>
            </p:txBody>
          </p:sp>
        </mc:Choice>
        <mc:Fallback xmlns="">
          <p:sp>
            <p:nvSpPr>
              <p:cNvPr id="14" name="TextBox 13"/>
              <p:cNvSpPr txBox="1">
                <a:spLocks noRot="1" noChangeAspect="1" noMove="1" noResize="1" noEditPoints="1" noAdjustHandles="1" noChangeArrowheads="1" noChangeShapeType="1" noTextEdit="1"/>
              </p:cNvSpPr>
              <p:nvPr/>
            </p:nvSpPr>
            <p:spPr>
              <a:xfrm>
                <a:off x="582829" y="5780692"/>
                <a:ext cx="4410118" cy="369332"/>
              </a:xfrm>
              <a:prstGeom prst="rect">
                <a:avLst/>
              </a:prstGeom>
              <a:blipFill rotWithShape="0">
                <a:blip r:embed="rId8"/>
                <a:stretch>
                  <a:fillRect l="-1245" t="-8197" r="-553" b="-24590"/>
                </a:stretch>
              </a:blipFill>
            </p:spPr>
            <p:txBody>
              <a:bodyPr/>
              <a:lstStyle/>
              <a:p>
                <a:r>
                  <a:rPr lang="en-US">
                    <a:noFill/>
                  </a:rPr>
                  <a:t> </a:t>
                </a:r>
              </a:p>
            </p:txBody>
          </p:sp>
        </mc:Fallback>
      </mc:AlternateContent>
    </p:spTree>
    <p:extLst>
      <p:ext uri="{BB962C8B-B14F-4D97-AF65-F5344CB8AC3E}">
        <p14:creationId xmlns:p14="http://schemas.microsoft.com/office/powerpoint/2010/main" val="4015869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Piazza Poll 2</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If the actions are (H,T) in round 1 with a reward of -1 to player 1, what would be the updated value of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𝐻</m:t>
                    </m:r>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oMath>
                </a14:m>
                <a:r>
                  <a:rPr lang="en-US" dirty="0"/>
                  <a:t> with </a:t>
                </a:r>
                <a14:m>
                  <m:oMath xmlns:m="http://schemas.openxmlformats.org/officeDocument/2006/math">
                    <m:r>
                      <a:rPr lang="en-US" b="0" i="1" smtClean="0">
                        <a:latin typeface="Cambria Math" panose="02040503050406030204" pitchFamily="18" charset="0"/>
                      </a:rPr>
                      <m:t>𝛾</m:t>
                    </m:r>
                    <m:r>
                      <a:rPr lang="en-US" b="0" i="1" smtClean="0">
                        <a:latin typeface="Cambria Math" panose="02040503050406030204" pitchFamily="18" charset="0"/>
                      </a:rPr>
                      <m:t>=0.9</m:t>
                    </m:r>
                  </m:oMath>
                </a14:m>
                <a:r>
                  <a:rPr lang="en-US" dirty="0"/>
                  <a:t>?</a:t>
                </a:r>
              </a:p>
              <a:p>
                <a:r>
                  <a:rPr lang="en-US" dirty="0"/>
                  <a:t>A: 0.9</a:t>
                </a:r>
              </a:p>
              <a:p>
                <a:r>
                  <a:rPr lang="en-US" dirty="0"/>
                  <a:t>B: 0.1</a:t>
                </a:r>
              </a:p>
              <a:p>
                <a:r>
                  <a:rPr lang="en-US" dirty="0"/>
                  <a:t>C: -0.1</a:t>
                </a:r>
              </a:p>
              <a:p>
                <a:r>
                  <a:rPr lang="en-US" dirty="0"/>
                  <a:t>D: 1.9</a:t>
                </a:r>
              </a:p>
              <a:p>
                <a:r>
                  <a:rPr lang="en-US" dirty="0"/>
                  <a:t>E: I don’t know</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251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33</a:t>
            </a:fld>
            <a:endParaRPr lang="en-US" dirty="0"/>
          </a:p>
        </p:txBody>
      </p:sp>
      <p:pic>
        <p:nvPicPr>
          <p:cNvPr id="5" name="Picture 4"/>
          <p:cNvPicPr>
            <a:picLocks noChangeAspect="1"/>
          </p:cNvPicPr>
          <p:nvPr/>
        </p:nvPicPr>
        <p:blipFill rotWithShape="1">
          <a:blip r:embed="rId3"/>
          <a:srcRect b="78197"/>
          <a:stretch/>
        </p:blipFill>
        <p:spPr>
          <a:xfrm>
            <a:off x="269153" y="5145269"/>
            <a:ext cx="8605693" cy="925730"/>
          </a:xfrm>
          <a:prstGeom prst="rect">
            <a:avLst/>
          </a:prstGeom>
        </p:spPr>
      </p:pic>
    </p:spTree>
    <p:extLst>
      <p:ext uri="{BB962C8B-B14F-4D97-AF65-F5344CB8AC3E}">
        <p14:creationId xmlns:p14="http://schemas.microsoft.com/office/powerpoint/2010/main" val="624207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Minimax-Q for Matching Pennies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34</a:t>
            </a:fld>
            <a:endParaRPr lang="en-US" dirty="0"/>
          </a:p>
        </p:txBody>
      </p:sp>
      <p:graphicFrame>
        <p:nvGraphicFramePr>
          <p:cNvPr id="6" name="Table 5">
            <a:extLst>
              <a:ext uri="{FF2B5EF4-FFF2-40B4-BE49-F238E27FC236}">
                <a16:creationId xmlns="" xmlns:a16="http://schemas.microsoft.com/office/drawing/2014/main" id="{2D8DA574-E68E-2841-A18C-6EE535FB9948}"/>
              </a:ext>
            </a:extLst>
          </p:cNvPr>
          <p:cNvGraphicFramePr>
            <a:graphicFrameLocks noGrp="1"/>
          </p:cNvGraphicFramePr>
          <p:nvPr>
            <p:extLst>
              <p:ext uri="{D42A27DB-BD31-4B8C-83A1-F6EECF244321}">
                <p14:modId xmlns:p14="http://schemas.microsoft.com/office/powerpoint/2010/main" val="2255362919"/>
              </p:ext>
            </p:extLst>
          </p:nvPr>
        </p:nvGraphicFramePr>
        <p:xfrm>
          <a:off x="6335640" y="23046"/>
          <a:ext cx="2540733" cy="1097280"/>
        </p:xfrm>
        <a:graphic>
          <a:graphicData uri="http://schemas.openxmlformats.org/drawingml/2006/table">
            <a:tbl>
              <a:tblPr firstRow="1" bandRow="1">
                <a:tableStyleId>{5940675A-B579-460E-94D1-54222C63F5DA}</a:tableStyleId>
              </a:tblPr>
              <a:tblGrid>
                <a:gridCol w="846911">
                  <a:extLst>
                    <a:ext uri="{9D8B030D-6E8A-4147-A177-3AD203B41FA5}">
                      <a16:colId xmlns="" xmlns:a16="http://schemas.microsoft.com/office/drawing/2014/main" val="20000"/>
                    </a:ext>
                  </a:extLst>
                </a:gridCol>
                <a:gridCol w="846911">
                  <a:extLst>
                    <a:ext uri="{9D8B030D-6E8A-4147-A177-3AD203B41FA5}">
                      <a16:colId xmlns="" xmlns:a16="http://schemas.microsoft.com/office/drawing/2014/main" val="20001"/>
                    </a:ext>
                  </a:extLst>
                </a:gridCol>
                <a:gridCol w="846911">
                  <a:extLst>
                    <a:ext uri="{9D8B030D-6E8A-4147-A177-3AD203B41FA5}">
                      <a16:colId xmlns="" xmlns:a16="http://schemas.microsoft.com/office/drawing/2014/main" val="20002"/>
                    </a:ext>
                  </a:extLst>
                </a:gridCol>
              </a:tblGrid>
              <a:tr h="334289">
                <a:tc>
                  <a:txBody>
                    <a:bodyPr/>
                    <a:lstStyle/>
                    <a:p>
                      <a:pPr algn="ctr"/>
                      <a:endParaRPr lang="en-US" sz="1800" dirty="0"/>
                    </a:p>
                  </a:txBody>
                  <a:tcPr/>
                </a:tc>
                <a:tc>
                  <a:txBody>
                    <a:bodyPr/>
                    <a:lstStyle/>
                    <a:p>
                      <a:pPr algn="ctr"/>
                      <a:r>
                        <a:rPr lang="en-US" sz="1800" kern="1200" dirty="0">
                          <a:solidFill>
                            <a:srgbClr val="00B050"/>
                          </a:solidFill>
                          <a:latin typeface="+mn-lt"/>
                          <a:ea typeface="+mn-ea"/>
                          <a:cs typeface="+mn-cs"/>
                        </a:rPr>
                        <a:t>Heads</a:t>
                      </a:r>
                    </a:p>
                  </a:txBody>
                  <a:tcPr/>
                </a:tc>
                <a:tc>
                  <a:txBody>
                    <a:bodyPr/>
                    <a:lstStyle/>
                    <a:p>
                      <a:pPr algn="ctr"/>
                      <a:r>
                        <a:rPr lang="en-US" sz="18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Heads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334289">
                <a:tc>
                  <a:txBody>
                    <a:bodyPr/>
                    <a:lstStyle/>
                    <a:p>
                      <a:pPr marL="0" algn="ctr" defTabSz="914400" rtl="0" eaLnBrk="1" latinLnBrk="0" hangingPunct="1"/>
                      <a:r>
                        <a:rPr lang="en-US" sz="1800" kern="1200" dirty="0">
                          <a:solidFill>
                            <a:schemeClr val="accent1"/>
                          </a:solidFill>
                          <a:latin typeface="+mn-lt"/>
                          <a:ea typeface="+mn-ea"/>
                          <a:cs typeface="+mn-cs"/>
                        </a:rPr>
                        <a:t>Tails</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tc>
                  <a:txBody>
                    <a:bodyPr/>
                    <a:lstStyle/>
                    <a:p>
                      <a:pPr marL="0" algn="ctr" rtl="0" eaLnBrk="1" latinLnBrk="0" hangingPunct="1"/>
                      <a:r>
                        <a:rPr kumimoji="0" lang="en-US" sz="1800" kern="1200" dirty="0">
                          <a:solidFill>
                            <a:schemeClr val="accent1"/>
                          </a:solidFill>
                          <a:latin typeface="+mn-lt"/>
                          <a:ea typeface="+mn-ea"/>
                          <a:cs typeface="+mn-cs"/>
                        </a:rPr>
                        <a:t>1,</a:t>
                      </a:r>
                      <a:r>
                        <a:rPr kumimoji="0" lang="en-US" sz="18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p:pic>
        <p:nvPicPr>
          <p:cNvPr id="10" name="Picture 9"/>
          <p:cNvPicPr>
            <a:picLocks noChangeAspect="1"/>
          </p:cNvPicPr>
          <p:nvPr/>
        </p:nvPicPr>
        <p:blipFill>
          <a:blip r:embed="rId2"/>
          <a:stretch>
            <a:fillRect/>
          </a:stretch>
        </p:blipFill>
        <p:spPr>
          <a:xfrm>
            <a:off x="337583" y="1341685"/>
            <a:ext cx="8605693" cy="4245897"/>
          </a:xfrm>
          <a:prstGeom prst="rect">
            <a:avLst/>
          </a:prstGeom>
        </p:spPr>
      </p:pic>
    </p:spTree>
    <p:extLst>
      <p:ext uri="{BB962C8B-B14F-4D97-AF65-F5344CB8AC3E}">
        <p14:creationId xmlns:p14="http://schemas.microsoft.com/office/powerpoint/2010/main" val="3974572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Evaluate a MARL algorithm (prescriptive)?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Autofit/>
              </a:bodyPr>
              <a:lstStyle/>
              <a:p>
                <a:r>
                  <a:rPr lang="en-US" sz="2400" dirty="0"/>
                  <a:t>Brainstorming: how to evaluate </a:t>
                </a:r>
                <a:r>
                  <a:rPr lang="en-US" sz="2400" dirty="0" err="1"/>
                  <a:t>minimiax</a:t>
                </a:r>
                <a:r>
                  <a:rPr lang="en-US" sz="2400" dirty="0"/>
                  <a:t>-Q?</a:t>
                </a:r>
              </a:p>
              <a:p>
                <a:pPr lvl="1"/>
                <a:r>
                  <a:rPr lang="en-US" dirty="0"/>
                  <a:t>Recall: Design a learning algorithm </a:t>
                </a:r>
                <a14:m>
                  <m:oMath xmlns:m="http://schemas.openxmlformats.org/officeDocument/2006/math">
                    <m:r>
                      <a:rPr lang="en-US" i="1">
                        <a:latin typeface="Cambria Math" panose="02040503050406030204" pitchFamily="18" charset="0"/>
                      </a:rPr>
                      <m:t>𝐴𝑙𝑔</m:t>
                    </m:r>
                  </m:oMath>
                </a14:m>
                <a:r>
                  <a:rPr lang="en-US" dirty="0"/>
                  <a:t> to get a </a:t>
                </a:r>
                <a:r>
                  <a:rPr lang="en-US" dirty="0">
                    <a:solidFill>
                      <a:srgbClr val="C00000"/>
                    </a:solidFill>
                  </a:rPr>
                  <a:t>“good”</a:t>
                </a:r>
                <a:r>
                  <a:rPr lang="en-US" dirty="0"/>
                  <a:t> policy (e.g., high total expected return against a broad class of other agents)</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35</a:t>
            </a:fld>
            <a:endParaRPr lang="en-US" dirty="0"/>
          </a:p>
        </p:txBody>
      </p:sp>
    </p:spTree>
    <p:extLst>
      <p:ext uri="{BB962C8B-B14F-4D97-AF65-F5344CB8AC3E}">
        <p14:creationId xmlns:p14="http://schemas.microsoft.com/office/powerpoint/2010/main" val="2428128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Evaluate a MARL algorithm (prescriptive)?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Autofit/>
              </a:bodyPr>
              <a:lstStyle/>
              <a:p>
                <a:r>
                  <a:rPr lang="en-US" sz="2400" dirty="0"/>
                  <a:t>Training: Find a policy for agent 1 through minimax-Q</a:t>
                </a:r>
              </a:p>
              <a:p>
                <a:r>
                  <a:rPr lang="en-US" sz="2400" dirty="0"/>
                  <a:t>Let an agent 1 learn with minimax-Q while agent 2 is</a:t>
                </a:r>
              </a:p>
              <a:p>
                <a:pPr lvl="1"/>
                <a:r>
                  <a:rPr lang="en-US" dirty="0"/>
                  <a:t>Also learning with minimax-Q (Self-play)</a:t>
                </a:r>
              </a:p>
              <a:p>
                <a:pPr lvl="1"/>
                <a:r>
                  <a:rPr lang="en-US" dirty="0"/>
                  <a:t>Using a heuristic strategy, e.g., random</a:t>
                </a:r>
              </a:p>
              <a:p>
                <a:pPr lvl="1"/>
                <a:r>
                  <a:rPr lang="en-US" dirty="0"/>
                  <a:t>Learning using a different learning algorithm, e.g., vanilla Q-learning or a variant of minimax-Q</a:t>
                </a:r>
              </a:p>
              <a:p>
                <a:pPr lvl="1"/>
                <a:r>
                  <a:rPr lang="en-US" b="0" dirty="0"/>
                  <a:t>Exemplary resulting policy: </a:t>
                </a:r>
              </a:p>
              <a:p>
                <a:pPr lvl="2"/>
                <a14:m>
                  <m:oMath xmlns:m="http://schemas.openxmlformats.org/officeDocument/2006/math">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𝜋</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𝑀𝑀</m:t>
                        </m:r>
                      </m:sup>
                    </m:sSubSup>
                  </m:oMath>
                </a14:m>
                <a:r>
                  <a:rPr lang="en-US" sz="2400" dirty="0"/>
                  <a:t>(Minimax-Q-trained-against-</a:t>
                </a:r>
                <a:r>
                  <a:rPr lang="en-US" sz="2400" dirty="0" err="1"/>
                  <a:t>selfplay</a:t>
                </a:r>
                <a:r>
                  <a:rPr lang="en-US" sz="2400" dirty="0"/>
                  <a:t>)</a:t>
                </a:r>
              </a:p>
              <a:p>
                <a:pPr lvl="2"/>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𝜋</m:t>
                        </m:r>
                      </m:e>
                      <m:sub>
                        <m:r>
                          <a:rPr lang="en-US" sz="2400" i="1">
                            <a:latin typeface="Cambria Math" panose="02040503050406030204" pitchFamily="18" charset="0"/>
                          </a:rPr>
                          <m:t>1</m:t>
                        </m:r>
                      </m:sub>
                      <m:sup>
                        <m:r>
                          <a:rPr lang="en-US" sz="2400" i="1">
                            <a:latin typeface="Cambria Math" panose="02040503050406030204" pitchFamily="18" charset="0"/>
                          </a:rPr>
                          <m:t>𝑀</m:t>
                        </m:r>
                        <m:r>
                          <a:rPr lang="en-US" sz="2400" b="0" i="1" smtClean="0">
                            <a:latin typeface="Cambria Math" panose="02040503050406030204" pitchFamily="18" charset="0"/>
                          </a:rPr>
                          <m:t>𝑅</m:t>
                        </m:r>
                      </m:sup>
                    </m:sSubSup>
                  </m:oMath>
                </a14:m>
                <a:r>
                  <a:rPr lang="en-US" sz="2400" dirty="0"/>
                  <a:t>(Minimax-Q-trained-against-Random)</a:t>
                </a:r>
              </a:p>
              <a:p>
                <a:pPr lvl="2"/>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𝜋</m:t>
                        </m:r>
                      </m:e>
                      <m:sub>
                        <m:r>
                          <a:rPr lang="en-US" sz="2400" i="1">
                            <a:latin typeface="Cambria Math" panose="02040503050406030204" pitchFamily="18" charset="0"/>
                          </a:rPr>
                          <m:t>1</m:t>
                        </m:r>
                      </m:sub>
                      <m:sup>
                        <m:r>
                          <a:rPr lang="en-US" sz="2400" i="1">
                            <a:latin typeface="Cambria Math" panose="02040503050406030204" pitchFamily="18" charset="0"/>
                          </a:rPr>
                          <m:t>𝑀</m:t>
                        </m:r>
                        <m:r>
                          <a:rPr lang="en-US" sz="2400" b="0" i="1" smtClean="0">
                            <a:latin typeface="Cambria Math" panose="02040503050406030204" pitchFamily="18" charset="0"/>
                          </a:rPr>
                          <m:t>𝑄</m:t>
                        </m:r>
                      </m:sup>
                    </m:sSubSup>
                  </m:oMath>
                </a14:m>
                <a:r>
                  <a:rPr lang="en-US" sz="2400" dirty="0"/>
                  <a:t>(Minimax-Q-trained-against-Q)</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36</a:t>
            </a:fld>
            <a:endParaRPr lang="en-US" dirty="0"/>
          </a:p>
        </p:txBody>
      </p:sp>
      <p:sp>
        <p:nvSpPr>
          <p:cNvPr id="8" name="TextBox 7"/>
          <p:cNvSpPr txBox="1"/>
          <p:nvPr/>
        </p:nvSpPr>
        <p:spPr>
          <a:xfrm>
            <a:off x="6935615" y="2452510"/>
            <a:ext cx="1751185" cy="461665"/>
          </a:xfrm>
          <a:prstGeom prst="rect">
            <a:avLst/>
          </a:prstGeom>
          <a:noFill/>
        </p:spPr>
        <p:txBody>
          <a:bodyPr wrap="none" rtlCol="0">
            <a:spAutoFit/>
          </a:bodyPr>
          <a:lstStyle/>
          <a:p>
            <a:r>
              <a:rPr lang="en-US" sz="2400" dirty="0">
                <a:solidFill>
                  <a:srgbClr val="C00000"/>
                </a:solidFill>
              </a:rPr>
              <a:t>Co-evolving!</a:t>
            </a:r>
          </a:p>
        </p:txBody>
      </p:sp>
      <p:cxnSp>
        <p:nvCxnSpPr>
          <p:cNvPr id="10" name="Straight Arrow Connector 9"/>
          <p:cNvCxnSpPr/>
          <p:nvPr/>
        </p:nvCxnSpPr>
        <p:spPr>
          <a:xfrm flipH="1" flipV="1">
            <a:off x="6200172" y="2392101"/>
            <a:ext cx="636608" cy="327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254187" y="2720051"/>
            <a:ext cx="582593" cy="331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72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Evaluate a MARL algorithm (prescriptive)?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Autofit/>
              </a:bodyPr>
              <a:lstStyle/>
              <a:p>
                <a:r>
                  <a:rPr lang="en-US" sz="2400" dirty="0"/>
                  <a:t>Testing: Fix agent 1’s strategy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𝜋</m:t>
                        </m:r>
                      </m:e>
                      <m:sub>
                        <m:r>
                          <a:rPr lang="en-US" sz="2400" b="0" i="1" smtClean="0">
                            <a:latin typeface="Cambria Math" panose="02040503050406030204" pitchFamily="18" charset="0"/>
                          </a:rPr>
                          <m:t>1</m:t>
                        </m:r>
                      </m:sub>
                    </m:sSub>
                  </m:oMath>
                </a14:m>
                <a:r>
                  <a:rPr lang="en-US" sz="2400" dirty="0"/>
                  <a:t>, no more change</a:t>
                </a:r>
              </a:p>
              <a:p>
                <a:r>
                  <a:rPr lang="en-US" sz="2400" dirty="0"/>
                  <a:t>Test again an agent 2’s strategy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𝜋</m:t>
                        </m:r>
                      </m:e>
                      <m:sub>
                        <m:r>
                          <a:rPr lang="en-US" sz="2400" b="0" i="1" smtClean="0">
                            <a:latin typeface="Cambria Math" panose="02040503050406030204" pitchFamily="18" charset="0"/>
                          </a:rPr>
                          <m:t>2</m:t>
                        </m:r>
                      </m:sub>
                    </m:sSub>
                  </m:oMath>
                </a14:m>
                <a:r>
                  <a:rPr lang="en-US" sz="2400" dirty="0"/>
                  <a:t>, which can be</a:t>
                </a:r>
              </a:p>
              <a:p>
                <a:pPr lvl="1"/>
                <a:r>
                  <a:rPr lang="en-US" dirty="0"/>
                  <a:t>A heuristic strategy, e.g., random</a:t>
                </a:r>
              </a:p>
              <a:p>
                <a:pPr lvl="1"/>
                <a:r>
                  <a:rPr lang="en-US" dirty="0"/>
                  <a:t>Trained using a different learning algorithm, e.g., vanilla Q-learning or a variant of minimax-Q</a:t>
                </a:r>
              </a:p>
              <a:p>
                <a:pPr lvl="2"/>
                <a:r>
                  <a:rPr lang="en-US" sz="2400" dirty="0"/>
                  <a:t>Need to specify agent 1’s behavior during training agent 2 (random? Minimax-Q? Q-learning?), can be different from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𝜋</m:t>
                        </m:r>
                      </m:e>
                      <m:sub>
                        <m:r>
                          <a:rPr lang="en-US" sz="2400" b="0" i="1" smtClean="0">
                            <a:latin typeface="Cambria Math" panose="02040503050406030204" pitchFamily="18" charset="0"/>
                          </a:rPr>
                          <m:t>1</m:t>
                        </m:r>
                      </m:sub>
                    </m:sSub>
                  </m:oMath>
                </a14:m>
                <a:r>
                  <a:rPr lang="en-US" sz="2400" dirty="0"/>
                  <a:t> or even co-evolving</a:t>
                </a:r>
              </a:p>
              <a:p>
                <a:pPr lvl="1"/>
                <a:r>
                  <a:rPr lang="en-US" dirty="0"/>
                  <a:t>Best response to player 1’s strategy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1</m:t>
                        </m:r>
                      </m:sub>
                    </m:sSub>
                  </m:oMath>
                </a14:m>
                <a:endParaRPr lang="en-US" dirty="0"/>
              </a:p>
              <a:p>
                <a:pPr lvl="2"/>
                <a:r>
                  <a:rPr lang="en-US" sz="2400" dirty="0"/>
                  <a:t>Worst case for player 1</a:t>
                </a:r>
              </a:p>
              <a:p>
                <a:pPr lvl="2"/>
                <a:r>
                  <a:rPr lang="en-US" sz="2400" dirty="0"/>
                  <a:t>Fix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𝜋</m:t>
                        </m:r>
                      </m:e>
                      <m:sub>
                        <m:r>
                          <a:rPr lang="en-US" sz="2400" i="1">
                            <a:latin typeface="Cambria Math" panose="02040503050406030204" pitchFamily="18" charset="0"/>
                          </a:rPr>
                          <m:t>1</m:t>
                        </m:r>
                      </m:sub>
                    </m:sSub>
                  </m:oMath>
                </a14:m>
                <a:r>
                  <a:rPr lang="en-US" sz="2400" dirty="0"/>
                  <a:t>, treat player 1 as part of the environment, find the optimal policy for player 2 through single-agent RL</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r="-370" b="-284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37</a:t>
            </a:fld>
            <a:endParaRPr lang="en-US" dirty="0"/>
          </a:p>
        </p:txBody>
      </p:sp>
    </p:spTree>
    <p:extLst>
      <p:ext uri="{BB962C8B-B14F-4D97-AF65-F5344CB8AC3E}">
        <p14:creationId xmlns:p14="http://schemas.microsoft.com/office/powerpoint/2010/main" val="29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Evaluate a MARL algorithm (prescriptive)?</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Autofit/>
              </a:bodyPr>
              <a:lstStyle/>
              <a:p>
                <a:r>
                  <a:rPr lang="en-US" sz="2400" dirty="0"/>
                  <a:t>Testing: Fix agent 1’s strategy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𝜋</m:t>
                        </m:r>
                      </m:e>
                      <m:sub>
                        <m:r>
                          <a:rPr lang="en-US" sz="2400" b="0" i="1" smtClean="0">
                            <a:latin typeface="Cambria Math" panose="02040503050406030204" pitchFamily="18" charset="0"/>
                          </a:rPr>
                          <m:t>1</m:t>
                        </m:r>
                      </m:sub>
                    </m:sSub>
                  </m:oMath>
                </a14:m>
                <a:r>
                  <a:rPr lang="en-US" sz="2400" dirty="0"/>
                  <a:t>, no more change</a:t>
                </a:r>
              </a:p>
              <a:p>
                <a:r>
                  <a:rPr lang="en-US" sz="2400" dirty="0"/>
                  <a:t>Test again an agent 2’s strategy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𝜋</m:t>
                        </m:r>
                      </m:e>
                      <m:sub>
                        <m:r>
                          <a:rPr lang="en-US" sz="2400" i="1">
                            <a:latin typeface="Cambria Math" panose="02040503050406030204" pitchFamily="18" charset="0"/>
                          </a:rPr>
                          <m:t>2</m:t>
                        </m:r>
                      </m:sub>
                    </m:sSub>
                  </m:oMath>
                </a14:m>
                <a:r>
                  <a:rPr lang="en-US" sz="2400" dirty="0"/>
                  <a:t>, which can be</a:t>
                </a:r>
              </a:p>
              <a:p>
                <a:pPr lvl="1"/>
                <a:r>
                  <a:rPr lang="en-US" dirty="0"/>
                  <a:t>Exemplary policy for agent 2: </a:t>
                </a:r>
              </a:p>
              <a:p>
                <a:pPr lvl="2"/>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𝜋</m:t>
                        </m:r>
                      </m:e>
                      <m:sub>
                        <m:r>
                          <a:rPr lang="en-US" sz="2400" b="0" i="1" smtClean="0">
                            <a:latin typeface="Cambria Math" panose="02040503050406030204" pitchFamily="18" charset="0"/>
                          </a:rPr>
                          <m:t>2</m:t>
                        </m:r>
                      </m:sub>
                      <m:sup>
                        <m:r>
                          <a:rPr lang="en-US" sz="2400" i="1">
                            <a:latin typeface="Cambria Math" panose="02040503050406030204" pitchFamily="18" charset="0"/>
                          </a:rPr>
                          <m:t>𝑀𝑀</m:t>
                        </m:r>
                      </m:sup>
                    </m:sSubSup>
                  </m:oMath>
                </a14:m>
                <a:r>
                  <a:rPr lang="en-US" sz="2400" dirty="0"/>
                  <a:t>(Minimax-Q-trained-against-</a:t>
                </a:r>
                <a:r>
                  <a:rPr lang="en-US" sz="2400" dirty="0" err="1"/>
                  <a:t>selfplay</a:t>
                </a:r>
                <a:r>
                  <a:rPr lang="en-US" sz="2400" dirty="0"/>
                  <a:t>)</a:t>
                </a:r>
              </a:p>
              <a:p>
                <a:pPr lvl="2"/>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𝜋</m:t>
                        </m:r>
                      </m:e>
                      <m:sub>
                        <m:r>
                          <a:rPr lang="en-US" sz="2400" b="0" i="1" smtClean="0">
                            <a:latin typeface="Cambria Math" panose="02040503050406030204" pitchFamily="18" charset="0"/>
                          </a:rPr>
                          <m:t>2</m:t>
                        </m:r>
                      </m:sub>
                      <m:sup>
                        <m:r>
                          <a:rPr lang="en-US" sz="2400" i="1">
                            <a:latin typeface="Cambria Math" panose="02040503050406030204" pitchFamily="18" charset="0"/>
                          </a:rPr>
                          <m:t>𝑀𝑅</m:t>
                        </m:r>
                      </m:sup>
                    </m:sSubSup>
                  </m:oMath>
                </a14:m>
                <a:r>
                  <a:rPr lang="en-US" sz="2400" dirty="0"/>
                  <a:t>(Minimax-Q-trained-against-Random)</a:t>
                </a:r>
              </a:p>
              <a:p>
                <a:pPr lvl="2"/>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𝜋</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𝑅</m:t>
                        </m:r>
                      </m:sup>
                    </m:sSubSup>
                  </m:oMath>
                </a14:m>
                <a:r>
                  <a:rPr lang="en-US" sz="2400" dirty="0"/>
                  <a:t>(Random)</a:t>
                </a:r>
              </a:p>
              <a:p>
                <a:pPr lvl="2"/>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𝜋</m:t>
                        </m:r>
                      </m:e>
                      <m:sub>
                        <m:r>
                          <a:rPr lang="en-US" sz="2400" i="1">
                            <a:latin typeface="Cambria Math" panose="02040503050406030204" pitchFamily="18" charset="0"/>
                          </a:rPr>
                          <m:t>2</m:t>
                        </m:r>
                      </m:sub>
                      <m:sup>
                        <m:r>
                          <a:rPr lang="en-US" sz="2400" b="0" i="1" smtClean="0">
                            <a:latin typeface="Cambria Math" panose="02040503050406030204" pitchFamily="18" charset="0"/>
                          </a:rPr>
                          <m:t>𝐵𝑅</m:t>
                        </m:r>
                      </m:sup>
                    </m:sSubSup>
                    <m:r>
                      <a:rPr lang="en-US" sz="2400" b="0" i="1" smtClean="0">
                        <a:latin typeface="Cambria Math" panose="02040503050406030204" pitchFamily="18" charset="0"/>
                      </a:rPr>
                      <m:t>=</m:t>
                    </m:r>
                    <m:r>
                      <a:rPr lang="en-US" sz="2400" b="0" i="1" smtClean="0">
                        <a:latin typeface="Cambria Math" panose="02040503050406030204" pitchFamily="18" charset="0"/>
                      </a:rPr>
                      <m:t>𝐵𝑅</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𝜋</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oMath>
                </a14:m>
                <a:r>
                  <a:rPr lang="en-US" sz="2400" dirty="0"/>
                  <a:t> (Best response to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𝜋</m:t>
                        </m:r>
                      </m:e>
                      <m:sub>
                        <m:r>
                          <a:rPr lang="en-US" sz="2400" b="0" i="1" smtClean="0">
                            <a:latin typeface="Cambria Math" panose="02040503050406030204" pitchFamily="18" charset="0"/>
                          </a:rPr>
                          <m:t>1</m:t>
                        </m:r>
                      </m:sub>
                    </m:sSub>
                  </m:oMath>
                </a14:m>
                <a:r>
                  <a:rPr lang="en-US" sz="2400" dirty="0"/>
                  <a:t>)</a:t>
                </a:r>
              </a:p>
              <a:p>
                <a:pPr lvl="2"/>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38</a:t>
            </a:fld>
            <a:endParaRPr lang="en-US" dirty="0"/>
          </a:p>
        </p:txBody>
      </p:sp>
    </p:spTree>
    <p:extLst>
      <p:ext uri="{BB962C8B-B14F-4D97-AF65-F5344CB8AC3E}">
        <p14:creationId xmlns:p14="http://schemas.microsoft.com/office/powerpoint/2010/main" val="3207097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Piazza Poll 3</a:t>
            </a:r>
          </a:p>
        </p:txBody>
      </p:sp>
      <p:sp>
        <p:nvSpPr>
          <p:cNvPr id="3" name="Content Placeholder 2"/>
          <p:cNvSpPr>
            <a:spLocks noGrp="1"/>
          </p:cNvSpPr>
          <p:nvPr>
            <p:ph sz="quarter" idx="1"/>
          </p:nvPr>
        </p:nvSpPr>
        <p:spPr/>
        <p:txBody>
          <a:bodyPr>
            <a:normAutofit/>
          </a:bodyPr>
          <a:lstStyle/>
          <a:p>
            <a:r>
              <a:rPr lang="en-US" sz="2400" dirty="0"/>
              <a:t>Only consider strategies resulting from minimax-Q algorithm and random strategy. How many different tests can we run? An example test can be:</a:t>
            </a:r>
          </a:p>
          <a:p>
            <a:endParaRPr lang="en-US" sz="2400" dirty="0"/>
          </a:p>
          <a:p>
            <a:endParaRPr lang="en-US" sz="2400" dirty="0"/>
          </a:p>
          <a:p>
            <a:r>
              <a:rPr lang="en-US" sz="2400" dirty="0"/>
              <a:t>A: 1</a:t>
            </a:r>
          </a:p>
          <a:p>
            <a:r>
              <a:rPr lang="en-US" sz="2400" dirty="0"/>
              <a:t>B: 2</a:t>
            </a:r>
          </a:p>
          <a:p>
            <a:r>
              <a:rPr lang="en-US" sz="2400" dirty="0"/>
              <a:t>C: 4</a:t>
            </a:r>
          </a:p>
          <a:p>
            <a:r>
              <a:rPr lang="en-US" sz="2400" dirty="0"/>
              <a:t>D: 9</a:t>
            </a:r>
          </a:p>
          <a:p>
            <a:r>
              <a:rPr lang="en-US" sz="2400" dirty="0"/>
              <a:t>E: Other</a:t>
            </a:r>
          </a:p>
          <a:p>
            <a:r>
              <a:rPr lang="en-US" sz="2400" dirty="0"/>
              <a:t>F: I don’t know</a:t>
            </a:r>
          </a:p>
          <a:p>
            <a:endParaRPr lang="en-US" sz="2400" dirty="0"/>
          </a:p>
          <a:p>
            <a:endParaRPr lang="en-US" sz="2400" dirty="0"/>
          </a:p>
        </p:txBody>
      </p:sp>
      <p:sp>
        <p:nvSpPr>
          <p:cNvPr id="4" name="Slide Number Placeholder 3"/>
          <p:cNvSpPr>
            <a:spLocks noGrp="1"/>
          </p:cNvSpPr>
          <p:nvPr>
            <p:ph type="sldNum" sz="quarter" idx="12"/>
          </p:nvPr>
        </p:nvSpPr>
        <p:spPr/>
        <p:txBody>
          <a:bodyPr/>
          <a:lstStyle/>
          <a:p>
            <a:fld id="{A3B20E47-2A4C-4221-B6B9-A2AC2F1C1077}" type="slidenum">
              <a:rPr lang="en-US" smtClean="0"/>
              <a:pPr/>
              <a:t>39</a:t>
            </a:fld>
            <a:endParaRPr lang="en-US" dirty="0"/>
          </a:p>
        </p:txBody>
      </p:sp>
      <mc:AlternateContent xmlns:mc="http://schemas.openxmlformats.org/markup-compatibility/2006" xmlns:a14="http://schemas.microsoft.com/office/drawing/2010/main">
        <mc:Choice Requires="a14">
          <p:sp>
            <p:nvSpPr>
              <p:cNvPr id="5" name="Rectangle 4"/>
              <p:cNvSpPr/>
              <p:nvPr/>
            </p:nvSpPr>
            <p:spPr>
              <a:xfrm>
                <a:off x="1051367" y="2604531"/>
                <a:ext cx="7309414" cy="466859"/>
              </a:xfrm>
              <a:prstGeom prst="rect">
                <a:avLst/>
              </a:prstGeom>
            </p:spPr>
            <p:txBody>
              <a:bodyPr wrap="square">
                <a:spAutoFit/>
              </a:bodyPr>
              <a:lstStyle/>
              <a:p>
                <a14:m>
                  <m:oMath xmlns:m="http://schemas.openxmlformats.org/officeDocument/2006/math">
                    <m:sSubSup>
                      <m:sSubSupPr>
                        <m:ctrlPr>
                          <a:rPr lang="en-US" sz="2400" i="1" smtClean="0">
                            <a:solidFill>
                              <a:srgbClr val="0070C0"/>
                            </a:solidFill>
                            <a:latin typeface="Cambria Math" panose="02040503050406030204" pitchFamily="18" charset="0"/>
                          </a:rPr>
                        </m:ctrlPr>
                      </m:sSubSupPr>
                      <m:e>
                        <m:r>
                          <a:rPr lang="en-US" sz="2400" i="1">
                            <a:solidFill>
                              <a:srgbClr val="0070C0"/>
                            </a:solidFill>
                            <a:latin typeface="Cambria Math" panose="02040503050406030204" pitchFamily="18" charset="0"/>
                          </a:rPr>
                          <m:t>𝜋</m:t>
                        </m:r>
                      </m:e>
                      <m:sub>
                        <m:r>
                          <a:rPr lang="en-US" sz="2400" i="1">
                            <a:solidFill>
                              <a:srgbClr val="0070C0"/>
                            </a:solidFill>
                            <a:latin typeface="Cambria Math" panose="02040503050406030204" pitchFamily="18" charset="0"/>
                          </a:rPr>
                          <m:t>1</m:t>
                        </m:r>
                      </m:sub>
                      <m:sup>
                        <m:r>
                          <a:rPr lang="en-US" sz="2400" i="1">
                            <a:solidFill>
                              <a:srgbClr val="0070C0"/>
                            </a:solidFill>
                            <a:latin typeface="Cambria Math" panose="02040503050406030204" pitchFamily="18" charset="0"/>
                          </a:rPr>
                          <m:t>𝑀𝑀</m:t>
                        </m:r>
                      </m:sup>
                    </m:sSubSup>
                  </m:oMath>
                </a14:m>
                <a:r>
                  <a:rPr lang="en-US" sz="2400" dirty="0">
                    <a:solidFill>
                      <a:srgbClr val="0070C0"/>
                    </a:solidFill>
                  </a:rPr>
                  <a:t>(Minimax-Q-trained-against-</a:t>
                </a:r>
                <a:r>
                  <a:rPr lang="en-US" sz="2400" dirty="0" err="1">
                    <a:solidFill>
                      <a:srgbClr val="0070C0"/>
                    </a:solidFill>
                  </a:rPr>
                  <a:t>selfplay</a:t>
                </a:r>
                <a:r>
                  <a:rPr lang="en-US" sz="2400" dirty="0">
                    <a:solidFill>
                      <a:srgbClr val="0070C0"/>
                    </a:solidFill>
                  </a:rPr>
                  <a:t>) vs </a:t>
                </a:r>
                <a14:m>
                  <m:oMath xmlns:m="http://schemas.openxmlformats.org/officeDocument/2006/math">
                    <m:sSubSup>
                      <m:sSubSupPr>
                        <m:ctrlPr>
                          <a:rPr lang="en-US" sz="2400" i="1">
                            <a:solidFill>
                              <a:srgbClr val="0070C0"/>
                            </a:solidFill>
                            <a:latin typeface="Cambria Math" panose="02040503050406030204" pitchFamily="18" charset="0"/>
                          </a:rPr>
                        </m:ctrlPr>
                      </m:sSubSupPr>
                      <m:e>
                        <m:r>
                          <a:rPr lang="en-US" sz="2400" i="1">
                            <a:solidFill>
                              <a:srgbClr val="0070C0"/>
                            </a:solidFill>
                            <a:latin typeface="Cambria Math" panose="02040503050406030204" pitchFamily="18" charset="0"/>
                          </a:rPr>
                          <m:t>𝜋</m:t>
                        </m:r>
                      </m:e>
                      <m:sub>
                        <m:r>
                          <a:rPr lang="en-US" sz="2400" i="1">
                            <a:solidFill>
                              <a:srgbClr val="0070C0"/>
                            </a:solidFill>
                            <a:latin typeface="Cambria Math" panose="02040503050406030204" pitchFamily="18" charset="0"/>
                          </a:rPr>
                          <m:t>2</m:t>
                        </m:r>
                      </m:sub>
                      <m:sup>
                        <m:r>
                          <a:rPr lang="en-US" sz="2400" i="1">
                            <a:solidFill>
                              <a:srgbClr val="0070C0"/>
                            </a:solidFill>
                            <a:latin typeface="Cambria Math" panose="02040503050406030204" pitchFamily="18" charset="0"/>
                          </a:rPr>
                          <m:t>𝑅</m:t>
                        </m:r>
                      </m:sup>
                    </m:sSubSup>
                  </m:oMath>
                </a14:m>
                <a:r>
                  <a:rPr lang="en-US" sz="2400" dirty="0">
                    <a:solidFill>
                      <a:srgbClr val="0070C0"/>
                    </a:solidFill>
                  </a:rPr>
                  <a:t>(Random)</a:t>
                </a:r>
              </a:p>
            </p:txBody>
          </p:sp>
        </mc:Choice>
        <mc:Fallback xmlns="">
          <p:sp>
            <p:nvSpPr>
              <p:cNvPr id="5" name="Rectangle 4"/>
              <p:cNvSpPr>
                <a:spLocks noRot="1" noChangeAspect="1" noMove="1" noResize="1" noEditPoints="1" noAdjustHandles="1" noChangeArrowheads="1" noChangeShapeType="1" noTextEdit="1"/>
              </p:cNvSpPr>
              <p:nvPr/>
            </p:nvSpPr>
            <p:spPr>
              <a:xfrm>
                <a:off x="1051367" y="2604531"/>
                <a:ext cx="7309414" cy="466859"/>
              </a:xfrm>
              <a:prstGeom prst="rect">
                <a:avLst/>
              </a:prstGeom>
              <a:blipFill rotWithShape="0">
                <a:blip r:embed="rId2"/>
                <a:stretch>
                  <a:fillRect t="-9091" r="-500" b="-28571"/>
                </a:stretch>
              </a:blipFill>
            </p:spPr>
            <p:txBody>
              <a:bodyPr/>
              <a:lstStyle/>
              <a:p>
                <a:r>
                  <a:rPr lang="en-US">
                    <a:noFill/>
                  </a:rPr>
                  <a:t> </a:t>
                </a:r>
              </a:p>
            </p:txBody>
          </p:sp>
        </mc:Fallback>
      </mc:AlternateContent>
    </p:spTree>
    <p:extLst>
      <p:ext uri="{BB962C8B-B14F-4D97-AF65-F5344CB8AC3E}">
        <p14:creationId xmlns:p14="http://schemas.microsoft.com/office/powerpoint/2010/main" val="1671660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sz="quarter" idx="1"/>
          </p:nvPr>
        </p:nvSpPr>
        <p:spPr/>
        <p:txBody>
          <a:bodyPr>
            <a:normAutofit/>
          </a:bodyPr>
          <a:lstStyle/>
          <a:p>
            <a:r>
              <a:rPr lang="en-US" sz="2400" dirty="0"/>
              <a:t>Compare single-agent RL with </a:t>
            </a:r>
            <a:r>
              <a:rPr lang="en-US" sz="2400" dirty="0">
                <a:solidFill>
                  <a:srgbClr val="0070C0"/>
                </a:solidFill>
              </a:rPr>
              <a:t>multi-agent RL</a:t>
            </a:r>
          </a:p>
          <a:p>
            <a:r>
              <a:rPr lang="en-US" sz="2400" dirty="0"/>
              <a:t>Describe the definition of </a:t>
            </a:r>
            <a:r>
              <a:rPr lang="en-US" sz="2400" dirty="0">
                <a:solidFill>
                  <a:srgbClr val="0070C0"/>
                </a:solidFill>
              </a:rPr>
              <a:t>Markov games</a:t>
            </a:r>
          </a:p>
          <a:p>
            <a:r>
              <a:rPr lang="en-US" sz="2400" dirty="0"/>
              <a:t>Describe and implement </a:t>
            </a:r>
          </a:p>
          <a:p>
            <a:pPr lvl="1"/>
            <a:r>
              <a:rPr lang="en-US" dirty="0">
                <a:solidFill>
                  <a:srgbClr val="0070C0"/>
                </a:solidFill>
              </a:rPr>
              <a:t>Minimax-Q algorithm</a:t>
            </a:r>
          </a:p>
          <a:p>
            <a:pPr lvl="1"/>
            <a:r>
              <a:rPr lang="en-US" dirty="0">
                <a:solidFill>
                  <a:srgbClr val="0070C0"/>
                </a:solidFill>
              </a:rPr>
              <a:t>Fictitious play</a:t>
            </a:r>
          </a:p>
          <a:p>
            <a:r>
              <a:rPr lang="en-US" sz="2400" dirty="0"/>
              <a:t>Explain at a high level how </a:t>
            </a:r>
            <a:r>
              <a:rPr lang="en-US" sz="2400" dirty="0">
                <a:solidFill>
                  <a:srgbClr val="0070C0"/>
                </a:solidFill>
              </a:rPr>
              <a:t>fictitious play </a:t>
            </a:r>
            <a:r>
              <a:rPr lang="en-US" sz="2400" dirty="0"/>
              <a:t>and </a:t>
            </a:r>
            <a:r>
              <a:rPr lang="en-US" sz="2400" dirty="0">
                <a:solidFill>
                  <a:srgbClr val="0070C0"/>
                </a:solidFill>
              </a:rPr>
              <a:t>double-oracle </a:t>
            </a:r>
            <a:r>
              <a:rPr lang="en-US" sz="2400" dirty="0"/>
              <a:t>framework can be </a:t>
            </a:r>
            <a:r>
              <a:rPr lang="en-US" sz="2400" dirty="0">
                <a:solidFill>
                  <a:srgbClr val="0070C0"/>
                </a:solidFill>
              </a:rPr>
              <a:t>combined with single-agent RL </a:t>
            </a:r>
            <a:r>
              <a:rPr lang="en-US" sz="2400" dirty="0"/>
              <a:t>algorithms for multi-agent RL</a:t>
            </a:r>
          </a:p>
        </p:txBody>
      </p:sp>
      <p:sp>
        <p:nvSpPr>
          <p:cNvPr id="4" name="Slide Number Placeholder 3"/>
          <p:cNvSpPr>
            <a:spLocks noGrp="1"/>
          </p:cNvSpPr>
          <p:nvPr>
            <p:ph type="sldNum" sz="quarter" idx="12"/>
          </p:nvPr>
        </p:nvSpPr>
        <p:spPr/>
        <p:txBody>
          <a:bodyPr/>
          <a:lstStyle/>
          <a:p>
            <a:fld id="{A3B20E47-2A4C-4221-B6B9-A2AC2F1C1077}" type="slidenum">
              <a:rPr lang="en-US" smtClean="0"/>
              <a:pPr/>
              <a:t>4</a:t>
            </a:fld>
            <a:endParaRPr lang="en-US" dirty="0"/>
          </a:p>
        </p:txBody>
      </p:sp>
    </p:spTree>
    <p:extLst>
      <p:ext uri="{BB962C8B-B14F-4D97-AF65-F5344CB8AC3E}">
        <p14:creationId xmlns:p14="http://schemas.microsoft.com/office/powerpoint/2010/main" val="3699736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Piazza Poll 3</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sz="2400" dirty="0"/>
                  <a:t>Only consider strategies resulting from minimax-Q algorithm and random strategy. How many different tests can we run? </a:t>
                </a:r>
              </a:p>
              <a:p>
                <a14:m>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𝜋</m:t>
                        </m:r>
                      </m:e>
                      <m:sub>
                        <m:r>
                          <a:rPr lang="en-US" sz="2400" b="0" i="1" smtClean="0">
                            <a:solidFill>
                              <a:srgbClr val="0070C0"/>
                            </a:solidFill>
                            <a:latin typeface="Cambria Math" panose="02040503050406030204" pitchFamily="18" charset="0"/>
                          </a:rPr>
                          <m:t>1</m:t>
                        </m:r>
                      </m:sub>
                    </m:sSub>
                  </m:oMath>
                </a14:m>
                <a:r>
                  <a:rPr lang="en-US" sz="2400" dirty="0">
                    <a:solidFill>
                      <a:srgbClr val="0070C0"/>
                    </a:solidFill>
                  </a:rPr>
                  <a:t> can be</a:t>
                </a:r>
              </a:p>
              <a:p>
                <a:pPr lvl="1"/>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𝜋</m:t>
                        </m:r>
                      </m:e>
                      <m:sub>
                        <m:r>
                          <a:rPr lang="en-US" sz="2000" i="1">
                            <a:solidFill>
                              <a:srgbClr val="0070C0"/>
                            </a:solidFill>
                            <a:latin typeface="Cambria Math" panose="02040503050406030204" pitchFamily="18" charset="0"/>
                          </a:rPr>
                          <m:t>1</m:t>
                        </m:r>
                      </m:sub>
                      <m:sup>
                        <m:r>
                          <a:rPr lang="en-US" sz="2000" i="1">
                            <a:solidFill>
                              <a:srgbClr val="0070C0"/>
                            </a:solidFill>
                            <a:latin typeface="Cambria Math" panose="02040503050406030204" pitchFamily="18" charset="0"/>
                          </a:rPr>
                          <m:t>𝑀𝑀</m:t>
                        </m:r>
                      </m:sup>
                    </m:sSubSup>
                  </m:oMath>
                </a14:m>
                <a:r>
                  <a:rPr lang="en-US" sz="2000" dirty="0">
                    <a:solidFill>
                      <a:srgbClr val="0070C0"/>
                    </a:solidFill>
                  </a:rPr>
                  <a:t>(Minimax-Q-trained-against-</a:t>
                </a:r>
                <a:r>
                  <a:rPr lang="en-US" sz="2000" dirty="0" err="1">
                    <a:solidFill>
                      <a:srgbClr val="0070C0"/>
                    </a:solidFill>
                  </a:rPr>
                  <a:t>selfplay</a:t>
                </a:r>
                <a:r>
                  <a:rPr lang="en-US" sz="2000" dirty="0">
                    <a:solidFill>
                      <a:srgbClr val="0070C0"/>
                    </a:solidFill>
                  </a:rPr>
                  <a:t>)</a:t>
                </a:r>
              </a:p>
              <a:p>
                <a:pPr lvl="1"/>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𝜋</m:t>
                        </m:r>
                      </m:e>
                      <m:sub>
                        <m:r>
                          <a:rPr lang="en-US" sz="2000" i="1">
                            <a:solidFill>
                              <a:srgbClr val="0070C0"/>
                            </a:solidFill>
                            <a:latin typeface="Cambria Math" panose="02040503050406030204" pitchFamily="18" charset="0"/>
                          </a:rPr>
                          <m:t>1</m:t>
                        </m:r>
                      </m:sub>
                      <m:sup>
                        <m:r>
                          <a:rPr lang="en-US" sz="2000" i="1">
                            <a:solidFill>
                              <a:srgbClr val="0070C0"/>
                            </a:solidFill>
                            <a:latin typeface="Cambria Math" panose="02040503050406030204" pitchFamily="18" charset="0"/>
                          </a:rPr>
                          <m:t>𝑀𝑅</m:t>
                        </m:r>
                      </m:sup>
                    </m:sSubSup>
                  </m:oMath>
                </a14:m>
                <a:r>
                  <a:rPr lang="en-US" sz="2000" dirty="0">
                    <a:solidFill>
                      <a:srgbClr val="0070C0"/>
                    </a:solidFill>
                  </a:rPr>
                  <a:t>(Minimax-Q-trained-against-Random)</a:t>
                </a:r>
              </a:p>
              <a:p>
                <a:pPr lvl="1"/>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𝜋</m:t>
                        </m:r>
                      </m:e>
                      <m:sub>
                        <m:r>
                          <a:rPr lang="en-US" sz="2000" b="0" i="1" smtClean="0">
                            <a:solidFill>
                              <a:srgbClr val="0070C0"/>
                            </a:solidFill>
                            <a:latin typeface="Cambria Math" panose="02040503050406030204" pitchFamily="18" charset="0"/>
                          </a:rPr>
                          <m:t>1</m:t>
                        </m:r>
                      </m:sub>
                      <m:sup>
                        <m:r>
                          <a:rPr lang="en-US" sz="2000" i="1">
                            <a:solidFill>
                              <a:srgbClr val="0070C0"/>
                            </a:solidFill>
                            <a:latin typeface="Cambria Math" panose="02040503050406030204" pitchFamily="18" charset="0"/>
                          </a:rPr>
                          <m:t>𝑅</m:t>
                        </m:r>
                      </m:sup>
                    </m:sSubSup>
                  </m:oMath>
                </a14:m>
                <a:r>
                  <a:rPr lang="en-US" sz="2000" dirty="0">
                    <a:solidFill>
                      <a:srgbClr val="0070C0"/>
                    </a:solidFill>
                  </a:rPr>
                  <a:t>(Random)</a:t>
                </a:r>
              </a:p>
              <a:p>
                <a14:m>
                  <m:oMath xmlns:m="http://schemas.openxmlformats.org/officeDocument/2006/math">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𝜋</m:t>
                        </m:r>
                      </m:e>
                      <m:sub>
                        <m:r>
                          <a:rPr lang="en-US" sz="2400" b="0" i="1" smtClean="0">
                            <a:solidFill>
                              <a:srgbClr val="0070C0"/>
                            </a:solidFill>
                            <a:latin typeface="Cambria Math" panose="02040503050406030204" pitchFamily="18" charset="0"/>
                          </a:rPr>
                          <m:t>2</m:t>
                        </m:r>
                      </m:sub>
                    </m:sSub>
                  </m:oMath>
                </a14:m>
                <a:r>
                  <a:rPr lang="en-US" sz="2400" dirty="0">
                    <a:solidFill>
                      <a:srgbClr val="0070C0"/>
                    </a:solidFill>
                  </a:rPr>
                  <a:t> can be</a:t>
                </a:r>
              </a:p>
              <a:p>
                <a:pPr lvl="1"/>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𝜋</m:t>
                        </m:r>
                      </m:e>
                      <m:sub>
                        <m:r>
                          <a:rPr lang="en-US" sz="2000" b="0" i="1" smtClean="0">
                            <a:solidFill>
                              <a:srgbClr val="0070C0"/>
                            </a:solidFill>
                            <a:latin typeface="Cambria Math" panose="02040503050406030204" pitchFamily="18" charset="0"/>
                          </a:rPr>
                          <m:t>2</m:t>
                        </m:r>
                      </m:sub>
                      <m:sup>
                        <m:r>
                          <a:rPr lang="en-US" sz="2000" i="1">
                            <a:solidFill>
                              <a:srgbClr val="0070C0"/>
                            </a:solidFill>
                            <a:latin typeface="Cambria Math" panose="02040503050406030204" pitchFamily="18" charset="0"/>
                          </a:rPr>
                          <m:t>𝑀𝑀</m:t>
                        </m:r>
                      </m:sup>
                    </m:sSubSup>
                  </m:oMath>
                </a14:m>
                <a:r>
                  <a:rPr lang="en-US" sz="2000" dirty="0">
                    <a:solidFill>
                      <a:srgbClr val="0070C0"/>
                    </a:solidFill>
                  </a:rPr>
                  <a:t>(Minimax-Q-trained-against-</a:t>
                </a:r>
                <a:r>
                  <a:rPr lang="en-US" sz="2000" dirty="0" err="1">
                    <a:solidFill>
                      <a:srgbClr val="0070C0"/>
                    </a:solidFill>
                  </a:rPr>
                  <a:t>selfplay</a:t>
                </a:r>
                <a:r>
                  <a:rPr lang="en-US" sz="2000" dirty="0">
                    <a:solidFill>
                      <a:srgbClr val="0070C0"/>
                    </a:solidFill>
                  </a:rPr>
                  <a:t>)</a:t>
                </a:r>
              </a:p>
              <a:p>
                <a:pPr lvl="1"/>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𝜋</m:t>
                        </m:r>
                      </m:e>
                      <m:sub>
                        <m:r>
                          <a:rPr lang="en-US" sz="2000" b="0" i="1" smtClean="0">
                            <a:solidFill>
                              <a:srgbClr val="0070C0"/>
                            </a:solidFill>
                            <a:latin typeface="Cambria Math" panose="02040503050406030204" pitchFamily="18" charset="0"/>
                          </a:rPr>
                          <m:t>2</m:t>
                        </m:r>
                      </m:sub>
                      <m:sup>
                        <m:r>
                          <a:rPr lang="en-US" sz="2000" i="1">
                            <a:solidFill>
                              <a:srgbClr val="0070C0"/>
                            </a:solidFill>
                            <a:latin typeface="Cambria Math" panose="02040503050406030204" pitchFamily="18" charset="0"/>
                          </a:rPr>
                          <m:t>𝑀𝑅</m:t>
                        </m:r>
                      </m:sup>
                    </m:sSubSup>
                  </m:oMath>
                </a14:m>
                <a:r>
                  <a:rPr lang="en-US" sz="2000" dirty="0">
                    <a:solidFill>
                      <a:srgbClr val="0070C0"/>
                    </a:solidFill>
                  </a:rPr>
                  <a:t>(Minimax-Q-trained-against-Random)</a:t>
                </a:r>
              </a:p>
              <a:p>
                <a:pPr lvl="1"/>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𝜋</m:t>
                        </m:r>
                      </m:e>
                      <m:sub>
                        <m:r>
                          <a:rPr lang="en-US" sz="2000" b="0" i="1" smtClean="0">
                            <a:solidFill>
                              <a:srgbClr val="0070C0"/>
                            </a:solidFill>
                            <a:latin typeface="Cambria Math" panose="02040503050406030204" pitchFamily="18" charset="0"/>
                          </a:rPr>
                          <m:t>2</m:t>
                        </m:r>
                      </m:sub>
                      <m:sup>
                        <m:r>
                          <a:rPr lang="en-US" sz="2000" i="1">
                            <a:solidFill>
                              <a:srgbClr val="0070C0"/>
                            </a:solidFill>
                            <a:latin typeface="Cambria Math" panose="02040503050406030204" pitchFamily="18" charset="0"/>
                          </a:rPr>
                          <m:t>𝑅</m:t>
                        </m:r>
                      </m:sup>
                    </m:sSubSup>
                  </m:oMath>
                </a14:m>
                <a:r>
                  <a:rPr lang="en-US" sz="2000" dirty="0">
                    <a:solidFill>
                      <a:srgbClr val="0070C0"/>
                    </a:solidFill>
                  </a:rPr>
                  <a:t>(Random)</a:t>
                </a:r>
              </a:p>
              <a:p>
                <a:r>
                  <a:rPr lang="en-US" sz="2400" dirty="0">
                    <a:solidFill>
                      <a:srgbClr val="0070C0"/>
                    </a:solidFill>
                  </a:rPr>
                  <a:t>So 3*3=9</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519" t="-9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40</a:t>
            </a:fld>
            <a:endParaRPr lang="en-US" dirty="0"/>
          </a:p>
        </p:txBody>
      </p:sp>
    </p:spTree>
    <p:extLst>
      <p:ext uri="{BB962C8B-B14F-4D97-AF65-F5344CB8AC3E}">
        <p14:creationId xmlns:p14="http://schemas.microsoft.com/office/powerpoint/2010/main" val="857117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Fictitious Play</a:t>
            </a:r>
          </a:p>
        </p:txBody>
      </p:sp>
      <p:sp>
        <p:nvSpPr>
          <p:cNvPr id="3" name="Content Placeholder 2"/>
          <p:cNvSpPr>
            <a:spLocks noGrp="1"/>
          </p:cNvSpPr>
          <p:nvPr>
            <p:ph sz="quarter" idx="1"/>
          </p:nvPr>
        </p:nvSpPr>
        <p:spPr/>
        <p:txBody>
          <a:bodyPr>
            <a:normAutofit/>
          </a:bodyPr>
          <a:lstStyle/>
          <a:p>
            <a:r>
              <a:rPr lang="en-US" sz="2400" dirty="0"/>
              <a:t>A simple learning rule</a:t>
            </a:r>
          </a:p>
          <a:p>
            <a:pPr lvl="1"/>
            <a:r>
              <a:rPr lang="en-US" dirty="0"/>
              <a:t>An iterative approach for computing NE in two-player zero-sum games</a:t>
            </a:r>
          </a:p>
          <a:p>
            <a:pPr lvl="1"/>
            <a:r>
              <a:rPr lang="en-US" dirty="0"/>
              <a:t>Learner explicitly maintain belief about opponent’s strategy</a:t>
            </a:r>
          </a:p>
          <a:p>
            <a:pPr lvl="1"/>
            <a:r>
              <a:rPr lang="en-US" dirty="0"/>
              <a:t>In each iteration, learner</a:t>
            </a:r>
          </a:p>
          <a:p>
            <a:pPr lvl="2"/>
            <a:r>
              <a:rPr lang="en-US" sz="2400" dirty="0"/>
              <a:t>Best responds to current belief about opponent</a:t>
            </a:r>
          </a:p>
          <a:p>
            <a:pPr lvl="2"/>
            <a:r>
              <a:rPr lang="en-US" sz="2400" dirty="0"/>
              <a:t>Observe the opponent’s actual play</a:t>
            </a:r>
          </a:p>
          <a:p>
            <a:pPr lvl="2"/>
            <a:r>
              <a:rPr lang="en-US" sz="2400" dirty="0"/>
              <a:t>Update belief accordingly</a:t>
            </a:r>
          </a:p>
          <a:p>
            <a:pPr lvl="1"/>
            <a:r>
              <a:rPr lang="en-US" dirty="0"/>
              <a:t>Simplest way of forming the belief: empirical frequency!</a:t>
            </a:r>
          </a:p>
        </p:txBody>
      </p:sp>
      <p:sp>
        <p:nvSpPr>
          <p:cNvPr id="4" name="Slide Number Placeholder 3"/>
          <p:cNvSpPr>
            <a:spLocks noGrp="1"/>
          </p:cNvSpPr>
          <p:nvPr>
            <p:ph type="sldNum" sz="quarter" idx="12"/>
          </p:nvPr>
        </p:nvSpPr>
        <p:spPr/>
        <p:txBody>
          <a:bodyPr/>
          <a:lstStyle/>
          <a:p>
            <a:fld id="{A3B20E47-2A4C-4221-B6B9-A2AC2F1C1077}" type="slidenum">
              <a:rPr lang="en-US" smtClean="0"/>
              <a:pPr/>
              <a:t>41</a:t>
            </a:fld>
            <a:endParaRPr lang="en-US" dirty="0"/>
          </a:p>
        </p:txBody>
      </p:sp>
    </p:spTree>
    <p:extLst>
      <p:ext uri="{BB962C8B-B14F-4D97-AF65-F5344CB8AC3E}">
        <p14:creationId xmlns:p14="http://schemas.microsoft.com/office/powerpoint/2010/main" val="1156838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Fictitious Play</a:t>
            </a:r>
          </a:p>
        </p:txBody>
      </p:sp>
      <p:sp>
        <p:nvSpPr>
          <p:cNvPr id="3" name="Content Placeholder 2"/>
          <p:cNvSpPr>
            <a:spLocks noGrp="1"/>
          </p:cNvSpPr>
          <p:nvPr>
            <p:ph sz="quarter" idx="1"/>
          </p:nvPr>
        </p:nvSpPr>
        <p:spPr/>
        <p:txBody>
          <a:bodyPr/>
          <a:lstStyle/>
          <a:p>
            <a:r>
              <a:rPr lang="en-US" dirty="0"/>
              <a:t>One-shot matching pennies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42</a:t>
            </a:fld>
            <a:endParaRPr lang="en-US" dirty="0"/>
          </a:p>
        </p:txBody>
      </p:sp>
      <p:graphicFrame>
        <p:nvGraphicFramePr>
          <p:cNvPr id="5" name="Table 4">
            <a:extLst>
              <a:ext uri="{FF2B5EF4-FFF2-40B4-BE49-F238E27FC236}">
                <a16:creationId xmlns="" xmlns:a16="http://schemas.microsoft.com/office/drawing/2014/main" id="{2D8DA574-E68E-2841-A18C-6EE535FB9948}"/>
              </a:ext>
            </a:extLst>
          </p:cNvPr>
          <p:cNvGraphicFramePr>
            <a:graphicFrameLocks noGrp="1"/>
          </p:cNvGraphicFramePr>
          <p:nvPr/>
        </p:nvGraphicFramePr>
        <p:xfrm>
          <a:off x="635510" y="2084360"/>
          <a:ext cx="2553741" cy="1476720"/>
        </p:xfrm>
        <a:graphic>
          <a:graphicData uri="http://schemas.openxmlformats.org/drawingml/2006/table">
            <a:tbl>
              <a:tblPr firstRow="1" bandRow="1">
                <a:tableStyleId>{5940675A-B579-460E-94D1-54222C63F5DA}</a:tableStyleId>
              </a:tblPr>
              <a:tblGrid>
                <a:gridCol w="851247">
                  <a:extLst>
                    <a:ext uri="{9D8B030D-6E8A-4147-A177-3AD203B41FA5}">
                      <a16:colId xmlns="" xmlns:a16="http://schemas.microsoft.com/office/drawing/2014/main" val="20000"/>
                    </a:ext>
                  </a:extLst>
                </a:gridCol>
                <a:gridCol w="851247">
                  <a:extLst>
                    <a:ext uri="{9D8B030D-6E8A-4147-A177-3AD203B41FA5}">
                      <a16:colId xmlns="" xmlns:a16="http://schemas.microsoft.com/office/drawing/2014/main" val="20001"/>
                    </a:ext>
                  </a:extLst>
                </a:gridCol>
                <a:gridCol w="851247">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Heads</a:t>
                      </a:r>
                    </a:p>
                  </a:txBody>
                  <a:tcPr/>
                </a:tc>
                <a:tc>
                  <a:txBody>
                    <a:bodyPr/>
                    <a:lstStyle/>
                    <a:p>
                      <a:pPr algn="ctr"/>
                      <a:r>
                        <a:rPr lang="en-US" sz="20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Heads</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Tails</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p:sp>
        <p:nvSpPr>
          <p:cNvPr id="6" name="TextBox 5">
            <a:extLst>
              <a:ext uri="{FF2B5EF4-FFF2-40B4-BE49-F238E27FC236}">
                <a16:creationId xmlns="" xmlns:a16="http://schemas.microsoft.com/office/drawing/2014/main" id="{660D7D20-8DC6-7E40-AEEC-6F4265755FA3}"/>
              </a:ext>
            </a:extLst>
          </p:cNvPr>
          <p:cNvSpPr txBox="1"/>
          <p:nvPr/>
        </p:nvSpPr>
        <p:spPr>
          <a:xfrm>
            <a:off x="1756601" y="1634784"/>
            <a:ext cx="1376246" cy="400110"/>
          </a:xfrm>
          <a:prstGeom prst="rect">
            <a:avLst/>
          </a:prstGeom>
          <a:noFill/>
        </p:spPr>
        <p:txBody>
          <a:bodyPr wrap="square" rtlCol="0">
            <a:spAutoFit/>
          </a:bodyPr>
          <a:lstStyle/>
          <a:p>
            <a:r>
              <a:rPr lang="en-US" sz="2000" dirty="0">
                <a:solidFill>
                  <a:srgbClr val="00B050"/>
                </a:solidFill>
              </a:rPr>
              <a:t>Player 2</a:t>
            </a:r>
          </a:p>
        </p:txBody>
      </p:sp>
      <p:sp>
        <p:nvSpPr>
          <p:cNvPr id="7" name="TextBox 6">
            <a:extLst>
              <a:ext uri="{FF2B5EF4-FFF2-40B4-BE49-F238E27FC236}">
                <a16:creationId xmlns="" xmlns:a16="http://schemas.microsoft.com/office/drawing/2014/main" id="{FA337AAB-BC1E-0840-926D-5C16DDA67707}"/>
              </a:ext>
            </a:extLst>
          </p:cNvPr>
          <p:cNvSpPr txBox="1"/>
          <p:nvPr/>
        </p:nvSpPr>
        <p:spPr>
          <a:xfrm rot="16200000">
            <a:off x="-401960" y="2620596"/>
            <a:ext cx="1480858" cy="400110"/>
          </a:xfrm>
          <a:prstGeom prst="rect">
            <a:avLst/>
          </a:prstGeom>
          <a:noFill/>
        </p:spPr>
        <p:txBody>
          <a:bodyPr wrap="square" rtlCol="0">
            <a:spAutoFit/>
          </a:bodyPr>
          <a:lstStyle/>
          <a:p>
            <a:pPr algn="ctr"/>
            <a:r>
              <a:rPr lang="en-US" sz="2000" dirty="0">
                <a:solidFill>
                  <a:schemeClr val="accent1"/>
                </a:solidFill>
              </a:rPr>
              <a:t>Player</a:t>
            </a:r>
            <a:r>
              <a:rPr lang="zh-CN" altLang="en-US" sz="2000" dirty="0">
                <a:solidFill>
                  <a:schemeClr val="accent1"/>
                </a:solidFill>
              </a:rPr>
              <a:t> </a:t>
            </a:r>
            <a:r>
              <a:rPr lang="en-US" altLang="zh-CN" sz="2000" dirty="0">
                <a:solidFill>
                  <a:schemeClr val="accent1"/>
                </a:solidFill>
              </a:rPr>
              <a:t>1</a:t>
            </a:r>
            <a:endParaRPr lang="en-US" sz="2000" dirty="0">
              <a:solidFill>
                <a:schemeClr val="accent1"/>
              </a:solidFill>
            </a:endParaRPr>
          </a:p>
        </p:txBody>
      </p:sp>
      <mc:AlternateContent xmlns:mc="http://schemas.openxmlformats.org/markup-compatibility/2006" xmlns:a14="http://schemas.microsoft.com/office/drawing/2010/main">
        <mc:Choice Requires="a14">
          <p:sp>
            <p:nvSpPr>
              <p:cNvPr id="8" name="TextBox 7"/>
              <p:cNvSpPr txBox="1"/>
              <p:nvPr/>
            </p:nvSpPr>
            <p:spPr>
              <a:xfrm>
                <a:off x="3434576" y="1886517"/>
                <a:ext cx="5484526" cy="461665"/>
              </a:xfrm>
              <a:prstGeom prst="rect">
                <a:avLst/>
              </a:prstGeom>
              <a:noFill/>
            </p:spPr>
            <p:txBody>
              <a:bodyPr wrap="square" rtlCol="0">
                <a:spAutoFit/>
              </a:bodyPr>
              <a:lstStyle/>
              <a:p>
                <a:r>
                  <a:rPr lang="en-US" sz="2400" dirty="0"/>
                  <a:t>Let </a:t>
                </a:r>
                <a14:m>
                  <m:oMath xmlns:m="http://schemas.openxmlformats.org/officeDocument/2006/math">
                    <m:r>
                      <a:rPr lang="en-US" sz="2400" b="0" i="1" smtClean="0">
                        <a:latin typeface="Cambria Math" panose="02040503050406030204" pitchFamily="18" charset="0"/>
                      </a:rPr>
                      <m:t>𝑤</m:t>
                    </m:r>
                    <m:r>
                      <a:rPr lang="en-US" sz="2400" b="0" i="1" smtClean="0">
                        <a:latin typeface="Cambria Math" panose="02040503050406030204" pitchFamily="18" charset="0"/>
                      </a:rPr>
                      <m:t>(</m:t>
                    </m:r>
                    <m:r>
                      <a:rPr lang="en-US" sz="2400" b="0" i="1" smtClean="0">
                        <a:latin typeface="Cambria Math" panose="02040503050406030204" pitchFamily="18" charset="0"/>
                      </a:rPr>
                      <m:t>𝑎</m:t>
                    </m:r>
                    <m:r>
                      <a:rPr lang="en-US" sz="2400" b="0" i="1" smtClean="0">
                        <a:latin typeface="Cambria Math" panose="02040503050406030204" pitchFamily="18" charset="0"/>
                      </a:rPr>
                      <m:t>)</m:t>
                    </m:r>
                  </m:oMath>
                </a14:m>
                <a:r>
                  <a:rPr lang="en-US" sz="2400" dirty="0"/>
                  <a:t>= #times opponent play </a:t>
                </a:r>
                <a14:m>
                  <m:oMath xmlns:m="http://schemas.openxmlformats.org/officeDocument/2006/math">
                    <m:r>
                      <a:rPr lang="en-US" sz="2400" b="0" i="1" smtClean="0">
                        <a:latin typeface="Cambria Math" panose="02040503050406030204" pitchFamily="18" charset="0"/>
                      </a:rPr>
                      <m:t>𝑎</m:t>
                    </m:r>
                  </m:oMath>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3434576" y="1886517"/>
                <a:ext cx="5484526" cy="461665"/>
              </a:xfrm>
              <a:prstGeom prst="rect">
                <a:avLst/>
              </a:prstGeom>
              <a:blipFill rotWithShape="0">
                <a:blip r:embed="rId2"/>
                <a:stretch>
                  <a:fillRect l="-1667"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434576" y="2417197"/>
                <a:ext cx="4929080" cy="1119987"/>
              </a:xfrm>
              <a:prstGeom prst="rect">
                <a:avLst/>
              </a:prstGeom>
              <a:noFill/>
            </p:spPr>
            <p:txBody>
              <a:bodyPr wrap="square" rtlCol="0">
                <a:spAutoFit/>
              </a:bodyPr>
              <a:lstStyle/>
              <a:p>
                <a:r>
                  <a:rPr lang="en-US" sz="2400" dirty="0"/>
                  <a:t>Agent believes opponent’s strategy is choosing </a:t>
                </a:r>
                <a14:m>
                  <m:oMath xmlns:m="http://schemas.openxmlformats.org/officeDocument/2006/math">
                    <m:r>
                      <a:rPr lang="en-US" sz="2400" b="0" i="1" smtClean="0">
                        <a:latin typeface="Cambria Math" panose="02040503050406030204" pitchFamily="18" charset="0"/>
                      </a:rPr>
                      <m:t>𝑎</m:t>
                    </m:r>
                  </m:oMath>
                </a14:m>
                <a:r>
                  <a:rPr lang="en-US" sz="2400" dirty="0"/>
                  <a:t> with prob. </a:t>
                </a:r>
                <a14:m>
                  <m:oMath xmlns:m="http://schemas.openxmlformats.org/officeDocument/2006/math">
                    <m:f>
                      <m:fPr>
                        <m:ctrlPr>
                          <a:rPr lang="en-US" sz="2400" b="0" i="1" smtClean="0">
                            <a:latin typeface="Cambria Math" panose="02040503050406030204" pitchFamily="18" charset="0"/>
                          </a:rPr>
                        </m:ctrlPr>
                      </m:fPr>
                      <m:num>
                        <m:r>
                          <a:rPr lang="en-US" sz="2400" i="1">
                            <a:latin typeface="Cambria Math" panose="02040503050406030204" pitchFamily="18" charset="0"/>
                          </a:rPr>
                          <m:t>𝑤</m:t>
                        </m:r>
                        <m:d>
                          <m:dPr>
                            <m:ctrlPr>
                              <a:rPr lang="en-US" sz="2400" i="1">
                                <a:latin typeface="Cambria Math" panose="02040503050406030204" pitchFamily="18" charset="0"/>
                              </a:rPr>
                            </m:ctrlPr>
                          </m:dPr>
                          <m:e>
                            <m:r>
                              <a:rPr lang="en-US" sz="2400" i="1">
                                <a:latin typeface="Cambria Math" panose="02040503050406030204" pitchFamily="18" charset="0"/>
                              </a:rPr>
                              <m:t>𝑎</m:t>
                            </m:r>
                          </m:e>
                        </m:d>
                      </m:num>
                      <m:den>
                        <m:nary>
                          <m:naryPr>
                            <m:chr m:val="∑"/>
                            <m:supHide m:val="on"/>
                            <m:ctrlPr>
                              <a:rPr lang="en-US" sz="2400" b="0" i="1" smtClean="0">
                                <a:latin typeface="Cambria Math" panose="02040503050406030204" pitchFamily="18" charset="0"/>
                              </a:rPr>
                            </m:ctrlPr>
                          </m:naryPr>
                          <m: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rPr>
                                  <m:t>′</m:t>
                                </m:r>
                              </m:sup>
                            </m:sSup>
                          </m:sub>
                          <m:sup/>
                          <m:e>
                            <m:r>
                              <a:rPr lang="en-US" sz="2400" b="0" i="1" smtClean="0">
                                <a:latin typeface="Cambria Math" panose="02040503050406030204" pitchFamily="18" charset="0"/>
                              </a:rPr>
                              <m:t>𝑤</m:t>
                            </m:r>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rPr>
                                      <m:t>′</m:t>
                                    </m:r>
                                  </m:sup>
                                </m:sSup>
                              </m:e>
                            </m:d>
                          </m:e>
                        </m:nary>
                      </m:den>
                    </m:f>
                  </m:oMath>
                </a14:m>
                <a:endParaRPr lang="en-US"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3434576" y="2417197"/>
                <a:ext cx="4929080" cy="1119987"/>
              </a:xfrm>
              <a:prstGeom prst="rect">
                <a:avLst/>
              </a:prstGeom>
              <a:blipFill rotWithShape="0">
                <a:blip r:embed="rId3"/>
                <a:stretch>
                  <a:fillRect l="-1854" t="-43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103642457"/>
                  </p:ext>
                </p:extLst>
              </p:nvPr>
            </p:nvGraphicFramePr>
            <p:xfrm>
              <a:off x="1602058" y="3762375"/>
              <a:ext cx="6096000" cy="2494280"/>
            </p:xfrm>
            <a:graphic>
              <a:graphicData uri="http://schemas.openxmlformats.org/drawingml/2006/table">
                <a:tbl>
                  <a:tblPr firstRow="1" bandRow="1">
                    <a:tableStyleId>{6E25E649-3F16-4E02-A733-19D2CDBF48F0}</a:tableStyleId>
                  </a:tblPr>
                  <a:tblGrid>
                    <a:gridCol w="1219200">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1219200">
                      <a:extLst>
                        <a:ext uri="{9D8B030D-6E8A-4147-A177-3AD203B41FA5}">
                          <a16:colId xmlns="" xmlns:a16="http://schemas.microsoft.com/office/drawing/2014/main" val="20002"/>
                        </a:ext>
                      </a:extLst>
                    </a:gridCol>
                    <a:gridCol w="1219200">
                      <a:extLst>
                        <a:ext uri="{9D8B030D-6E8A-4147-A177-3AD203B41FA5}">
                          <a16:colId xmlns="" xmlns:a16="http://schemas.microsoft.com/office/drawing/2014/main" val="20003"/>
                        </a:ext>
                      </a:extLst>
                    </a:gridCol>
                    <a:gridCol w="1219200">
                      <a:extLst>
                        <a:ext uri="{9D8B030D-6E8A-4147-A177-3AD203B41FA5}">
                          <a16:colId xmlns="" xmlns:a16="http://schemas.microsoft.com/office/drawing/2014/main" val="20004"/>
                        </a:ext>
                      </a:extLst>
                    </a:gridCol>
                  </a:tblGrid>
                  <a:tr h="370840">
                    <a:tc>
                      <a:txBody>
                        <a:bodyPr/>
                        <a:lstStyle/>
                        <a:p>
                          <a:r>
                            <a:rPr lang="en-US" dirty="0"/>
                            <a:t>Round</a:t>
                          </a:r>
                        </a:p>
                      </a:txBody>
                      <a:tcPr/>
                    </a:tc>
                    <a:tc>
                      <a:txBody>
                        <a:bodyPr/>
                        <a:lstStyle/>
                        <a:p>
                          <a:r>
                            <a:rPr lang="en-US" dirty="0"/>
                            <a:t>1’s action</a:t>
                          </a:r>
                        </a:p>
                      </a:txBody>
                      <a:tcPr/>
                    </a:tc>
                    <a:tc>
                      <a:txBody>
                        <a:bodyPr/>
                        <a:lstStyle/>
                        <a:p>
                          <a:r>
                            <a:rPr lang="en-US" dirty="0"/>
                            <a:t>2’s action</a:t>
                          </a:r>
                        </a:p>
                      </a:txBody>
                      <a:tcPr/>
                    </a:tc>
                    <a:tc>
                      <a:txBody>
                        <a:bodyPr/>
                        <a:lstStyle/>
                        <a:p>
                          <a:r>
                            <a:rPr lang="en-US" dirty="0"/>
                            <a:t>1’s belief in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b="1" i="1" dirty="0" smtClean="0">
                                  <a:latin typeface="Cambria Math" panose="02040503050406030204" pitchFamily="18" charset="0"/>
                                </a:rPr>
                                <m:t>)</m:t>
                              </m:r>
                            </m:oMath>
                          </a14:m>
                          <a:endParaRPr lang="en-US" dirty="0"/>
                        </a:p>
                      </a:txBody>
                      <a:tcPr/>
                    </a:tc>
                    <a:tc>
                      <a:txBody>
                        <a:bodyPr/>
                        <a:lstStyle/>
                        <a:p>
                          <a:r>
                            <a:rPr lang="en-US" dirty="0"/>
                            <a:t>2’s belief</a:t>
                          </a:r>
                        </a:p>
                        <a:p>
                          <a:r>
                            <a:rPr lang="en-US" dirty="0"/>
                            <a:t>in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b="1" i="1" dirty="0" smtClean="0">
                                  <a:latin typeface="Cambria Math" panose="02040503050406030204" pitchFamily="18" charset="0"/>
                                </a:rPr>
                                <m:t>)</m:t>
                              </m:r>
                            </m:oMath>
                          </a14:m>
                          <a:endParaRPr lang="en-US" dirty="0"/>
                        </a:p>
                      </a:txBody>
                      <a:tcPr/>
                    </a:tc>
                    <a:extLst>
                      <a:ext uri="{0D108BD9-81ED-4DB2-BD59-A6C34878D82A}">
                        <a16:rowId xmlns="" xmlns:a16="http://schemas.microsoft.com/office/drawing/2014/main" val="10000"/>
                      </a:ext>
                    </a:extLst>
                  </a:tr>
                  <a:tr h="370840">
                    <a:tc>
                      <a:txBody>
                        <a:bodyPr/>
                        <a:lstStyle/>
                        <a:p>
                          <a:r>
                            <a:rPr lang="en-US" dirty="0"/>
                            <a:t>0</a:t>
                          </a:r>
                        </a:p>
                      </a:txBody>
                      <a:tcPr/>
                    </a:tc>
                    <a:tc>
                      <a:txBody>
                        <a:bodyPr/>
                        <a:lstStyle/>
                        <a:p>
                          <a:endParaRPr lang="en-US" dirty="0"/>
                        </a:p>
                      </a:txBody>
                      <a:tcPr/>
                    </a:tc>
                    <a:tc>
                      <a:txBody>
                        <a:bodyPr/>
                        <a:lstStyle/>
                        <a:p>
                          <a:endParaRPr lang="en-US" dirty="0"/>
                        </a:p>
                      </a:txBody>
                      <a:tcPr/>
                    </a:tc>
                    <a:tc>
                      <a:txBody>
                        <a:bodyPr/>
                        <a:lstStyle/>
                        <a:p>
                          <a:r>
                            <a:rPr lang="en-US" dirty="0"/>
                            <a:t>(1.5,2)</a:t>
                          </a:r>
                        </a:p>
                      </a:txBody>
                      <a:tcPr/>
                    </a:tc>
                    <a:tc>
                      <a:txBody>
                        <a:bodyPr/>
                        <a:lstStyle/>
                        <a:p>
                          <a:r>
                            <a:rPr lang="en-US" dirty="0"/>
                            <a:t>(2,1.5)</a:t>
                          </a:r>
                        </a:p>
                      </a:txBody>
                      <a:tcPr/>
                    </a:tc>
                    <a:extLst>
                      <a:ext uri="{0D108BD9-81ED-4DB2-BD59-A6C34878D82A}">
                        <a16:rowId xmlns="" xmlns:a16="http://schemas.microsoft.com/office/drawing/2014/main" val="10001"/>
                      </a:ext>
                    </a:extLst>
                  </a:tr>
                  <a:tr h="370840">
                    <a:tc>
                      <a:txBody>
                        <a:bodyPr/>
                        <a:lstStyle/>
                        <a:p>
                          <a:r>
                            <a:rPr lang="en-US" dirty="0"/>
                            <a:t>1</a:t>
                          </a:r>
                        </a:p>
                      </a:txBody>
                      <a:tcPr/>
                    </a:tc>
                    <a:tc>
                      <a:txBody>
                        <a:bodyPr/>
                        <a:lstStyle/>
                        <a:p>
                          <a:r>
                            <a:rPr lang="en-US" dirty="0"/>
                            <a:t>T</a:t>
                          </a:r>
                        </a:p>
                      </a:txBody>
                      <a:tcPr/>
                    </a:tc>
                    <a:tc>
                      <a:txBody>
                        <a:bodyPr/>
                        <a:lstStyle/>
                        <a:p>
                          <a:r>
                            <a:rPr lang="en-US" dirty="0"/>
                            <a:t>T</a:t>
                          </a:r>
                        </a:p>
                      </a:txBody>
                      <a:tcPr/>
                    </a:tc>
                    <a:tc>
                      <a:txBody>
                        <a:bodyPr/>
                        <a:lstStyle/>
                        <a:p>
                          <a:r>
                            <a:rPr lang="en-US" dirty="0"/>
                            <a:t>(1.5,</a:t>
                          </a:r>
                          <a:r>
                            <a:rPr lang="en-US" dirty="0">
                              <a:solidFill>
                                <a:srgbClr val="C00000"/>
                              </a:solidFill>
                            </a:rPr>
                            <a:t>3</a:t>
                          </a:r>
                          <a:r>
                            <a:rPr lang="en-US" dirty="0"/>
                            <a:t>)</a:t>
                          </a:r>
                        </a:p>
                      </a:txBody>
                      <a:tcPr/>
                    </a:tc>
                    <a:tc>
                      <a:txBody>
                        <a:bodyPr/>
                        <a:lstStyle/>
                        <a:p>
                          <a:r>
                            <a:rPr lang="en-US" dirty="0"/>
                            <a:t>(2,</a:t>
                          </a:r>
                          <a:r>
                            <a:rPr lang="en-US" dirty="0">
                              <a:solidFill>
                                <a:srgbClr val="C00000"/>
                              </a:solidFill>
                            </a:rPr>
                            <a:t>2.5</a:t>
                          </a:r>
                          <a:r>
                            <a:rPr lang="en-US" dirty="0"/>
                            <a:t>)</a:t>
                          </a:r>
                        </a:p>
                      </a:txBody>
                      <a:tcPr/>
                    </a:tc>
                    <a:extLst>
                      <a:ext uri="{0D108BD9-81ED-4DB2-BD59-A6C34878D82A}">
                        <a16:rowId xmlns="" xmlns:a16="http://schemas.microsoft.com/office/drawing/2014/main" val="10002"/>
                      </a:ext>
                    </a:extLst>
                  </a:tr>
                  <a:tr h="370840">
                    <a:tc>
                      <a:txBody>
                        <a:bodyPr/>
                        <a:lstStyle/>
                        <a:p>
                          <a:r>
                            <a:rPr lang="en-US" dirty="0"/>
                            <a:t>2</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0003"/>
                      </a:ext>
                    </a:extLst>
                  </a:tr>
                  <a:tr h="370840">
                    <a:tc>
                      <a:txBody>
                        <a:bodyPr/>
                        <a:lstStyle/>
                        <a:p>
                          <a:r>
                            <a:rPr lang="en-US" dirty="0"/>
                            <a:t>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0004"/>
                      </a:ext>
                    </a:extLst>
                  </a:tr>
                  <a:tr h="370840">
                    <a:tc>
                      <a:txBody>
                        <a:bodyPr/>
                        <a:lstStyle/>
                        <a:p>
                          <a:r>
                            <a:rPr lang="en-US" dirty="0"/>
                            <a:t>4</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10005"/>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103642457"/>
                  </p:ext>
                </p:extLst>
              </p:nvPr>
            </p:nvGraphicFramePr>
            <p:xfrm>
              <a:off x="1602058" y="3762375"/>
              <a:ext cx="6096000" cy="2494280"/>
            </p:xfrm>
            <a:graphic>
              <a:graphicData uri="http://schemas.openxmlformats.org/drawingml/2006/table">
                <a:tbl>
                  <a:tblPr firstRow="1" bandRow="1">
                    <a:tableStyleId>{6E25E649-3F16-4E02-A733-19D2CDBF48F0}</a:tableStyleId>
                  </a:tblPr>
                  <a:tblGrid>
                    <a:gridCol w="1219200"/>
                    <a:gridCol w="1219200"/>
                    <a:gridCol w="1219200"/>
                    <a:gridCol w="1219200"/>
                    <a:gridCol w="1219200"/>
                  </a:tblGrid>
                  <a:tr h="640080">
                    <a:tc>
                      <a:txBody>
                        <a:bodyPr/>
                        <a:lstStyle/>
                        <a:p>
                          <a:r>
                            <a:rPr lang="en-US" dirty="0" smtClean="0"/>
                            <a:t>Round</a:t>
                          </a:r>
                          <a:endParaRPr lang="en-US" dirty="0"/>
                        </a:p>
                      </a:txBody>
                      <a:tcPr/>
                    </a:tc>
                    <a:tc>
                      <a:txBody>
                        <a:bodyPr/>
                        <a:lstStyle/>
                        <a:p>
                          <a:r>
                            <a:rPr lang="en-US" dirty="0" smtClean="0"/>
                            <a:t>1’s action</a:t>
                          </a:r>
                          <a:endParaRPr lang="en-US" dirty="0"/>
                        </a:p>
                      </a:txBody>
                      <a:tcPr/>
                    </a:tc>
                    <a:tc>
                      <a:txBody>
                        <a:bodyPr/>
                        <a:lstStyle/>
                        <a:p>
                          <a:r>
                            <a:rPr lang="en-US" dirty="0" smtClean="0"/>
                            <a:t>2’s action</a:t>
                          </a:r>
                          <a:endParaRPr lang="en-US" dirty="0"/>
                        </a:p>
                      </a:txBody>
                      <a:tcPr/>
                    </a:tc>
                    <a:tc>
                      <a:txBody>
                        <a:bodyPr/>
                        <a:lstStyle/>
                        <a:p>
                          <a:endParaRPr lang="en-US"/>
                        </a:p>
                      </a:txBody>
                      <a:tcPr>
                        <a:blipFill rotWithShape="0">
                          <a:blip r:embed="rId4"/>
                          <a:stretch>
                            <a:fillRect l="-300500" t="-4762" r="-101000" b="-304762"/>
                          </a:stretch>
                        </a:blipFill>
                      </a:tcPr>
                    </a:tc>
                    <a:tc>
                      <a:txBody>
                        <a:bodyPr/>
                        <a:lstStyle/>
                        <a:p>
                          <a:endParaRPr lang="en-US"/>
                        </a:p>
                      </a:txBody>
                      <a:tcPr>
                        <a:blipFill rotWithShape="0">
                          <a:blip r:embed="rId4"/>
                          <a:stretch>
                            <a:fillRect l="-400500" t="-4762" r="-1000" b="-304762"/>
                          </a:stretch>
                        </a:blipFill>
                      </a:tcPr>
                    </a:tc>
                  </a:tr>
                  <a:tr h="370840">
                    <a:tc>
                      <a:txBody>
                        <a:bodyPr/>
                        <a:lstStyle/>
                        <a:p>
                          <a:r>
                            <a:rPr lang="en-US" dirty="0" smtClean="0"/>
                            <a:t>0</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(1.5,2)</a:t>
                          </a:r>
                          <a:endParaRPr lang="en-US" dirty="0"/>
                        </a:p>
                      </a:txBody>
                      <a:tcPr/>
                    </a:tc>
                    <a:tc>
                      <a:txBody>
                        <a:bodyPr/>
                        <a:lstStyle/>
                        <a:p>
                          <a:r>
                            <a:rPr lang="en-US" dirty="0" smtClean="0"/>
                            <a:t>(2,1.5)</a:t>
                          </a:r>
                          <a:endParaRPr lang="en-US" dirty="0"/>
                        </a:p>
                      </a:txBody>
                      <a:tcPr/>
                    </a:tc>
                  </a:tr>
                  <a:tr h="370840">
                    <a:tc>
                      <a:txBody>
                        <a:bodyPr/>
                        <a:lstStyle/>
                        <a:p>
                          <a:r>
                            <a:rPr lang="en-US" dirty="0" smtClean="0"/>
                            <a:t>1</a:t>
                          </a:r>
                          <a:endParaRPr lang="en-US" dirty="0"/>
                        </a:p>
                      </a:txBody>
                      <a:tcPr/>
                    </a:tc>
                    <a:tc>
                      <a:txBody>
                        <a:bodyPr/>
                        <a:lstStyle/>
                        <a:p>
                          <a:r>
                            <a:rPr lang="en-US" dirty="0" smtClean="0"/>
                            <a:t>T</a:t>
                          </a:r>
                          <a:endParaRPr lang="en-US" dirty="0"/>
                        </a:p>
                      </a:txBody>
                      <a:tcPr/>
                    </a:tc>
                    <a:tc>
                      <a:txBody>
                        <a:bodyPr/>
                        <a:lstStyle/>
                        <a:p>
                          <a:r>
                            <a:rPr lang="en-US" dirty="0" smtClean="0"/>
                            <a:t>T</a:t>
                          </a:r>
                          <a:endParaRPr lang="en-US" dirty="0"/>
                        </a:p>
                      </a:txBody>
                      <a:tcPr/>
                    </a:tc>
                    <a:tc>
                      <a:txBody>
                        <a:bodyPr/>
                        <a:lstStyle/>
                        <a:p>
                          <a:r>
                            <a:rPr lang="en-US" dirty="0" smtClean="0"/>
                            <a:t>(1.5,</a:t>
                          </a:r>
                          <a:r>
                            <a:rPr lang="en-US" dirty="0" smtClean="0">
                              <a:solidFill>
                                <a:srgbClr val="C00000"/>
                              </a:solidFill>
                            </a:rPr>
                            <a:t>3</a:t>
                          </a:r>
                          <a:r>
                            <a:rPr lang="en-US" dirty="0" smtClean="0"/>
                            <a:t>)</a:t>
                          </a:r>
                          <a:endParaRPr lang="en-US" dirty="0"/>
                        </a:p>
                      </a:txBody>
                      <a:tcPr/>
                    </a:tc>
                    <a:tc>
                      <a:txBody>
                        <a:bodyPr/>
                        <a:lstStyle/>
                        <a:p>
                          <a:r>
                            <a:rPr lang="en-US" dirty="0" smtClean="0"/>
                            <a:t>(2,</a:t>
                          </a:r>
                          <a:r>
                            <a:rPr lang="en-US" dirty="0" smtClean="0">
                              <a:solidFill>
                                <a:srgbClr val="C00000"/>
                              </a:solidFill>
                            </a:rPr>
                            <a:t>2.5</a:t>
                          </a:r>
                          <a:r>
                            <a:rPr lang="en-US" dirty="0" smtClean="0"/>
                            <a:t>)</a:t>
                          </a:r>
                          <a:endParaRPr lang="en-US" dirty="0"/>
                        </a:p>
                      </a:txBody>
                      <a:tcPr/>
                    </a:tc>
                  </a:tr>
                  <a:tr h="370840">
                    <a:tc>
                      <a:txBody>
                        <a:bodyPr/>
                        <a:lstStyle/>
                        <a:p>
                          <a:r>
                            <a:rPr lang="en-US" dirty="0" smtClean="0"/>
                            <a:t>2</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3</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4</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mc:Fallback>
      </mc:AlternateContent>
    </p:spTree>
    <p:extLst>
      <p:ext uri="{BB962C8B-B14F-4D97-AF65-F5344CB8AC3E}">
        <p14:creationId xmlns:p14="http://schemas.microsoft.com/office/powerpoint/2010/main" val="1258399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Fictitious Play</a:t>
            </a:r>
          </a:p>
        </p:txBody>
      </p:sp>
      <p:sp>
        <p:nvSpPr>
          <p:cNvPr id="3" name="Content Placeholder 2"/>
          <p:cNvSpPr>
            <a:spLocks noGrp="1"/>
          </p:cNvSpPr>
          <p:nvPr>
            <p:ph sz="quarter" idx="1"/>
          </p:nvPr>
        </p:nvSpPr>
        <p:spPr/>
        <p:txBody>
          <a:bodyPr/>
          <a:lstStyle/>
          <a:p>
            <a:r>
              <a:rPr lang="en-US" dirty="0"/>
              <a:t>One-shot matching pennies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43</a:t>
            </a:fld>
            <a:endParaRPr lang="en-US" dirty="0"/>
          </a:p>
        </p:txBody>
      </p:sp>
      <p:graphicFrame>
        <p:nvGraphicFramePr>
          <p:cNvPr id="5" name="Table 4">
            <a:extLst>
              <a:ext uri="{FF2B5EF4-FFF2-40B4-BE49-F238E27FC236}">
                <a16:creationId xmlns="" xmlns:a16="http://schemas.microsoft.com/office/drawing/2014/main" id="{2D8DA574-E68E-2841-A18C-6EE535FB9948}"/>
              </a:ext>
            </a:extLst>
          </p:cNvPr>
          <p:cNvGraphicFramePr>
            <a:graphicFrameLocks noGrp="1"/>
          </p:cNvGraphicFramePr>
          <p:nvPr>
            <p:extLst>
              <p:ext uri="{D42A27DB-BD31-4B8C-83A1-F6EECF244321}">
                <p14:modId xmlns:p14="http://schemas.microsoft.com/office/powerpoint/2010/main" val="3785545517"/>
              </p:ext>
            </p:extLst>
          </p:nvPr>
        </p:nvGraphicFramePr>
        <p:xfrm>
          <a:off x="635510" y="2084360"/>
          <a:ext cx="2553741" cy="1476720"/>
        </p:xfrm>
        <a:graphic>
          <a:graphicData uri="http://schemas.openxmlformats.org/drawingml/2006/table">
            <a:tbl>
              <a:tblPr firstRow="1" bandRow="1">
                <a:tableStyleId>{5940675A-B579-460E-94D1-54222C63F5DA}</a:tableStyleId>
              </a:tblPr>
              <a:tblGrid>
                <a:gridCol w="851247">
                  <a:extLst>
                    <a:ext uri="{9D8B030D-6E8A-4147-A177-3AD203B41FA5}">
                      <a16:colId xmlns="" xmlns:a16="http://schemas.microsoft.com/office/drawing/2014/main" val="20000"/>
                    </a:ext>
                  </a:extLst>
                </a:gridCol>
                <a:gridCol w="851247">
                  <a:extLst>
                    <a:ext uri="{9D8B030D-6E8A-4147-A177-3AD203B41FA5}">
                      <a16:colId xmlns="" xmlns:a16="http://schemas.microsoft.com/office/drawing/2014/main" val="20001"/>
                    </a:ext>
                  </a:extLst>
                </a:gridCol>
                <a:gridCol w="851247">
                  <a:extLst>
                    <a:ext uri="{9D8B030D-6E8A-4147-A177-3AD203B41FA5}">
                      <a16:colId xmlns="" xmlns:a16="http://schemas.microsoft.com/office/drawing/2014/main" val="20002"/>
                    </a:ext>
                  </a:extLst>
                </a:gridCol>
              </a:tblGrid>
              <a:tr h="573622">
                <a:tc>
                  <a:txBody>
                    <a:bodyPr/>
                    <a:lstStyle/>
                    <a:p>
                      <a:pPr algn="ctr"/>
                      <a:endParaRPr lang="en-US" sz="2000" dirty="0"/>
                    </a:p>
                  </a:txBody>
                  <a:tcPr/>
                </a:tc>
                <a:tc>
                  <a:txBody>
                    <a:bodyPr/>
                    <a:lstStyle/>
                    <a:p>
                      <a:pPr algn="ctr"/>
                      <a:r>
                        <a:rPr lang="en-US" sz="2000" kern="1200" dirty="0">
                          <a:solidFill>
                            <a:srgbClr val="00B050"/>
                          </a:solidFill>
                          <a:latin typeface="+mn-lt"/>
                          <a:ea typeface="+mn-ea"/>
                          <a:cs typeface="+mn-cs"/>
                        </a:rPr>
                        <a:t>Heads</a:t>
                      </a:r>
                    </a:p>
                  </a:txBody>
                  <a:tcPr/>
                </a:tc>
                <a:tc>
                  <a:txBody>
                    <a:bodyPr/>
                    <a:lstStyle/>
                    <a:p>
                      <a:pPr algn="ctr"/>
                      <a:r>
                        <a:rPr lang="en-US" sz="2000" kern="1200" dirty="0">
                          <a:solidFill>
                            <a:srgbClr val="00B050"/>
                          </a:solidFill>
                          <a:latin typeface="+mn-lt"/>
                          <a:ea typeface="+mn-ea"/>
                          <a:cs typeface="+mn-cs"/>
                        </a:rPr>
                        <a:t>Tails</a:t>
                      </a:r>
                    </a:p>
                  </a:txBody>
                  <a:tcPr/>
                </a:tc>
                <a:extLst>
                  <a:ext uri="{0D108BD9-81ED-4DB2-BD59-A6C34878D82A}">
                    <a16:rowId xmlns="" xmlns:a16="http://schemas.microsoft.com/office/drawing/2014/main" val="10000"/>
                  </a:ext>
                </a:extLst>
              </a:tr>
              <a:tr h="498879">
                <a:tc>
                  <a:txBody>
                    <a:bodyPr/>
                    <a:lstStyle/>
                    <a:p>
                      <a:pPr marL="0" algn="ctr" defTabSz="914400" rtl="0" eaLnBrk="1" latinLnBrk="0" hangingPunct="1"/>
                      <a:r>
                        <a:rPr lang="en-US" sz="2000" kern="1200" dirty="0">
                          <a:solidFill>
                            <a:schemeClr val="accent1"/>
                          </a:solidFill>
                          <a:latin typeface="+mn-lt"/>
                          <a:ea typeface="+mn-ea"/>
                          <a:cs typeface="+mn-cs"/>
                        </a:rPr>
                        <a:t>Heads</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extLst>
                  <a:ext uri="{0D108BD9-81ED-4DB2-BD59-A6C34878D82A}">
                    <a16:rowId xmlns="" xmlns:a16="http://schemas.microsoft.com/office/drawing/2014/main" val="10001"/>
                  </a:ext>
                </a:extLst>
              </a:tr>
              <a:tr h="404219">
                <a:tc>
                  <a:txBody>
                    <a:bodyPr/>
                    <a:lstStyle/>
                    <a:p>
                      <a:pPr marL="0" algn="ctr" defTabSz="914400" rtl="0" eaLnBrk="1" latinLnBrk="0" hangingPunct="1"/>
                      <a:r>
                        <a:rPr lang="en-US" sz="2000" kern="1200" dirty="0">
                          <a:solidFill>
                            <a:schemeClr val="accent1"/>
                          </a:solidFill>
                          <a:latin typeface="+mn-lt"/>
                          <a:ea typeface="+mn-ea"/>
                          <a:cs typeface="+mn-cs"/>
                        </a:rPr>
                        <a:t>Tails</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tc>
                  <a:txBody>
                    <a:bodyPr/>
                    <a:lstStyle/>
                    <a:p>
                      <a:pPr marL="0" algn="ctr" rtl="0" eaLnBrk="1" latinLnBrk="0" hangingPunct="1"/>
                      <a:r>
                        <a:rPr kumimoji="0" lang="en-US" sz="2000" kern="1200" dirty="0">
                          <a:solidFill>
                            <a:schemeClr val="accent1"/>
                          </a:solidFill>
                          <a:latin typeface="+mn-lt"/>
                          <a:ea typeface="+mn-ea"/>
                          <a:cs typeface="+mn-cs"/>
                        </a:rPr>
                        <a:t>1,</a:t>
                      </a:r>
                      <a:r>
                        <a:rPr kumimoji="0" lang="en-US" sz="2000" kern="1200" dirty="0">
                          <a:solidFill>
                            <a:srgbClr val="00B050"/>
                          </a:solidFill>
                          <a:latin typeface="+mn-lt"/>
                          <a:ea typeface="+mn-ea"/>
                          <a:cs typeface="+mn-cs"/>
                        </a:rPr>
                        <a:t>-1</a:t>
                      </a:r>
                    </a:p>
                  </a:txBody>
                  <a:tcPr/>
                </a:tc>
                <a:extLst>
                  <a:ext uri="{0D108BD9-81ED-4DB2-BD59-A6C34878D82A}">
                    <a16:rowId xmlns="" xmlns:a16="http://schemas.microsoft.com/office/drawing/2014/main" val="10002"/>
                  </a:ext>
                </a:extLst>
              </a:tr>
            </a:tbl>
          </a:graphicData>
        </a:graphic>
      </p:graphicFrame>
      <p:sp>
        <p:nvSpPr>
          <p:cNvPr id="6" name="TextBox 5">
            <a:extLst>
              <a:ext uri="{FF2B5EF4-FFF2-40B4-BE49-F238E27FC236}">
                <a16:creationId xmlns="" xmlns:a16="http://schemas.microsoft.com/office/drawing/2014/main" id="{660D7D20-8DC6-7E40-AEEC-6F4265755FA3}"/>
              </a:ext>
            </a:extLst>
          </p:cNvPr>
          <p:cNvSpPr txBox="1"/>
          <p:nvPr/>
        </p:nvSpPr>
        <p:spPr>
          <a:xfrm>
            <a:off x="1756601" y="1634784"/>
            <a:ext cx="1376246" cy="400110"/>
          </a:xfrm>
          <a:prstGeom prst="rect">
            <a:avLst/>
          </a:prstGeom>
          <a:noFill/>
        </p:spPr>
        <p:txBody>
          <a:bodyPr wrap="square" rtlCol="0">
            <a:spAutoFit/>
          </a:bodyPr>
          <a:lstStyle/>
          <a:p>
            <a:r>
              <a:rPr lang="en-US" sz="2000" dirty="0">
                <a:solidFill>
                  <a:srgbClr val="00B050"/>
                </a:solidFill>
              </a:rPr>
              <a:t>Player 2</a:t>
            </a:r>
          </a:p>
        </p:txBody>
      </p:sp>
      <p:sp>
        <p:nvSpPr>
          <p:cNvPr id="7" name="TextBox 6">
            <a:extLst>
              <a:ext uri="{FF2B5EF4-FFF2-40B4-BE49-F238E27FC236}">
                <a16:creationId xmlns="" xmlns:a16="http://schemas.microsoft.com/office/drawing/2014/main" id="{FA337AAB-BC1E-0840-926D-5C16DDA67707}"/>
              </a:ext>
            </a:extLst>
          </p:cNvPr>
          <p:cNvSpPr txBox="1"/>
          <p:nvPr/>
        </p:nvSpPr>
        <p:spPr>
          <a:xfrm rot="16200000">
            <a:off x="-401960" y="2620596"/>
            <a:ext cx="1480858" cy="400110"/>
          </a:xfrm>
          <a:prstGeom prst="rect">
            <a:avLst/>
          </a:prstGeom>
          <a:noFill/>
        </p:spPr>
        <p:txBody>
          <a:bodyPr wrap="square" rtlCol="0">
            <a:spAutoFit/>
          </a:bodyPr>
          <a:lstStyle/>
          <a:p>
            <a:pPr algn="ctr"/>
            <a:r>
              <a:rPr lang="en-US" sz="2000" dirty="0">
                <a:solidFill>
                  <a:schemeClr val="accent1"/>
                </a:solidFill>
              </a:rPr>
              <a:t>Player</a:t>
            </a:r>
            <a:r>
              <a:rPr lang="zh-CN" altLang="en-US" sz="2000" dirty="0">
                <a:solidFill>
                  <a:schemeClr val="accent1"/>
                </a:solidFill>
              </a:rPr>
              <a:t> </a:t>
            </a:r>
            <a:r>
              <a:rPr lang="en-US" altLang="zh-CN" sz="2000" dirty="0">
                <a:solidFill>
                  <a:schemeClr val="accent1"/>
                </a:solidFill>
              </a:rPr>
              <a:t>1</a:t>
            </a:r>
            <a:endParaRPr lang="en-US" sz="2000" dirty="0">
              <a:solidFill>
                <a:schemeClr val="accent1"/>
              </a:solidFill>
            </a:endParaRPr>
          </a:p>
        </p:txBody>
      </p:sp>
      <mc:AlternateContent xmlns:mc="http://schemas.openxmlformats.org/markup-compatibility/2006" xmlns:a14="http://schemas.microsoft.com/office/drawing/2010/main">
        <mc:Choice Requires="a14">
          <p:sp>
            <p:nvSpPr>
              <p:cNvPr id="8" name="TextBox 7"/>
              <p:cNvSpPr txBox="1"/>
              <p:nvPr/>
            </p:nvSpPr>
            <p:spPr>
              <a:xfrm>
                <a:off x="3434576" y="1886517"/>
                <a:ext cx="5484526" cy="461665"/>
              </a:xfrm>
              <a:prstGeom prst="rect">
                <a:avLst/>
              </a:prstGeom>
              <a:noFill/>
            </p:spPr>
            <p:txBody>
              <a:bodyPr wrap="square" rtlCol="0">
                <a:spAutoFit/>
              </a:bodyPr>
              <a:lstStyle/>
              <a:p>
                <a:r>
                  <a:rPr lang="en-US" sz="2400" dirty="0"/>
                  <a:t>Let </a:t>
                </a:r>
                <a14:m>
                  <m:oMath xmlns:m="http://schemas.openxmlformats.org/officeDocument/2006/math">
                    <m:r>
                      <a:rPr lang="en-US" sz="2400" b="0" i="1" smtClean="0">
                        <a:latin typeface="Cambria Math" panose="02040503050406030204" pitchFamily="18" charset="0"/>
                      </a:rPr>
                      <m:t>𝑤</m:t>
                    </m:r>
                    <m:r>
                      <a:rPr lang="en-US" sz="2400" b="0" i="1" smtClean="0">
                        <a:latin typeface="Cambria Math" panose="02040503050406030204" pitchFamily="18" charset="0"/>
                      </a:rPr>
                      <m:t>(</m:t>
                    </m:r>
                    <m:r>
                      <a:rPr lang="en-US" sz="2400" b="0" i="1" smtClean="0">
                        <a:latin typeface="Cambria Math" panose="02040503050406030204" pitchFamily="18" charset="0"/>
                      </a:rPr>
                      <m:t>𝑎</m:t>
                    </m:r>
                    <m:r>
                      <a:rPr lang="en-US" sz="2400" b="0" i="1" smtClean="0">
                        <a:latin typeface="Cambria Math" panose="02040503050406030204" pitchFamily="18" charset="0"/>
                      </a:rPr>
                      <m:t>)</m:t>
                    </m:r>
                  </m:oMath>
                </a14:m>
                <a:r>
                  <a:rPr lang="en-US" sz="2400" dirty="0"/>
                  <a:t>= #times opponent play </a:t>
                </a:r>
                <a14:m>
                  <m:oMath xmlns:m="http://schemas.openxmlformats.org/officeDocument/2006/math">
                    <m:r>
                      <a:rPr lang="en-US" sz="2400" b="0" i="1" smtClean="0">
                        <a:latin typeface="Cambria Math" panose="02040503050406030204" pitchFamily="18" charset="0"/>
                      </a:rPr>
                      <m:t>𝑎</m:t>
                    </m:r>
                  </m:oMath>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3434576" y="1886517"/>
                <a:ext cx="5484526" cy="461665"/>
              </a:xfrm>
              <a:prstGeom prst="rect">
                <a:avLst/>
              </a:prstGeom>
              <a:blipFill rotWithShape="0">
                <a:blip r:embed="rId2"/>
                <a:stretch>
                  <a:fillRect l="-1667"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562356219"/>
                  </p:ext>
                </p:extLst>
              </p:nvPr>
            </p:nvGraphicFramePr>
            <p:xfrm>
              <a:off x="1602058" y="3762375"/>
              <a:ext cx="6096000" cy="2494280"/>
            </p:xfrm>
            <a:graphic>
              <a:graphicData uri="http://schemas.openxmlformats.org/drawingml/2006/table">
                <a:tbl>
                  <a:tblPr firstRow="1" bandRow="1">
                    <a:tableStyleId>{6E25E649-3F16-4E02-A733-19D2CDBF48F0}</a:tableStyleId>
                  </a:tblPr>
                  <a:tblGrid>
                    <a:gridCol w="1219200">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1219200">
                      <a:extLst>
                        <a:ext uri="{9D8B030D-6E8A-4147-A177-3AD203B41FA5}">
                          <a16:colId xmlns="" xmlns:a16="http://schemas.microsoft.com/office/drawing/2014/main" val="20002"/>
                        </a:ext>
                      </a:extLst>
                    </a:gridCol>
                    <a:gridCol w="1219200">
                      <a:extLst>
                        <a:ext uri="{9D8B030D-6E8A-4147-A177-3AD203B41FA5}">
                          <a16:colId xmlns="" xmlns:a16="http://schemas.microsoft.com/office/drawing/2014/main" val="20003"/>
                        </a:ext>
                      </a:extLst>
                    </a:gridCol>
                    <a:gridCol w="1219200">
                      <a:extLst>
                        <a:ext uri="{9D8B030D-6E8A-4147-A177-3AD203B41FA5}">
                          <a16:colId xmlns="" xmlns:a16="http://schemas.microsoft.com/office/drawing/2014/main" val="20004"/>
                        </a:ext>
                      </a:extLst>
                    </a:gridCol>
                  </a:tblGrid>
                  <a:tr h="370840">
                    <a:tc>
                      <a:txBody>
                        <a:bodyPr/>
                        <a:lstStyle/>
                        <a:p>
                          <a:r>
                            <a:rPr lang="en-US" dirty="0"/>
                            <a:t>Round</a:t>
                          </a:r>
                        </a:p>
                      </a:txBody>
                      <a:tcPr/>
                    </a:tc>
                    <a:tc>
                      <a:txBody>
                        <a:bodyPr/>
                        <a:lstStyle/>
                        <a:p>
                          <a:r>
                            <a:rPr lang="en-US" dirty="0"/>
                            <a:t>1’s action</a:t>
                          </a:r>
                        </a:p>
                      </a:txBody>
                      <a:tcPr/>
                    </a:tc>
                    <a:tc>
                      <a:txBody>
                        <a:bodyPr/>
                        <a:lstStyle/>
                        <a:p>
                          <a:r>
                            <a:rPr lang="en-US" dirty="0"/>
                            <a:t>2’s action</a:t>
                          </a:r>
                        </a:p>
                      </a:txBody>
                      <a:tcPr/>
                    </a:tc>
                    <a:tc>
                      <a:txBody>
                        <a:bodyPr/>
                        <a:lstStyle/>
                        <a:p>
                          <a:r>
                            <a:rPr lang="en-US" dirty="0"/>
                            <a:t>1’s belief in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b="1" i="1" dirty="0" smtClean="0">
                                  <a:latin typeface="Cambria Math" panose="02040503050406030204" pitchFamily="18" charset="0"/>
                                </a:rPr>
                                <m:t>)</m:t>
                              </m:r>
                            </m:oMath>
                          </a14:m>
                          <a:endParaRPr lang="en-US" dirty="0"/>
                        </a:p>
                      </a:txBody>
                      <a:tcPr/>
                    </a:tc>
                    <a:tc>
                      <a:txBody>
                        <a:bodyPr/>
                        <a:lstStyle/>
                        <a:p>
                          <a:r>
                            <a:rPr lang="en-US" dirty="0"/>
                            <a:t>2’s belief</a:t>
                          </a:r>
                        </a:p>
                        <a:p>
                          <a:r>
                            <a:rPr lang="en-US" dirty="0"/>
                            <a:t>in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m:t>
                              </m:r>
                              <m:r>
                                <a:rPr lang="en-US" i="1" dirty="0" smtClean="0">
                                  <a:latin typeface="Cambria Math" panose="02040503050406030204" pitchFamily="18" charset="0"/>
                                </a:rPr>
                                <m:t>𝑎</m:t>
                              </m:r>
                              <m:r>
                                <a:rPr lang="en-US" b="1" i="1" dirty="0" smtClean="0">
                                  <a:latin typeface="Cambria Math" panose="02040503050406030204" pitchFamily="18" charset="0"/>
                                </a:rPr>
                                <m:t>)</m:t>
                              </m:r>
                            </m:oMath>
                          </a14:m>
                          <a:endParaRPr lang="en-US" dirty="0"/>
                        </a:p>
                      </a:txBody>
                      <a:tcPr/>
                    </a:tc>
                    <a:extLst>
                      <a:ext uri="{0D108BD9-81ED-4DB2-BD59-A6C34878D82A}">
                        <a16:rowId xmlns="" xmlns:a16="http://schemas.microsoft.com/office/drawing/2014/main" val="10000"/>
                      </a:ext>
                    </a:extLst>
                  </a:tr>
                  <a:tr h="370840">
                    <a:tc>
                      <a:txBody>
                        <a:bodyPr/>
                        <a:lstStyle/>
                        <a:p>
                          <a:r>
                            <a:rPr lang="en-US" dirty="0"/>
                            <a:t>0</a:t>
                          </a:r>
                        </a:p>
                      </a:txBody>
                      <a:tcPr/>
                    </a:tc>
                    <a:tc>
                      <a:txBody>
                        <a:bodyPr/>
                        <a:lstStyle/>
                        <a:p>
                          <a:endParaRPr lang="en-US" dirty="0"/>
                        </a:p>
                      </a:txBody>
                      <a:tcPr/>
                    </a:tc>
                    <a:tc>
                      <a:txBody>
                        <a:bodyPr/>
                        <a:lstStyle/>
                        <a:p>
                          <a:endParaRPr lang="en-US" dirty="0"/>
                        </a:p>
                      </a:txBody>
                      <a:tcPr/>
                    </a:tc>
                    <a:tc>
                      <a:txBody>
                        <a:bodyPr/>
                        <a:lstStyle/>
                        <a:p>
                          <a:r>
                            <a:rPr lang="en-US" dirty="0"/>
                            <a:t>(1.5,2)</a:t>
                          </a:r>
                        </a:p>
                      </a:txBody>
                      <a:tcPr/>
                    </a:tc>
                    <a:tc>
                      <a:txBody>
                        <a:bodyPr/>
                        <a:lstStyle/>
                        <a:p>
                          <a:r>
                            <a:rPr lang="en-US" dirty="0"/>
                            <a:t>(2,1.5)</a:t>
                          </a:r>
                        </a:p>
                      </a:txBody>
                      <a:tcPr/>
                    </a:tc>
                    <a:extLst>
                      <a:ext uri="{0D108BD9-81ED-4DB2-BD59-A6C34878D82A}">
                        <a16:rowId xmlns="" xmlns:a16="http://schemas.microsoft.com/office/drawing/2014/main" val="10001"/>
                      </a:ext>
                    </a:extLst>
                  </a:tr>
                  <a:tr h="370840">
                    <a:tc>
                      <a:txBody>
                        <a:bodyPr/>
                        <a:lstStyle/>
                        <a:p>
                          <a:r>
                            <a:rPr lang="en-US" dirty="0"/>
                            <a:t>1</a:t>
                          </a:r>
                        </a:p>
                      </a:txBody>
                      <a:tcPr/>
                    </a:tc>
                    <a:tc>
                      <a:txBody>
                        <a:bodyPr/>
                        <a:lstStyle/>
                        <a:p>
                          <a:r>
                            <a:rPr lang="en-US" dirty="0"/>
                            <a:t>T</a:t>
                          </a:r>
                        </a:p>
                      </a:txBody>
                      <a:tcPr/>
                    </a:tc>
                    <a:tc>
                      <a:txBody>
                        <a:bodyPr/>
                        <a:lstStyle/>
                        <a:p>
                          <a:r>
                            <a:rPr lang="en-US" dirty="0"/>
                            <a:t>T</a:t>
                          </a:r>
                        </a:p>
                      </a:txBody>
                      <a:tcPr/>
                    </a:tc>
                    <a:tc>
                      <a:txBody>
                        <a:bodyPr/>
                        <a:lstStyle/>
                        <a:p>
                          <a:r>
                            <a:rPr lang="en-US" dirty="0"/>
                            <a:t>(1.5,</a:t>
                          </a:r>
                          <a:r>
                            <a:rPr lang="en-US" dirty="0">
                              <a:solidFill>
                                <a:srgbClr val="C00000"/>
                              </a:solidFill>
                            </a:rPr>
                            <a:t>3</a:t>
                          </a:r>
                          <a:r>
                            <a:rPr lang="en-US" dirty="0"/>
                            <a:t>)</a:t>
                          </a:r>
                        </a:p>
                      </a:txBody>
                      <a:tcPr/>
                    </a:tc>
                    <a:tc>
                      <a:txBody>
                        <a:bodyPr/>
                        <a:lstStyle/>
                        <a:p>
                          <a:r>
                            <a:rPr lang="en-US" dirty="0"/>
                            <a:t>(2,</a:t>
                          </a:r>
                          <a:r>
                            <a:rPr lang="en-US" dirty="0">
                              <a:solidFill>
                                <a:srgbClr val="C00000"/>
                              </a:solidFill>
                            </a:rPr>
                            <a:t>2.5</a:t>
                          </a:r>
                          <a:r>
                            <a:rPr lang="en-US" dirty="0"/>
                            <a:t>)</a:t>
                          </a:r>
                        </a:p>
                      </a:txBody>
                      <a:tcPr/>
                    </a:tc>
                    <a:extLst>
                      <a:ext uri="{0D108BD9-81ED-4DB2-BD59-A6C34878D82A}">
                        <a16:rowId xmlns="" xmlns:a16="http://schemas.microsoft.com/office/drawing/2014/main" val="10002"/>
                      </a:ext>
                    </a:extLst>
                  </a:tr>
                  <a:tr h="370840">
                    <a:tc>
                      <a:txBody>
                        <a:bodyPr/>
                        <a:lstStyle/>
                        <a:p>
                          <a:r>
                            <a:rPr lang="en-US" dirty="0"/>
                            <a:t>2</a:t>
                          </a:r>
                        </a:p>
                      </a:txBody>
                      <a:tcPr/>
                    </a:tc>
                    <a:tc>
                      <a:txBody>
                        <a:bodyPr/>
                        <a:lstStyle/>
                        <a:p>
                          <a:r>
                            <a:rPr lang="en-US" dirty="0"/>
                            <a:t>T</a:t>
                          </a:r>
                        </a:p>
                      </a:txBody>
                      <a:tcPr/>
                    </a:tc>
                    <a:tc>
                      <a:txBody>
                        <a:bodyPr/>
                        <a:lstStyle/>
                        <a:p>
                          <a:r>
                            <a:rPr lang="en-US" dirty="0"/>
                            <a:t>H</a:t>
                          </a:r>
                        </a:p>
                      </a:txBody>
                      <a:tcPr/>
                    </a:tc>
                    <a:tc>
                      <a:txBody>
                        <a:bodyPr/>
                        <a:lstStyle/>
                        <a:p>
                          <a:r>
                            <a:rPr lang="en-US" dirty="0"/>
                            <a:t>(2.5,3)</a:t>
                          </a:r>
                        </a:p>
                      </a:txBody>
                      <a:tcPr/>
                    </a:tc>
                    <a:tc>
                      <a:txBody>
                        <a:bodyPr/>
                        <a:lstStyle/>
                        <a:p>
                          <a:r>
                            <a:rPr lang="en-US" dirty="0"/>
                            <a:t>(2,3.5)</a:t>
                          </a:r>
                        </a:p>
                      </a:txBody>
                      <a:tcPr/>
                    </a:tc>
                    <a:extLst>
                      <a:ext uri="{0D108BD9-81ED-4DB2-BD59-A6C34878D82A}">
                        <a16:rowId xmlns="" xmlns:a16="http://schemas.microsoft.com/office/drawing/2014/main" val="10003"/>
                      </a:ext>
                    </a:extLst>
                  </a:tr>
                  <a:tr h="370840">
                    <a:tc>
                      <a:txBody>
                        <a:bodyPr/>
                        <a:lstStyle/>
                        <a:p>
                          <a:r>
                            <a:rPr lang="en-US" dirty="0"/>
                            <a:t>3</a:t>
                          </a:r>
                        </a:p>
                      </a:txBody>
                      <a:tcPr/>
                    </a:tc>
                    <a:tc>
                      <a:txBody>
                        <a:bodyPr/>
                        <a:lstStyle/>
                        <a:p>
                          <a:r>
                            <a:rPr lang="en-US" dirty="0"/>
                            <a:t>T</a:t>
                          </a:r>
                        </a:p>
                      </a:txBody>
                      <a:tcPr/>
                    </a:tc>
                    <a:tc>
                      <a:txBody>
                        <a:bodyPr/>
                        <a:lstStyle/>
                        <a:p>
                          <a:r>
                            <a:rPr lang="en-US" dirty="0"/>
                            <a:t>H</a:t>
                          </a:r>
                        </a:p>
                      </a:txBody>
                      <a:tcPr/>
                    </a:tc>
                    <a:tc>
                      <a:txBody>
                        <a:bodyPr/>
                        <a:lstStyle/>
                        <a:p>
                          <a:r>
                            <a:rPr lang="en-US" dirty="0"/>
                            <a:t>(3.5,3)</a:t>
                          </a:r>
                        </a:p>
                      </a:txBody>
                      <a:tcPr/>
                    </a:tc>
                    <a:tc>
                      <a:txBody>
                        <a:bodyPr/>
                        <a:lstStyle/>
                        <a:p>
                          <a:r>
                            <a:rPr lang="en-US" dirty="0"/>
                            <a:t>(2,4.5)</a:t>
                          </a:r>
                        </a:p>
                      </a:txBody>
                      <a:tcPr/>
                    </a:tc>
                    <a:extLst>
                      <a:ext uri="{0D108BD9-81ED-4DB2-BD59-A6C34878D82A}">
                        <a16:rowId xmlns="" xmlns:a16="http://schemas.microsoft.com/office/drawing/2014/main" val="10004"/>
                      </a:ext>
                    </a:extLst>
                  </a:tr>
                  <a:tr h="370840">
                    <a:tc>
                      <a:txBody>
                        <a:bodyPr/>
                        <a:lstStyle/>
                        <a:p>
                          <a:r>
                            <a:rPr lang="en-US" dirty="0"/>
                            <a:t>4</a:t>
                          </a:r>
                        </a:p>
                      </a:txBody>
                      <a:tcPr/>
                    </a:tc>
                    <a:tc>
                      <a:txBody>
                        <a:bodyPr/>
                        <a:lstStyle/>
                        <a:p>
                          <a:r>
                            <a:rPr lang="en-US" dirty="0"/>
                            <a:t>H</a:t>
                          </a:r>
                        </a:p>
                      </a:txBody>
                      <a:tcPr/>
                    </a:tc>
                    <a:tc>
                      <a:txBody>
                        <a:bodyPr/>
                        <a:lstStyle/>
                        <a:p>
                          <a:r>
                            <a:rPr lang="en-US" dirty="0"/>
                            <a:t>H</a:t>
                          </a:r>
                        </a:p>
                      </a:txBody>
                      <a:tcPr/>
                    </a:tc>
                    <a:tc>
                      <a:txBody>
                        <a:bodyPr/>
                        <a:lstStyle/>
                        <a:p>
                          <a:r>
                            <a:rPr lang="en-US" dirty="0"/>
                            <a:t>(4.5,3)</a:t>
                          </a:r>
                        </a:p>
                      </a:txBody>
                      <a:tcPr/>
                    </a:tc>
                    <a:tc>
                      <a:txBody>
                        <a:bodyPr/>
                        <a:lstStyle/>
                        <a:p>
                          <a:r>
                            <a:rPr lang="en-US" dirty="0"/>
                            <a:t>(3,4.5)</a:t>
                          </a:r>
                        </a:p>
                      </a:txBody>
                      <a:tcPr/>
                    </a:tc>
                    <a:extLst>
                      <a:ext uri="{0D108BD9-81ED-4DB2-BD59-A6C34878D82A}">
                        <a16:rowId xmlns="" xmlns:a16="http://schemas.microsoft.com/office/drawing/2014/main" val="10005"/>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562356219"/>
                  </p:ext>
                </p:extLst>
              </p:nvPr>
            </p:nvGraphicFramePr>
            <p:xfrm>
              <a:off x="1602058" y="3762375"/>
              <a:ext cx="6096000" cy="2494280"/>
            </p:xfrm>
            <a:graphic>
              <a:graphicData uri="http://schemas.openxmlformats.org/drawingml/2006/table">
                <a:tbl>
                  <a:tblPr firstRow="1" bandRow="1">
                    <a:tableStyleId>{6E25E649-3F16-4E02-A733-19D2CDBF48F0}</a:tableStyleId>
                  </a:tblPr>
                  <a:tblGrid>
                    <a:gridCol w="1219200"/>
                    <a:gridCol w="1219200"/>
                    <a:gridCol w="1219200"/>
                    <a:gridCol w="1219200"/>
                    <a:gridCol w="1219200"/>
                  </a:tblGrid>
                  <a:tr h="640080">
                    <a:tc>
                      <a:txBody>
                        <a:bodyPr/>
                        <a:lstStyle/>
                        <a:p>
                          <a:r>
                            <a:rPr lang="en-US" dirty="0" smtClean="0"/>
                            <a:t>Round</a:t>
                          </a:r>
                          <a:endParaRPr lang="en-US" dirty="0"/>
                        </a:p>
                      </a:txBody>
                      <a:tcPr/>
                    </a:tc>
                    <a:tc>
                      <a:txBody>
                        <a:bodyPr/>
                        <a:lstStyle/>
                        <a:p>
                          <a:r>
                            <a:rPr lang="en-US" dirty="0" smtClean="0"/>
                            <a:t>1’s action</a:t>
                          </a:r>
                          <a:endParaRPr lang="en-US" dirty="0"/>
                        </a:p>
                      </a:txBody>
                      <a:tcPr/>
                    </a:tc>
                    <a:tc>
                      <a:txBody>
                        <a:bodyPr/>
                        <a:lstStyle/>
                        <a:p>
                          <a:r>
                            <a:rPr lang="en-US" dirty="0" smtClean="0"/>
                            <a:t>2’s action</a:t>
                          </a:r>
                          <a:endParaRPr lang="en-US" dirty="0"/>
                        </a:p>
                      </a:txBody>
                      <a:tcPr/>
                    </a:tc>
                    <a:tc>
                      <a:txBody>
                        <a:bodyPr/>
                        <a:lstStyle/>
                        <a:p>
                          <a:endParaRPr lang="en-US"/>
                        </a:p>
                      </a:txBody>
                      <a:tcPr>
                        <a:blipFill rotWithShape="0">
                          <a:blip r:embed="rId3"/>
                          <a:stretch>
                            <a:fillRect l="-300500" t="-4762" r="-101000" b="-304762"/>
                          </a:stretch>
                        </a:blipFill>
                      </a:tcPr>
                    </a:tc>
                    <a:tc>
                      <a:txBody>
                        <a:bodyPr/>
                        <a:lstStyle/>
                        <a:p>
                          <a:endParaRPr lang="en-US"/>
                        </a:p>
                      </a:txBody>
                      <a:tcPr>
                        <a:blipFill rotWithShape="0">
                          <a:blip r:embed="rId3"/>
                          <a:stretch>
                            <a:fillRect l="-400500" t="-4762" r="-1000" b="-304762"/>
                          </a:stretch>
                        </a:blipFill>
                      </a:tcPr>
                    </a:tc>
                  </a:tr>
                  <a:tr h="370840">
                    <a:tc>
                      <a:txBody>
                        <a:bodyPr/>
                        <a:lstStyle/>
                        <a:p>
                          <a:r>
                            <a:rPr lang="en-US" dirty="0" smtClean="0"/>
                            <a:t>0</a:t>
                          </a:r>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(1.5,2)</a:t>
                          </a:r>
                          <a:endParaRPr lang="en-US" dirty="0"/>
                        </a:p>
                      </a:txBody>
                      <a:tcPr/>
                    </a:tc>
                    <a:tc>
                      <a:txBody>
                        <a:bodyPr/>
                        <a:lstStyle/>
                        <a:p>
                          <a:r>
                            <a:rPr lang="en-US" dirty="0" smtClean="0"/>
                            <a:t>(2,1.5)</a:t>
                          </a:r>
                          <a:endParaRPr lang="en-US" dirty="0"/>
                        </a:p>
                      </a:txBody>
                      <a:tcPr/>
                    </a:tc>
                  </a:tr>
                  <a:tr h="370840">
                    <a:tc>
                      <a:txBody>
                        <a:bodyPr/>
                        <a:lstStyle/>
                        <a:p>
                          <a:r>
                            <a:rPr lang="en-US" dirty="0" smtClean="0"/>
                            <a:t>1</a:t>
                          </a:r>
                          <a:endParaRPr lang="en-US" dirty="0"/>
                        </a:p>
                      </a:txBody>
                      <a:tcPr/>
                    </a:tc>
                    <a:tc>
                      <a:txBody>
                        <a:bodyPr/>
                        <a:lstStyle/>
                        <a:p>
                          <a:r>
                            <a:rPr lang="en-US" dirty="0" smtClean="0"/>
                            <a:t>T</a:t>
                          </a:r>
                          <a:endParaRPr lang="en-US" dirty="0"/>
                        </a:p>
                      </a:txBody>
                      <a:tcPr/>
                    </a:tc>
                    <a:tc>
                      <a:txBody>
                        <a:bodyPr/>
                        <a:lstStyle/>
                        <a:p>
                          <a:r>
                            <a:rPr lang="en-US" dirty="0" smtClean="0"/>
                            <a:t>T</a:t>
                          </a:r>
                          <a:endParaRPr lang="en-US" dirty="0"/>
                        </a:p>
                      </a:txBody>
                      <a:tcPr/>
                    </a:tc>
                    <a:tc>
                      <a:txBody>
                        <a:bodyPr/>
                        <a:lstStyle/>
                        <a:p>
                          <a:r>
                            <a:rPr lang="en-US" dirty="0" smtClean="0"/>
                            <a:t>(1.5,</a:t>
                          </a:r>
                          <a:r>
                            <a:rPr lang="en-US" dirty="0" smtClean="0">
                              <a:solidFill>
                                <a:srgbClr val="C00000"/>
                              </a:solidFill>
                            </a:rPr>
                            <a:t>3</a:t>
                          </a:r>
                          <a:r>
                            <a:rPr lang="en-US" dirty="0" smtClean="0"/>
                            <a:t>)</a:t>
                          </a:r>
                          <a:endParaRPr lang="en-US" dirty="0"/>
                        </a:p>
                      </a:txBody>
                      <a:tcPr/>
                    </a:tc>
                    <a:tc>
                      <a:txBody>
                        <a:bodyPr/>
                        <a:lstStyle/>
                        <a:p>
                          <a:r>
                            <a:rPr lang="en-US" dirty="0" smtClean="0"/>
                            <a:t>(2,</a:t>
                          </a:r>
                          <a:r>
                            <a:rPr lang="en-US" dirty="0" smtClean="0">
                              <a:solidFill>
                                <a:srgbClr val="C00000"/>
                              </a:solidFill>
                            </a:rPr>
                            <a:t>2.5</a:t>
                          </a:r>
                          <a:r>
                            <a:rPr lang="en-US" dirty="0" smtClean="0"/>
                            <a:t>)</a:t>
                          </a:r>
                          <a:endParaRPr lang="en-US" dirty="0"/>
                        </a:p>
                      </a:txBody>
                      <a:tcPr/>
                    </a:tc>
                  </a:tr>
                  <a:tr h="370840">
                    <a:tc>
                      <a:txBody>
                        <a:bodyPr/>
                        <a:lstStyle/>
                        <a:p>
                          <a:r>
                            <a:rPr lang="en-US" dirty="0" smtClean="0"/>
                            <a:t>2</a:t>
                          </a:r>
                          <a:endParaRPr lang="en-US" dirty="0"/>
                        </a:p>
                      </a:txBody>
                      <a:tcPr/>
                    </a:tc>
                    <a:tc>
                      <a:txBody>
                        <a:bodyPr/>
                        <a:lstStyle/>
                        <a:p>
                          <a:r>
                            <a:rPr lang="en-US" dirty="0" smtClean="0"/>
                            <a:t>T</a:t>
                          </a:r>
                          <a:endParaRPr lang="en-US" dirty="0"/>
                        </a:p>
                      </a:txBody>
                      <a:tcPr/>
                    </a:tc>
                    <a:tc>
                      <a:txBody>
                        <a:bodyPr/>
                        <a:lstStyle/>
                        <a:p>
                          <a:r>
                            <a:rPr lang="en-US" dirty="0" smtClean="0"/>
                            <a:t>H</a:t>
                          </a:r>
                          <a:endParaRPr lang="en-US" dirty="0"/>
                        </a:p>
                      </a:txBody>
                      <a:tcPr/>
                    </a:tc>
                    <a:tc>
                      <a:txBody>
                        <a:bodyPr/>
                        <a:lstStyle/>
                        <a:p>
                          <a:r>
                            <a:rPr lang="en-US" dirty="0" smtClean="0"/>
                            <a:t>(2.5,3)</a:t>
                          </a:r>
                          <a:endParaRPr lang="en-US" dirty="0"/>
                        </a:p>
                      </a:txBody>
                      <a:tcPr/>
                    </a:tc>
                    <a:tc>
                      <a:txBody>
                        <a:bodyPr/>
                        <a:lstStyle/>
                        <a:p>
                          <a:r>
                            <a:rPr lang="en-US" dirty="0" smtClean="0"/>
                            <a:t>(2,3.5)</a:t>
                          </a:r>
                          <a:endParaRPr lang="en-US" dirty="0"/>
                        </a:p>
                      </a:txBody>
                      <a:tcPr/>
                    </a:tc>
                  </a:tr>
                  <a:tr h="370840">
                    <a:tc>
                      <a:txBody>
                        <a:bodyPr/>
                        <a:lstStyle/>
                        <a:p>
                          <a:r>
                            <a:rPr lang="en-US" dirty="0" smtClean="0"/>
                            <a:t>3</a:t>
                          </a:r>
                          <a:endParaRPr lang="en-US" dirty="0"/>
                        </a:p>
                      </a:txBody>
                      <a:tcPr/>
                    </a:tc>
                    <a:tc>
                      <a:txBody>
                        <a:bodyPr/>
                        <a:lstStyle/>
                        <a:p>
                          <a:r>
                            <a:rPr lang="en-US" dirty="0" smtClean="0"/>
                            <a:t>T</a:t>
                          </a:r>
                          <a:endParaRPr lang="en-US" dirty="0"/>
                        </a:p>
                      </a:txBody>
                      <a:tcPr/>
                    </a:tc>
                    <a:tc>
                      <a:txBody>
                        <a:bodyPr/>
                        <a:lstStyle/>
                        <a:p>
                          <a:r>
                            <a:rPr lang="en-US" dirty="0" smtClean="0"/>
                            <a:t>H</a:t>
                          </a:r>
                          <a:endParaRPr lang="en-US" dirty="0"/>
                        </a:p>
                      </a:txBody>
                      <a:tcPr/>
                    </a:tc>
                    <a:tc>
                      <a:txBody>
                        <a:bodyPr/>
                        <a:lstStyle/>
                        <a:p>
                          <a:r>
                            <a:rPr lang="en-US" dirty="0" smtClean="0"/>
                            <a:t>(3.5,3)</a:t>
                          </a:r>
                          <a:endParaRPr lang="en-US" dirty="0"/>
                        </a:p>
                      </a:txBody>
                      <a:tcPr/>
                    </a:tc>
                    <a:tc>
                      <a:txBody>
                        <a:bodyPr/>
                        <a:lstStyle/>
                        <a:p>
                          <a:r>
                            <a:rPr lang="en-US" dirty="0" smtClean="0"/>
                            <a:t>(2,4.5)</a:t>
                          </a:r>
                          <a:endParaRPr lang="en-US" dirty="0"/>
                        </a:p>
                      </a:txBody>
                      <a:tcPr/>
                    </a:tc>
                  </a:tr>
                  <a:tr h="370840">
                    <a:tc>
                      <a:txBody>
                        <a:bodyPr/>
                        <a:lstStyle/>
                        <a:p>
                          <a:r>
                            <a:rPr lang="en-US" dirty="0" smtClean="0"/>
                            <a:t>4</a:t>
                          </a:r>
                          <a:endParaRPr lang="en-US" dirty="0"/>
                        </a:p>
                      </a:txBody>
                      <a:tcPr/>
                    </a:tc>
                    <a:tc>
                      <a:txBody>
                        <a:bodyPr/>
                        <a:lstStyle/>
                        <a:p>
                          <a:r>
                            <a:rPr lang="en-US" dirty="0" smtClean="0"/>
                            <a:t>H</a:t>
                          </a:r>
                          <a:endParaRPr lang="en-US" dirty="0"/>
                        </a:p>
                      </a:txBody>
                      <a:tcPr/>
                    </a:tc>
                    <a:tc>
                      <a:txBody>
                        <a:bodyPr/>
                        <a:lstStyle/>
                        <a:p>
                          <a:r>
                            <a:rPr lang="en-US" dirty="0" smtClean="0"/>
                            <a:t>H</a:t>
                          </a:r>
                          <a:endParaRPr lang="en-US" dirty="0"/>
                        </a:p>
                      </a:txBody>
                      <a:tcPr/>
                    </a:tc>
                    <a:tc>
                      <a:txBody>
                        <a:bodyPr/>
                        <a:lstStyle/>
                        <a:p>
                          <a:r>
                            <a:rPr lang="en-US" dirty="0" smtClean="0"/>
                            <a:t>(4.5,3)</a:t>
                          </a:r>
                          <a:endParaRPr lang="en-US" dirty="0"/>
                        </a:p>
                      </a:txBody>
                      <a:tcPr/>
                    </a:tc>
                    <a:tc>
                      <a:txBody>
                        <a:bodyPr/>
                        <a:lstStyle/>
                        <a:p>
                          <a:r>
                            <a:rPr lang="en-US" dirty="0" smtClean="0"/>
                            <a:t>(3,4.5)</a:t>
                          </a:r>
                          <a:endParaRPr lang="en-US" dirty="0"/>
                        </a:p>
                      </a:txBody>
                      <a:tcPr/>
                    </a:tc>
                  </a:tr>
                </a:tbl>
              </a:graphicData>
            </a:graphic>
          </p:graphicFrame>
        </mc:Fallback>
      </mc:AlternateContent>
      <mc:AlternateContent xmlns:mc="http://schemas.openxmlformats.org/markup-compatibility/2006" xmlns:a14="http://schemas.microsoft.com/office/drawing/2010/main">
        <mc:Choice Requires="a14">
          <p:sp>
            <p:nvSpPr>
              <p:cNvPr id="10" name="TextBox 9"/>
              <p:cNvSpPr txBox="1"/>
              <p:nvPr/>
            </p:nvSpPr>
            <p:spPr>
              <a:xfrm>
                <a:off x="3434576" y="2417197"/>
                <a:ext cx="4929080" cy="1119987"/>
              </a:xfrm>
              <a:prstGeom prst="rect">
                <a:avLst/>
              </a:prstGeom>
              <a:noFill/>
            </p:spPr>
            <p:txBody>
              <a:bodyPr wrap="square" rtlCol="0">
                <a:spAutoFit/>
              </a:bodyPr>
              <a:lstStyle/>
              <a:p>
                <a:r>
                  <a:rPr lang="en-US" sz="2400" dirty="0"/>
                  <a:t>Agent believes opponent’s strategy is choosing </a:t>
                </a:r>
                <a14:m>
                  <m:oMath xmlns:m="http://schemas.openxmlformats.org/officeDocument/2006/math">
                    <m:r>
                      <a:rPr lang="en-US" sz="2400" b="0" i="1" smtClean="0">
                        <a:latin typeface="Cambria Math" panose="02040503050406030204" pitchFamily="18" charset="0"/>
                      </a:rPr>
                      <m:t>𝑎</m:t>
                    </m:r>
                  </m:oMath>
                </a14:m>
                <a:r>
                  <a:rPr lang="en-US" sz="2400" dirty="0"/>
                  <a:t> with prob. </a:t>
                </a:r>
                <a14:m>
                  <m:oMath xmlns:m="http://schemas.openxmlformats.org/officeDocument/2006/math">
                    <m:f>
                      <m:fPr>
                        <m:ctrlPr>
                          <a:rPr lang="en-US" sz="2400" b="0" i="1" smtClean="0">
                            <a:latin typeface="Cambria Math" panose="02040503050406030204" pitchFamily="18" charset="0"/>
                          </a:rPr>
                        </m:ctrlPr>
                      </m:fPr>
                      <m:num>
                        <m:r>
                          <a:rPr lang="en-US" sz="2400" i="1">
                            <a:latin typeface="Cambria Math" panose="02040503050406030204" pitchFamily="18" charset="0"/>
                          </a:rPr>
                          <m:t>𝑤</m:t>
                        </m:r>
                        <m:d>
                          <m:dPr>
                            <m:ctrlPr>
                              <a:rPr lang="en-US" sz="2400" i="1">
                                <a:latin typeface="Cambria Math" panose="02040503050406030204" pitchFamily="18" charset="0"/>
                              </a:rPr>
                            </m:ctrlPr>
                          </m:dPr>
                          <m:e>
                            <m:r>
                              <a:rPr lang="en-US" sz="2400" i="1">
                                <a:latin typeface="Cambria Math" panose="02040503050406030204" pitchFamily="18" charset="0"/>
                              </a:rPr>
                              <m:t>𝑎</m:t>
                            </m:r>
                          </m:e>
                        </m:d>
                      </m:num>
                      <m:den>
                        <m:nary>
                          <m:naryPr>
                            <m:chr m:val="∑"/>
                            <m:supHide m:val="on"/>
                            <m:ctrlPr>
                              <a:rPr lang="en-US" sz="2400" b="0" i="1" smtClean="0">
                                <a:latin typeface="Cambria Math" panose="02040503050406030204" pitchFamily="18" charset="0"/>
                              </a:rPr>
                            </m:ctrlPr>
                          </m:naryPr>
                          <m: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rPr>
                                  <m:t>′</m:t>
                                </m:r>
                              </m:sup>
                            </m:sSup>
                          </m:sub>
                          <m:sup/>
                          <m:e>
                            <m:r>
                              <a:rPr lang="en-US" sz="2400" b="0" i="1" smtClean="0">
                                <a:latin typeface="Cambria Math" panose="02040503050406030204" pitchFamily="18" charset="0"/>
                              </a:rPr>
                              <m:t>𝑤</m:t>
                            </m:r>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rPr>
                                      <m:t>′</m:t>
                                    </m:r>
                                  </m:sup>
                                </m:sSup>
                              </m:e>
                            </m:d>
                          </m:e>
                        </m:nary>
                      </m:den>
                    </m:f>
                  </m:oMath>
                </a14:m>
                <a:endParaRPr lang="en-US"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3434576" y="2417197"/>
                <a:ext cx="4929080" cy="1119987"/>
              </a:xfrm>
              <a:prstGeom prst="rect">
                <a:avLst/>
              </a:prstGeom>
              <a:blipFill rotWithShape="0">
                <a:blip r:embed="rId4"/>
                <a:stretch>
                  <a:fillRect l="-1854" t="-4372"/>
                </a:stretch>
              </a:blipFill>
            </p:spPr>
            <p:txBody>
              <a:bodyPr/>
              <a:lstStyle/>
              <a:p>
                <a:r>
                  <a:rPr lang="en-US">
                    <a:noFill/>
                  </a:rPr>
                  <a:t> </a:t>
                </a:r>
              </a:p>
            </p:txBody>
          </p:sp>
        </mc:Fallback>
      </mc:AlternateContent>
    </p:spTree>
    <p:extLst>
      <p:ext uri="{BB962C8B-B14F-4D97-AF65-F5344CB8AC3E}">
        <p14:creationId xmlns:p14="http://schemas.microsoft.com/office/powerpoint/2010/main" val="1190804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Fictitious Play</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a:t>How would actions change from iteration </a:t>
                </a:r>
                <a14:m>
                  <m:oMath xmlns:m="http://schemas.openxmlformats.org/officeDocument/2006/math">
                    <m:r>
                      <a:rPr lang="en-US" b="0" i="1" smtClean="0">
                        <a:latin typeface="Cambria Math" panose="02040503050406030204" pitchFamily="18" charset="0"/>
                      </a:rPr>
                      <m:t>𝑡</m:t>
                    </m:r>
                  </m:oMath>
                </a14:m>
                <a:r>
                  <a:rPr lang="en-US" dirty="0"/>
                  <a:t> to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a:t>?</a:t>
                </a:r>
              </a:p>
              <a:p>
                <a:pPr lvl="1"/>
                <a:r>
                  <a:rPr lang="en-US" dirty="0"/>
                  <a:t>Steady state: whenever a pure strategy profile </a:t>
                </a:r>
                <a14:m>
                  <m:oMath xmlns:m="http://schemas.openxmlformats.org/officeDocument/2006/math">
                    <m:r>
                      <a:rPr lang="en-US" b="1">
                        <a:latin typeface="Cambria Math" panose="02040503050406030204" pitchFamily="18" charset="0"/>
                      </a:rPr>
                      <m:t>𝐚</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2</m:t>
                        </m:r>
                      </m:sub>
                    </m:sSub>
                    <m:r>
                      <a:rPr lang="en-US" i="1" dirty="0">
                        <a:latin typeface="Cambria Math" panose="02040503050406030204" pitchFamily="18" charset="0"/>
                      </a:rPr>
                      <m:t>)</m:t>
                    </m:r>
                  </m:oMath>
                </a14:m>
                <a:r>
                  <a:rPr lang="en-US" dirty="0"/>
                  <a:t> is played in </a:t>
                </a:r>
                <a14:m>
                  <m:oMath xmlns:m="http://schemas.openxmlformats.org/officeDocument/2006/math">
                    <m:r>
                      <a:rPr lang="en-US" i="1">
                        <a:latin typeface="Cambria Math" panose="02040503050406030204" pitchFamily="18" charset="0"/>
                      </a:rPr>
                      <m:t>𝑡</m:t>
                    </m:r>
                  </m:oMath>
                </a14:m>
                <a:r>
                  <a:rPr lang="en-US" dirty="0"/>
                  <a:t>, it will be played in </a:t>
                </a:r>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+1</m:t>
                    </m:r>
                  </m:oMath>
                </a14:m>
                <a:endParaRPr lang="en-US" dirty="0"/>
              </a:p>
              <a:p>
                <a:pPr lvl="1"/>
                <a:endParaRPr lang="en-US" dirty="0"/>
              </a:p>
              <a:p>
                <a:pPr lvl="1"/>
                <a:r>
                  <a:rPr lang="en-US" dirty="0"/>
                  <a:t>If </a:t>
                </a:r>
                <a14:m>
                  <m:oMath xmlns:m="http://schemas.openxmlformats.org/officeDocument/2006/math">
                    <m:r>
                      <a:rPr lang="en-US" b="1" i="0" smtClean="0">
                        <a:latin typeface="Cambria Math" panose="02040503050406030204" pitchFamily="18" charset="0"/>
                      </a:rPr>
                      <m:t>𝐚</m:t>
                    </m:r>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𝑎</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𝑎</m:t>
                        </m:r>
                      </m:e>
                      <m:sub>
                        <m:r>
                          <a:rPr lang="en-US" i="1" dirty="0" smtClean="0">
                            <a:latin typeface="Cambria Math" panose="02040503050406030204" pitchFamily="18" charset="0"/>
                          </a:rPr>
                          <m:t>2</m:t>
                        </m:r>
                      </m:sub>
                    </m:sSub>
                    <m:r>
                      <a:rPr lang="en-US" i="1" dirty="0" smtClean="0">
                        <a:latin typeface="Cambria Math" panose="02040503050406030204" pitchFamily="18" charset="0"/>
                      </a:rPr>
                      <m:t>)</m:t>
                    </m:r>
                  </m:oMath>
                </a14:m>
                <a:r>
                  <a:rPr lang="en-US" dirty="0"/>
                  <a:t> is a strict NE (deviation leads to lower utility), then it is a steady state of FP</a:t>
                </a:r>
                <a:endParaRPr lang="en-US" b="0" dirty="0"/>
              </a:p>
              <a:p>
                <a:pPr lvl="1"/>
                <a:endParaRPr lang="en-US" b="0" dirty="0"/>
              </a:p>
              <a:p>
                <a:pPr lvl="1"/>
                <a:r>
                  <a:rPr lang="en-US" dirty="0"/>
                  <a:t>If </a:t>
                </a:r>
                <a14:m>
                  <m:oMath xmlns:m="http://schemas.openxmlformats.org/officeDocument/2006/math">
                    <m:r>
                      <a:rPr lang="en-US" b="1">
                        <a:latin typeface="Cambria Math" panose="02040503050406030204" pitchFamily="18" charset="0"/>
                      </a:rPr>
                      <m:t>𝐚</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2</m:t>
                        </m:r>
                      </m:sub>
                    </m:sSub>
                    <m:r>
                      <a:rPr lang="en-US" i="1" dirty="0">
                        <a:latin typeface="Cambria Math" panose="02040503050406030204" pitchFamily="18" charset="0"/>
                      </a:rPr>
                      <m:t>)</m:t>
                    </m:r>
                  </m:oMath>
                </a14:m>
                <a:r>
                  <a:rPr lang="en-US" dirty="0"/>
                  <a:t> is a steady state of FP, then it is a (possibly weak) NE in the game</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44</a:t>
            </a:fld>
            <a:endParaRPr lang="en-US" dirty="0"/>
          </a:p>
        </p:txBody>
      </p:sp>
    </p:spTree>
    <p:extLst>
      <p:ext uri="{BB962C8B-B14F-4D97-AF65-F5344CB8AC3E}">
        <p14:creationId xmlns:p14="http://schemas.microsoft.com/office/powerpoint/2010/main" val="145470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Fictitious Play</a:t>
            </a:r>
          </a:p>
        </p:txBody>
      </p:sp>
      <p:sp>
        <p:nvSpPr>
          <p:cNvPr id="3" name="Content Placeholder 2"/>
          <p:cNvSpPr>
            <a:spLocks noGrp="1"/>
          </p:cNvSpPr>
          <p:nvPr>
            <p:ph sz="quarter" idx="1"/>
          </p:nvPr>
        </p:nvSpPr>
        <p:spPr/>
        <p:txBody>
          <a:bodyPr>
            <a:normAutofit/>
          </a:bodyPr>
          <a:lstStyle/>
          <a:p>
            <a:r>
              <a:rPr lang="en-US" sz="2400" dirty="0"/>
              <a:t>Will this process converge?</a:t>
            </a:r>
          </a:p>
          <a:p>
            <a:pPr lvl="1"/>
            <a:r>
              <a:rPr lang="en-US" dirty="0"/>
              <a:t>Assume agents use empirical frequency to form the briefs</a:t>
            </a:r>
          </a:p>
          <a:p>
            <a:pPr lvl="1"/>
            <a:endParaRPr lang="en-US" dirty="0"/>
          </a:p>
          <a:p>
            <a:pPr lvl="1"/>
            <a:r>
              <a:rPr lang="en-US" dirty="0"/>
              <a:t>Empirical frequencies of play converge to NE if the game is </a:t>
            </a:r>
          </a:p>
          <a:p>
            <a:pPr lvl="2"/>
            <a:r>
              <a:rPr lang="en-US" sz="2400" dirty="0"/>
              <a:t>Two-player zero-sum</a:t>
            </a:r>
          </a:p>
          <a:p>
            <a:pPr lvl="2"/>
            <a:r>
              <a:rPr lang="en-US" sz="2400" dirty="0"/>
              <a:t>Solvable by iterative removal</a:t>
            </a:r>
          </a:p>
          <a:p>
            <a:pPr lvl="2"/>
            <a:r>
              <a:rPr lang="en-US" sz="2400" dirty="0"/>
              <a:t>Some other cases</a:t>
            </a:r>
          </a:p>
        </p:txBody>
      </p:sp>
      <p:sp>
        <p:nvSpPr>
          <p:cNvPr id="4" name="Slide Number Placeholder 3"/>
          <p:cNvSpPr>
            <a:spLocks noGrp="1"/>
          </p:cNvSpPr>
          <p:nvPr>
            <p:ph type="sldNum" sz="quarter" idx="12"/>
          </p:nvPr>
        </p:nvSpPr>
        <p:spPr/>
        <p:txBody>
          <a:bodyPr/>
          <a:lstStyle/>
          <a:p>
            <a:fld id="{A3B20E47-2A4C-4221-B6B9-A2AC2F1C1077}" type="slidenum">
              <a:rPr lang="en-US" smtClean="0"/>
              <a:pPr/>
              <a:t>45</a:t>
            </a:fld>
            <a:endParaRPr lang="en-US" dirty="0"/>
          </a:p>
        </p:txBody>
      </p:sp>
    </p:spTree>
    <p:extLst>
      <p:ext uri="{BB962C8B-B14F-4D97-AF65-F5344CB8AC3E}">
        <p14:creationId xmlns:p14="http://schemas.microsoft.com/office/powerpoint/2010/main" val="1260821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Fictitious Play with Reinforcement Learning</a:t>
            </a:r>
          </a:p>
        </p:txBody>
      </p:sp>
      <p:sp>
        <p:nvSpPr>
          <p:cNvPr id="3" name="Content Placeholder 2"/>
          <p:cNvSpPr>
            <a:spLocks noGrp="1"/>
          </p:cNvSpPr>
          <p:nvPr>
            <p:ph sz="quarter" idx="1"/>
          </p:nvPr>
        </p:nvSpPr>
        <p:spPr/>
        <p:txBody>
          <a:bodyPr/>
          <a:lstStyle/>
          <a:p>
            <a:r>
              <a:rPr lang="en-US" dirty="0"/>
              <a:t>In each iteration, </a:t>
            </a:r>
            <a:r>
              <a:rPr lang="en-US" dirty="0">
                <a:solidFill>
                  <a:srgbClr val="C00000"/>
                </a:solidFill>
              </a:rPr>
              <a:t>best responds </a:t>
            </a:r>
            <a:r>
              <a:rPr lang="en-US" dirty="0"/>
              <a:t>to opponents’ historical average strategy</a:t>
            </a:r>
          </a:p>
          <a:p>
            <a:r>
              <a:rPr lang="en-US" dirty="0"/>
              <a:t>Find best response through single-agent RL</a:t>
            </a:r>
          </a:p>
        </p:txBody>
      </p:sp>
      <p:sp>
        <p:nvSpPr>
          <p:cNvPr id="4" name="Slide Number Placeholder 3"/>
          <p:cNvSpPr>
            <a:spLocks noGrp="1"/>
          </p:cNvSpPr>
          <p:nvPr>
            <p:ph type="sldNum" sz="quarter" idx="12"/>
          </p:nvPr>
        </p:nvSpPr>
        <p:spPr/>
        <p:txBody>
          <a:bodyPr/>
          <a:lstStyle/>
          <a:p>
            <a:fld id="{A3B20E47-2A4C-4221-B6B9-A2AC2F1C1077}" type="slidenum">
              <a:rPr lang="en-US" smtClean="0"/>
              <a:pPr/>
              <a:t>46</a:t>
            </a:fld>
            <a:endParaRPr lang="en-US" dirty="0"/>
          </a:p>
        </p:txBody>
      </p:sp>
      <p:graphicFrame>
        <p:nvGraphicFramePr>
          <p:cNvPr id="5" name="Object 5"/>
          <p:cNvGraphicFramePr>
            <a:graphicFrameLocks noChangeAspect="1"/>
          </p:cNvGraphicFramePr>
          <p:nvPr>
            <p:extLst>
              <p:ext uri="{D42A27DB-BD31-4B8C-83A1-F6EECF244321}">
                <p14:modId xmlns:p14="http://schemas.microsoft.com/office/powerpoint/2010/main" val="2398633262"/>
              </p:ext>
            </p:extLst>
          </p:nvPr>
        </p:nvGraphicFramePr>
        <p:xfrm>
          <a:off x="4741142" y="3302643"/>
          <a:ext cx="4063724" cy="2213852"/>
        </p:xfrm>
        <a:graphic>
          <a:graphicData uri="http://schemas.openxmlformats.org/presentationml/2006/ole">
            <mc:AlternateContent xmlns:mc="http://schemas.openxmlformats.org/markup-compatibility/2006">
              <mc:Choice xmlns:v="urn:schemas-microsoft-com:vml" Requires="v">
                <p:oleObj spid="_x0000_s18462" name="Photo Editor Photo" r:id="rId3" imgW="4519052" imgH="2461473" progId="MSPhotoEd.3">
                  <p:embed/>
                </p:oleObj>
              </mc:Choice>
              <mc:Fallback>
                <p:oleObj name="Photo Editor Photo" r:id="rId3" imgW="4519052" imgH="246147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142" y="3302643"/>
                        <a:ext cx="4063724" cy="22138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a:xfrm>
            <a:off x="535903" y="3523317"/>
            <a:ext cx="4087173" cy="1938992"/>
          </a:xfrm>
          <a:prstGeom prst="rect">
            <a:avLst/>
          </a:prstGeom>
        </p:spPr>
        <p:txBody>
          <a:bodyPr wrap="square">
            <a:spAutoFit/>
          </a:bodyPr>
          <a:lstStyle/>
          <a:p>
            <a:r>
              <a:rPr lang="en-US" sz="2400" dirty="0"/>
              <a:t>Basic implementation: Perform a complete RL process until convergence for each agent in each iteration</a:t>
            </a:r>
          </a:p>
          <a:p>
            <a:endParaRPr lang="en-US" sz="2400" dirty="0"/>
          </a:p>
        </p:txBody>
      </p:sp>
      <p:sp>
        <p:nvSpPr>
          <p:cNvPr id="7" name="TextBox 6"/>
          <p:cNvSpPr txBox="1"/>
          <p:nvPr/>
        </p:nvSpPr>
        <p:spPr>
          <a:xfrm>
            <a:off x="1020116" y="5054830"/>
            <a:ext cx="2573140" cy="461665"/>
          </a:xfrm>
          <a:prstGeom prst="rect">
            <a:avLst/>
          </a:prstGeom>
          <a:noFill/>
        </p:spPr>
        <p:txBody>
          <a:bodyPr wrap="none" rtlCol="0">
            <a:spAutoFit/>
          </a:bodyPr>
          <a:lstStyle/>
          <a:p>
            <a:r>
              <a:rPr lang="en-US" sz="2400" dirty="0">
                <a:solidFill>
                  <a:srgbClr val="0070C0"/>
                </a:solidFill>
              </a:rPr>
              <a:t>Time consuming </a:t>
            </a:r>
            <a:r>
              <a:rPr lang="en-US" sz="2400" dirty="0">
                <a:solidFill>
                  <a:srgbClr val="0070C0"/>
                </a:solidFill>
                <a:sym typeface="Wingdings" panose="05000000000000000000" pitchFamily="2" charset="2"/>
              </a:rPr>
              <a:t></a:t>
            </a:r>
            <a:endParaRPr lang="en-US" sz="2400" dirty="0">
              <a:solidFill>
                <a:srgbClr val="0070C0"/>
              </a:solidFill>
            </a:endParaRPr>
          </a:p>
        </p:txBody>
      </p:sp>
    </p:spTree>
    <p:extLst>
      <p:ext uri="{BB962C8B-B14F-4D97-AF65-F5344CB8AC3E}">
        <p14:creationId xmlns:p14="http://schemas.microsoft.com/office/powerpoint/2010/main" val="257221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(Optional) MARL </a:t>
            </a:r>
            <a:r>
              <a:rPr lang="en-US" dirty="0"/>
              <a:t>with Partial Observation</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lnSpcReduction="10000"/>
              </a:bodyPr>
              <a:lstStyle/>
              <a:p>
                <a:r>
                  <a:rPr lang="en-US" sz="2400" dirty="0">
                    <a:solidFill>
                      <a:schemeClr val="tx1"/>
                    </a:solidFill>
                    <a:latin typeface="Calibri"/>
                    <a:ea typeface="ＭＳ Ｐゴシック" pitchFamily="34" charset="-128"/>
                    <a:cs typeface="Calibri"/>
                  </a:rPr>
                  <a:t>Assume a Markov game with </a:t>
                </a:r>
                <a:r>
                  <a:rPr lang="en-US" sz="2400" dirty="0">
                    <a:solidFill>
                      <a:srgbClr val="C00000"/>
                    </a:solidFill>
                    <a:latin typeface="Calibri"/>
                    <a:ea typeface="ＭＳ Ｐゴシック" pitchFamily="34" charset="-128"/>
                    <a:cs typeface="Calibri"/>
                  </a:rPr>
                  <a:t>partial observation (imperfect information)</a:t>
                </a:r>
                <a:r>
                  <a:rPr lang="en-US" sz="2400" dirty="0">
                    <a:solidFill>
                      <a:schemeClr val="tx1"/>
                    </a:solidFill>
                    <a:latin typeface="Calibri"/>
                    <a:ea typeface="ＭＳ Ｐゴシック" pitchFamily="34" charset="-128"/>
                    <a:cs typeface="Calibri"/>
                  </a:rPr>
                  <a:t>:</a:t>
                </a:r>
              </a:p>
              <a:p>
                <a:pPr lvl="1"/>
                <a:r>
                  <a:rPr lang="en-US" dirty="0">
                    <a:solidFill>
                      <a:schemeClr val="tx1"/>
                    </a:solidFill>
                    <a:latin typeface="Calibri"/>
                    <a:ea typeface="ＭＳ Ｐゴシック" pitchFamily="34" charset="-128"/>
                    <a:cs typeface="Calibri"/>
                  </a:rPr>
                  <a:t>A set of </a:t>
                </a:r>
                <a14:m>
                  <m:oMath xmlns:m="http://schemas.openxmlformats.org/officeDocument/2006/math">
                    <m:r>
                      <a:rPr lang="en-US" i="1" dirty="0" smtClean="0">
                        <a:solidFill>
                          <a:schemeClr val="tx1"/>
                        </a:solidFill>
                        <a:latin typeface="Cambria Math" panose="02040503050406030204" pitchFamily="18" charset="0"/>
                        <a:ea typeface="ＭＳ Ｐゴシック" pitchFamily="34" charset="-128"/>
                        <a:cs typeface="Calibri"/>
                      </a:rPr>
                      <m:t>𝑁</m:t>
                    </m:r>
                  </m:oMath>
                </a14:m>
                <a:r>
                  <a:rPr lang="en-US" dirty="0">
                    <a:solidFill>
                      <a:schemeClr val="tx1"/>
                    </a:solidFill>
                    <a:latin typeface="Calibri"/>
                    <a:ea typeface="ＭＳ Ｐゴシック" pitchFamily="34" charset="-128"/>
                    <a:cs typeface="Calibri"/>
                  </a:rPr>
                  <a:t> agents</a:t>
                </a:r>
              </a:p>
              <a:p>
                <a:pPr lvl="1"/>
                <a:r>
                  <a:rPr lang="en-US" dirty="0">
                    <a:solidFill>
                      <a:schemeClr val="tx1"/>
                    </a:solidFill>
                    <a:latin typeface="Calibri"/>
                    <a:ea typeface="ＭＳ Ｐゴシック" pitchFamily="34" charset="-128"/>
                    <a:cs typeface="Calibri"/>
                  </a:rPr>
                  <a:t>A set of states </a:t>
                </a:r>
                <a14:m>
                  <m:oMath xmlns:m="http://schemas.openxmlformats.org/officeDocument/2006/math">
                    <m:r>
                      <a:rPr lang="en-US" b="0" i="1" smtClean="0">
                        <a:solidFill>
                          <a:schemeClr val="tx1"/>
                        </a:solidFill>
                        <a:latin typeface="Cambria Math" panose="02040503050406030204" pitchFamily="18" charset="0"/>
                        <a:ea typeface="ＭＳ Ｐゴシック" pitchFamily="34" charset="-128"/>
                        <a:cs typeface="Calibri"/>
                      </a:rPr>
                      <m:t>𝑆</m:t>
                    </m:r>
                  </m:oMath>
                </a14:m>
                <a:endParaRPr lang="en-US" dirty="0">
                  <a:solidFill>
                    <a:schemeClr val="tx1"/>
                  </a:solidFill>
                  <a:latin typeface="Calibri"/>
                  <a:ea typeface="ＭＳ Ｐゴシック" pitchFamily="34" charset="-128"/>
                  <a:cs typeface="Calibri"/>
                </a:endParaRPr>
              </a:p>
              <a:p>
                <a:pPr lvl="2"/>
                <a:r>
                  <a:rPr lang="en-US" sz="2400" dirty="0">
                    <a:solidFill>
                      <a:schemeClr val="tx1"/>
                    </a:solidFill>
                    <a:latin typeface="Calibri"/>
                    <a:ea typeface="ＭＳ Ｐゴシック" pitchFamily="34" charset="-128"/>
                    <a:cs typeface="Calibri"/>
                  </a:rPr>
                  <a:t>Describing the possible configurations for all agents</a:t>
                </a:r>
              </a:p>
              <a:p>
                <a:pPr lvl="1"/>
                <a:r>
                  <a:rPr lang="en-US" dirty="0">
                    <a:solidFill>
                      <a:schemeClr val="tx1"/>
                    </a:solidFill>
                    <a:latin typeface="Calibri"/>
                    <a:ea typeface="ＭＳ Ｐゴシック" pitchFamily="34" charset="-128"/>
                    <a:cs typeface="Calibri"/>
                  </a:rPr>
                  <a:t>A set of actions for each agent </a:t>
                </a:r>
                <a14:m>
                  <m:oMath xmlns:m="http://schemas.openxmlformats.org/officeDocument/2006/math">
                    <m:sSub>
                      <m:sSubPr>
                        <m:ctrlPr>
                          <a:rPr lang="en-US" b="0" i="1" smtClean="0">
                            <a:solidFill>
                              <a:schemeClr val="tx1"/>
                            </a:solidFill>
                            <a:latin typeface="Cambria Math" panose="02040503050406030204" pitchFamily="18" charset="0"/>
                            <a:ea typeface="ＭＳ Ｐゴシック" pitchFamily="34" charset="-128"/>
                            <a:cs typeface="Calibri"/>
                          </a:rPr>
                        </m:ctrlPr>
                      </m:sSubPr>
                      <m:e>
                        <m:r>
                          <a:rPr lang="en-US" b="0" i="1" smtClean="0">
                            <a:solidFill>
                              <a:schemeClr val="tx1"/>
                            </a:solidFill>
                            <a:latin typeface="Cambria Math" panose="02040503050406030204" pitchFamily="18" charset="0"/>
                            <a:ea typeface="ＭＳ Ｐゴシック" pitchFamily="34" charset="-128"/>
                            <a:cs typeface="Calibri"/>
                          </a:rPr>
                          <m:t>𝐴</m:t>
                        </m:r>
                      </m:e>
                      <m:sub>
                        <m:r>
                          <a:rPr lang="en-US" b="0" i="1" smtClean="0">
                            <a:solidFill>
                              <a:schemeClr val="tx1"/>
                            </a:solidFill>
                            <a:latin typeface="Cambria Math" panose="02040503050406030204" pitchFamily="18" charset="0"/>
                            <a:ea typeface="ＭＳ Ｐゴシック" pitchFamily="34" charset="-128"/>
                            <a:cs typeface="Calibri"/>
                          </a:rPr>
                          <m:t>1</m:t>
                        </m:r>
                      </m:sub>
                    </m:sSub>
                    <m:r>
                      <a:rPr lang="en-US" b="0" i="1" smtClean="0">
                        <a:solidFill>
                          <a:schemeClr val="tx1"/>
                        </a:solidFill>
                        <a:latin typeface="Cambria Math" panose="02040503050406030204" pitchFamily="18" charset="0"/>
                        <a:ea typeface="ＭＳ Ｐゴシック" pitchFamily="34" charset="-128"/>
                        <a:cs typeface="Calibri"/>
                      </a:rPr>
                      <m:t>,…,</m:t>
                    </m:r>
                    <m:sSub>
                      <m:sSubPr>
                        <m:ctrlPr>
                          <a:rPr lang="en-US" b="0" i="1" smtClean="0">
                            <a:solidFill>
                              <a:schemeClr val="tx1"/>
                            </a:solidFill>
                            <a:latin typeface="Cambria Math" panose="02040503050406030204" pitchFamily="18" charset="0"/>
                            <a:ea typeface="ＭＳ Ｐゴシック" pitchFamily="34" charset="-128"/>
                            <a:cs typeface="Calibri"/>
                          </a:rPr>
                        </m:ctrlPr>
                      </m:sSubPr>
                      <m:e>
                        <m:r>
                          <a:rPr lang="en-US" b="0" i="1" smtClean="0">
                            <a:solidFill>
                              <a:schemeClr val="tx1"/>
                            </a:solidFill>
                            <a:latin typeface="Cambria Math" panose="02040503050406030204" pitchFamily="18" charset="0"/>
                            <a:ea typeface="ＭＳ Ｐゴシック" pitchFamily="34" charset="-128"/>
                            <a:cs typeface="Calibri"/>
                          </a:rPr>
                          <m:t>𝐴</m:t>
                        </m:r>
                      </m:e>
                      <m:sub>
                        <m:r>
                          <a:rPr lang="en-US" b="0" i="1" smtClean="0">
                            <a:solidFill>
                              <a:schemeClr val="tx1"/>
                            </a:solidFill>
                            <a:latin typeface="Cambria Math" panose="02040503050406030204" pitchFamily="18" charset="0"/>
                            <a:ea typeface="ＭＳ Ｐゴシック" pitchFamily="34" charset="-128"/>
                            <a:cs typeface="Calibri"/>
                          </a:rPr>
                          <m:t>𝑁</m:t>
                        </m:r>
                      </m:sub>
                    </m:sSub>
                  </m:oMath>
                </a14:m>
                <a:endParaRPr lang="en-US" dirty="0">
                  <a:solidFill>
                    <a:schemeClr val="tx1"/>
                  </a:solidFill>
                  <a:latin typeface="Calibri"/>
                  <a:ea typeface="ＭＳ Ｐゴシック" pitchFamily="34" charset="-128"/>
                  <a:cs typeface="Calibri"/>
                </a:endParaRPr>
              </a:p>
              <a:p>
                <a:pPr lvl="1"/>
                <a:r>
                  <a:rPr lang="en-US" altLang="ja-JP" dirty="0">
                    <a:solidFill>
                      <a:schemeClr val="tx1"/>
                    </a:solidFill>
                    <a:latin typeface="Calibri"/>
                    <a:cs typeface="Calibri"/>
                  </a:rPr>
                  <a:t>A transition function </a:t>
                </a:r>
                <a14:m>
                  <m:oMath xmlns:m="http://schemas.openxmlformats.org/officeDocument/2006/math">
                    <m:r>
                      <a:rPr lang="en-US" altLang="ja-JP" i="1">
                        <a:solidFill>
                          <a:schemeClr val="tx1"/>
                        </a:solidFill>
                        <a:latin typeface="Cambria Math" panose="02040503050406030204" pitchFamily="18" charset="0"/>
                        <a:cs typeface="Calibri"/>
                      </a:rPr>
                      <m:t>𝑇</m:t>
                    </m:r>
                    <m:d>
                      <m:dPr>
                        <m:ctrlPr>
                          <a:rPr lang="en-US" altLang="ja-JP" i="1">
                            <a:solidFill>
                              <a:schemeClr val="tx1"/>
                            </a:solidFill>
                            <a:latin typeface="Cambria Math" panose="02040503050406030204" pitchFamily="18" charset="0"/>
                            <a:cs typeface="Calibri"/>
                          </a:rPr>
                        </m:ctrlPr>
                      </m:dPr>
                      <m:e>
                        <m:r>
                          <a:rPr lang="en-US" altLang="ja-JP" i="1">
                            <a:solidFill>
                              <a:schemeClr val="tx1"/>
                            </a:solidFill>
                            <a:latin typeface="Cambria Math" panose="02040503050406030204" pitchFamily="18" charset="0"/>
                            <a:cs typeface="Calibri"/>
                          </a:rPr>
                          <m:t>𝑠</m:t>
                        </m:r>
                        <m:r>
                          <a:rPr lang="en-US" altLang="ja-JP" i="1">
                            <a:solidFill>
                              <a:schemeClr val="tx1"/>
                            </a:solidFill>
                            <a:latin typeface="Cambria Math" panose="02040503050406030204" pitchFamily="18" charset="0"/>
                            <a:cs typeface="Calibri"/>
                          </a:rPr>
                          <m:t>,</m:t>
                        </m:r>
                        <m:sSub>
                          <m:sSubPr>
                            <m:ctrlPr>
                              <a:rPr lang="en-US" altLang="ja-JP" i="1">
                                <a:solidFill>
                                  <a:schemeClr val="tx1"/>
                                </a:solidFill>
                                <a:latin typeface="Cambria Math" panose="02040503050406030204" pitchFamily="18" charset="0"/>
                                <a:cs typeface="Calibri"/>
                              </a:rPr>
                            </m:ctrlPr>
                          </m:sSubPr>
                          <m:e>
                            <m:r>
                              <a:rPr lang="en-US" altLang="ja-JP" i="1">
                                <a:solidFill>
                                  <a:schemeClr val="tx1"/>
                                </a:solidFill>
                                <a:latin typeface="Cambria Math" panose="02040503050406030204" pitchFamily="18" charset="0"/>
                                <a:cs typeface="Calibri"/>
                              </a:rPr>
                              <m:t>𝑎</m:t>
                            </m:r>
                          </m:e>
                          <m:sub>
                            <m:r>
                              <a:rPr lang="en-US" altLang="ja-JP" i="1">
                                <a:solidFill>
                                  <a:schemeClr val="tx1"/>
                                </a:solidFill>
                                <a:latin typeface="Cambria Math" panose="02040503050406030204" pitchFamily="18" charset="0"/>
                                <a:cs typeface="Calibri"/>
                              </a:rPr>
                              <m:t>1</m:t>
                            </m:r>
                          </m:sub>
                        </m:sSub>
                        <m:r>
                          <a:rPr lang="en-US" altLang="ja-JP" i="1">
                            <a:solidFill>
                              <a:schemeClr val="tx1"/>
                            </a:solidFill>
                            <a:latin typeface="Cambria Math" panose="02040503050406030204" pitchFamily="18" charset="0"/>
                            <a:cs typeface="Calibri"/>
                          </a:rPr>
                          <m:t>,</m:t>
                        </m:r>
                        <m:sSub>
                          <m:sSubPr>
                            <m:ctrlPr>
                              <a:rPr lang="en-US" altLang="ja-JP" i="1">
                                <a:solidFill>
                                  <a:schemeClr val="tx1"/>
                                </a:solidFill>
                                <a:latin typeface="Cambria Math" panose="02040503050406030204" pitchFamily="18" charset="0"/>
                                <a:cs typeface="Calibri"/>
                              </a:rPr>
                            </m:ctrlPr>
                          </m:sSubPr>
                          <m:e>
                            <m:r>
                              <a:rPr lang="en-US" altLang="ja-JP" i="1">
                                <a:solidFill>
                                  <a:schemeClr val="tx1"/>
                                </a:solidFill>
                                <a:latin typeface="Cambria Math" panose="02040503050406030204" pitchFamily="18" charset="0"/>
                                <a:cs typeface="Calibri"/>
                              </a:rPr>
                              <m:t>𝑎</m:t>
                            </m:r>
                          </m:e>
                          <m:sub>
                            <m:r>
                              <a:rPr lang="en-US" altLang="ja-JP" i="1">
                                <a:solidFill>
                                  <a:schemeClr val="tx1"/>
                                </a:solidFill>
                                <a:latin typeface="Cambria Math" panose="02040503050406030204" pitchFamily="18" charset="0"/>
                                <a:cs typeface="Calibri"/>
                              </a:rPr>
                              <m:t>2</m:t>
                            </m:r>
                          </m:sub>
                        </m:sSub>
                        <m:r>
                          <a:rPr lang="en-US" altLang="ja-JP" i="1">
                            <a:solidFill>
                              <a:schemeClr val="tx1"/>
                            </a:solidFill>
                            <a:latin typeface="Cambria Math" panose="02040503050406030204" pitchFamily="18" charset="0"/>
                            <a:cs typeface="Calibri"/>
                          </a:rPr>
                          <m:t>,…,</m:t>
                        </m:r>
                        <m:sSub>
                          <m:sSubPr>
                            <m:ctrlPr>
                              <a:rPr lang="en-US" altLang="ja-JP" i="1">
                                <a:solidFill>
                                  <a:schemeClr val="tx1"/>
                                </a:solidFill>
                                <a:latin typeface="Cambria Math" panose="02040503050406030204" pitchFamily="18" charset="0"/>
                                <a:cs typeface="Calibri"/>
                              </a:rPr>
                            </m:ctrlPr>
                          </m:sSubPr>
                          <m:e>
                            <m:r>
                              <a:rPr lang="en-US" altLang="ja-JP" i="1">
                                <a:solidFill>
                                  <a:schemeClr val="tx1"/>
                                </a:solidFill>
                                <a:latin typeface="Cambria Math" panose="02040503050406030204" pitchFamily="18" charset="0"/>
                                <a:cs typeface="Calibri"/>
                              </a:rPr>
                              <m:t>𝑎</m:t>
                            </m:r>
                          </m:e>
                          <m:sub>
                            <m:r>
                              <a:rPr lang="en-US" altLang="ja-JP" i="1">
                                <a:solidFill>
                                  <a:schemeClr val="tx1"/>
                                </a:solidFill>
                                <a:latin typeface="Cambria Math" panose="02040503050406030204" pitchFamily="18" charset="0"/>
                                <a:cs typeface="Calibri"/>
                              </a:rPr>
                              <m:t>𝑛</m:t>
                            </m:r>
                          </m:sub>
                        </m:sSub>
                        <m:r>
                          <a:rPr lang="en-US" altLang="ja-JP" i="1">
                            <a:solidFill>
                              <a:schemeClr val="tx1"/>
                            </a:solidFill>
                            <a:latin typeface="Cambria Math" panose="02040503050406030204" pitchFamily="18" charset="0"/>
                            <a:cs typeface="Calibri"/>
                          </a:rPr>
                          <m:t>,</m:t>
                        </m:r>
                        <m:sSup>
                          <m:sSupPr>
                            <m:ctrlPr>
                              <a:rPr lang="en-US" altLang="ja-JP" i="1">
                                <a:solidFill>
                                  <a:schemeClr val="tx1"/>
                                </a:solidFill>
                                <a:latin typeface="Cambria Math" panose="02040503050406030204" pitchFamily="18" charset="0"/>
                                <a:cs typeface="Calibri"/>
                              </a:rPr>
                            </m:ctrlPr>
                          </m:sSupPr>
                          <m:e>
                            <m:r>
                              <a:rPr lang="en-US" altLang="ja-JP" i="1">
                                <a:solidFill>
                                  <a:schemeClr val="tx1"/>
                                </a:solidFill>
                                <a:latin typeface="Cambria Math" panose="02040503050406030204" pitchFamily="18" charset="0"/>
                                <a:cs typeface="Calibri"/>
                              </a:rPr>
                              <m:t>𝑠</m:t>
                            </m:r>
                          </m:e>
                          <m:sup>
                            <m:r>
                              <a:rPr lang="en-US" altLang="ja-JP" i="1">
                                <a:solidFill>
                                  <a:schemeClr val="tx1"/>
                                </a:solidFill>
                                <a:latin typeface="Cambria Math" panose="02040503050406030204" pitchFamily="18" charset="0"/>
                                <a:cs typeface="Calibri"/>
                              </a:rPr>
                              <m:t>′</m:t>
                            </m:r>
                          </m:sup>
                        </m:sSup>
                      </m:e>
                    </m:d>
                  </m:oMath>
                </a14:m>
                <a:endParaRPr lang="en-US" altLang="ja-JP" b="0" i="1" dirty="0">
                  <a:solidFill>
                    <a:schemeClr val="tx1"/>
                  </a:solidFill>
                  <a:latin typeface="Cambria Math" panose="02040503050406030204" pitchFamily="18" charset="0"/>
                  <a:cs typeface="Calibri"/>
                </a:endParaRPr>
              </a:p>
              <a:p>
                <a:pPr lvl="2"/>
                <a:r>
                  <a:rPr lang="en-US" altLang="ja-JP" sz="2400" dirty="0">
                    <a:solidFill>
                      <a:schemeClr val="tx1"/>
                    </a:solidFill>
                    <a:latin typeface="Calibri"/>
                    <a:cs typeface="Calibri"/>
                  </a:rPr>
                  <a:t>Probability of arriving at state </a:t>
                </a:r>
                <a14:m>
                  <m:oMath xmlns:m="http://schemas.openxmlformats.org/officeDocument/2006/math">
                    <m:r>
                      <a:rPr lang="en-US" altLang="ja-JP" sz="2400" b="0" i="1" smtClean="0">
                        <a:solidFill>
                          <a:schemeClr val="tx1"/>
                        </a:solidFill>
                        <a:latin typeface="Cambria Math" panose="02040503050406030204" pitchFamily="18" charset="0"/>
                        <a:cs typeface="Calibri"/>
                      </a:rPr>
                      <m:t>𝑠</m:t>
                    </m:r>
                    <m:r>
                      <a:rPr lang="en-US" altLang="ja-JP" sz="2400" b="0" i="1" smtClean="0">
                        <a:solidFill>
                          <a:schemeClr val="tx1"/>
                        </a:solidFill>
                        <a:latin typeface="Cambria Math" panose="02040503050406030204" pitchFamily="18" charset="0"/>
                        <a:cs typeface="Calibri"/>
                      </a:rPr>
                      <m:t>′</m:t>
                    </m:r>
                  </m:oMath>
                </a14:m>
                <a:r>
                  <a:rPr lang="en-US" altLang="ja-JP" sz="2400" dirty="0">
                    <a:solidFill>
                      <a:schemeClr val="tx1"/>
                    </a:solidFill>
                    <a:latin typeface="Calibri"/>
                    <a:cs typeface="Calibri"/>
                  </a:rPr>
                  <a:t> after all the agents taking actions </a:t>
                </a:r>
                <a14:m>
                  <m:oMath xmlns:m="http://schemas.openxmlformats.org/officeDocument/2006/math">
                    <m:sSub>
                      <m:sSubPr>
                        <m:ctrlPr>
                          <a:rPr lang="en-US" altLang="ja-JP" sz="2400" i="1">
                            <a:solidFill>
                              <a:schemeClr val="tx1"/>
                            </a:solidFill>
                            <a:latin typeface="Cambria Math" panose="02040503050406030204" pitchFamily="18" charset="0"/>
                            <a:cs typeface="Calibri"/>
                          </a:rPr>
                        </m:ctrlPr>
                      </m:sSubPr>
                      <m:e>
                        <m:r>
                          <a:rPr lang="en-US" altLang="ja-JP" sz="2400" i="1">
                            <a:solidFill>
                              <a:schemeClr val="tx1"/>
                            </a:solidFill>
                            <a:latin typeface="Cambria Math" panose="02040503050406030204" pitchFamily="18" charset="0"/>
                            <a:cs typeface="Calibri"/>
                          </a:rPr>
                          <m:t>𝑎</m:t>
                        </m:r>
                      </m:e>
                      <m:sub>
                        <m:r>
                          <a:rPr lang="en-US" altLang="ja-JP" sz="2400" i="1">
                            <a:solidFill>
                              <a:schemeClr val="tx1"/>
                            </a:solidFill>
                            <a:latin typeface="Cambria Math" panose="02040503050406030204" pitchFamily="18" charset="0"/>
                            <a:cs typeface="Calibri"/>
                          </a:rPr>
                          <m:t>1</m:t>
                        </m:r>
                      </m:sub>
                    </m:sSub>
                    <m:r>
                      <a:rPr lang="en-US" altLang="ja-JP" sz="2400" i="1">
                        <a:solidFill>
                          <a:schemeClr val="tx1"/>
                        </a:solidFill>
                        <a:latin typeface="Cambria Math" panose="02040503050406030204" pitchFamily="18" charset="0"/>
                        <a:cs typeface="Calibri"/>
                      </a:rPr>
                      <m:t>,</m:t>
                    </m:r>
                    <m:sSub>
                      <m:sSubPr>
                        <m:ctrlPr>
                          <a:rPr lang="en-US" altLang="ja-JP" sz="2400" i="1">
                            <a:solidFill>
                              <a:schemeClr val="tx1"/>
                            </a:solidFill>
                            <a:latin typeface="Cambria Math" panose="02040503050406030204" pitchFamily="18" charset="0"/>
                            <a:cs typeface="Calibri"/>
                          </a:rPr>
                        </m:ctrlPr>
                      </m:sSubPr>
                      <m:e>
                        <m:r>
                          <a:rPr lang="en-US" altLang="ja-JP" sz="2400" i="1">
                            <a:solidFill>
                              <a:schemeClr val="tx1"/>
                            </a:solidFill>
                            <a:latin typeface="Cambria Math" panose="02040503050406030204" pitchFamily="18" charset="0"/>
                            <a:cs typeface="Calibri"/>
                          </a:rPr>
                          <m:t>𝑎</m:t>
                        </m:r>
                      </m:e>
                      <m:sub>
                        <m:r>
                          <a:rPr lang="en-US" altLang="ja-JP" sz="2400" i="1">
                            <a:solidFill>
                              <a:schemeClr val="tx1"/>
                            </a:solidFill>
                            <a:latin typeface="Cambria Math" panose="02040503050406030204" pitchFamily="18" charset="0"/>
                            <a:cs typeface="Calibri"/>
                          </a:rPr>
                          <m:t>2</m:t>
                        </m:r>
                      </m:sub>
                    </m:sSub>
                    <m:r>
                      <a:rPr lang="en-US" altLang="ja-JP" sz="2400" i="1">
                        <a:solidFill>
                          <a:schemeClr val="tx1"/>
                        </a:solidFill>
                        <a:latin typeface="Cambria Math" panose="02040503050406030204" pitchFamily="18" charset="0"/>
                        <a:cs typeface="Calibri"/>
                      </a:rPr>
                      <m:t>,…,</m:t>
                    </m:r>
                    <m:sSub>
                      <m:sSubPr>
                        <m:ctrlPr>
                          <a:rPr lang="en-US" altLang="ja-JP" sz="2400" i="1">
                            <a:solidFill>
                              <a:schemeClr val="tx1"/>
                            </a:solidFill>
                            <a:latin typeface="Cambria Math" panose="02040503050406030204" pitchFamily="18" charset="0"/>
                            <a:cs typeface="Calibri"/>
                          </a:rPr>
                        </m:ctrlPr>
                      </m:sSubPr>
                      <m:e>
                        <m:r>
                          <a:rPr lang="en-US" altLang="ja-JP" sz="2400" i="1">
                            <a:solidFill>
                              <a:schemeClr val="tx1"/>
                            </a:solidFill>
                            <a:latin typeface="Cambria Math" panose="02040503050406030204" pitchFamily="18" charset="0"/>
                            <a:cs typeface="Calibri"/>
                          </a:rPr>
                          <m:t>𝑎</m:t>
                        </m:r>
                      </m:e>
                      <m:sub>
                        <m:r>
                          <a:rPr lang="en-US" altLang="ja-JP" sz="2400" i="1">
                            <a:solidFill>
                              <a:schemeClr val="tx1"/>
                            </a:solidFill>
                            <a:latin typeface="Cambria Math" panose="02040503050406030204" pitchFamily="18" charset="0"/>
                            <a:cs typeface="Calibri"/>
                          </a:rPr>
                          <m:t>𝑛</m:t>
                        </m:r>
                      </m:sub>
                    </m:sSub>
                  </m:oMath>
                </a14:m>
                <a:r>
                  <a:rPr lang="en-US" altLang="ja-JP" sz="2400" dirty="0">
                    <a:solidFill>
                      <a:schemeClr val="tx1"/>
                    </a:solidFill>
                    <a:latin typeface="Calibri"/>
                    <a:cs typeface="Calibri"/>
                  </a:rPr>
                  <a:t> respectively</a:t>
                </a:r>
              </a:p>
              <a:p>
                <a:pPr lvl="1"/>
                <a:r>
                  <a:rPr lang="en-US" dirty="0">
                    <a:latin typeface="Calibri"/>
                    <a:ea typeface="ＭＳ Ｐゴシック" pitchFamily="34" charset="-128"/>
                    <a:cs typeface="Calibri"/>
                  </a:rPr>
                  <a:t>A reward function for </a:t>
                </a:r>
                <a:r>
                  <a:rPr lang="en-US" dirty="0">
                    <a:solidFill>
                      <a:srgbClr val="C00000"/>
                    </a:solidFill>
                    <a:latin typeface="Calibri"/>
                    <a:ea typeface="ＭＳ Ｐゴシック" pitchFamily="34" charset="-128"/>
                    <a:cs typeface="Calibri"/>
                  </a:rPr>
                  <a:t>each agent </a:t>
                </a:r>
                <a14:m>
                  <m:oMath xmlns:m="http://schemas.openxmlformats.org/officeDocument/2006/math">
                    <m:sSub>
                      <m:sSubPr>
                        <m:ctrlPr>
                          <a:rPr lang="en-US" i="1">
                            <a:latin typeface="Cambria Math" panose="02040503050406030204" pitchFamily="18" charset="0"/>
                            <a:ea typeface="ＭＳ Ｐゴシック" pitchFamily="34" charset="-128"/>
                            <a:cs typeface="Calibri"/>
                          </a:rPr>
                        </m:ctrlPr>
                      </m:sSubPr>
                      <m:e>
                        <m:r>
                          <a:rPr lang="en-US" i="1">
                            <a:latin typeface="Cambria Math" panose="02040503050406030204" pitchFamily="18" charset="0"/>
                            <a:ea typeface="ＭＳ Ｐゴシック" pitchFamily="34" charset="-128"/>
                            <a:cs typeface="Calibri"/>
                          </a:rPr>
                          <m:t>𝑅</m:t>
                        </m:r>
                      </m:e>
                      <m:sub>
                        <m:r>
                          <a:rPr lang="en-US" i="1">
                            <a:latin typeface="Cambria Math" panose="02040503050406030204" pitchFamily="18" charset="0"/>
                            <a:ea typeface="ＭＳ Ｐゴシック" pitchFamily="34" charset="-128"/>
                            <a:cs typeface="Calibri"/>
                          </a:rPr>
                          <m:t>𝑖</m:t>
                        </m:r>
                      </m:sub>
                    </m:sSub>
                    <m:r>
                      <a:rPr lang="en-US" i="1">
                        <a:latin typeface="Cambria Math" panose="02040503050406030204" pitchFamily="18" charset="0"/>
                        <a:ea typeface="ＭＳ Ｐゴシック" pitchFamily="34" charset="-128"/>
                        <a:cs typeface="Calibri"/>
                      </a:rPr>
                      <m:t>(</m:t>
                    </m:r>
                    <m:r>
                      <a:rPr lang="en-US" i="1">
                        <a:latin typeface="Cambria Math" panose="02040503050406030204" pitchFamily="18" charset="0"/>
                        <a:ea typeface="ＭＳ Ｐゴシック" pitchFamily="34" charset="-128"/>
                        <a:cs typeface="Calibri"/>
                      </a:rPr>
                      <m:t>𝑠</m:t>
                    </m:r>
                    <m:r>
                      <a:rPr lang="en-US" i="1">
                        <a:latin typeface="Cambria Math" panose="02040503050406030204" pitchFamily="18" charset="0"/>
                        <a:ea typeface="ＭＳ Ｐゴシック" pitchFamily="34" charset="-128"/>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1</m:t>
                        </m:r>
                      </m:sub>
                    </m:sSub>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2</m:t>
                        </m:r>
                      </m:sub>
                    </m:sSub>
                    <m:r>
                      <a:rPr lang="en-US" altLang="ja-JP" i="1">
                        <a:latin typeface="Cambria Math" panose="02040503050406030204" pitchFamily="18" charset="0"/>
                        <a:cs typeface="Calibri"/>
                      </a:rPr>
                      <m:t>,…,</m:t>
                    </m:r>
                    <m:sSub>
                      <m:sSubPr>
                        <m:ctrlPr>
                          <a:rPr lang="en-US" altLang="ja-JP" i="1">
                            <a:latin typeface="Cambria Math" panose="02040503050406030204" pitchFamily="18" charset="0"/>
                            <a:cs typeface="Calibri"/>
                          </a:rPr>
                        </m:ctrlPr>
                      </m:sSubPr>
                      <m:e>
                        <m:r>
                          <a:rPr lang="en-US" altLang="ja-JP" i="1">
                            <a:latin typeface="Cambria Math" panose="02040503050406030204" pitchFamily="18" charset="0"/>
                            <a:cs typeface="Calibri"/>
                          </a:rPr>
                          <m:t>𝑎</m:t>
                        </m:r>
                      </m:e>
                      <m:sub>
                        <m:r>
                          <a:rPr lang="en-US" altLang="ja-JP" i="1">
                            <a:latin typeface="Cambria Math" panose="02040503050406030204" pitchFamily="18" charset="0"/>
                            <a:cs typeface="Calibri"/>
                          </a:rPr>
                          <m:t>𝑛</m:t>
                        </m:r>
                      </m:sub>
                    </m:sSub>
                    <m:r>
                      <a:rPr lang="en-US" i="1">
                        <a:latin typeface="Cambria Math" panose="02040503050406030204" pitchFamily="18" charset="0"/>
                        <a:ea typeface="ＭＳ Ｐゴシック" pitchFamily="34" charset="-128"/>
                        <a:cs typeface="Calibri"/>
                      </a:rPr>
                      <m:t>)</m:t>
                    </m:r>
                  </m:oMath>
                </a14:m>
                <a:endParaRPr lang="en-US" altLang="ja-JP" dirty="0">
                  <a:latin typeface="Calibri"/>
                  <a:cs typeface="Calibri"/>
                </a:endParaRPr>
              </a:p>
              <a:p>
                <a:pPr lvl="1"/>
                <a:r>
                  <a:rPr lang="en-US" dirty="0">
                    <a:solidFill>
                      <a:srgbClr val="C00000"/>
                    </a:solidFill>
                    <a:latin typeface="Calibri"/>
                    <a:ea typeface="ＭＳ Ｐゴシック" pitchFamily="34" charset="-128"/>
                    <a:cs typeface="Calibri"/>
                  </a:rPr>
                  <a:t>A set of observations</a:t>
                </a:r>
                <a:r>
                  <a:rPr lang="en-US" altLang="ja-JP" dirty="0">
                    <a:solidFill>
                      <a:srgbClr val="C00000"/>
                    </a:solidFill>
                    <a:latin typeface="Calibri"/>
                    <a:cs typeface="Calibri"/>
                  </a:rPr>
                  <a:t> for each agent</a:t>
                </a:r>
                <a:r>
                  <a:rPr lang="en-US" dirty="0">
                    <a:solidFill>
                      <a:srgbClr val="C00000"/>
                    </a:solidFill>
                    <a:latin typeface="Calibri"/>
                    <a:ea typeface="ＭＳ Ｐゴシック" pitchFamily="34" charset="-128"/>
                    <a:cs typeface="Calibri"/>
                  </a:rPr>
                  <a:t> </a:t>
                </a:r>
                <a14:m>
                  <m:oMath xmlns:m="http://schemas.openxmlformats.org/officeDocument/2006/math">
                    <m:sSub>
                      <m:sSubPr>
                        <m:ctrlPr>
                          <a:rPr lang="en-US" i="1">
                            <a:solidFill>
                              <a:srgbClr val="C00000"/>
                            </a:solidFill>
                            <a:latin typeface="Cambria Math" panose="02040503050406030204" pitchFamily="18" charset="0"/>
                            <a:ea typeface="ＭＳ Ｐゴシック" pitchFamily="34" charset="-128"/>
                            <a:cs typeface="Calibri"/>
                          </a:rPr>
                        </m:ctrlPr>
                      </m:sSubPr>
                      <m:e>
                        <m:r>
                          <a:rPr lang="en-US" i="1">
                            <a:solidFill>
                              <a:srgbClr val="C00000"/>
                            </a:solidFill>
                            <a:latin typeface="Cambria Math" panose="02040503050406030204" pitchFamily="18" charset="0"/>
                            <a:ea typeface="ＭＳ Ｐゴシック" pitchFamily="34" charset="-128"/>
                            <a:cs typeface="Calibri"/>
                          </a:rPr>
                          <m:t>𝑂</m:t>
                        </m:r>
                      </m:e>
                      <m:sub>
                        <m:r>
                          <a:rPr lang="en-US" i="1">
                            <a:solidFill>
                              <a:srgbClr val="C00000"/>
                            </a:solidFill>
                            <a:latin typeface="Cambria Math" panose="02040503050406030204" pitchFamily="18" charset="0"/>
                            <a:ea typeface="ＭＳ Ｐゴシック" pitchFamily="34" charset="-128"/>
                            <a:cs typeface="Calibri"/>
                          </a:rPr>
                          <m:t>1</m:t>
                        </m:r>
                      </m:sub>
                    </m:sSub>
                    <m:r>
                      <a:rPr lang="en-US" i="1">
                        <a:solidFill>
                          <a:srgbClr val="C00000"/>
                        </a:solidFill>
                        <a:latin typeface="Cambria Math" panose="02040503050406030204" pitchFamily="18" charset="0"/>
                        <a:ea typeface="ＭＳ Ｐゴシック" pitchFamily="34" charset="-128"/>
                        <a:cs typeface="Calibri"/>
                      </a:rPr>
                      <m:t>,…,</m:t>
                    </m:r>
                    <m:sSub>
                      <m:sSubPr>
                        <m:ctrlPr>
                          <a:rPr lang="en-US" i="1">
                            <a:solidFill>
                              <a:srgbClr val="C00000"/>
                            </a:solidFill>
                            <a:latin typeface="Cambria Math" panose="02040503050406030204" pitchFamily="18" charset="0"/>
                            <a:ea typeface="ＭＳ Ｐゴシック" pitchFamily="34" charset="-128"/>
                            <a:cs typeface="Calibri"/>
                          </a:rPr>
                        </m:ctrlPr>
                      </m:sSubPr>
                      <m:e>
                        <m:r>
                          <a:rPr lang="en-US" i="1">
                            <a:solidFill>
                              <a:srgbClr val="C00000"/>
                            </a:solidFill>
                            <a:latin typeface="Cambria Math" panose="02040503050406030204" pitchFamily="18" charset="0"/>
                            <a:ea typeface="ＭＳ Ｐゴシック" pitchFamily="34" charset="-128"/>
                            <a:cs typeface="Calibri"/>
                          </a:rPr>
                          <m:t>𝑂</m:t>
                        </m:r>
                      </m:e>
                      <m:sub>
                        <m:r>
                          <a:rPr lang="en-US" i="1">
                            <a:solidFill>
                              <a:srgbClr val="C00000"/>
                            </a:solidFill>
                            <a:latin typeface="Cambria Math" panose="02040503050406030204" pitchFamily="18" charset="0"/>
                            <a:ea typeface="ＭＳ Ｐゴシック" pitchFamily="34" charset="-128"/>
                            <a:cs typeface="Calibri"/>
                          </a:rPr>
                          <m:t>𝑁</m:t>
                        </m:r>
                      </m:sub>
                    </m:sSub>
                  </m:oMath>
                </a14:m>
                <a:endParaRPr lang="en-US" altLang="ja-JP" dirty="0">
                  <a:solidFill>
                    <a:srgbClr val="C00000"/>
                  </a:solidFill>
                  <a:latin typeface="Calibri"/>
                  <a:cs typeface="Calibri"/>
                </a:endParaRPr>
              </a:p>
              <a:p>
                <a:pPr lvl="1"/>
                <a:r>
                  <a:rPr lang="en-US" dirty="0">
                    <a:solidFill>
                      <a:srgbClr val="C00000"/>
                    </a:solidFill>
                  </a:rPr>
                  <a:t>A observation function for each agent </a:t>
                </a:r>
                <a14:m>
                  <m:oMath xmlns:m="http://schemas.openxmlformats.org/officeDocument/2006/math">
                    <m:sSub>
                      <m:sSubPr>
                        <m:ctrlPr>
                          <a:rPr lang="en-US" b="0" i="1" smtClean="0">
                            <a:solidFill>
                              <a:srgbClr val="C00000"/>
                            </a:solidFill>
                            <a:latin typeface="Cambria Math" panose="02040503050406030204" pitchFamily="18" charset="0"/>
                          </a:rPr>
                        </m:ctrlPr>
                      </m:sSubPr>
                      <m:e>
                        <m:r>
                          <m:rPr>
                            <m:sty m:val="p"/>
                          </m:rPr>
                          <a:rPr lang="el-GR" b="0" i="1" smtClean="0">
                            <a:solidFill>
                              <a:srgbClr val="C00000"/>
                            </a:solidFill>
                            <a:latin typeface="Cambria Math" panose="02040503050406030204" pitchFamily="18" charset="0"/>
                            <a:ea typeface="Cambria Math" panose="02040503050406030204" pitchFamily="18" charset="0"/>
                          </a:rPr>
                          <m:t>Ω</m:t>
                        </m:r>
                      </m:e>
                      <m:sub>
                        <m:r>
                          <a:rPr lang="en-US" b="0" i="1" smtClean="0">
                            <a:solidFill>
                              <a:srgbClr val="C00000"/>
                            </a:solidFill>
                            <a:latin typeface="Cambria Math" panose="02040503050406030204" pitchFamily="18" charset="0"/>
                          </a:rPr>
                          <m:t>𝑖</m:t>
                        </m:r>
                      </m:sub>
                    </m:sSub>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𝑠</m:t>
                    </m:r>
                    <m:r>
                      <a:rPr lang="en-US" b="0" i="1" smtClean="0">
                        <a:solidFill>
                          <a:srgbClr val="C00000"/>
                        </a:solidFill>
                        <a:latin typeface="Cambria Math" panose="02040503050406030204" pitchFamily="18" charset="0"/>
                      </a:rPr>
                      <m:t>)</m:t>
                    </m:r>
                  </m:oMath>
                </a14:m>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a:blip r:embed="rId2"/>
                <a:stretch>
                  <a:fillRect l="-617" t="-1542" r="-10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47</a:t>
            </a:fld>
            <a:endParaRPr lang="en-US" dirty="0"/>
          </a:p>
        </p:txBody>
      </p:sp>
    </p:spTree>
    <p:extLst>
      <p:ext uri="{BB962C8B-B14F-4D97-AF65-F5344CB8AC3E}">
        <p14:creationId xmlns:p14="http://schemas.microsoft.com/office/powerpoint/2010/main" val="1426236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MARL </a:t>
            </a:r>
            <a:r>
              <a:rPr lang="en-US" dirty="0"/>
              <a:t>with Partial Observation</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latin typeface="Calibri"/>
                    <a:ea typeface="ＭＳ Ｐゴシック" pitchFamily="34" charset="-128"/>
                    <a:cs typeface="Calibri"/>
                  </a:rPr>
                  <a:t>Assume a Markov game with </a:t>
                </a:r>
                <a:r>
                  <a:rPr lang="en-US" dirty="0">
                    <a:solidFill>
                      <a:srgbClr val="C00000"/>
                    </a:solidFill>
                    <a:latin typeface="Calibri"/>
                    <a:ea typeface="ＭＳ Ｐゴシック" pitchFamily="34" charset="-128"/>
                    <a:cs typeface="Calibri"/>
                  </a:rPr>
                  <a:t>partial observation</a:t>
                </a:r>
              </a:p>
              <a:p>
                <a:endParaRPr lang="en-US" altLang="ja-JP" dirty="0">
                  <a:latin typeface="Calibri"/>
                  <a:cs typeface="Calibri"/>
                </a:endParaRPr>
              </a:p>
              <a:p>
                <a:r>
                  <a:rPr lang="en-US" dirty="0">
                    <a:latin typeface="Calibri"/>
                    <a:ea typeface="ＭＳ Ｐゴシック" pitchFamily="34" charset="-128"/>
                    <a:cs typeface="Calibri"/>
                  </a:rPr>
                  <a:t>Looking for a set of policies </a:t>
                </a:r>
                <a14:m>
                  <m:oMath xmlns:m="http://schemas.openxmlformats.org/officeDocument/2006/math">
                    <m:r>
                      <a:rPr lang="en-US" b="0" i="0" smtClean="0">
                        <a:latin typeface="Cambria Math" panose="02040503050406030204" pitchFamily="18" charset="0"/>
                        <a:ea typeface="ＭＳ Ｐゴシック" pitchFamily="34" charset="-128"/>
                        <a:cs typeface="Calibri"/>
                      </a:rPr>
                      <m:t>{</m:t>
                    </m:r>
                    <m:sSub>
                      <m:sSubPr>
                        <m:ctrlPr>
                          <a:rPr lang="en-US" b="0" i="1" smtClean="0">
                            <a:solidFill>
                              <a:srgbClr val="C00000"/>
                            </a:solidFill>
                            <a:latin typeface="Cambria Math" panose="02040503050406030204" pitchFamily="18" charset="0"/>
                            <a:ea typeface="ＭＳ Ｐゴシック" pitchFamily="34" charset="-128"/>
                            <a:cs typeface="Calibri"/>
                          </a:rPr>
                        </m:ctrlPr>
                      </m:sSubPr>
                      <m:e>
                        <m:r>
                          <a:rPr lang="en-US" b="0" i="1" smtClean="0">
                            <a:solidFill>
                              <a:srgbClr val="C00000"/>
                            </a:solidFill>
                            <a:latin typeface="Cambria Math" panose="02040503050406030204" pitchFamily="18" charset="0"/>
                            <a:ea typeface="ＭＳ Ｐゴシック" pitchFamily="34" charset="-128"/>
                            <a:cs typeface="Calibri"/>
                          </a:rPr>
                          <m:t>𝜋</m:t>
                        </m:r>
                      </m:e>
                      <m:sub>
                        <m:r>
                          <a:rPr lang="en-US" b="0" i="1" smtClean="0">
                            <a:solidFill>
                              <a:srgbClr val="C00000"/>
                            </a:solidFill>
                            <a:latin typeface="Cambria Math" panose="02040503050406030204" pitchFamily="18" charset="0"/>
                            <a:ea typeface="ＭＳ Ｐゴシック" pitchFamily="34" charset="-128"/>
                            <a:cs typeface="Calibri"/>
                          </a:rPr>
                          <m:t>𝑖</m:t>
                        </m:r>
                      </m:sub>
                    </m:sSub>
                    <m:d>
                      <m:dPr>
                        <m:ctrlPr>
                          <a:rPr lang="en-US" b="0" i="1" smtClean="0">
                            <a:solidFill>
                              <a:srgbClr val="C00000"/>
                            </a:solidFill>
                            <a:latin typeface="Cambria Math" panose="02040503050406030204" pitchFamily="18" charset="0"/>
                            <a:ea typeface="ＭＳ Ｐゴシック" pitchFamily="34" charset="-128"/>
                            <a:cs typeface="Calibri"/>
                          </a:rPr>
                        </m:ctrlPr>
                      </m:dPr>
                      <m:e>
                        <m:sSub>
                          <m:sSubPr>
                            <m:ctrlPr>
                              <a:rPr lang="en-US" b="0" i="1" smtClean="0">
                                <a:solidFill>
                                  <a:srgbClr val="C00000"/>
                                </a:solidFill>
                                <a:latin typeface="Cambria Math" panose="02040503050406030204" pitchFamily="18" charset="0"/>
                                <a:ea typeface="ＭＳ Ｐゴシック" pitchFamily="34" charset="-128"/>
                                <a:cs typeface="Calibri"/>
                              </a:rPr>
                            </m:ctrlPr>
                          </m:sSubPr>
                          <m:e>
                            <m:r>
                              <a:rPr lang="en-US" b="0" i="1" smtClean="0">
                                <a:solidFill>
                                  <a:srgbClr val="C00000"/>
                                </a:solidFill>
                                <a:latin typeface="Cambria Math" panose="02040503050406030204" pitchFamily="18" charset="0"/>
                                <a:ea typeface="ＭＳ Ｐゴシック" pitchFamily="34" charset="-128"/>
                                <a:cs typeface="Calibri"/>
                              </a:rPr>
                              <m:t>𝑜</m:t>
                            </m:r>
                          </m:e>
                          <m:sub>
                            <m:r>
                              <a:rPr lang="en-US" b="0" i="1" smtClean="0">
                                <a:solidFill>
                                  <a:srgbClr val="C00000"/>
                                </a:solidFill>
                                <a:latin typeface="Cambria Math" panose="02040503050406030204" pitchFamily="18" charset="0"/>
                                <a:ea typeface="ＭＳ Ｐゴシック" pitchFamily="34" charset="-128"/>
                                <a:cs typeface="Calibri"/>
                              </a:rPr>
                              <m:t>𝑖</m:t>
                            </m:r>
                          </m:sub>
                        </m:sSub>
                      </m:e>
                    </m:d>
                    <m:r>
                      <a:rPr lang="en-US" b="0" i="1" smtClean="0">
                        <a:latin typeface="Cambria Math" panose="02040503050406030204" pitchFamily="18" charset="0"/>
                        <a:ea typeface="ＭＳ Ｐゴシック" pitchFamily="34" charset="-128"/>
                        <a:cs typeface="Calibri"/>
                      </a:rPr>
                      <m:t>}</m:t>
                    </m:r>
                  </m:oMath>
                </a14:m>
                <a:r>
                  <a:rPr lang="en-US" dirty="0">
                    <a:latin typeface="Calibri"/>
                    <a:ea typeface="ＭＳ Ｐゴシック" pitchFamily="34" charset="-128"/>
                    <a:cs typeface="Calibri"/>
                    <a:sym typeface="Symbol" pitchFamily="18" charset="2"/>
                  </a:rPr>
                  <a:t>, one for each agent, without knowing </a:t>
                </a:r>
                <a14:m>
                  <m:oMath xmlns:m="http://schemas.openxmlformats.org/officeDocument/2006/math">
                    <m:r>
                      <a:rPr lang="en-US" altLang="ja-JP" i="1" dirty="0" smtClean="0">
                        <a:latin typeface="Cambria Math" panose="02040503050406030204" pitchFamily="18" charset="0"/>
                        <a:cs typeface="Calibri"/>
                        <a:sym typeface="Symbol" pitchFamily="18" charset="2"/>
                      </a:rPr>
                      <m:t>𝑇</m:t>
                    </m:r>
                  </m:oMath>
                </a14:m>
                <a:r>
                  <a:rPr lang="en-US" altLang="ja-JP" dirty="0">
                    <a:latin typeface="Calibri"/>
                    <a:ea typeface="ＭＳ Ｐゴシック" pitchFamily="34" charset="-128"/>
                    <a:cs typeface="Calibri"/>
                    <a:sym typeface="Symbol" pitchFamily="18" charset="2"/>
                  </a:rPr>
                  <a:t>, </a:t>
                </a:r>
                <a14:m>
                  <m:oMath xmlns:m="http://schemas.openxmlformats.org/officeDocument/2006/math">
                    <m:sSub>
                      <m:sSubPr>
                        <m:ctrlPr>
                          <a:rPr lang="en-US" i="1">
                            <a:latin typeface="Cambria Math" panose="02040503050406030204" pitchFamily="18" charset="0"/>
                            <a:ea typeface="ＭＳ Ｐゴシック" pitchFamily="34" charset="-128"/>
                            <a:cs typeface="Calibri"/>
                          </a:rPr>
                        </m:ctrlPr>
                      </m:sSubPr>
                      <m:e>
                        <m:r>
                          <a:rPr lang="en-US" i="1">
                            <a:latin typeface="Cambria Math" panose="02040503050406030204" pitchFamily="18" charset="0"/>
                            <a:ea typeface="ＭＳ Ｐゴシック" pitchFamily="34" charset="-128"/>
                            <a:cs typeface="Calibri"/>
                          </a:rPr>
                          <m:t>𝑅</m:t>
                        </m:r>
                      </m:e>
                      <m:sub>
                        <m:r>
                          <a:rPr lang="en-US" i="1">
                            <a:latin typeface="Cambria Math" panose="02040503050406030204" pitchFamily="18" charset="0"/>
                            <a:ea typeface="ＭＳ Ｐゴシック" pitchFamily="34" charset="-128"/>
                            <a:cs typeface="Calibri"/>
                          </a:rPr>
                          <m:t>𝑖</m:t>
                        </m:r>
                      </m:sub>
                    </m:sSub>
                  </m:oMath>
                </a14:m>
                <a:r>
                  <a:rPr lang="en-US" altLang="ja-JP" dirty="0">
                    <a:latin typeface="Calibri"/>
                    <a:cs typeface="Calibri"/>
                    <a:sym typeface="Symbol" pitchFamily="18" charset="2"/>
                  </a:rPr>
                  <a:t> </a:t>
                </a:r>
                <a:r>
                  <a:rPr lang="en-US" altLang="ja-JP" dirty="0">
                    <a:solidFill>
                      <a:srgbClr val="C00000"/>
                    </a:solidFill>
                    <a:latin typeface="Calibri"/>
                    <a:cs typeface="Calibri"/>
                    <a:sym typeface="Symbol" pitchFamily="18" charset="2"/>
                  </a:rPr>
                  <a:t>or </a:t>
                </a:r>
                <a14:m>
                  <m:oMath xmlns:m="http://schemas.openxmlformats.org/officeDocument/2006/math">
                    <m:sSub>
                      <m:sSubPr>
                        <m:ctrlPr>
                          <a:rPr lang="en-US" i="1">
                            <a:solidFill>
                              <a:srgbClr val="C00000"/>
                            </a:solidFill>
                            <a:latin typeface="Cambria Math" panose="02040503050406030204" pitchFamily="18" charset="0"/>
                          </a:rPr>
                        </m:ctrlPr>
                      </m:sSubPr>
                      <m:e>
                        <m:r>
                          <m:rPr>
                            <m:sty m:val="p"/>
                          </m:rPr>
                          <a:rPr lang="el-GR" i="1">
                            <a:solidFill>
                              <a:srgbClr val="C00000"/>
                            </a:solidFill>
                            <a:latin typeface="Cambria Math" panose="02040503050406030204" pitchFamily="18" charset="0"/>
                            <a:ea typeface="Cambria Math" panose="02040503050406030204" pitchFamily="18" charset="0"/>
                          </a:rPr>
                          <m:t>Ω</m:t>
                        </m:r>
                      </m:e>
                      <m:sub>
                        <m:r>
                          <a:rPr lang="en-US" i="1">
                            <a:solidFill>
                              <a:srgbClr val="C00000"/>
                            </a:solidFill>
                            <a:latin typeface="Cambria Math" panose="02040503050406030204" pitchFamily="18" charset="0"/>
                          </a:rPr>
                          <m:t>𝑖</m:t>
                        </m:r>
                      </m:sub>
                    </m:sSub>
                  </m:oMath>
                </a14:m>
                <a:endParaRPr lang="en-US" altLang="ja-JP" dirty="0">
                  <a:latin typeface="Calibri"/>
                  <a:cs typeface="Calibri"/>
                  <a:sym typeface="Symbol" pitchFamily="18" charset="2"/>
                </a:endParaRPr>
              </a:p>
              <a:p>
                <a:endParaRPr lang="en-US" dirty="0"/>
              </a:p>
              <a:p>
                <a:r>
                  <a:rPr lang="en-US" dirty="0"/>
                  <a:t>Learn the policies through experience in the environment and interact with each other</a:t>
                </a:r>
              </a:p>
              <a:p>
                <a:endParaRPr lang="en-US" dirty="0"/>
              </a:p>
              <a:p>
                <a:r>
                  <a:rPr lang="en-US" dirty="0"/>
                  <a:t>Many algorithm can be applied, e.g., use a simple variant of Minimax-Q</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111" b="-98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A3B20E47-2A4C-4221-B6B9-A2AC2F1C1077}" type="slidenum">
              <a:rPr lang="en-US" smtClean="0"/>
              <a:pPr/>
              <a:t>48</a:t>
            </a:fld>
            <a:endParaRPr lang="en-US" dirty="0"/>
          </a:p>
        </p:txBody>
      </p:sp>
    </p:spTree>
    <p:extLst>
      <p:ext uri="{BB962C8B-B14F-4D97-AF65-F5344CB8AC3E}">
        <p14:creationId xmlns:p14="http://schemas.microsoft.com/office/powerpoint/2010/main" val="1598226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Patrol with Real-Time Information</a:t>
            </a:r>
          </a:p>
        </p:txBody>
      </p:sp>
      <p:sp>
        <p:nvSpPr>
          <p:cNvPr id="3" name="Content Placeholder 2"/>
          <p:cNvSpPr>
            <a:spLocks noGrp="1"/>
          </p:cNvSpPr>
          <p:nvPr>
            <p:ph sz="quarter" idx="1"/>
          </p:nvPr>
        </p:nvSpPr>
        <p:spPr/>
        <p:txBody>
          <a:bodyPr/>
          <a:lstStyle/>
          <a:p>
            <a:r>
              <a:rPr lang="en-US" dirty="0"/>
              <a:t>Sequential interaction</a:t>
            </a:r>
          </a:p>
          <a:p>
            <a:pPr lvl="1"/>
            <a:r>
              <a:rPr lang="en-US" dirty="0"/>
              <a:t>Players make flexible decisions instead of sticking to a plan</a:t>
            </a:r>
          </a:p>
          <a:p>
            <a:pPr lvl="1"/>
            <a:r>
              <a:rPr lang="en-US" dirty="0"/>
              <a:t>Players may leave traces as they take actions</a:t>
            </a:r>
          </a:p>
          <a:p>
            <a:pPr lvl="1"/>
            <a:endParaRPr lang="en-US" dirty="0"/>
          </a:p>
          <a:p>
            <a:r>
              <a:rPr lang="en-US" dirty="0"/>
              <a:t>Example domain: Wildlife protection</a:t>
            </a:r>
          </a:p>
        </p:txBody>
      </p:sp>
      <p:pic>
        <p:nvPicPr>
          <p:cNvPr id="6"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915" y="3746432"/>
            <a:ext cx="1944000" cy="1944000"/>
          </a:xfrm>
          <a:prstGeom prst="rect">
            <a:avLst/>
          </a:prstGeom>
        </p:spPr>
      </p:pic>
      <p:pic>
        <p:nvPicPr>
          <p:cNvPr id="7"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818" y="3746432"/>
            <a:ext cx="1944000" cy="1944000"/>
          </a:xfrm>
          <a:prstGeom prst="rect">
            <a:avLst/>
          </a:prstGeom>
        </p:spPr>
      </p:pic>
      <p:pic>
        <p:nvPicPr>
          <p:cNvPr id="8"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473" y="3746432"/>
            <a:ext cx="1944000" cy="1944000"/>
          </a:xfrm>
          <a:prstGeom prst="rect">
            <a:avLst/>
          </a:prstGeom>
        </p:spPr>
      </p:pic>
      <p:pic>
        <p:nvPicPr>
          <p:cNvPr id="9" name="图片 15"/>
          <p:cNvPicPr>
            <a:picLocks noChangeAspect="1"/>
          </p:cNvPicPr>
          <p:nvPr/>
        </p:nvPicPr>
        <p:blipFill rotWithShape="1">
          <a:blip r:embed="rId6">
            <a:extLst>
              <a:ext uri="{28A0092B-C50C-407E-A947-70E740481C1C}">
                <a14:useLocalDpi xmlns:a14="http://schemas.microsoft.com/office/drawing/2010/main" val="0"/>
              </a:ext>
            </a:extLst>
          </a:blip>
          <a:srcRect l="6110" r="18061"/>
          <a:stretch/>
        </p:blipFill>
        <p:spPr>
          <a:xfrm>
            <a:off x="261816" y="3746432"/>
            <a:ext cx="2203197" cy="1944000"/>
          </a:xfrm>
          <a:prstGeom prst="rect">
            <a:avLst/>
          </a:prstGeom>
        </p:spPr>
      </p:pic>
      <p:sp>
        <p:nvSpPr>
          <p:cNvPr id="10" name="文本框 16"/>
          <p:cNvSpPr txBox="1"/>
          <p:nvPr/>
        </p:nvSpPr>
        <p:spPr>
          <a:xfrm>
            <a:off x="7036566" y="5694760"/>
            <a:ext cx="1978090" cy="461665"/>
          </a:xfrm>
          <a:prstGeom prst="rect">
            <a:avLst/>
          </a:prstGeom>
          <a:noFill/>
        </p:spPr>
        <p:txBody>
          <a:bodyPr wrap="square" rtlCol="0">
            <a:spAutoFit/>
          </a:bodyPr>
          <a:lstStyle/>
          <a:p>
            <a:r>
              <a:rPr kumimoji="1" lang="en-US" altLang="zh-CN" sz="2400" dirty="0"/>
              <a:t>Tree</a:t>
            </a:r>
            <a:r>
              <a:rPr kumimoji="1" lang="zh-CN" altLang="en-US" sz="2400" dirty="0"/>
              <a:t> </a:t>
            </a:r>
            <a:r>
              <a:rPr kumimoji="1" lang="en-US" altLang="zh-CN" sz="2400" dirty="0"/>
              <a:t>marking</a:t>
            </a:r>
            <a:endParaRPr kumimoji="1" lang="zh-CN" altLang="en-US" sz="2400" dirty="0"/>
          </a:p>
        </p:txBody>
      </p:sp>
      <p:sp>
        <p:nvSpPr>
          <p:cNvPr id="11" name="文本框 17"/>
          <p:cNvSpPr txBox="1"/>
          <p:nvPr/>
        </p:nvSpPr>
        <p:spPr>
          <a:xfrm>
            <a:off x="2893534" y="5704387"/>
            <a:ext cx="1623526" cy="461665"/>
          </a:xfrm>
          <a:prstGeom prst="rect">
            <a:avLst/>
          </a:prstGeom>
          <a:noFill/>
        </p:spPr>
        <p:txBody>
          <a:bodyPr wrap="square" rtlCol="0">
            <a:spAutoFit/>
          </a:bodyPr>
          <a:lstStyle/>
          <a:p>
            <a:r>
              <a:rPr kumimoji="1" lang="en-US" altLang="zh-CN" sz="2400" dirty="0"/>
              <a:t>Lighters</a:t>
            </a:r>
            <a:endParaRPr kumimoji="1" lang="zh-CN" altLang="en-US" sz="2400" dirty="0"/>
          </a:p>
        </p:txBody>
      </p:sp>
      <p:sp>
        <p:nvSpPr>
          <p:cNvPr id="12" name="文本框 18"/>
          <p:cNvSpPr txBox="1"/>
          <p:nvPr/>
        </p:nvSpPr>
        <p:spPr>
          <a:xfrm>
            <a:off x="4764818" y="5708398"/>
            <a:ext cx="1978090" cy="461665"/>
          </a:xfrm>
          <a:prstGeom prst="rect">
            <a:avLst/>
          </a:prstGeom>
          <a:noFill/>
        </p:spPr>
        <p:txBody>
          <a:bodyPr wrap="square" rtlCol="0">
            <a:spAutoFit/>
          </a:bodyPr>
          <a:lstStyle/>
          <a:p>
            <a:r>
              <a:rPr kumimoji="1" lang="en-US" altLang="zh-CN" sz="2400" dirty="0"/>
              <a:t>Poacher</a:t>
            </a:r>
            <a:r>
              <a:rPr kumimoji="1" lang="zh-CN" altLang="en-US" sz="2400" dirty="0"/>
              <a:t> </a:t>
            </a:r>
            <a:r>
              <a:rPr kumimoji="1" lang="en-US" altLang="zh-CN" sz="2400" dirty="0"/>
              <a:t>camp</a:t>
            </a:r>
            <a:endParaRPr kumimoji="1" lang="zh-CN" altLang="en-US" sz="2400" dirty="0"/>
          </a:p>
        </p:txBody>
      </p:sp>
      <p:sp>
        <p:nvSpPr>
          <p:cNvPr id="13" name="文本框 19"/>
          <p:cNvSpPr txBox="1"/>
          <p:nvPr/>
        </p:nvSpPr>
        <p:spPr>
          <a:xfrm>
            <a:off x="621786" y="5699677"/>
            <a:ext cx="1623526" cy="461665"/>
          </a:xfrm>
          <a:prstGeom prst="rect">
            <a:avLst/>
          </a:prstGeom>
          <a:noFill/>
        </p:spPr>
        <p:txBody>
          <a:bodyPr wrap="square" rtlCol="0">
            <a:spAutoFit/>
          </a:bodyPr>
          <a:lstStyle/>
          <a:p>
            <a:r>
              <a:rPr kumimoji="1" lang="en-US" altLang="zh-CN" sz="2400" dirty="0"/>
              <a:t>Footprints</a:t>
            </a:r>
            <a:endParaRPr kumimoji="1" lang="zh-CN" altLang="en-US" sz="2400" dirty="0"/>
          </a:p>
        </p:txBody>
      </p:sp>
      <p:sp>
        <p:nvSpPr>
          <p:cNvPr id="14" name="Rectangle 13"/>
          <p:cNvSpPr/>
          <p:nvPr/>
        </p:nvSpPr>
        <p:spPr>
          <a:xfrm>
            <a:off x="1427584" y="6401748"/>
            <a:ext cx="5732050" cy="400110"/>
          </a:xfrm>
          <a:prstGeom prst="rect">
            <a:avLst/>
          </a:prstGeom>
        </p:spPr>
        <p:txBody>
          <a:bodyPr wrap="square">
            <a:spAutoFit/>
          </a:bodyPr>
          <a:lstStyle/>
          <a:p>
            <a:r>
              <a:rPr lang="en-US" sz="1000" dirty="0"/>
              <a:t>Deep Reinforcement Learning for Green Security Games with Real-Time Information Yufei Wang, </a:t>
            </a:r>
            <a:r>
              <a:rPr lang="en-US" sz="1000" dirty="0" err="1"/>
              <a:t>Zheyuan</a:t>
            </a:r>
            <a:r>
              <a:rPr lang="en-US" sz="1000" dirty="0"/>
              <a:t> Ryan Shi, </a:t>
            </a:r>
            <a:r>
              <a:rPr lang="en-US" sz="1000" dirty="0" err="1"/>
              <a:t>Lantao</a:t>
            </a:r>
            <a:r>
              <a:rPr lang="en-US" sz="1000" dirty="0"/>
              <a:t> Yu, Yi Wu, </a:t>
            </a:r>
            <a:r>
              <a:rPr lang="en-US" sz="1000" dirty="0" err="1"/>
              <a:t>Rohit</a:t>
            </a:r>
            <a:r>
              <a:rPr lang="en-US" sz="1000" dirty="0"/>
              <a:t> Singh, Lucas Joppa, Fei Fang In AAAI-19</a:t>
            </a:r>
          </a:p>
        </p:txBody>
      </p:sp>
      <p:sp>
        <p:nvSpPr>
          <p:cNvPr id="15" name="Slide Number Placeholder 14"/>
          <p:cNvSpPr>
            <a:spLocks noGrp="1"/>
          </p:cNvSpPr>
          <p:nvPr>
            <p:ph type="sldNum" sz="quarter" idx="12"/>
          </p:nvPr>
        </p:nvSpPr>
        <p:spPr/>
        <p:txBody>
          <a:bodyPr/>
          <a:lstStyle/>
          <a:p>
            <a:fld id="{A3B20E47-2A4C-4221-B6B9-A2AC2F1C1077}" type="slidenum">
              <a:rPr lang="en-US" smtClean="0"/>
              <a:pPr/>
              <a:t>49</a:t>
            </a:fld>
            <a:endParaRPr lang="en-US" dirty="0"/>
          </a:p>
        </p:txBody>
      </p:sp>
    </p:spTree>
    <p:extLst>
      <p:ext uri="{BB962C8B-B14F-4D97-AF65-F5344CB8AC3E}">
        <p14:creationId xmlns:p14="http://schemas.microsoft.com/office/powerpoint/2010/main" val="2774295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b="0" i="1" smtClean="0">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lstStyle/>
          <a:p>
            <a:r>
              <a:rPr lang="en-US" dirty="0"/>
              <a:t>Many </a:t>
            </a:r>
            <a:r>
              <a:rPr lang="en-US" dirty="0" smtClean="0"/>
              <a:t>real-world </a:t>
            </a:r>
            <a:r>
              <a:rPr lang="en-US" dirty="0"/>
              <a:t>scenarios have more than one agent!</a:t>
            </a:r>
          </a:p>
          <a:p>
            <a:pPr lvl="1"/>
            <a:r>
              <a:rPr lang="en-US" dirty="0"/>
              <a:t>Autonomous driving</a:t>
            </a:r>
          </a:p>
        </p:txBody>
      </p:sp>
      <p:sp>
        <p:nvSpPr>
          <p:cNvPr id="4" name="Slide Number Placeholder 3"/>
          <p:cNvSpPr>
            <a:spLocks noGrp="1"/>
          </p:cNvSpPr>
          <p:nvPr>
            <p:ph type="sldNum" sz="quarter" idx="12"/>
          </p:nvPr>
        </p:nvSpPr>
        <p:spPr/>
        <p:txBody>
          <a:bodyPr/>
          <a:lstStyle/>
          <a:p>
            <a:fld id="{A3B20E47-2A4C-4221-B6B9-A2AC2F1C1077}" type="slidenum">
              <a:rPr lang="en-US" smtClean="0"/>
              <a:pPr/>
              <a:t>5</a:t>
            </a:fld>
            <a:endParaRPr lang="en-US" dirty="0"/>
          </a:p>
        </p:txBody>
      </p:sp>
      <p:pic>
        <p:nvPicPr>
          <p:cNvPr id="11268" name="Picture 4" descr="https://upload.wikimedia.org/wikipedia/commons/thumb/d/d3/Waymo_Chrysler_Pacifica_in_Los_Altos%2C_2017.jpg/220px-Waymo_Chrysler_Pacifica_in_Los_Altos%2C_2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25" y="3018056"/>
            <a:ext cx="3991547" cy="215906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ile:EVENING RUSH HOUR TRAFFIC ON PARKWAY EAST AT PITTSBURGH PENNSYLVANIA - NARA - 5572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5464" y="3018056"/>
            <a:ext cx="3204550" cy="2159066"/>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4519961" y="3880624"/>
            <a:ext cx="914400" cy="483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05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Patrol with Real-Time Information</a:t>
            </a:r>
          </a:p>
        </p:txBody>
      </p:sp>
      <p:pic>
        <p:nvPicPr>
          <p:cNvPr id="33" name="图片 20"/>
          <p:cNvPicPr>
            <a:picLocks noChangeAspect="1"/>
          </p:cNvPicPr>
          <p:nvPr/>
        </p:nvPicPr>
        <p:blipFill rotWithShape="1">
          <a:blip r:embed="rId3">
            <a:extLst>
              <a:ext uri="{28A0092B-C50C-407E-A947-70E740481C1C}">
                <a14:useLocalDpi xmlns:a14="http://schemas.microsoft.com/office/drawing/2010/main" val="0"/>
              </a:ext>
            </a:extLst>
          </a:blip>
          <a:srcRect l="-1" t="3394" r="-95"/>
          <a:stretch/>
        </p:blipFill>
        <p:spPr>
          <a:xfrm>
            <a:off x="242596" y="1163908"/>
            <a:ext cx="5574032" cy="5602934"/>
          </a:xfrm>
          <a:prstGeom prst="rect">
            <a:avLst/>
          </a:prstGeom>
        </p:spPr>
      </p:pic>
      <p:sp>
        <p:nvSpPr>
          <p:cNvPr id="34" name="文本框 23"/>
          <p:cNvSpPr txBox="1"/>
          <p:nvPr/>
        </p:nvSpPr>
        <p:spPr>
          <a:xfrm>
            <a:off x="6432659" y="5380410"/>
            <a:ext cx="2348086" cy="461665"/>
          </a:xfrm>
          <a:prstGeom prst="rect">
            <a:avLst/>
          </a:prstGeom>
          <a:noFill/>
        </p:spPr>
        <p:txBody>
          <a:bodyPr wrap="square" rtlCol="0">
            <a:spAutoFit/>
          </a:bodyPr>
          <a:lstStyle/>
          <a:p>
            <a:r>
              <a:rPr kumimoji="1" lang="en-US" altLang="zh-CN" sz="2400" dirty="0"/>
              <a:t>Defender’s</a:t>
            </a:r>
            <a:r>
              <a:rPr kumimoji="1" lang="zh-CN" altLang="en-US" sz="2400" dirty="0"/>
              <a:t> </a:t>
            </a:r>
            <a:r>
              <a:rPr kumimoji="1" lang="en-US" altLang="zh-CN" sz="2400" dirty="0"/>
              <a:t>view</a:t>
            </a:r>
          </a:p>
        </p:txBody>
      </p:sp>
      <p:sp>
        <p:nvSpPr>
          <p:cNvPr id="35" name="圆角矩形 24"/>
          <p:cNvSpPr/>
          <p:nvPr/>
        </p:nvSpPr>
        <p:spPr>
          <a:xfrm>
            <a:off x="4662880" y="3963084"/>
            <a:ext cx="592308" cy="186630"/>
          </a:xfrm>
          <a:prstGeom prst="roundRect">
            <a:avLst/>
          </a:prstGeom>
          <a:no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zh-CN" altLang="en-US"/>
          </a:p>
        </p:txBody>
      </p:sp>
      <p:cxnSp>
        <p:nvCxnSpPr>
          <p:cNvPr id="36" name="直线连接符 25"/>
          <p:cNvCxnSpPr>
            <a:endCxn id="37" idx="1"/>
          </p:cNvCxnSpPr>
          <p:nvPr/>
        </p:nvCxnSpPr>
        <p:spPr>
          <a:xfrm flipV="1">
            <a:off x="5255188" y="3854132"/>
            <a:ext cx="800922" cy="1706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文本框 26"/>
          <p:cNvSpPr txBox="1"/>
          <p:nvPr/>
        </p:nvSpPr>
        <p:spPr>
          <a:xfrm>
            <a:off x="6056110" y="3623299"/>
            <a:ext cx="3131778" cy="461665"/>
          </a:xfrm>
          <a:prstGeom prst="rect">
            <a:avLst/>
          </a:prstGeom>
          <a:noFill/>
        </p:spPr>
        <p:txBody>
          <a:bodyPr wrap="square" rtlCol="0">
            <a:spAutoFit/>
          </a:bodyPr>
          <a:lstStyle/>
          <a:p>
            <a:r>
              <a:rPr kumimoji="1" lang="en-US" altLang="zh-CN" sz="2400" dirty="0"/>
              <a:t>Footprints of defender </a:t>
            </a:r>
          </a:p>
        </p:txBody>
      </p:sp>
      <p:sp>
        <p:nvSpPr>
          <p:cNvPr id="38" name="圆角矩形 27"/>
          <p:cNvSpPr/>
          <p:nvPr/>
        </p:nvSpPr>
        <p:spPr>
          <a:xfrm>
            <a:off x="4149133" y="1117869"/>
            <a:ext cx="336062" cy="318945"/>
          </a:xfrm>
          <a:prstGeom prst="roundRect">
            <a:avLst/>
          </a:prstGeom>
          <a:no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zh-CN" altLang="en-US"/>
          </a:p>
        </p:txBody>
      </p:sp>
      <p:cxnSp>
        <p:nvCxnSpPr>
          <p:cNvPr id="39" name="直线连接符 28"/>
          <p:cNvCxnSpPr/>
          <p:nvPr/>
        </p:nvCxnSpPr>
        <p:spPr>
          <a:xfrm>
            <a:off x="4492664" y="1277341"/>
            <a:ext cx="166749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文本框 29"/>
          <p:cNvSpPr txBox="1"/>
          <p:nvPr/>
        </p:nvSpPr>
        <p:spPr>
          <a:xfrm>
            <a:off x="6126807" y="1111362"/>
            <a:ext cx="3449953" cy="461665"/>
          </a:xfrm>
          <a:prstGeom prst="rect">
            <a:avLst/>
          </a:prstGeom>
          <a:noFill/>
        </p:spPr>
        <p:txBody>
          <a:bodyPr wrap="square" rtlCol="0">
            <a:spAutoFit/>
          </a:bodyPr>
          <a:lstStyle/>
          <a:p>
            <a:r>
              <a:rPr kumimoji="1" lang="en-US" altLang="zh-CN" sz="2400" dirty="0"/>
              <a:t>Destructive tools</a:t>
            </a:r>
          </a:p>
        </p:txBody>
      </p:sp>
      <p:sp>
        <p:nvSpPr>
          <p:cNvPr id="41" name="圆角矩形 30"/>
          <p:cNvSpPr/>
          <p:nvPr/>
        </p:nvSpPr>
        <p:spPr>
          <a:xfrm>
            <a:off x="5183160" y="1726194"/>
            <a:ext cx="265349" cy="495378"/>
          </a:xfrm>
          <a:prstGeom prst="roundRect">
            <a:avLst/>
          </a:prstGeom>
          <a:no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zh-CN" altLang="en-US"/>
          </a:p>
        </p:txBody>
      </p:sp>
      <p:cxnSp>
        <p:nvCxnSpPr>
          <p:cNvPr id="42" name="直线连接符 31"/>
          <p:cNvCxnSpPr>
            <a:endCxn id="43" idx="1"/>
          </p:cNvCxnSpPr>
          <p:nvPr/>
        </p:nvCxnSpPr>
        <p:spPr>
          <a:xfrm>
            <a:off x="5465261" y="2166239"/>
            <a:ext cx="590849" cy="14696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文本框 32"/>
          <p:cNvSpPr txBox="1"/>
          <p:nvPr/>
        </p:nvSpPr>
        <p:spPr>
          <a:xfrm>
            <a:off x="6056110" y="2082368"/>
            <a:ext cx="2925075" cy="461665"/>
          </a:xfrm>
          <a:prstGeom prst="rect">
            <a:avLst/>
          </a:prstGeom>
          <a:noFill/>
        </p:spPr>
        <p:txBody>
          <a:bodyPr wrap="square" rtlCol="0">
            <a:spAutoFit/>
          </a:bodyPr>
          <a:lstStyle/>
          <a:p>
            <a:r>
              <a:rPr kumimoji="1" lang="en-US" altLang="zh-CN" sz="2400" dirty="0"/>
              <a:t>Footprints of</a:t>
            </a:r>
            <a:r>
              <a:rPr kumimoji="1" lang="zh-CN" altLang="en-US" sz="2400" dirty="0"/>
              <a:t> </a:t>
            </a:r>
            <a:r>
              <a:rPr kumimoji="1" lang="en-US" altLang="zh-CN" sz="2400" dirty="0"/>
              <a:t>attacker</a:t>
            </a:r>
          </a:p>
        </p:txBody>
      </p:sp>
      <p:cxnSp>
        <p:nvCxnSpPr>
          <p:cNvPr id="44" name="直线连接符 34"/>
          <p:cNvCxnSpPr/>
          <p:nvPr/>
        </p:nvCxnSpPr>
        <p:spPr>
          <a:xfrm>
            <a:off x="5024351" y="3195860"/>
            <a:ext cx="118023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文本框 35"/>
          <p:cNvSpPr txBox="1"/>
          <p:nvPr/>
        </p:nvSpPr>
        <p:spPr>
          <a:xfrm>
            <a:off x="6160159" y="2947646"/>
            <a:ext cx="2436489" cy="461665"/>
          </a:xfrm>
          <a:prstGeom prst="rect">
            <a:avLst/>
          </a:prstGeom>
          <a:noFill/>
        </p:spPr>
        <p:txBody>
          <a:bodyPr wrap="square" rtlCol="0">
            <a:spAutoFit/>
          </a:bodyPr>
          <a:lstStyle/>
          <a:p>
            <a:r>
              <a:rPr kumimoji="1" lang="en-US" altLang="zh-CN" sz="2400" dirty="0"/>
              <a:t>Attacker'</a:t>
            </a:r>
            <a:r>
              <a:rPr kumimoji="1" lang="zh-CN" altLang="en-US" sz="2400" dirty="0"/>
              <a:t> </a:t>
            </a:r>
            <a:r>
              <a:rPr kumimoji="1" lang="en-US" altLang="zh-CN" sz="2400" dirty="0"/>
              <a:t>view</a:t>
            </a:r>
          </a:p>
        </p:txBody>
      </p:sp>
      <p:pic>
        <p:nvPicPr>
          <p:cNvPr id="46" name="图片 36"/>
          <p:cNvPicPr>
            <a:picLocks noChangeAspect="1"/>
          </p:cNvPicPr>
          <p:nvPr/>
        </p:nvPicPr>
        <p:blipFill>
          <a:blip r:embed="rId4"/>
          <a:stretch>
            <a:fillRect/>
          </a:stretch>
        </p:blipFill>
        <p:spPr>
          <a:xfrm>
            <a:off x="7756054" y="4208573"/>
            <a:ext cx="367755" cy="272139"/>
          </a:xfrm>
          <a:prstGeom prst="rect">
            <a:avLst/>
          </a:prstGeom>
        </p:spPr>
      </p:pic>
      <p:cxnSp>
        <p:nvCxnSpPr>
          <p:cNvPr id="47" name="直线连接符 37"/>
          <p:cNvCxnSpPr/>
          <p:nvPr/>
        </p:nvCxnSpPr>
        <p:spPr>
          <a:xfrm flipV="1">
            <a:off x="5852516" y="4252933"/>
            <a:ext cx="640647" cy="11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文本框 38"/>
          <p:cNvSpPr txBox="1"/>
          <p:nvPr/>
        </p:nvSpPr>
        <p:spPr>
          <a:xfrm>
            <a:off x="6465170" y="4118789"/>
            <a:ext cx="2694725" cy="461665"/>
          </a:xfrm>
          <a:prstGeom prst="rect">
            <a:avLst/>
          </a:prstGeom>
          <a:noFill/>
        </p:spPr>
        <p:txBody>
          <a:bodyPr wrap="square" rtlCol="0">
            <a:spAutoFit/>
          </a:bodyPr>
          <a:lstStyle/>
          <a:p>
            <a:r>
              <a:rPr kumimoji="1" lang="en-US" altLang="zh-CN" sz="2400" dirty="0"/>
              <a:t>Features</a:t>
            </a:r>
          </a:p>
        </p:txBody>
      </p:sp>
      <p:sp>
        <p:nvSpPr>
          <p:cNvPr id="49" name="圆角矩形 39"/>
          <p:cNvSpPr/>
          <p:nvPr/>
        </p:nvSpPr>
        <p:spPr>
          <a:xfrm>
            <a:off x="5575754" y="4104066"/>
            <a:ext cx="276520" cy="301222"/>
          </a:xfrm>
          <a:prstGeom prst="roundRect">
            <a:avLst/>
          </a:prstGeom>
          <a:no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zh-CN" altLang="en-US"/>
          </a:p>
        </p:txBody>
      </p:sp>
      <p:cxnSp>
        <p:nvCxnSpPr>
          <p:cNvPr id="50" name="直线连接符 42"/>
          <p:cNvCxnSpPr/>
          <p:nvPr/>
        </p:nvCxnSpPr>
        <p:spPr>
          <a:xfrm flipV="1">
            <a:off x="5798636" y="5542147"/>
            <a:ext cx="640647" cy="11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文本框 43"/>
          <p:cNvSpPr txBox="1"/>
          <p:nvPr/>
        </p:nvSpPr>
        <p:spPr>
          <a:xfrm>
            <a:off x="2665055" y="3572974"/>
            <a:ext cx="842234" cy="523220"/>
          </a:xfrm>
          <a:prstGeom prst="rect">
            <a:avLst/>
          </a:prstGeom>
          <a:noFill/>
        </p:spPr>
        <p:txBody>
          <a:bodyPr wrap="square" rtlCol="0">
            <a:spAutoFit/>
          </a:bodyPr>
          <a:lstStyle/>
          <a:p>
            <a:r>
              <a:rPr kumimoji="1" lang="en-US" altLang="zh-CN" sz="1400" b="1" dirty="0">
                <a:solidFill>
                  <a:srgbClr val="162DC0"/>
                </a:solidFill>
              </a:rPr>
              <a:t>STRAT</a:t>
            </a:r>
          </a:p>
          <a:p>
            <a:r>
              <a:rPr kumimoji="1" lang="en-US" altLang="zh-CN" sz="1400" b="1" dirty="0">
                <a:solidFill>
                  <a:srgbClr val="162DC0"/>
                </a:solidFill>
              </a:rPr>
              <a:t>POINT</a:t>
            </a:r>
            <a:endParaRPr kumimoji="1" lang="zh-CN" altLang="en-US" sz="1400" b="1" dirty="0">
              <a:solidFill>
                <a:srgbClr val="162DC0"/>
              </a:solidFill>
            </a:endParaRPr>
          </a:p>
        </p:txBody>
      </p:sp>
      <p:sp>
        <p:nvSpPr>
          <p:cNvPr id="52" name="矩形 44"/>
          <p:cNvSpPr/>
          <p:nvPr/>
        </p:nvSpPr>
        <p:spPr>
          <a:xfrm>
            <a:off x="4229506" y="2741498"/>
            <a:ext cx="802433" cy="821094"/>
          </a:xfrm>
          <a:prstGeom prst="rect">
            <a:avLst/>
          </a:prstGeom>
          <a:solidFill>
            <a:srgbClr val="FF0000">
              <a:alpha val="40000"/>
            </a:srgbClr>
          </a:solidFill>
          <a:ln w="38100">
            <a:solidFill>
              <a:srgbClr val="FF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矩形 45"/>
          <p:cNvSpPr/>
          <p:nvPr/>
        </p:nvSpPr>
        <p:spPr>
          <a:xfrm>
            <a:off x="5014195" y="5132388"/>
            <a:ext cx="802433" cy="821094"/>
          </a:xfrm>
          <a:prstGeom prst="rect">
            <a:avLst/>
          </a:prstGeom>
          <a:solidFill>
            <a:srgbClr val="162DC0">
              <a:alpha val="40000"/>
            </a:srgbClr>
          </a:solidFill>
          <a:ln w="38100">
            <a:solidFill>
              <a:srgbClr val="162DC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Slide Number Placeholder 2"/>
          <p:cNvSpPr>
            <a:spLocks noGrp="1"/>
          </p:cNvSpPr>
          <p:nvPr>
            <p:ph type="sldNum" sz="quarter" idx="12"/>
          </p:nvPr>
        </p:nvSpPr>
        <p:spPr/>
        <p:txBody>
          <a:bodyPr/>
          <a:lstStyle/>
          <a:p>
            <a:fld id="{A3B20E47-2A4C-4221-B6B9-A2AC2F1C1077}" type="slidenum">
              <a:rPr lang="en-US" smtClean="0"/>
              <a:pPr/>
              <a:t>50</a:t>
            </a:fld>
            <a:endParaRPr lang="en-US" dirty="0"/>
          </a:p>
        </p:txBody>
      </p:sp>
    </p:spTree>
    <p:extLst>
      <p:ext uri="{BB962C8B-B14F-4D97-AF65-F5344CB8AC3E}">
        <p14:creationId xmlns:p14="http://schemas.microsoft.com/office/powerpoint/2010/main" val="26239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7" grpId="0"/>
      <p:bldP spid="38" grpId="0" animBg="1"/>
      <p:bldP spid="40" grpId="0"/>
      <p:bldP spid="41" grpId="0" animBg="1"/>
      <p:bldP spid="43" grpId="0"/>
      <p:bldP spid="45" grpId="0"/>
      <p:bldP spid="48" grpId="0"/>
      <p:bldP spid="49" grpId="0" animBg="1"/>
      <p:bldP spid="52" grpId="0" animBg="1"/>
      <p:bldP spid="5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Approximate Q-Learning</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20544" y="3475788"/>
            <a:ext cx="2849992" cy="2758757"/>
          </a:xfrm>
          <a:prstGeom prst="rect">
            <a:avLst/>
          </a:prstGeom>
          <a:noFill/>
        </p:spPr>
      </p:pic>
      <p:sp>
        <p:nvSpPr>
          <p:cNvPr id="4" name="Slide Number Placeholder 3"/>
          <p:cNvSpPr>
            <a:spLocks noGrp="1"/>
          </p:cNvSpPr>
          <p:nvPr>
            <p:ph type="sldNum" sz="quarter" idx="12"/>
          </p:nvPr>
        </p:nvSpPr>
        <p:spPr/>
        <p:txBody>
          <a:bodyPr/>
          <a:lstStyle/>
          <a:p>
            <a:fld id="{A3B20E47-2A4C-4221-B6B9-A2AC2F1C1077}" type="slidenum">
              <a:rPr lang="en-US" smtClean="0"/>
              <a:pPr/>
              <a:t>51</a:t>
            </a:fld>
            <a:endParaRPr lang="en-US" dirty="0"/>
          </a:p>
        </p:txBody>
      </p:sp>
      <mc:AlternateContent xmlns:mc="http://schemas.openxmlformats.org/markup-compatibility/2006" xmlns:a14="http://schemas.microsoft.com/office/drawing/2010/main">
        <mc:Choice Requires="a14">
          <p:sp>
            <p:nvSpPr>
              <p:cNvPr id="6" name="Rectangle 3"/>
              <p:cNvSpPr>
                <a:spLocks noGrp="1" noChangeArrowheads="1"/>
              </p:cNvSpPr>
              <p:nvPr>
                <p:ph idx="1"/>
              </p:nvPr>
            </p:nvSpPr>
            <p:spPr>
              <a:xfrm>
                <a:off x="457199" y="1398595"/>
                <a:ext cx="8170223" cy="3394472"/>
              </a:xfrm>
            </p:spPr>
            <p:txBody>
              <a:bodyPr>
                <a:noAutofit/>
              </a:bodyPr>
              <a:lstStyle/>
              <a:p>
                <a:pPr>
                  <a:lnSpc>
                    <a:spcPct val="80000"/>
                  </a:lnSpc>
                </a:pPr>
                <a:r>
                  <a:rPr lang="en-US" sz="2400" dirty="0"/>
                  <a:t>Features are functions from q-state (s, a) to real numbers, e.g.,</a:t>
                </a:r>
              </a:p>
              <a:p>
                <a:pPr lvl="1">
                  <a:lnSpc>
                    <a:spcPct val="8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oMath>
                </a14:m>
                <a:r>
                  <a:rPr lang="en-US" dirty="0"/>
                  <a:t>=Distance to closest ghost</a:t>
                </a:r>
              </a:p>
              <a:p>
                <a:pPr lvl="1">
                  <a:lnSpc>
                    <a:spcPct val="80000"/>
                  </a:lnSpc>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𝑎</m:t>
                    </m:r>
                    <m:r>
                      <a:rPr lang="en-US" i="1">
                        <a:latin typeface="Cambria Math" panose="02040503050406030204" pitchFamily="18" charset="0"/>
                      </a:rPr>
                      <m:t>)</m:t>
                    </m:r>
                  </m:oMath>
                </a14:m>
                <a:r>
                  <a:rPr lang="en-US" dirty="0"/>
                  <a:t>=Distance to closest food</a:t>
                </a:r>
              </a:p>
              <a:p>
                <a:pPr lvl="1">
                  <a:lnSpc>
                    <a:spcPct val="80000"/>
                  </a:lnSpc>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3</m:t>
                        </m:r>
                      </m:sub>
                    </m:sSub>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𝑎</m:t>
                    </m:r>
                    <m:r>
                      <a:rPr lang="en-US" i="1">
                        <a:latin typeface="Cambria Math" panose="02040503050406030204" pitchFamily="18" charset="0"/>
                      </a:rPr>
                      <m:t>)</m:t>
                    </m:r>
                  </m:oMath>
                </a14:m>
                <a:r>
                  <a:rPr lang="en-US" dirty="0"/>
                  <a:t>=Whether action leads to closer distance to food</a:t>
                </a:r>
              </a:p>
              <a:p>
                <a:pPr>
                  <a:lnSpc>
                    <a:spcPct val="80000"/>
                  </a:lnSpc>
                </a:pPr>
                <a:endParaRPr lang="en-US" dirty="0"/>
              </a:p>
            </p:txBody>
          </p:sp>
        </mc:Choice>
        <mc:Fallback xmlns="">
          <p:sp>
            <p:nvSpPr>
              <p:cNvPr id="6" name="Rectangle 3"/>
              <p:cNvSpPr>
                <a:spLocks noGrp="1" noRot="1" noChangeAspect="1" noMove="1" noResize="1" noEditPoints="1" noAdjustHandles="1" noChangeArrowheads="1" noChangeShapeType="1" noTextEdit="1"/>
              </p:cNvSpPr>
              <p:nvPr>
                <p:ph idx="1"/>
              </p:nvPr>
            </p:nvSpPr>
            <p:spPr>
              <a:xfrm>
                <a:off x="457199" y="1398595"/>
                <a:ext cx="8170223" cy="3394472"/>
              </a:xfrm>
              <a:blipFill rotWithShape="0">
                <a:blip r:embed="rId4"/>
                <a:stretch>
                  <a:fillRect l="-522" t="-3591" r="-224"/>
                </a:stretch>
              </a:blipFill>
            </p:spPr>
            <p:txBody>
              <a:bodyPr/>
              <a:lstStyle/>
              <a:p>
                <a:r>
                  <a:rPr lang="en-US">
                    <a:noFill/>
                  </a:rPr>
                  <a:t> </a:t>
                </a:r>
              </a:p>
            </p:txBody>
          </p:sp>
        </mc:Fallback>
      </mc:AlternateContent>
      <p:sp>
        <p:nvSpPr>
          <p:cNvPr id="8" name="Rectangle 3"/>
          <p:cNvSpPr txBox="1">
            <a:spLocks noChangeArrowheads="1"/>
          </p:cNvSpPr>
          <p:nvPr/>
        </p:nvSpPr>
        <p:spPr>
          <a:xfrm>
            <a:off x="457199" y="3367808"/>
            <a:ext cx="5991102" cy="2866737"/>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8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chemeClr val="tx1"/>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80000"/>
              </a:lnSpc>
            </a:pPr>
            <a:r>
              <a:rPr lang="en-US" sz="2400" dirty="0"/>
              <a:t>Aim to learn the q-value for any (</a:t>
            </a:r>
            <a:r>
              <a:rPr lang="en-US" sz="2400" dirty="0" err="1"/>
              <a:t>s,a</a:t>
            </a:r>
            <a:r>
              <a:rPr lang="en-US" sz="2400" dirty="0"/>
              <a:t>)</a:t>
            </a:r>
          </a:p>
          <a:p>
            <a:pPr lvl="1">
              <a:lnSpc>
                <a:spcPct val="80000"/>
              </a:lnSpc>
            </a:pPr>
            <a:r>
              <a:rPr lang="en-US" dirty="0"/>
              <a:t>Assume the q-value can be approximated by a parameterized Q-function </a:t>
            </a:r>
          </a:p>
        </p:txBody>
      </p:sp>
      <mc:AlternateContent xmlns:mc="http://schemas.openxmlformats.org/markup-compatibility/2006" xmlns:a14="http://schemas.microsoft.com/office/drawing/2010/main">
        <mc:Choice Requires="a14">
          <p:sp>
            <p:nvSpPr>
              <p:cNvPr id="9" name="TextBox 8"/>
              <p:cNvSpPr txBox="1"/>
              <p:nvPr/>
            </p:nvSpPr>
            <p:spPr>
              <a:xfrm>
                <a:off x="368135" y="4385669"/>
                <a:ext cx="585101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𝑄</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𝑠</m:t>
                          </m:r>
                          <m:r>
                            <a:rPr lang="en-US" sz="2400" b="0" i="1" smtClean="0">
                              <a:latin typeface="Cambria Math" panose="02040503050406030204" pitchFamily="18" charset="0"/>
                            </a:rPr>
                            <m:t>,</m:t>
                          </m:r>
                          <m:r>
                            <a:rPr lang="en-US" sz="2400" b="0" i="1" smtClean="0">
                              <a:latin typeface="Cambria Math" panose="02040503050406030204" pitchFamily="18" charset="0"/>
                            </a:rPr>
                            <m:t>𝑎</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𝑤</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𝑠</m:t>
                          </m:r>
                          <m:r>
                            <a:rPr lang="en-US" sz="2400" b="0" i="1" smtClean="0">
                              <a:latin typeface="Cambria Math" panose="02040503050406030204" pitchFamily="18" charset="0"/>
                            </a:rPr>
                            <m:t>,</m:t>
                          </m:r>
                          <m:r>
                            <a:rPr lang="en-US" sz="2400" b="0" i="1" smtClean="0">
                              <a:latin typeface="Cambria Math" panose="02040503050406030204" pitchFamily="18" charset="0"/>
                            </a:rPr>
                            <m:t>𝑎</m:t>
                          </m:r>
                        </m:e>
                      </m:d>
                    </m:oMath>
                  </m:oMathPara>
                </a14:m>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368135" y="4385669"/>
                <a:ext cx="5851010" cy="461665"/>
              </a:xfrm>
              <a:prstGeom prst="rect">
                <a:avLst/>
              </a:prstGeom>
              <a:blipFill rotWithShape="0">
                <a:blip r:embed="rId5"/>
                <a:stretch>
                  <a:fillRect b="-14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57199" y="5633272"/>
                <a:ext cx="566334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C00000"/>
                          </a:solidFill>
                          <a:latin typeface="Cambria Math" panose="02040503050406030204" pitchFamily="18" charset="0"/>
                          <a:cs typeface="Arial" charset="0"/>
                        </a:rPr>
                        <m:t>𝑄</m:t>
                      </m:r>
                      <m:r>
                        <a:rPr lang="en-US" sz="2400" b="1" i="1" baseline="-25000" dirty="0" err="1">
                          <a:solidFill>
                            <a:srgbClr val="C00000"/>
                          </a:solidFill>
                          <a:latin typeface="Cambria Math" panose="02040503050406030204" pitchFamily="18" charset="0"/>
                          <a:cs typeface="Arial" charset="0"/>
                        </a:rPr>
                        <m:t>𝒘</m:t>
                      </m:r>
                      <m:r>
                        <a:rPr lang="en-US" sz="2400" i="1" dirty="0">
                          <a:solidFill>
                            <a:srgbClr val="C00000"/>
                          </a:solidFill>
                          <a:latin typeface="Cambria Math" panose="02040503050406030204" pitchFamily="18" charset="0"/>
                          <a:cs typeface="Arial" charset="0"/>
                        </a:rPr>
                        <m:t>(</m:t>
                      </m:r>
                      <m:r>
                        <a:rPr lang="en-US" sz="2400" i="1" dirty="0" err="1">
                          <a:solidFill>
                            <a:srgbClr val="C00000"/>
                          </a:solidFill>
                          <a:latin typeface="Cambria Math" panose="02040503050406030204" pitchFamily="18" charset="0"/>
                          <a:cs typeface="Arial" charset="0"/>
                        </a:rPr>
                        <m:t>𝑠</m:t>
                      </m:r>
                      <m:r>
                        <a:rPr lang="en-US" sz="2400" i="1" dirty="0" err="1">
                          <a:solidFill>
                            <a:srgbClr val="C00000"/>
                          </a:solidFill>
                          <a:latin typeface="Cambria Math" panose="02040503050406030204" pitchFamily="18" charset="0"/>
                          <a:cs typeface="Arial" charset="0"/>
                        </a:rPr>
                        <m:t>,</m:t>
                      </m:r>
                      <m:r>
                        <a:rPr lang="en-US" sz="2400" i="1" dirty="0" err="1">
                          <a:solidFill>
                            <a:srgbClr val="C00000"/>
                          </a:solidFill>
                          <a:latin typeface="Cambria Math" panose="02040503050406030204" pitchFamily="18" charset="0"/>
                          <a:cs typeface="Arial" charset="0"/>
                        </a:rPr>
                        <m:t>𝑎</m:t>
                      </m:r>
                      <m:r>
                        <a:rPr lang="en-US" sz="2400" i="1" dirty="0">
                          <a:solidFill>
                            <a:srgbClr val="C00000"/>
                          </a:solidFill>
                          <a:latin typeface="Cambria Math" panose="02040503050406030204" pitchFamily="18" charset="0"/>
                          <a:cs typeface="Arial" charset="0"/>
                        </a:rPr>
                        <m:t>)=</m:t>
                      </m:r>
                      <m:r>
                        <a:rPr lang="en-US" sz="2400" i="1" dirty="0">
                          <a:solidFill>
                            <a:srgbClr val="C00000"/>
                          </a:solidFill>
                          <a:latin typeface="Cambria Math" panose="02040503050406030204" pitchFamily="18" charset="0"/>
                          <a:cs typeface="Arial" charset="0"/>
                        </a:rPr>
                        <m:t>𝑤</m:t>
                      </m:r>
                      <m:r>
                        <a:rPr lang="en-US" sz="2400" i="1" baseline="-25000" dirty="0">
                          <a:solidFill>
                            <a:srgbClr val="C00000"/>
                          </a:solidFill>
                          <a:latin typeface="Cambria Math" panose="02040503050406030204" pitchFamily="18" charset="0"/>
                          <a:cs typeface="Arial" charset="0"/>
                        </a:rPr>
                        <m:t>1</m:t>
                      </m:r>
                      <m:r>
                        <a:rPr lang="en-US" sz="2400" i="1" dirty="0">
                          <a:solidFill>
                            <a:srgbClr val="C00000"/>
                          </a:solidFill>
                          <a:latin typeface="Cambria Math" panose="02040503050406030204" pitchFamily="18" charset="0"/>
                          <a:cs typeface="Arial" charset="0"/>
                        </a:rPr>
                        <m:t>𝑓</m:t>
                      </m:r>
                      <m:r>
                        <a:rPr lang="en-US" sz="2400" i="1" baseline="-25000" dirty="0">
                          <a:solidFill>
                            <a:srgbClr val="C00000"/>
                          </a:solidFill>
                          <a:latin typeface="Cambria Math" panose="02040503050406030204" pitchFamily="18" charset="0"/>
                          <a:cs typeface="Arial" charset="0"/>
                        </a:rPr>
                        <m:t>1</m:t>
                      </m:r>
                      <m:r>
                        <a:rPr lang="en-US" sz="2400" i="1" dirty="0">
                          <a:solidFill>
                            <a:srgbClr val="C00000"/>
                          </a:solidFill>
                          <a:latin typeface="Cambria Math" panose="02040503050406030204" pitchFamily="18" charset="0"/>
                          <a:cs typeface="Arial" charset="0"/>
                        </a:rPr>
                        <m:t>(</m:t>
                      </m:r>
                      <m:r>
                        <a:rPr lang="en-US" sz="2400" i="1" dirty="0" err="1">
                          <a:solidFill>
                            <a:srgbClr val="C00000"/>
                          </a:solidFill>
                          <a:latin typeface="Cambria Math" panose="02040503050406030204" pitchFamily="18" charset="0"/>
                          <a:cs typeface="Arial" charset="0"/>
                        </a:rPr>
                        <m:t>𝑠</m:t>
                      </m:r>
                      <m:r>
                        <a:rPr lang="en-US" sz="2400" i="1" dirty="0" err="1">
                          <a:solidFill>
                            <a:srgbClr val="C00000"/>
                          </a:solidFill>
                          <a:latin typeface="Cambria Math" panose="02040503050406030204" pitchFamily="18" charset="0"/>
                          <a:cs typeface="Arial" charset="0"/>
                        </a:rPr>
                        <m:t>,</m:t>
                      </m:r>
                      <m:r>
                        <a:rPr lang="en-US" sz="2400" i="1" dirty="0" err="1">
                          <a:solidFill>
                            <a:srgbClr val="C00000"/>
                          </a:solidFill>
                          <a:latin typeface="Cambria Math" panose="02040503050406030204" pitchFamily="18" charset="0"/>
                          <a:cs typeface="Arial" charset="0"/>
                        </a:rPr>
                        <m:t>𝑎</m:t>
                      </m:r>
                      <m:r>
                        <a:rPr lang="en-US" sz="2400" i="1" dirty="0">
                          <a:solidFill>
                            <a:srgbClr val="C00000"/>
                          </a:solidFill>
                          <a:latin typeface="Cambria Math" panose="02040503050406030204" pitchFamily="18" charset="0"/>
                          <a:cs typeface="Arial" charset="0"/>
                        </a:rPr>
                        <m:t>) + … + </m:t>
                      </m:r>
                      <m:r>
                        <a:rPr lang="en-US" sz="2400" i="1" dirty="0" err="1">
                          <a:solidFill>
                            <a:srgbClr val="C00000"/>
                          </a:solidFill>
                          <a:latin typeface="Cambria Math" panose="02040503050406030204" pitchFamily="18" charset="0"/>
                          <a:cs typeface="Arial" charset="0"/>
                        </a:rPr>
                        <m:t>𝑤</m:t>
                      </m:r>
                      <m:r>
                        <a:rPr lang="en-US" sz="2400" i="1" baseline="-25000" dirty="0" err="1">
                          <a:solidFill>
                            <a:srgbClr val="C00000"/>
                          </a:solidFill>
                          <a:latin typeface="Cambria Math" panose="02040503050406030204" pitchFamily="18" charset="0"/>
                          <a:cs typeface="Arial" charset="0"/>
                        </a:rPr>
                        <m:t>𝑛</m:t>
                      </m:r>
                      <m:r>
                        <a:rPr lang="en-US" sz="2400" i="1" dirty="0" err="1">
                          <a:solidFill>
                            <a:srgbClr val="C00000"/>
                          </a:solidFill>
                          <a:latin typeface="Cambria Math" panose="02040503050406030204" pitchFamily="18" charset="0"/>
                          <a:cs typeface="Arial" charset="0"/>
                        </a:rPr>
                        <m:t>𝑓</m:t>
                      </m:r>
                      <m:r>
                        <a:rPr lang="en-US" sz="2400" i="1" baseline="-25000" dirty="0" err="1">
                          <a:solidFill>
                            <a:srgbClr val="C00000"/>
                          </a:solidFill>
                          <a:latin typeface="Cambria Math" panose="02040503050406030204" pitchFamily="18" charset="0"/>
                          <a:cs typeface="Arial" charset="0"/>
                        </a:rPr>
                        <m:t>𝑛</m:t>
                      </m:r>
                      <m:r>
                        <a:rPr lang="en-US" sz="2400" i="1" dirty="0">
                          <a:solidFill>
                            <a:srgbClr val="C00000"/>
                          </a:solidFill>
                          <a:latin typeface="Cambria Math" panose="02040503050406030204" pitchFamily="18" charset="0"/>
                          <a:cs typeface="Arial" charset="0"/>
                        </a:rPr>
                        <m:t>(</m:t>
                      </m:r>
                      <m:r>
                        <a:rPr lang="en-US" sz="2400" i="1" dirty="0" err="1">
                          <a:solidFill>
                            <a:srgbClr val="C00000"/>
                          </a:solidFill>
                          <a:latin typeface="Cambria Math" panose="02040503050406030204" pitchFamily="18" charset="0"/>
                          <a:cs typeface="Arial" charset="0"/>
                        </a:rPr>
                        <m:t>𝑠</m:t>
                      </m:r>
                      <m:r>
                        <a:rPr lang="en-US" sz="2400" i="1" dirty="0" err="1">
                          <a:solidFill>
                            <a:srgbClr val="C00000"/>
                          </a:solidFill>
                          <a:latin typeface="Cambria Math" panose="02040503050406030204" pitchFamily="18" charset="0"/>
                          <a:cs typeface="Arial" charset="0"/>
                        </a:rPr>
                        <m:t>,</m:t>
                      </m:r>
                      <m:r>
                        <a:rPr lang="en-US" sz="2400" i="1" dirty="0" err="1">
                          <a:solidFill>
                            <a:srgbClr val="C00000"/>
                          </a:solidFill>
                          <a:latin typeface="Cambria Math" panose="02040503050406030204" pitchFamily="18" charset="0"/>
                          <a:cs typeface="Arial" charset="0"/>
                        </a:rPr>
                        <m:t>𝑎</m:t>
                      </m:r>
                      <m:r>
                        <a:rPr lang="en-US" sz="2400" i="1" dirty="0">
                          <a:solidFill>
                            <a:srgbClr val="C00000"/>
                          </a:solidFill>
                          <a:latin typeface="Cambria Math" panose="02040503050406030204" pitchFamily="18" charset="0"/>
                          <a:cs typeface="Arial" charset="0"/>
                        </a:rPr>
                        <m:t>) </m:t>
                      </m:r>
                    </m:oMath>
                  </m:oMathPara>
                </a14:m>
                <a:endParaRPr lang="en-US" sz="2400" dirty="0">
                  <a:solidFill>
                    <a:srgbClr val="C0000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457199" y="5633272"/>
                <a:ext cx="5663345" cy="461665"/>
              </a:xfrm>
              <a:prstGeom prst="rect">
                <a:avLst/>
              </a:prstGeom>
              <a:blipFill rotWithShape="0">
                <a:blip r:embed="rId6"/>
                <a:stretch>
                  <a:fillRect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12648" y="5117340"/>
                <a:ext cx="5412251" cy="461665"/>
              </a:xfrm>
              <a:prstGeom prst="rect">
                <a:avLst/>
              </a:prstGeom>
            </p:spPr>
            <p:txBody>
              <a:bodyPr wrap="none">
                <a:spAutoFit/>
              </a:bodyPr>
              <a:lstStyle/>
              <a:p>
                <a:r>
                  <a:rPr lang="en-US" sz="2400" dirty="0"/>
                  <a:t>If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𝑄</m:t>
                        </m:r>
                      </m:e>
                      <m:sub>
                        <m:r>
                          <a:rPr lang="en-US" sz="2400" i="1" dirty="0">
                            <a:latin typeface="Cambria Math" panose="02040503050406030204" pitchFamily="18" charset="0"/>
                          </a:rPr>
                          <m:t>𝑤</m:t>
                        </m:r>
                      </m:sub>
                    </m:sSub>
                    <m:r>
                      <a:rPr lang="en-US" sz="2400" i="1" dirty="0">
                        <a:latin typeface="Cambria Math" panose="02040503050406030204" pitchFamily="18" charset="0"/>
                      </a:rPr>
                      <m:t>(</m:t>
                    </m:r>
                    <m:r>
                      <a:rPr lang="en-US" sz="2400" i="1" dirty="0">
                        <a:latin typeface="Cambria Math" panose="02040503050406030204" pitchFamily="18" charset="0"/>
                      </a:rPr>
                      <m:t>𝑠</m:t>
                    </m:r>
                    <m:r>
                      <a:rPr lang="en-US" sz="2400" i="1" dirty="0">
                        <a:latin typeface="Cambria Math" panose="02040503050406030204" pitchFamily="18" charset="0"/>
                      </a:rPr>
                      <m:t>,</m:t>
                    </m:r>
                    <m:r>
                      <a:rPr lang="en-US" sz="2400" i="1" dirty="0">
                        <a:latin typeface="Cambria Math" panose="02040503050406030204" pitchFamily="18" charset="0"/>
                      </a:rPr>
                      <m:t>𝑎</m:t>
                    </m:r>
                    <m:r>
                      <a:rPr lang="en-US" sz="2400" i="1" dirty="0">
                        <a:latin typeface="Cambria Math" panose="02040503050406030204" pitchFamily="18" charset="0"/>
                      </a:rPr>
                      <m:t>)</m:t>
                    </m:r>
                  </m:oMath>
                </a14:m>
                <a:r>
                  <a:rPr lang="en-US" sz="2400" dirty="0"/>
                  <a:t> is a linear function of features: </a:t>
                </a:r>
              </a:p>
            </p:txBody>
          </p:sp>
        </mc:Choice>
        <mc:Fallback xmlns="">
          <p:sp>
            <p:nvSpPr>
              <p:cNvPr id="11" name="Rectangle 10"/>
              <p:cNvSpPr>
                <a:spLocks noRot="1" noChangeAspect="1" noMove="1" noResize="1" noEditPoints="1" noAdjustHandles="1" noChangeArrowheads="1" noChangeShapeType="1" noTextEdit="1"/>
              </p:cNvSpPr>
              <p:nvPr/>
            </p:nvSpPr>
            <p:spPr>
              <a:xfrm>
                <a:off x="612648" y="5117340"/>
                <a:ext cx="5412251" cy="461665"/>
              </a:xfrm>
              <a:prstGeom prst="rect">
                <a:avLst/>
              </a:prstGeom>
              <a:blipFill rotWithShape="0">
                <a:blip r:embed="rId7"/>
                <a:stretch>
                  <a:fillRect l="-1804" t="-10526" r="-902" b="-28947"/>
                </a:stretch>
              </a:blipFill>
            </p:spPr>
            <p:txBody>
              <a:bodyPr/>
              <a:lstStyle/>
              <a:p>
                <a:r>
                  <a:rPr lang="en-US">
                    <a:noFill/>
                  </a:rPr>
                  <a:t> </a:t>
                </a:r>
              </a:p>
            </p:txBody>
          </p:sp>
        </mc:Fallback>
      </mc:AlternateContent>
    </p:spTree>
    <p:extLst>
      <p:ext uri="{BB962C8B-B14F-4D97-AF65-F5344CB8AC3E}">
        <p14:creationId xmlns:p14="http://schemas.microsoft.com/office/powerpoint/2010/main" val="222651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Approximate Q-Learning</a:t>
            </a:r>
          </a:p>
        </p:txBody>
      </p:sp>
      <p:sp>
        <p:nvSpPr>
          <p:cNvPr id="5" name="TextBox 4"/>
          <p:cNvSpPr txBox="1"/>
          <p:nvPr/>
        </p:nvSpPr>
        <p:spPr>
          <a:xfrm>
            <a:off x="329049" y="1947109"/>
            <a:ext cx="8335423" cy="461665"/>
          </a:xfrm>
          <a:prstGeom prst="rect">
            <a:avLst/>
          </a:prstGeom>
          <a:noFill/>
        </p:spPr>
        <p:txBody>
          <a:bodyPr wrap="none" rtlCol="0">
            <a:spAutoFit/>
          </a:bodyPr>
          <a:lstStyle/>
          <a:p>
            <a:r>
              <a:rPr lang="en-US" sz="2400" dirty="0"/>
              <a:t>Update Rule for Approximate Q-Learning with Q-Value Function:</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573545" y="4221901"/>
            <a:ext cx="2205038" cy="2134449"/>
          </a:xfrm>
          <a:prstGeom prst="rect">
            <a:avLst/>
          </a:prstGeom>
          <a:noFill/>
        </p:spPr>
      </p:pic>
      <p:sp>
        <p:nvSpPr>
          <p:cNvPr id="8" name="Slide Number Placeholder 7"/>
          <p:cNvSpPr>
            <a:spLocks noGrp="1"/>
          </p:cNvSpPr>
          <p:nvPr>
            <p:ph type="sldNum" sz="quarter" idx="12"/>
          </p:nvPr>
        </p:nvSpPr>
        <p:spPr/>
        <p:txBody>
          <a:bodyPr/>
          <a:lstStyle/>
          <a:p>
            <a:fld id="{A3B20E47-2A4C-4221-B6B9-A2AC2F1C1077}" type="slidenum">
              <a:rPr lang="en-US" smtClean="0"/>
              <a:pPr/>
              <a:t>52</a:t>
            </a:fld>
            <a:endParaRPr lang="en-US" dirty="0"/>
          </a:p>
        </p:txBody>
      </p:sp>
      <mc:AlternateContent xmlns:mc="http://schemas.openxmlformats.org/markup-compatibility/2006" xmlns:a14="http://schemas.microsoft.com/office/drawing/2010/main">
        <mc:Choice Requires="a14">
          <p:sp>
            <p:nvSpPr>
              <p:cNvPr id="9" name="Rectangle 8"/>
              <p:cNvSpPr/>
              <p:nvPr/>
            </p:nvSpPr>
            <p:spPr>
              <a:xfrm>
                <a:off x="861279" y="2603391"/>
                <a:ext cx="7694863" cy="8715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𝑤</m:t>
                          </m:r>
                        </m:e>
                        <m:sub>
                          <m:r>
                            <a:rPr lang="en-US" sz="2400" i="1" dirty="0">
                              <a:latin typeface="Cambria Math" panose="02040503050406030204" pitchFamily="18" charset="0"/>
                              <a:cs typeface="Calibri" panose="020F0502020204030204" pitchFamily="34" charset="0"/>
                            </a:rPr>
                            <m:t>𝑖</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𝑤</m:t>
                          </m:r>
                        </m:e>
                        <m:sub>
                          <m:r>
                            <a:rPr lang="en-US" sz="2400" i="1" dirty="0">
                              <a:latin typeface="Cambria Math" panose="02040503050406030204" pitchFamily="18" charset="0"/>
                              <a:cs typeface="Calibri" panose="020F0502020204030204" pitchFamily="34" charset="0"/>
                            </a:rPr>
                            <m:t>𝑖</m:t>
                          </m:r>
                        </m:sub>
                      </m:sSub>
                      <m:r>
                        <a:rPr lang="en-US" sz="2400" b="0" i="1" dirty="0" smtClean="0">
                          <a:latin typeface="Cambria Math" panose="02040503050406030204" pitchFamily="18" charset="0"/>
                          <a:cs typeface="Calibri" panose="020F0502020204030204" pitchFamily="34" charset="0"/>
                        </a:rPr>
                        <m:t>+</m:t>
                      </m:r>
                      <m:r>
                        <a:rPr lang="en-US" sz="2400" i="1" dirty="0">
                          <a:latin typeface="Cambria Math" panose="02040503050406030204" pitchFamily="18" charset="0"/>
                          <a:cs typeface="Calibri" panose="020F0502020204030204" pitchFamily="34" charset="0"/>
                        </a:rPr>
                        <m:t>𝛼</m:t>
                      </m:r>
                      <m:d>
                        <m:dPr>
                          <m:ctrlPr>
                            <a:rPr lang="en-US" sz="2400" i="1" dirty="0">
                              <a:latin typeface="Cambria Math" panose="02040503050406030204" pitchFamily="18" charset="0"/>
                              <a:ea typeface="Cambria Math" panose="02040503050406030204" pitchFamily="18" charset="0"/>
                              <a:cs typeface="Calibri" panose="020F0502020204030204" pitchFamily="34" charset="0"/>
                            </a:rPr>
                          </m:ctrlPr>
                        </m:dPr>
                        <m:e>
                          <m:r>
                            <a:rPr lang="en-US" sz="2400" i="1" dirty="0" smtClean="0">
                              <a:solidFill>
                                <a:srgbClr val="3A7E2F"/>
                              </a:solidFill>
                              <a:latin typeface="Cambria Math" panose="02040503050406030204" pitchFamily="18" charset="0"/>
                              <a:cs typeface="Calibri" panose="020F0502020204030204" pitchFamily="34" charset="0"/>
                            </a:rPr>
                            <m:t>𝑟</m:t>
                          </m:r>
                          <m:r>
                            <a:rPr lang="pt-BR" sz="2400" i="1" dirty="0">
                              <a:solidFill>
                                <a:srgbClr val="3A7E2F"/>
                              </a:solidFill>
                              <a:latin typeface="Cambria Math" panose="02040503050406030204" pitchFamily="18" charset="0"/>
                              <a:cs typeface="Calibri" panose="020F0502020204030204" pitchFamily="34" charset="0"/>
                            </a:rPr>
                            <m:t>+</m:t>
                          </m:r>
                          <m:r>
                            <a:rPr lang="pt-BR" sz="2400" i="1" dirty="0">
                              <a:solidFill>
                                <a:srgbClr val="3A7E2F"/>
                              </a:solidFill>
                              <a:latin typeface="Cambria Math" panose="02040503050406030204" pitchFamily="18" charset="0"/>
                              <a:cs typeface="Calibri" panose="020F0502020204030204" pitchFamily="34" charset="0"/>
                            </a:rPr>
                            <m:t>𝛾</m:t>
                          </m:r>
                          <m:r>
                            <a:rPr lang="en-US" sz="2400" i="1" dirty="0">
                              <a:solidFill>
                                <a:srgbClr val="3A7E2F"/>
                              </a:solidFill>
                              <a:latin typeface="Cambria Math" panose="02040503050406030204" pitchFamily="18" charset="0"/>
                              <a:cs typeface="Calibri" panose="020F0502020204030204" pitchFamily="34" charset="0"/>
                            </a:rPr>
                            <m:t> </m:t>
                          </m:r>
                          <m:limLow>
                            <m:limLowPr>
                              <m:ctrlPr>
                                <a:rPr lang="pt-BR" sz="2400" i="1" dirty="0">
                                  <a:solidFill>
                                    <a:srgbClr val="3A7E2F"/>
                                  </a:solidFill>
                                  <a:latin typeface="Cambria Math" panose="02040503050406030204" pitchFamily="18" charset="0"/>
                                  <a:cs typeface="Calibri" panose="020F0502020204030204" pitchFamily="34" charset="0"/>
                                </a:rPr>
                              </m:ctrlPr>
                            </m:limLowPr>
                            <m:e>
                              <m:r>
                                <m:rPr>
                                  <m:sty m:val="p"/>
                                </m:rPr>
                                <a:rPr lang="pt-BR" sz="2400" dirty="0">
                                  <a:solidFill>
                                    <a:srgbClr val="3A7E2F"/>
                                  </a:solidFill>
                                  <a:latin typeface="Cambria Math" panose="02040503050406030204" pitchFamily="18" charset="0"/>
                                  <a:cs typeface="Calibri" panose="020F0502020204030204" pitchFamily="34" charset="0"/>
                                </a:rPr>
                                <m:t>max</m:t>
                              </m:r>
                            </m:e>
                            <m:lim>
                              <m:sSup>
                                <m:sSupPr>
                                  <m:ctrlPr>
                                    <a:rPr lang="en-US" sz="2400" i="1" dirty="0">
                                      <a:solidFill>
                                        <a:srgbClr val="3A7E2F"/>
                                      </a:solidFill>
                                      <a:latin typeface="Cambria Math" panose="02040503050406030204" pitchFamily="18" charset="0"/>
                                      <a:cs typeface="Calibri" panose="020F0502020204030204" pitchFamily="34" charset="0"/>
                                    </a:rPr>
                                  </m:ctrlPr>
                                </m:sSupPr>
                                <m:e>
                                  <m:r>
                                    <a:rPr lang="en-US" sz="2400" i="1" dirty="0">
                                      <a:solidFill>
                                        <a:srgbClr val="3A7E2F"/>
                                      </a:solidFill>
                                      <a:latin typeface="Cambria Math" panose="02040503050406030204" pitchFamily="18" charset="0"/>
                                      <a:cs typeface="Calibri" panose="020F0502020204030204" pitchFamily="34" charset="0"/>
                                    </a:rPr>
                                    <m:t>𝑎</m:t>
                                  </m:r>
                                </m:e>
                                <m:sup>
                                  <m:r>
                                    <a:rPr lang="en-US" sz="2400" i="1" dirty="0">
                                      <a:solidFill>
                                        <a:srgbClr val="3A7E2F"/>
                                      </a:solidFill>
                                      <a:latin typeface="Cambria Math" panose="02040503050406030204" pitchFamily="18" charset="0"/>
                                      <a:cs typeface="Calibri" panose="020F0502020204030204" pitchFamily="34" charset="0"/>
                                    </a:rPr>
                                    <m:t>′</m:t>
                                  </m:r>
                                </m:sup>
                              </m:sSup>
                            </m:lim>
                          </m:limLow>
                          <m:r>
                            <a:rPr lang="en-US" sz="2400" i="1" dirty="0">
                              <a:solidFill>
                                <a:srgbClr val="3A7E2F"/>
                              </a:solidFill>
                              <a:latin typeface="Cambria Math" panose="02040503050406030204" pitchFamily="18" charset="0"/>
                              <a:cs typeface="Calibri" panose="020F0502020204030204" pitchFamily="34" charset="0"/>
                            </a:rPr>
                            <m:t> </m:t>
                          </m:r>
                          <m:sSub>
                            <m:sSubPr>
                              <m:ctrlPr>
                                <a:rPr lang="en-US" sz="2400" b="0" i="1" dirty="0" smtClean="0">
                                  <a:solidFill>
                                    <a:srgbClr val="3A7E2F"/>
                                  </a:solidFill>
                                  <a:latin typeface="Cambria Math" panose="02040503050406030204" pitchFamily="18" charset="0"/>
                                  <a:cs typeface="Calibri" panose="020F0502020204030204" pitchFamily="34" charset="0"/>
                                </a:rPr>
                              </m:ctrlPr>
                            </m:sSubPr>
                            <m:e>
                              <m:r>
                                <a:rPr lang="pt-BR" sz="2400" i="1" dirty="0">
                                  <a:solidFill>
                                    <a:srgbClr val="3A7E2F"/>
                                  </a:solidFill>
                                  <a:latin typeface="Cambria Math" panose="02040503050406030204" pitchFamily="18" charset="0"/>
                                  <a:cs typeface="Calibri" panose="020F0502020204030204" pitchFamily="34" charset="0"/>
                                </a:rPr>
                                <m:t>𝑄</m:t>
                              </m:r>
                            </m:e>
                            <m:sub>
                              <m:r>
                                <a:rPr lang="en-US" sz="2400" b="0" i="1" dirty="0" smtClean="0">
                                  <a:solidFill>
                                    <a:srgbClr val="3A7E2F"/>
                                  </a:solidFill>
                                  <a:latin typeface="Cambria Math" panose="02040503050406030204" pitchFamily="18" charset="0"/>
                                  <a:cs typeface="Calibri" panose="020F0502020204030204" pitchFamily="34" charset="0"/>
                                </a:rPr>
                                <m:t>𝑤</m:t>
                              </m:r>
                            </m:sub>
                          </m:sSub>
                          <m:d>
                            <m:dPr>
                              <m:ctrlPr>
                                <a:rPr lang="pt-BR" sz="2400" i="1" dirty="0">
                                  <a:solidFill>
                                    <a:srgbClr val="3A7E2F"/>
                                  </a:solidFill>
                                  <a:latin typeface="Cambria Math" panose="02040503050406030204" pitchFamily="18" charset="0"/>
                                  <a:cs typeface="Calibri" panose="020F0502020204030204" pitchFamily="34" charset="0"/>
                                </a:rPr>
                              </m:ctrlPr>
                            </m:dPr>
                            <m:e>
                              <m:sSup>
                                <m:sSupPr>
                                  <m:ctrlPr>
                                    <a:rPr lang="pt-BR" sz="2400" i="1" dirty="0">
                                      <a:solidFill>
                                        <a:srgbClr val="3A7E2F"/>
                                      </a:solidFill>
                                      <a:latin typeface="Cambria Math" panose="02040503050406030204" pitchFamily="18" charset="0"/>
                                      <a:cs typeface="Calibri" panose="020F0502020204030204" pitchFamily="34" charset="0"/>
                                    </a:rPr>
                                  </m:ctrlPr>
                                </m:sSupPr>
                                <m:e>
                                  <m:r>
                                    <a:rPr lang="pt-BR" sz="2400" i="1" dirty="0">
                                      <a:solidFill>
                                        <a:srgbClr val="3A7E2F"/>
                                      </a:solidFill>
                                      <a:latin typeface="Cambria Math" panose="02040503050406030204" pitchFamily="18" charset="0"/>
                                      <a:cs typeface="Calibri" panose="020F0502020204030204" pitchFamily="34" charset="0"/>
                                    </a:rPr>
                                    <m:t>𝑠</m:t>
                                  </m:r>
                                </m:e>
                                <m:sup>
                                  <m:r>
                                    <a:rPr lang="pt-BR" sz="2400" i="1" dirty="0">
                                      <a:solidFill>
                                        <a:srgbClr val="3A7E2F"/>
                                      </a:solidFill>
                                      <a:latin typeface="Cambria Math" panose="02040503050406030204" pitchFamily="18" charset="0"/>
                                      <a:cs typeface="Calibri" panose="020F0502020204030204" pitchFamily="34" charset="0"/>
                                    </a:rPr>
                                    <m:t>′</m:t>
                                  </m:r>
                                </m:sup>
                              </m:sSup>
                              <m:r>
                                <a:rPr lang="pt-BR" sz="2400" i="1" dirty="0">
                                  <a:solidFill>
                                    <a:srgbClr val="3A7E2F"/>
                                  </a:solidFill>
                                  <a:latin typeface="Cambria Math" panose="02040503050406030204" pitchFamily="18" charset="0"/>
                                  <a:cs typeface="Calibri" panose="020F0502020204030204" pitchFamily="34" charset="0"/>
                                </a:rPr>
                                <m:t>,</m:t>
                              </m:r>
                              <m:sSup>
                                <m:sSupPr>
                                  <m:ctrlPr>
                                    <a:rPr lang="pt-BR" sz="2400" i="1" dirty="0">
                                      <a:solidFill>
                                        <a:srgbClr val="3A7E2F"/>
                                      </a:solidFill>
                                      <a:latin typeface="Cambria Math" panose="02040503050406030204" pitchFamily="18" charset="0"/>
                                      <a:cs typeface="Calibri" panose="020F0502020204030204" pitchFamily="34" charset="0"/>
                                    </a:rPr>
                                  </m:ctrlPr>
                                </m:sSupPr>
                                <m:e>
                                  <m:r>
                                    <a:rPr lang="pt-BR" sz="2400" i="1" dirty="0">
                                      <a:solidFill>
                                        <a:srgbClr val="3A7E2F"/>
                                      </a:solidFill>
                                      <a:latin typeface="Cambria Math" panose="02040503050406030204" pitchFamily="18" charset="0"/>
                                      <a:cs typeface="Calibri" panose="020F0502020204030204" pitchFamily="34" charset="0"/>
                                    </a:rPr>
                                    <m:t>𝑎</m:t>
                                  </m:r>
                                </m:e>
                                <m:sup>
                                  <m:r>
                                    <a:rPr lang="pt-BR" sz="2400" i="1" dirty="0">
                                      <a:solidFill>
                                        <a:srgbClr val="3A7E2F"/>
                                      </a:solidFill>
                                      <a:latin typeface="Cambria Math" panose="02040503050406030204" pitchFamily="18" charset="0"/>
                                      <a:cs typeface="Calibri" panose="020F0502020204030204" pitchFamily="34" charset="0"/>
                                    </a:rPr>
                                    <m:t>′</m:t>
                                  </m:r>
                                </m:sup>
                              </m:sSup>
                            </m:e>
                          </m:d>
                          <m:r>
                            <a:rPr lang="en-US" sz="2400" b="0" i="1" dirty="0" smtClean="0">
                              <a:solidFill>
                                <a:schemeClr val="tx1"/>
                              </a:solidFill>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pt-BR" sz="2400" i="1" dirty="0">
                                  <a:latin typeface="Cambria Math" panose="02040503050406030204" pitchFamily="18" charset="0"/>
                                  <a:cs typeface="Calibri" panose="020F0502020204030204" pitchFamily="34" charset="0"/>
                                </a:rPr>
                                <m:t>𝑄</m:t>
                              </m:r>
                            </m:e>
                            <m:sub>
                              <m:r>
                                <a:rPr lang="en-US" sz="2400" i="1" dirty="0">
                                  <a:latin typeface="Cambria Math" panose="02040503050406030204" pitchFamily="18" charset="0"/>
                                  <a:cs typeface="Calibri" panose="020F0502020204030204" pitchFamily="34" charset="0"/>
                                </a:rPr>
                                <m:t>𝑤</m:t>
                              </m:r>
                            </m:sub>
                          </m:sSub>
                          <m:d>
                            <m:dPr>
                              <m:ctrlPr>
                                <a:rPr lang="pt-BR" sz="2400" i="1" dirty="0">
                                  <a:latin typeface="Cambria Math" panose="02040503050406030204" pitchFamily="18" charset="0"/>
                                  <a:cs typeface="Calibri" panose="020F0502020204030204" pitchFamily="34" charset="0"/>
                                </a:rPr>
                              </m:ctrlPr>
                            </m:dPr>
                            <m:e>
                              <m:r>
                                <a:rPr lang="pt-BR" sz="2400" i="1" dirty="0">
                                  <a:latin typeface="Cambria Math" panose="02040503050406030204" pitchFamily="18" charset="0"/>
                                  <a:cs typeface="Calibri" panose="020F0502020204030204" pitchFamily="34" charset="0"/>
                                </a:rPr>
                                <m:t>𝑠</m:t>
                              </m:r>
                              <m:r>
                                <a:rPr lang="pt-BR" sz="2400" i="1" dirty="0">
                                  <a:latin typeface="Cambria Math" panose="02040503050406030204" pitchFamily="18" charset="0"/>
                                  <a:cs typeface="Calibri" panose="020F0502020204030204" pitchFamily="34" charset="0"/>
                                </a:rPr>
                                <m:t>,</m:t>
                              </m:r>
                              <m:r>
                                <a:rPr lang="pt-BR" sz="2400" i="1" dirty="0">
                                  <a:latin typeface="Cambria Math" panose="02040503050406030204" pitchFamily="18" charset="0"/>
                                  <a:cs typeface="Calibri" panose="020F0502020204030204" pitchFamily="34" charset="0"/>
                                </a:rPr>
                                <m:t>𝑎</m:t>
                              </m:r>
                            </m:e>
                          </m:d>
                        </m:e>
                      </m:d>
                      <m:f>
                        <m:fPr>
                          <m:ctrlPr>
                            <a:rPr lang="en-US" sz="2400" i="1" smtClean="0">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ea typeface="Cambria Math" panose="02040503050406030204" pitchFamily="18" charset="0"/>
                            </a:rPr>
                            <m:t>𝜕</m:t>
                          </m:r>
                          <m:sSub>
                            <m:sSubPr>
                              <m:ctrlPr>
                                <a:rPr lang="en-US" sz="2400" i="1" dirty="0">
                                  <a:solidFill>
                                    <a:srgbClr val="C00000"/>
                                  </a:solidFill>
                                  <a:latin typeface="Cambria Math" panose="02040503050406030204" pitchFamily="18" charset="0"/>
                                  <a:cs typeface="Calibri" panose="020F0502020204030204" pitchFamily="34" charset="0"/>
                                </a:rPr>
                              </m:ctrlPr>
                            </m:sSubPr>
                            <m:e>
                              <m:r>
                                <a:rPr lang="pt-BR" sz="2400" i="1" dirty="0">
                                  <a:solidFill>
                                    <a:srgbClr val="C00000"/>
                                  </a:solidFill>
                                  <a:latin typeface="Cambria Math" panose="02040503050406030204" pitchFamily="18" charset="0"/>
                                  <a:cs typeface="Calibri" panose="020F0502020204030204" pitchFamily="34" charset="0"/>
                                </a:rPr>
                                <m:t>𝑄</m:t>
                              </m:r>
                            </m:e>
                            <m:sub>
                              <m:r>
                                <a:rPr lang="en-US" sz="2400" i="1" dirty="0">
                                  <a:solidFill>
                                    <a:srgbClr val="C00000"/>
                                  </a:solidFill>
                                  <a:latin typeface="Cambria Math" panose="02040503050406030204" pitchFamily="18" charset="0"/>
                                  <a:cs typeface="Calibri" panose="020F0502020204030204" pitchFamily="34" charset="0"/>
                                </a:rPr>
                                <m:t>𝑤</m:t>
                              </m:r>
                            </m:sub>
                          </m:sSub>
                          <m:d>
                            <m:dPr>
                              <m:ctrlPr>
                                <a:rPr lang="pt-BR" sz="2400" i="1" dirty="0">
                                  <a:solidFill>
                                    <a:srgbClr val="C00000"/>
                                  </a:solidFill>
                                  <a:latin typeface="Cambria Math" panose="02040503050406030204" pitchFamily="18" charset="0"/>
                                  <a:cs typeface="Calibri" panose="020F0502020204030204" pitchFamily="34" charset="0"/>
                                </a:rPr>
                              </m:ctrlPr>
                            </m:dPr>
                            <m:e>
                              <m:r>
                                <a:rPr lang="pt-BR" sz="2400" i="1" dirty="0">
                                  <a:solidFill>
                                    <a:srgbClr val="C00000"/>
                                  </a:solidFill>
                                  <a:latin typeface="Cambria Math" panose="02040503050406030204" pitchFamily="18" charset="0"/>
                                  <a:cs typeface="Calibri" panose="020F0502020204030204" pitchFamily="34" charset="0"/>
                                </a:rPr>
                                <m:t>𝑠</m:t>
                              </m:r>
                              <m:r>
                                <a:rPr lang="pt-BR" sz="2400" i="1" dirty="0">
                                  <a:solidFill>
                                    <a:srgbClr val="C00000"/>
                                  </a:solidFill>
                                  <a:latin typeface="Cambria Math" panose="02040503050406030204" pitchFamily="18" charset="0"/>
                                  <a:cs typeface="Calibri" panose="020F0502020204030204" pitchFamily="34" charset="0"/>
                                </a:rPr>
                                <m:t>,</m:t>
                              </m:r>
                              <m:r>
                                <a:rPr lang="pt-BR" sz="2400" i="1" dirty="0">
                                  <a:solidFill>
                                    <a:srgbClr val="C00000"/>
                                  </a:solidFill>
                                  <a:latin typeface="Cambria Math" panose="02040503050406030204" pitchFamily="18" charset="0"/>
                                  <a:cs typeface="Calibri" panose="020F0502020204030204" pitchFamily="34" charset="0"/>
                                </a:rPr>
                                <m:t>𝑎</m:t>
                              </m:r>
                            </m:e>
                          </m:d>
                        </m:num>
                        <m:den>
                          <m:r>
                            <a:rPr lang="en-US" sz="2400" i="1">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𝑤</m:t>
                              </m:r>
                            </m:e>
                            <m:sub>
                              <m:r>
                                <a:rPr lang="en-US" sz="2400" i="1">
                                  <a:solidFill>
                                    <a:srgbClr val="C00000"/>
                                  </a:solidFill>
                                  <a:latin typeface="Cambria Math" panose="02040503050406030204" pitchFamily="18" charset="0"/>
                                  <a:ea typeface="Cambria Math" panose="02040503050406030204" pitchFamily="18" charset="0"/>
                                </a:rPr>
                                <m:t>𝑖</m:t>
                              </m:r>
                            </m:sub>
                          </m:sSub>
                        </m:den>
                      </m:f>
                    </m:oMath>
                  </m:oMathPara>
                </a14:m>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861279" y="2603391"/>
                <a:ext cx="7694863" cy="871521"/>
              </a:xfrm>
              <a:prstGeom prst="rect">
                <a:avLst/>
              </a:prstGeom>
              <a:blipFill rotWithShape="0">
                <a:blip r:embed="rId3"/>
                <a:stretch>
                  <a:fillRect/>
                </a:stretch>
              </a:blipFill>
            </p:spPr>
            <p:txBody>
              <a:bodyPr/>
              <a:lstStyle/>
              <a:p>
                <a:r>
                  <a:rPr lang="en-US">
                    <a:noFill/>
                  </a:rPr>
                  <a:t> </a:t>
                </a:r>
              </a:p>
            </p:txBody>
          </p:sp>
        </mc:Fallback>
      </mc:AlternateContent>
      <p:sp>
        <p:nvSpPr>
          <p:cNvPr id="10" name="Rectangle 9"/>
          <p:cNvSpPr/>
          <p:nvPr/>
        </p:nvSpPr>
        <p:spPr>
          <a:xfrm>
            <a:off x="390604" y="4350454"/>
            <a:ext cx="6320000" cy="830997"/>
          </a:xfrm>
          <a:prstGeom prst="rect">
            <a:avLst/>
          </a:prstGeom>
        </p:spPr>
        <p:txBody>
          <a:bodyPr wrap="square">
            <a:spAutoFit/>
          </a:bodyPr>
          <a:lstStyle/>
          <a:p>
            <a:r>
              <a:rPr lang="en-US" sz="2400" dirty="0">
                <a:solidFill>
                  <a:schemeClr val="accent1">
                    <a:lumMod val="75000"/>
                  </a:schemeClr>
                </a:solidFill>
              </a:rPr>
              <a:t>If latest sample higher than previous estimate: adjust weights to increase the estimated Q-value</a:t>
            </a:r>
          </a:p>
        </p:txBody>
      </p:sp>
      <p:sp>
        <p:nvSpPr>
          <p:cNvPr id="11" name="Rectangle 10"/>
          <p:cNvSpPr/>
          <p:nvPr/>
        </p:nvSpPr>
        <p:spPr>
          <a:xfrm>
            <a:off x="5614569" y="3491905"/>
            <a:ext cx="2477794" cy="461665"/>
          </a:xfrm>
          <a:prstGeom prst="rect">
            <a:avLst/>
          </a:prstGeom>
        </p:spPr>
        <p:txBody>
          <a:bodyPr wrap="none">
            <a:spAutoFit/>
          </a:bodyPr>
          <a:lstStyle/>
          <a:p>
            <a:r>
              <a:rPr lang="en-US" sz="2400" dirty="0">
                <a:solidFill>
                  <a:srgbClr val="C00000"/>
                </a:solidFill>
              </a:rPr>
              <a:t>Previous estimate </a:t>
            </a:r>
          </a:p>
        </p:txBody>
      </p:sp>
      <p:sp>
        <p:nvSpPr>
          <p:cNvPr id="12" name="Rectangle 11"/>
          <p:cNvSpPr/>
          <p:nvPr/>
        </p:nvSpPr>
        <p:spPr>
          <a:xfrm>
            <a:off x="3065699" y="3469865"/>
            <a:ext cx="1879041" cy="461665"/>
          </a:xfrm>
          <a:prstGeom prst="rect">
            <a:avLst/>
          </a:prstGeom>
        </p:spPr>
        <p:txBody>
          <a:bodyPr wrap="none">
            <a:spAutoFit/>
          </a:bodyPr>
          <a:lstStyle/>
          <a:p>
            <a:r>
              <a:rPr lang="en-US" sz="2400" dirty="0">
                <a:solidFill>
                  <a:srgbClr val="C00000"/>
                </a:solidFill>
              </a:rPr>
              <a:t>Latest sample</a:t>
            </a:r>
          </a:p>
        </p:txBody>
      </p:sp>
      <p:cxnSp>
        <p:nvCxnSpPr>
          <p:cNvPr id="13" name="Straight Connector 12"/>
          <p:cNvCxnSpPr/>
          <p:nvPr/>
        </p:nvCxnSpPr>
        <p:spPr>
          <a:xfrm>
            <a:off x="5773751" y="3507236"/>
            <a:ext cx="107971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62328" y="3507236"/>
            <a:ext cx="272658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204816" y="1333230"/>
                <a:ext cx="9007787" cy="461665"/>
              </a:xfrm>
              <a:prstGeom prst="rect">
                <a:avLst/>
              </a:prstGeom>
              <a:noFill/>
            </p:spPr>
            <p:txBody>
              <a:bodyPr wrap="none" rtlCol="0">
                <a:spAutoFit/>
              </a:bodyPr>
              <a:lstStyle/>
              <a:p>
                <a:r>
                  <a:rPr lang="en-US" sz="2400" dirty="0"/>
                  <a:t>Need to learn parameters </a:t>
                </a:r>
                <a14:m>
                  <m:oMath xmlns:m="http://schemas.openxmlformats.org/officeDocument/2006/math">
                    <m:r>
                      <a:rPr lang="en-US" sz="2400" b="0" i="1" smtClean="0">
                        <a:latin typeface="Cambria Math" panose="02040503050406030204" pitchFamily="18" charset="0"/>
                      </a:rPr>
                      <m:t>𝑤</m:t>
                    </m:r>
                  </m:oMath>
                </a14:m>
                <a:r>
                  <a:rPr lang="en-US" sz="2400" dirty="0"/>
                  <a:t> through interacting with the environment</a:t>
                </a:r>
              </a:p>
            </p:txBody>
          </p:sp>
        </mc:Choice>
        <mc:Fallback xmlns="">
          <p:sp>
            <p:nvSpPr>
              <p:cNvPr id="15" name="TextBox 14"/>
              <p:cNvSpPr txBox="1">
                <a:spLocks noRot="1" noChangeAspect="1" noMove="1" noResize="1" noEditPoints="1" noAdjustHandles="1" noChangeArrowheads="1" noChangeShapeType="1" noTextEdit="1"/>
              </p:cNvSpPr>
              <p:nvPr/>
            </p:nvSpPr>
            <p:spPr>
              <a:xfrm>
                <a:off x="204816" y="1333230"/>
                <a:ext cx="9007787" cy="461665"/>
              </a:xfrm>
              <a:prstGeom prst="rect">
                <a:avLst/>
              </a:prstGeom>
              <a:blipFill rotWithShape="0">
                <a:blip r:embed="rId4"/>
                <a:stretch>
                  <a:fillRect l="-1083" t="-10667" r="-203" b="-30667"/>
                </a:stretch>
              </a:blipFill>
            </p:spPr>
            <p:txBody>
              <a:bodyPr/>
              <a:lstStyle/>
              <a:p>
                <a:r>
                  <a:rPr lang="en-US">
                    <a:noFill/>
                  </a:rPr>
                  <a:t> </a:t>
                </a:r>
              </a:p>
            </p:txBody>
          </p:sp>
        </mc:Fallback>
      </mc:AlternateContent>
    </p:spTree>
    <p:extLst>
      <p:ext uri="{BB962C8B-B14F-4D97-AF65-F5344CB8AC3E}">
        <p14:creationId xmlns:p14="http://schemas.microsoft.com/office/powerpoint/2010/main" val="44017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(Optional) Train Defender Against Heuristic Attacker</a:t>
            </a:r>
          </a:p>
        </p:txBody>
      </p:sp>
      <mc:AlternateContent xmlns:mc="http://schemas.openxmlformats.org/markup-compatibility/2006" xmlns:a14="http://schemas.microsoft.com/office/drawing/2010/main">
        <mc:Choice Requires="a14">
          <p:sp>
            <p:nvSpPr>
              <p:cNvPr id="47" name="Content Placeholder 46"/>
              <p:cNvSpPr>
                <a:spLocks noGrp="1"/>
              </p:cNvSpPr>
              <p:nvPr>
                <p:ph sz="quarter" idx="1"/>
              </p:nvPr>
            </p:nvSpPr>
            <p:spPr>
              <a:xfrm>
                <a:off x="334140" y="4831319"/>
                <a:ext cx="8229600" cy="1399943"/>
              </a:xfrm>
            </p:spPr>
            <p:txBody>
              <a:bodyPr>
                <a:noAutofit/>
              </a:bodyPr>
              <a:lstStyle/>
              <a:p>
                <a:r>
                  <a:rPr lang="en-US" sz="2400" dirty="0"/>
                  <a:t>Through single-agent RL</a:t>
                </a:r>
              </a:p>
              <a:p>
                <a:r>
                  <a:rPr lang="en-US" sz="2400" dirty="0"/>
                  <a:t>Use neural network to represent a parameterized Q function </a:t>
                </a:r>
                <a14:m>
                  <m:oMath xmlns:m="http://schemas.openxmlformats.org/officeDocument/2006/math">
                    <m:r>
                      <a:rPr lang="en-US" sz="2400" b="0" i="1" smtClean="0">
                        <a:latin typeface="Cambria Math" panose="02040503050406030204" pitchFamily="18" charset="0"/>
                      </a:rPr>
                      <m:t>𝑄</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𝑜</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oMath>
                </a14:m>
                <a:r>
                  <a:rPr lang="en-US" sz="2400" dirty="0"/>
                  <a:t> where </a:t>
                </a:r>
                <a14:m>
                  <m:oMath xmlns:m="http://schemas.openxmlformats.org/officeDocument/2006/math">
                    <m:r>
                      <a:rPr lang="en-US" sz="2400" b="0" i="1" smtClean="0">
                        <a:latin typeface="Cambria Math" panose="02040503050406030204" pitchFamily="18" charset="0"/>
                      </a:rPr>
                      <m:t>𝑜</m:t>
                    </m:r>
                  </m:oMath>
                </a14:m>
                <a:r>
                  <a:rPr lang="en-US" sz="2400" dirty="0"/>
                  <a:t> is the observation</a:t>
                </a:r>
              </a:p>
            </p:txBody>
          </p:sp>
        </mc:Choice>
        <mc:Fallback xmlns="">
          <p:sp>
            <p:nvSpPr>
              <p:cNvPr id="47" name="Content Placeholder 46"/>
              <p:cNvSpPr>
                <a:spLocks noGrp="1" noRot="1" noChangeAspect="1" noMove="1" noResize="1" noEditPoints="1" noAdjustHandles="1" noChangeArrowheads="1" noChangeShapeType="1" noTextEdit="1"/>
              </p:cNvSpPr>
              <p:nvPr>
                <p:ph sz="quarter" idx="1"/>
              </p:nvPr>
            </p:nvSpPr>
            <p:spPr>
              <a:xfrm>
                <a:off x="334140" y="4831319"/>
                <a:ext cx="8229600" cy="1399943"/>
              </a:xfrm>
              <a:blipFill rotWithShape="0">
                <a:blip r:embed="rId2"/>
                <a:stretch>
                  <a:fillRect l="-519" t="-3493" b="-873"/>
                </a:stretch>
              </a:blipFill>
            </p:spPr>
            <p:txBody>
              <a:bodyPr/>
              <a:lstStyle/>
              <a:p>
                <a:r>
                  <a:rPr lang="en-US">
                    <a:noFill/>
                  </a:rPr>
                  <a:t> </a:t>
                </a:r>
              </a:p>
            </p:txBody>
          </p:sp>
        </mc:Fallback>
      </mc:AlternateContent>
      <p:pic>
        <p:nvPicPr>
          <p:cNvPr id="5" name="图片 3">
            <a:extLst>
              <a:ext uri="{FF2B5EF4-FFF2-40B4-BE49-F238E27FC236}">
                <a16:creationId xmlns="" xmlns:a16="http://schemas.microsoft.com/office/drawing/2014/main" id="{26164AE1-76D9-4A15-B67C-F46F5E87C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002" y="1394552"/>
            <a:ext cx="6677629" cy="1721398"/>
          </a:xfrm>
          <a:prstGeom prst="rect">
            <a:avLst/>
          </a:prstGeom>
        </p:spPr>
      </p:pic>
      <p:cxnSp>
        <p:nvCxnSpPr>
          <p:cNvPr id="6" name="直接箭头连接符 5">
            <a:extLst>
              <a:ext uri="{FF2B5EF4-FFF2-40B4-BE49-F238E27FC236}">
                <a16:creationId xmlns="" xmlns:a16="http://schemas.microsoft.com/office/drawing/2014/main" id="{BAC70336-0B29-4B1E-A654-2D0EC24C35A1}"/>
              </a:ext>
            </a:extLst>
          </p:cNvPr>
          <p:cNvCxnSpPr/>
          <p:nvPr/>
        </p:nvCxnSpPr>
        <p:spPr>
          <a:xfrm>
            <a:off x="1812545" y="1920653"/>
            <a:ext cx="386457"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组合 35">
            <a:extLst>
              <a:ext uri="{FF2B5EF4-FFF2-40B4-BE49-F238E27FC236}">
                <a16:creationId xmlns="" xmlns:a16="http://schemas.microsoft.com/office/drawing/2014/main" id="{246B751E-9653-4E38-889B-25832AA3E0A6}"/>
              </a:ext>
            </a:extLst>
          </p:cNvPr>
          <p:cNvGrpSpPr/>
          <p:nvPr/>
        </p:nvGrpSpPr>
        <p:grpSpPr>
          <a:xfrm>
            <a:off x="258799" y="1394552"/>
            <a:ext cx="1544930" cy="1280124"/>
            <a:chOff x="274320" y="1753584"/>
            <a:chExt cx="3291840" cy="3120575"/>
          </a:xfrm>
        </p:grpSpPr>
        <p:grpSp>
          <p:nvGrpSpPr>
            <p:cNvPr id="8" name="Group 80">
              <a:extLst>
                <a:ext uri="{FF2B5EF4-FFF2-40B4-BE49-F238E27FC236}">
                  <a16:creationId xmlns="" xmlns:a16="http://schemas.microsoft.com/office/drawing/2014/main" id="{5C2BA703-04EF-4B4F-8033-AB435530584D}"/>
                </a:ext>
              </a:extLst>
            </p:cNvPr>
            <p:cNvGrpSpPr/>
            <p:nvPr/>
          </p:nvGrpSpPr>
          <p:grpSpPr>
            <a:xfrm>
              <a:off x="274320" y="1753584"/>
              <a:ext cx="3291840" cy="3120575"/>
              <a:chOff x="2057059" y="1849468"/>
              <a:chExt cx="3859762" cy="3767541"/>
            </a:xfrm>
          </p:grpSpPr>
          <p:cxnSp>
            <p:nvCxnSpPr>
              <p:cNvPr id="10" name="直线连接符 6">
                <a:extLst>
                  <a:ext uri="{FF2B5EF4-FFF2-40B4-BE49-F238E27FC236}">
                    <a16:creationId xmlns="" xmlns:a16="http://schemas.microsoft.com/office/drawing/2014/main" id="{7EC9C3FC-233C-406C-9FAC-DEF3FBA8EC99}"/>
                  </a:ext>
                </a:extLst>
              </p:cNvPr>
              <p:cNvCxnSpPr/>
              <p:nvPr/>
            </p:nvCxnSpPr>
            <p:spPr>
              <a:xfrm flipV="1">
                <a:off x="5305665" y="1852903"/>
                <a:ext cx="587829" cy="480752"/>
              </a:xfrm>
              <a:prstGeom prst="line">
                <a:avLst/>
              </a:prstGeom>
            </p:spPr>
            <p:style>
              <a:lnRef idx="1">
                <a:schemeClr val="dk1"/>
              </a:lnRef>
              <a:fillRef idx="0">
                <a:schemeClr val="dk1"/>
              </a:fillRef>
              <a:effectRef idx="0">
                <a:schemeClr val="dk1"/>
              </a:effectRef>
              <a:fontRef idx="minor">
                <a:schemeClr val="tx1"/>
              </a:fontRef>
            </p:style>
          </p:cxnSp>
          <p:cxnSp>
            <p:nvCxnSpPr>
              <p:cNvPr id="11" name="直线连接符 16">
                <a:extLst>
                  <a:ext uri="{FF2B5EF4-FFF2-40B4-BE49-F238E27FC236}">
                    <a16:creationId xmlns="" xmlns:a16="http://schemas.microsoft.com/office/drawing/2014/main" id="{A1F7904F-DD58-4D5C-A0EF-A9AE331B2F9E}"/>
                  </a:ext>
                </a:extLst>
              </p:cNvPr>
              <p:cNvCxnSpPr/>
              <p:nvPr/>
            </p:nvCxnSpPr>
            <p:spPr>
              <a:xfrm flipV="1">
                <a:off x="4823583" y="1852903"/>
                <a:ext cx="587829" cy="480752"/>
              </a:xfrm>
              <a:prstGeom prst="line">
                <a:avLst/>
              </a:prstGeom>
            </p:spPr>
            <p:style>
              <a:lnRef idx="1">
                <a:schemeClr val="dk1"/>
              </a:lnRef>
              <a:fillRef idx="0">
                <a:schemeClr val="dk1"/>
              </a:fillRef>
              <a:effectRef idx="0">
                <a:schemeClr val="dk1"/>
              </a:effectRef>
              <a:fontRef idx="minor">
                <a:schemeClr val="tx1"/>
              </a:fontRef>
            </p:style>
          </p:cxnSp>
          <p:cxnSp>
            <p:nvCxnSpPr>
              <p:cNvPr id="12" name="直线连接符 17">
                <a:extLst>
                  <a:ext uri="{FF2B5EF4-FFF2-40B4-BE49-F238E27FC236}">
                    <a16:creationId xmlns="" xmlns:a16="http://schemas.microsoft.com/office/drawing/2014/main" id="{083E74D6-290D-4D70-B6F7-9FFE48A240DD}"/>
                  </a:ext>
                </a:extLst>
              </p:cNvPr>
              <p:cNvCxnSpPr/>
              <p:nvPr/>
            </p:nvCxnSpPr>
            <p:spPr>
              <a:xfrm flipV="1">
                <a:off x="5328992" y="2337090"/>
                <a:ext cx="587829" cy="480752"/>
              </a:xfrm>
              <a:prstGeom prst="line">
                <a:avLst/>
              </a:prstGeom>
            </p:spPr>
            <p:style>
              <a:lnRef idx="1">
                <a:schemeClr val="dk1"/>
              </a:lnRef>
              <a:fillRef idx="0">
                <a:schemeClr val="dk1"/>
              </a:fillRef>
              <a:effectRef idx="0">
                <a:schemeClr val="dk1"/>
              </a:effectRef>
              <a:fontRef idx="minor">
                <a:schemeClr val="tx1"/>
              </a:fontRef>
            </p:style>
          </p:cxnSp>
          <p:cxnSp>
            <p:nvCxnSpPr>
              <p:cNvPr id="13" name="直线连接符 18">
                <a:extLst>
                  <a:ext uri="{FF2B5EF4-FFF2-40B4-BE49-F238E27FC236}">
                    <a16:creationId xmlns="" xmlns:a16="http://schemas.microsoft.com/office/drawing/2014/main" id="{9EC400E8-527F-4E16-B9E9-8AAAA41C3C12}"/>
                  </a:ext>
                </a:extLst>
              </p:cNvPr>
              <p:cNvCxnSpPr/>
              <p:nvPr/>
            </p:nvCxnSpPr>
            <p:spPr>
              <a:xfrm flipV="1">
                <a:off x="5328992" y="2333655"/>
                <a:ext cx="0" cy="484187"/>
              </a:xfrm>
              <a:prstGeom prst="line">
                <a:avLst/>
              </a:prstGeom>
            </p:spPr>
            <p:style>
              <a:lnRef idx="1">
                <a:schemeClr val="dk1"/>
              </a:lnRef>
              <a:fillRef idx="0">
                <a:schemeClr val="dk1"/>
              </a:fillRef>
              <a:effectRef idx="0">
                <a:schemeClr val="dk1"/>
              </a:effectRef>
              <a:fontRef idx="minor">
                <a:schemeClr val="tx1"/>
              </a:fontRef>
            </p:style>
          </p:cxnSp>
          <p:cxnSp>
            <p:nvCxnSpPr>
              <p:cNvPr id="14" name="直线连接符 22">
                <a:extLst>
                  <a:ext uri="{FF2B5EF4-FFF2-40B4-BE49-F238E27FC236}">
                    <a16:creationId xmlns="" xmlns:a16="http://schemas.microsoft.com/office/drawing/2014/main" id="{FC28F8B3-F708-461F-96ED-247ADF39E78A}"/>
                  </a:ext>
                </a:extLst>
              </p:cNvPr>
              <p:cNvCxnSpPr/>
              <p:nvPr/>
            </p:nvCxnSpPr>
            <p:spPr>
              <a:xfrm flipV="1">
                <a:off x="5891940" y="1852903"/>
                <a:ext cx="0" cy="484187"/>
              </a:xfrm>
              <a:prstGeom prst="line">
                <a:avLst/>
              </a:prstGeom>
            </p:spPr>
            <p:style>
              <a:lnRef idx="1">
                <a:schemeClr val="dk1"/>
              </a:lnRef>
              <a:fillRef idx="0">
                <a:schemeClr val="dk1"/>
              </a:fillRef>
              <a:effectRef idx="0">
                <a:schemeClr val="dk1"/>
              </a:effectRef>
              <a:fontRef idx="minor">
                <a:schemeClr val="tx1"/>
              </a:fontRef>
            </p:style>
          </p:cxnSp>
          <p:cxnSp>
            <p:nvCxnSpPr>
              <p:cNvPr id="15" name="直线连接符 23">
                <a:extLst>
                  <a:ext uri="{FF2B5EF4-FFF2-40B4-BE49-F238E27FC236}">
                    <a16:creationId xmlns="" xmlns:a16="http://schemas.microsoft.com/office/drawing/2014/main" id="{977C95B1-7039-4115-BA80-587C53E35E63}"/>
                  </a:ext>
                </a:extLst>
              </p:cNvPr>
              <p:cNvCxnSpPr/>
              <p:nvPr/>
            </p:nvCxnSpPr>
            <p:spPr>
              <a:xfrm flipH="1">
                <a:off x="5411413" y="1849468"/>
                <a:ext cx="480527" cy="0"/>
              </a:xfrm>
              <a:prstGeom prst="line">
                <a:avLst/>
              </a:prstGeom>
            </p:spPr>
            <p:style>
              <a:lnRef idx="1">
                <a:schemeClr val="dk1"/>
              </a:lnRef>
              <a:fillRef idx="0">
                <a:schemeClr val="dk1"/>
              </a:fillRef>
              <a:effectRef idx="0">
                <a:schemeClr val="dk1"/>
              </a:effectRef>
              <a:fontRef idx="minor">
                <a:schemeClr val="tx1"/>
              </a:fontRef>
            </p:style>
          </p:cxnSp>
          <p:cxnSp>
            <p:nvCxnSpPr>
              <p:cNvPr id="16" name="直线连接符 26">
                <a:extLst>
                  <a:ext uri="{FF2B5EF4-FFF2-40B4-BE49-F238E27FC236}">
                    <a16:creationId xmlns="" xmlns:a16="http://schemas.microsoft.com/office/drawing/2014/main" id="{41B79240-4B52-4DE6-BE87-2CECC81B0CA8}"/>
                  </a:ext>
                </a:extLst>
              </p:cNvPr>
              <p:cNvCxnSpPr/>
              <p:nvPr/>
            </p:nvCxnSpPr>
            <p:spPr>
              <a:xfrm flipV="1">
                <a:off x="5422300" y="2247898"/>
                <a:ext cx="0" cy="484187"/>
              </a:xfrm>
              <a:prstGeom prst="line">
                <a:avLst/>
              </a:prstGeom>
            </p:spPr>
            <p:style>
              <a:lnRef idx="1">
                <a:schemeClr val="dk1"/>
              </a:lnRef>
              <a:fillRef idx="0">
                <a:schemeClr val="dk1"/>
              </a:fillRef>
              <a:effectRef idx="0">
                <a:schemeClr val="dk1"/>
              </a:effectRef>
              <a:fontRef idx="minor">
                <a:schemeClr val="tx1"/>
              </a:fontRef>
            </p:style>
          </p:cxnSp>
          <p:cxnSp>
            <p:nvCxnSpPr>
              <p:cNvPr id="17" name="直线连接符 27">
                <a:extLst>
                  <a:ext uri="{FF2B5EF4-FFF2-40B4-BE49-F238E27FC236}">
                    <a16:creationId xmlns="" xmlns:a16="http://schemas.microsoft.com/office/drawing/2014/main" id="{C4A0B7AA-7A5C-4E9E-9EE2-333987C0BFF8}"/>
                  </a:ext>
                </a:extLst>
              </p:cNvPr>
              <p:cNvCxnSpPr/>
              <p:nvPr/>
            </p:nvCxnSpPr>
            <p:spPr>
              <a:xfrm flipV="1">
                <a:off x="5521825" y="2176243"/>
                <a:ext cx="0" cy="484187"/>
              </a:xfrm>
              <a:prstGeom prst="line">
                <a:avLst/>
              </a:prstGeom>
            </p:spPr>
            <p:style>
              <a:lnRef idx="1">
                <a:schemeClr val="dk1"/>
              </a:lnRef>
              <a:fillRef idx="0">
                <a:schemeClr val="dk1"/>
              </a:fillRef>
              <a:effectRef idx="0">
                <a:schemeClr val="dk1"/>
              </a:effectRef>
              <a:fontRef idx="minor">
                <a:schemeClr val="tx1"/>
              </a:fontRef>
            </p:style>
          </p:cxnSp>
          <p:cxnSp>
            <p:nvCxnSpPr>
              <p:cNvPr id="18" name="直线连接符 28">
                <a:extLst>
                  <a:ext uri="{FF2B5EF4-FFF2-40B4-BE49-F238E27FC236}">
                    <a16:creationId xmlns="" xmlns:a16="http://schemas.microsoft.com/office/drawing/2014/main" id="{5B17EA61-C927-4E4E-94B9-0F304F9FCD19}"/>
                  </a:ext>
                </a:extLst>
              </p:cNvPr>
              <p:cNvCxnSpPr/>
              <p:nvPr/>
            </p:nvCxnSpPr>
            <p:spPr>
              <a:xfrm flipV="1">
                <a:off x="5622906" y="2075890"/>
                <a:ext cx="0" cy="484187"/>
              </a:xfrm>
              <a:prstGeom prst="line">
                <a:avLst/>
              </a:prstGeom>
            </p:spPr>
            <p:style>
              <a:lnRef idx="1">
                <a:schemeClr val="dk1"/>
              </a:lnRef>
              <a:fillRef idx="0">
                <a:schemeClr val="dk1"/>
              </a:fillRef>
              <a:effectRef idx="0">
                <a:schemeClr val="dk1"/>
              </a:effectRef>
              <a:fontRef idx="minor">
                <a:schemeClr val="tx1"/>
              </a:fontRef>
            </p:style>
          </p:cxnSp>
          <p:cxnSp>
            <p:nvCxnSpPr>
              <p:cNvPr id="19" name="直线连接符 31">
                <a:extLst>
                  <a:ext uri="{FF2B5EF4-FFF2-40B4-BE49-F238E27FC236}">
                    <a16:creationId xmlns="" xmlns:a16="http://schemas.microsoft.com/office/drawing/2014/main" id="{2B2F753B-DA47-43D9-AB57-136569DC430B}"/>
                  </a:ext>
                </a:extLst>
              </p:cNvPr>
              <p:cNvCxnSpPr/>
              <p:nvPr/>
            </p:nvCxnSpPr>
            <p:spPr>
              <a:xfrm flipV="1">
                <a:off x="5655562" y="2100744"/>
                <a:ext cx="228602" cy="222987"/>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20" name="直线连接符 33">
                <a:extLst>
                  <a:ext uri="{FF2B5EF4-FFF2-40B4-BE49-F238E27FC236}">
                    <a16:creationId xmlns="" xmlns:a16="http://schemas.microsoft.com/office/drawing/2014/main" id="{D02D6EAB-4D88-4A17-AC00-4FB73BDB6CF4}"/>
                  </a:ext>
                </a:extLst>
              </p:cNvPr>
              <p:cNvCxnSpPr/>
              <p:nvPr/>
            </p:nvCxnSpPr>
            <p:spPr>
              <a:xfrm flipH="1">
                <a:off x="4941773" y="2247956"/>
                <a:ext cx="480527" cy="0"/>
              </a:xfrm>
              <a:prstGeom prst="line">
                <a:avLst/>
              </a:prstGeom>
            </p:spPr>
            <p:style>
              <a:lnRef idx="1">
                <a:schemeClr val="dk1"/>
              </a:lnRef>
              <a:fillRef idx="0">
                <a:schemeClr val="dk1"/>
              </a:fillRef>
              <a:effectRef idx="0">
                <a:schemeClr val="dk1"/>
              </a:effectRef>
              <a:fontRef idx="minor">
                <a:schemeClr val="tx1"/>
              </a:fontRef>
            </p:style>
          </p:cxnSp>
          <p:cxnSp>
            <p:nvCxnSpPr>
              <p:cNvPr id="21" name="直线连接符 34">
                <a:extLst>
                  <a:ext uri="{FF2B5EF4-FFF2-40B4-BE49-F238E27FC236}">
                    <a16:creationId xmlns="" xmlns:a16="http://schemas.microsoft.com/office/drawing/2014/main" id="{880256E6-8D17-471C-812A-9360A6902DA1}"/>
                  </a:ext>
                </a:extLst>
              </p:cNvPr>
              <p:cNvCxnSpPr/>
              <p:nvPr/>
            </p:nvCxnSpPr>
            <p:spPr>
              <a:xfrm flipH="1">
                <a:off x="5029638" y="2157581"/>
                <a:ext cx="480527" cy="0"/>
              </a:xfrm>
              <a:prstGeom prst="line">
                <a:avLst/>
              </a:prstGeom>
            </p:spPr>
            <p:style>
              <a:lnRef idx="1">
                <a:schemeClr val="dk1"/>
              </a:lnRef>
              <a:fillRef idx="0">
                <a:schemeClr val="dk1"/>
              </a:fillRef>
              <a:effectRef idx="0">
                <a:schemeClr val="dk1"/>
              </a:effectRef>
              <a:fontRef idx="minor">
                <a:schemeClr val="tx1"/>
              </a:fontRef>
            </p:style>
          </p:cxnSp>
          <p:cxnSp>
            <p:nvCxnSpPr>
              <p:cNvPr id="22" name="直线连接符 35">
                <a:extLst>
                  <a:ext uri="{FF2B5EF4-FFF2-40B4-BE49-F238E27FC236}">
                    <a16:creationId xmlns="" xmlns:a16="http://schemas.microsoft.com/office/drawing/2014/main" id="{E4BAF887-0A4B-45C1-AB8D-A233E05A5788}"/>
                  </a:ext>
                </a:extLst>
              </p:cNvPr>
              <p:cNvCxnSpPr/>
              <p:nvPr/>
            </p:nvCxnSpPr>
            <p:spPr>
              <a:xfrm flipH="1">
                <a:off x="5148602" y="2075890"/>
                <a:ext cx="480527" cy="0"/>
              </a:xfrm>
              <a:prstGeom prst="line">
                <a:avLst/>
              </a:prstGeom>
            </p:spPr>
            <p:style>
              <a:lnRef idx="1">
                <a:schemeClr val="dk1"/>
              </a:lnRef>
              <a:fillRef idx="0">
                <a:schemeClr val="dk1"/>
              </a:fillRef>
              <a:effectRef idx="0">
                <a:schemeClr val="dk1"/>
              </a:effectRef>
              <a:fontRef idx="minor">
                <a:schemeClr val="tx1"/>
              </a:fontRef>
            </p:style>
          </p:cxnSp>
          <p:cxnSp>
            <p:nvCxnSpPr>
              <p:cNvPr id="23" name="直线连接符 37">
                <a:extLst>
                  <a:ext uri="{FF2B5EF4-FFF2-40B4-BE49-F238E27FC236}">
                    <a16:creationId xmlns="" xmlns:a16="http://schemas.microsoft.com/office/drawing/2014/main" id="{3CF3D48F-397D-4409-B3AF-F8DDB809DC3D}"/>
                  </a:ext>
                </a:extLst>
              </p:cNvPr>
              <p:cNvCxnSpPr/>
              <p:nvPr/>
            </p:nvCxnSpPr>
            <p:spPr>
              <a:xfrm flipV="1">
                <a:off x="5305665" y="5116792"/>
                <a:ext cx="587829" cy="480752"/>
              </a:xfrm>
              <a:prstGeom prst="line">
                <a:avLst/>
              </a:prstGeom>
            </p:spPr>
            <p:style>
              <a:lnRef idx="1">
                <a:schemeClr val="dk1"/>
              </a:lnRef>
              <a:fillRef idx="0">
                <a:schemeClr val="dk1"/>
              </a:fillRef>
              <a:effectRef idx="0">
                <a:schemeClr val="dk1"/>
              </a:effectRef>
              <a:fontRef idx="minor">
                <a:schemeClr val="tx1"/>
              </a:fontRef>
            </p:style>
          </p:cxnSp>
          <p:cxnSp>
            <p:nvCxnSpPr>
              <p:cNvPr id="24" name="直线连接符 39">
                <a:extLst>
                  <a:ext uri="{FF2B5EF4-FFF2-40B4-BE49-F238E27FC236}">
                    <a16:creationId xmlns="" xmlns:a16="http://schemas.microsoft.com/office/drawing/2014/main" id="{0D021E74-112C-4840-96A7-D094B8C8E4C5}"/>
                  </a:ext>
                </a:extLst>
              </p:cNvPr>
              <p:cNvCxnSpPr/>
              <p:nvPr/>
            </p:nvCxnSpPr>
            <p:spPr>
              <a:xfrm flipV="1">
                <a:off x="5884164" y="2333656"/>
                <a:ext cx="20218" cy="2783136"/>
              </a:xfrm>
              <a:prstGeom prst="line">
                <a:avLst/>
              </a:prstGeom>
            </p:spPr>
            <p:style>
              <a:lnRef idx="1">
                <a:schemeClr val="dk1"/>
              </a:lnRef>
              <a:fillRef idx="0">
                <a:schemeClr val="dk1"/>
              </a:fillRef>
              <a:effectRef idx="0">
                <a:schemeClr val="dk1"/>
              </a:effectRef>
              <a:fontRef idx="minor">
                <a:schemeClr val="tx1"/>
              </a:fontRef>
            </p:style>
          </p:cxnSp>
          <p:cxnSp>
            <p:nvCxnSpPr>
              <p:cNvPr id="25" name="直线连接符 41">
                <a:extLst>
                  <a:ext uri="{FF2B5EF4-FFF2-40B4-BE49-F238E27FC236}">
                    <a16:creationId xmlns="" xmlns:a16="http://schemas.microsoft.com/office/drawing/2014/main" id="{CBC7531E-5621-464F-A879-D833DF172504}"/>
                  </a:ext>
                </a:extLst>
              </p:cNvPr>
              <p:cNvCxnSpPr/>
              <p:nvPr/>
            </p:nvCxnSpPr>
            <p:spPr>
              <a:xfrm flipV="1">
                <a:off x="5317325" y="2814408"/>
                <a:ext cx="20218" cy="2783136"/>
              </a:xfrm>
              <a:prstGeom prst="line">
                <a:avLst/>
              </a:prstGeom>
            </p:spPr>
            <p:style>
              <a:lnRef idx="1">
                <a:schemeClr val="dk1"/>
              </a:lnRef>
              <a:fillRef idx="0">
                <a:schemeClr val="dk1"/>
              </a:fillRef>
              <a:effectRef idx="0">
                <a:schemeClr val="dk1"/>
              </a:effectRef>
              <a:fontRef idx="minor">
                <a:schemeClr val="tx1"/>
              </a:fontRef>
            </p:style>
          </p:cxnSp>
          <p:cxnSp>
            <p:nvCxnSpPr>
              <p:cNvPr id="26" name="直线连接符 42">
                <a:extLst>
                  <a:ext uri="{FF2B5EF4-FFF2-40B4-BE49-F238E27FC236}">
                    <a16:creationId xmlns="" xmlns:a16="http://schemas.microsoft.com/office/drawing/2014/main" id="{26B5EC86-CEDA-43E2-8CB9-4E173B4155B9}"/>
                  </a:ext>
                </a:extLst>
              </p:cNvPr>
              <p:cNvCxnSpPr/>
              <p:nvPr/>
            </p:nvCxnSpPr>
            <p:spPr>
              <a:xfrm flipH="1">
                <a:off x="2644888" y="1849468"/>
                <a:ext cx="2743978" cy="10900"/>
              </a:xfrm>
              <a:prstGeom prst="line">
                <a:avLst/>
              </a:prstGeom>
            </p:spPr>
            <p:style>
              <a:lnRef idx="1">
                <a:schemeClr val="dk1"/>
              </a:lnRef>
              <a:fillRef idx="0">
                <a:schemeClr val="dk1"/>
              </a:fillRef>
              <a:effectRef idx="0">
                <a:schemeClr val="dk1"/>
              </a:effectRef>
              <a:fontRef idx="minor">
                <a:schemeClr val="tx1"/>
              </a:fontRef>
            </p:style>
          </p:cxnSp>
          <p:cxnSp>
            <p:nvCxnSpPr>
              <p:cNvPr id="27" name="直线连接符 45">
                <a:extLst>
                  <a:ext uri="{FF2B5EF4-FFF2-40B4-BE49-F238E27FC236}">
                    <a16:creationId xmlns="" xmlns:a16="http://schemas.microsoft.com/office/drawing/2014/main" id="{576DCC8E-545D-4778-895B-5D5E9312295A}"/>
                  </a:ext>
                </a:extLst>
              </p:cNvPr>
              <p:cNvCxnSpPr/>
              <p:nvPr/>
            </p:nvCxnSpPr>
            <p:spPr>
              <a:xfrm flipV="1">
                <a:off x="2057059" y="1860368"/>
                <a:ext cx="587829" cy="480752"/>
              </a:xfrm>
              <a:prstGeom prst="line">
                <a:avLst/>
              </a:prstGeom>
            </p:spPr>
            <p:style>
              <a:lnRef idx="1">
                <a:schemeClr val="dk1"/>
              </a:lnRef>
              <a:fillRef idx="0">
                <a:schemeClr val="dk1"/>
              </a:fillRef>
              <a:effectRef idx="0">
                <a:schemeClr val="dk1"/>
              </a:effectRef>
              <a:fontRef idx="minor">
                <a:schemeClr val="tx1"/>
              </a:fontRef>
            </p:style>
          </p:cxnSp>
          <p:cxnSp>
            <p:nvCxnSpPr>
              <p:cNvPr id="28" name="直线连接符 47">
                <a:extLst>
                  <a:ext uri="{FF2B5EF4-FFF2-40B4-BE49-F238E27FC236}">
                    <a16:creationId xmlns="" xmlns:a16="http://schemas.microsoft.com/office/drawing/2014/main" id="{5ACF0E6A-D7BE-4B3C-AE80-90D832F7FFAF}"/>
                  </a:ext>
                </a:extLst>
              </p:cNvPr>
              <p:cNvCxnSpPr/>
              <p:nvPr/>
            </p:nvCxnSpPr>
            <p:spPr>
              <a:xfrm flipH="1">
                <a:off x="2462934" y="2075862"/>
                <a:ext cx="2573698" cy="2245"/>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29" name="直线连接符 49">
                <a:extLst>
                  <a:ext uri="{FF2B5EF4-FFF2-40B4-BE49-F238E27FC236}">
                    <a16:creationId xmlns="" xmlns:a16="http://schemas.microsoft.com/office/drawing/2014/main" id="{A9D47E22-74F6-4F95-8C57-4D94F29778DC}"/>
                  </a:ext>
                </a:extLst>
              </p:cNvPr>
              <p:cNvCxnSpPr/>
              <p:nvPr/>
            </p:nvCxnSpPr>
            <p:spPr>
              <a:xfrm flipV="1">
                <a:off x="5608131" y="2660431"/>
                <a:ext cx="20998" cy="2588432"/>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30" name="直线连接符 52">
                <a:extLst>
                  <a:ext uri="{FF2B5EF4-FFF2-40B4-BE49-F238E27FC236}">
                    <a16:creationId xmlns="" xmlns:a16="http://schemas.microsoft.com/office/drawing/2014/main" id="{BCC6B1B0-34A7-45F9-AE45-C294A0E95263}"/>
                  </a:ext>
                </a:extLst>
              </p:cNvPr>
              <p:cNvCxnSpPr/>
              <p:nvPr/>
            </p:nvCxnSpPr>
            <p:spPr>
              <a:xfrm flipH="1">
                <a:off x="2095939" y="2327903"/>
                <a:ext cx="2743978" cy="10900"/>
              </a:xfrm>
              <a:prstGeom prst="line">
                <a:avLst/>
              </a:prstGeom>
            </p:spPr>
            <p:style>
              <a:lnRef idx="1">
                <a:schemeClr val="dk1"/>
              </a:lnRef>
              <a:fillRef idx="0">
                <a:schemeClr val="dk1"/>
              </a:fillRef>
              <a:effectRef idx="0">
                <a:schemeClr val="dk1"/>
              </a:effectRef>
              <a:fontRef idx="minor">
                <a:schemeClr val="tx1"/>
              </a:fontRef>
            </p:style>
          </p:cxnSp>
          <p:cxnSp>
            <p:nvCxnSpPr>
              <p:cNvPr id="31" name="直线连接符 53">
                <a:extLst>
                  <a:ext uri="{FF2B5EF4-FFF2-40B4-BE49-F238E27FC236}">
                    <a16:creationId xmlns="" xmlns:a16="http://schemas.microsoft.com/office/drawing/2014/main" id="{C832D1B2-89AC-4CAF-BB92-7989E0F0DFA6}"/>
                  </a:ext>
                </a:extLst>
              </p:cNvPr>
              <p:cNvCxnSpPr/>
              <p:nvPr/>
            </p:nvCxnSpPr>
            <p:spPr>
              <a:xfrm flipH="1">
                <a:off x="4856238" y="2325089"/>
                <a:ext cx="480527" cy="0"/>
              </a:xfrm>
              <a:prstGeom prst="line">
                <a:avLst/>
              </a:prstGeom>
            </p:spPr>
            <p:style>
              <a:lnRef idx="1">
                <a:schemeClr val="dk1"/>
              </a:lnRef>
              <a:fillRef idx="0">
                <a:schemeClr val="dk1"/>
              </a:fillRef>
              <a:effectRef idx="0">
                <a:schemeClr val="dk1"/>
              </a:effectRef>
              <a:fontRef idx="minor">
                <a:schemeClr val="tx1"/>
              </a:fontRef>
            </p:style>
          </p:cxnSp>
          <p:cxnSp>
            <p:nvCxnSpPr>
              <p:cNvPr id="32" name="直线连接符 54">
                <a:extLst>
                  <a:ext uri="{FF2B5EF4-FFF2-40B4-BE49-F238E27FC236}">
                    <a16:creationId xmlns="" xmlns:a16="http://schemas.microsoft.com/office/drawing/2014/main" id="{AA61332B-CF6A-44A2-A1B0-BA09B6600821}"/>
                  </a:ext>
                </a:extLst>
              </p:cNvPr>
              <p:cNvCxnSpPr/>
              <p:nvPr/>
            </p:nvCxnSpPr>
            <p:spPr>
              <a:xfrm flipH="1">
                <a:off x="2057059" y="5606109"/>
                <a:ext cx="2743978" cy="10900"/>
              </a:xfrm>
              <a:prstGeom prst="line">
                <a:avLst/>
              </a:prstGeom>
            </p:spPr>
            <p:style>
              <a:lnRef idx="1">
                <a:schemeClr val="dk1"/>
              </a:lnRef>
              <a:fillRef idx="0">
                <a:schemeClr val="dk1"/>
              </a:fillRef>
              <a:effectRef idx="0">
                <a:schemeClr val="dk1"/>
              </a:effectRef>
              <a:fontRef idx="minor">
                <a:schemeClr val="tx1"/>
              </a:fontRef>
            </p:style>
          </p:cxnSp>
          <p:cxnSp>
            <p:nvCxnSpPr>
              <p:cNvPr id="33" name="直线连接符 55">
                <a:extLst>
                  <a:ext uri="{FF2B5EF4-FFF2-40B4-BE49-F238E27FC236}">
                    <a16:creationId xmlns="" xmlns:a16="http://schemas.microsoft.com/office/drawing/2014/main" id="{11CAAFCA-EFB6-4BEE-9784-045B0D15D0D7}"/>
                  </a:ext>
                </a:extLst>
              </p:cNvPr>
              <p:cNvCxnSpPr/>
              <p:nvPr/>
            </p:nvCxnSpPr>
            <p:spPr>
              <a:xfrm flipH="1">
                <a:off x="4817358" y="5603295"/>
                <a:ext cx="480527" cy="0"/>
              </a:xfrm>
              <a:prstGeom prst="line">
                <a:avLst/>
              </a:prstGeom>
            </p:spPr>
            <p:style>
              <a:lnRef idx="1">
                <a:schemeClr val="dk1"/>
              </a:lnRef>
              <a:fillRef idx="0">
                <a:schemeClr val="dk1"/>
              </a:fillRef>
              <a:effectRef idx="0">
                <a:schemeClr val="dk1"/>
              </a:effectRef>
              <a:fontRef idx="minor">
                <a:schemeClr val="tx1"/>
              </a:fontRef>
            </p:style>
          </p:cxnSp>
          <p:cxnSp>
            <p:nvCxnSpPr>
              <p:cNvPr id="34" name="直线连接符 56">
                <a:extLst>
                  <a:ext uri="{FF2B5EF4-FFF2-40B4-BE49-F238E27FC236}">
                    <a16:creationId xmlns="" xmlns:a16="http://schemas.microsoft.com/office/drawing/2014/main" id="{33ABB07F-D02B-4E38-AB28-24BEDC0230C7}"/>
                  </a:ext>
                </a:extLst>
              </p:cNvPr>
              <p:cNvCxnSpPr/>
              <p:nvPr/>
            </p:nvCxnSpPr>
            <p:spPr>
              <a:xfrm flipV="1">
                <a:off x="2101383" y="2325585"/>
                <a:ext cx="0" cy="484187"/>
              </a:xfrm>
              <a:prstGeom prst="line">
                <a:avLst/>
              </a:prstGeom>
            </p:spPr>
            <p:style>
              <a:lnRef idx="1">
                <a:schemeClr val="dk1"/>
              </a:lnRef>
              <a:fillRef idx="0">
                <a:schemeClr val="dk1"/>
              </a:fillRef>
              <a:effectRef idx="0">
                <a:schemeClr val="dk1"/>
              </a:effectRef>
              <a:fontRef idx="minor">
                <a:schemeClr val="tx1"/>
              </a:fontRef>
            </p:style>
          </p:cxnSp>
          <p:cxnSp>
            <p:nvCxnSpPr>
              <p:cNvPr id="35" name="直线连接符 57">
                <a:extLst>
                  <a:ext uri="{FF2B5EF4-FFF2-40B4-BE49-F238E27FC236}">
                    <a16:creationId xmlns="" xmlns:a16="http://schemas.microsoft.com/office/drawing/2014/main" id="{8C913F6F-2D87-4418-83CD-6F4F63B520EE}"/>
                  </a:ext>
                </a:extLst>
              </p:cNvPr>
              <p:cNvCxnSpPr/>
              <p:nvPr/>
            </p:nvCxnSpPr>
            <p:spPr>
              <a:xfrm flipV="1">
                <a:off x="2089716" y="2806338"/>
                <a:ext cx="20218" cy="2783136"/>
              </a:xfrm>
              <a:prstGeom prst="line">
                <a:avLst/>
              </a:prstGeom>
            </p:spPr>
            <p:style>
              <a:lnRef idx="1">
                <a:schemeClr val="dk1"/>
              </a:lnRef>
              <a:fillRef idx="0">
                <a:schemeClr val="dk1"/>
              </a:fillRef>
              <a:effectRef idx="0">
                <a:schemeClr val="dk1"/>
              </a:effectRef>
              <a:fontRef idx="minor">
                <a:schemeClr val="tx1"/>
              </a:fontRef>
            </p:style>
          </p:cxnSp>
        </p:grpSp>
        <p:pic>
          <p:nvPicPr>
            <p:cNvPr id="9" name="图片 34">
              <a:extLst>
                <a:ext uri="{FF2B5EF4-FFF2-40B4-BE49-F238E27FC236}">
                  <a16:creationId xmlns="" xmlns:a16="http://schemas.microsoft.com/office/drawing/2014/main" id="{DE876752-E5B2-4AF2-A5B1-512415E61C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083"/>
            <a:stretch/>
          </p:blipFill>
          <p:spPr>
            <a:xfrm>
              <a:off x="350520" y="2220454"/>
              <a:ext cx="2667386" cy="2649760"/>
            </a:xfrm>
            <a:prstGeom prst="rect">
              <a:avLst/>
            </a:prstGeom>
          </p:spPr>
        </p:pic>
      </p:grpSp>
      <p:sp>
        <p:nvSpPr>
          <p:cNvPr id="36" name="矩形 50">
            <a:extLst>
              <a:ext uri="{FF2B5EF4-FFF2-40B4-BE49-F238E27FC236}">
                <a16:creationId xmlns="" xmlns:a16="http://schemas.microsoft.com/office/drawing/2014/main" id="{E8FA2974-82E0-436E-AD0E-63C76C23630D}"/>
              </a:ext>
            </a:extLst>
          </p:cNvPr>
          <p:cNvSpPr/>
          <p:nvPr/>
        </p:nvSpPr>
        <p:spPr>
          <a:xfrm>
            <a:off x="2160721" y="4015480"/>
            <a:ext cx="1045832" cy="478639"/>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Up</a:t>
            </a:r>
            <a:endParaRPr kumimoji="1" lang="zh-CN" altLang="en-US" sz="2400" dirty="0"/>
          </a:p>
        </p:txBody>
      </p:sp>
      <p:sp>
        <p:nvSpPr>
          <p:cNvPr id="37" name="矩形 51">
            <a:extLst>
              <a:ext uri="{FF2B5EF4-FFF2-40B4-BE49-F238E27FC236}">
                <a16:creationId xmlns="" xmlns:a16="http://schemas.microsoft.com/office/drawing/2014/main" id="{92AF81D6-B806-43DB-AAA5-233425832249}"/>
              </a:ext>
            </a:extLst>
          </p:cNvPr>
          <p:cNvSpPr/>
          <p:nvPr/>
        </p:nvSpPr>
        <p:spPr>
          <a:xfrm>
            <a:off x="3415387" y="4017378"/>
            <a:ext cx="1033553" cy="4786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Down</a:t>
            </a:r>
            <a:endParaRPr kumimoji="1" lang="zh-CN" altLang="en-US" sz="2400" dirty="0"/>
          </a:p>
        </p:txBody>
      </p:sp>
      <p:sp>
        <p:nvSpPr>
          <p:cNvPr id="38" name="矩形 52">
            <a:extLst>
              <a:ext uri="{FF2B5EF4-FFF2-40B4-BE49-F238E27FC236}">
                <a16:creationId xmlns="" xmlns:a16="http://schemas.microsoft.com/office/drawing/2014/main" id="{0F44F68B-03DE-40EB-A9AE-5C18AC55AB75}"/>
              </a:ext>
            </a:extLst>
          </p:cNvPr>
          <p:cNvSpPr/>
          <p:nvPr/>
        </p:nvSpPr>
        <p:spPr>
          <a:xfrm>
            <a:off x="4655836" y="4015480"/>
            <a:ext cx="1033553" cy="478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Left</a:t>
            </a:r>
            <a:endParaRPr kumimoji="1" lang="zh-CN" altLang="en-US" sz="2400" dirty="0"/>
          </a:p>
        </p:txBody>
      </p:sp>
      <p:sp>
        <p:nvSpPr>
          <p:cNvPr id="39" name="矩形 53">
            <a:extLst>
              <a:ext uri="{FF2B5EF4-FFF2-40B4-BE49-F238E27FC236}">
                <a16:creationId xmlns="" xmlns:a16="http://schemas.microsoft.com/office/drawing/2014/main" id="{626D6836-196E-4F3F-BAC7-523AF24263C0}"/>
              </a:ext>
            </a:extLst>
          </p:cNvPr>
          <p:cNvSpPr/>
          <p:nvPr/>
        </p:nvSpPr>
        <p:spPr>
          <a:xfrm>
            <a:off x="6032995" y="4015480"/>
            <a:ext cx="1033553" cy="478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Right</a:t>
            </a:r>
            <a:endParaRPr kumimoji="1" lang="zh-CN" altLang="en-US" sz="2400" dirty="0"/>
          </a:p>
        </p:txBody>
      </p:sp>
      <p:sp>
        <p:nvSpPr>
          <p:cNvPr id="40" name="矩形 54">
            <a:extLst>
              <a:ext uri="{FF2B5EF4-FFF2-40B4-BE49-F238E27FC236}">
                <a16:creationId xmlns="" xmlns:a16="http://schemas.microsoft.com/office/drawing/2014/main" id="{7B4C8667-2A73-468D-B40C-F4D40D94D073}"/>
              </a:ext>
            </a:extLst>
          </p:cNvPr>
          <p:cNvSpPr/>
          <p:nvPr/>
        </p:nvSpPr>
        <p:spPr>
          <a:xfrm>
            <a:off x="7410154" y="4015480"/>
            <a:ext cx="1033553" cy="478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Still</a:t>
            </a:r>
            <a:endParaRPr kumimoji="1" lang="zh-CN" altLang="en-US" sz="2400" dirty="0"/>
          </a:p>
        </p:txBody>
      </p:sp>
      <p:cxnSp>
        <p:nvCxnSpPr>
          <p:cNvPr id="41" name="直接连接符 36">
            <a:extLst>
              <a:ext uri="{FF2B5EF4-FFF2-40B4-BE49-F238E27FC236}">
                <a16:creationId xmlns="" xmlns:a16="http://schemas.microsoft.com/office/drawing/2014/main" id="{6E2706AC-9DA1-4A6C-8199-454E8FFBCF62}"/>
              </a:ext>
            </a:extLst>
          </p:cNvPr>
          <p:cNvCxnSpPr>
            <a:cxnSpLocks/>
            <a:endCxn id="36" idx="0"/>
          </p:cNvCxnSpPr>
          <p:nvPr/>
        </p:nvCxnSpPr>
        <p:spPr>
          <a:xfrm flipH="1">
            <a:off x="2683637" y="2771717"/>
            <a:ext cx="5930956" cy="1243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38">
            <a:extLst>
              <a:ext uri="{FF2B5EF4-FFF2-40B4-BE49-F238E27FC236}">
                <a16:creationId xmlns="" xmlns:a16="http://schemas.microsoft.com/office/drawing/2014/main" id="{9EB85855-685D-44B8-8B12-551309A4E31E}"/>
              </a:ext>
            </a:extLst>
          </p:cNvPr>
          <p:cNvCxnSpPr>
            <a:endCxn id="37" idx="0"/>
          </p:cNvCxnSpPr>
          <p:nvPr/>
        </p:nvCxnSpPr>
        <p:spPr>
          <a:xfrm flipH="1">
            <a:off x="3932164" y="2778586"/>
            <a:ext cx="4674760" cy="1238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 xmlns:a16="http://schemas.microsoft.com/office/drawing/2014/main" id="{209B6A45-59DC-4756-A8F1-56A7CBA909BD}"/>
              </a:ext>
            </a:extLst>
          </p:cNvPr>
          <p:cNvCxnSpPr>
            <a:cxnSpLocks/>
            <a:endCxn id="38" idx="0"/>
          </p:cNvCxnSpPr>
          <p:nvPr/>
        </p:nvCxnSpPr>
        <p:spPr>
          <a:xfrm flipH="1">
            <a:off x="5172613" y="2771717"/>
            <a:ext cx="3434312" cy="1243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4">
            <a:extLst>
              <a:ext uri="{FF2B5EF4-FFF2-40B4-BE49-F238E27FC236}">
                <a16:creationId xmlns="" xmlns:a16="http://schemas.microsoft.com/office/drawing/2014/main" id="{FF9F751F-E5AD-4AFA-93DD-CF25F756AFBA}"/>
              </a:ext>
            </a:extLst>
          </p:cNvPr>
          <p:cNvCxnSpPr>
            <a:cxnSpLocks/>
            <a:endCxn id="39" idx="0"/>
          </p:cNvCxnSpPr>
          <p:nvPr/>
        </p:nvCxnSpPr>
        <p:spPr>
          <a:xfrm flipH="1">
            <a:off x="6549772" y="2776688"/>
            <a:ext cx="2057152" cy="1238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7">
            <a:extLst>
              <a:ext uri="{FF2B5EF4-FFF2-40B4-BE49-F238E27FC236}">
                <a16:creationId xmlns="" xmlns:a16="http://schemas.microsoft.com/office/drawing/2014/main" id="{42B9E1DE-9186-448D-8158-C9B8B94ED550}"/>
              </a:ext>
            </a:extLst>
          </p:cNvPr>
          <p:cNvCxnSpPr>
            <a:cxnSpLocks/>
            <a:endCxn id="40" idx="0"/>
          </p:cNvCxnSpPr>
          <p:nvPr/>
        </p:nvCxnSpPr>
        <p:spPr>
          <a:xfrm flipH="1">
            <a:off x="7926931" y="2776688"/>
            <a:ext cx="687662" cy="1238792"/>
          </a:xfrm>
          <a:prstGeom prst="line">
            <a:avLst/>
          </a:prstGeom>
        </p:spPr>
        <p:style>
          <a:lnRef idx="1">
            <a:schemeClr val="accent1"/>
          </a:lnRef>
          <a:fillRef idx="0">
            <a:schemeClr val="accent1"/>
          </a:fillRef>
          <a:effectRef idx="0">
            <a:schemeClr val="accent1"/>
          </a:effectRef>
          <a:fontRef idx="minor">
            <a:schemeClr val="tx1"/>
          </a:fontRef>
        </p:style>
      </p:cxnSp>
      <p:sp>
        <p:nvSpPr>
          <p:cNvPr id="46" name="Slide Number Placeholder 45"/>
          <p:cNvSpPr>
            <a:spLocks noGrp="1"/>
          </p:cNvSpPr>
          <p:nvPr>
            <p:ph type="sldNum" sz="quarter" idx="12"/>
          </p:nvPr>
        </p:nvSpPr>
        <p:spPr/>
        <p:txBody>
          <a:bodyPr/>
          <a:lstStyle/>
          <a:p>
            <a:fld id="{A3B20E47-2A4C-4221-B6B9-A2AC2F1C1077}" type="slidenum">
              <a:rPr lang="en-US" smtClean="0"/>
              <a:pPr/>
              <a:t>53</a:t>
            </a:fld>
            <a:endParaRPr lang="en-US" dirty="0"/>
          </a:p>
        </p:txBody>
      </p:sp>
    </p:spTree>
    <p:extLst>
      <p:ext uri="{BB962C8B-B14F-4D97-AF65-F5344CB8AC3E}">
        <p14:creationId xmlns:p14="http://schemas.microsoft.com/office/powerpoint/2010/main" val="35162057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7x7_DQNPatroller_VS_ParametericPoacher_GaussianGrid">
            <a:hlinkClick r:id="" action="ppaction://media"/>
            <a:extLst>
              <a:ext uri="{FF2B5EF4-FFF2-40B4-BE49-F238E27FC236}">
                <a16:creationId xmlns="" xmlns:a16="http://schemas.microsoft.com/office/drawing/2014/main" id="{BBD7B721-53A5-4A38-A294-88AD73583A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429" y="1390927"/>
            <a:ext cx="4778575" cy="4778576"/>
          </a:xfrm>
          <a:prstGeom prst="rect">
            <a:avLst/>
          </a:prstGeom>
        </p:spPr>
      </p:pic>
      <p:sp>
        <p:nvSpPr>
          <p:cNvPr id="2" name="Title 1"/>
          <p:cNvSpPr>
            <a:spLocks noGrp="1"/>
          </p:cNvSpPr>
          <p:nvPr>
            <p:ph type="title"/>
          </p:nvPr>
        </p:nvSpPr>
        <p:spPr/>
        <p:txBody>
          <a:bodyPr>
            <a:normAutofit/>
          </a:bodyPr>
          <a:lstStyle/>
          <a:p>
            <a:r>
              <a:rPr lang="en-US" dirty="0"/>
              <a:t>(Optional) Train Defender Against Heuristic Attacker</a:t>
            </a:r>
          </a:p>
        </p:txBody>
      </p:sp>
      <p:sp>
        <p:nvSpPr>
          <p:cNvPr id="7" name="文本框 23"/>
          <p:cNvSpPr txBox="1"/>
          <p:nvPr/>
        </p:nvSpPr>
        <p:spPr>
          <a:xfrm>
            <a:off x="6480955" y="3993315"/>
            <a:ext cx="1684976" cy="461665"/>
          </a:xfrm>
          <a:prstGeom prst="rect">
            <a:avLst/>
          </a:prstGeom>
          <a:noFill/>
        </p:spPr>
        <p:txBody>
          <a:bodyPr wrap="square" rtlCol="0">
            <a:spAutoFit/>
          </a:bodyPr>
          <a:lstStyle/>
          <a:p>
            <a:r>
              <a:rPr kumimoji="1" lang="en-US" altLang="zh-CN" sz="2400" dirty="0"/>
              <a:t>Defender</a:t>
            </a:r>
          </a:p>
        </p:txBody>
      </p:sp>
      <p:sp>
        <p:nvSpPr>
          <p:cNvPr id="8" name="文本框 29"/>
          <p:cNvSpPr txBox="1"/>
          <p:nvPr/>
        </p:nvSpPr>
        <p:spPr>
          <a:xfrm>
            <a:off x="6781094" y="2706683"/>
            <a:ext cx="1084698" cy="461665"/>
          </a:xfrm>
          <a:prstGeom prst="rect">
            <a:avLst/>
          </a:prstGeom>
          <a:noFill/>
        </p:spPr>
        <p:txBody>
          <a:bodyPr wrap="square" rtlCol="0">
            <a:spAutoFit/>
          </a:bodyPr>
          <a:lstStyle/>
          <a:p>
            <a:r>
              <a:rPr kumimoji="1" lang="en-US" altLang="zh-CN" sz="2400" dirty="0"/>
              <a:t>Snares</a:t>
            </a:r>
          </a:p>
        </p:txBody>
      </p:sp>
      <p:sp>
        <p:nvSpPr>
          <p:cNvPr id="10" name="文本框 35"/>
          <p:cNvSpPr txBox="1"/>
          <p:nvPr/>
        </p:nvSpPr>
        <p:spPr>
          <a:xfrm>
            <a:off x="6450904" y="2108623"/>
            <a:ext cx="1414888" cy="461665"/>
          </a:xfrm>
          <a:prstGeom prst="rect">
            <a:avLst/>
          </a:prstGeom>
          <a:noFill/>
        </p:spPr>
        <p:txBody>
          <a:bodyPr wrap="square" rtlCol="0">
            <a:spAutoFit/>
          </a:bodyPr>
          <a:lstStyle/>
          <a:p>
            <a:r>
              <a:rPr kumimoji="1" lang="en-US" altLang="zh-CN" sz="2400" dirty="0"/>
              <a:t>Attacker</a:t>
            </a:r>
          </a:p>
        </p:txBody>
      </p:sp>
      <p:sp>
        <p:nvSpPr>
          <p:cNvPr id="16" name="Oval 15"/>
          <p:cNvSpPr/>
          <p:nvPr/>
        </p:nvSpPr>
        <p:spPr>
          <a:xfrm>
            <a:off x="7788908" y="2051441"/>
            <a:ext cx="483696" cy="48369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839708" y="3971284"/>
            <a:ext cx="483696" cy="483696"/>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864160" y="2687824"/>
            <a:ext cx="333187" cy="3331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2967937" y="3575634"/>
            <a:ext cx="433633" cy="382601"/>
          </a:xfrm>
          <a:prstGeom prst="triangle">
            <a:avLst/>
          </a:prstGeom>
          <a:solidFill>
            <a:srgbClr val="16EE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a:off x="7864739" y="4727445"/>
            <a:ext cx="433633" cy="382601"/>
          </a:xfrm>
          <a:prstGeom prst="triangle">
            <a:avLst/>
          </a:prstGeom>
          <a:solidFill>
            <a:srgbClr val="16EE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文本框 29"/>
          <p:cNvSpPr txBox="1"/>
          <p:nvPr/>
        </p:nvSpPr>
        <p:spPr>
          <a:xfrm>
            <a:off x="6225435" y="4762596"/>
            <a:ext cx="1691157" cy="461665"/>
          </a:xfrm>
          <a:prstGeom prst="rect">
            <a:avLst/>
          </a:prstGeom>
          <a:noFill/>
        </p:spPr>
        <p:txBody>
          <a:bodyPr wrap="square" rtlCol="0">
            <a:spAutoFit/>
          </a:bodyPr>
          <a:lstStyle/>
          <a:p>
            <a:r>
              <a:rPr kumimoji="1" lang="en-US" altLang="zh-CN" sz="2400" dirty="0"/>
              <a:t>Patrol Post</a:t>
            </a:r>
          </a:p>
        </p:txBody>
      </p:sp>
      <p:sp>
        <p:nvSpPr>
          <p:cNvPr id="3" name="Slide Number Placeholder 2"/>
          <p:cNvSpPr>
            <a:spLocks noGrp="1"/>
          </p:cNvSpPr>
          <p:nvPr>
            <p:ph type="sldNum" sz="quarter" idx="12"/>
          </p:nvPr>
        </p:nvSpPr>
        <p:spPr/>
        <p:txBody>
          <a:bodyPr/>
          <a:lstStyle/>
          <a:p>
            <a:fld id="{A3B20E47-2A4C-4221-B6B9-A2AC2F1C1077}" type="slidenum">
              <a:rPr lang="en-US" smtClean="0"/>
              <a:pPr/>
              <a:t>54</a:t>
            </a:fld>
            <a:endParaRPr lang="en-US" dirty="0"/>
          </a:p>
        </p:txBody>
      </p:sp>
    </p:spTree>
    <p:extLst>
      <p:ext uri="{BB962C8B-B14F-4D97-AF65-F5344CB8AC3E}">
        <p14:creationId xmlns:p14="http://schemas.microsoft.com/office/powerpoint/2010/main" val="173527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6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 Equilibrium: RL + Double Oracle</a:t>
            </a:r>
          </a:p>
        </p:txBody>
      </p:sp>
      <mc:AlternateContent xmlns:mc="http://schemas.openxmlformats.org/markup-compatibility/2006" xmlns:a14="http://schemas.microsoft.com/office/drawing/2010/main">
        <mc:Choice Requires="a14">
          <p:sp>
            <p:nvSpPr>
              <p:cNvPr id="11" name="Rounded Rectangle 10"/>
              <p:cNvSpPr/>
              <p:nvPr/>
            </p:nvSpPr>
            <p:spPr bwMode="auto">
              <a:xfrm>
                <a:off x="701179" y="1602495"/>
                <a:ext cx="2699370" cy="825965"/>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ct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algn="ctr" defTabSz="1006691" fontAlgn="auto">
                  <a:spcBef>
                    <a:spcPts val="0"/>
                  </a:spcBef>
                  <a:spcAft>
                    <a:spcPts val="0"/>
                  </a:spcAft>
                  <a:defRPr/>
                </a:pPr>
                <a:r>
                  <a:rPr lang="en-US" sz="2400" dirty="0">
                    <a:solidFill>
                      <a:prstClr val="black"/>
                    </a:solidFill>
                  </a:rPr>
                  <a:t>Compute </a:t>
                </a:r>
                <a14:m>
                  <m:oMath xmlns:m="http://schemas.openxmlformats.org/officeDocument/2006/math">
                    <m:sSup>
                      <m:sSupPr>
                        <m:ctrlPr>
                          <a:rPr lang="en-US" sz="2400" b="0" i="1" smtClean="0">
                            <a:solidFill>
                              <a:prstClr val="black"/>
                            </a:solidFill>
                            <a:latin typeface="Cambria Math" panose="02040503050406030204" pitchFamily="18" charset="0"/>
                          </a:rPr>
                        </m:ctrlPr>
                      </m:sSupPr>
                      <m:e>
                        <m:r>
                          <a:rPr lang="en-US" sz="2400" b="0" i="1" smtClean="0">
                            <a:solidFill>
                              <a:prstClr val="black"/>
                            </a:solidFill>
                            <a:latin typeface="Cambria Math" panose="02040503050406030204" pitchFamily="18" charset="0"/>
                          </a:rPr>
                          <m:t>𝜎</m:t>
                        </m:r>
                      </m:e>
                      <m:sup>
                        <m:r>
                          <a:rPr lang="en-US" sz="2400" b="0" i="1" smtClean="0">
                            <a:solidFill>
                              <a:prstClr val="black"/>
                            </a:solidFill>
                            <a:latin typeface="Cambria Math" panose="02040503050406030204" pitchFamily="18" charset="0"/>
                          </a:rPr>
                          <m:t>𝑑</m:t>
                        </m:r>
                      </m:sup>
                    </m:sSup>
                    <m:r>
                      <a:rPr lang="en-US" sz="2400" b="0" i="1" smtClean="0">
                        <a:solidFill>
                          <a:prstClr val="black"/>
                        </a:solidFill>
                        <a:latin typeface="Cambria Math" panose="02040503050406030204" pitchFamily="18" charset="0"/>
                      </a:rPr>
                      <m:t>,</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𝜎</m:t>
                        </m:r>
                      </m:e>
                      <m:sup>
                        <m:r>
                          <a:rPr lang="en-US" sz="2400" b="0" i="1" smtClean="0">
                            <a:solidFill>
                              <a:prstClr val="black"/>
                            </a:solidFill>
                            <a:latin typeface="Cambria Math" panose="02040503050406030204" pitchFamily="18" charset="0"/>
                          </a:rPr>
                          <m:t>𝑎</m:t>
                        </m:r>
                      </m:sup>
                    </m:sSup>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𝑁𝑎𝑠h</m:t>
                    </m:r>
                    <m:r>
                      <a:rPr lang="en-US" sz="2400" b="0" i="1" smtClean="0">
                        <a:solidFill>
                          <a:prstClr val="black"/>
                        </a:solidFill>
                        <a:latin typeface="Cambria Math" panose="02040503050406030204" pitchFamily="18" charset="0"/>
                      </a:rPr>
                      <m:t>(</m:t>
                    </m:r>
                    <m:sSup>
                      <m:sSupPr>
                        <m:ctrlPr>
                          <a:rPr lang="en-US" sz="2400" b="0" i="1" smtClean="0">
                            <a:solidFill>
                              <a:prstClr val="black"/>
                            </a:solidFill>
                            <a:latin typeface="Cambria Math" panose="02040503050406030204" pitchFamily="18" charset="0"/>
                          </a:rPr>
                        </m:ctrlPr>
                      </m:sSupPr>
                      <m:e>
                        <m:r>
                          <a:rPr lang="en-US" sz="2400" b="0" i="1" smtClean="0">
                            <a:solidFill>
                              <a:prstClr val="black"/>
                            </a:solidFill>
                            <a:latin typeface="Cambria Math" panose="02040503050406030204" pitchFamily="18" charset="0"/>
                          </a:rPr>
                          <m:t>𝐺</m:t>
                        </m:r>
                      </m:e>
                      <m:sup>
                        <m:r>
                          <a:rPr lang="en-US" sz="2400" b="0" i="1" smtClean="0">
                            <a:solidFill>
                              <a:prstClr val="black"/>
                            </a:solidFill>
                            <a:latin typeface="Cambria Math" panose="02040503050406030204" pitchFamily="18" charset="0"/>
                          </a:rPr>
                          <m:t>𝑑</m:t>
                        </m:r>
                      </m:sup>
                    </m:sSup>
                    <m:r>
                      <a:rPr lang="en-US" sz="2400" b="0" i="1" smtClean="0">
                        <a:solidFill>
                          <a:prstClr val="black"/>
                        </a:solidFill>
                        <a:latin typeface="Cambria Math" panose="02040503050406030204" pitchFamily="18" charset="0"/>
                      </a:rPr>
                      <m:t>,</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𝐺</m:t>
                        </m:r>
                      </m:e>
                      <m:sup>
                        <m:r>
                          <a:rPr lang="en-US" sz="2400" b="0" i="1" smtClean="0">
                            <a:solidFill>
                              <a:prstClr val="black"/>
                            </a:solidFill>
                            <a:latin typeface="Cambria Math" panose="02040503050406030204" pitchFamily="18" charset="0"/>
                          </a:rPr>
                          <m:t>𝑎</m:t>
                        </m:r>
                      </m:sup>
                    </m:sSup>
                    <m:r>
                      <a:rPr lang="en-US" sz="2400" b="0" i="1" smtClean="0">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11" name="Rounded Rectangle 10"/>
              <p:cNvSpPr>
                <a:spLocks noRot="1" noChangeAspect="1" noMove="1" noResize="1" noEditPoints="1" noAdjustHandles="1" noChangeArrowheads="1" noChangeShapeType="1" noTextEdit="1"/>
              </p:cNvSpPr>
              <p:nvPr/>
            </p:nvSpPr>
            <p:spPr bwMode="auto">
              <a:xfrm>
                <a:off x="701179" y="1602495"/>
                <a:ext cx="2699370" cy="825965"/>
              </a:xfrm>
              <a:prstGeom prst="roundRect">
                <a:avLst/>
              </a:prstGeom>
              <a:blipFill rotWithShape="0">
                <a:blip r:embed="rId3"/>
                <a:stretch>
                  <a:fillRect l="-1121" t="-5072" b="-10145"/>
                </a:stretch>
              </a:blipFill>
              <a:ln>
                <a:headEnd type="none" w="med" len="med"/>
                <a:tailEnd type="none" w="med" len="med"/>
              </a:ln>
            </p:spPr>
            <p:txBody>
              <a:bodyPr/>
              <a:lstStyle/>
              <a:p>
                <a:r>
                  <a:rPr lang="en-US">
                    <a:noFill/>
                  </a:rPr>
                  <a:t> </a:t>
                </a:r>
              </a:p>
            </p:txBody>
          </p:sp>
        </mc:Fallback>
      </mc:AlternateContent>
      <p:sp>
        <p:nvSpPr>
          <p:cNvPr id="13" name="Right Arrow 12"/>
          <p:cNvSpPr/>
          <p:nvPr/>
        </p:nvSpPr>
        <p:spPr bwMode="auto">
          <a:xfrm>
            <a:off x="3853945" y="1881354"/>
            <a:ext cx="1288080" cy="265989"/>
          </a:xfrm>
          <a:prstGeom prst="righ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defTabSz="1006691" fontAlgn="auto">
              <a:spcBef>
                <a:spcPts val="0"/>
              </a:spcBef>
              <a:spcAft>
                <a:spcPts val="0"/>
              </a:spcAft>
              <a:defRPr/>
            </a:pPr>
            <a:endParaRPr lang="en-US">
              <a:solidFill>
                <a:prstClr val="black"/>
              </a:solidFill>
            </a:endParaRPr>
          </a:p>
        </p:txBody>
      </p:sp>
      <mc:AlternateContent xmlns:mc="http://schemas.openxmlformats.org/markup-compatibility/2006" xmlns:a14="http://schemas.microsoft.com/office/drawing/2010/main">
        <mc:Choice Requires="a14">
          <p:sp>
            <p:nvSpPr>
              <p:cNvPr id="15" name="Rounded Rectangle 14"/>
              <p:cNvSpPr/>
              <p:nvPr/>
            </p:nvSpPr>
            <p:spPr bwMode="auto">
              <a:xfrm>
                <a:off x="5487171" y="1600308"/>
                <a:ext cx="3091378" cy="823708"/>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ct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algn="ctr" defTabSz="1006691" fontAlgn="auto">
                  <a:spcBef>
                    <a:spcPts val="0"/>
                  </a:spcBef>
                  <a:spcAft>
                    <a:spcPts val="0"/>
                  </a:spcAft>
                  <a:defRPr/>
                </a:pPr>
                <a:r>
                  <a:rPr lang="en-US" sz="2400" dirty="0">
                    <a:solidFill>
                      <a:prstClr val="black"/>
                    </a:solidFill>
                  </a:rPr>
                  <a:t>Train </a:t>
                </a:r>
                <a14:m>
                  <m:oMath xmlns:m="http://schemas.openxmlformats.org/officeDocument/2006/math">
                    <m:sSup>
                      <m:sSupPr>
                        <m:ctrlPr>
                          <a:rPr lang="en-US" sz="2400" b="0" i="1" smtClean="0">
                            <a:solidFill>
                              <a:prstClr val="black"/>
                            </a:solidFill>
                            <a:latin typeface="Cambria Math" panose="02040503050406030204" pitchFamily="18" charset="0"/>
                          </a:rPr>
                        </m:ctrlPr>
                      </m:sSupPr>
                      <m:e>
                        <m:r>
                          <a:rPr lang="en-US" sz="2400" b="0" i="1" smtClean="0">
                            <a:solidFill>
                              <a:prstClr val="black"/>
                            </a:solidFill>
                            <a:latin typeface="Cambria Math" panose="02040503050406030204" pitchFamily="18" charset="0"/>
                          </a:rPr>
                          <m:t>𝑓</m:t>
                        </m:r>
                      </m:e>
                      <m:sup>
                        <m:r>
                          <a:rPr lang="en-US" sz="2400" b="0" i="1" smtClean="0">
                            <a:solidFill>
                              <a:prstClr val="black"/>
                            </a:solidFill>
                            <a:latin typeface="Cambria Math" panose="02040503050406030204" pitchFamily="18" charset="0"/>
                          </a:rPr>
                          <m:t>𝑑</m:t>
                        </m:r>
                      </m:sup>
                    </m:sSup>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𝑅𝐿</m:t>
                    </m:r>
                    <m:r>
                      <a:rPr lang="en-US" sz="2400" b="0" i="1" smtClean="0">
                        <a:solidFill>
                          <a:prstClr val="black"/>
                        </a:solidFill>
                        <a:latin typeface="Cambria Math" panose="02040503050406030204" pitchFamily="18" charset="0"/>
                      </a:rPr>
                      <m:t>(</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𝜎</m:t>
                        </m:r>
                      </m:e>
                      <m:sup>
                        <m:r>
                          <a:rPr lang="en-US" sz="2400" i="1">
                            <a:solidFill>
                              <a:prstClr val="black"/>
                            </a:solidFill>
                            <a:latin typeface="Cambria Math" panose="02040503050406030204" pitchFamily="18" charset="0"/>
                          </a:rPr>
                          <m:t>𝑎</m:t>
                        </m:r>
                      </m:sup>
                    </m:sSup>
                    <m:r>
                      <a:rPr lang="en-US" sz="2400" b="0" i="1" smtClean="0">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15" name="Rounded Rectangle 14"/>
              <p:cNvSpPr>
                <a:spLocks noRot="1" noChangeAspect="1" noMove="1" noResize="1" noEditPoints="1" noAdjustHandles="1" noChangeArrowheads="1" noChangeShapeType="1" noTextEdit="1"/>
              </p:cNvSpPr>
              <p:nvPr/>
            </p:nvSpPr>
            <p:spPr bwMode="auto">
              <a:xfrm>
                <a:off x="5487171" y="1600308"/>
                <a:ext cx="3091378" cy="823708"/>
              </a:xfrm>
              <a:prstGeom prst="roundRect">
                <a:avLst/>
              </a:prstGeom>
              <a:blipFill rotWithShape="0">
                <a:blip r:embed="rId4"/>
                <a:stretch>
                  <a:fillRect/>
                </a:stretch>
              </a:blipFill>
              <a:ln>
                <a:headEnd type="none" w="med" len="med"/>
                <a:tailEnd type="none" w="med" len="med"/>
              </a:ln>
            </p:spPr>
            <p:txBody>
              <a:bodyPr/>
              <a:lstStyle/>
              <a:p>
                <a:r>
                  <a:rPr lang="en-US">
                    <a:noFill/>
                  </a:rPr>
                  <a:t> </a:t>
                </a:r>
              </a:p>
            </p:txBody>
          </p:sp>
        </mc:Fallback>
      </mc:AlternateContent>
      <p:sp>
        <p:nvSpPr>
          <p:cNvPr id="17" name="Left Arrow 16"/>
          <p:cNvSpPr/>
          <p:nvPr/>
        </p:nvSpPr>
        <p:spPr bwMode="auto">
          <a:xfrm rot="16200000">
            <a:off x="1392878" y="3464740"/>
            <a:ext cx="1053455" cy="262516"/>
          </a:xfrm>
          <a:prstGeom prst="lef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defTabSz="1006691" fontAlgn="auto">
              <a:spcBef>
                <a:spcPts val="0"/>
              </a:spcBef>
              <a:spcAft>
                <a:spcPts val="0"/>
              </a:spcAft>
              <a:defRPr/>
            </a:pPr>
            <a:endParaRPr lang="en-US">
              <a:solidFill>
                <a:prstClr val="black"/>
              </a:solidFill>
            </a:endParaRPr>
          </a:p>
        </p:txBody>
      </p:sp>
      <p:sp>
        <p:nvSpPr>
          <p:cNvPr id="10" name="Right Arrow 9"/>
          <p:cNvSpPr/>
          <p:nvPr/>
        </p:nvSpPr>
        <p:spPr bwMode="auto">
          <a:xfrm>
            <a:off x="3999678" y="4847744"/>
            <a:ext cx="1288080" cy="265989"/>
          </a:xfrm>
          <a:prstGeom prst="righ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defTabSz="1006691" fontAlgn="auto">
              <a:spcBef>
                <a:spcPts val="0"/>
              </a:spcBef>
              <a:spcAft>
                <a:spcPts val="0"/>
              </a:spcAft>
              <a:defRPr/>
            </a:pPr>
            <a:endParaRPr lang="en-US">
              <a:solidFill>
                <a:prstClr val="black"/>
              </a:solidFill>
            </a:endParaRPr>
          </a:p>
        </p:txBody>
      </p:sp>
      <p:sp>
        <p:nvSpPr>
          <p:cNvPr id="19" name="TextBox 18"/>
          <p:cNvSpPr txBox="1"/>
          <p:nvPr/>
        </p:nvSpPr>
        <p:spPr>
          <a:xfrm>
            <a:off x="701179" y="5484809"/>
            <a:ext cx="3152766" cy="830997"/>
          </a:xfrm>
          <a:prstGeom prst="rect">
            <a:avLst/>
          </a:prstGeom>
          <a:noFill/>
        </p:spPr>
        <p:txBody>
          <a:bodyPr wrap="square" rtlCol="0">
            <a:spAutoFit/>
          </a:bodyPr>
          <a:lstStyle/>
          <a:p>
            <a:r>
              <a:rPr lang="en-US" sz="2400" dirty="0">
                <a:solidFill>
                  <a:srgbClr val="0070C0"/>
                </a:solidFill>
              </a:rPr>
              <a:t>Find Best Response to defender’s strategy</a:t>
            </a:r>
          </a:p>
        </p:txBody>
      </p:sp>
      <p:sp>
        <p:nvSpPr>
          <p:cNvPr id="20" name="TextBox 19"/>
          <p:cNvSpPr txBox="1"/>
          <p:nvPr/>
        </p:nvSpPr>
        <p:spPr>
          <a:xfrm>
            <a:off x="608042" y="2503336"/>
            <a:ext cx="3391636" cy="461665"/>
          </a:xfrm>
          <a:prstGeom prst="rect">
            <a:avLst/>
          </a:prstGeom>
          <a:noFill/>
        </p:spPr>
        <p:txBody>
          <a:bodyPr wrap="square" rtlCol="0">
            <a:spAutoFit/>
          </a:bodyPr>
          <a:lstStyle/>
          <a:p>
            <a:r>
              <a:rPr lang="en-US" sz="2400" dirty="0">
                <a:solidFill>
                  <a:srgbClr val="0070C0"/>
                </a:solidFill>
              </a:rPr>
              <a:t>Compute Nash/Minimax </a:t>
            </a:r>
          </a:p>
        </p:txBody>
      </p:sp>
      <mc:AlternateContent xmlns:mc="http://schemas.openxmlformats.org/markup-compatibility/2006" xmlns:a14="http://schemas.microsoft.com/office/drawing/2010/main">
        <mc:Choice Requires="a14">
          <p:sp>
            <p:nvSpPr>
              <p:cNvPr id="21" name="Rounded Rectangle 20"/>
              <p:cNvSpPr/>
              <p:nvPr/>
            </p:nvSpPr>
            <p:spPr bwMode="auto">
              <a:xfrm>
                <a:off x="608042" y="4568885"/>
                <a:ext cx="3091378" cy="823708"/>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ct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algn="ctr" defTabSz="1006691" fontAlgn="auto">
                  <a:spcBef>
                    <a:spcPts val="0"/>
                  </a:spcBef>
                  <a:spcAft>
                    <a:spcPts val="0"/>
                  </a:spcAft>
                  <a:defRPr/>
                </a:pPr>
                <a:r>
                  <a:rPr lang="en-US" sz="2400" dirty="0">
                    <a:solidFill>
                      <a:prstClr val="black"/>
                    </a:solidFill>
                  </a:rPr>
                  <a:t>Train</a:t>
                </a:r>
                <a14:m>
                  <m:oMath xmlns:m="http://schemas.openxmlformats.org/officeDocument/2006/math">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𝑓</m:t>
                        </m:r>
                      </m:e>
                      <m:sup>
                        <m:r>
                          <a:rPr lang="en-US" sz="2400" b="0" i="1" smtClean="0">
                            <a:solidFill>
                              <a:prstClr val="black"/>
                            </a:solidFill>
                            <a:latin typeface="Cambria Math" panose="02040503050406030204" pitchFamily="18" charset="0"/>
                          </a:rPr>
                          <m:t>𝑎</m:t>
                        </m:r>
                      </m:sup>
                    </m:sSup>
                    <m:r>
                      <a:rPr lang="en-US" sz="2400" b="0" i="1" smtClean="0">
                        <a:solidFill>
                          <a:prstClr val="black"/>
                        </a:solidFill>
                        <a:latin typeface="Cambria Math" panose="02040503050406030204" pitchFamily="18" charset="0"/>
                      </a:rPr>
                      <m:t>=</m:t>
                    </m:r>
                    <m:r>
                      <a:rPr lang="en-US" sz="2400" i="1">
                        <a:solidFill>
                          <a:prstClr val="black"/>
                        </a:solidFill>
                        <a:latin typeface="Cambria Math" panose="02040503050406030204" pitchFamily="18" charset="0"/>
                      </a:rPr>
                      <m:t>𝑅𝐿</m:t>
                    </m:r>
                    <m:r>
                      <a:rPr lang="en-US" sz="2400" b="0" i="1" smtClean="0">
                        <a:solidFill>
                          <a:prstClr val="black"/>
                        </a:solidFill>
                        <a:latin typeface="Cambria Math" panose="02040503050406030204" pitchFamily="18" charset="0"/>
                      </a:rPr>
                      <m:t>(</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𝜎</m:t>
                        </m:r>
                      </m:e>
                      <m:sup>
                        <m:r>
                          <a:rPr lang="en-US" sz="2400" i="1">
                            <a:solidFill>
                              <a:prstClr val="black"/>
                            </a:solidFill>
                            <a:latin typeface="Cambria Math" panose="02040503050406030204" pitchFamily="18" charset="0"/>
                          </a:rPr>
                          <m:t>𝑎</m:t>
                        </m:r>
                      </m:sup>
                    </m:sSup>
                    <m:r>
                      <a:rPr lang="en-US" sz="2400" b="0" i="1" smtClean="0">
                        <a:solidFill>
                          <a:prstClr val="black"/>
                        </a:solidFill>
                        <a:latin typeface="Cambria Math" panose="02040503050406030204" pitchFamily="18" charset="0"/>
                      </a:rPr>
                      <m:t>)</m:t>
                    </m:r>
                  </m:oMath>
                </a14:m>
                <a:endParaRPr lang="en-US" sz="2400" dirty="0">
                  <a:solidFill>
                    <a:prstClr val="black"/>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bwMode="auto">
              <a:xfrm>
                <a:off x="608042" y="4568885"/>
                <a:ext cx="3091378" cy="823708"/>
              </a:xfrm>
              <a:prstGeom prst="roundRect">
                <a:avLst/>
              </a:prstGeom>
              <a:blipFill rotWithShape="0">
                <a:blip r:embed="rId5"/>
                <a:stretch>
                  <a:fillRect/>
                </a:stretch>
              </a:blipFill>
              <a:ln>
                <a:headEnd type="none" w="med" len="med"/>
                <a:tailEnd type="none" w="med" len="med"/>
              </a:ln>
            </p:spPr>
            <p:txBody>
              <a:bodyPr/>
              <a:lstStyle/>
              <a:p>
                <a:r>
                  <a:rPr lang="en-US">
                    <a:noFill/>
                  </a:rPr>
                  <a:t> </a:t>
                </a:r>
              </a:p>
            </p:txBody>
          </p:sp>
        </mc:Fallback>
      </mc:AlternateContent>
      <p:sp>
        <p:nvSpPr>
          <p:cNvPr id="22" name="TextBox 21"/>
          <p:cNvSpPr txBox="1"/>
          <p:nvPr/>
        </p:nvSpPr>
        <p:spPr>
          <a:xfrm>
            <a:off x="5726177" y="2503336"/>
            <a:ext cx="2849211" cy="830997"/>
          </a:xfrm>
          <a:prstGeom prst="rect">
            <a:avLst/>
          </a:prstGeom>
          <a:noFill/>
        </p:spPr>
        <p:txBody>
          <a:bodyPr wrap="square" rtlCol="0">
            <a:spAutoFit/>
          </a:bodyPr>
          <a:lstStyle/>
          <a:p>
            <a:r>
              <a:rPr lang="en-US" sz="2400" dirty="0">
                <a:solidFill>
                  <a:srgbClr val="0070C0"/>
                </a:solidFill>
              </a:rPr>
              <a:t>Find Best Response to attacker’s strategy</a:t>
            </a:r>
          </a:p>
        </p:txBody>
      </p:sp>
      <mc:AlternateContent xmlns:mc="http://schemas.openxmlformats.org/markup-compatibility/2006" xmlns:a14="http://schemas.microsoft.com/office/drawing/2010/main">
        <mc:Choice Requires="a14">
          <p:sp>
            <p:nvSpPr>
              <p:cNvPr id="23" name="Rounded Rectangle 22"/>
              <p:cNvSpPr/>
              <p:nvPr/>
            </p:nvSpPr>
            <p:spPr bwMode="auto">
              <a:xfrm>
                <a:off x="5726177" y="4658844"/>
                <a:ext cx="2699370" cy="825965"/>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ct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algn="ctr" defTabSz="1006691" fontAlgn="auto">
                  <a:spcBef>
                    <a:spcPts val="0"/>
                  </a:spcBef>
                  <a:spcAft>
                    <a:spcPts val="0"/>
                  </a:spcAft>
                  <a:defRPr/>
                </a:pPr>
                <a:r>
                  <a:rPr lang="en-US" sz="2400" b="0" dirty="0">
                    <a:solidFill>
                      <a:prstClr val="black"/>
                    </a:solidFill>
                  </a:rPr>
                  <a:t>Add </a:t>
                </a:r>
                <a14:m>
                  <m:oMath xmlns:m="http://schemas.openxmlformats.org/officeDocument/2006/math">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𝑓</m:t>
                        </m:r>
                      </m:e>
                      <m:sup>
                        <m:r>
                          <a:rPr lang="en-US" sz="2400" i="1">
                            <a:solidFill>
                              <a:prstClr val="black"/>
                            </a:solidFill>
                            <a:latin typeface="Cambria Math" panose="02040503050406030204" pitchFamily="18" charset="0"/>
                          </a:rPr>
                          <m:t>𝑑</m:t>
                        </m:r>
                      </m:sup>
                    </m:sSup>
                  </m:oMath>
                </a14:m>
                <a:r>
                  <a:rPr lang="en-US" sz="2400" b="0" dirty="0">
                    <a:solidFill>
                      <a:prstClr val="black"/>
                    </a:solidFill>
                  </a:rPr>
                  <a:t>,</a:t>
                </a:r>
                <a14:m>
                  <m:oMath xmlns:m="http://schemas.openxmlformats.org/officeDocument/2006/math">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𝑓</m:t>
                        </m:r>
                      </m:e>
                      <m:sup>
                        <m:r>
                          <a:rPr lang="en-US" sz="2400" b="0" i="1" smtClean="0">
                            <a:solidFill>
                              <a:prstClr val="black"/>
                            </a:solidFill>
                            <a:latin typeface="Cambria Math" panose="02040503050406030204" pitchFamily="18" charset="0"/>
                          </a:rPr>
                          <m:t>𝑎</m:t>
                        </m:r>
                      </m:sup>
                    </m:sSup>
                  </m:oMath>
                </a14:m>
                <a:r>
                  <a:rPr lang="en-US" sz="2400" b="0" dirty="0">
                    <a:solidFill>
                      <a:prstClr val="black"/>
                    </a:solidFill>
                  </a:rPr>
                  <a:t> to </a:t>
                </a:r>
                <a14:m>
                  <m:oMath xmlns:m="http://schemas.openxmlformats.org/officeDocument/2006/math">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𝐺</m:t>
                        </m:r>
                      </m:e>
                      <m:sup>
                        <m:r>
                          <a:rPr lang="en-US" sz="2400" i="1">
                            <a:solidFill>
                              <a:prstClr val="black"/>
                            </a:solidFill>
                            <a:latin typeface="Cambria Math" panose="02040503050406030204" pitchFamily="18" charset="0"/>
                          </a:rPr>
                          <m:t>𝑑</m:t>
                        </m:r>
                      </m:sup>
                    </m:sSup>
                    <m:r>
                      <a:rPr lang="en-US" sz="2400" i="1">
                        <a:solidFill>
                          <a:prstClr val="black"/>
                        </a:solidFill>
                        <a:latin typeface="Cambria Math" panose="02040503050406030204" pitchFamily="18" charset="0"/>
                      </a:rPr>
                      <m:t>,</m:t>
                    </m:r>
                    <m:sSup>
                      <m:sSupPr>
                        <m:ctrlPr>
                          <a:rPr lang="en-US" sz="2400" i="1">
                            <a:solidFill>
                              <a:prstClr val="black"/>
                            </a:solidFill>
                            <a:latin typeface="Cambria Math" panose="02040503050406030204" pitchFamily="18" charset="0"/>
                          </a:rPr>
                        </m:ctrlPr>
                      </m:sSupPr>
                      <m:e>
                        <m:r>
                          <a:rPr lang="en-US" sz="2400" i="1">
                            <a:solidFill>
                              <a:prstClr val="black"/>
                            </a:solidFill>
                            <a:latin typeface="Cambria Math" panose="02040503050406030204" pitchFamily="18" charset="0"/>
                          </a:rPr>
                          <m:t>𝐺</m:t>
                        </m:r>
                      </m:e>
                      <m:sup>
                        <m:r>
                          <a:rPr lang="en-US" sz="2400" i="1">
                            <a:solidFill>
                              <a:prstClr val="black"/>
                            </a:solidFill>
                            <a:latin typeface="Cambria Math" panose="02040503050406030204" pitchFamily="18" charset="0"/>
                          </a:rPr>
                          <m:t>𝑎</m:t>
                        </m:r>
                      </m:sup>
                    </m:sSup>
                  </m:oMath>
                </a14:m>
                <a:endParaRPr lang="en-US" sz="2400" dirty="0">
                  <a:solidFill>
                    <a:prstClr val="black"/>
                  </a:solidFill>
                </a:endParaRPr>
              </a:p>
            </p:txBody>
          </p:sp>
        </mc:Choice>
        <mc:Fallback xmlns="">
          <p:sp>
            <p:nvSpPr>
              <p:cNvPr id="23" name="Rounded Rectangle 22"/>
              <p:cNvSpPr>
                <a:spLocks noRot="1" noChangeAspect="1" noMove="1" noResize="1" noEditPoints="1" noAdjustHandles="1" noChangeArrowheads="1" noChangeShapeType="1" noTextEdit="1"/>
              </p:cNvSpPr>
              <p:nvPr/>
            </p:nvSpPr>
            <p:spPr bwMode="auto">
              <a:xfrm>
                <a:off x="5726177" y="4658844"/>
                <a:ext cx="2699370" cy="825965"/>
              </a:xfrm>
              <a:prstGeom prst="roundRect">
                <a:avLst/>
              </a:prstGeom>
              <a:blipFill rotWithShape="0">
                <a:blip r:embed="rId6"/>
                <a:stretch>
                  <a:fillRect t="-5036"/>
                </a:stretch>
              </a:blipFill>
              <a:ln>
                <a:headEnd type="none" w="med" len="med"/>
                <a:tailEnd type="none" w="med" len="med"/>
              </a:ln>
            </p:spPr>
            <p:txBody>
              <a:bodyPr/>
              <a:lstStyle/>
              <a:p>
                <a:r>
                  <a:rPr lang="en-US">
                    <a:noFill/>
                  </a:rPr>
                  <a:t> </a:t>
                </a:r>
              </a:p>
            </p:txBody>
          </p:sp>
        </mc:Fallback>
      </mc:AlternateContent>
      <p:sp>
        <p:nvSpPr>
          <p:cNvPr id="24" name="Left Arrow 23"/>
          <p:cNvSpPr/>
          <p:nvPr/>
        </p:nvSpPr>
        <p:spPr bwMode="auto">
          <a:xfrm rot="16200000">
            <a:off x="6549135" y="3732197"/>
            <a:ext cx="1053455" cy="262516"/>
          </a:xfrm>
          <a:prstGeom prst="lef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defTabSz="1006691" fontAlgn="auto">
              <a:spcBef>
                <a:spcPts val="0"/>
              </a:spcBef>
              <a:spcAft>
                <a:spcPts val="0"/>
              </a:spcAft>
              <a:defRPr/>
            </a:pPr>
            <a:endParaRPr lang="en-US">
              <a:solidFill>
                <a:prstClr val="black"/>
              </a:solidFill>
            </a:endParaRPr>
          </a:p>
        </p:txBody>
      </p:sp>
      <p:sp>
        <p:nvSpPr>
          <p:cNvPr id="25" name="Left Arrow 24"/>
          <p:cNvSpPr/>
          <p:nvPr/>
        </p:nvSpPr>
        <p:spPr bwMode="auto">
          <a:xfrm rot="2343880" flipV="1">
            <a:off x="3348017" y="3679951"/>
            <a:ext cx="2523435" cy="252946"/>
          </a:xfrm>
          <a:prstGeom prst="lef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prstTxWarp prst="textNoShape">
              <a:avLst/>
            </a:prstTxWarp>
          </a:bodyPr>
          <a:lstStyle>
            <a:defPPr>
              <a:defRPr lang="en-GB"/>
            </a:defPPr>
            <a:lvl1pPr algn="l" rtl="0" eaLnBrk="0" fontAlgn="base" hangingPunct="0">
              <a:spcBef>
                <a:spcPct val="0"/>
              </a:spcBef>
              <a:spcAft>
                <a:spcPct val="0"/>
              </a:spcAft>
              <a:defRPr sz="2200" kern="1200">
                <a:solidFill>
                  <a:schemeClr val="dk1"/>
                </a:solidFill>
                <a:latin typeface="+mn-lt"/>
                <a:ea typeface="+mn-ea"/>
                <a:cs typeface="+mn-cs"/>
              </a:defRPr>
            </a:lvl1pPr>
            <a:lvl2pPr marL="457200" algn="l" rtl="0" eaLnBrk="0" fontAlgn="base" hangingPunct="0">
              <a:spcBef>
                <a:spcPct val="0"/>
              </a:spcBef>
              <a:spcAft>
                <a:spcPct val="0"/>
              </a:spcAft>
              <a:defRPr sz="2200" kern="1200">
                <a:solidFill>
                  <a:schemeClr val="dk1"/>
                </a:solidFill>
                <a:latin typeface="+mn-lt"/>
                <a:ea typeface="+mn-ea"/>
                <a:cs typeface="+mn-cs"/>
              </a:defRPr>
            </a:lvl2pPr>
            <a:lvl3pPr marL="914400" algn="l" rtl="0" eaLnBrk="0" fontAlgn="base" hangingPunct="0">
              <a:spcBef>
                <a:spcPct val="0"/>
              </a:spcBef>
              <a:spcAft>
                <a:spcPct val="0"/>
              </a:spcAft>
              <a:defRPr sz="2200" kern="1200">
                <a:solidFill>
                  <a:schemeClr val="dk1"/>
                </a:solidFill>
                <a:latin typeface="+mn-lt"/>
                <a:ea typeface="+mn-ea"/>
                <a:cs typeface="+mn-cs"/>
              </a:defRPr>
            </a:lvl3pPr>
            <a:lvl4pPr marL="1371600" algn="l" rtl="0" eaLnBrk="0" fontAlgn="base" hangingPunct="0">
              <a:spcBef>
                <a:spcPct val="0"/>
              </a:spcBef>
              <a:spcAft>
                <a:spcPct val="0"/>
              </a:spcAft>
              <a:defRPr sz="2200" kern="1200">
                <a:solidFill>
                  <a:schemeClr val="dk1"/>
                </a:solidFill>
                <a:latin typeface="+mn-lt"/>
                <a:ea typeface="+mn-ea"/>
                <a:cs typeface="+mn-cs"/>
              </a:defRPr>
            </a:lvl4pPr>
            <a:lvl5pPr marL="1828800" algn="l" rtl="0" eaLnBrk="0" fontAlgn="base" hangingPunct="0">
              <a:spcBef>
                <a:spcPct val="0"/>
              </a:spcBef>
              <a:spcAft>
                <a:spcPct val="0"/>
              </a:spcAft>
              <a:defRPr sz="2200" kern="1200">
                <a:solidFill>
                  <a:schemeClr val="dk1"/>
                </a:solidFill>
                <a:latin typeface="+mn-lt"/>
                <a:ea typeface="+mn-ea"/>
                <a:cs typeface="+mn-cs"/>
              </a:defRPr>
            </a:lvl5pPr>
            <a:lvl6pPr marL="2286000" algn="l" defTabSz="914400" rtl="0" eaLnBrk="1" latinLnBrk="0" hangingPunct="1">
              <a:defRPr sz="2200" kern="1200">
                <a:solidFill>
                  <a:schemeClr val="dk1"/>
                </a:solidFill>
                <a:latin typeface="+mn-lt"/>
                <a:ea typeface="+mn-ea"/>
                <a:cs typeface="+mn-cs"/>
              </a:defRPr>
            </a:lvl6pPr>
            <a:lvl7pPr marL="2743200" algn="l" defTabSz="914400" rtl="0" eaLnBrk="1" latinLnBrk="0" hangingPunct="1">
              <a:defRPr sz="2200" kern="1200">
                <a:solidFill>
                  <a:schemeClr val="dk1"/>
                </a:solidFill>
                <a:latin typeface="+mn-lt"/>
                <a:ea typeface="+mn-ea"/>
                <a:cs typeface="+mn-cs"/>
              </a:defRPr>
            </a:lvl7pPr>
            <a:lvl8pPr marL="3200400" algn="l" defTabSz="914400" rtl="0" eaLnBrk="1" latinLnBrk="0" hangingPunct="1">
              <a:defRPr sz="2200" kern="1200">
                <a:solidFill>
                  <a:schemeClr val="dk1"/>
                </a:solidFill>
                <a:latin typeface="+mn-lt"/>
                <a:ea typeface="+mn-ea"/>
                <a:cs typeface="+mn-cs"/>
              </a:defRPr>
            </a:lvl8pPr>
            <a:lvl9pPr marL="3657600" algn="l" defTabSz="914400" rtl="0" eaLnBrk="1" latinLnBrk="0" hangingPunct="1">
              <a:defRPr sz="2200" kern="1200">
                <a:solidFill>
                  <a:schemeClr val="dk1"/>
                </a:solidFill>
                <a:latin typeface="+mn-lt"/>
                <a:ea typeface="+mn-ea"/>
                <a:cs typeface="+mn-cs"/>
              </a:defRPr>
            </a:lvl9pPr>
          </a:lstStyle>
          <a:p>
            <a:pPr defTabSz="1006691" fontAlgn="auto">
              <a:spcBef>
                <a:spcPts val="0"/>
              </a:spcBef>
              <a:spcAft>
                <a:spcPts val="0"/>
              </a:spcAft>
              <a:defRPr/>
            </a:pPr>
            <a:endParaRPr lang="en-US">
              <a:solidFill>
                <a:prstClr val="black"/>
              </a:solidFill>
            </a:endParaRPr>
          </a:p>
        </p:txBody>
      </p:sp>
      <p:sp>
        <p:nvSpPr>
          <p:cNvPr id="26" name="TextBox 25"/>
          <p:cNvSpPr txBox="1"/>
          <p:nvPr/>
        </p:nvSpPr>
        <p:spPr>
          <a:xfrm>
            <a:off x="5451261" y="5571294"/>
            <a:ext cx="3399042" cy="461665"/>
          </a:xfrm>
          <a:prstGeom prst="rect">
            <a:avLst/>
          </a:prstGeom>
          <a:noFill/>
        </p:spPr>
        <p:txBody>
          <a:bodyPr wrap="square" rtlCol="0">
            <a:spAutoFit/>
          </a:bodyPr>
          <a:lstStyle/>
          <a:p>
            <a:r>
              <a:rPr lang="en-US" sz="2400" dirty="0">
                <a:solidFill>
                  <a:srgbClr val="0070C0"/>
                </a:solidFill>
              </a:rPr>
              <a:t>Update bags of strategies</a:t>
            </a:r>
          </a:p>
        </p:txBody>
      </p:sp>
      <p:sp>
        <p:nvSpPr>
          <p:cNvPr id="3" name="Slide Number Placeholder 2"/>
          <p:cNvSpPr>
            <a:spLocks noGrp="1"/>
          </p:cNvSpPr>
          <p:nvPr>
            <p:ph type="sldNum" sz="quarter" idx="12"/>
          </p:nvPr>
        </p:nvSpPr>
        <p:spPr/>
        <p:txBody>
          <a:bodyPr/>
          <a:lstStyle/>
          <a:p>
            <a:fld id="{A3B20E47-2A4C-4221-B6B9-A2AC2F1C1077}" type="slidenum">
              <a:rPr lang="en-US" smtClean="0"/>
              <a:pPr/>
              <a:t>55</a:t>
            </a:fld>
            <a:endParaRPr lang="en-US" dirty="0"/>
          </a:p>
        </p:txBody>
      </p:sp>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 xmlns:a16="http://schemas.microsoft.com/office/drawing/2014/main" id="{D9F2CBE1-E27A-4B15-81C9-5DD76E931298}"/>
                  </a:ext>
                </a:extLst>
              </p14:cNvPr>
              <p14:cNvContentPartPr/>
              <p14:nvPr/>
            </p14:nvContentPartPr>
            <p14:xfrm>
              <a:off x="1574640" y="3960"/>
              <a:ext cx="6797520" cy="5313240"/>
            </p14:xfrm>
          </p:contentPart>
        </mc:Choice>
        <mc:Fallback xmlns="">
          <p:pic>
            <p:nvPicPr>
              <p:cNvPr id="4" name="Ink 3">
                <a:extLst>
                  <a:ext uri="{FF2B5EF4-FFF2-40B4-BE49-F238E27FC236}">
                    <a16:creationId xmlns:a16="http://schemas.microsoft.com/office/drawing/2014/main" id="{D9F2CBE1-E27A-4B15-81C9-5DD76E931298}"/>
                  </a:ext>
                </a:extLst>
              </p:cNvPr>
              <p:cNvPicPr/>
              <p:nvPr/>
            </p:nvPicPr>
            <p:blipFill>
              <a:blip r:embed="rId8"/>
              <a:stretch>
                <a:fillRect/>
              </a:stretch>
            </p:blipFill>
            <p:spPr>
              <a:xfrm>
                <a:off x="1565280" y="-5400"/>
                <a:ext cx="6816240" cy="5331960"/>
              </a:xfrm>
              <a:prstGeom prst="rect">
                <a:avLst/>
              </a:prstGeom>
            </p:spPr>
          </p:pic>
        </mc:Fallback>
      </mc:AlternateContent>
    </p:spTree>
    <p:extLst>
      <p:ext uri="{BB962C8B-B14F-4D97-AF65-F5344CB8AC3E}">
        <p14:creationId xmlns:p14="http://schemas.microsoft.com/office/powerpoint/2010/main" val="2676057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Other </a:t>
            </a:r>
            <a:r>
              <a:rPr lang="en-US" dirty="0"/>
              <a:t>Domains: Patrol in Continuous Area</a:t>
            </a:r>
          </a:p>
        </p:txBody>
      </p:sp>
      <p:pic>
        <p:nvPicPr>
          <p:cNvPr id="6" name="Picture 5"/>
          <p:cNvPicPr>
            <a:picLocks noChangeAspect="1"/>
          </p:cNvPicPr>
          <p:nvPr/>
        </p:nvPicPr>
        <p:blipFill>
          <a:blip r:embed="rId2"/>
          <a:stretch>
            <a:fillRect/>
          </a:stretch>
        </p:blipFill>
        <p:spPr>
          <a:xfrm>
            <a:off x="0" y="1408757"/>
            <a:ext cx="8978232" cy="2099684"/>
          </a:xfrm>
          <a:prstGeom prst="rect">
            <a:avLst/>
          </a:prstGeom>
        </p:spPr>
      </p:pic>
      <p:sp>
        <p:nvSpPr>
          <p:cNvPr id="7" name="TextBox 6"/>
          <p:cNvSpPr txBox="1"/>
          <p:nvPr/>
        </p:nvSpPr>
        <p:spPr>
          <a:xfrm>
            <a:off x="313742" y="1176263"/>
            <a:ext cx="4495333" cy="461665"/>
          </a:xfrm>
          <a:prstGeom prst="rect">
            <a:avLst/>
          </a:prstGeom>
          <a:noFill/>
        </p:spPr>
        <p:txBody>
          <a:bodyPr wrap="none" rtlCol="0">
            <a:spAutoFit/>
          </a:bodyPr>
          <a:lstStyle/>
          <a:p>
            <a:r>
              <a:rPr lang="en-US" sz="2400" dirty="0"/>
              <a:t>OptGradFP: CNN + Fictitious Play</a:t>
            </a:r>
          </a:p>
        </p:txBody>
      </p:sp>
      <p:pic>
        <p:nvPicPr>
          <p:cNvPr id="8" name="Picture 7" descr="http://in2eastafrica.net/wp-content/uploads/2011/06/Illegal-logging-at-the-forest.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43367" y="4362009"/>
            <a:ext cx="2399649" cy="1907213"/>
          </a:xfrm>
          <a:prstGeom prst="roundRect">
            <a:avLst/>
          </a:prstGeom>
          <a:ln w="38100" cap="sq">
            <a:noFill/>
            <a:prstDash val="solid"/>
            <a:miter lim="800000"/>
          </a:ln>
          <a:effectLst/>
        </p:spPr>
      </p:pic>
      <p:pic>
        <p:nvPicPr>
          <p:cNvPr id="10" name="Google Shape;70;p13"/>
          <p:cNvPicPr preferRelativeResize="0"/>
          <p:nvPr/>
        </p:nvPicPr>
        <p:blipFill>
          <a:blip r:embed="rId4">
            <a:alphaModFix/>
          </a:blip>
          <a:stretch>
            <a:fillRect/>
          </a:stretch>
        </p:blipFill>
        <p:spPr>
          <a:xfrm>
            <a:off x="1288420" y="4308246"/>
            <a:ext cx="3749925" cy="1960976"/>
          </a:xfrm>
          <a:prstGeom prst="rect">
            <a:avLst/>
          </a:prstGeom>
          <a:noFill/>
          <a:ln>
            <a:noFill/>
          </a:ln>
        </p:spPr>
      </p:pic>
      <p:sp>
        <p:nvSpPr>
          <p:cNvPr id="12" name="TextBox 11"/>
          <p:cNvSpPr txBox="1"/>
          <p:nvPr/>
        </p:nvSpPr>
        <p:spPr>
          <a:xfrm>
            <a:off x="313742" y="3846581"/>
            <a:ext cx="5880847" cy="461665"/>
          </a:xfrm>
          <a:prstGeom prst="rect">
            <a:avLst/>
          </a:prstGeom>
          <a:noFill/>
        </p:spPr>
        <p:txBody>
          <a:bodyPr wrap="square" rtlCol="0">
            <a:spAutoFit/>
          </a:bodyPr>
          <a:lstStyle/>
          <a:p>
            <a:r>
              <a:rPr lang="en-US" sz="2400" dirty="0" err="1"/>
              <a:t>DeepFP</a:t>
            </a:r>
            <a:r>
              <a:rPr lang="en-US" sz="2400" dirty="0"/>
              <a:t>: Generative network + Fictitious Play</a:t>
            </a:r>
          </a:p>
        </p:txBody>
      </p:sp>
      <p:sp>
        <p:nvSpPr>
          <p:cNvPr id="13" name="Rectangle 12"/>
          <p:cNvSpPr/>
          <p:nvPr/>
        </p:nvSpPr>
        <p:spPr>
          <a:xfrm>
            <a:off x="1020116" y="6322306"/>
            <a:ext cx="3279436" cy="553998"/>
          </a:xfrm>
          <a:prstGeom prst="rect">
            <a:avLst/>
          </a:prstGeom>
        </p:spPr>
        <p:txBody>
          <a:bodyPr wrap="square">
            <a:spAutoFit/>
          </a:bodyPr>
          <a:lstStyle/>
          <a:p>
            <a:r>
              <a:rPr lang="en-US" sz="1000" dirty="0"/>
              <a:t>Policy Learning for Continuous Space Security Games using Neural Networks. Nitin </a:t>
            </a:r>
            <a:r>
              <a:rPr lang="en-US" sz="1000" dirty="0" err="1"/>
              <a:t>Kamra</a:t>
            </a:r>
            <a:r>
              <a:rPr lang="en-US" sz="1000" dirty="0"/>
              <a:t>, </a:t>
            </a:r>
            <a:r>
              <a:rPr lang="en-US" sz="1000" dirty="0" err="1"/>
              <a:t>Umang</a:t>
            </a:r>
            <a:r>
              <a:rPr lang="en-US" sz="1000" dirty="0"/>
              <a:t> Gupta, Fei Fang, Yan Liu, Milind </a:t>
            </a:r>
            <a:r>
              <a:rPr lang="en-US" sz="1000" dirty="0" err="1"/>
              <a:t>Tambe</a:t>
            </a:r>
            <a:r>
              <a:rPr lang="en-US" sz="1000" dirty="0"/>
              <a:t>. In AAAI-18</a:t>
            </a:r>
          </a:p>
        </p:txBody>
      </p:sp>
      <p:sp>
        <p:nvSpPr>
          <p:cNvPr id="14" name="Rectangle 13"/>
          <p:cNvSpPr/>
          <p:nvPr/>
        </p:nvSpPr>
        <p:spPr>
          <a:xfrm>
            <a:off x="4471224" y="6322306"/>
            <a:ext cx="3216682" cy="553998"/>
          </a:xfrm>
          <a:prstGeom prst="rect">
            <a:avLst/>
          </a:prstGeom>
        </p:spPr>
        <p:txBody>
          <a:bodyPr wrap="square">
            <a:spAutoFit/>
          </a:bodyPr>
          <a:lstStyle/>
          <a:p>
            <a:r>
              <a:rPr lang="en-US" sz="1000" dirty="0" err="1"/>
              <a:t>DeepFP</a:t>
            </a:r>
            <a:r>
              <a:rPr lang="en-US" sz="1000" dirty="0"/>
              <a:t> for Finding Nash Equilibrium in Continuous Action Spaces. Nitin </a:t>
            </a:r>
            <a:r>
              <a:rPr lang="en-US" sz="1000" dirty="0" err="1"/>
              <a:t>Kamra</a:t>
            </a:r>
            <a:r>
              <a:rPr lang="en-US" sz="1000" dirty="0"/>
              <a:t>, </a:t>
            </a:r>
            <a:r>
              <a:rPr lang="en-US" sz="1000" dirty="0" err="1"/>
              <a:t>Umang</a:t>
            </a:r>
            <a:r>
              <a:rPr lang="en-US" sz="1000" dirty="0"/>
              <a:t> Gupta, Kai Wang, Fei Fang, Yan Liu, Milind </a:t>
            </a:r>
            <a:r>
              <a:rPr lang="en-US" sz="1000" dirty="0" err="1"/>
              <a:t>Tambe</a:t>
            </a:r>
            <a:r>
              <a:rPr lang="en-US" sz="1000" dirty="0"/>
              <a:t>. In GameSec-19</a:t>
            </a:r>
          </a:p>
        </p:txBody>
      </p:sp>
      <p:sp>
        <p:nvSpPr>
          <p:cNvPr id="3" name="Slide Number Placeholder 2"/>
          <p:cNvSpPr>
            <a:spLocks noGrp="1"/>
          </p:cNvSpPr>
          <p:nvPr>
            <p:ph type="sldNum" sz="quarter" idx="12"/>
          </p:nvPr>
        </p:nvSpPr>
        <p:spPr/>
        <p:txBody>
          <a:bodyPr/>
          <a:lstStyle/>
          <a:p>
            <a:fld id="{A3B20E47-2A4C-4221-B6B9-A2AC2F1C1077}" type="slidenum">
              <a:rPr lang="en-US" smtClean="0"/>
              <a:pPr/>
              <a:t>56</a:t>
            </a:fld>
            <a:endParaRPr lang="en-US" dirty="0"/>
          </a:p>
        </p:txBody>
      </p:sp>
    </p:spTree>
    <p:extLst>
      <p:ext uri="{BB962C8B-B14F-4D97-AF65-F5344CB8AC3E}">
        <p14:creationId xmlns:p14="http://schemas.microsoft.com/office/powerpoint/2010/main" val="1237735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AI Has Great Potential for Social Good</a:t>
            </a:r>
          </a:p>
        </p:txBody>
      </p:sp>
      <p:sp>
        <p:nvSpPr>
          <p:cNvPr id="6" name="Oval 5">
            <a:extLst>
              <a:ext uri="{FF2B5EF4-FFF2-40B4-BE49-F238E27FC236}">
                <a16:creationId xmlns="" xmlns:a16="http://schemas.microsoft.com/office/drawing/2014/main" id="{404CB54D-C9E7-4813-AE87-0AA427EE31FB}"/>
              </a:ext>
            </a:extLst>
          </p:cNvPr>
          <p:cNvSpPr/>
          <p:nvPr/>
        </p:nvSpPr>
        <p:spPr>
          <a:xfrm>
            <a:off x="152079" y="1419382"/>
            <a:ext cx="3356381" cy="33898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solidFill>
            </a:endParaRPr>
          </a:p>
        </p:txBody>
      </p:sp>
      <p:sp>
        <p:nvSpPr>
          <p:cNvPr id="7" name="Rectangle 6">
            <a:extLst>
              <a:ext uri="{FF2B5EF4-FFF2-40B4-BE49-F238E27FC236}">
                <a16:creationId xmlns="" xmlns:a16="http://schemas.microsoft.com/office/drawing/2014/main" id="{6B225A96-BAE6-459E-896C-C3BBDE268F33}"/>
              </a:ext>
            </a:extLst>
          </p:cNvPr>
          <p:cNvSpPr/>
          <p:nvPr/>
        </p:nvSpPr>
        <p:spPr>
          <a:xfrm>
            <a:off x="796219" y="1574737"/>
            <a:ext cx="2094002" cy="807913"/>
          </a:xfrm>
          <a:prstGeom prst="rect">
            <a:avLst/>
          </a:prstGeom>
          <a:noFill/>
        </p:spPr>
        <p:txBody>
          <a:bodyPr wrap="square" lIns="68580" tIns="34290" rIns="68580" bIns="34290">
            <a:spAutoFit/>
          </a:bodyPr>
          <a:lstStyle/>
          <a:p>
            <a:pPr algn="ctr"/>
            <a:r>
              <a:rPr lang="en-US" sz="2400" dirty="0">
                <a:ln w="0"/>
                <a:solidFill>
                  <a:schemeClr val="accent1"/>
                </a:solidFill>
                <a:effectLst>
                  <a:outerShdw blurRad="38100" dist="25400" dir="5400000" algn="ctr" rotWithShape="0">
                    <a:srgbClr val="6E747A">
                      <a:alpha val="43000"/>
                    </a:srgbClr>
                  </a:outerShdw>
                </a:effectLst>
                <a:latin typeface="Open Sans Regular" panose="020B0606030504020204"/>
              </a:rPr>
              <a:t>Artificial Intelligence</a:t>
            </a:r>
          </a:p>
        </p:txBody>
      </p:sp>
      <p:sp>
        <p:nvSpPr>
          <p:cNvPr id="8" name="Rounded Rectangle 7">
            <a:extLst>
              <a:ext uri="{FF2B5EF4-FFF2-40B4-BE49-F238E27FC236}">
                <a16:creationId xmlns="" xmlns:a16="http://schemas.microsoft.com/office/drawing/2014/main" id="{FF0809FF-4657-402C-A1F4-C0DD027C98A2}"/>
              </a:ext>
            </a:extLst>
          </p:cNvPr>
          <p:cNvSpPr/>
          <p:nvPr/>
        </p:nvSpPr>
        <p:spPr>
          <a:xfrm>
            <a:off x="419429" y="2395080"/>
            <a:ext cx="2947545" cy="7473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Open Sans Regular" panose="020B0606030504020204"/>
              </a:rPr>
              <a:t>Machine Learning</a:t>
            </a:r>
          </a:p>
        </p:txBody>
      </p:sp>
      <p:sp>
        <p:nvSpPr>
          <p:cNvPr id="9" name="Rounded Rectangle 8">
            <a:extLst>
              <a:ext uri="{FF2B5EF4-FFF2-40B4-BE49-F238E27FC236}">
                <a16:creationId xmlns="" xmlns:a16="http://schemas.microsoft.com/office/drawing/2014/main" id="{61771869-2887-4050-8D6F-AD0ABFE77FDF}"/>
              </a:ext>
            </a:extLst>
          </p:cNvPr>
          <p:cNvSpPr/>
          <p:nvPr/>
        </p:nvSpPr>
        <p:spPr>
          <a:xfrm>
            <a:off x="576838" y="3530479"/>
            <a:ext cx="2513066" cy="7473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Open Sans Regular" panose="020B0606030504020204"/>
              </a:rPr>
              <a:t>Computational </a:t>
            </a:r>
          </a:p>
          <a:p>
            <a:pPr algn="ctr"/>
            <a:r>
              <a:rPr lang="en-US" sz="2400" dirty="0">
                <a:latin typeface="Open Sans Regular" panose="020B0606030504020204"/>
              </a:rPr>
              <a:t>Game Theory</a:t>
            </a:r>
          </a:p>
        </p:txBody>
      </p:sp>
      <p:cxnSp>
        <p:nvCxnSpPr>
          <p:cNvPr id="10" name="Straight Arrow Connector 9">
            <a:extLst>
              <a:ext uri="{FF2B5EF4-FFF2-40B4-BE49-F238E27FC236}">
                <a16:creationId xmlns="" xmlns:a16="http://schemas.microsoft.com/office/drawing/2014/main" id="{8A3705BF-4239-4665-9CD1-2ACA3B180DFA}"/>
              </a:ext>
            </a:extLst>
          </p:cNvPr>
          <p:cNvCxnSpPr/>
          <p:nvPr/>
        </p:nvCxnSpPr>
        <p:spPr>
          <a:xfrm>
            <a:off x="1561643" y="3152767"/>
            <a:ext cx="0" cy="402263"/>
          </a:xfrm>
          <a:prstGeom prst="straightConnector1">
            <a:avLst/>
          </a:prstGeom>
          <a:ln w="762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 xmlns:a16="http://schemas.microsoft.com/office/drawing/2014/main" id="{9EC6FC05-AC26-4B58-9321-878A577476ED}"/>
              </a:ext>
            </a:extLst>
          </p:cNvPr>
          <p:cNvCxnSpPr/>
          <p:nvPr/>
        </p:nvCxnSpPr>
        <p:spPr>
          <a:xfrm flipV="1">
            <a:off x="2139203" y="3128216"/>
            <a:ext cx="0" cy="402263"/>
          </a:xfrm>
          <a:prstGeom prst="straightConnector1">
            <a:avLst/>
          </a:prstGeom>
          <a:ln w="762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b="10545"/>
          <a:stretch/>
        </p:blipFill>
        <p:spPr>
          <a:xfrm>
            <a:off x="5267992" y="5245587"/>
            <a:ext cx="1481049" cy="992108"/>
          </a:xfrm>
          <a:prstGeom prst="roundRect">
            <a:avLst/>
          </a:prstGeom>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284" y="3874742"/>
            <a:ext cx="1455327" cy="1166843"/>
          </a:xfrm>
          <a:prstGeom prst="roundRect">
            <a:avLst/>
          </a:prstGeom>
          <a:effectLst/>
        </p:spPr>
      </p:pic>
      <p:pic>
        <p:nvPicPr>
          <p:cNvPr id="14" name="Picture 18" descr="http://in2eastafrica.net/wp-content/uploads/2011/06/Illegal-logging-at-the-forest.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99615" y="3876660"/>
            <a:ext cx="1433444" cy="1139285"/>
          </a:xfrm>
          <a:prstGeom prst="roundRect">
            <a:avLst/>
          </a:prstGeom>
          <a:ln w="38100" cap="sq">
            <a:noFill/>
            <a:prstDash val="solid"/>
            <a:miter lim="800000"/>
          </a:ln>
          <a:effectLst/>
        </p:spPr>
      </p:pic>
      <p:sp>
        <p:nvSpPr>
          <p:cNvPr id="15" name="TextBox 14"/>
          <p:cNvSpPr txBox="1"/>
          <p:nvPr/>
        </p:nvSpPr>
        <p:spPr>
          <a:xfrm>
            <a:off x="5182062" y="1201185"/>
            <a:ext cx="3315944" cy="461665"/>
          </a:xfrm>
          <a:prstGeom prst="rect">
            <a:avLst/>
          </a:prstGeom>
          <a:noFill/>
        </p:spPr>
        <p:txBody>
          <a:bodyPr wrap="square" rtlCol="0">
            <a:spAutoFit/>
          </a:bodyPr>
          <a:lstStyle/>
          <a:p>
            <a:r>
              <a:rPr lang="en-US" sz="2400" b="1" dirty="0">
                <a:solidFill>
                  <a:srgbClr val="C00000"/>
                </a:solidFill>
                <a:latin typeface="Open Sans Regular" panose="020B0606030504020204"/>
              </a:rPr>
              <a:t>Security &amp; Safety</a:t>
            </a:r>
          </a:p>
        </p:txBody>
      </p:sp>
      <p:sp>
        <p:nvSpPr>
          <p:cNvPr id="16" name="TextBox 15"/>
          <p:cNvSpPr txBox="1"/>
          <p:nvPr/>
        </p:nvSpPr>
        <p:spPr>
          <a:xfrm>
            <a:off x="3703227" y="3043745"/>
            <a:ext cx="2988775" cy="830997"/>
          </a:xfrm>
          <a:prstGeom prst="rect">
            <a:avLst/>
          </a:prstGeom>
          <a:noFill/>
        </p:spPr>
        <p:txBody>
          <a:bodyPr wrap="square" rtlCol="0">
            <a:spAutoFit/>
          </a:bodyPr>
          <a:lstStyle/>
          <a:p>
            <a:pPr algn="ctr"/>
            <a:r>
              <a:rPr lang="en-US" sz="2400" b="1" dirty="0">
                <a:solidFill>
                  <a:srgbClr val="C00000"/>
                </a:solidFill>
                <a:latin typeface="Open Sans Regular" panose="020B0606030504020204"/>
              </a:rPr>
              <a:t>Environmental Sustainability</a:t>
            </a:r>
          </a:p>
        </p:txBody>
      </p:sp>
      <p:sp>
        <p:nvSpPr>
          <p:cNvPr id="17" name="TextBox 16"/>
          <p:cNvSpPr txBox="1"/>
          <p:nvPr/>
        </p:nvSpPr>
        <p:spPr>
          <a:xfrm>
            <a:off x="7386747" y="3194782"/>
            <a:ext cx="1529790" cy="461665"/>
          </a:xfrm>
          <a:prstGeom prst="rect">
            <a:avLst/>
          </a:prstGeom>
          <a:noFill/>
        </p:spPr>
        <p:txBody>
          <a:bodyPr wrap="square" rtlCol="0">
            <a:spAutoFit/>
          </a:bodyPr>
          <a:lstStyle/>
          <a:p>
            <a:r>
              <a:rPr lang="en-US" sz="2400" b="1" dirty="0">
                <a:solidFill>
                  <a:srgbClr val="C00000"/>
                </a:solidFill>
                <a:latin typeface="Open Sans Regular" panose="020B0606030504020204"/>
              </a:rPr>
              <a:t>Mobility</a:t>
            </a:r>
          </a:p>
        </p:txBody>
      </p:sp>
      <p:pic>
        <p:nvPicPr>
          <p:cNvPr id="18" name="Picture 17" descr="ferryescort.jpg"/>
          <p:cNvPicPr>
            <a:picLocks noChangeAspect="1"/>
          </p:cNvPicPr>
          <p:nvPr/>
        </p:nvPicPr>
        <p:blipFill rotWithShape="1">
          <a:blip r:embed="rId5" cstate="print"/>
          <a:srcRect l="12467"/>
          <a:stretch/>
        </p:blipFill>
        <p:spPr>
          <a:xfrm>
            <a:off x="4674617" y="1676538"/>
            <a:ext cx="1455327" cy="1137565"/>
          </a:xfrm>
          <a:prstGeom prst="roundRect">
            <a:avLst/>
          </a:prstGeom>
          <a:effectLst/>
        </p:spPr>
      </p:pic>
      <p:pic>
        <p:nvPicPr>
          <p:cNvPr id="19" name="Picture 2" descr="Image result for ub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0110" y="3670812"/>
            <a:ext cx="1707664" cy="1138442"/>
          </a:xfrm>
          <a:prstGeom prst="roundRect">
            <a:avLst/>
          </a:prstGeom>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 xmlns:a16="http://schemas.microsoft.com/office/drawing/2014/main" id="{F1DF4975-6049-4F5F-9890-5522A5B7E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0166" y="1676538"/>
            <a:ext cx="2025134" cy="1139138"/>
          </a:xfrm>
          <a:prstGeom prst="roundRect">
            <a:avLst/>
          </a:prstGeom>
          <a:effectLst/>
        </p:spPr>
      </p:pic>
      <p:pic>
        <p:nvPicPr>
          <p:cNvPr id="21" name="Picture 4" descr="https://feifanginfo.files.wordpress.com/2017/12/detected_mine_image2.png">
            <a:extLst>
              <a:ext uri="{FF2B5EF4-FFF2-40B4-BE49-F238E27FC236}">
                <a16:creationId xmlns="" xmlns:a16="http://schemas.microsoft.com/office/drawing/2014/main" id="{78A3A8B7-A52D-4F14-8821-0B59AE47BC6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695" t="3081" r="2254" b="2310"/>
          <a:stretch/>
        </p:blipFill>
        <p:spPr bwMode="auto">
          <a:xfrm>
            <a:off x="3742288" y="5219947"/>
            <a:ext cx="1448586" cy="1000694"/>
          </a:xfrm>
          <a:prstGeom prst="roundRect">
            <a:avLst/>
          </a:prstGeom>
          <a:effectLst/>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 xmlns:a16="http://schemas.microsoft.com/office/drawing/2014/main" id="{404CB54D-C9E7-4813-AE87-0AA427EE31FB}"/>
              </a:ext>
            </a:extLst>
          </p:cNvPr>
          <p:cNvSpPr/>
          <p:nvPr/>
        </p:nvSpPr>
        <p:spPr>
          <a:xfrm>
            <a:off x="222563" y="5269104"/>
            <a:ext cx="3241316" cy="6688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solidFill>
            </a:endParaRPr>
          </a:p>
        </p:txBody>
      </p:sp>
      <p:sp>
        <p:nvSpPr>
          <p:cNvPr id="25" name="Rectangle 24">
            <a:extLst>
              <a:ext uri="{FF2B5EF4-FFF2-40B4-BE49-F238E27FC236}">
                <a16:creationId xmlns="" xmlns:a16="http://schemas.microsoft.com/office/drawing/2014/main" id="{6B225A96-BAE6-459E-896C-C3BBDE268F33}"/>
              </a:ext>
            </a:extLst>
          </p:cNvPr>
          <p:cNvSpPr/>
          <p:nvPr/>
        </p:nvSpPr>
        <p:spPr>
          <a:xfrm>
            <a:off x="668363" y="5355289"/>
            <a:ext cx="2377254" cy="438582"/>
          </a:xfrm>
          <a:prstGeom prst="rect">
            <a:avLst/>
          </a:prstGeom>
          <a:noFill/>
        </p:spPr>
        <p:txBody>
          <a:bodyPr wrap="none" lIns="68580" tIns="34290" rIns="68580" bIns="34290">
            <a:spAutoFit/>
          </a:bodyPr>
          <a:lstStyle/>
          <a:p>
            <a:pPr algn="ctr"/>
            <a:r>
              <a:rPr lang="en-US" sz="2400" dirty="0">
                <a:ln w="0"/>
                <a:solidFill>
                  <a:schemeClr val="accent1"/>
                </a:solidFill>
                <a:effectLst>
                  <a:outerShdw blurRad="38100" dist="25400" dir="5400000" algn="ctr" rotWithShape="0">
                    <a:srgbClr val="6E747A">
                      <a:alpha val="43000"/>
                    </a:srgbClr>
                  </a:outerShdw>
                </a:effectLst>
                <a:latin typeface="Open Sans Regular" panose="020B0606030504020204"/>
              </a:rPr>
              <a:t>Societal Challenges</a:t>
            </a:r>
          </a:p>
        </p:txBody>
      </p:sp>
      <p:sp>
        <p:nvSpPr>
          <p:cNvPr id="26" name="Down Arrow 25"/>
          <p:cNvSpPr/>
          <p:nvPr/>
        </p:nvSpPr>
        <p:spPr>
          <a:xfrm>
            <a:off x="1647202" y="4809254"/>
            <a:ext cx="492001" cy="45985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22892" t="17917"/>
          <a:stretch/>
        </p:blipFill>
        <p:spPr>
          <a:xfrm>
            <a:off x="7110110" y="4917835"/>
            <a:ext cx="1707664" cy="1211882"/>
          </a:xfrm>
          <a:prstGeom prst="roundRect">
            <a:avLst/>
          </a:prstGeom>
          <a:effectLst/>
        </p:spPr>
      </p:pic>
      <p:sp>
        <p:nvSpPr>
          <p:cNvPr id="3" name="Slide Number Placeholder 2"/>
          <p:cNvSpPr>
            <a:spLocks noGrp="1"/>
          </p:cNvSpPr>
          <p:nvPr>
            <p:ph type="sldNum" sz="quarter" idx="12"/>
          </p:nvPr>
        </p:nvSpPr>
        <p:spPr/>
        <p:txBody>
          <a:bodyPr/>
          <a:lstStyle/>
          <a:p>
            <a:fld id="{A3B20E47-2A4C-4221-B6B9-A2AC2F1C1077}" type="slidenum">
              <a:rPr lang="en-US" smtClean="0"/>
              <a:pPr/>
              <a:t>57</a:t>
            </a:fld>
            <a:endParaRPr lang="en-US" dirty="0"/>
          </a:p>
        </p:txBody>
      </p:sp>
    </p:spTree>
    <p:extLst>
      <p:ext uri="{BB962C8B-B14F-4D97-AF65-F5344CB8AC3E}">
        <p14:creationId xmlns:p14="http://schemas.microsoft.com/office/powerpoint/2010/main" val="412230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b="0" i="1" smtClean="0">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lstStyle/>
          <a:p>
            <a:r>
              <a:rPr lang="en-US" dirty="0"/>
              <a:t>Many real-world scenarios have more than one agent!</a:t>
            </a:r>
          </a:p>
          <a:p>
            <a:pPr lvl="1"/>
            <a:r>
              <a:rPr lang="en-US" dirty="0" smtClean="0"/>
              <a:t>Autonomous </a:t>
            </a:r>
            <a:r>
              <a:rPr lang="en-US" dirty="0"/>
              <a:t>driving</a:t>
            </a:r>
          </a:p>
          <a:p>
            <a:pPr lvl="1"/>
            <a:r>
              <a:rPr lang="en-US" dirty="0"/>
              <a:t>Humanitarian Assistance / Disaster Response</a:t>
            </a:r>
          </a:p>
          <a:p>
            <a:pPr lvl="1"/>
            <a:endParaRPr lang="en-US" dirty="0"/>
          </a:p>
        </p:txBody>
      </p:sp>
      <p:sp>
        <p:nvSpPr>
          <p:cNvPr id="4" name="Slide Number Placeholder 3"/>
          <p:cNvSpPr>
            <a:spLocks noGrp="1"/>
          </p:cNvSpPr>
          <p:nvPr>
            <p:ph type="sldNum" sz="quarter" idx="12"/>
          </p:nvPr>
        </p:nvSpPr>
        <p:spPr/>
        <p:txBody>
          <a:bodyPr/>
          <a:lstStyle/>
          <a:p>
            <a:fld id="{A3B20E47-2A4C-4221-B6B9-A2AC2F1C1077}" type="slidenum">
              <a:rPr lang="en-US" smtClean="0"/>
              <a:pPr/>
              <a:t>6</a:t>
            </a:fld>
            <a:endParaRPr lang="en-US" dirty="0"/>
          </a:p>
        </p:txBody>
      </p:sp>
      <p:sp>
        <p:nvSpPr>
          <p:cNvPr id="5" name="Right Arrow 4"/>
          <p:cNvSpPr/>
          <p:nvPr/>
        </p:nvSpPr>
        <p:spPr>
          <a:xfrm>
            <a:off x="3841511" y="4290150"/>
            <a:ext cx="605213" cy="360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Volunteers and Haitian citizens unload food supplies delivered by a U.S. helicopter after a 7.0 magnitude earthquake caused seve"/>
          <p:cNvPicPr>
            <a:picLocks noChangeAspect="1" noChangeArrowheads="1"/>
          </p:cNvPicPr>
          <p:nvPr/>
        </p:nvPicPr>
        <p:blipFill rotWithShape="1">
          <a:blip r:embed="rId3">
            <a:extLst>
              <a:ext uri="{28A0092B-C50C-407E-A947-70E740481C1C}">
                <a14:useLocalDpi xmlns:a14="http://schemas.microsoft.com/office/drawing/2010/main" val="0"/>
              </a:ext>
            </a:extLst>
          </a:blip>
          <a:srcRect r="28866"/>
          <a:stretch/>
        </p:blipFill>
        <p:spPr bwMode="auto">
          <a:xfrm>
            <a:off x="4507138" y="3280151"/>
            <a:ext cx="4456744" cy="238798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PACIFIC OCEAN (July 10, 2014)Hospital Corpsman 2nd Class Reyna Castle records a patient's vitals during a casualty drill as part of a humanitarian assistance and disaster relief response training during the Rim of the Pacific (RIMPAC) 2014. Twenty-two nations, more than 40 ships and submarines, about 200 aircraft and 25,000 personnel are participating in RIMPAC from June 26 to Aug. 1, in and around the Hawaiian Islands and Southern California. The world's largest international maritime exercise, RIMPAC provides a unique training opportunity that helps participants foster and sustain the cooperative relationships that are critical to ensuring the safety of sea lanes and security on the world's oceans. RIMPAC 2014 is the 24th exercise in the series that began in 1971. (U.S. Navy photo by Mass Communication Specialist 3rd Johans Chavarro/Relea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526" y="3280151"/>
            <a:ext cx="3579572" cy="238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3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b="0" i="1" smtClean="0">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lstStyle/>
          <a:p>
            <a:r>
              <a:rPr lang="en-US" dirty="0"/>
              <a:t>Many real-world scenarios have more than one agent!</a:t>
            </a:r>
          </a:p>
          <a:p>
            <a:pPr lvl="1"/>
            <a:r>
              <a:rPr lang="en-US" dirty="0" smtClean="0"/>
              <a:t>Autonomous </a:t>
            </a:r>
            <a:r>
              <a:rPr lang="en-US" dirty="0"/>
              <a:t>driving</a:t>
            </a:r>
          </a:p>
          <a:p>
            <a:pPr lvl="1"/>
            <a:r>
              <a:rPr lang="en-US" dirty="0"/>
              <a:t>Humanitarian Assistance / Disaster Response</a:t>
            </a:r>
          </a:p>
          <a:p>
            <a:pPr lvl="1"/>
            <a:r>
              <a:rPr lang="en-US" dirty="0"/>
              <a:t>Entertainment</a:t>
            </a:r>
          </a:p>
        </p:txBody>
      </p:sp>
      <p:sp>
        <p:nvSpPr>
          <p:cNvPr id="4" name="Slide Number Placeholder 3"/>
          <p:cNvSpPr>
            <a:spLocks noGrp="1"/>
          </p:cNvSpPr>
          <p:nvPr>
            <p:ph type="sldNum" sz="quarter" idx="12"/>
          </p:nvPr>
        </p:nvSpPr>
        <p:spPr/>
        <p:txBody>
          <a:bodyPr/>
          <a:lstStyle/>
          <a:p>
            <a:fld id="{A3B20E47-2A4C-4221-B6B9-A2AC2F1C1077}" type="slidenum">
              <a:rPr lang="en-US" smtClean="0"/>
              <a:pPr/>
              <a:t>7</a:t>
            </a:fld>
            <a:endParaRPr lang="en-US" dirty="0"/>
          </a:p>
        </p:txBody>
      </p:sp>
      <p:sp>
        <p:nvSpPr>
          <p:cNvPr id="5" name="Right Arrow 4"/>
          <p:cNvSpPr/>
          <p:nvPr/>
        </p:nvSpPr>
        <p:spPr>
          <a:xfrm>
            <a:off x="3841511" y="4214656"/>
            <a:ext cx="605213" cy="360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Image result for super mario br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48" y="3464074"/>
            <a:ext cx="3122884" cy="186172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starcraft world championship 201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3941"/>
          <a:stretch/>
        </p:blipFill>
        <p:spPr bwMode="auto">
          <a:xfrm>
            <a:off x="4526121" y="3464075"/>
            <a:ext cx="4225340" cy="186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16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fade">
                                      <p:cBhvr>
                                        <p:cTn id="10"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b="0" i="1" smtClean="0">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lstStyle/>
          <a:p>
            <a:r>
              <a:rPr lang="en-US" dirty="0"/>
              <a:t>Many real-world scenarios have more than one agent!</a:t>
            </a:r>
          </a:p>
          <a:p>
            <a:pPr lvl="1"/>
            <a:r>
              <a:rPr lang="en-US" dirty="0" smtClean="0"/>
              <a:t>Autonomous </a:t>
            </a:r>
            <a:r>
              <a:rPr lang="en-US" dirty="0"/>
              <a:t>driving</a:t>
            </a:r>
          </a:p>
          <a:p>
            <a:pPr lvl="1"/>
            <a:r>
              <a:rPr lang="en-US" dirty="0"/>
              <a:t>Humanitarian Assistance / Disaster Response</a:t>
            </a:r>
          </a:p>
          <a:p>
            <a:pPr lvl="1"/>
            <a:r>
              <a:rPr lang="en-US" dirty="0"/>
              <a:t>Entertainment</a:t>
            </a:r>
          </a:p>
          <a:p>
            <a:pPr lvl="1"/>
            <a:r>
              <a:rPr lang="en-US" dirty="0"/>
              <a:t>Infrastructure security / green security / cyber security</a:t>
            </a:r>
          </a:p>
        </p:txBody>
      </p:sp>
      <p:sp>
        <p:nvSpPr>
          <p:cNvPr id="4" name="Slide Number Placeholder 3"/>
          <p:cNvSpPr>
            <a:spLocks noGrp="1"/>
          </p:cNvSpPr>
          <p:nvPr>
            <p:ph type="sldNum" sz="quarter" idx="12"/>
          </p:nvPr>
        </p:nvSpPr>
        <p:spPr/>
        <p:txBody>
          <a:bodyPr/>
          <a:lstStyle/>
          <a:p>
            <a:fld id="{A3B20E47-2A4C-4221-B6B9-A2AC2F1C1077}" type="slidenum">
              <a:rPr lang="en-US" smtClean="0"/>
              <a:pPr/>
              <a:t>8</a:t>
            </a:fld>
            <a:endParaRPr lang="en-US"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4475" t="27492"/>
          <a:stretch/>
        </p:blipFill>
        <p:spPr>
          <a:xfrm>
            <a:off x="670895" y="4148253"/>
            <a:ext cx="1632146" cy="1598487"/>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15498"/>
          <a:stretch/>
        </p:blipFill>
        <p:spPr>
          <a:xfrm>
            <a:off x="6360093" y="4148253"/>
            <a:ext cx="2405688" cy="1598488"/>
          </a:xfrm>
          <a:prstGeom prst="rect">
            <a:avLst/>
          </a:prstGeom>
        </p:spPr>
      </p:pic>
      <p:pic>
        <p:nvPicPr>
          <p:cNvPr id="10" name="elepha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42271" y="4148253"/>
            <a:ext cx="2131316" cy="1598487"/>
          </a:xfrm>
          <a:prstGeom prst="rect">
            <a:avLst/>
          </a:prstGeom>
        </p:spPr>
      </p:pic>
      <p:sp>
        <p:nvSpPr>
          <p:cNvPr id="11" name="Cross 10"/>
          <p:cNvSpPr/>
          <p:nvPr/>
        </p:nvSpPr>
        <p:spPr>
          <a:xfrm>
            <a:off x="2420748" y="4605597"/>
            <a:ext cx="681513" cy="683797"/>
          </a:xfrm>
          <a:prstGeom prst="plus">
            <a:avLst>
              <a:gd name="adj" fmla="val 373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p:cNvSpPr/>
          <p:nvPr/>
        </p:nvSpPr>
        <p:spPr>
          <a:xfrm>
            <a:off x="5532693" y="4605596"/>
            <a:ext cx="681513" cy="683797"/>
          </a:xfrm>
          <a:prstGeom prst="plus">
            <a:avLst>
              <a:gd name="adj" fmla="val 373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54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 presetClass="mediacall" presetSubtype="0" fill="hold" nodeType="withEffect">
                                  <p:stCondLst>
                                    <p:cond delay="0"/>
                                  </p:stCondLst>
                                  <p:childTnLst>
                                    <p:cmd type="call" cmd="playFrom(0.0)">
                                      <p:cBhvr>
                                        <p:cTn id="18" dur="45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9" fill="hold" display="0">
                  <p:stCondLst>
                    <p:cond delay="indefinite"/>
                  </p:stCondLst>
                </p:cTn>
                <p:tgtEl>
                  <p:spTgt spid="10"/>
                </p:tgtEl>
              </p:cMediaNode>
            </p:video>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Single-Agent </a:t>
                </a:r>
                <a14:m>
                  <m:oMath xmlns:m="http://schemas.openxmlformats.org/officeDocument/2006/math">
                    <m:r>
                      <a:rPr lang="en-US" b="0" i="1" smtClean="0">
                        <a:latin typeface="Cambria Math" panose="02040503050406030204" pitchFamily="18" charset="0"/>
                      </a:rPr>
                      <m:t>→</m:t>
                    </m:r>
                  </m:oMath>
                </a14:m>
                <a:r>
                  <a:rPr lang="en-US" dirty="0"/>
                  <a:t> Multi-Agent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481"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lstStyle/>
          <a:p>
            <a:r>
              <a:rPr lang="en-US" dirty="0"/>
              <a:t>Many real-world scenarios have more than one agent!</a:t>
            </a:r>
          </a:p>
          <a:p>
            <a:pPr lvl="1"/>
            <a:r>
              <a:rPr lang="en-US" dirty="0" smtClean="0"/>
              <a:t>Autonomous </a:t>
            </a:r>
            <a:r>
              <a:rPr lang="en-US" dirty="0"/>
              <a:t>driving</a:t>
            </a:r>
          </a:p>
          <a:p>
            <a:pPr lvl="1"/>
            <a:r>
              <a:rPr lang="en-US" dirty="0"/>
              <a:t>Humanitarian Assistance / Disaster Response</a:t>
            </a:r>
          </a:p>
          <a:p>
            <a:pPr lvl="1"/>
            <a:r>
              <a:rPr lang="en-US" dirty="0"/>
              <a:t>Entertainment</a:t>
            </a:r>
          </a:p>
          <a:p>
            <a:pPr lvl="1"/>
            <a:r>
              <a:rPr lang="en-US" dirty="0"/>
              <a:t>Infrastructure security / green security / cyber security</a:t>
            </a:r>
          </a:p>
          <a:p>
            <a:pPr lvl="1"/>
            <a:r>
              <a:rPr lang="en-US" dirty="0"/>
              <a:t>Ridesharing</a:t>
            </a:r>
          </a:p>
        </p:txBody>
      </p:sp>
      <p:sp>
        <p:nvSpPr>
          <p:cNvPr id="4" name="Slide Number Placeholder 3"/>
          <p:cNvSpPr>
            <a:spLocks noGrp="1"/>
          </p:cNvSpPr>
          <p:nvPr>
            <p:ph type="sldNum" sz="quarter" idx="12"/>
          </p:nvPr>
        </p:nvSpPr>
        <p:spPr/>
        <p:txBody>
          <a:bodyPr/>
          <a:lstStyle/>
          <a:p>
            <a:fld id="{A3B20E47-2A4C-4221-B6B9-A2AC2F1C1077}" type="slidenum">
              <a:rPr lang="en-US" smtClean="0"/>
              <a:pPr/>
              <a:t>9</a:t>
            </a:fld>
            <a:endParaRPr lang="en-US" dirty="0"/>
          </a:p>
        </p:txBody>
      </p:sp>
      <p:pic>
        <p:nvPicPr>
          <p:cNvPr id="11" name="Picture 2" descr="Image result for ub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4746" y="4188255"/>
            <a:ext cx="2465585" cy="1643723"/>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mage result for lyft driver interfac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522"/>
          <a:stretch/>
        </p:blipFill>
        <p:spPr bwMode="auto">
          <a:xfrm>
            <a:off x="5000048" y="3863275"/>
            <a:ext cx="2005891" cy="2293685"/>
          </a:xfrm>
          <a:prstGeom prst="rect">
            <a:avLst/>
          </a:prstGeom>
          <a:noFill/>
          <a:extLst>
            <a:ext uri="{909E8E84-426E-40DD-AFC4-6F175D3DCCD1}">
              <a14:hiddenFill xmlns:a14="http://schemas.microsoft.com/office/drawing/2010/main">
                <a:solidFill>
                  <a:srgbClr val="FFFFFF"/>
                </a:solidFill>
              </a14:hiddenFill>
            </a:ext>
          </a:extLst>
        </p:spPr>
      </p:pic>
      <p:sp>
        <p:nvSpPr>
          <p:cNvPr id="5" name="Cross 4"/>
          <p:cNvSpPr/>
          <p:nvPr/>
        </p:nvSpPr>
        <p:spPr>
          <a:xfrm>
            <a:off x="4009433" y="4609315"/>
            <a:ext cx="681513" cy="683797"/>
          </a:xfrm>
          <a:prstGeom prst="plus">
            <a:avLst>
              <a:gd name="adj" fmla="val 373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6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fade">
                                      <p:cBhvr>
                                        <p:cTn id="10"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ngYangTheme">
  <a:themeElements>
    <a:clrScheme name="Teamcore_Color">
      <a:dk1>
        <a:sysClr val="windowText" lastClr="000000"/>
      </a:dk1>
      <a:lt1>
        <a:sysClr val="window" lastClr="FFFFFF"/>
      </a:lt1>
      <a:dk2>
        <a:srgbClr val="646B86"/>
      </a:dk2>
      <a:lt2>
        <a:srgbClr val="C5D1D7"/>
      </a:lt2>
      <a:accent1>
        <a:srgbClr val="900000"/>
      </a:accent1>
      <a:accent2>
        <a:srgbClr val="F0B81F"/>
      </a:accent2>
      <a:accent3>
        <a:srgbClr val="8CADAE"/>
      </a:accent3>
      <a:accent4>
        <a:srgbClr val="8C7B70"/>
      </a:accent4>
      <a:accent5>
        <a:srgbClr val="8FB08C"/>
      </a:accent5>
      <a:accent6>
        <a:srgbClr val="D19049"/>
      </a:accent6>
      <a:hlink>
        <a:srgbClr val="00A3D6"/>
      </a:hlink>
      <a:folHlink>
        <a:srgbClr val="694F07"/>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RongYangTheme" id="{D7630A04-C4F1-4873-A4EC-33A465EB564F}" vid="{97D5BBA1-6F79-4368-8DB0-1EFD1EF8D9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RongYangTheme</Template>
  <TotalTime>10775</TotalTime>
  <Words>2309</Words>
  <Application>Microsoft Office PowerPoint</Application>
  <PresentationFormat>On-screen Show (4:3)</PresentationFormat>
  <Paragraphs>653</Paragraphs>
  <Slides>57</Slides>
  <Notes>6</Notes>
  <HiddenSlides>5</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70" baseType="lpstr">
      <vt:lpstr>ＭＳ Ｐゴシック</vt:lpstr>
      <vt:lpstr>Open Sans Regular</vt:lpstr>
      <vt:lpstr>华文新魏</vt:lpstr>
      <vt:lpstr>宋体</vt:lpstr>
      <vt:lpstr>Arial</vt:lpstr>
      <vt:lpstr>Calibri</vt:lpstr>
      <vt:lpstr>Cambria Math</vt:lpstr>
      <vt:lpstr>Gill Sans MT</vt:lpstr>
      <vt:lpstr>Symbol</vt:lpstr>
      <vt:lpstr>Wingdings</vt:lpstr>
      <vt:lpstr>Wingdings 3</vt:lpstr>
      <vt:lpstr>RongYangTheme</vt:lpstr>
      <vt:lpstr>Photo Editor Photo</vt:lpstr>
      <vt:lpstr>Warm up</vt:lpstr>
      <vt:lpstr>Announcement</vt:lpstr>
      <vt:lpstr>AI: Representation and Problem Solving Multi-Agent Reinforcement Learning</vt:lpstr>
      <vt:lpstr>Learning objectives</vt:lpstr>
      <vt:lpstr>Single-Agent → Multi-Agent</vt:lpstr>
      <vt:lpstr>Single-Agent → Multi-Agent</vt:lpstr>
      <vt:lpstr>Single-Agent → Multi-Agent</vt:lpstr>
      <vt:lpstr>Single-Agent → Multi-Agent</vt:lpstr>
      <vt:lpstr>Single-Agent → Multi-Agent</vt:lpstr>
      <vt:lpstr>Recall: Normal-Form/Extensive-Form games</vt:lpstr>
      <vt:lpstr>Single-Agent → Multi-Agent</vt:lpstr>
      <vt:lpstr>Recall: Reinforcement learning</vt:lpstr>
      <vt:lpstr>Single-Agent → Multi-Agent</vt:lpstr>
      <vt:lpstr>Single-Agent → Multi-Agent</vt:lpstr>
      <vt:lpstr>Multi-Agent Reinforcement Learning</vt:lpstr>
      <vt:lpstr>Piazza Poll 1</vt:lpstr>
      <vt:lpstr>Multi-Agent Reinforcement Learning</vt:lpstr>
      <vt:lpstr>Multi-Agent Reinforcement Learning</vt:lpstr>
      <vt:lpstr>Multi-Agent Reinforcement Learning</vt:lpstr>
      <vt:lpstr>Recall: Value Iteration and Bellman Equation</vt:lpstr>
      <vt:lpstr>Value Iteration in Markov Games</vt:lpstr>
      <vt:lpstr>Value Iteration in Markov Games</vt:lpstr>
      <vt:lpstr>Minimax-Q Algorithm</vt:lpstr>
      <vt:lpstr>Minimax-Q Algorithm</vt:lpstr>
      <vt:lpstr>Minimax-Q Algorithm</vt:lpstr>
      <vt:lpstr>Minimax-Q Algorithm</vt:lpstr>
      <vt:lpstr>Minimax-Q Algorithm</vt:lpstr>
      <vt:lpstr>Minimax-Q Algorithm</vt:lpstr>
      <vt:lpstr>Minimax-Q for Matching Pennies</vt:lpstr>
      <vt:lpstr>Minimax-Q for Matching Pennies</vt:lpstr>
      <vt:lpstr>Minimax-Q for Matching Pennies</vt:lpstr>
      <vt:lpstr>Minimax-Q for Matching Pennies</vt:lpstr>
      <vt:lpstr>Piazza Poll 2</vt:lpstr>
      <vt:lpstr>Minimax-Q for Matching Pennies</vt:lpstr>
      <vt:lpstr>How to Evaluate a MARL algorithm (prescriptive)?</vt:lpstr>
      <vt:lpstr>How to Evaluate a MARL algorithm (prescriptive)?</vt:lpstr>
      <vt:lpstr>How to Evaluate a MARL algorithm (prescriptive)?</vt:lpstr>
      <vt:lpstr>How to Evaluate a MARL algorithm (prescriptive)?</vt:lpstr>
      <vt:lpstr>Piazza Poll 3</vt:lpstr>
      <vt:lpstr>Piazza Poll 3</vt:lpstr>
      <vt:lpstr>Fictitious Play</vt:lpstr>
      <vt:lpstr>Fictitious Play</vt:lpstr>
      <vt:lpstr>Fictitious Play</vt:lpstr>
      <vt:lpstr>Fictitious Play</vt:lpstr>
      <vt:lpstr>Fictitious Play</vt:lpstr>
      <vt:lpstr>Fictitious Play with Reinforcement Learning</vt:lpstr>
      <vt:lpstr>(Optional) MARL with Partial Observation</vt:lpstr>
      <vt:lpstr>(Optional) MARL with Partial Observation</vt:lpstr>
      <vt:lpstr>Patrol with Real-Time Information</vt:lpstr>
      <vt:lpstr>Patrol with Real-Time Information</vt:lpstr>
      <vt:lpstr>Recall: Approximate Q-Learning</vt:lpstr>
      <vt:lpstr>Recall: Approximate Q-Learning</vt:lpstr>
      <vt:lpstr>(Optional) Train Defender Against Heuristic Attacker</vt:lpstr>
      <vt:lpstr>(Optional) Train Defender Against Heuristic Attacker</vt:lpstr>
      <vt:lpstr>Compute Equilibrium: RL + Double Oracle</vt:lpstr>
      <vt:lpstr>(Optional) Other Domains: Patrol in Continuous Area</vt:lpstr>
      <vt:lpstr>AI Has Great Potential for Social Good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Fei Fang</dc:creator>
  <cp:lastModifiedBy>Fei Fang</cp:lastModifiedBy>
  <cp:revision>1298</cp:revision>
  <cp:lastPrinted>2019-12-03T18:14:32Z</cp:lastPrinted>
  <dcterms:created xsi:type="dcterms:W3CDTF">2016-01-28T05:48:30Z</dcterms:created>
  <dcterms:modified xsi:type="dcterms:W3CDTF">2019-12-03T23:35:55Z</dcterms:modified>
</cp:coreProperties>
</file>