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5" r:id="rId1"/>
  </p:sldMasterIdLst>
  <p:notesMasterIdLst>
    <p:notesMasterId r:id="rId46"/>
  </p:notesMasterIdLst>
  <p:handoutMasterIdLst>
    <p:handoutMasterId r:id="rId47"/>
  </p:handoutMasterIdLst>
  <p:sldIdLst>
    <p:sldId id="1797" r:id="rId2"/>
    <p:sldId id="1898" r:id="rId3"/>
    <p:sldId id="904" r:id="rId4"/>
    <p:sldId id="1772" r:id="rId5"/>
    <p:sldId id="1901" r:id="rId6"/>
    <p:sldId id="1902" r:id="rId7"/>
    <p:sldId id="1903" r:id="rId8"/>
    <p:sldId id="1946" r:id="rId9"/>
    <p:sldId id="1966" r:id="rId10"/>
    <p:sldId id="1947" r:id="rId11"/>
    <p:sldId id="1970" r:id="rId12"/>
    <p:sldId id="1971" r:id="rId13"/>
    <p:sldId id="1972" r:id="rId14"/>
    <p:sldId id="1965" r:id="rId15"/>
    <p:sldId id="1949" r:id="rId16"/>
    <p:sldId id="1967" r:id="rId17"/>
    <p:sldId id="1968" r:id="rId18"/>
    <p:sldId id="1904" r:id="rId19"/>
    <p:sldId id="1952" r:id="rId20"/>
    <p:sldId id="1906" r:id="rId21"/>
    <p:sldId id="1907" r:id="rId22"/>
    <p:sldId id="1908" r:id="rId23"/>
    <p:sldId id="1909" r:id="rId24"/>
    <p:sldId id="1951" r:id="rId25"/>
    <p:sldId id="1910" r:id="rId26"/>
    <p:sldId id="1961" r:id="rId27"/>
    <p:sldId id="1955" r:id="rId28"/>
    <p:sldId id="1953" r:id="rId29"/>
    <p:sldId id="1911" r:id="rId30"/>
    <p:sldId id="1963" r:id="rId31"/>
    <p:sldId id="1973" r:id="rId32"/>
    <p:sldId id="1974" r:id="rId33"/>
    <p:sldId id="1959" r:id="rId34"/>
    <p:sldId id="1957" r:id="rId35"/>
    <p:sldId id="1958" r:id="rId36"/>
    <p:sldId id="1913" r:id="rId37"/>
    <p:sldId id="1914" r:id="rId38"/>
    <p:sldId id="1960" r:id="rId39"/>
    <p:sldId id="1918" r:id="rId40"/>
    <p:sldId id="1919" r:id="rId41"/>
    <p:sldId id="1920" r:id="rId42"/>
    <p:sldId id="1930" r:id="rId43"/>
    <p:sldId id="1931" r:id="rId44"/>
    <p:sldId id="1932" r:id="rId45"/>
  </p:sldIdLst>
  <p:sldSz cx="9144000" cy="6858000" type="screen4x3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i Fang" initials="FF" lastIdx="2" clrIdx="0">
    <p:extLst>
      <p:ext uri="{19B8F6BF-5375-455C-9EA6-DF929625EA0E}">
        <p15:presenceInfo xmlns:p15="http://schemas.microsoft.com/office/powerpoint/2012/main" userId="Fei Fang" providerId="None"/>
      </p:ext>
    </p:extLst>
  </p:cmAuthor>
  <p:cmAuthor id="2" name="Fei Fang" initials="FF [2]" lastIdx="1" clrIdx="1">
    <p:extLst>
      <p:ext uri="{19B8F6BF-5375-455C-9EA6-DF929625EA0E}">
        <p15:presenceInfo xmlns:p15="http://schemas.microsoft.com/office/powerpoint/2012/main" userId="3161bbe7667c1ab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0000"/>
    <a:srgbClr val="0000FF"/>
    <a:srgbClr val="A03333"/>
    <a:srgbClr val="16EE25"/>
    <a:srgbClr val="FF6600"/>
    <a:srgbClr val="FFD666"/>
    <a:srgbClr val="CC9500"/>
    <a:srgbClr val="F0B81F"/>
    <a:srgbClr val="E5A800"/>
    <a:srgbClr val="FFCF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72781" autoAdjust="0"/>
  </p:normalViewPr>
  <p:slideViewPr>
    <p:cSldViewPr snapToGrid="0">
      <p:cViewPr varScale="1">
        <p:scale>
          <a:sx n="165" d="100"/>
          <a:sy n="165" d="100"/>
        </p:scale>
        <p:origin x="1580" y="9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082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 or 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Player 1</c:v>
                </c:pt>
                <c:pt idx="1">
                  <c:v>Player 2</c:v>
                </c:pt>
                <c:pt idx="2">
                  <c:v>Player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6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3465744"/>
        <c:axId val="1133461392"/>
      </c:barChart>
      <c:catAx>
        <c:axId val="113346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3461392"/>
        <c:crosses val="autoZero"/>
        <c:auto val="1"/>
        <c:lblAlgn val="ctr"/>
        <c:lblOffset val="100"/>
        <c:noMultiLvlLbl val="0"/>
      </c:catAx>
      <c:valAx>
        <c:axId val="1133461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3465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 or 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Player 1</c:v>
                </c:pt>
                <c:pt idx="1">
                  <c:v>Player 2</c:v>
                </c:pt>
                <c:pt idx="2">
                  <c:v>Player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6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3466832"/>
        <c:axId val="1133470096"/>
      </c:barChart>
      <c:catAx>
        <c:axId val="113346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3470096"/>
        <c:crosses val="autoZero"/>
        <c:auto val="1"/>
        <c:lblAlgn val="ctr"/>
        <c:lblOffset val="100"/>
        <c:noMultiLvlLbl val="0"/>
      </c:catAx>
      <c:valAx>
        <c:axId val="1133470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3466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3340" cy="349943"/>
          </a:xfrm>
          <a:prstGeom prst="rect">
            <a:avLst/>
          </a:prstGeom>
        </p:spPr>
        <p:txBody>
          <a:bodyPr vert="horz" lIns="87927" tIns="43964" rIns="87927" bIns="4396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347" y="0"/>
            <a:ext cx="4023340" cy="349943"/>
          </a:xfrm>
          <a:prstGeom prst="rect">
            <a:avLst/>
          </a:prstGeom>
        </p:spPr>
        <p:txBody>
          <a:bodyPr vert="horz" lIns="87927" tIns="43964" rIns="87927" bIns="43964" rtlCol="0"/>
          <a:lstStyle>
            <a:lvl1pPr algn="r">
              <a:defRPr sz="1200"/>
            </a:lvl1pPr>
          </a:lstStyle>
          <a:p>
            <a:fld id="{F42DCADA-6CB2-49A4-B6B5-E11C4E0EA625}" type="datetimeFigureOut">
              <a:rPr lang="en-US" smtClean="0"/>
              <a:t>11/26/2019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5060"/>
            <a:ext cx="4023340" cy="349942"/>
          </a:xfrm>
          <a:prstGeom prst="rect">
            <a:avLst/>
          </a:prstGeom>
        </p:spPr>
        <p:txBody>
          <a:bodyPr vert="horz" lIns="87927" tIns="43964" rIns="87927" bIns="4396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347" y="6635060"/>
            <a:ext cx="4023340" cy="349942"/>
          </a:xfrm>
          <a:prstGeom prst="rect">
            <a:avLst/>
          </a:prstGeom>
        </p:spPr>
        <p:txBody>
          <a:bodyPr vert="horz" lIns="87927" tIns="43964" rIns="87927" bIns="43964" rtlCol="0" anchor="b"/>
          <a:lstStyle>
            <a:lvl1pPr algn="r">
              <a:defRPr sz="1200"/>
            </a:lvl1pPr>
          </a:lstStyle>
          <a:p>
            <a:fld id="{1705DBDB-8179-453A-BB58-50FAA03EF0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859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7" cy="350463"/>
          </a:xfrm>
          <a:prstGeom prst="rect">
            <a:avLst/>
          </a:prstGeom>
        </p:spPr>
        <p:txBody>
          <a:bodyPr vert="horz" lIns="92948" tIns="46474" rIns="92948" bIns="4647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5" y="0"/>
            <a:ext cx="4022937" cy="350463"/>
          </a:xfrm>
          <a:prstGeom prst="rect">
            <a:avLst/>
          </a:prstGeom>
        </p:spPr>
        <p:txBody>
          <a:bodyPr vert="horz" lIns="92948" tIns="46474" rIns="92948" bIns="46474" rtlCol="0"/>
          <a:lstStyle>
            <a:lvl1pPr algn="r">
              <a:defRPr sz="1300"/>
            </a:lvl1pPr>
          </a:lstStyle>
          <a:p>
            <a:fld id="{FC151BD9-A8D5-42FC-8C0B-5479A9C0A3DB}" type="datetimeFigureOut">
              <a:rPr lang="en-US" smtClean="0"/>
              <a:t>11/26/2019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0225" y="873125"/>
            <a:ext cx="3143250" cy="2357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48" tIns="46474" rIns="92948" bIns="4647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61532"/>
            <a:ext cx="7426960" cy="2750344"/>
          </a:xfrm>
          <a:prstGeom prst="rect">
            <a:avLst/>
          </a:prstGeom>
        </p:spPr>
        <p:txBody>
          <a:bodyPr vert="horz" lIns="92948" tIns="46474" rIns="92948" bIns="464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4539"/>
            <a:ext cx="4022937" cy="350462"/>
          </a:xfrm>
          <a:prstGeom prst="rect">
            <a:avLst/>
          </a:prstGeom>
        </p:spPr>
        <p:txBody>
          <a:bodyPr vert="horz" lIns="92948" tIns="46474" rIns="92948" bIns="4647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5" y="6634539"/>
            <a:ext cx="4022937" cy="350462"/>
          </a:xfrm>
          <a:prstGeom prst="rect">
            <a:avLst/>
          </a:prstGeom>
        </p:spPr>
        <p:txBody>
          <a:bodyPr vert="horz" lIns="92948" tIns="46474" rIns="92948" bIns="46474" rtlCol="0" anchor="b"/>
          <a:lstStyle>
            <a:lvl1pPr algn="r">
              <a:defRPr sz="1300"/>
            </a:lvl1pPr>
          </a:lstStyle>
          <a:p>
            <a:fld id="{E6517F1F-6505-40F0-B92A-0D136955C7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170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642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455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858317" y="1216152"/>
            <a:ext cx="7585862" cy="990600"/>
          </a:xfrm>
        </p:spPr>
        <p:txBody>
          <a:bodyPr anchor="ctr" anchorCtr="0"/>
          <a:lstStyle>
            <a:lvl1pPr algn="ctr">
              <a:lnSpc>
                <a:spcPct val="150000"/>
              </a:lnSpc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59433" y="4176793"/>
            <a:ext cx="6806793" cy="156532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27629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9044-6EF3-45F6-993F-13C7645B6F96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Fei Fang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5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6FED-4D8E-4C87-968A-8C185C99DE57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Fei Fang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95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68"/>
          <p:cNvSpPr/>
          <p:nvPr userDrawn="1"/>
        </p:nvSpPr>
        <p:spPr>
          <a:xfrm>
            <a:off x="0" y="0"/>
            <a:ext cx="9144000" cy="109649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6953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343192" y="6356350"/>
            <a:ext cx="134665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E61B122-B882-4479-ACA4-00C21E9ACC94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27584" y="6356350"/>
            <a:ext cx="5912560" cy="36576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Fei Fang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814936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3B20E47-2A4C-4221-B6B9-A2AC2F1C10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hape 70"/>
          <p:cNvSpPr/>
          <p:nvPr userDrawn="1"/>
        </p:nvSpPr>
        <p:spPr>
          <a:xfrm>
            <a:off x="0" y="1095009"/>
            <a:ext cx="9144000" cy="45719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527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2800" kern="1200">
          <a:solidFill>
            <a:schemeClr val="accent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0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Please form groups of 3-4 for today’s </a:t>
            </a:r>
            <a:r>
              <a:rPr lang="en-US" dirty="0" smtClean="0">
                <a:solidFill>
                  <a:srgbClr val="FF0000"/>
                </a:solidFill>
              </a:rPr>
              <a:t>lecture!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Warm up: Design an algorithm to determine the winner of three candidates a, b, c given the ranking provided by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individual voters, described by a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3×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6320942"/>
                  </p:ext>
                </p:extLst>
              </p:nvPr>
            </p:nvGraphicFramePr>
            <p:xfrm>
              <a:off x="94526" y="3120517"/>
              <a:ext cx="6425878" cy="3136138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6425878"/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function voting(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oMath>
                          </a14:m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Input: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en-US" dirty="0" smtClean="0"/>
                            <a:t> where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</m:oMath>
                          </a14:m>
                          <a:r>
                            <a:rPr lang="en-US" dirty="0" smtClean="0"/>
                            <a:t> {a,</a:t>
                          </a:r>
                          <a:r>
                            <a:rPr lang="en-US" baseline="0" dirty="0" smtClean="0"/>
                            <a:t> b, c</a:t>
                          </a:r>
                          <a:r>
                            <a:rPr lang="en-US" dirty="0" smtClean="0"/>
                            <a:t>} is the candidate at rank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oMath>
                          </a14:m>
                          <a:r>
                            <a:rPr lang="en-US" dirty="0" smtClean="0"/>
                            <a:t> for voter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endParaRPr lang="en-US" dirty="0" smtClean="0"/>
                        </a:p>
                        <a:p>
                          <a:r>
                            <a:rPr lang="en-US" dirty="0" smtClean="0"/>
                            <a:t>Output: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:r>
                            <a:rPr lang="en-US" baseline="0" dirty="0" smtClean="0"/>
                            <a:t>{a, b, c} describes the winner</a:t>
                          </a:r>
                          <a:endParaRPr lang="en-US" dirty="0" smtClean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 smtClean="0"/>
                        </a:p>
                        <a:p>
                          <a:endParaRPr lang="en-US" dirty="0" smtClean="0"/>
                        </a:p>
                        <a:p>
                          <a:endParaRPr lang="en-US" dirty="0" smtClean="0"/>
                        </a:p>
                        <a:p>
                          <a:endParaRPr lang="en-US" dirty="0" smtClean="0"/>
                        </a:p>
                        <a:p>
                          <a:endParaRPr lang="en-US" dirty="0" smtClean="0"/>
                        </a:p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US" dirty="0" smtClean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6320942"/>
                  </p:ext>
                </p:extLst>
              </p:nvPr>
            </p:nvGraphicFramePr>
            <p:xfrm>
              <a:off x="94526" y="3120517"/>
              <a:ext cx="6425878" cy="3136138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6425878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t="-8333" r="-190" b="-785000"/>
                          </a:stretch>
                        </a:blipFill>
                      </a:tcPr>
                    </a:tc>
                  </a:tr>
                  <a:tr h="6621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t="-59633" r="-190" b="-332110"/>
                          </a:stretch>
                        </a:blipFill>
                      </a:tcPr>
                    </a:tc>
                  </a:tr>
                  <a:tr h="1737360">
                    <a:tc>
                      <a:txBody>
                        <a:bodyPr/>
                        <a:lstStyle/>
                        <a:p>
                          <a:endParaRPr lang="en-US" dirty="0" smtClean="0"/>
                        </a:p>
                        <a:p>
                          <a:endParaRPr lang="en-US" dirty="0" smtClean="0"/>
                        </a:p>
                        <a:p>
                          <a:endParaRPr lang="en-US" dirty="0" smtClean="0"/>
                        </a:p>
                        <a:p>
                          <a:endParaRPr lang="en-US" dirty="0" smtClean="0"/>
                        </a:p>
                        <a:p>
                          <a:endParaRPr lang="en-US" dirty="0" smtClean="0"/>
                        </a:p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t="-754098" r="-190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83078" y="3927676"/>
                <a:ext cx="1911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Example Matrix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078" y="3927676"/>
                <a:ext cx="191193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54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970858"/>
              </p:ext>
            </p:extLst>
          </p:nvPr>
        </p:nvGraphicFramePr>
        <p:xfrm>
          <a:off x="6553200" y="4352403"/>
          <a:ext cx="243068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7671"/>
                <a:gridCol w="607671"/>
                <a:gridCol w="607671"/>
                <a:gridCol w="6076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29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Rules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err="1" smtClean="0"/>
                  <a:t>Borda</a:t>
                </a:r>
                <a:r>
                  <a:rPr lang="en-US" dirty="0" smtClean="0"/>
                  <a:t> count (used for national election in Slovenia)</a:t>
                </a:r>
              </a:p>
              <a:p>
                <a:pPr lvl="1"/>
                <a:r>
                  <a:rPr lang="en-US" dirty="0" smtClean="0"/>
                  <a:t>Each voter awards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points to alternative ranked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Alternative with most points </a:t>
                </a:r>
                <a:r>
                  <a:rPr lang="en-US" dirty="0" smtClean="0"/>
                  <a:t>win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813133"/>
              </p:ext>
            </p:extLst>
          </p:nvPr>
        </p:nvGraphicFramePr>
        <p:xfrm>
          <a:off x="1427584" y="4152187"/>
          <a:ext cx="5144167" cy="14833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589935"/>
                <a:gridCol w="638558"/>
                <a:gridCol w="638558"/>
                <a:gridCol w="638558"/>
                <a:gridCol w="6385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Voter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Ranking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62805" y="3590827"/>
            <a:ext cx="2532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Who’s the winner?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2385" y="359082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b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6830" y="5787628"/>
            <a:ext cx="4310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a: 2+0+0+2=4; b: 1+1+2+1=5; c: 0+2+1+0=3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7789160"/>
                  </p:ext>
                </p:extLst>
              </p:nvPr>
            </p:nvGraphicFramePr>
            <p:xfrm>
              <a:off x="6705004" y="4157267"/>
              <a:ext cx="871855" cy="1478280"/>
            </p:xfrm>
            <a:graphic>
              <a:graphicData uri="http://schemas.openxmlformats.org/drawingml/2006/table">
                <a:tbl>
                  <a:tblPr firstRow="1" bandRow="1">
                    <a:tableStyleId>{74C1A8A3-306A-4EB7-A6B1-4F7E0EB9C5D6}</a:tableStyleId>
                  </a:tblPr>
                  <a:tblGrid>
                    <a:gridCol w="871855"/>
                  </a:tblGrid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7789160"/>
                  </p:ext>
                </p:extLst>
              </p:nvPr>
            </p:nvGraphicFramePr>
            <p:xfrm>
              <a:off x="6705004" y="4157267"/>
              <a:ext cx="871855" cy="1478280"/>
            </p:xfrm>
            <a:graphic>
              <a:graphicData uri="http://schemas.openxmlformats.org/drawingml/2006/table">
                <a:tbl>
                  <a:tblPr firstRow="1" bandRow="1">
                    <a:tableStyleId>{74C1A8A3-306A-4EB7-A6B1-4F7E0EB9C5D6}</a:tableStyleId>
                  </a:tblPr>
                  <a:tblGrid>
                    <a:gridCol w="871855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3333" r="-2083" b="-331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1956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Pairwise Election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2080" y="1200874"/>
                <a:ext cx="7660511" cy="3394472"/>
              </a:xfrm>
            </p:spPr>
            <p:txBody>
              <a:bodyPr/>
              <a:lstStyle/>
              <a:p>
                <a:pPr marL="0" indent="0" defTabSz="685800">
                  <a:spcBef>
                    <a:spcPts val="0"/>
                  </a:spcBef>
                  <a:buClrTx/>
                  <a:buSzTx/>
                  <a:buNone/>
                  <a:defRPr/>
                </a:pPr>
                <a:r>
                  <a:rPr lang="en-US" dirty="0" smtClean="0"/>
                  <a:t>Alternative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beats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in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pairwise election </a:t>
                </a:r>
                <a:r>
                  <a:rPr lang="en-US" dirty="0" smtClean="0"/>
                  <a:t>if majority of voters prefer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i="1" dirty="0" smtClean="0"/>
              </a:p>
              <a:p>
                <a:pPr marL="0" indent="0" defTabSz="685800">
                  <a:spcBef>
                    <a:spcPts val="0"/>
                  </a:spcBef>
                  <a:buClrTx/>
                  <a:buSzTx/>
                  <a:buNone/>
                  <a:defRPr/>
                </a:pP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2080" y="1200874"/>
                <a:ext cx="7660511" cy="3394472"/>
              </a:xfrm>
              <a:blipFill rotWithShape="0">
                <a:blip r:embed="rId2"/>
                <a:stretch>
                  <a:fillRect l="-1671" t="-1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427584" y="4152187"/>
          <a:ext cx="5144167" cy="14833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589935"/>
                <a:gridCol w="638558"/>
                <a:gridCol w="638558"/>
                <a:gridCol w="638558"/>
                <a:gridCol w="6385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Voter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Ranking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24628" y="3594685"/>
            <a:ext cx="4796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Who beats who in pairwise election?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63721" y="3594685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b </a:t>
            </a:r>
            <a:r>
              <a:rPr lang="en-US" sz="2400" dirty="0" smtClean="0">
                <a:solidFill>
                  <a:srgbClr val="0070C0"/>
                </a:solidFill>
              </a:rPr>
              <a:t>beats </a:t>
            </a:r>
            <a:r>
              <a:rPr lang="en-US" sz="2400" dirty="0" smtClean="0">
                <a:solidFill>
                  <a:srgbClr val="0070C0"/>
                </a:solidFill>
              </a:rPr>
              <a:t>c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54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Plurality with runoff</a:t>
            </a:r>
          </a:p>
          <a:p>
            <a:pPr lvl="1"/>
            <a:r>
              <a:rPr lang="en-US" dirty="0" smtClean="0"/>
              <a:t>First round: two alternatives with highest plurality scores survive</a:t>
            </a:r>
          </a:p>
          <a:p>
            <a:pPr lvl="1"/>
            <a:r>
              <a:rPr lang="en-US" dirty="0" smtClean="0"/>
              <a:t>Second round: </a:t>
            </a:r>
            <a:r>
              <a:rPr lang="en-US" dirty="0" smtClean="0">
                <a:solidFill>
                  <a:srgbClr val="0070C0"/>
                </a:solidFill>
              </a:rPr>
              <a:t>pairwise election </a:t>
            </a:r>
            <a:r>
              <a:rPr lang="en-US" dirty="0" smtClean="0"/>
              <a:t>between the two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03528" y="3076226"/>
                <a:ext cx="56326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beats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if majority of voters prefer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528" y="3076226"/>
                <a:ext cx="5632632" cy="461665"/>
              </a:xfrm>
              <a:prstGeom prst="rect">
                <a:avLst/>
              </a:prstGeom>
              <a:blipFill rotWithShape="0">
                <a:blip r:embed="rId2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3908791" y="2931847"/>
            <a:ext cx="69516" cy="21389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1427584" y="4152187"/>
          <a:ext cx="5144167" cy="14833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589935"/>
                <a:gridCol w="638558"/>
                <a:gridCol w="638558"/>
                <a:gridCol w="638558"/>
                <a:gridCol w="6385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Voter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Ranking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862805" y="3590827"/>
            <a:ext cx="2532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Who’s the winner?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39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Plurality with runoff</a:t>
            </a:r>
          </a:p>
          <a:p>
            <a:pPr lvl="1"/>
            <a:r>
              <a:rPr lang="en-US" dirty="0" smtClean="0"/>
              <a:t>First round: two alternatives with highest plurality scores survive</a:t>
            </a:r>
          </a:p>
          <a:p>
            <a:pPr lvl="1"/>
            <a:r>
              <a:rPr lang="en-US" dirty="0" smtClean="0"/>
              <a:t>Second round: </a:t>
            </a:r>
            <a:r>
              <a:rPr lang="en-US" dirty="0" smtClean="0">
                <a:solidFill>
                  <a:srgbClr val="0070C0"/>
                </a:solidFill>
              </a:rPr>
              <a:t>pairwise election </a:t>
            </a:r>
            <a:r>
              <a:rPr lang="en-US" dirty="0" smtClean="0"/>
              <a:t>between the two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03528" y="3076226"/>
                <a:ext cx="56326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beats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if majority of voters prefer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528" y="3076226"/>
                <a:ext cx="5632632" cy="461665"/>
              </a:xfrm>
              <a:prstGeom prst="rect">
                <a:avLst/>
              </a:prstGeom>
              <a:blipFill rotWithShape="0">
                <a:blip r:embed="rId2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3908791" y="2931847"/>
            <a:ext cx="69516" cy="21389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020115" y="4552780"/>
          <a:ext cx="2747370" cy="14833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161887"/>
                <a:gridCol w="419917"/>
                <a:gridCol w="412069"/>
                <a:gridCol w="404220"/>
                <a:gridCol w="34927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Voter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Ranking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04761" y="3891725"/>
            <a:ext cx="2532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Who’s the winner?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81223" y="3568560"/>
            <a:ext cx="4505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Depends on the tie breaking rule. 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If break tie alphabetically: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a and b survive in 1</a:t>
            </a:r>
            <a:r>
              <a:rPr lang="en-US" sz="2400" baseline="30000" dirty="0" smtClean="0">
                <a:solidFill>
                  <a:srgbClr val="0070C0"/>
                </a:solidFill>
              </a:rPr>
              <a:t>st</a:t>
            </a:r>
            <a:r>
              <a:rPr lang="en-US" sz="2400" dirty="0" smtClean="0">
                <a:solidFill>
                  <a:srgbClr val="0070C0"/>
                </a:solidFill>
              </a:rPr>
              <a:t> round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a wins the pairwise election</a:t>
            </a:r>
            <a:endParaRPr lang="en-US" sz="2400" dirty="0">
              <a:solidFill>
                <a:srgbClr val="0070C0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4592774" y="5149215"/>
          <a:ext cx="2747370" cy="11074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161887"/>
                <a:gridCol w="419917"/>
                <a:gridCol w="412069"/>
                <a:gridCol w="404220"/>
                <a:gridCol w="349277"/>
              </a:tblGrid>
              <a:tr h="331344">
                <a:tc>
                  <a:txBody>
                    <a:bodyPr/>
                    <a:lstStyle/>
                    <a:p>
                      <a:r>
                        <a:rPr lang="en-US" dirty="0" smtClean="0"/>
                        <a:t>Voter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Ranking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45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Voting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Single Transferable Vote (STV)</a:t>
                </a:r>
              </a:p>
              <a:p>
                <a:pPr lvl="1"/>
                <a:r>
                  <a:rPr lang="en-US" dirty="0" smtClean="0"/>
                  <a:t>(used in Ireland, Australia, New Zealand, Maine, San Francisco, Cambridge)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 rounds: In each round, alternative with least plurality votes is eliminated</a:t>
                </a:r>
              </a:p>
              <a:p>
                <a:pPr lvl="1"/>
                <a:r>
                  <a:rPr lang="en-US" dirty="0" smtClean="0"/>
                  <a:t>Alternative left is the winner</a:t>
                </a:r>
                <a:endParaRPr lang="en-US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519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723980"/>
              </p:ext>
            </p:extLst>
          </p:nvPr>
        </p:nvGraphicFramePr>
        <p:xfrm>
          <a:off x="1427584" y="4152187"/>
          <a:ext cx="5144167" cy="14833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589935"/>
                <a:gridCol w="638558"/>
                <a:gridCol w="638558"/>
                <a:gridCol w="638558"/>
                <a:gridCol w="6385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Voter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Ranking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862805" y="3590827"/>
            <a:ext cx="2532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Who’s the winner?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2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Voting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Single Transferable Vote (STV)</a:t>
                </a:r>
              </a:p>
              <a:p>
                <a:pPr lvl="1"/>
                <a:r>
                  <a:rPr lang="en-US" dirty="0" smtClean="0"/>
                  <a:t>(used in Ireland, Australia, New Zealand, Maine, San Francisco, Cambridge)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 rounds: In each round, alternative with least plurality votes is eliminated</a:t>
                </a:r>
              </a:p>
              <a:p>
                <a:pPr lvl="1"/>
                <a:r>
                  <a:rPr lang="en-US" dirty="0" smtClean="0"/>
                  <a:t>Alternative left is the winner</a:t>
                </a:r>
                <a:endParaRPr lang="en-US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519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130866"/>
              </p:ext>
            </p:extLst>
          </p:nvPr>
        </p:nvGraphicFramePr>
        <p:xfrm>
          <a:off x="1020115" y="4552780"/>
          <a:ext cx="2747370" cy="14833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161887"/>
                <a:gridCol w="419917"/>
                <a:gridCol w="412069"/>
                <a:gridCol w="404220"/>
                <a:gridCol w="34927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Voter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Ranking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204761" y="3891725"/>
            <a:ext cx="2532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Who’s the winner?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6145" y="3599088"/>
            <a:ext cx="4686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Depends on the tie breaking rule. 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If break tie alphabetically, the order of being eliminated is c, b</a:t>
            </a:r>
            <a:endParaRPr lang="en-US" sz="2400" dirty="0">
              <a:solidFill>
                <a:srgbClr val="0070C0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480408"/>
              </p:ext>
            </p:extLst>
          </p:nvPr>
        </p:nvGraphicFramePr>
        <p:xfrm>
          <a:off x="4666081" y="4928700"/>
          <a:ext cx="2747370" cy="11074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161887"/>
                <a:gridCol w="419917"/>
                <a:gridCol w="412069"/>
                <a:gridCol w="404220"/>
                <a:gridCol w="349277"/>
              </a:tblGrid>
              <a:tr h="331344">
                <a:tc>
                  <a:txBody>
                    <a:bodyPr/>
                    <a:lstStyle/>
                    <a:p>
                      <a:r>
                        <a:rPr lang="en-US" dirty="0" smtClean="0"/>
                        <a:t>Voter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Ranking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02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 Breaking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Commonly used tie </a:t>
            </a:r>
            <a:r>
              <a:rPr lang="en-US" dirty="0"/>
              <a:t>breaking </a:t>
            </a:r>
            <a:r>
              <a:rPr lang="en-US" dirty="0" smtClean="0"/>
              <a:t>rules include</a:t>
            </a:r>
          </a:p>
          <a:p>
            <a:pPr lvl="1"/>
            <a:r>
              <a:rPr lang="en-US" dirty="0" err="1" smtClean="0"/>
              <a:t>Borda</a:t>
            </a:r>
            <a:r>
              <a:rPr lang="en-US" dirty="0" smtClean="0"/>
              <a:t> count</a:t>
            </a:r>
          </a:p>
          <a:p>
            <a:pPr lvl="1"/>
            <a:r>
              <a:rPr lang="en-US" dirty="0" smtClean="0"/>
              <a:t>Having </a:t>
            </a:r>
            <a:r>
              <a:rPr lang="en-US" dirty="0"/>
              <a:t>the most votes in the first </a:t>
            </a:r>
            <a:r>
              <a:rPr lang="en-US" dirty="0" smtClean="0"/>
              <a:t>round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16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vote for candies!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 your own, rank your favorite candies</a:t>
            </a:r>
          </a:p>
          <a:p>
            <a:pPr lvl="1"/>
            <a:r>
              <a:rPr lang="en-US" dirty="0" smtClean="0"/>
              <a:t>M&amp;Ms</a:t>
            </a:r>
            <a:endParaRPr lang="en-US" dirty="0"/>
          </a:p>
          <a:p>
            <a:pPr lvl="1"/>
            <a:r>
              <a:rPr lang="en-US" dirty="0" smtClean="0"/>
              <a:t>Snickers</a:t>
            </a:r>
            <a:endParaRPr lang="en-US" dirty="0"/>
          </a:p>
          <a:p>
            <a:pPr lvl="1"/>
            <a:r>
              <a:rPr lang="en-US" dirty="0" smtClean="0"/>
              <a:t>Milky </a:t>
            </a:r>
            <a:r>
              <a:rPr lang="en-US" dirty="0"/>
              <a:t>Way</a:t>
            </a:r>
          </a:p>
          <a:p>
            <a:pPr lvl="1"/>
            <a:r>
              <a:rPr lang="en-US" dirty="0" smtClean="0"/>
              <a:t>Kit Kat</a:t>
            </a:r>
          </a:p>
          <a:p>
            <a:pPr lvl="1"/>
            <a:r>
              <a:rPr lang="en-US" dirty="0"/>
              <a:t>Skittles</a:t>
            </a:r>
          </a:p>
          <a:p>
            <a:r>
              <a:rPr lang="en-US" dirty="0"/>
              <a:t>Compute the Plurality, </a:t>
            </a:r>
            <a:r>
              <a:rPr lang="en-US" dirty="0" err="1"/>
              <a:t>Borda</a:t>
            </a:r>
            <a:r>
              <a:rPr lang="en-US" dirty="0"/>
              <a:t>, STV </a:t>
            </a:r>
            <a:r>
              <a:rPr lang="en-US" dirty="0" smtClean="0"/>
              <a:t>winners in your group (you may need to choose a tie-breaking rule)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22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 of Preference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Identity of voters does not matter</a:t>
            </a:r>
          </a:p>
          <a:p>
            <a:r>
              <a:rPr lang="en-US" sz="2400" dirty="0" smtClean="0"/>
              <a:t>Only </a:t>
            </a:r>
            <a:r>
              <a:rPr lang="en-US" sz="2400" dirty="0"/>
              <a:t>record how many voters </a:t>
            </a:r>
            <a:r>
              <a:rPr lang="en-US" sz="2400" dirty="0" smtClean="0"/>
              <a:t>has a preference</a:t>
            </a:r>
            <a:endParaRPr lang="en-US" dirty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559041"/>
              </p:ext>
            </p:extLst>
          </p:nvPr>
        </p:nvGraphicFramePr>
        <p:xfrm>
          <a:off x="1335864" y="3105359"/>
          <a:ext cx="6096000" cy="22250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22 voters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 voters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 voter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M&amp;Ms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Milky 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Kit Kat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Snickers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M&amp;Ms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M&amp;Ms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Milky 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Kit Kat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Skittles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Kit Kat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Skittles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Snickers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Skittles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Snickers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Milky Way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91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Choice Axioms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do we choose among different voting rules? What are the desirable properties?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92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Assignments</a:t>
            </a:r>
          </a:p>
          <a:p>
            <a:pPr lvl="1"/>
            <a:r>
              <a:rPr lang="en-US" dirty="0" smtClean="0"/>
              <a:t>HW11 (online); Due 11/27 Wed, 10 pm</a:t>
            </a:r>
          </a:p>
          <a:p>
            <a:pPr lvl="1"/>
            <a:r>
              <a:rPr lang="en-US" dirty="0" smtClean="0"/>
              <a:t>HW12 (written) will be released soon; </a:t>
            </a:r>
            <a:br>
              <a:rPr lang="en-US" dirty="0" smtClean="0"/>
            </a:br>
            <a:r>
              <a:rPr lang="en-US" dirty="0" smtClean="0"/>
              <a:t>Due 12/4 Wed, 10 pm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Piazza post for in-class questions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036426" y="1967697"/>
            <a:ext cx="30325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960770" y="1356108"/>
            <a:ext cx="2904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Due </a:t>
            </a:r>
            <a:r>
              <a:rPr lang="en-US" sz="2400" dirty="0" smtClean="0">
                <a:solidFill>
                  <a:srgbClr val="FF0000"/>
                </a:solidFill>
              </a:rPr>
              <a:t>12/2 Mon, </a:t>
            </a:r>
            <a:r>
              <a:rPr lang="en-US" sz="2400" dirty="0">
                <a:solidFill>
                  <a:srgbClr val="FF0000"/>
                </a:solidFill>
              </a:rPr>
              <a:t>10 pm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020116" y="2752847"/>
            <a:ext cx="30325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20116" y="2855030"/>
            <a:ext cx="2673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Due </a:t>
            </a:r>
            <a:r>
              <a:rPr lang="en-US" sz="2400" dirty="0" smtClean="0">
                <a:solidFill>
                  <a:srgbClr val="FF0000"/>
                </a:solidFill>
              </a:rPr>
              <a:t>12/6 Fri, </a:t>
            </a:r>
            <a:r>
              <a:rPr lang="en-US" sz="2400" dirty="0">
                <a:solidFill>
                  <a:srgbClr val="FF0000"/>
                </a:solidFill>
              </a:rPr>
              <a:t>10 pm</a:t>
            </a:r>
          </a:p>
        </p:txBody>
      </p:sp>
    </p:spTree>
    <p:extLst>
      <p:ext uri="{BB962C8B-B14F-4D97-AF65-F5344CB8AC3E}">
        <p14:creationId xmlns:p14="http://schemas.microsoft.com/office/powerpoint/2010/main" val="318287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Majority consistency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Majority consistency</a:t>
                </a:r>
                <a:r>
                  <a:rPr lang="en-US" dirty="0" smtClean="0"/>
                  <a:t>: Given </a:t>
                </a:r>
                <a:r>
                  <a:rPr lang="en-US" dirty="0"/>
                  <a:t>a voting rule that satisfies Majority Consistency, if a majority of voters rank alternative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first,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should be the final winner.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56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Piazza Poll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Which rules are not majority consistent?</a:t>
                </a:r>
              </a:p>
              <a:p>
                <a:pPr lvl="1"/>
                <a:r>
                  <a:rPr lang="en-US" dirty="0" smtClean="0"/>
                  <a:t>A</a:t>
                </a:r>
                <a:r>
                  <a:rPr lang="en-US" dirty="0"/>
                  <a:t>: Plurality: Each voter give one point to top alternative</a:t>
                </a:r>
              </a:p>
              <a:p>
                <a:pPr lvl="1"/>
                <a:r>
                  <a:rPr lang="en-US" dirty="0" smtClean="0"/>
                  <a:t>B: </a:t>
                </a:r>
                <a:r>
                  <a:rPr lang="en-US" dirty="0" err="1"/>
                  <a:t>Borda</a:t>
                </a:r>
                <a:r>
                  <a:rPr lang="en-US" dirty="0"/>
                  <a:t> </a:t>
                </a:r>
                <a:r>
                  <a:rPr lang="en-US" dirty="0" smtClean="0"/>
                  <a:t>count: </a:t>
                </a:r>
                <a:r>
                  <a:rPr lang="en-US" dirty="0"/>
                  <a:t>Each voter awards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points to alternative ranked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C</a:t>
                </a:r>
                <a:r>
                  <a:rPr lang="en-US" dirty="0"/>
                  <a:t>: Plurality with </a:t>
                </a:r>
                <a:r>
                  <a:rPr lang="en-US" dirty="0" smtClean="0"/>
                  <a:t>runoff: </a:t>
                </a:r>
                <a:r>
                  <a:rPr lang="en-US" dirty="0"/>
                  <a:t>Pairwise election between two alternatives with highest plurality scores</a:t>
                </a:r>
              </a:p>
              <a:p>
                <a:pPr lvl="1"/>
                <a:r>
                  <a:rPr lang="en-US" dirty="0" smtClean="0"/>
                  <a:t>D: </a:t>
                </a:r>
                <a:r>
                  <a:rPr lang="en-US" dirty="0"/>
                  <a:t>STV: In each round, alternative with least plurality votes is eliminated</a:t>
                </a:r>
              </a:p>
              <a:p>
                <a:pPr lvl="1"/>
                <a:r>
                  <a:rPr lang="en-US" dirty="0" smtClean="0"/>
                  <a:t>E: None</a:t>
                </a:r>
              </a:p>
              <a:p>
                <a:pPr lvl="1"/>
                <a:r>
                  <a:rPr lang="en-US" dirty="0" smtClean="0"/>
                  <a:t>F: I don’t know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97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Piazza Poll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Which rules are not majority consistent?</a:t>
            </a:r>
          </a:p>
          <a:p>
            <a:pPr lvl="1"/>
            <a:r>
              <a:rPr lang="en-US" dirty="0"/>
              <a:t>A: </a:t>
            </a:r>
            <a:r>
              <a:rPr lang="en-US" dirty="0" smtClean="0"/>
              <a:t>Plurality</a:t>
            </a:r>
          </a:p>
          <a:p>
            <a:pPr lvl="1"/>
            <a:r>
              <a:rPr lang="en-US" dirty="0" smtClean="0"/>
              <a:t>B</a:t>
            </a:r>
            <a:r>
              <a:rPr lang="en-US" dirty="0"/>
              <a:t>: </a:t>
            </a:r>
            <a:r>
              <a:rPr lang="en-US" dirty="0" err="1"/>
              <a:t>Borda</a:t>
            </a:r>
            <a:r>
              <a:rPr lang="en-US" dirty="0"/>
              <a:t> </a:t>
            </a:r>
            <a:r>
              <a:rPr lang="en-US" dirty="0" smtClean="0"/>
              <a:t>count</a:t>
            </a:r>
          </a:p>
          <a:p>
            <a:pPr lvl="1"/>
            <a:r>
              <a:rPr lang="en-US" dirty="0" smtClean="0"/>
              <a:t>C</a:t>
            </a:r>
            <a:r>
              <a:rPr lang="en-US" dirty="0"/>
              <a:t>: Plurality with </a:t>
            </a:r>
            <a:r>
              <a:rPr lang="en-US" dirty="0" smtClean="0"/>
              <a:t>runoff</a:t>
            </a:r>
          </a:p>
          <a:p>
            <a:pPr lvl="1"/>
            <a:r>
              <a:rPr lang="en-US" dirty="0" smtClean="0"/>
              <a:t>D</a:t>
            </a:r>
            <a:r>
              <a:rPr lang="en-US" dirty="0"/>
              <a:t>: </a:t>
            </a:r>
            <a:r>
              <a:rPr lang="en-US" dirty="0" smtClean="0"/>
              <a:t>STV</a:t>
            </a:r>
          </a:p>
          <a:p>
            <a:pPr lvl="1"/>
            <a:r>
              <a:rPr lang="en-US" dirty="0" smtClean="0"/>
              <a:t>E</a:t>
            </a:r>
            <a:r>
              <a:rPr lang="en-US" dirty="0"/>
              <a:t>: </a:t>
            </a:r>
            <a:r>
              <a:rPr lang="en-US" dirty="0" smtClean="0"/>
              <a:t>None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9233993"/>
                  </p:ext>
                </p:extLst>
              </p:nvPr>
            </p:nvGraphicFramePr>
            <p:xfrm>
              <a:off x="4727059" y="2427583"/>
              <a:ext cx="2595644" cy="219857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942406"/>
                    <a:gridCol w="826619"/>
                    <a:gridCol w="826619"/>
                  </a:tblGrid>
                  <a:tr h="71521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</a:t>
                          </a:r>
                        </a:p>
                        <a:p>
                          <a:r>
                            <a:rPr lang="en-US" dirty="0" smtClean="0"/>
                            <a:t>voters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dirty="0" smtClean="0"/>
                            <a:t>voter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9233993"/>
                  </p:ext>
                </p:extLst>
              </p:nvPr>
            </p:nvGraphicFramePr>
            <p:xfrm>
              <a:off x="4727059" y="2427583"/>
              <a:ext cx="2595644" cy="219857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942406"/>
                    <a:gridCol w="826619"/>
                    <a:gridCol w="826619"/>
                  </a:tblGrid>
                  <a:tr h="71521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</a:t>
                          </a:r>
                        </a:p>
                        <a:p>
                          <a:r>
                            <a:rPr lang="en-US" dirty="0" smtClean="0"/>
                            <a:t>voters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dirty="0" smtClean="0"/>
                            <a:t>voter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13971" t="-4274" r="-1471" b="-22136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959260"/>
              </p:ext>
            </p:extLst>
          </p:nvPr>
        </p:nvGraphicFramePr>
        <p:xfrm>
          <a:off x="1219269" y="4733071"/>
          <a:ext cx="6497320" cy="7416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86255"/>
                <a:gridCol w="1576705"/>
                <a:gridCol w="1671955"/>
                <a:gridCol w="146240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4*3+3*0=12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(4+3)*2=14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3*3+4*0=9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(4+3)*1=7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52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Condorcet Consistency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3042653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Recall: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beats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in a pairwise election </a:t>
                </a:r>
                <a:r>
                  <a:rPr lang="en-US" sz="2400" dirty="0">
                    <a:solidFill>
                      <a:schemeClr val="tx1"/>
                    </a:solidFill>
                  </a:rPr>
                  <a:t>if majority of voters prefer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 smtClean="0">
                    <a:solidFill>
                      <a:srgbClr val="0070C0"/>
                    </a:solidFill>
                  </a:rPr>
                  <a:t>Condorcet winner</a:t>
                </a:r>
                <a:r>
                  <a:rPr lang="en-US" sz="2400" dirty="0" smtClean="0"/>
                  <a:t> is the alternative that beats every other alternative in pairwise election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Condorcet paradox = cycle in majority preferences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3042653"/>
              </a:xfrm>
              <a:blipFill rotWithShape="0">
                <a:blip r:embed="rId2"/>
                <a:stretch>
                  <a:fillRect l="-519" t="-1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657684" y="4548704"/>
          <a:ext cx="5144168" cy="14833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956994"/>
                <a:gridCol w="729058"/>
                <a:gridCol w="729058"/>
                <a:gridCol w="7290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Voter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Ranking over</a:t>
                      </a:r>
                      <a:r>
                        <a:rPr lang="en-US" baseline="0" dirty="0" smtClean="0"/>
                        <a:t> alternatives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(first row is </a:t>
                      </a:r>
                      <a:r>
                        <a:rPr lang="en-US" dirty="0" smtClean="0"/>
                        <a:t> the most preferred)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614282" y="2844748"/>
            <a:ext cx="5122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Does a Condorcet winner always exist?</a:t>
            </a:r>
          </a:p>
        </p:txBody>
      </p:sp>
    </p:spTree>
    <p:extLst>
      <p:ext uri="{BB962C8B-B14F-4D97-AF65-F5344CB8AC3E}">
        <p14:creationId xmlns:p14="http://schemas.microsoft.com/office/powerpoint/2010/main" val="61322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Condorcet </a:t>
            </a:r>
            <a:r>
              <a:rPr lang="en-US" dirty="0" smtClean="0"/>
              <a:t>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042653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Condorcet consistency</a:t>
            </a:r>
            <a:r>
              <a:rPr lang="en-US" sz="2400" dirty="0"/>
              <a:t>: A voting rule satisfies majority consistency </a:t>
            </a:r>
            <a:r>
              <a:rPr lang="en-US" sz="2400" dirty="0" smtClean="0"/>
              <a:t>should </a:t>
            </a:r>
            <a:r>
              <a:rPr lang="en-US" sz="2400" dirty="0"/>
              <a:t>select a Condorcet Winner as the final winner if one exists.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23012" y="3931495"/>
            <a:ext cx="5268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Which of the introduced voting rules (Plurality, </a:t>
            </a:r>
            <a:r>
              <a:rPr lang="en-US" sz="2400" dirty="0" err="1">
                <a:solidFill>
                  <a:srgbClr val="0070C0"/>
                </a:solidFill>
              </a:rPr>
              <a:t>Borda</a:t>
            </a:r>
            <a:r>
              <a:rPr lang="en-US" sz="2400" dirty="0">
                <a:solidFill>
                  <a:srgbClr val="0070C0"/>
                </a:solidFill>
              </a:rPr>
              <a:t> count, Plurality with runoff, STV) are </a:t>
            </a:r>
            <a:r>
              <a:rPr lang="en-US" sz="2400" dirty="0" smtClean="0">
                <a:solidFill>
                  <a:srgbClr val="0070C0"/>
                </a:solidFill>
              </a:rPr>
              <a:t>Condorcet </a:t>
            </a:r>
            <a:r>
              <a:rPr lang="en-US" sz="2400" dirty="0">
                <a:solidFill>
                  <a:srgbClr val="0070C0"/>
                </a:solidFill>
              </a:rPr>
              <a:t>consistent?</a:t>
            </a:r>
          </a:p>
        </p:txBody>
      </p:sp>
    </p:spTree>
    <p:extLst>
      <p:ext uri="{BB962C8B-B14F-4D97-AF65-F5344CB8AC3E}">
        <p14:creationId xmlns:p14="http://schemas.microsoft.com/office/powerpoint/2010/main" val="320007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Condorcet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834147"/>
          </a:xfrm>
        </p:spPr>
        <p:txBody>
          <a:bodyPr>
            <a:normAutofit/>
          </a:bodyPr>
          <a:lstStyle/>
          <a:p>
            <a:r>
              <a:rPr lang="en-US" dirty="0" smtClean="0"/>
              <a:t>Winner under different voting rules in this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235245" y="3236496"/>
          <a:ext cx="5544228" cy="256941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000938"/>
                <a:gridCol w="1031450"/>
                <a:gridCol w="877960"/>
                <a:gridCol w="877960"/>
                <a:gridCol w="877960"/>
                <a:gridCol w="877960"/>
              </a:tblGrid>
              <a:tr h="715210">
                <a:tc>
                  <a:txBody>
                    <a:bodyPr/>
                    <a:lstStyle/>
                    <a:p>
                      <a:r>
                        <a:rPr lang="en-US" dirty="0" smtClean="0"/>
                        <a:t>33</a:t>
                      </a:r>
                    </a:p>
                    <a:p>
                      <a:r>
                        <a:rPr lang="en-US" dirty="0" smtClean="0"/>
                        <a:t>voters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 voters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voter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voters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 voters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 voters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78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Condorcet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834147"/>
          </a:xfrm>
        </p:spPr>
        <p:txBody>
          <a:bodyPr>
            <a:normAutofit/>
          </a:bodyPr>
          <a:lstStyle/>
          <a:p>
            <a:r>
              <a:rPr lang="en-US" dirty="0" smtClean="0"/>
              <a:t>Winner under different voting rules in this example</a:t>
            </a:r>
          </a:p>
          <a:p>
            <a:pPr lvl="1"/>
            <a:r>
              <a:rPr lang="en-US" dirty="0" smtClean="0"/>
              <a:t>Plurality: a; Borda: b; STV: d; Plurality with runoff: e</a:t>
            </a:r>
          </a:p>
          <a:p>
            <a:pPr lvl="1"/>
            <a:r>
              <a:rPr lang="en-US" dirty="0"/>
              <a:t>Condorcet winner: </a:t>
            </a:r>
            <a:r>
              <a:rPr lang="en-US" dirty="0" smtClean="0"/>
              <a:t>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235245" y="3236496"/>
          <a:ext cx="5544228" cy="256941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000938"/>
                <a:gridCol w="1031450"/>
                <a:gridCol w="877960"/>
                <a:gridCol w="877960"/>
                <a:gridCol w="877960"/>
                <a:gridCol w="877960"/>
              </a:tblGrid>
              <a:tr h="715210">
                <a:tc>
                  <a:txBody>
                    <a:bodyPr/>
                    <a:lstStyle/>
                    <a:p>
                      <a:r>
                        <a:rPr lang="en-US" dirty="0" smtClean="0"/>
                        <a:t>33</a:t>
                      </a:r>
                    </a:p>
                    <a:p>
                      <a:r>
                        <a:rPr lang="en-US" dirty="0" smtClean="0"/>
                        <a:t>voters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 voters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voter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voters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 voters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 voters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752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Strategy-</a:t>
            </a:r>
            <a:r>
              <a:rPr lang="en-US" dirty="0" err="1"/>
              <a:t>Proofness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Using </a:t>
            </a:r>
            <a:r>
              <a:rPr lang="en-US" sz="2400" dirty="0" err="1" smtClean="0"/>
              <a:t>Borda</a:t>
            </a:r>
            <a:r>
              <a:rPr lang="en-US" sz="2400" dirty="0" smtClean="0"/>
              <a:t> Count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12648" y="2119905"/>
          <a:ext cx="4683587" cy="18542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92241"/>
                <a:gridCol w="663782"/>
                <a:gridCol w="663782"/>
                <a:gridCol w="66378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Voter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dirty="0" smtClean="0"/>
                        <a:t>Ranking over</a:t>
                      </a:r>
                      <a:r>
                        <a:rPr lang="en-US" baseline="0" dirty="0" smtClean="0"/>
                        <a:t> alternatives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(first row is </a:t>
                      </a:r>
                      <a:r>
                        <a:rPr lang="en-US" dirty="0" smtClean="0"/>
                        <a:t> the most preferred)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12648" y="4402455"/>
          <a:ext cx="4683587" cy="18542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92241"/>
                <a:gridCol w="663782"/>
                <a:gridCol w="663782"/>
                <a:gridCol w="66378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Voter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dirty="0" smtClean="0"/>
                        <a:t>Ranking over</a:t>
                      </a:r>
                      <a:r>
                        <a:rPr lang="en-US" baseline="0" dirty="0" smtClean="0"/>
                        <a:t> alternatives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(first row is </a:t>
                      </a:r>
                      <a:r>
                        <a:rPr lang="en-US" dirty="0" smtClean="0"/>
                        <a:t> the most preferred)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10451" y="1658240"/>
            <a:ext cx="2642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Who is the winner?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10451" y="3957448"/>
            <a:ext cx="3269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Who is the winner now?</a:t>
            </a:r>
            <a:endParaRPr lang="en-US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/>
            </p:nvGraphicFramePr>
            <p:xfrm>
              <a:off x="5451683" y="2119905"/>
              <a:ext cx="871855" cy="1854200"/>
            </p:xfrm>
            <a:graphic>
              <a:graphicData uri="http://schemas.openxmlformats.org/drawingml/2006/table">
                <a:tbl>
                  <a:tblPr firstRow="1" bandRow="1">
                    <a:tableStyleId>{74C1A8A3-306A-4EB7-A6B1-4F7E0EB9C5D6}</a:tableStyleId>
                  </a:tblPr>
                  <a:tblGrid>
                    <a:gridCol w="871855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/>
            </p:nvGraphicFramePr>
            <p:xfrm>
              <a:off x="5451683" y="2119905"/>
              <a:ext cx="871855" cy="1854200"/>
            </p:xfrm>
            <a:graphic>
              <a:graphicData uri="http://schemas.openxmlformats.org/drawingml/2006/table">
                <a:tbl>
                  <a:tblPr firstRow="1" bandRow="1">
                    <a:tableStyleId>{74C1A8A3-306A-4EB7-A6B1-4F7E0EB9C5D6}</a:tableStyleId>
                  </a:tblPr>
                  <a:tblGrid>
                    <a:gridCol w="871855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3279" r="-1389" b="-4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/>
            </p:nvGraphicFramePr>
            <p:xfrm>
              <a:off x="5511486" y="4402455"/>
              <a:ext cx="871855" cy="1854200"/>
            </p:xfrm>
            <a:graphic>
              <a:graphicData uri="http://schemas.openxmlformats.org/drawingml/2006/table">
                <a:tbl>
                  <a:tblPr firstRow="1" bandRow="1">
                    <a:tableStyleId>{74C1A8A3-306A-4EB7-A6B1-4F7E0EB9C5D6}</a:tableStyleId>
                  </a:tblPr>
                  <a:tblGrid>
                    <a:gridCol w="871855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/>
            </p:nvGraphicFramePr>
            <p:xfrm>
              <a:off x="5511486" y="4402455"/>
              <a:ext cx="871855" cy="1854200"/>
            </p:xfrm>
            <a:graphic>
              <a:graphicData uri="http://schemas.openxmlformats.org/drawingml/2006/table">
                <a:tbl>
                  <a:tblPr firstRow="1" bandRow="1">
                    <a:tableStyleId>{74C1A8A3-306A-4EB7-A6B1-4F7E0EB9C5D6}</a:tableStyleId>
                  </a:tblPr>
                  <a:tblGrid>
                    <a:gridCol w="871855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3279" r="-1389" b="-4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3451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Strategy-</a:t>
            </a:r>
            <a:r>
              <a:rPr lang="en-US" dirty="0" err="1"/>
              <a:t>Proofness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Using </a:t>
            </a:r>
            <a:r>
              <a:rPr lang="en-US" sz="2400" dirty="0" err="1" smtClean="0"/>
              <a:t>Borda</a:t>
            </a:r>
            <a:r>
              <a:rPr lang="en-US" sz="2400" dirty="0" smtClean="0"/>
              <a:t> Count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802205"/>
              </p:ext>
            </p:extLst>
          </p:nvPr>
        </p:nvGraphicFramePr>
        <p:xfrm>
          <a:off x="612648" y="2119905"/>
          <a:ext cx="4683587" cy="18542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92241"/>
                <a:gridCol w="663782"/>
                <a:gridCol w="663782"/>
                <a:gridCol w="66378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Voter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dirty="0" smtClean="0"/>
                        <a:t>Ranking over</a:t>
                      </a:r>
                      <a:r>
                        <a:rPr lang="en-US" baseline="0" dirty="0" smtClean="0"/>
                        <a:t> alternatives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(first row is </a:t>
                      </a:r>
                      <a:r>
                        <a:rPr lang="en-US" dirty="0" smtClean="0"/>
                        <a:t> the most preferred)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01046" y="2348443"/>
            <a:ext cx="15856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b: 2*3+1*2=8</a:t>
            </a:r>
          </a:p>
          <a:p>
            <a:r>
              <a:rPr lang="en-US" dirty="0" smtClean="0"/>
              <a:t>a: 2*2+1*3=7</a:t>
            </a:r>
          </a:p>
          <a:p>
            <a:endParaRPr lang="en-US" dirty="0"/>
          </a:p>
          <a:p>
            <a:r>
              <a:rPr lang="en-US" dirty="0" smtClean="0"/>
              <a:t>b is the winner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590756"/>
              </p:ext>
            </p:extLst>
          </p:nvPr>
        </p:nvGraphicFramePr>
        <p:xfrm>
          <a:off x="612648" y="4402455"/>
          <a:ext cx="4683587" cy="18542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92241"/>
                <a:gridCol w="663782"/>
                <a:gridCol w="663782"/>
                <a:gridCol w="66378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Voter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dirty="0" smtClean="0"/>
                        <a:t>Ranking over</a:t>
                      </a:r>
                      <a:r>
                        <a:rPr lang="en-US" baseline="0" dirty="0" smtClean="0"/>
                        <a:t> alternatives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(first row is </a:t>
                      </a:r>
                      <a:r>
                        <a:rPr lang="en-US" dirty="0" smtClean="0"/>
                        <a:t> the most preferred)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501046" y="4678015"/>
            <a:ext cx="15856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b: 2*3+1*0=6</a:t>
            </a:r>
          </a:p>
          <a:p>
            <a:r>
              <a:rPr lang="en-US" dirty="0" smtClean="0"/>
              <a:t>a: 2*2+1*3=7</a:t>
            </a:r>
          </a:p>
          <a:p>
            <a:endParaRPr lang="en-US" dirty="0"/>
          </a:p>
          <a:p>
            <a:r>
              <a:rPr lang="en-US" dirty="0" smtClean="0"/>
              <a:t>a is the winner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10451" y="1658240"/>
            <a:ext cx="2642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Who is the winner?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10451" y="3957448"/>
            <a:ext cx="3269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Who is the winner now?</a:t>
            </a:r>
            <a:endParaRPr lang="en-US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5669090"/>
                  </p:ext>
                </p:extLst>
              </p:nvPr>
            </p:nvGraphicFramePr>
            <p:xfrm>
              <a:off x="5451683" y="2119905"/>
              <a:ext cx="871855" cy="1854200"/>
            </p:xfrm>
            <a:graphic>
              <a:graphicData uri="http://schemas.openxmlformats.org/drawingml/2006/table">
                <a:tbl>
                  <a:tblPr firstRow="1" bandRow="1">
                    <a:tableStyleId>{74C1A8A3-306A-4EB7-A6B1-4F7E0EB9C5D6}</a:tableStyleId>
                  </a:tblPr>
                  <a:tblGrid>
                    <a:gridCol w="871855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5669090"/>
                  </p:ext>
                </p:extLst>
              </p:nvPr>
            </p:nvGraphicFramePr>
            <p:xfrm>
              <a:off x="5451683" y="2119905"/>
              <a:ext cx="871855" cy="1854200"/>
            </p:xfrm>
            <a:graphic>
              <a:graphicData uri="http://schemas.openxmlformats.org/drawingml/2006/table">
                <a:tbl>
                  <a:tblPr firstRow="1" bandRow="1">
                    <a:tableStyleId>{74C1A8A3-306A-4EB7-A6B1-4F7E0EB9C5D6}</a:tableStyleId>
                  </a:tblPr>
                  <a:tblGrid>
                    <a:gridCol w="871855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3279" r="-1389" b="-4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8202101"/>
                  </p:ext>
                </p:extLst>
              </p:nvPr>
            </p:nvGraphicFramePr>
            <p:xfrm>
              <a:off x="5511486" y="4402455"/>
              <a:ext cx="871855" cy="1854200"/>
            </p:xfrm>
            <a:graphic>
              <a:graphicData uri="http://schemas.openxmlformats.org/drawingml/2006/table">
                <a:tbl>
                  <a:tblPr firstRow="1" bandRow="1">
                    <a:tableStyleId>{74C1A8A3-306A-4EB7-A6B1-4F7E0EB9C5D6}</a:tableStyleId>
                  </a:tblPr>
                  <a:tblGrid>
                    <a:gridCol w="871855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8202101"/>
                  </p:ext>
                </p:extLst>
              </p:nvPr>
            </p:nvGraphicFramePr>
            <p:xfrm>
              <a:off x="5511486" y="4402455"/>
              <a:ext cx="871855" cy="1854200"/>
            </p:xfrm>
            <a:graphic>
              <a:graphicData uri="http://schemas.openxmlformats.org/drawingml/2006/table">
                <a:tbl>
                  <a:tblPr firstRow="1" bandRow="1">
                    <a:tableStyleId>{74C1A8A3-306A-4EB7-A6B1-4F7E0EB9C5D6}</a:tableStyleId>
                  </a:tblPr>
                  <a:tblGrid>
                    <a:gridCol w="871855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3279" r="-1389" b="-4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0875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Strategy-</a:t>
            </a:r>
            <a:r>
              <a:rPr lang="en-US" dirty="0" err="1"/>
              <a:t>Proofness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single voter can manipulate the outcome!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62865"/>
              </p:ext>
            </p:extLst>
          </p:nvPr>
        </p:nvGraphicFramePr>
        <p:xfrm>
          <a:off x="612648" y="2119905"/>
          <a:ext cx="4683587" cy="18542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92241"/>
                <a:gridCol w="663782"/>
                <a:gridCol w="663782"/>
                <a:gridCol w="66378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Voter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dirty="0" smtClean="0"/>
                        <a:t>Ranking over</a:t>
                      </a:r>
                      <a:r>
                        <a:rPr lang="en-US" baseline="0" dirty="0" smtClean="0"/>
                        <a:t> alternatives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(first row is </a:t>
                      </a:r>
                      <a:r>
                        <a:rPr lang="en-US" dirty="0" smtClean="0"/>
                        <a:t> the most preferred)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501046" y="2348443"/>
            <a:ext cx="15856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b: 2*3+1*2=8</a:t>
            </a:r>
          </a:p>
          <a:p>
            <a:r>
              <a:rPr lang="en-US" dirty="0" smtClean="0"/>
              <a:t>a: 2*2+1*3=7</a:t>
            </a:r>
          </a:p>
          <a:p>
            <a:endParaRPr lang="en-US" dirty="0"/>
          </a:p>
          <a:p>
            <a:r>
              <a:rPr lang="en-US" dirty="0" smtClean="0"/>
              <a:t>b is the winner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988997"/>
              </p:ext>
            </p:extLst>
          </p:nvPr>
        </p:nvGraphicFramePr>
        <p:xfrm>
          <a:off x="612648" y="4402455"/>
          <a:ext cx="4683587" cy="18542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92241"/>
                <a:gridCol w="663782"/>
                <a:gridCol w="663782"/>
                <a:gridCol w="66378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Voter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dirty="0" smtClean="0"/>
                        <a:t>Ranking over</a:t>
                      </a:r>
                      <a:r>
                        <a:rPr lang="en-US" baseline="0" dirty="0" smtClean="0"/>
                        <a:t> alternatives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(first row is </a:t>
                      </a:r>
                      <a:r>
                        <a:rPr lang="en-US" dirty="0" smtClean="0"/>
                        <a:t> the most preferred)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501046" y="4678015"/>
            <a:ext cx="15856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b: 2*3+1*0=6</a:t>
            </a:r>
          </a:p>
          <a:p>
            <a:r>
              <a:rPr lang="en-US" dirty="0" smtClean="0"/>
              <a:t>a: 2*2+1*3=7</a:t>
            </a:r>
          </a:p>
          <a:p>
            <a:endParaRPr lang="en-US" dirty="0"/>
          </a:p>
          <a:p>
            <a:r>
              <a:rPr lang="en-US" dirty="0" smtClean="0"/>
              <a:t>a is the winner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293590"/>
                  </p:ext>
                </p:extLst>
              </p:nvPr>
            </p:nvGraphicFramePr>
            <p:xfrm>
              <a:off x="5451683" y="2119905"/>
              <a:ext cx="871855" cy="1854200"/>
            </p:xfrm>
            <a:graphic>
              <a:graphicData uri="http://schemas.openxmlformats.org/drawingml/2006/table">
                <a:tbl>
                  <a:tblPr firstRow="1" bandRow="1">
                    <a:tableStyleId>{74C1A8A3-306A-4EB7-A6B1-4F7E0EB9C5D6}</a:tableStyleId>
                  </a:tblPr>
                  <a:tblGrid>
                    <a:gridCol w="871855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293590"/>
                  </p:ext>
                </p:extLst>
              </p:nvPr>
            </p:nvGraphicFramePr>
            <p:xfrm>
              <a:off x="5451683" y="2119905"/>
              <a:ext cx="871855" cy="1854200"/>
            </p:xfrm>
            <a:graphic>
              <a:graphicData uri="http://schemas.openxmlformats.org/drawingml/2006/table">
                <a:tbl>
                  <a:tblPr firstRow="1" bandRow="1">
                    <a:tableStyleId>{74C1A8A3-306A-4EB7-A6B1-4F7E0EB9C5D6}</a:tableStyleId>
                  </a:tblPr>
                  <a:tblGrid>
                    <a:gridCol w="871855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3279" r="-1389" b="-4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0483441"/>
                  </p:ext>
                </p:extLst>
              </p:nvPr>
            </p:nvGraphicFramePr>
            <p:xfrm>
              <a:off x="5511486" y="4402455"/>
              <a:ext cx="871855" cy="1854200"/>
            </p:xfrm>
            <a:graphic>
              <a:graphicData uri="http://schemas.openxmlformats.org/drawingml/2006/table">
                <a:tbl>
                  <a:tblPr firstRow="1" bandRow="1">
                    <a:tableStyleId>{74C1A8A3-306A-4EB7-A6B1-4F7E0EB9C5D6}</a:tableStyleId>
                  </a:tblPr>
                  <a:tblGrid>
                    <a:gridCol w="871855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0483441"/>
                  </p:ext>
                </p:extLst>
              </p:nvPr>
            </p:nvGraphicFramePr>
            <p:xfrm>
              <a:off x="5511486" y="4402455"/>
              <a:ext cx="871855" cy="1854200"/>
            </p:xfrm>
            <a:graphic>
              <a:graphicData uri="http://schemas.openxmlformats.org/drawingml/2006/table">
                <a:tbl>
                  <a:tblPr firstRow="1" bandRow="1">
                    <a:tableStyleId>{74C1A8A3-306A-4EB7-A6B1-4F7E0EB9C5D6}</a:tableStyleId>
                  </a:tblPr>
                  <a:tblGrid>
                    <a:gridCol w="871855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3279" r="-1389" b="-4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1140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818246" y="668283"/>
            <a:ext cx="7585862" cy="99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AI: </a:t>
            </a:r>
            <a:r>
              <a:rPr lang="en-US" sz="2800" dirty="0"/>
              <a:t>Representation and Problem Solving</a:t>
            </a:r>
            <a:br>
              <a:rPr lang="en-US" sz="2800" dirty="0"/>
            </a:br>
            <a:r>
              <a:rPr lang="en-US" sz="2800" dirty="0" smtClean="0"/>
              <a:t>Game </a:t>
            </a:r>
            <a:r>
              <a:rPr lang="en-US" sz="2800" dirty="0"/>
              <a:t>Theory: </a:t>
            </a:r>
            <a:r>
              <a:rPr lang="en-US" sz="2800" dirty="0" smtClean="0"/>
              <a:t>Social Choice</a:t>
            </a:r>
            <a:endParaRPr lang="en-US" sz="28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259433" y="5068043"/>
            <a:ext cx="6806793" cy="1565329"/>
          </a:xfrm>
        </p:spPr>
        <p:txBody>
          <a:bodyPr>
            <a:normAutofit/>
          </a:bodyPr>
          <a:lstStyle/>
          <a:p>
            <a:r>
              <a:rPr lang="en-US" dirty="0"/>
              <a:t>Instructors: Fei Fang &amp; Pat Virtue</a:t>
            </a:r>
          </a:p>
          <a:p>
            <a:r>
              <a:rPr lang="en-US" dirty="0"/>
              <a:t>Slide credits: CMU AI and http://ai.berkeley.edu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2448" y="1926008"/>
            <a:ext cx="5045750" cy="31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71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Strategy-Proofness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voting rule is </a:t>
            </a:r>
            <a:r>
              <a:rPr lang="en-US" sz="2400" dirty="0" smtClean="0">
                <a:solidFill>
                  <a:srgbClr val="0070C0"/>
                </a:solidFill>
              </a:rPr>
              <a:t>strategyproof (SP)</a:t>
            </a:r>
            <a:r>
              <a:rPr lang="en-US" sz="2400" dirty="0" smtClean="0"/>
              <a:t> if a voter can never </a:t>
            </a:r>
            <a:r>
              <a:rPr lang="en-US" sz="2400" dirty="0" smtClean="0">
                <a:solidFill>
                  <a:srgbClr val="900000"/>
                </a:solidFill>
              </a:rPr>
              <a:t>benefit</a:t>
            </a:r>
            <a:r>
              <a:rPr lang="en-US" sz="2400" dirty="0" smtClean="0"/>
              <a:t> from lying about his preferences (regardless of what other voters do)</a:t>
            </a:r>
          </a:p>
          <a:p>
            <a:pPr lvl="1"/>
            <a:r>
              <a:rPr lang="en-US" dirty="0" smtClean="0"/>
              <a:t>Benefit: a more preferred alternative is selected as winner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075302"/>
              </p:ext>
            </p:extLst>
          </p:nvPr>
        </p:nvGraphicFramePr>
        <p:xfrm>
          <a:off x="1181809" y="3421339"/>
          <a:ext cx="2781783" cy="18542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111171"/>
                <a:gridCol w="517002"/>
                <a:gridCol w="578735"/>
                <a:gridCol w="5748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Voter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dirty="0" smtClean="0"/>
                        <a:t>Ranking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140618"/>
              </p:ext>
            </p:extLst>
          </p:nvPr>
        </p:nvGraphicFramePr>
        <p:xfrm>
          <a:off x="4702442" y="3421339"/>
          <a:ext cx="2781783" cy="18542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111171"/>
                <a:gridCol w="517002"/>
                <a:gridCol w="578735"/>
                <a:gridCol w="5748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Voter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dirty="0" smtClean="0"/>
                        <a:t>Ranking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325369" y="2936826"/>
            <a:ext cx="2638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900000"/>
                </a:solidFill>
              </a:rPr>
              <a:t>Do not lie: b </a:t>
            </a:r>
            <a:r>
              <a:rPr lang="en-US" dirty="0">
                <a:solidFill>
                  <a:srgbClr val="900000"/>
                </a:solidFill>
              </a:rPr>
              <a:t>is the winner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25279" y="2936826"/>
            <a:ext cx="1936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900000"/>
                </a:solidFill>
              </a:rPr>
              <a:t>Lie: a </a:t>
            </a:r>
            <a:r>
              <a:rPr lang="en-US" dirty="0">
                <a:solidFill>
                  <a:srgbClr val="900000"/>
                </a:solidFill>
              </a:rPr>
              <a:t>is the winner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1743" y="5425658"/>
            <a:ext cx="7643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a voter’s preference is a&gt;b&gt;c, c will be selected w/o lying, and b will be selected w/ lying, then the voter still benefits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879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Piazza Poll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900000"/>
                    </a:solidFill>
                  </a:rPr>
                  <a:t>Which of the introduced voting rules </a:t>
                </a:r>
                <a:r>
                  <a:rPr lang="en-US" dirty="0" smtClean="0">
                    <a:solidFill>
                      <a:srgbClr val="900000"/>
                    </a:solidFill>
                  </a:rPr>
                  <a:t>are </a:t>
                </a:r>
                <a:r>
                  <a:rPr lang="en-US" dirty="0" err="1" smtClean="0">
                    <a:solidFill>
                      <a:srgbClr val="900000"/>
                    </a:solidFill>
                  </a:rPr>
                  <a:t>strategyproof</a:t>
                </a:r>
                <a:r>
                  <a:rPr lang="en-US" dirty="0">
                    <a:solidFill>
                      <a:srgbClr val="900000"/>
                    </a:solidFill>
                  </a:rPr>
                  <a:t>?</a:t>
                </a:r>
              </a:p>
              <a:p>
                <a:pPr lvl="1"/>
                <a:r>
                  <a:rPr lang="en-US" dirty="0" smtClean="0"/>
                  <a:t>A</a:t>
                </a:r>
                <a:r>
                  <a:rPr lang="en-US" dirty="0"/>
                  <a:t>: Plurality: Each voter give one point to top alternative</a:t>
                </a:r>
              </a:p>
              <a:p>
                <a:pPr lvl="1"/>
                <a:r>
                  <a:rPr lang="en-US" dirty="0" smtClean="0"/>
                  <a:t>B: </a:t>
                </a:r>
                <a:r>
                  <a:rPr lang="en-US" dirty="0" err="1"/>
                  <a:t>Borda</a:t>
                </a:r>
                <a:r>
                  <a:rPr lang="en-US" dirty="0"/>
                  <a:t> </a:t>
                </a:r>
                <a:r>
                  <a:rPr lang="en-US" dirty="0" smtClean="0"/>
                  <a:t>count: </a:t>
                </a:r>
                <a:r>
                  <a:rPr lang="en-US" dirty="0"/>
                  <a:t>Each voter awards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points to alternative ranked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C</a:t>
                </a:r>
                <a:r>
                  <a:rPr lang="en-US" dirty="0"/>
                  <a:t>: Plurality with </a:t>
                </a:r>
                <a:r>
                  <a:rPr lang="en-US" dirty="0" smtClean="0"/>
                  <a:t>runoff: </a:t>
                </a:r>
                <a:r>
                  <a:rPr lang="en-US" dirty="0"/>
                  <a:t>Pairwise election between two alternatives with highest plurality scores</a:t>
                </a:r>
              </a:p>
              <a:p>
                <a:pPr lvl="1"/>
                <a:r>
                  <a:rPr lang="en-US" dirty="0" smtClean="0"/>
                  <a:t>D: </a:t>
                </a:r>
                <a:r>
                  <a:rPr lang="en-US" dirty="0"/>
                  <a:t>STV: In each round, alternative with least plurality votes is eliminated</a:t>
                </a:r>
              </a:p>
              <a:p>
                <a:pPr lvl="1"/>
                <a:r>
                  <a:rPr lang="en-US" dirty="0" smtClean="0"/>
                  <a:t>E: None</a:t>
                </a:r>
              </a:p>
              <a:p>
                <a:pPr lvl="1"/>
                <a:r>
                  <a:rPr lang="en-US" dirty="0" smtClean="0"/>
                  <a:t>F: I don’t know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44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Piazza Poll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900000"/>
                </a:solidFill>
              </a:rPr>
              <a:t>Which of the introduced voting rules </a:t>
            </a:r>
            <a:r>
              <a:rPr lang="en-US" dirty="0" smtClean="0">
                <a:solidFill>
                  <a:srgbClr val="900000"/>
                </a:solidFill>
              </a:rPr>
              <a:t>are </a:t>
            </a:r>
            <a:r>
              <a:rPr lang="en-US" dirty="0" err="1" smtClean="0">
                <a:solidFill>
                  <a:srgbClr val="900000"/>
                </a:solidFill>
              </a:rPr>
              <a:t>strategyproof</a:t>
            </a:r>
            <a:r>
              <a:rPr lang="en-US" dirty="0">
                <a:solidFill>
                  <a:srgbClr val="900000"/>
                </a:solidFill>
              </a:rPr>
              <a:t>?</a:t>
            </a:r>
          </a:p>
          <a:p>
            <a:pPr lvl="1"/>
            <a:r>
              <a:rPr lang="en-US" dirty="0" smtClean="0"/>
              <a:t>A</a:t>
            </a:r>
            <a:r>
              <a:rPr lang="en-US" dirty="0"/>
              <a:t>: </a:t>
            </a:r>
            <a:r>
              <a:rPr lang="en-US" dirty="0" smtClean="0"/>
              <a:t>Plurality</a:t>
            </a:r>
          </a:p>
          <a:p>
            <a:pPr lvl="1"/>
            <a:r>
              <a:rPr lang="en-US" dirty="0" smtClean="0"/>
              <a:t>B: </a:t>
            </a:r>
            <a:r>
              <a:rPr lang="en-US" dirty="0" err="1"/>
              <a:t>Borda</a:t>
            </a:r>
            <a:r>
              <a:rPr lang="en-US" dirty="0"/>
              <a:t> </a:t>
            </a:r>
            <a:r>
              <a:rPr lang="en-US" dirty="0" smtClean="0"/>
              <a:t>count</a:t>
            </a:r>
          </a:p>
          <a:p>
            <a:pPr lvl="1"/>
            <a:r>
              <a:rPr lang="en-US" dirty="0" smtClean="0"/>
              <a:t>C</a:t>
            </a:r>
            <a:r>
              <a:rPr lang="en-US" dirty="0"/>
              <a:t>: Plurality with </a:t>
            </a:r>
            <a:r>
              <a:rPr lang="en-US" dirty="0" smtClean="0"/>
              <a:t>runoff</a:t>
            </a:r>
          </a:p>
          <a:p>
            <a:pPr lvl="1"/>
            <a:r>
              <a:rPr lang="en-US" dirty="0" smtClean="0"/>
              <a:t>D: STV</a:t>
            </a:r>
          </a:p>
          <a:p>
            <a:pPr lvl="1"/>
            <a:r>
              <a:rPr lang="en-US" dirty="0" smtClean="0"/>
              <a:t>E: None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27989" y="2052883"/>
            <a:ext cx="49501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Previous example already showed that </a:t>
            </a:r>
            <a:r>
              <a:rPr lang="en-US" sz="2400" dirty="0" err="1">
                <a:solidFill>
                  <a:srgbClr val="0070C0"/>
                </a:solidFill>
              </a:rPr>
              <a:t>Borda</a:t>
            </a:r>
            <a:r>
              <a:rPr lang="en-US" sz="2400" dirty="0">
                <a:solidFill>
                  <a:srgbClr val="0070C0"/>
                </a:solidFill>
              </a:rPr>
              <a:t> count is not.</a:t>
            </a:r>
          </a:p>
          <a:p>
            <a:r>
              <a:rPr lang="en-US" sz="2400" dirty="0">
                <a:solidFill>
                  <a:srgbClr val="0070C0"/>
                </a:solidFill>
              </a:rPr>
              <a:t>My true preference is a&gt;b&gt;c, but b&gt;c&gt;a for 50 other voters and c&gt;b&gt;a for the remaining 50 voters. </a:t>
            </a:r>
            <a:r>
              <a:rPr lang="en-US" sz="2400" dirty="0" smtClean="0">
                <a:solidFill>
                  <a:srgbClr val="0070C0"/>
                </a:solidFill>
              </a:rPr>
              <a:t>Assume the tie-breaking rule will make c the winner if I report truthfully. Then </a:t>
            </a:r>
            <a:r>
              <a:rPr lang="en-US" sz="2400" dirty="0">
                <a:solidFill>
                  <a:srgbClr val="0070C0"/>
                </a:solidFill>
              </a:rPr>
              <a:t>I would report b&gt;c&gt;a to make b the winner instead of c under Plurality, Plurality with runoff, and STV. So none.</a:t>
            </a:r>
          </a:p>
        </p:txBody>
      </p:sp>
    </p:spTree>
    <p:extLst>
      <p:ext uri="{BB962C8B-B14F-4D97-AF65-F5344CB8AC3E}">
        <p14:creationId xmlns:p14="http://schemas.microsoft.com/office/powerpoint/2010/main" val="381745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Greedy Algorithm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/>
                  <a:t>Manipulation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481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Given voting rule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 smtClean="0"/>
                  <a:t> and preference profile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 smtClean="0"/>
                  <a:t> voters, how can the last </a:t>
                </a:r>
                <a:r>
                  <a:rPr lang="en-US" sz="2400" dirty="0"/>
                  <a:t>voter report preference to </a:t>
                </a:r>
                <a:r>
                  <a:rPr lang="en-US" sz="2400" dirty="0" smtClean="0"/>
                  <a:t>let a specific alternative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i="1" dirty="0" smtClean="0"/>
                  <a:t>uniquely</a:t>
                </a:r>
                <a:r>
                  <a:rPr lang="en-US" sz="2400" dirty="0" smtClean="0"/>
                  <a:t> win (no tie breaking)?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519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356281"/>
                  </p:ext>
                </p:extLst>
              </p:nvPr>
            </p:nvGraphicFramePr>
            <p:xfrm>
              <a:off x="844952" y="2492415"/>
              <a:ext cx="7515828" cy="3238917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7515828"/>
                  </a:tblGrid>
                  <a:tr h="46523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 smtClean="0"/>
                            <a:t>Greedy algorithm</a:t>
                          </a:r>
                          <a:r>
                            <a:rPr lang="en-US" sz="2200" baseline="0" dirty="0" smtClean="0"/>
                            <a:t> for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baseline="0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200" i="1" baseline="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200" baseline="0" dirty="0" smtClean="0"/>
                            <a:t>Manipulation</a:t>
                          </a:r>
                          <a:endParaRPr lang="en-US" sz="2200" dirty="0" smtClean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 smtClean="0"/>
                            <a:t>Rank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200" dirty="0" smtClean="0"/>
                            <a:t> in the first place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 smtClean="0"/>
                            <a:t>While there are unranked alternatives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 smtClean="0"/>
                            <a:t>      If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200" dirty="0" smtClean="0"/>
                            <a:t> that can be placed in the next spot without preventing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200" dirty="0" smtClean="0"/>
                            <a:t> from winning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 smtClean="0"/>
                            <a:t>             place this alternative in</a:t>
                          </a:r>
                          <a:r>
                            <a:rPr lang="en-US" sz="2200" baseline="0" dirty="0" smtClean="0"/>
                            <a:t> the next spot</a:t>
                          </a:r>
                          <a:endParaRPr lang="en-US" sz="2200" dirty="0" smtClean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 smtClean="0"/>
                            <a:t>      else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 smtClean="0"/>
                            <a:t>             return false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 smtClean="0"/>
                            <a:t>return true (with final ranking)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356281"/>
                  </p:ext>
                </p:extLst>
              </p:nvPr>
            </p:nvGraphicFramePr>
            <p:xfrm>
              <a:off x="844952" y="2492415"/>
              <a:ext cx="7515828" cy="3238917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7515828"/>
                  </a:tblGrid>
                  <a:tr h="4652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t="-7792" r="-162" b="-618182"/>
                          </a:stretch>
                        </a:blipFill>
                      </a:tcPr>
                    </a:tc>
                  </a:tr>
                  <a:tr h="2773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t="-18202" r="-162" b="-438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Rectangle 7"/>
          <p:cNvSpPr/>
          <p:nvPr/>
        </p:nvSpPr>
        <p:spPr>
          <a:xfrm>
            <a:off x="1459992" y="5866247"/>
            <a:ext cx="5540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Correctness proved (Bartholdi et al., 1989)</a:t>
            </a:r>
          </a:p>
        </p:txBody>
      </p:sp>
    </p:spTree>
    <p:extLst>
      <p:ext uri="{BB962C8B-B14F-4D97-AF65-F5344CB8AC3E}">
        <p14:creationId xmlns:p14="http://schemas.microsoft.com/office/powerpoint/2010/main" val="61101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Greedy Algorithm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Manipulation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481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Example with </a:t>
            </a:r>
            <a:r>
              <a:rPr lang="en-US" dirty="0" err="1" smtClean="0"/>
              <a:t>Borda</a:t>
            </a:r>
            <a:r>
              <a:rPr lang="en-US" dirty="0" smtClean="0"/>
              <a:t> count voting rule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320800" y="1833880"/>
          <a:ext cx="5144168" cy="18542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956994"/>
                <a:gridCol w="729058"/>
                <a:gridCol w="729058"/>
                <a:gridCol w="7290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Voter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dirty="0" smtClean="0"/>
                        <a:t>Ranking over</a:t>
                      </a:r>
                      <a:r>
                        <a:rPr lang="en-US" baseline="0" dirty="0" smtClean="0"/>
                        <a:t> alternatives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(first row is </a:t>
                      </a:r>
                      <a:r>
                        <a:rPr lang="en-US" dirty="0" smtClean="0"/>
                        <a:t> the most preferred)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516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Greedy Algorithm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Manipulation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481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Example with </a:t>
            </a:r>
            <a:r>
              <a:rPr lang="en-US" dirty="0" err="1"/>
              <a:t>Borda</a:t>
            </a:r>
            <a:r>
              <a:rPr lang="en-US" dirty="0"/>
              <a:t> count voting rule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12648" y="4302760"/>
              <a:ext cx="5333626" cy="185420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2685322"/>
                    <a:gridCol w="662076"/>
                    <a:gridCol w="526396"/>
                    <a:gridCol w="609600"/>
                    <a:gridCol w="85023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Voter ID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rowSpan="4">
                      <a:txBody>
                        <a:bodyPr/>
                        <a:lstStyle/>
                        <a:p>
                          <a:r>
                            <a:rPr lang="en-US" dirty="0" smtClean="0"/>
                            <a:t>Ranking over</a:t>
                          </a:r>
                          <a:r>
                            <a:rPr lang="en-US" baseline="0" dirty="0" smtClean="0"/>
                            <a:t> alternatives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aseline="0" dirty="0" smtClean="0"/>
                            <a:t>(first row is </a:t>
                          </a:r>
                          <a:r>
                            <a:rPr lang="en-US" dirty="0" smtClean="0"/>
                            <a:t> the most preferred)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4670628"/>
                  </p:ext>
                </p:extLst>
              </p:nvPr>
            </p:nvGraphicFramePr>
            <p:xfrm>
              <a:off x="612648" y="4302760"/>
              <a:ext cx="5333626" cy="185420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2685322"/>
                    <a:gridCol w="662076"/>
                    <a:gridCol w="526396"/>
                    <a:gridCol w="609600"/>
                    <a:gridCol w="85023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Voter ID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25714" t="-8197" r="-1429" b="-424590"/>
                          </a:stretch>
                        </a:blipFill>
                      </a:tcPr>
                    </a:tc>
                  </a:tr>
                  <a:tr h="370840">
                    <a:tc rowSpan="4">
                      <a:txBody>
                        <a:bodyPr/>
                        <a:lstStyle/>
                        <a:p>
                          <a:r>
                            <a:rPr lang="en-US" dirty="0" smtClean="0"/>
                            <a:t>Ranking over</a:t>
                          </a:r>
                          <a:r>
                            <a:rPr lang="en-US" baseline="0" dirty="0" smtClean="0"/>
                            <a:t> alternatives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aseline="0" dirty="0" smtClean="0"/>
                            <a:t>(first row is </a:t>
                          </a:r>
                          <a:r>
                            <a:rPr lang="en-US" dirty="0" smtClean="0"/>
                            <a:t> the most preferred)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12648" y="1833880"/>
              <a:ext cx="5333626" cy="185420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2589935"/>
                    <a:gridCol w="638558"/>
                    <a:gridCol w="638558"/>
                    <a:gridCol w="638558"/>
                    <a:gridCol w="828017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Voter ID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rowSpan="4">
                      <a:txBody>
                        <a:bodyPr/>
                        <a:lstStyle/>
                        <a:p>
                          <a:r>
                            <a:rPr lang="en-US" dirty="0" smtClean="0"/>
                            <a:t>Ranking over</a:t>
                          </a:r>
                          <a:r>
                            <a:rPr lang="en-US" baseline="0" dirty="0" smtClean="0"/>
                            <a:t> alternatives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aseline="0" dirty="0" smtClean="0"/>
                            <a:t>(first row is </a:t>
                          </a:r>
                          <a:r>
                            <a:rPr lang="en-US" dirty="0" smtClean="0"/>
                            <a:t> the most preferred)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4711715"/>
                  </p:ext>
                </p:extLst>
              </p:nvPr>
            </p:nvGraphicFramePr>
            <p:xfrm>
              <a:off x="612648" y="1833880"/>
              <a:ext cx="5333626" cy="185420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2589935"/>
                    <a:gridCol w="638558"/>
                    <a:gridCol w="638558"/>
                    <a:gridCol w="638558"/>
                    <a:gridCol w="828017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Voter ID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544118" t="-8197" r="-1471" b="-424590"/>
                          </a:stretch>
                        </a:blipFill>
                      </a:tcPr>
                    </a:tc>
                  </a:tr>
                  <a:tr h="370840">
                    <a:tc rowSpan="4">
                      <a:txBody>
                        <a:bodyPr/>
                        <a:lstStyle/>
                        <a:p>
                          <a:r>
                            <a:rPr lang="en-US" dirty="0" smtClean="0"/>
                            <a:t>Ranking over</a:t>
                          </a:r>
                          <a:r>
                            <a:rPr lang="en-US" baseline="0" dirty="0" smtClean="0"/>
                            <a:t> alternatives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aseline="0" dirty="0" smtClean="0"/>
                            <a:t>(first row is </a:t>
                          </a:r>
                          <a:r>
                            <a:rPr lang="en-US" dirty="0" smtClean="0"/>
                            <a:t> the most preferred)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>
            <a:off x="6174334" y="2338025"/>
            <a:ext cx="19193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b: 2*3+1*2=8</a:t>
            </a:r>
          </a:p>
          <a:p>
            <a:r>
              <a:rPr lang="en-US" dirty="0" smtClean="0"/>
              <a:t>a: 2*2+1*3=7</a:t>
            </a:r>
          </a:p>
          <a:p>
            <a:endParaRPr lang="en-US" dirty="0"/>
          </a:p>
          <a:p>
            <a:r>
              <a:rPr lang="en-US" dirty="0" smtClean="0"/>
              <a:t>Cannot put b 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2934" y="3771027"/>
            <a:ext cx="245746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c: 2*1+1*2=4</a:t>
            </a:r>
          </a:p>
          <a:p>
            <a:r>
              <a:rPr lang="en-US" dirty="0" smtClean="0"/>
              <a:t>a: 2*2+1*3=7</a:t>
            </a:r>
          </a:p>
          <a:p>
            <a:r>
              <a:rPr lang="en-US" dirty="0" smtClean="0"/>
              <a:t>c can be placed second</a:t>
            </a:r>
          </a:p>
          <a:p>
            <a:endParaRPr lang="en-US" dirty="0" smtClean="0"/>
          </a:p>
          <a:p>
            <a:r>
              <a:rPr lang="en-US" dirty="0"/>
              <a:t>b: </a:t>
            </a:r>
            <a:r>
              <a:rPr lang="en-US" dirty="0" smtClean="0"/>
              <a:t>2*3+1*1=7</a:t>
            </a:r>
          </a:p>
          <a:p>
            <a:r>
              <a:rPr lang="en-US" dirty="0" smtClean="0"/>
              <a:t>b cannot be placed third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d: 2*0+1*1=1</a:t>
            </a:r>
          </a:p>
          <a:p>
            <a:r>
              <a:rPr lang="en-US" dirty="0" smtClean="0"/>
              <a:t>d can be placed third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14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voting rule is </a:t>
            </a:r>
            <a:r>
              <a:rPr lang="en-US" dirty="0" smtClean="0">
                <a:solidFill>
                  <a:srgbClr val="0070C0"/>
                </a:solidFill>
              </a:rPr>
              <a:t>dictatorial</a:t>
            </a:r>
            <a:r>
              <a:rPr lang="en-US" dirty="0" smtClean="0"/>
              <a:t> if there is a voter who always gets his most preferred alternative</a:t>
            </a:r>
          </a:p>
          <a:p>
            <a:endParaRPr lang="en-US" dirty="0"/>
          </a:p>
          <a:p>
            <a:r>
              <a:rPr lang="en-US" dirty="0" smtClean="0"/>
              <a:t>A voting rule is </a:t>
            </a:r>
            <a:r>
              <a:rPr lang="en-US" dirty="0" smtClean="0">
                <a:solidFill>
                  <a:srgbClr val="0070C0"/>
                </a:solidFill>
              </a:rPr>
              <a:t>constant</a:t>
            </a:r>
            <a:r>
              <a:rPr lang="en-US" dirty="0" smtClean="0"/>
              <a:t> if the same alternative is always chosen (regardless of the stated preferences)</a:t>
            </a:r>
          </a:p>
          <a:p>
            <a:endParaRPr lang="en-US" dirty="0"/>
          </a:p>
          <a:p>
            <a:r>
              <a:rPr lang="en-US" dirty="0"/>
              <a:t>A voting rule is </a:t>
            </a:r>
            <a:r>
              <a:rPr lang="en-US" dirty="0">
                <a:solidFill>
                  <a:srgbClr val="0070C0"/>
                </a:solidFill>
              </a:rPr>
              <a:t>onto</a:t>
            </a:r>
            <a:r>
              <a:rPr lang="en-US" dirty="0"/>
              <a:t> if any alternative can win, for some set of stated preferences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85706" y="5156021"/>
            <a:ext cx="7244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Which of the introduced voting rules </a:t>
            </a:r>
            <a:r>
              <a:rPr lang="en-US" sz="2400" dirty="0" smtClean="0">
                <a:solidFill>
                  <a:srgbClr val="0070C0"/>
                </a:solidFill>
              </a:rPr>
              <a:t>(</a:t>
            </a:r>
            <a:r>
              <a:rPr lang="en-US" sz="2400" dirty="0">
                <a:solidFill>
                  <a:srgbClr val="0070C0"/>
                </a:solidFill>
              </a:rPr>
              <a:t>Plurality, </a:t>
            </a:r>
            <a:r>
              <a:rPr lang="en-US" sz="2400" dirty="0" err="1">
                <a:solidFill>
                  <a:srgbClr val="0070C0"/>
                </a:solidFill>
              </a:rPr>
              <a:t>Borda</a:t>
            </a:r>
            <a:r>
              <a:rPr lang="en-US" sz="2400" dirty="0">
                <a:solidFill>
                  <a:srgbClr val="0070C0"/>
                </a:solidFill>
              </a:rPr>
              <a:t> count, Plurality with runoff, </a:t>
            </a:r>
            <a:r>
              <a:rPr lang="en-US" sz="2400" dirty="0" smtClean="0">
                <a:solidFill>
                  <a:srgbClr val="0070C0"/>
                </a:solidFill>
              </a:rPr>
              <a:t>STV) are dictatorial, constant or onto?</a:t>
            </a:r>
          </a:p>
        </p:txBody>
      </p:sp>
    </p:spTree>
    <p:extLst>
      <p:ext uri="{BB962C8B-B14F-4D97-AF65-F5344CB8AC3E}">
        <p14:creationId xmlns:p14="http://schemas.microsoft.com/office/powerpoint/2010/main" val="261561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in Social Choice Theory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559478" cy="493776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Constant functions and dictatorships are SP</a:t>
                </a:r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Theorem (Gibbard-Satterthwaite):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400" dirty="0" smtClean="0"/>
                  <a:t>, then any voting rule that is SP and onto is dictatorial</a:t>
                </a:r>
              </a:p>
              <a:p>
                <a:pPr lvl="1"/>
                <a:r>
                  <a:rPr lang="en-US" dirty="0" smtClean="0"/>
                  <a:t>Any voting rule that is onto and nondictatorial is </a:t>
                </a:r>
                <a:r>
                  <a:rPr lang="en-US" dirty="0" err="1" smtClean="0"/>
                  <a:t>manipulable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It 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impossible</a:t>
                </a:r>
                <a:r>
                  <a:rPr lang="en-US" dirty="0" smtClean="0"/>
                  <a:t> to have a voting rule that is </a:t>
                </a:r>
                <a:r>
                  <a:rPr lang="en-US" dirty="0" err="1" smtClean="0"/>
                  <a:t>strategyproof</a:t>
                </a:r>
                <a:r>
                  <a:rPr lang="en-US" dirty="0" smtClean="0"/>
                  <a:t>, onto, and </a:t>
                </a:r>
                <a:r>
                  <a:rPr lang="en-US" dirty="0" err="1" smtClean="0"/>
                  <a:t>nondictatorial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559478" cy="4937760"/>
              </a:xfrm>
              <a:blipFill rotWithShape="0">
                <a:blip r:embed="rId2"/>
                <a:stretch>
                  <a:fillRect l="-499" t="-988" r="-1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42405" y="1203767"/>
            <a:ext cx="885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Why?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15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(Optional) Mechanism Design Overview and Second Price Auction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814388" cy="365125"/>
          </a:xfrm>
        </p:spPr>
        <p:txBody>
          <a:bodyPr/>
          <a:lstStyle/>
          <a:p>
            <a:fld id="{A3B20E47-2A4C-4221-B6B9-A2AC2F1C1077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597" y="2623241"/>
            <a:ext cx="4406900" cy="13430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110" y="4307941"/>
            <a:ext cx="3003651" cy="1823806"/>
          </a:xfrm>
          <a:prstGeom prst="rect">
            <a:avLst/>
          </a:prstGeom>
        </p:spPr>
      </p:pic>
      <p:pic>
        <p:nvPicPr>
          <p:cNvPr id="2050" name="Picture 2" descr="Image result for auc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71" y="3700662"/>
            <a:ext cx="3871126" cy="212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64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have an auction!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1 box of milk chocolate to be purchased</a:t>
                </a:r>
              </a:p>
              <a:p>
                <a:r>
                  <a:rPr lang="en-US" dirty="0" smtClean="0"/>
                  <a:t>Each participant submit a bid (a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I will give the chocolate to the one with the highest bid</a:t>
                </a:r>
              </a:p>
              <a:p>
                <a:r>
                  <a:rPr lang="en-US" dirty="0" smtClean="0"/>
                  <a:t>The person who get the chocolate needs to pay a price that equals the second highest bid provided by any participant (in dollars)</a:t>
                </a:r>
              </a:p>
              <a:p>
                <a:r>
                  <a:rPr lang="en-US" dirty="0" smtClean="0"/>
                  <a:t>How much will you bid?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56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7594" y="1215342"/>
            <a:ext cx="8625069" cy="493776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Understand the </a:t>
            </a:r>
            <a:r>
              <a:rPr lang="en-US" dirty="0" smtClean="0">
                <a:solidFill>
                  <a:srgbClr val="0070C0"/>
                </a:solidFill>
              </a:rPr>
              <a:t>voting model</a:t>
            </a:r>
          </a:p>
          <a:p>
            <a:r>
              <a:rPr lang="en-US" dirty="0" smtClean="0"/>
              <a:t>Find the winner under the following </a:t>
            </a:r>
            <a:r>
              <a:rPr lang="en-US" dirty="0" smtClean="0">
                <a:solidFill>
                  <a:srgbClr val="0070C0"/>
                </a:solidFill>
              </a:rPr>
              <a:t>voting rules</a:t>
            </a:r>
          </a:p>
          <a:p>
            <a:pPr lvl="1"/>
            <a:r>
              <a:rPr lang="en-US" dirty="0" smtClean="0"/>
              <a:t>Plurality, </a:t>
            </a:r>
            <a:r>
              <a:rPr lang="en-US" dirty="0" err="1" smtClean="0"/>
              <a:t>Borda</a:t>
            </a:r>
            <a:r>
              <a:rPr lang="en-US" dirty="0" smtClean="0"/>
              <a:t> count, </a:t>
            </a:r>
            <a:r>
              <a:rPr lang="en-US" dirty="0"/>
              <a:t>Plurality with </a:t>
            </a:r>
            <a:r>
              <a:rPr lang="en-US" dirty="0" smtClean="0"/>
              <a:t>runoff,</a:t>
            </a:r>
            <a:r>
              <a:rPr lang="en-US" dirty="0"/>
              <a:t> Single Transferable Vote</a:t>
            </a:r>
          </a:p>
          <a:p>
            <a:r>
              <a:rPr lang="en-US" dirty="0" smtClean="0"/>
              <a:t>Describe the </a:t>
            </a:r>
            <a:r>
              <a:rPr lang="en-US" dirty="0"/>
              <a:t>following </a:t>
            </a:r>
            <a:r>
              <a:rPr lang="en-US" dirty="0" smtClean="0"/>
              <a:t>concepts, </a:t>
            </a:r>
            <a:r>
              <a:rPr lang="en-US" dirty="0" smtClean="0">
                <a:solidFill>
                  <a:srgbClr val="0070C0"/>
                </a:solidFill>
              </a:rPr>
              <a:t>axioms, and properties of </a:t>
            </a:r>
            <a:r>
              <a:rPr lang="en-US" dirty="0">
                <a:solidFill>
                  <a:srgbClr val="0070C0"/>
                </a:solidFill>
              </a:rPr>
              <a:t>voting </a:t>
            </a:r>
            <a:r>
              <a:rPr lang="en-US" dirty="0" smtClean="0">
                <a:solidFill>
                  <a:srgbClr val="0070C0"/>
                </a:solidFill>
              </a:rPr>
              <a:t>rules</a:t>
            </a:r>
          </a:p>
          <a:p>
            <a:pPr lvl="1"/>
            <a:r>
              <a:rPr lang="en-US" dirty="0" smtClean="0"/>
              <a:t>Pairwise election, Condorcet winner</a:t>
            </a:r>
          </a:p>
          <a:p>
            <a:pPr lvl="1"/>
            <a:r>
              <a:rPr lang="en-US" dirty="0" smtClean="0"/>
              <a:t>Majority consistency, Condorcet consistency, </a:t>
            </a:r>
            <a:r>
              <a:rPr lang="en-US" dirty="0" err="1" smtClean="0"/>
              <a:t>Strategyproof</a:t>
            </a:r>
            <a:endParaRPr lang="en-US" dirty="0" smtClean="0"/>
          </a:p>
          <a:p>
            <a:pPr lvl="1"/>
            <a:r>
              <a:rPr lang="en-US" dirty="0" smtClean="0"/>
              <a:t>Dictatorial, constant, onto</a:t>
            </a:r>
            <a:endParaRPr lang="en-US" dirty="0"/>
          </a:p>
          <a:p>
            <a:r>
              <a:rPr lang="en-US" dirty="0"/>
              <a:t>Understand the </a:t>
            </a:r>
            <a:r>
              <a:rPr lang="en-US" dirty="0">
                <a:solidFill>
                  <a:srgbClr val="0070C0"/>
                </a:solidFill>
              </a:rPr>
              <a:t>possibility </a:t>
            </a:r>
            <a:r>
              <a:rPr lang="en-US" dirty="0"/>
              <a:t>of satisfying multiple properties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/>
              <a:t>Describe the greedy algorithm for </a:t>
            </a:r>
            <a:r>
              <a:rPr lang="en-US" dirty="0" smtClean="0">
                <a:solidFill>
                  <a:srgbClr val="0070C0"/>
                </a:solidFill>
              </a:rPr>
              <a:t>voting rule manipulation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54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Design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Mechanism specifies what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actions</a:t>
                </a:r>
                <a:r>
                  <a:rPr lang="en-US" dirty="0" smtClean="0"/>
                  <a:t> the agent can take, and what is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outcome</a:t>
                </a:r>
                <a:r>
                  <a:rPr lang="en-US" dirty="0" smtClean="0"/>
                  <a:t> after the agents take actions</a:t>
                </a:r>
              </a:p>
              <a:p>
                <a:r>
                  <a:rPr lang="en-US" dirty="0" smtClean="0"/>
                  <a:t>Given a mechanism, </a:t>
                </a:r>
                <a:r>
                  <a:rPr lang="en-US" dirty="0"/>
                  <a:t>the interaction among agents can be seen as a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-player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game</a:t>
                </a:r>
                <a:endParaRPr lang="en-US" dirty="0" smtClean="0"/>
              </a:p>
              <a:p>
                <a:r>
                  <a:rPr lang="en-US" dirty="0"/>
                  <a:t>Mechanism design: Choose a mechanism that can will cause rational agents to behave in a desired way, i.e., the solution or </a:t>
                </a:r>
                <a:r>
                  <a:rPr lang="en-US" dirty="0">
                    <a:solidFill>
                      <a:srgbClr val="0070C0"/>
                    </a:solidFill>
                  </a:rPr>
                  <a:t>equilibrium</a:t>
                </a:r>
                <a:r>
                  <a:rPr lang="en-US" dirty="0"/>
                  <a:t> of the </a:t>
                </a:r>
                <a:r>
                  <a:rPr lang="en-US" dirty="0">
                    <a:solidFill>
                      <a:srgbClr val="0070C0"/>
                    </a:solidFill>
                  </a:rPr>
                  <a:t>induced game </a:t>
                </a:r>
                <a:r>
                  <a:rPr lang="en-US" dirty="0"/>
                  <a:t>satisfy properties or optimize certain </a:t>
                </a:r>
                <a:r>
                  <a:rPr lang="en-US" dirty="0" smtClean="0"/>
                  <a:t>goals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94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player’s utility function depends on his “type”</a:t>
            </a:r>
          </a:p>
          <a:p>
            <a:r>
              <a:rPr lang="en-US" dirty="0" smtClean="0"/>
              <a:t>In chocolate auction, a person on diet may have different </a:t>
            </a:r>
            <a:r>
              <a:rPr lang="en-US" dirty="0" smtClean="0">
                <a:solidFill>
                  <a:srgbClr val="0070C0"/>
                </a:solidFill>
              </a:rPr>
              <a:t>valuation</a:t>
            </a:r>
            <a:r>
              <a:rPr lang="en-US" dirty="0" smtClean="0"/>
              <a:t> of the chocolate from a person who loves chocolate and is not on diet, leading to different </a:t>
            </a:r>
            <a:r>
              <a:rPr lang="en-US" dirty="0"/>
              <a:t>utility </a:t>
            </a:r>
            <a:r>
              <a:rPr lang="en-US" dirty="0" smtClean="0"/>
              <a:t>functions</a:t>
            </a:r>
          </a:p>
          <a:p>
            <a:r>
              <a:rPr lang="en-US" dirty="0" smtClean="0"/>
              <a:t>Each participant </a:t>
            </a:r>
            <a:r>
              <a:rPr lang="en-US" dirty="0" smtClean="0">
                <a:solidFill>
                  <a:srgbClr val="0070C0"/>
                </a:solidFill>
              </a:rPr>
              <a:t>knows his own type </a:t>
            </a:r>
            <a:r>
              <a:rPr lang="en-US" dirty="0" smtClean="0"/>
              <a:t>but only </a:t>
            </a:r>
            <a:r>
              <a:rPr lang="en-US" dirty="0" smtClean="0">
                <a:solidFill>
                  <a:srgbClr val="0070C0"/>
                </a:solidFill>
              </a:rPr>
              <a:t>knows a prior distribution of other players’ type</a:t>
            </a:r>
          </a:p>
          <a:p>
            <a:r>
              <a:rPr lang="en-US" dirty="0" smtClean="0"/>
              <a:t>Keep </a:t>
            </a:r>
            <a:r>
              <a:rPr lang="en-US" dirty="0"/>
              <a:t>in mind that </a:t>
            </a:r>
            <a:r>
              <a:rPr lang="en-US" dirty="0" smtClean="0"/>
              <a:t>once </a:t>
            </a:r>
            <a:r>
              <a:rPr lang="en-US" dirty="0"/>
              <a:t>the </a:t>
            </a:r>
            <a:r>
              <a:rPr lang="en-US" dirty="0" smtClean="0"/>
              <a:t>auction mechanism </a:t>
            </a:r>
            <a:r>
              <a:rPr lang="en-US" dirty="0"/>
              <a:t>is specified, it is a game among participating </a:t>
            </a:r>
            <a:r>
              <a:rPr lang="en-US" dirty="0" smtClean="0"/>
              <a:t>agents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65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Truthfulness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</a:t>
                </a:r>
                <a:r>
                  <a:rPr lang="en-US" dirty="0"/>
                  <a:t>mechanism </a:t>
                </a:r>
                <a:r>
                  <a:rPr lang="en-US" dirty="0" smtClean="0"/>
                  <a:t>is truthful if each agent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’s equilibrium strategy is to report his true valuation (or utility function)</a:t>
                </a:r>
              </a:p>
              <a:p>
                <a:r>
                  <a:rPr lang="en-US" dirty="0" smtClean="0"/>
                  <a:t>Just a different name of </a:t>
                </a:r>
                <a:r>
                  <a:rPr lang="en-US" dirty="0" err="1" smtClean="0"/>
                  <a:t>strategyproofness</a:t>
                </a:r>
                <a:r>
                  <a:rPr lang="en-US" dirty="0" smtClean="0"/>
                  <a:t> in the context of mechanism design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1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Price Auction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Every participant submitting a bid that equals their true valuation is a (Weakly) Dominant Strategy Equilibrium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43</a:t>
            </a:fld>
            <a:endParaRPr lang="en-US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168442" y="2967789"/>
          <a:ext cx="3272589" cy="2711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34611" y="3448588"/>
              <a:ext cx="5366084" cy="175260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1179731"/>
                    <a:gridCol w="1496202"/>
                    <a:gridCol w="1179731"/>
                    <a:gridCol w="1510420"/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endParaRPr lang="en-US" sz="1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endParaRPr lang="en-US" sz="1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US" sz="18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:r>
                            <a:rPr lang="en-US" sz="1800" b="0" dirty="0" smtClean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)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US" sz="18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:r>
                            <a:rPr lang="en-US" sz="1800" b="0" dirty="0" smtClean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)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0678051"/>
                  </p:ext>
                </p:extLst>
              </p:nvPr>
            </p:nvGraphicFramePr>
            <p:xfrm>
              <a:off x="3534611" y="3448588"/>
              <a:ext cx="5366084" cy="175260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1179731"/>
                    <a:gridCol w="1496202"/>
                    <a:gridCol w="1179731"/>
                    <a:gridCol w="1510420"/>
                  </a:tblGrid>
                  <a:tr h="37084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8197" r="-100909" b="-39836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9548" t="-8197" r="-452" b="-39836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108197" r="-355670" b="-2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26804" t="-108197" r="-128866" b="-2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208197" r="-355670" b="-1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26804" t="-208197" r="-128866" b="-1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177358" r="-355670" b="-14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26804" t="-177358" r="-128866" b="-14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34630" y="3564567"/>
                <a:ext cx="4738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630" y="3564567"/>
                <a:ext cx="473848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627810" y="4006334"/>
                <a:ext cx="4738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810" y="4006334"/>
                <a:ext cx="47384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29201" y="4375666"/>
                <a:ext cx="4789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01" y="4375666"/>
                <a:ext cx="478913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596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Price Auction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Every participant submitting a bid that equals their true valuation is a (Weakly) Dominant Strategy Equilibrium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34611" y="3448588"/>
              <a:ext cx="5366084" cy="202184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1179731"/>
                    <a:gridCol w="1496202"/>
                    <a:gridCol w="1179731"/>
                    <a:gridCol w="1510420"/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endParaRPr lang="en-US" sz="1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endParaRPr lang="en-US" sz="1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:r>
                            <a:rPr lang="en-US" sz="1800" b="0" dirty="0" smtClean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oMath>
                          </a14:m>
                          <a:r>
                            <a:rPr lang="en-US" sz="1800" dirty="0" smtClean="0"/>
                            <a:t>)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:r>
                            <a:rPr lang="en-US" sz="1800" b="0" dirty="0" smtClean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oMath>
                          </a14:m>
                          <a:r>
                            <a:rPr lang="en-US" sz="1800" dirty="0" smtClean="0"/>
                            <a:t>)</a:t>
                          </a:r>
                          <a:endParaRPr lang="en-US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US" sz="18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:r>
                            <a:rPr lang="en-US" sz="1800" b="0" dirty="0" smtClean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)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800" dirty="0" smtClean="0"/>
                        </a:p>
                        <a:p>
                          <a:pPr algn="ctr"/>
                          <a:r>
                            <a:rPr lang="en-US" sz="1800" dirty="0" smtClean="0"/>
                            <a:t>(optimal)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US" sz="18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:r>
                            <a:rPr lang="en-US" sz="1800" b="0" dirty="0" smtClean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)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 smtClean="0"/>
                        </a:p>
                        <a:p>
                          <a:pPr algn="ctr"/>
                          <a:r>
                            <a:rPr lang="en-US" sz="1800" dirty="0" smtClean="0"/>
                            <a:t>(optimal)</a:t>
                          </a:r>
                          <a:endParaRPr lang="en-US" sz="1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8574776"/>
                  </p:ext>
                </p:extLst>
              </p:nvPr>
            </p:nvGraphicFramePr>
            <p:xfrm>
              <a:off x="3534611" y="3448588"/>
              <a:ext cx="5366084" cy="202184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1179731"/>
                    <a:gridCol w="1496202"/>
                    <a:gridCol w="1179731"/>
                    <a:gridCol w="1510420"/>
                  </a:tblGrid>
                  <a:tr h="37084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8197" r="-100909" b="-47049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9548" t="-8197" r="-452" b="-47049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108197" r="-355670" b="-3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8862" t="-108197" r="-180488" b="-3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26804" t="-108197" r="-128866" b="-3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55645" t="-108197" r="-806" b="-370492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119811" r="-355670" b="-11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8862" t="-119811" r="-180488" b="-11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26804" t="-119811" r="-128866" b="-11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55645" t="-119811" r="-806" b="-113208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221905" r="-355670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8862" t="-221905" r="-180488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26804" t="-221905" r="-128866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55645" t="-221905" r="-806" b="-1428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10" name="Chart 9"/>
          <p:cNvGraphicFramePr/>
          <p:nvPr/>
        </p:nvGraphicFramePr>
        <p:xfrm>
          <a:off x="168442" y="2967789"/>
          <a:ext cx="3272589" cy="2711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734630" y="3564567"/>
                <a:ext cx="4738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630" y="3564567"/>
                <a:ext cx="473848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27810" y="4006334"/>
                <a:ext cx="4738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810" y="4006334"/>
                <a:ext cx="47384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29201" y="4375666"/>
                <a:ext cx="4789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01" y="4375666"/>
                <a:ext cx="478913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494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Choice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mathematical theory that deal with aggregation of individual preferences</a:t>
            </a:r>
          </a:p>
          <a:p>
            <a:r>
              <a:rPr lang="en-US" dirty="0" smtClean="0"/>
              <a:t>Wide applications in economics</a:t>
            </a:r>
            <a:r>
              <a:rPr lang="en-US" dirty="0"/>
              <a:t>, </a:t>
            </a:r>
            <a:r>
              <a:rPr lang="en-US" dirty="0" smtClean="0"/>
              <a:t>public policy, etc.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88265" y="3353302"/>
            <a:ext cx="1626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Kenneth Arrow</a:t>
            </a:r>
          </a:p>
        </p:txBody>
      </p:sp>
      <p:sp>
        <p:nvSpPr>
          <p:cNvPr id="8" name="Rectangle 7"/>
          <p:cNvSpPr/>
          <p:nvPr/>
        </p:nvSpPr>
        <p:spPr>
          <a:xfrm>
            <a:off x="4301411" y="2710128"/>
            <a:ext cx="4630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20th Century – </a:t>
            </a:r>
            <a:r>
              <a:rPr lang="en-US" dirty="0" smtClean="0"/>
              <a:t>Winners </a:t>
            </a:r>
            <a:r>
              <a:rPr lang="en-US" dirty="0"/>
              <a:t>of Nobel Memorial Prize in Economic Sciences</a:t>
            </a:r>
          </a:p>
        </p:txBody>
      </p:sp>
      <p:pic>
        <p:nvPicPr>
          <p:cNvPr id="1026" name="Picture 2" descr="Kenneth Arrow, Stanford Univers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97" y="3775710"/>
            <a:ext cx="190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artya Sen , c2000 (437924603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440" y="3775709"/>
            <a:ext cx="3047528" cy="237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342929" y="3353302"/>
            <a:ext cx="2067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Amartya Kumar Sen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9691" y="3206988"/>
            <a:ext cx="33994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Origins in Ancient </a:t>
            </a:r>
            <a:r>
              <a:rPr lang="en-US" dirty="0" smtClean="0"/>
              <a:t>Greece</a:t>
            </a:r>
          </a:p>
          <a:p>
            <a:endParaRPr lang="en-US" dirty="0" smtClean="0"/>
          </a:p>
          <a:p>
            <a:r>
              <a:rPr lang="en-US" dirty="0" smtClean="0"/>
              <a:t>18th </a:t>
            </a:r>
            <a:r>
              <a:rPr lang="en-US" dirty="0"/>
              <a:t>century – Formal foundations </a:t>
            </a:r>
            <a:r>
              <a:rPr lang="en-US" dirty="0" smtClean="0"/>
              <a:t>by Condorcet </a:t>
            </a:r>
            <a:r>
              <a:rPr lang="en-US" dirty="0"/>
              <a:t>and </a:t>
            </a:r>
            <a:r>
              <a:rPr lang="en-US" dirty="0" err="1" smtClean="0"/>
              <a:t>Borda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19th </a:t>
            </a:r>
            <a:r>
              <a:rPr lang="en-US" dirty="0"/>
              <a:t>Century – Charles </a:t>
            </a:r>
            <a:r>
              <a:rPr lang="en-US" dirty="0" smtClean="0"/>
              <a:t>Dodgson</a:t>
            </a:r>
          </a:p>
        </p:txBody>
      </p:sp>
    </p:spTree>
    <p:extLst>
      <p:ext uri="{BB962C8B-B14F-4D97-AF65-F5344CB8AC3E}">
        <p14:creationId xmlns:p14="http://schemas.microsoft.com/office/powerpoint/2010/main" val="404480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Model</a:t>
                </a:r>
              </a:p>
              <a:p>
                <a:pPr lvl="1"/>
                <a:r>
                  <a:rPr lang="en-US" dirty="0" smtClean="0"/>
                  <a:t>Set of voters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1..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Set of </a:t>
                </a:r>
                <a:r>
                  <a:rPr lang="en-US" dirty="0" smtClean="0"/>
                  <a:t>alternatives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pPr lvl="1"/>
                <a:r>
                  <a:rPr lang="en-US" dirty="0" smtClean="0"/>
                  <a:t>Each voter has a ranking over the alternatives</a:t>
                </a:r>
              </a:p>
              <a:p>
                <a:pPr lvl="1"/>
                <a:r>
                  <a:rPr lang="en-US" dirty="0" smtClean="0"/>
                  <a:t>Preference profile: collection of all voters’ rankings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689131"/>
              </p:ext>
            </p:extLst>
          </p:nvPr>
        </p:nvGraphicFramePr>
        <p:xfrm>
          <a:off x="1427584" y="4152187"/>
          <a:ext cx="5144167" cy="14833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589935"/>
                <a:gridCol w="638558"/>
                <a:gridCol w="638558"/>
                <a:gridCol w="638558"/>
                <a:gridCol w="6385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Voter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Ranking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3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Voting rule: function that maps preference profiles to alternatives that specifies the winner of the election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8856262"/>
                  </p:ext>
                </p:extLst>
              </p:nvPr>
            </p:nvGraphicFramePr>
            <p:xfrm>
              <a:off x="160116" y="2842292"/>
              <a:ext cx="6425878" cy="3136138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6425878"/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function voting(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oMath>
                          </a14:m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Input: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en-US" dirty="0" smtClean="0"/>
                            <a:t> where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</m:oMath>
                          </a14:m>
                          <a:r>
                            <a:rPr lang="en-US" dirty="0" smtClean="0"/>
                            <a:t> {a,</a:t>
                          </a:r>
                          <a:r>
                            <a:rPr lang="en-US" baseline="0" dirty="0" smtClean="0"/>
                            <a:t> b, c</a:t>
                          </a:r>
                          <a:r>
                            <a:rPr lang="en-US" dirty="0" smtClean="0"/>
                            <a:t>} is the candidate at rank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oMath>
                          </a14:m>
                          <a:r>
                            <a:rPr lang="en-US" dirty="0" smtClean="0"/>
                            <a:t> for voter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endParaRPr lang="en-US" dirty="0" smtClean="0"/>
                        </a:p>
                        <a:p>
                          <a:r>
                            <a:rPr lang="en-US" dirty="0" smtClean="0"/>
                            <a:t>Output: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:r>
                            <a:rPr lang="en-US" baseline="0" dirty="0" smtClean="0"/>
                            <a:t>{a, b, c} describes the winner</a:t>
                          </a:r>
                          <a:endParaRPr lang="en-US" dirty="0" smtClean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 smtClean="0"/>
                        </a:p>
                        <a:p>
                          <a:endParaRPr lang="en-US" dirty="0" smtClean="0"/>
                        </a:p>
                        <a:p>
                          <a:endParaRPr lang="en-US" dirty="0" smtClean="0"/>
                        </a:p>
                        <a:p>
                          <a:endParaRPr lang="en-US" dirty="0" smtClean="0"/>
                        </a:p>
                        <a:p>
                          <a:endParaRPr lang="en-US" dirty="0" smtClean="0"/>
                        </a:p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US" dirty="0" smtClean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8856262"/>
                  </p:ext>
                </p:extLst>
              </p:nvPr>
            </p:nvGraphicFramePr>
            <p:xfrm>
              <a:off x="160116" y="2842292"/>
              <a:ext cx="6425878" cy="3136138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6425878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8333" r="-190" b="-783333"/>
                          </a:stretch>
                        </a:blipFill>
                      </a:tcPr>
                    </a:tc>
                  </a:tr>
                  <a:tr h="6621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59633" r="-190" b="-331193"/>
                          </a:stretch>
                        </a:blipFill>
                      </a:tcPr>
                    </a:tc>
                  </a:tr>
                  <a:tr h="1737360">
                    <a:tc>
                      <a:txBody>
                        <a:bodyPr/>
                        <a:lstStyle/>
                        <a:p>
                          <a:endParaRPr lang="en-US" dirty="0" smtClean="0"/>
                        </a:p>
                        <a:p>
                          <a:endParaRPr lang="en-US" dirty="0" smtClean="0"/>
                        </a:p>
                        <a:p>
                          <a:endParaRPr lang="en-US" dirty="0" smtClean="0"/>
                        </a:p>
                        <a:p>
                          <a:endParaRPr lang="en-US" dirty="0" smtClean="0"/>
                        </a:p>
                        <a:p>
                          <a:endParaRPr lang="en-US" dirty="0" smtClean="0"/>
                        </a:p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752459" r="-190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883078" y="3927676"/>
                <a:ext cx="1911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Example Matrix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078" y="3927676"/>
                <a:ext cx="1911934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54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95839"/>
              </p:ext>
            </p:extLst>
          </p:nvPr>
        </p:nvGraphicFramePr>
        <p:xfrm>
          <a:off x="6553200" y="4352403"/>
          <a:ext cx="243068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7671"/>
                <a:gridCol w="607671"/>
                <a:gridCol w="607671"/>
                <a:gridCol w="6076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66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Plurality (used in almost all political elections)</a:t>
            </a:r>
            <a:endParaRPr lang="en-US" dirty="0"/>
          </a:p>
          <a:p>
            <a:pPr lvl="1"/>
            <a:r>
              <a:rPr lang="en-US" dirty="0" smtClean="0"/>
              <a:t>Each voter give one point to top alternative</a:t>
            </a:r>
          </a:p>
          <a:p>
            <a:pPr lvl="1"/>
            <a:r>
              <a:rPr lang="en-US" dirty="0" smtClean="0"/>
              <a:t>Alternative with most points win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62805" y="3590827"/>
            <a:ext cx="2532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Who’s the winner?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2385" y="3590826"/>
            <a:ext cx="316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a</a:t>
            </a:r>
            <a:endParaRPr lang="en-US" sz="2400" dirty="0">
              <a:solidFill>
                <a:srgbClr val="0070C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689131"/>
              </p:ext>
            </p:extLst>
          </p:nvPr>
        </p:nvGraphicFramePr>
        <p:xfrm>
          <a:off x="1427584" y="4152187"/>
          <a:ext cx="5144167" cy="14833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589935"/>
                <a:gridCol w="638558"/>
                <a:gridCol w="638558"/>
                <a:gridCol w="638558"/>
                <a:gridCol w="6385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Voter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Ranking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34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Rules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err="1" smtClean="0"/>
                  <a:t>Borda</a:t>
                </a:r>
                <a:r>
                  <a:rPr lang="en-US" dirty="0" smtClean="0"/>
                  <a:t> count (used for national election in Slovenia)</a:t>
                </a:r>
              </a:p>
              <a:p>
                <a:pPr lvl="1"/>
                <a:r>
                  <a:rPr lang="en-US" dirty="0" smtClean="0"/>
                  <a:t>Each voter awards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points to alternative ranked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Alternative with most points </a:t>
                </a:r>
                <a:r>
                  <a:rPr lang="en-US" dirty="0" smtClean="0"/>
                  <a:t>win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427584" y="4152187"/>
          <a:ext cx="5144167" cy="14833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589935"/>
                <a:gridCol w="638558"/>
                <a:gridCol w="638558"/>
                <a:gridCol w="638558"/>
                <a:gridCol w="6385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Voter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Ranking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62805" y="3590827"/>
            <a:ext cx="2532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Who’s the winner?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2385" y="359082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b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57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ngYangTheme">
  <a:themeElements>
    <a:clrScheme name="Teamcore_Color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900000"/>
      </a:accent1>
      <a:accent2>
        <a:srgbClr val="F0B81F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ngYangTheme" id="{D7630A04-C4F1-4873-A4EC-33A465EB564F}" vid="{97D5BBA1-6F79-4368-8DB0-1EFD1EF8D9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RongYangTheme</Template>
  <TotalTime>17914</TotalTime>
  <Words>2766</Words>
  <Application>Microsoft Office PowerPoint</Application>
  <PresentationFormat>On-screen Show (4:3)</PresentationFormat>
  <Paragraphs>1010</Paragraphs>
  <Slides>44</Slides>
  <Notes>2</Notes>
  <HiddenSlides>8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Cambria Math</vt:lpstr>
      <vt:lpstr>Gill Sans MT</vt:lpstr>
      <vt:lpstr>Wingdings</vt:lpstr>
      <vt:lpstr>Wingdings 3</vt:lpstr>
      <vt:lpstr>RongYangTheme</vt:lpstr>
      <vt:lpstr>Please form groups of 3-4 for today’s lecture!</vt:lpstr>
      <vt:lpstr>Announcement</vt:lpstr>
      <vt:lpstr>AI: Representation and Problem Solving Game Theory: Social Choice</vt:lpstr>
      <vt:lpstr>Learning Objectives</vt:lpstr>
      <vt:lpstr>Social Choice Theory</vt:lpstr>
      <vt:lpstr>Voting Model</vt:lpstr>
      <vt:lpstr>Voting Rules</vt:lpstr>
      <vt:lpstr>Voting Rules</vt:lpstr>
      <vt:lpstr>Voting Rules</vt:lpstr>
      <vt:lpstr>Voting Rules</vt:lpstr>
      <vt:lpstr>Pairwise Election</vt:lpstr>
      <vt:lpstr>Voting Rules</vt:lpstr>
      <vt:lpstr>Voting Rules</vt:lpstr>
      <vt:lpstr>Voting Rules</vt:lpstr>
      <vt:lpstr>Voting Rules</vt:lpstr>
      <vt:lpstr>Tie Breaking</vt:lpstr>
      <vt:lpstr>Let’s vote for candies!</vt:lpstr>
      <vt:lpstr>Representation of Preference Profile</vt:lpstr>
      <vt:lpstr>Social Choice Axioms</vt:lpstr>
      <vt:lpstr>Majority consistency</vt:lpstr>
      <vt:lpstr>Piazza Poll 1</vt:lpstr>
      <vt:lpstr>Piazza Poll 1</vt:lpstr>
      <vt:lpstr>Condorcet Consistency</vt:lpstr>
      <vt:lpstr>Condorcet Consistency</vt:lpstr>
      <vt:lpstr>Condorcet Consistency</vt:lpstr>
      <vt:lpstr>Condorcet Consistency</vt:lpstr>
      <vt:lpstr>Strategy-Proofness</vt:lpstr>
      <vt:lpstr>Strategy-Proofness</vt:lpstr>
      <vt:lpstr>Strategy-Proofness</vt:lpstr>
      <vt:lpstr>Strategy-Proofness</vt:lpstr>
      <vt:lpstr>Piazza Poll 2</vt:lpstr>
      <vt:lpstr>Piazza Poll 2</vt:lpstr>
      <vt:lpstr>Greedy Algorithm for f-Manipulation</vt:lpstr>
      <vt:lpstr>Greedy Algorithm for f-Manipulation</vt:lpstr>
      <vt:lpstr>Greedy Algorithm for f-Manipulation</vt:lpstr>
      <vt:lpstr>Other Properties</vt:lpstr>
      <vt:lpstr>Results in Social Choice Theory</vt:lpstr>
      <vt:lpstr>(Optional) Mechanism Design Overview and Second Price Auction</vt:lpstr>
      <vt:lpstr>Let’s have an auction!</vt:lpstr>
      <vt:lpstr>Mechanism Design</vt:lpstr>
      <vt:lpstr>Bayesian Game</vt:lpstr>
      <vt:lpstr>Truthfulness</vt:lpstr>
      <vt:lpstr>Second Price Auction</vt:lpstr>
      <vt:lpstr>Second Price Auction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Fei Fang</dc:creator>
  <cp:lastModifiedBy>Fei Fang</cp:lastModifiedBy>
  <cp:revision>1936</cp:revision>
  <cp:lastPrinted>2018-11-15T18:13:54Z</cp:lastPrinted>
  <dcterms:created xsi:type="dcterms:W3CDTF">2016-01-28T05:48:30Z</dcterms:created>
  <dcterms:modified xsi:type="dcterms:W3CDTF">2019-11-26T23:05:34Z</dcterms:modified>
</cp:coreProperties>
</file>