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74"/>
  </p:notesMasterIdLst>
  <p:handoutMasterIdLst>
    <p:handoutMasterId r:id="rId75"/>
  </p:handoutMasterIdLst>
  <p:sldIdLst>
    <p:sldId id="1797" r:id="rId2"/>
    <p:sldId id="1898" r:id="rId3"/>
    <p:sldId id="904" r:id="rId4"/>
    <p:sldId id="1772" r:id="rId5"/>
    <p:sldId id="1773" r:id="rId6"/>
    <p:sldId id="1899" r:id="rId7"/>
    <p:sldId id="1774" r:id="rId8"/>
    <p:sldId id="1775" r:id="rId9"/>
    <p:sldId id="1776" r:id="rId10"/>
    <p:sldId id="1777" r:id="rId11"/>
    <p:sldId id="1778" r:id="rId12"/>
    <p:sldId id="1779" r:id="rId13"/>
    <p:sldId id="1798" r:id="rId14"/>
    <p:sldId id="1780" r:id="rId15"/>
    <p:sldId id="1781" r:id="rId16"/>
    <p:sldId id="1782" r:id="rId17"/>
    <p:sldId id="1803" r:id="rId18"/>
    <p:sldId id="1804" r:id="rId19"/>
    <p:sldId id="1821" r:id="rId20"/>
    <p:sldId id="1805" r:id="rId21"/>
    <p:sldId id="1833" r:id="rId22"/>
    <p:sldId id="1834" r:id="rId23"/>
    <p:sldId id="1835" r:id="rId24"/>
    <p:sldId id="1836" r:id="rId25"/>
    <p:sldId id="1837" r:id="rId26"/>
    <p:sldId id="1838" r:id="rId27"/>
    <p:sldId id="1839" r:id="rId28"/>
    <p:sldId id="1840" r:id="rId29"/>
    <p:sldId id="1841" r:id="rId30"/>
    <p:sldId id="1826" r:id="rId31"/>
    <p:sldId id="1827" r:id="rId32"/>
    <p:sldId id="1829" r:id="rId33"/>
    <p:sldId id="1843" r:id="rId34"/>
    <p:sldId id="1788" r:id="rId35"/>
    <p:sldId id="1813" r:id="rId36"/>
    <p:sldId id="1814" r:id="rId37"/>
    <p:sldId id="1791" r:id="rId38"/>
    <p:sldId id="1850" r:id="rId39"/>
    <p:sldId id="1851" r:id="rId40"/>
    <p:sldId id="1869" r:id="rId41"/>
    <p:sldId id="1867" r:id="rId42"/>
    <p:sldId id="1870" r:id="rId43"/>
    <p:sldId id="1853" r:id="rId44"/>
    <p:sldId id="1866" r:id="rId45"/>
    <p:sldId id="1879" r:id="rId46"/>
    <p:sldId id="1881" r:id="rId47"/>
    <p:sldId id="1882" r:id="rId48"/>
    <p:sldId id="1878" r:id="rId49"/>
    <p:sldId id="1883" r:id="rId50"/>
    <p:sldId id="1875" r:id="rId51"/>
    <p:sldId id="1885" r:id="rId52"/>
    <p:sldId id="1886" r:id="rId53"/>
    <p:sldId id="1862" r:id="rId54"/>
    <p:sldId id="1844" r:id="rId55"/>
    <p:sldId id="1792" r:id="rId56"/>
    <p:sldId id="1793" r:id="rId57"/>
    <p:sldId id="1845" r:id="rId58"/>
    <p:sldId id="1794" r:id="rId59"/>
    <p:sldId id="1887" r:id="rId60"/>
    <p:sldId id="1822" r:id="rId61"/>
    <p:sldId id="1823" r:id="rId62"/>
    <p:sldId id="1818" r:id="rId63"/>
    <p:sldId id="1817" r:id="rId64"/>
    <p:sldId id="1888" r:id="rId65"/>
    <p:sldId id="1893" r:id="rId66"/>
    <p:sldId id="1894" r:id="rId67"/>
    <p:sldId id="1895" r:id="rId68"/>
    <p:sldId id="1896" r:id="rId69"/>
    <p:sldId id="1897" r:id="rId70"/>
    <p:sldId id="1890" r:id="rId71"/>
    <p:sldId id="1891" r:id="rId72"/>
    <p:sldId id="1892" r:id="rId73"/>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Fang" initials="FF" lastIdx="2" clrIdx="0">
    <p:extLst>
      <p:ext uri="{19B8F6BF-5375-455C-9EA6-DF929625EA0E}">
        <p15:presenceInfo xmlns:p15="http://schemas.microsoft.com/office/powerpoint/2012/main" userId="Fei Fang" providerId="None"/>
      </p:ext>
    </p:extLst>
  </p:cmAuthor>
  <p:cmAuthor id="2" name="Fei Fang" initials="FF [2]" lastIdx="1" clrIdx="1">
    <p:extLst>
      <p:ext uri="{19B8F6BF-5375-455C-9EA6-DF929625EA0E}">
        <p15:presenceInfo xmlns:p15="http://schemas.microsoft.com/office/powerpoint/2012/main" userId="3161bbe7667c1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000"/>
    <a:srgbClr val="0000FF"/>
    <a:srgbClr val="A03333"/>
    <a:srgbClr val="16EE25"/>
    <a:srgbClr val="FF6600"/>
    <a:srgbClr val="FFD666"/>
    <a:srgbClr val="CC9500"/>
    <a:srgbClr val="F0B81F"/>
    <a:srgbClr val="E5A800"/>
    <a:srgbClr val="FFC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72781" autoAdjust="0"/>
  </p:normalViewPr>
  <p:slideViewPr>
    <p:cSldViewPr snapToGrid="0">
      <p:cViewPr varScale="1">
        <p:scale>
          <a:sx n="165" d="100"/>
          <a:sy n="165" d="100"/>
        </p:scale>
        <p:origin x="1580"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Previous USCG</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2DD6-42CB-8CA9-86EE1A345C81}"/>
              </c:ext>
            </c:extLst>
          </c:dPt>
          <c:cat>
            <c:strRef>
              <c:f>Sheet1!$A$2</c:f>
              <c:strCache>
                <c:ptCount val="1"/>
                <c:pt idx="0">
                  <c:v>Compartison of Strategies</c:v>
                </c:pt>
              </c:strCache>
            </c:strRef>
          </c:cat>
          <c:val>
            <c:numRef>
              <c:f>Sheet1!$B$2</c:f>
              <c:numCache>
                <c:formatCode>General</c:formatCode>
                <c:ptCount val="1"/>
                <c:pt idx="0">
                  <c:v>6.0697999999999999</c:v>
                </c:pt>
              </c:numCache>
            </c:numRef>
          </c:val>
          <c:extLst xmlns:c16r2="http://schemas.microsoft.com/office/drawing/2015/06/chart">
            <c:ext xmlns:c16="http://schemas.microsoft.com/office/drawing/2014/chart" uri="{C3380CC4-5D6E-409C-BE32-E72D297353CC}">
              <c16:uniqueId val="{00000002-2DD6-42CB-8CA9-86EE1A345C81}"/>
            </c:ext>
          </c:extLst>
        </c:ser>
        <c:ser>
          <c:idx val="1"/>
          <c:order val="1"/>
          <c:tx>
            <c:strRef>
              <c:f>Sheet1!$C$1</c:f>
              <c:strCache>
                <c:ptCount val="1"/>
                <c:pt idx="0">
                  <c:v>Game-theoretic</c:v>
                </c:pt>
              </c:strCache>
            </c:strRef>
          </c:tx>
          <c:spPr>
            <a:solidFill>
              <a:schemeClr val="accent1"/>
            </a:solidFill>
            <a:ln>
              <a:noFill/>
            </a:ln>
            <a:effectLst/>
          </c:spPr>
          <c:invertIfNegative val="0"/>
          <c:cat>
            <c:strRef>
              <c:f>Sheet1!$A$2</c:f>
              <c:strCache>
                <c:ptCount val="1"/>
                <c:pt idx="0">
                  <c:v>Compartison of Strategies</c:v>
                </c:pt>
              </c:strCache>
            </c:strRef>
          </c:cat>
          <c:val>
            <c:numRef>
              <c:f>Sheet1!$C$2</c:f>
              <c:numCache>
                <c:formatCode>General</c:formatCode>
                <c:ptCount val="1"/>
                <c:pt idx="0">
                  <c:v>3.1589</c:v>
                </c:pt>
              </c:numCache>
            </c:numRef>
          </c:val>
          <c:extLst xmlns:c16r2="http://schemas.microsoft.com/office/drawing/2015/06/chart">
            <c:ext xmlns:c16="http://schemas.microsoft.com/office/drawing/2014/chart" uri="{C3380CC4-5D6E-409C-BE32-E72D297353CC}">
              <c16:uniqueId val="{00000003-2DD6-42CB-8CA9-86EE1A345C81}"/>
            </c:ext>
          </c:extLst>
        </c:ser>
        <c:dLbls>
          <c:showLegendKey val="0"/>
          <c:showVal val="0"/>
          <c:showCatName val="0"/>
          <c:showSerName val="0"/>
          <c:showPercent val="0"/>
          <c:showBubbleSize val="0"/>
        </c:dLbls>
        <c:gapWidth val="219"/>
        <c:overlap val="-27"/>
        <c:axId val="-521339312"/>
        <c:axId val="-521338768"/>
      </c:barChart>
      <c:catAx>
        <c:axId val="-521339312"/>
        <c:scaling>
          <c:orientation val="minMax"/>
        </c:scaling>
        <c:delete val="1"/>
        <c:axPos val="b"/>
        <c:numFmt formatCode="General" sourceLinked="1"/>
        <c:majorTickMark val="none"/>
        <c:minorTickMark val="none"/>
        <c:tickLblPos val="nextTo"/>
        <c:crossAx val="-521338768"/>
        <c:crosses val="autoZero"/>
        <c:auto val="1"/>
        <c:lblAlgn val="ctr"/>
        <c:lblOffset val="100"/>
        <c:noMultiLvlLbl val="0"/>
      </c:catAx>
      <c:valAx>
        <c:axId val="-521338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0" i="0" u="none" strike="noStrike" baseline="0" dirty="0" smtClean="0">
                    <a:effectLst/>
                  </a:rPr>
                  <a:t>Max 𝔼[𝑈]</a:t>
                </a:r>
                <a:endParaRPr lang="en-US"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2133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340" cy="349943"/>
          </a:xfrm>
          <a:prstGeom prst="rect">
            <a:avLst/>
          </a:prstGeom>
        </p:spPr>
        <p:txBody>
          <a:bodyPr vert="horz" lIns="87927" tIns="43964" rIns="87927" bIns="43964" rtlCol="0"/>
          <a:lstStyle>
            <a:lvl1pPr algn="l">
              <a:defRPr sz="1200"/>
            </a:lvl1pPr>
          </a:lstStyle>
          <a:p>
            <a:endParaRPr lang="en-US" dirty="0"/>
          </a:p>
        </p:txBody>
      </p:sp>
      <p:sp>
        <p:nvSpPr>
          <p:cNvPr id="3" name="Date Placeholder 2"/>
          <p:cNvSpPr>
            <a:spLocks noGrp="1"/>
          </p:cNvSpPr>
          <p:nvPr>
            <p:ph type="dt" sz="quarter" idx="1"/>
          </p:nvPr>
        </p:nvSpPr>
        <p:spPr>
          <a:xfrm>
            <a:off x="5258347" y="0"/>
            <a:ext cx="4023340" cy="349943"/>
          </a:xfrm>
          <a:prstGeom prst="rect">
            <a:avLst/>
          </a:prstGeom>
        </p:spPr>
        <p:txBody>
          <a:bodyPr vert="horz" lIns="87927" tIns="43964" rIns="87927" bIns="43964" rtlCol="0"/>
          <a:lstStyle>
            <a:lvl1pPr algn="r">
              <a:defRPr sz="1200"/>
            </a:lvl1pPr>
          </a:lstStyle>
          <a:p>
            <a:fld id="{F42DCADA-6CB2-49A4-B6B5-E11C4E0EA625}" type="datetimeFigureOut">
              <a:rPr lang="en-US" smtClean="0"/>
              <a:t>11/26/2019</a:t>
            </a:fld>
            <a:endParaRPr lang="en-US" dirty="0"/>
          </a:p>
        </p:txBody>
      </p:sp>
      <p:sp>
        <p:nvSpPr>
          <p:cNvPr id="4" name="Footer Placeholder 3"/>
          <p:cNvSpPr>
            <a:spLocks noGrp="1"/>
          </p:cNvSpPr>
          <p:nvPr>
            <p:ph type="ftr" sz="quarter" idx="2"/>
          </p:nvPr>
        </p:nvSpPr>
        <p:spPr>
          <a:xfrm>
            <a:off x="0" y="6635060"/>
            <a:ext cx="4023340" cy="349942"/>
          </a:xfrm>
          <a:prstGeom prst="rect">
            <a:avLst/>
          </a:prstGeom>
        </p:spPr>
        <p:txBody>
          <a:bodyPr vert="horz" lIns="87927" tIns="43964" rIns="87927" bIns="439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58347" y="6635060"/>
            <a:ext cx="4023340" cy="349942"/>
          </a:xfrm>
          <a:prstGeom prst="rect">
            <a:avLst/>
          </a:prstGeom>
        </p:spPr>
        <p:txBody>
          <a:bodyPr vert="horz" lIns="87927" tIns="43964" rIns="87927" bIns="43964" rtlCol="0" anchor="b"/>
          <a:lstStyle>
            <a:lvl1pPr algn="r">
              <a:defRPr sz="1200"/>
            </a:lvl1pPr>
          </a:lstStyle>
          <a:p>
            <a:fld id="{1705DBDB-8179-453A-BB58-50FAA03EF092}" type="slidenum">
              <a:rPr lang="en-US" smtClean="0"/>
              <a:t>‹#›</a:t>
            </a:fld>
            <a:endParaRPr lang="en-US" dirty="0"/>
          </a:p>
        </p:txBody>
      </p:sp>
    </p:spTree>
    <p:extLst>
      <p:ext uri="{BB962C8B-B14F-4D97-AF65-F5344CB8AC3E}">
        <p14:creationId xmlns:p14="http://schemas.microsoft.com/office/powerpoint/2010/main" val="3607859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50463"/>
          </a:xfrm>
          <a:prstGeom prst="rect">
            <a:avLst/>
          </a:prstGeom>
        </p:spPr>
        <p:txBody>
          <a:bodyPr vert="horz" lIns="92948" tIns="46474" rIns="92948" bIns="46474" rtlCol="0"/>
          <a:lstStyle>
            <a:lvl1pPr algn="l">
              <a:defRPr sz="1300"/>
            </a:lvl1pPr>
          </a:lstStyle>
          <a:p>
            <a:endParaRPr lang="en-US" dirty="0"/>
          </a:p>
        </p:txBody>
      </p:sp>
      <p:sp>
        <p:nvSpPr>
          <p:cNvPr id="3" name="Date Placeholder 2"/>
          <p:cNvSpPr>
            <a:spLocks noGrp="1"/>
          </p:cNvSpPr>
          <p:nvPr>
            <p:ph type="dt" idx="1"/>
          </p:nvPr>
        </p:nvSpPr>
        <p:spPr>
          <a:xfrm>
            <a:off x="5258615" y="0"/>
            <a:ext cx="4022937" cy="350463"/>
          </a:xfrm>
          <a:prstGeom prst="rect">
            <a:avLst/>
          </a:prstGeom>
        </p:spPr>
        <p:txBody>
          <a:bodyPr vert="horz" lIns="92948" tIns="46474" rIns="92948" bIns="46474" rtlCol="0"/>
          <a:lstStyle>
            <a:lvl1pPr algn="r">
              <a:defRPr sz="1300"/>
            </a:lvl1pPr>
          </a:lstStyle>
          <a:p>
            <a:fld id="{FC151BD9-A8D5-42FC-8C0B-5479A9C0A3DB}" type="datetimeFigureOut">
              <a:rPr lang="en-US" smtClean="0"/>
              <a:t>11/26/2019</a:t>
            </a:fld>
            <a:endParaRPr lang="en-US" dirty="0"/>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2948" tIns="46474" rIns="92948" bIns="46474" rtlCol="0" anchor="ctr"/>
          <a:lstStyle/>
          <a:p>
            <a:endParaRPr lang="en-US" dirty="0"/>
          </a:p>
        </p:txBody>
      </p:sp>
      <p:sp>
        <p:nvSpPr>
          <p:cNvPr id="5" name="Notes Placeholder 4"/>
          <p:cNvSpPr>
            <a:spLocks noGrp="1"/>
          </p:cNvSpPr>
          <p:nvPr>
            <p:ph type="body" sz="quarter" idx="3"/>
          </p:nvPr>
        </p:nvSpPr>
        <p:spPr>
          <a:xfrm>
            <a:off x="928370" y="3361532"/>
            <a:ext cx="7426960" cy="2750344"/>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4539"/>
            <a:ext cx="4022937" cy="350462"/>
          </a:xfrm>
          <a:prstGeom prst="rect">
            <a:avLst/>
          </a:prstGeom>
        </p:spPr>
        <p:txBody>
          <a:bodyPr vert="horz" lIns="92948" tIns="46474" rIns="92948" bIns="46474"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58615" y="6634539"/>
            <a:ext cx="4022937" cy="350462"/>
          </a:xfrm>
          <a:prstGeom prst="rect">
            <a:avLst/>
          </a:prstGeom>
        </p:spPr>
        <p:txBody>
          <a:bodyPr vert="horz" lIns="92948" tIns="46474" rIns="92948" bIns="46474" rtlCol="0" anchor="b"/>
          <a:lstStyle>
            <a:lvl1pPr algn="r">
              <a:defRPr sz="1300"/>
            </a:lvl1pPr>
          </a:lstStyle>
          <a:p>
            <a:fld id="{E6517F1F-6505-40F0-B92A-0D136955C762}" type="slidenum">
              <a:rPr lang="en-US" smtClean="0"/>
              <a:t>‹#›</a:t>
            </a:fld>
            <a:endParaRPr lang="en-US" dirty="0"/>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dirty="0"/>
          </a:p>
        </p:txBody>
      </p:sp>
    </p:spTree>
    <p:extLst>
      <p:ext uri="{BB962C8B-B14F-4D97-AF65-F5344CB8AC3E}">
        <p14:creationId xmlns:p14="http://schemas.microsoft.com/office/powerpoint/2010/main" val="283964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45</a:t>
            </a:fld>
            <a:endParaRPr lang="en-US" dirty="0"/>
          </a:p>
        </p:txBody>
      </p:sp>
    </p:spTree>
    <p:extLst>
      <p:ext uri="{BB962C8B-B14F-4D97-AF65-F5344CB8AC3E}">
        <p14:creationId xmlns:p14="http://schemas.microsoft.com/office/powerpoint/2010/main" val="5563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46</a:t>
            </a:fld>
            <a:endParaRPr lang="en-US" dirty="0"/>
          </a:p>
        </p:txBody>
      </p:sp>
    </p:spTree>
    <p:extLst>
      <p:ext uri="{BB962C8B-B14F-4D97-AF65-F5344CB8AC3E}">
        <p14:creationId xmlns:p14="http://schemas.microsoft.com/office/powerpoint/2010/main" val="236989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47</a:t>
            </a:fld>
            <a:endParaRPr lang="en-US" dirty="0"/>
          </a:p>
        </p:txBody>
      </p:sp>
    </p:spTree>
    <p:extLst>
      <p:ext uri="{BB962C8B-B14F-4D97-AF65-F5344CB8AC3E}">
        <p14:creationId xmlns:p14="http://schemas.microsoft.com/office/powerpoint/2010/main" val="59739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48</a:t>
            </a:fld>
            <a:endParaRPr lang="en-US" dirty="0"/>
          </a:p>
        </p:txBody>
      </p:sp>
    </p:spTree>
    <p:extLst>
      <p:ext uri="{BB962C8B-B14F-4D97-AF65-F5344CB8AC3E}">
        <p14:creationId xmlns:p14="http://schemas.microsoft.com/office/powerpoint/2010/main" val="38043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49</a:t>
            </a:fld>
            <a:endParaRPr lang="en-US" dirty="0"/>
          </a:p>
        </p:txBody>
      </p:sp>
    </p:spTree>
    <p:extLst>
      <p:ext uri="{BB962C8B-B14F-4D97-AF65-F5344CB8AC3E}">
        <p14:creationId xmlns:p14="http://schemas.microsoft.com/office/powerpoint/2010/main" val="360163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50</a:t>
            </a:fld>
            <a:endParaRPr lang="en-US" dirty="0"/>
          </a:p>
        </p:txBody>
      </p:sp>
    </p:spTree>
    <p:extLst>
      <p:ext uri="{BB962C8B-B14F-4D97-AF65-F5344CB8AC3E}">
        <p14:creationId xmlns:p14="http://schemas.microsoft.com/office/powerpoint/2010/main" val="342341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51</a:t>
            </a:fld>
            <a:endParaRPr lang="en-US" dirty="0"/>
          </a:p>
        </p:txBody>
      </p:sp>
    </p:spTree>
    <p:extLst>
      <p:ext uri="{BB962C8B-B14F-4D97-AF65-F5344CB8AC3E}">
        <p14:creationId xmlns:p14="http://schemas.microsoft.com/office/powerpoint/2010/main" val="416750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a:t>
            </a:r>
          </a:p>
        </p:txBody>
      </p:sp>
      <p:sp>
        <p:nvSpPr>
          <p:cNvPr id="4" name="Slide Number Placeholder 3"/>
          <p:cNvSpPr>
            <a:spLocks noGrp="1"/>
          </p:cNvSpPr>
          <p:nvPr>
            <p:ph type="sldNum" sz="quarter" idx="10"/>
          </p:nvPr>
        </p:nvSpPr>
        <p:spPr/>
        <p:txBody>
          <a:bodyPr/>
          <a:lstStyle/>
          <a:p>
            <a:fld id="{E6517F1F-6505-40F0-B92A-0D136955C762}" type="slidenum">
              <a:rPr lang="en-US" smtClean="0"/>
              <a:t>52</a:t>
            </a:fld>
            <a:endParaRPr lang="en-US" dirty="0"/>
          </a:p>
        </p:txBody>
      </p:sp>
    </p:spTree>
    <p:extLst>
      <p:ext uri="{BB962C8B-B14F-4D97-AF65-F5344CB8AC3E}">
        <p14:creationId xmlns:p14="http://schemas.microsoft.com/office/powerpoint/2010/main" val="4021502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a:t>
            </a:r>
          </a:p>
        </p:txBody>
      </p:sp>
      <p:sp>
        <p:nvSpPr>
          <p:cNvPr id="4" name="Slide Number Placeholder 3"/>
          <p:cNvSpPr>
            <a:spLocks noGrp="1"/>
          </p:cNvSpPr>
          <p:nvPr>
            <p:ph type="sldNum" sz="quarter" idx="10"/>
          </p:nvPr>
        </p:nvSpPr>
        <p:spPr/>
        <p:txBody>
          <a:bodyPr/>
          <a:lstStyle/>
          <a:p>
            <a:fld id="{E6517F1F-6505-40F0-B92A-0D136955C762}" type="slidenum">
              <a:rPr lang="en-US" smtClean="0"/>
              <a:t>53</a:t>
            </a:fld>
            <a:endParaRPr lang="en-US" dirty="0"/>
          </a:p>
        </p:txBody>
      </p:sp>
    </p:spTree>
    <p:extLst>
      <p:ext uri="{BB962C8B-B14F-4D97-AF65-F5344CB8AC3E}">
        <p14:creationId xmlns:p14="http://schemas.microsoft.com/office/powerpoint/2010/main" val="2260746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Normal-form and extensive-form are just representations/specifications of a strategic game</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63</a:t>
            </a:fld>
            <a:endParaRPr lang="en-US" dirty="0"/>
          </a:p>
        </p:txBody>
      </p:sp>
    </p:spTree>
    <p:extLst>
      <p:ext uri="{BB962C8B-B14F-4D97-AF65-F5344CB8AC3E}">
        <p14:creationId xmlns:p14="http://schemas.microsoft.com/office/powerpoint/2010/main" val="390951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dirty="0"/>
          </a:p>
        </p:txBody>
      </p:sp>
    </p:spTree>
    <p:extLst>
      <p:ext uri="{BB962C8B-B14F-4D97-AF65-F5344CB8AC3E}">
        <p14:creationId xmlns:p14="http://schemas.microsoft.com/office/powerpoint/2010/main" val="297045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Staten Island Ferry in New York</a:t>
            </a:r>
            <a:r>
              <a:rPr lang="en-US" baseline="0" dirty="0" smtClean="0">
                <a:ea typeface="ＭＳ Ｐゴシック" pitchFamily="34" charset="-128"/>
              </a:rPr>
              <a:t> </a:t>
            </a:r>
            <a:r>
              <a:rPr lang="en-US" altLang="zh-CN" baseline="0" dirty="0" smtClean="0">
                <a:ea typeface="ＭＳ Ｐゴシック" pitchFamily="34" charset="-128"/>
              </a:rPr>
              <a:t>provides a crucial link </a:t>
            </a:r>
            <a:r>
              <a:rPr lang="en-US" baseline="0" dirty="0" smtClean="0">
                <a:ea typeface="ＭＳ Ｐゴシック" pitchFamily="34" charset="-128"/>
              </a:rPr>
              <a:t>between Manhattan and the Staten Island. It carries </a:t>
            </a:r>
            <a:r>
              <a:rPr lang="en-US" baseline="0" dirty="0" smtClean="0"/>
              <a:t>roughly </a:t>
            </a:r>
            <a:r>
              <a:rPr lang="en-US" dirty="0" smtClean="0"/>
              <a:t>60,000 passengers a day </a:t>
            </a:r>
            <a:r>
              <a:rPr lang="en-US" altLang="zh-CN" dirty="0" smtClean="0"/>
              <a:t>on week</a:t>
            </a:r>
            <a:r>
              <a:rPr lang="en-US" dirty="0" smtClean="0"/>
              <a:t>days. So the</a:t>
            </a:r>
            <a:r>
              <a:rPr lang="en-US" baseline="0" dirty="0" smtClean="0"/>
              <a:t> ferries</a:t>
            </a:r>
            <a:r>
              <a:rPr lang="en-US" sz="1200" b="0" i="0" u="none" strike="noStrike" kern="1200" baseline="0" dirty="0" smtClean="0">
                <a:solidFill>
                  <a:schemeClr val="tx1"/>
                </a:solidFill>
                <a:latin typeface="+mn-lt"/>
                <a:ea typeface="+mn-ea"/>
                <a:cs typeface="+mn-cs"/>
              </a:rPr>
              <a:t> may present as attractive targets for an attacker, who may ram a suicide boat packed with explosives into the ferry as happened with attacks on French supertanker Limburg and USS Cole</a:t>
            </a:r>
            <a:r>
              <a:rPr lang="en-US" dirty="0" smtClean="0"/>
              <a:t>. So</a:t>
            </a:r>
            <a:r>
              <a:rPr lang="en-US" baseline="0" dirty="0" smtClean="0"/>
              <a:t> how to protect the ferries?</a:t>
            </a:r>
            <a:endParaRPr lang="en-US" dirty="0" smtClean="0"/>
          </a:p>
        </p:txBody>
      </p:sp>
      <p:sp>
        <p:nvSpPr>
          <p:cNvPr id="4" name="Slide Number Placeholder 3"/>
          <p:cNvSpPr>
            <a:spLocks noGrp="1"/>
          </p:cNvSpPr>
          <p:nvPr>
            <p:ph type="sldNum" sz="quarter" idx="10"/>
          </p:nvPr>
        </p:nvSpPr>
        <p:spPr/>
        <p:txBody>
          <a:bodyPr/>
          <a:lstStyle/>
          <a:p>
            <a:fld id="{E6517F1F-6505-40F0-B92A-0D136955C762}" type="slidenum">
              <a:rPr lang="en-US" smtClean="0"/>
              <a:t>65</a:t>
            </a:fld>
            <a:endParaRPr lang="en-US"/>
          </a:p>
        </p:txBody>
      </p:sp>
    </p:spTree>
    <p:extLst>
      <p:ext uri="{BB962C8B-B14F-4D97-AF65-F5344CB8AC3E}">
        <p14:creationId xmlns:p14="http://schemas.microsoft.com/office/powerpoint/2010/main" val="415273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a Marvel fan, you may recall that it is the Spider Man and Iron Man who tried their best to protect the ferry from sinking.</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66</a:t>
            </a:fld>
            <a:endParaRPr lang="en-US"/>
          </a:p>
        </p:txBody>
      </p:sp>
    </p:spTree>
    <p:extLst>
      <p:ext uri="{BB962C8B-B14F-4D97-AF65-F5344CB8AC3E}">
        <p14:creationId xmlns:p14="http://schemas.microsoft.com/office/powerpoint/2010/main" val="332918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 the real world, the heroes are from US Coast Guard, who run patrol boats</a:t>
            </a:r>
            <a:r>
              <a:rPr lang="en-US" baseline="0" dirty="0" smtClean="0"/>
              <a:t> </a:t>
            </a:r>
            <a:r>
              <a:rPr lang="en-US" dirty="0" smtClean="0"/>
              <a:t>which are equipped with machine guns and can stop attackers within</a:t>
            </a:r>
            <a:r>
              <a:rPr lang="en-US" baseline="0" dirty="0" smtClean="0"/>
              <a:t> a certain radius.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67</a:t>
            </a:fld>
            <a:endParaRPr lang="en-US"/>
          </a:p>
        </p:txBody>
      </p:sp>
    </p:spTree>
    <p:extLst>
      <p:ext uri="{BB962C8B-B14F-4D97-AF65-F5344CB8AC3E}">
        <p14:creationId xmlns:p14="http://schemas.microsoft.com/office/powerpoint/2010/main" val="349936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However, there are many ferries</a:t>
            </a:r>
            <a:r>
              <a:rPr lang="en-US" baseline="0" dirty="0" smtClean="0">
                <a:ea typeface="ＭＳ Ｐゴシック" pitchFamily="34" charset="-128"/>
              </a:rPr>
              <a:t> running at the same time and </a:t>
            </a:r>
            <a:r>
              <a:rPr lang="en-US" dirty="0" smtClean="0">
                <a:ea typeface="ＭＳ Ｐゴシック" pitchFamily="34" charset="-128"/>
              </a:rPr>
              <a:t>the US</a:t>
            </a:r>
            <a:r>
              <a:rPr lang="en-US" baseline="0" dirty="0" smtClean="0">
                <a:ea typeface="ＭＳ Ｐゴシック" pitchFamily="34" charset="-128"/>
              </a:rPr>
              <a:t> Coast Guard </a:t>
            </a:r>
            <a:r>
              <a:rPr lang="en-US" dirty="0" smtClean="0">
                <a:ea typeface="ＭＳ Ｐゴシック" pitchFamily="34" charset="-128"/>
              </a:rPr>
              <a:t>only have limited patrol boats. </a:t>
            </a:r>
            <a:r>
              <a:rPr lang="en-US" baseline="0" dirty="0" smtClean="0"/>
              <a:t>What they used to do is that they choose one of the ferries and follow along with it all the way, leaving other ferries unprotected. </a:t>
            </a:r>
          </a:p>
        </p:txBody>
      </p:sp>
      <p:sp>
        <p:nvSpPr>
          <p:cNvPr id="4" name="Slide Number Placeholder 3"/>
          <p:cNvSpPr>
            <a:spLocks noGrp="1"/>
          </p:cNvSpPr>
          <p:nvPr>
            <p:ph type="sldNum" sz="quarter" idx="10"/>
          </p:nvPr>
        </p:nvSpPr>
        <p:spPr/>
        <p:txBody>
          <a:bodyPr/>
          <a:lstStyle/>
          <a:p>
            <a:fld id="{E6517F1F-6505-40F0-B92A-0D136955C762}" type="slidenum">
              <a:rPr lang="en-US" smtClean="0"/>
              <a:t>68</a:t>
            </a:fld>
            <a:endParaRPr lang="en-US"/>
          </a:p>
        </p:txBody>
      </p:sp>
    </p:spTree>
    <p:extLst>
      <p:ext uri="{BB962C8B-B14F-4D97-AF65-F5344CB8AC3E}">
        <p14:creationId xmlns:p14="http://schemas.microsoft.com/office/powerpoint/2010/main" val="92977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 </a:t>
            </a:r>
            <a:r>
              <a:rPr lang="en-US" baseline="0" dirty="0" smtClean="0"/>
              <a:t>game-theoretic solution is actually deployed in the field since April 2013 and it has completely changed their maneuver in conducting patrols. As shown in this video, the patrol boat is making a U-turn which</a:t>
            </a:r>
            <a:r>
              <a:rPr lang="en-US" dirty="0" smtClean="0"/>
              <a:t> would never happen</a:t>
            </a:r>
            <a:r>
              <a:rPr lang="en-US" baseline="0" dirty="0" smtClean="0"/>
              <a:t> in their previous patrols.</a:t>
            </a:r>
            <a:endParaRPr lang="en-US" dirty="0" smtClean="0"/>
          </a:p>
        </p:txBody>
      </p:sp>
      <p:sp>
        <p:nvSpPr>
          <p:cNvPr id="4" name="Slide Number Placeholder 3"/>
          <p:cNvSpPr>
            <a:spLocks noGrp="1"/>
          </p:cNvSpPr>
          <p:nvPr>
            <p:ph type="sldNum" sz="quarter" idx="10"/>
          </p:nvPr>
        </p:nvSpPr>
        <p:spPr/>
        <p:txBody>
          <a:bodyPr/>
          <a:lstStyle/>
          <a:p>
            <a:fld id="{E6517F1F-6505-40F0-B92A-0D136955C762}" type="slidenum">
              <a:rPr lang="en-US" smtClean="0"/>
              <a:t>69</a:t>
            </a:fld>
            <a:endParaRPr lang="en-US"/>
          </a:p>
        </p:txBody>
      </p:sp>
    </p:spTree>
    <p:extLst>
      <p:ext uri="{BB962C8B-B14F-4D97-AF65-F5344CB8AC3E}">
        <p14:creationId xmlns:p14="http://schemas.microsoft.com/office/powerpoint/2010/main" val="147544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problem</a:t>
            </a:r>
            <a:r>
              <a:rPr lang="en-US" dirty="0" smtClean="0"/>
              <a:t>,</a:t>
            </a:r>
            <a:r>
              <a:rPr lang="en-US" baseline="0" dirty="0" smtClean="0"/>
              <a:t> </a:t>
            </a:r>
            <a:r>
              <a:rPr lang="en-US" dirty="0" smtClean="0"/>
              <a:t>there</a:t>
            </a:r>
            <a:r>
              <a:rPr lang="en-US" baseline="0" dirty="0" smtClean="0"/>
              <a:t> are many routes the patrol boat can take along the ferry line, and any deterministic route can be easily exploited by the attacker. So it is crucial to randomize but the problem is how.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70</a:t>
            </a:fld>
            <a:endParaRPr lang="en-US"/>
          </a:p>
        </p:txBody>
      </p:sp>
    </p:spTree>
    <p:extLst>
      <p:ext uri="{BB962C8B-B14F-4D97-AF65-F5344CB8AC3E}">
        <p14:creationId xmlns:p14="http://schemas.microsoft.com/office/powerpoint/2010/main" val="1775539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model it as</a:t>
                </a:r>
                <a:r>
                  <a:rPr lang="en-US" baseline="0" dirty="0" smtClean="0"/>
                  <a:t> a </a:t>
                </a:r>
                <a:r>
                  <a:rPr lang="en-US" baseline="0" dirty="0" err="1" smtClean="0"/>
                  <a:t>Stakcleberg</a:t>
                </a:r>
                <a:r>
                  <a:rPr lang="en-US" baseline="0" dirty="0" smtClean="0"/>
                  <a:t> game, or leader-follower game, where the defender is the leader and commits to a randomized strategy first, in this case a probability distribution over possible patrol routes, and the attacker is the follower, who observes the defender’s strategy and then choose a target and a time to attack. This table shows the payoff matrix. We assume the attacker gets a payoff of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𝑢</m:t>
                        </m:r>
                      </m:e>
                      <m:sub>
                        <m:r>
                          <a:rPr lang="en-US" b="0" i="1" baseline="0" smtClean="0">
                            <a:latin typeface="Cambria Math" panose="02040503050406030204" pitchFamily="18" charset="0"/>
                          </a:rPr>
                          <m:t>𝑖</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𝑡</m:t>
                    </m:r>
                    <m:r>
                      <a:rPr lang="en-US" b="0" i="1" baseline="0" smtClean="0">
                        <a:latin typeface="Cambria Math" panose="02040503050406030204" pitchFamily="18" charset="0"/>
                      </a:rPr>
                      <m:t>)</m:t>
                    </m:r>
                  </m:oMath>
                </a14:m>
                <a:r>
                  <a:rPr lang="en-US" dirty="0" smtClean="0"/>
                  <a:t> if he attacks</a:t>
                </a:r>
                <a:r>
                  <a:rPr lang="en-US" baseline="0" dirty="0" smtClean="0"/>
                  <a:t> target </a:t>
                </a:r>
                <a14:m>
                  <m:oMath xmlns:m="http://schemas.openxmlformats.org/officeDocument/2006/math">
                    <m:r>
                      <a:rPr lang="en-US" b="0" i="1" baseline="0" smtClean="0">
                        <a:latin typeface="Cambria Math" panose="02040503050406030204" pitchFamily="18" charset="0"/>
                      </a:rPr>
                      <m:t>𝑖</m:t>
                    </m:r>
                  </m:oMath>
                </a14:m>
                <a:r>
                  <a:rPr lang="en-US" dirty="0" smtClean="0"/>
                  <a:t> at time</a:t>
                </a:r>
                <a:r>
                  <a:rPr lang="en-US" baseline="0" dirty="0" smtClean="0"/>
                  <a:t> </a:t>
                </a:r>
                <a14:m>
                  <m:oMath xmlns:m="http://schemas.openxmlformats.org/officeDocument/2006/math">
                    <m:r>
                      <a:rPr lang="en-US" b="0" i="1" baseline="0" smtClean="0">
                        <a:latin typeface="Cambria Math" panose="02040503050406030204" pitchFamily="18" charset="0"/>
                      </a:rPr>
                      <m:t>𝑡</m:t>
                    </m:r>
                  </m:oMath>
                </a14:m>
                <a:r>
                  <a:rPr lang="en-US" dirty="0" smtClean="0"/>
                  <a:t> and succeeded,</a:t>
                </a:r>
                <a:r>
                  <a:rPr lang="en-US" baseline="0" dirty="0" smtClean="0"/>
                  <a:t> meaning, no defender is close to ferry to protect it, say within 100 meters. Otherwise he gets 0. We assume it is a zero-sum game, meaning what the attacker gets is what the defender loses. In this case, solution concepts like Strong </a:t>
                </a:r>
                <a:r>
                  <a:rPr lang="en-US" baseline="0" dirty="0" err="1" smtClean="0"/>
                  <a:t>Stackelberg</a:t>
                </a:r>
                <a:r>
                  <a:rPr lang="en-US" baseline="0" dirty="0" smtClean="0"/>
                  <a:t> Equilibrium, Nash Equilibrium and Minimax Strategy coincide. So assuming the attacker is perfectly rational,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(e.g., &gt;100m)</a:t>
                </a:r>
                <a:endParaRPr lang="en-US" baseline="0"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model it as</a:t>
                </a:r>
                <a:r>
                  <a:rPr lang="en-US" baseline="0" dirty="0" smtClean="0"/>
                  <a:t> a </a:t>
                </a:r>
                <a:r>
                  <a:rPr lang="en-US" baseline="0" dirty="0" err="1" smtClean="0"/>
                  <a:t>Stakcleberg</a:t>
                </a:r>
                <a:r>
                  <a:rPr lang="en-US" baseline="0" dirty="0" smtClean="0"/>
                  <a:t> game, or leader-follower game, where the defender is the leader and commits to a randomized strategy first, in this case a probability distribution over possible patrol routes, and then the follower respond to the defender’s strategy by choosing a target and a time to attack. This table shows the payoff matrix. We assume the attacker gets a payoff of </a:t>
                </a:r>
                <a:r>
                  <a:rPr lang="en-US" b="0" i="0" baseline="0" smtClean="0">
                    <a:latin typeface="Cambria Math" panose="02040503050406030204" pitchFamily="18" charset="0"/>
                  </a:rPr>
                  <a:t>𝑢_𝑖 (𝑡)</a:t>
                </a:r>
                <a:r>
                  <a:rPr lang="en-US" dirty="0" smtClean="0"/>
                  <a:t> if he attacks</a:t>
                </a:r>
                <a:r>
                  <a:rPr lang="en-US" baseline="0" dirty="0" smtClean="0"/>
                  <a:t> target </a:t>
                </a:r>
                <a:r>
                  <a:rPr lang="en-US" b="0" i="0" baseline="0" smtClean="0">
                    <a:latin typeface="Cambria Math" panose="02040503050406030204" pitchFamily="18" charset="0"/>
                  </a:rPr>
                  <a:t>𝑖</a:t>
                </a:r>
                <a:r>
                  <a:rPr lang="en-US" dirty="0" smtClean="0"/>
                  <a:t> at time</a:t>
                </a:r>
                <a:r>
                  <a:rPr lang="en-US" baseline="0" dirty="0" smtClean="0"/>
                  <a:t> </a:t>
                </a:r>
                <a:r>
                  <a:rPr lang="en-US" b="0" i="0" baseline="0" smtClean="0">
                    <a:latin typeface="Cambria Math" panose="02040503050406030204" pitchFamily="18" charset="0"/>
                  </a:rPr>
                  <a:t>𝑡</a:t>
                </a:r>
                <a:r>
                  <a:rPr lang="en-US" dirty="0" smtClean="0"/>
                  <a:t> and succeeded,</a:t>
                </a:r>
                <a:r>
                  <a:rPr lang="en-US" baseline="0" dirty="0" smtClean="0"/>
                  <a:t> meaning, no defender is close to ferry to protect it. Otherwise he gets 0. We assume it is a zero-sum game, in which case many different solution concepts like Strong </a:t>
                </a:r>
                <a:r>
                  <a:rPr lang="en-US" baseline="0" dirty="0" err="1" smtClean="0"/>
                  <a:t>Stackelberg</a:t>
                </a:r>
                <a:r>
                  <a:rPr lang="en-US" baseline="0" dirty="0" smtClean="0"/>
                  <a:t> Equilibrium, Nash Equilibrium and Minimax Strategy coincide. So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endParaRPr lang="en-US" baseline="0" dirty="0"/>
              </a:p>
            </p:txBody>
          </p:sp>
        </mc:Fallback>
      </mc:AlternateContent>
      <p:sp>
        <p:nvSpPr>
          <p:cNvPr id="4" name="Slide Number Placeholder 3"/>
          <p:cNvSpPr>
            <a:spLocks noGrp="1"/>
          </p:cNvSpPr>
          <p:nvPr>
            <p:ph type="sldNum" sz="quarter" idx="10"/>
          </p:nvPr>
        </p:nvSpPr>
        <p:spPr/>
        <p:txBody>
          <a:bodyPr/>
          <a:lstStyle/>
          <a:p>
            <a:fld id="{E6517F1F-6505-40F0-B92A-0D136955C762}" type="slidenum">
              <a:rPr lang="en-US" smtClean="0"/>
              <a:t>71</a:t>
            </a:fld>
            <a:endParaRPr lang="en-US" dirty="0"/>
          </a:p>
        </p:txBody>
      </p:sp>
    </p:spTree>
    <p:extLst>
      <p:ext uri="{BB962C8B-B14F-4D97-AF65-F5344CB8AC3E}">
        <p14:creationId xmlns:p14="http://schemas.microsoft.com/office/powerpoint/2010/main" val="194901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 randomly chosen utility functions, we show that the potential risk, measured by maximum attacker expected utility, is cut down by half when using our algorithm. As </a:t>
            </a:r>
            <a:r>
              <a:rPr lang="en-US" baseline="0" dirty="0"/>
              <a:t>our work is brought to the real-world, it has </a:t>
            </a:r>
            <a:r>
              <a:rPr lang="en-US" sz="1200" dirty="0"/>
              <a:t>resulted in a radical shift in the patrolling tactics of the US</a:t>
            </a:r>
            <a:r>
              <a:rPr lang="en-US" sz="1200" baseline="0" dirty="0"/>
              <a:t> Coast Guard. And the feedback to us is </a:t>
            </a:r>
            <a:r>
              <a:rPr lang="en-US" sz="1200" baseline="0" dirty="0" smtClean="0"/>
              <a:t>terrific</a:t>
            </a:r>
            <a:r>
              <a:rPr lang="en-US" baseline="0" dirty="0" smtClean="0"/>
              <a:t>. </a:t>
            </a:r>
            <a:r>
              <a:rPr lang="en-US" baseline="0" dirty="0"/>
              <a:t>They call this shift as from point defense to zone defense, an analogy from the basketball game because before they are defending against potential attacks to one ferry and now they are defending against potential attacks to high risk zones. They think our solution has improved the randomness of the patrols. </a:t>
            </a:r>
            <a:r>
              <a:rPr lang="en-US" baseline="0" dirty="0" smtClean="0"/>
              <a:t>Professional </a:t>
            </a:r>
            <a:r>
              <a:rPr lang="en-US" baseline="0" dirty="0"/>
              <a:t>mariners also mentioned that there is an apparent increase in Coast Guard patrols</a:t>
            </a:r>
            <a:r>
              <a:rPr lang="en-US" sz="1200" dirty="0"/>
              <a:t> using new patrol schedules. </a:t>
            </a:r>
            <a:endParaRPr lang="en-US" baseline="0" dirty="0"/>
          </a:p>
        </p:txBody>
      </p:sp>
      <p:sp>
        <p:nvSpPr>
          <p:cNvPr id="4" name="Slide Number Placeholder 3"/>
          <p:cNvSpPr>
            <a:spLocks noGrp="1"/>
          </p:cNvSpPr>
          <p:nvPr>
            <p:ph type="sldNum" sz="quarter" idx="10"/>
          </p:nvPr>
        </p:nvSpPr>
        <p:spPr/>
        <p:txBody>
          <a:bodyPr/>
          <a:lstStyle/>
          <a:p>
            <a:fld id="{E6517F1F-6505-40F0-B92A-0D136955C762}" type="slidenum">
              <a:rPr lang="en-US" smtClean="0"/>
              <a:t>72</a:t>
            </a:fld>
            <a:endParaRPr lang="en-US" dirty="0"/>
          </a:p>
        </p:txBody>
      </p:sp>
    </p:spTree>
    <p:extLst>
      <p:ext uri="{BB962C8B-B14F-4D97-AF65-F5344CB8AC3E}">
        <p14:creationId xmlns:p14="http://schemas.microsoft.com/office/powerpoint/2010/main" val="404221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play games, from</a:t>
            </a:r>
            <a:r>
              <a:rPr lang="en-US" baseline="0" dirty="0"/>
              <a:t> … to … to party </a:t>
            </a:r>
            <a:r>
              <a:rPr lang="en-US" baseline="0" dirty="0" err="1"/>
              <a:t>boardgames</a:t>
            </a:r>
            <a:r>
              <a:rPr lang="en-US" baseline="0" dirty="0"/>
              <a:t> such as werewolf.</a:t>
            </a:r>
            <a:endParaRPr lang="en-US" dirty="0"/>
          </a:p>
          <a:p>
            <a:r>
              <a:rPr lang="en-US" dirty="0"/>
              <a:t>In most of the games, we have to play in a very strategic way to win. </a:t>
            </a:r>
            <a:endParaRPr lang="en-US" dirty="0" smtClean="0"/>
          </a:p>
          <a:p>
            <a:r>
              <a:rPr lang="en-US" dirty="0" smtClean="0"/>
              <a:t>Game </a:t>
            </a:r>
            <a:r>
              <a:rPr lang="en-US" dirty="0"/>
              <a:t>theory is the study of strategic decision making. </a:t>
            </a:r>
          </a:p>
          <a:p>
            <a:r>
              <a:rPr lang="en-US" dirty="0"/>
              <a:t>More specifically, game theory is the study of mathematical models of conflict and cooperation between intelligent decision-makers. The games studied in game theory</a:t>
            </a:r>
            <a:r>
              <a:rPr lang="en-US" baseline="0" dirty="0"/>
              <a:t> must have elements including the players, information, actions and payoffs.</a:t>
            </a:r>
          </a:p>
          <a:p>
            <a:endParaRPr lang="en-US" baseline="0" dirty="0"/>
          </a:p>
          <a:p>
            <a:r>
              <a:rPr lang="en-US" dirty="0"/>
              <a:t>Although</a:t>
            </a:r>
            <a:r>
              <a:rPr lang="en-US" baseline="0" dirty="0"/>
              <a:t> the first known discussion of </a:t>
            </a:r>
            <a:r>
              <a:rPr lang="en-US" dirty="0"/>
              <a:t>game theory is for</a:t>
            </a:r>
            <a:r>
              <a:rPr lang="en-US" baseline="0" dirty="0"/>
              <a:t> a two-player card game, game theory is </a:t>
            </a:r>
            <a:r>
              <a:rPr lang="en-US" dirty="0"/>
              <a:t>not only designed</a:t>
            </a:r>
            <a:r>
              <a:rPr lang="en-US" baseline="0" dirty="0"/>
              <a:t> for entertaining games. Modern game theory has been used in economics and political science. Nobel Prize winners </a:t>
            </a:r>
            <a:r>
              <a:rPr lang="de-DE" baseline="0" dirty="0"/>
              <a:t>John von Neumann, John Nash, Heinrich Freiherr von Stackelberg</a:t>
            </a:r>
          </a:p>
        </p:txBody>
      </p:sp>
      <p:sp>
        <p:nvSpPr>
          <p:cNvPr id="4" name="Slide Number Placeholder 3"/>
          <p:cNvSpPr>
            <a:spLocks noGrp="1"/>
          </p:cNvSpPr>
          <p:nvPr>
            <p:ph type="sldNum" sz="quarter" idx="10"/>
          </p:nvPr>
        </p:nvSpPr>
        <p:spPr/>
        <p:txBody>
          <a:bodyPr/>
          <a:lstStyle/>
          <a:p>
            <a:fld id="{E6517F1F-6505-40F0-B92A-0D136955C762}" type="slidenum">
              <a:rPr lang="en-US" smtClean="0"/>
              <a:t>5</a:t>
            </a:fld>
            <a:endParaRPr lang="en-US"/>
          </a:p>
        </p:txBody>
      </p:sp>
    </p:spTree>
    <p:extLst>
      <p:ext uri="{BB962C8B-B14F-4D97-AF65-F5344CB8AC3E}">
        <p14:creationId xmlns:p14="http://schemas.microsoft.com/office/powerpoint/2010/main" val="129338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two-player normal-form game with finite actions can be represented by a (bi)matrix</a:t>
            </a:r>
          </a:p>
          <a:p>
            <a:pPr lvl="1"/>
            <a:r>
              <a:rPr lang="en-US" dirty="0" smtClean="0"/>
              <a:t>Player 1: Row player, Player 2: Column player</a:t>
            </a:r>
          </a:p>
          <a:p>
            <a:pPr lvl="1"/>
            <a:r>
              <a:rPr lang="en-US" dirty="0" smtClean="0"/>
              <a:t>Often first number is for row player, second for column player</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7</a:t>
            </a:fld>
            <a:endParaRPr lang="en-US"/>
          </a:p>
        </p:txBody>
      </p:sp>
    </p:spTree>
    <p:extLst>
      <p:ext uri="{BB962C8B-B14F-4D97-AF65-F5344CB8AC3E}">
        <p14:creationId xmlns:p14="http://schemas.microsoft.com/office/powerpoint/2010/main" val="212582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Two members of a criminal gang are arrested and imprisoned. Each prisoner is in solitary confinement with no means of communicating with the other. The prosecutors lack sufficient evidence to convict the pair on the principal charge, but they have enough to convict both on a lesser charge. Simultaneously, the prosecutors offer each prisoner a bargain. Each prisoner is given the opportunity either to betray the other by testifying that the other committed the crime, or to cooperate with the other by remaining silent. The possible outcomes are:</a:t>
            </a:r>
          </a:p>
          <a:p>
            <a:r>
              <a:rPr lang="en-US" sz="1200" b="0" i="0" kern="1200" dirty="0" smtClean="0">
                <a:solidFill>
                  <a:schemeClr val="tx1"/>
                </a:solidFill>
                <a:effectLst/>
                <a:latin typeface="+mn-lt"/>
                <a:ea typeface="+mn-ea"/>
                <a:cs typeface="+mn-cs"/>
              </a:rPr>
              <a:t>If A and B each betray the other, each of them serves two years in prison</a:t>
            </a:r>
          </a:p>
          <a:p>
            <a:r>
              <a:rPr lang="en-US" sz="1200" b="0" i="0" kern="1200" dirty="0" smtClean="0">
                <a:solidFill>
                  <a:schemeClr val="tx1"/>
                </a:solidFill>
                <a:effectLst/>
                <a:latin typeface="+mn-lt"/>
                <a:ea typeface="+mn-ea"/>
                <a:cs typeface="+mn-cs"/>
              </a:rPr>
              <a:t>If A betrays B but B remains silent, A will be set free and B will serve three years in prison (and vice versa)</a:t>
            </a:r>
          </a:p>
          <a:p>
            <a:r>
              <a:rPr lang="en-US" sz="1200" b="0" i="0" kern="1200" dirty="0" smtClean="0">
                <a:solidFill>
                  <a:schemeClr val="tx1"/>
                </a:solidFill>
                <a:effectLst/>
                <a:latin typeface="+mn-lt"/>
                <a:ea typeface="+mn-ea"/>
                <a:cs typeface="+mn-cs"/>
              </a:rPr>
              <a:t>If A and B both remain silent, both of them will serve only one year in prison (on the lesser charge).</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8</a:t>
            </a:fld>
            <a:endParaRPr lang="en-US"/>
          </a:p>
        </p:txBody>
      </p:sp>
    </p:spTree>
    <p:extLst>
      <p:ext uri="{BB962C8B-B14F-4D97-AF65-F5344CB8AC3E}">
        <p14:creationId xmlns:p14="http://schemas.microsoft.com/office/powerpoint/2010/main" val="30706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normal-form game is a </a:t>
            </a:r>
            <a:r>
              <a:rPr lang="en-US" dirty="0" smtClean="0">
                <a:solidFill>
                  <a:srgbClr val="0070C0"/>
                </a:solidFill>
              </a:rPr>
              <a:t>representation</a:t>
            </a:r>
            <a:r>
              <a:rPr lang="en-US" dirty="0" smtClean="0"/>
              <a:t> of a game in game theory. It directly specifies the set of players' strategies where a strategy is a complete plan of action for every stage of the game, regardless of whether that stage actually arises in play.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12</a:t>
            </a:fld>
            <a:endParaRPr lang="en-US" dirty="0"/>
          </a:p>
        </p:txBody>
      </p:sp>
    </p:spTree>
    <p:extLst>
      <p:ext uri="{BB962C8B-B14F-4D97-AF65-F5344CB8AC3E}">
        <p14:creationId xmlns:p14="http://schemas.microsoft.com/office/powerpoint/2010/main" val="216820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28</a:t>
            </a:fld>
            <a:endParaRPr lang="en-US" dirty="0"/>
          </a:p>
        </p:txBody>
      </p:sp>
    </p:spTree>
    <p:extLst>
      <p:ext uri="{BB962C8B-B14F-4D97-AF65-F5344CB8AC3E}">
        <p14:creationId xmlns:p14="http://schemas.microsoft.com/office/powerpoint/2010/main" val="185346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each player to see if there is no incentive for this player to deviate, i.e., there exists another action of this player that lead to higher payoff, given the actions of other players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38</a:t>
            </a:fld>
            <a:endParaRPr lang="en-US" dirty="0"/>
          </a:p>
        </p:txBody>
      </p:sp>
    </p:spTree>
    <p:extLst>
      <p:ext uri="{BB962C8B-B14F-4D97-AF65-F5344CB8AC3E}">
        <p14:creationId xmlns:p14="http://schemas.microsoft.com/office/powerpoint/2010/main" val="256813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Now assume you are given a 2 by 2 </a:t>
            </a:r>
            <a:r>
              <a:rPr lang="en-US" sz="1200" dirty="0" err="1" smtClean="0"/>
              <a:t>bimatrix</a:t>
            </a:r>
            <a:r>
              <a:rPr lang="en-US" sz="1200" dirty="0" smtClean="0"/>
              <a:t> game after iterative removal. Further, you are told that in a NE, all the actions are chosen with non-zero probability. What are the necessary conditions for a mixed strategy NE?</a:t>
            </a:r>
          </a:p>
          <a:p>
            <a:r>
              <a:rPr lang="en-US" dirty="0" smtClean="0"/>
              <a:t>Check the </a:t>
            </a:r>
            <a:r>
              <a:rPr lang="en-US" dirty="0" err="1" smtClean="0"/>
              <a:t>FvsC</a:t>
            </a:r>
            <a:r>
              <a:rPr lang="en-US" dirty="0" smtClean="0"/>
              <a:t> game, in addition to PSNEs (F,F) and (C,C), there is a mixed strategy NE shown below.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44</a:t>
            </a:fld>
            <a:endParaRPr lang="en-US" dirty="0"/>
          </a:p>
        </p:txBody>
      </p:sp>
    </p:spTree>
    <p:extLst>
      <p:ext uri="{BB962C8B-B14F-4D97-AF65-F5344CB8AC3E}">
        <p14:creationId xmlns:p14="http://schemas.microsoft.com/office/powerpoint/2010/main" val="379705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ED319044-6EF3-45F6-993F-13C7645B6F96}" type="datetime1">
              <a:rPr lang="en-US" smtClean="0"/>
              <a:t>11/26/2019</a:t>
            </a:fld>
            <a:endParaRPr lang="en-US" dirty="0"/>
          </a:p>
        </p:txBody>
      </p:sp>
      <p:sp>
        <p:nvSpPr>
          <p:cNvPr id="11" name="Footer Placeholder 10"/>
          <p:cNvSpPr>
            <a:spLocks noGrp="1"/>
          </p:cNvSpPr>
          <p:nvPr>
            <p:ph type="ftr" sz="quarter" idx="11"/>
          </p:nvPr>
        </p:nvSpPr>
        <p:spPr/>
        <p:txBody>
          <a:bodyPr/>
          <a:lstStyle/>
          <a:p>
            <a:r>
              <a:rPr lang="en-US" dirty="0"/>
              <a:t>Fei Fang</a:t>
            </a:r>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DD5E6FED-4D8E-4C87-968A-8C185C99DE57}" type="datetime1">
              <a:rPr lang="en-US" smtClean="0"/>
              <a:t>11/26/2019</a:t>
            </a:fld>
            <a:endParaRPr lang="en-US" dirty="0"/>
          </a:p>
        </p:txBody>
      </p:sp>
      <p:sp>
        <p:nvSpPr>
          <p:cNvPr id="10" name="Footer Placeholder 9"/>
          <p:cNvSpPr>
            <a:spLocks noGrp="1"/>
          </p:cNvSpPr>
          <p:nvPr>
            <p:ph type="ftr" sz="quarter" idx="11"/>
          </p:nvPr>
        </p:nvSpPr>
        <p:spPr/>
        <p:txBody>
          <a:bodyPr/>
          <a:lstStyle/>
          <a:p>
            <a:r>
              <a:rPr lang="en-US" dirty="0"/>
              <a:t>Fei Fang</a:t>
            </a:r>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1E61B122-B882-4479-ACA4-00C21E9ACC94}" type="datetime1">
              <a:rPr lang="en-US" smtClean="0"/>
              <a:t>11/26/2019</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dirty="0"/>
              <a:t>Fei Fang</a:t>
            </a:r>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dirty="0"/>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ftr="0" dt="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3.png"/><Relationship Id="rId4" Type="http://schemas.openxmlformats.org/officeDocument/2006/relationships/notesSlide" Target="../notesSlides/notesSlide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NUL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p3Uos2fzIJ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Warm-up</a:t>
            </a:r>
            <a:endParaRPr lang="en-US" dirty="0"/>
          </a:p>
        </p:txBody>
      </p:sp>
      <p:sp>
        <p:nvSpPr>
          <p:cNvPr id="5" name="Content Placeholder 4"/>
          <p:cNvSpPr>
            <a:spLocks noGrp="1"/>
          </p:cNvSpPr>
          <p:nvPr>
            <p:ph sz="quarter" idx="1"/>
          </p:nvPr>
        </p:nvSpPr>
        <p:spPr/>
        <p:txBody>
          <a:bodyPr/>
          <a:lstStyle/>
          <a:p>
            <a:r>
              <a:rPr lang="en-US" dirty="0" smtClean="0"/>
              <a:t>Design an AI to play Rock-Paper-Scissors for T rounds</a:t>
            </a:r>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045275783"/>
                  </p:ext>
                </p:extLst>
              </p:nvPr>
            </p:nvGraphicFramePr>
            <p:xfrm>
              <a:off x="1524000" y="2215844"/>
              <a:ext cx="6096000" cy="3662680"/>
            </p:xfrm>
            <a:graphic>
              <a:graphicData uri="http://schemas.openxmlformats.org/drawingml/2006/table">
                <a:tbl>
                  <a:tblPr firstRow="1" bandRow="1">
                    <a:tableStyleId>{6E25E649-3F16-4E02-A733-19D2CDBF48F0}</a:tableStyleId>
                  </a:tblPr>
                  <a:tblGrid>
                    <a:gridCol w="6096000"/>
                  </a:tblGrid>
                  <a:tr h="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370840">
                    <a:tc>
                      <a:txBody>
                        <a:bodyPr/>
                        <a:lstStyle/>
                        <a:p>
                          <a:r>
                            <a:rPr lang="en-US" dirty="0" smtClean="0"/>
                            <a:t>Input: </a:t>
                          </a:r>
                          <a14:m>
                            <m:oMath xmlns:m="http://schemas.openxmlformats.org/officeDocument/2006/math">
                              <m:r>
                                <a:rPr lang="en-US" b="0" i="1" smtClean="0">
                                  <a:latin typeface="Cambria Math" panose="02040503050406030204" pitchFamily="18" charset="0"/>
                                </a:rPr>
                                <m:t>𝑇</m:t>
                              </m:r>
                            </m:oMath>
                          </a14:m>
                          <a:r>
                            <a:rPr lang="en-US" dirty="0" smtClean="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smtClean="0"/>
                        </a:p>
                        <a:p>
                          <a:r>
                            <a:rPr lang="en-US" dirty="0" smtClean="0"/>
                            <a:t>Output: action a </a:t>
                          </a:r>
                          <a14:m>
                            <m:oMath xmlns:m="http://schemas.openxmlformats.org/officeDocument/2006/math">
                              <m:r>
                                <a:rPr lang="en-US" b="0" i="1" smtClean="0">
                                  <a:latin typeface="Cambria Math" panose="02040503050406030204" pitchFamily="18" charset="0"/>
                                </a:rPr>
                                <m:t>∈</m:t>
                              </m:r>
                            </m:oMath>
                          </a14:m>
                          <a:r>
                            <a:rPr lang="en-US" dirty="0" smtClean="0"/>
                            <a:t> {Rock, Paper,</a:t>
                          </a:r>
                          <a:r>
                            <a:rPr lang="en-US" baseline="0" dirty="0" smtClean="0"/>
                            <a:t> Scissors</a:t>
                          </a:r>
                          <a:r>
                            <a:rPr lang="en-US" dirty="0" smtClean="0"/>
                            <a:t>}</a:t>
                          </a:r>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045275783"/>
                  </p:ext>
                </p:extLst>
              </p:nvPr>
            </p:nvGraphicFramePr>
            <p:xfrm>
              <a:off x="1524000" y="2215844"/>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3"/>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Slide Number Placeholder 2"/>
          <p:cNvSpPr>
            <a:spLocks noGrp="1"/>
          </p:cNvSpPr>
          <p:nvPr>
            <p:ph type="sldNum" sz="quarter" idx="12"/>
          </p:nvPr>
        </p:nvSpPr>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1500292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lstStyle/>
          <a:p>
            <a:r>
              <a:rPr lang="en-US" dirty="0"/>
              <a:t>Football vs Concert (</a:t>
            </a:r>
            <a:r>
              <a:rPr lang="en-US" dirty="0" err="1"/>
              <a:t>FvsC</a:t>
            </a:r>
            <a:r>
              <a:rPr lang="en-US" dirty="0"/>
              <a:t>)</a:t>
            </a:r>
          </a:p>
          <a:p>
            <a:pPr lvl="1"/>
            <a:r>
              <a:rPr lang="en-US" dirty="0"/>
              <a:t>Historically known as Battle of Sexes</a:t>
            </a:r>
          </a:p>
          <a:p>
            <a:pPr lvl="1"/>
            <a:r>
              <a:rPr lang="en-US" dirty="0" smtClean="0"/>
              <a:t>If </a:t>
            </a:r>
            <a:r>
              <a:rPr lang="en-US" dirty="0"/>
              <a:t>football together: Alex </a:t>
            </a:r>
            <a:r>
              <a:rPr lang="en-US" dirty="0">
                <a:sym typeface="Wingdings" panose="05000000000000000000" pitchFamily="2" charset="2"/>
              </a:rPr>
              <a:t>, Berry </a:t>
            </a:r>
          </a:p>
          <a:p>
            <a:pPr lvl="1"/>
            <a:r>
              <a:rPr lang="en-US" dirty="0">
                <a:sym typeface="Wingdings" panose="05000000000000000000" pitchFamily="2" charset="2"/>
              </a:rPr>
              <a:t>If concert together: Alex , Berry </a:t>
            </a:r>
          </a:p>
          <a:p>
            <a:pPr lvl="1"/>
            <a:r>
              <a:rPr lang="en-US" dirty="0">
                <a:sym typeface="Wingdings" panose="05000000000000000000" pitchFamily="2" charset="2"/>
              </a:rPr>
              <a:t>If not together: </a:t>
            </a:r>
            <a:r>
              <a:rPr lang="en-US" dirty="0"/>
              <a:t>Alex </a:t>
            </a:r>
            <a:r>
              <a:rPr lang="en-US" dirty="0">
                <a:sym typeface="Wingdings" panose="05000000000000000000" pitchFamily="2" charset="2"/>
              </a:rPr>
              <a:t>, Berry </a:t>
            </a:r>
            <a:r>
              <a:rPr lang="en-US" dirty="0" smtClean="0">
                <a:sym typeface="Wingdings" panose="05000000000000000000" pitchFamily="2" charset="2"/>
              </a:rPr>
              <a:t></a:t>
            </a:r>
          </a:p>
          <a:p>
            <a:endParaRPr lang="en-US" dirty="0"/>
          </a:p>
        </p:txBody>
      </p:sp>
      <p:graphicFrame>
        <p:nvGraphicFramePr>
          <p:cNvPr id="7" name="Table 6"/>
          <p:cNvGraphicFramePr>
            <a:graphicFrameLocks noGrp="1"/>
          </p:cNvGraphicFramePr>
          <p:nvPr>
            <p:extLst/>
          </p:nvPr>
        </p:nvGraphicFramePr>
        <p:xfrm>
          <a:off x="2138283" y="4571282"/>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4536921" y="4054248"/>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9" name="TextBox 8"/>
          <p:cNvSpPr txBox="1"/>
          <p:nvPr/>
        </p:nvSpPr>
        <p:spPr>
          <a:xfrm rot="16200000">
            <a:off x="1100816" y="5107518"/>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
        <p:nvSpPr>
          <p:cNvPr id="10" name="TextBox 9"/>
          <p:cNvSpPr txBox="1"/>
          <p:nvPr/>
        </p:nvSpPr>
        <p:spPr>
          <a:xfrm>
            <a:off x="3042625" y="3592583"/>
            <a:ext cx="3058750" cy="461665"/>
          </a:xfrm>
          <a:prstGeom prst="rect">
            <a:avLst/>
          </a:prstGeom>
          <a:noFill/>
        </p:spPr>
        <p:txBody>
          <a:bodyPr wrap="square" rtlCol="0">
            <a:spAutoFit/>
          </a:bodyPr>
          <a:lstStyle/>
          <a:p>
            <a:r>
              <a:rPr lang="en-US" sz="2400" dirty="0" smtClean="0">
                <a:solidFill>
                  <a:srgbClr val="0070C0"/>
                </a:solidFill>
              </a:rPr>
              <a:t>Fill in the payoff matrix</a:t>
            </a:r>
            <a:endParaRPr lang="en-US" sz="2400" dirty="0">
              <a:solidFill>
                <a:srgbClr val="0070C0"/>
              </a:solidFill>
            </a:endParaRPr>
          </a:p>
        </p:txBody>
      </p:sp>
      <p:sp>
        <p:nvSpPr>
          <p:cNvPr id="11" name="Slide Number Placeholder 10"/>
          <p:cNvSpPr>
            <a:spLocks noGrp="1"/>
          </p:cNvSpPr>
          <p:nvPr>
            <p:ph type="sldNum" sz="quarter" idx="12"/>
          </p:nvPr>
        </p:nvSpPr>
        <p:spPr/>
        <p:txBody>
          <a:bodyPr/>
          <a:lstStyle/>
          <a:p>
            <a:fld id="{A3B20E47-2A4C-4221-B6B9-A2AC2F1C1077}" type="slidenum">
              <a:rPr lang="en-US" smtClean="0"/>
              <a:pPr/>
              <a:t>10</a:t>
            </a:fld>
            <a:endParaRPr lang="en-US" dirty="0"/>
          </a:p>
        </p:txBody>
      </p:sp>
    </p:spTree>
    <p:extLst>
      <p:ext uri="{BB962C8B-B14F-4D97-AF65-F5344CB8AC3E}">
        <p14:creationId xmlns:p14="http://schemas.microsoft.com/office/powerpoint/2010/main" val="375191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lstStyle/>
          <a:p>
            <a:r>
              <a:rPr lang="en-US" dirty="0"/>
              <a:t>Football vs Concert (</a:t>
            </a:r>
            <a:r>
              <a:rPr lang="en-US" dirty="0" err="1"/>
              <a:t>FvsC</a:t>
            </a:r>
            <a:r>
              <a:rPr lang="en-US" dirty="0"/>
              <a:t>)</a:t>
            </a:r>
          </a:p>
          <a:p>
            <a:pPr lvl="1"/>
            <a:r>
              <a:rPr lang="en-US" dirty="0"/>
              <a:t>Historically known as Battle of Sexes</a:t>
            </a:r>
          </a:p>
          <a:p>
            <a:pPr lvl="1"/>
            <a:r>
              <a:rPr lang="en-US" dirty="0" smtClean="0"/>
              <a:t>If </a:t>
            </a:r>
            <a:r>
              <a:rPr lang="en-US" dirty="0"/>
              <a:t>football together: Alex </a:t>
            </a:r>
            <a:r>
              <a:rPr lang="en-US" dirty="0">
                <a:sym typeface="Wingdings" panose="05000000000000000000" pitchFamily="2" charset="2"/>
              </a:rPr>
              <a:t>, Berry </a:t>
            </a:r>
          </a:p>
          <a:p>
            <a:pPr lvl="1"/>
            <a:r>
              <a:rPr lang="en-US" dirty="0">
                <a:sym typeface="Wingdings" panose="05000000000000000000" pitchFamily="2" charset="2"/>
              </a:rPr>
              <a:t>If concert together: Alex , Berry </a:t>
            </a:r>
          </a:p>
          <a:p>
            <a:pPr lvl="1"/>
            <a:r>
              <a:rPr lang="en-US" dirty="0">
                <a:sym typeface="Wingdings" panose="05000000000000000000" pitchFamily="2" charset="2"/>
              </a:rPr>
              <a:t>If not together: </a:t>
            </a:r>
            <a:r>
              <a:rPr lang="en-US" dirty="0"/>
              <a:t>Alex </a:t>
            </a:r>
            <a:r>
              <a:rPr lang="en-US" dirty="0">
                <a:sym typeface="Wingdings" panose="05000000000000000000" pitchFamily="2" charset="2"/>
              </a:rPr>
              <a:t>, Berry </a:t>
            </a:r>
            <a:r>
              <a:rPr lang="en-US" dirty="0" smtClean="0">
                <a:sym typeface="Wingdings" panose="05000000000000000000" pitchFamily="2" charset="2"/>
              </a:rPr>
              <a:t></a:t>
            </a:r>
          </a:p>
          <a:p>
            <a:endParaRPr lang="en-US" dirty="0"/>
          </a:p>
        </p:txBody>
      </p:sp>
      <p:graphicFrame>
        <p:nvGraphicFramePr>
          <p:cNvPr id="7" name="Table 6"/>
          <p:cNvGraphicFramePr>
            <a:graphicFrameLocks noGrp="1"/>
          </p:cNvGraphicFramePr>
          <p:nvPr>
            <p:extLst/>
          </p:nvPr>
        </p:nvGraphicFramePr>
        <p:xfrm>
          <a:off x="2138283" y="4259846"/>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4536921" y="3742812"/>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9" name="TextBox 8"/>
          <p:cNvSpPr txBox="1"/>
          <p:nvPr/>
        </p:nvSpPr>
        <p:spPr>
          <a:xfrm rot="16200000">
            <a:off x="1100816" y="4796082"/>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
        <p:nvSpPr>
          <p:cNvPr id="10" name="Slide Number Placeholder 9"/>
          <p:cNvSpPr>
            <a:spLocks noGrp="1"/>
          </p:cNvSpPr>
          <p:nvPr>
            <p:ph type="sldNum" sz="quarter" idx="12"/>
          </p:nvPr>
        </p:nvSpPr>
        <p:spPr/>
        <p:txBody>
          <a:bodyPr/>
          <a:lstStyle/>
          <a:p>
            <a:fld id="{A3B20E47-2A4C-4221-B6B9-A2AC2F1C1077}" type="slidenum">
              <a:rPr lang="en-US" smtClean="0"/>
              <a:pPr/>
              <a:t>11</a:t>
            </a:fld>
            <a:endParaRPr lang="en-US" dirty="0"/>
          </a:p>
        </p:txBody>
      </p:sp>
    </p:spTree>
    <p:extLst>
      <p:ext uri="{BB962C8B-B14F-4D97-AF65-F5344CB8AC3E}">
        <p14:creationId xmlns:p14="http://schemas.microsoft.com/office/powerpoint/2010/main" val="326260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Games</a:t>
            </a:r>
          </a:p>
        </p:txBody>
      </p:sp>
      <p:sp>
        <p:nvSpPr>
          <p:cNvPr id="3" name="Content Placeholder 2"/>
          <p:cNvSpPr>
            <a:spLocks noGrp="1"/>
          </p:cNvSpPr>
          <p:nvPr>
            <p:ph sz="quarter" idx="1"/>
          </p:nvPr>
        </p:nvSpPr>
        <p:spPr/>
        <p:txBody>
          <a:bodyPr>
            <a:normAutofit/>
          </a:bodyPr>
          <a:lstStyle/>
          <a:p>
            <a:r>
              <a:rPr lang="en-US" sz="2400" dirty="0" smtClean="0"/>
              <a:t>A </a:t>
            </a:r>
            <a:r>
              <a:rPr lang="en-US" sz="2400" dirty="0"/>
              <a:t>game in </a:t>
            </a:r>
            <a:r>
              <a:rPr lang="en-US" sz="2400" dirty="0">
                <a:solidFill>
                  <a:srgbClr val="0070C0"/>
                </a:solidFill>
              </a:rPr>
              <a:t>normal </a:t>
            </a:r>
            <a:r>
              <a:rPr lang="en-US" sz="2400" dirty="0" smtClean="0">
                <a:solidFill>
                  <a:srgbClr val="0070C0"/>
                </a:solidFill>
              </a:rPr>
              <a:t>form </a:t>
            </a:r>
            <a:r>
              <a:rPr lang="en-US" sz="2400" dirty="0" smtClean="0"/>
              <a:t>consists of the following elements</a:t>
            </a:r>
            <a:endParaRPr lang="en-US" sz="2400" dirty="0"/>
          </a:p>
          <a:p>
            <a:pPr lvl="1"/>
            <a:r>
              <a:rPr lang="en-US" dirty="0"/>
              <a:t>Set of </a:t>
            </a:r>
            <a:r>
              <a:rPr lang="en-US" dirty="0" smtClean="0"/>
              <a:t>players</a:t>
            </a:r>
            <a:endParaRPr lang="en-US" b="0" dirty="0"/>
          </a:p>
          <a:p>
            <a:pPr lvl="1"/>
            <a:r>
              <a:rPr lang="en-US" dirty="0" smtClean="0"/>
              <a:t>Set of actions for each player</a:t>
            </a:r>
            <a:endParaRPr lang="en-US" dirty="0"/>
          </a:p>
          <a:p>
            <a:pPr lvl="1"/>
            <a:r>
              <a:rPr lang="en-US" dirty="0" smtClean="0"/>
              <a:t>Payoffs </a:t>
            </a:r>
            <a:r>
              <a:rPr lang="en-US" dirty="0"/>
              <a:t>/ Utility </a:t>
            </a:r>
            <a:r>
              <a:rPr lang="en-US" dirty="0" smtClean="0"/>
              <a:t>functions</a:t>
            </a:r>
          </a:p>
          <a:p>
            <a:pPr lvl="2"/>
            <a:r>
              <a:rPr lang="en-US" sz="2400" dirty="0" smtClean="0"/>
              <a:t>Determines </a:t>
            </a:r>
            <a:r>
              <a:rPr lang="en-US" sz="2400" dirty="0"/>
              <a:t>the utility for each player given the actions chosen by all players (referred to as action profile</a:t>
            </a:r>
            <a:r>
              <a:rPr lang="en-US" sz="2400" dirty="0" smtClean="0"/>
              <a:t>)</a:t>
            </a:r>
          </a:p>
          <a:p>
            <a:pPr lvl="1"/>
            <a:r>
              <a:rPr lang="en-US" dirty="0" err="1" smtClean="0"/>
              <a:t>Bimatrix</a:t>
            </a:r>
            <a:r>
              <a:rPr lang="en-US" dirty="0" smtClean="0"/>
              <a:t> game is special case: two players, finite action sets</a:t>
            </a:r>
          </a:p>
          <a:p>
            <a:r>
              <a:rPr lang="en-US" sz="2400" dirty="0" smtClean="0"/>
              <a:t>Players </a:t>
            </a:r>
            <a:r>
              <a:rPr lang="en-US" sz="2400" dirty="0"/>
              <a:t>move </a:t>
            </a:r>
            <a:r>
              <a:rPr lang="en-US" sz="2400" dirty="0" smtClean="0"/>
              <a:t>simultaneously and the game ends immediately afterwards</a:t>
            </a:r>
            <a:endParaRPr lang="en-US" sz="2400" dirty="0"/>
          </a:p>
          <a:p>
            <a:pPr lvl="1"/>
            <a:endParaRPr lang="en-US" dirty="0"/>
          </a:p>
        </p:txBody>
      </p:sp>
      <p:sp>
        <p:nvSpPr>
          <p:cNvPr id="8" name="TextBox 7"/>
          <p:cNvSpPr txBox="1"/>
          <p:nvPr/>
        </p:nvSpPr>
        <p:spPr>
          <a:xfrm>
            <a:off x="1360251" y="5200434"/>
            <a:ext cx="6423498" cy="830997"/>
          </a:xfrm>
          <a:prstGeom prst="rect">
            <a:avLst/>
          </a:prstGeom>
          <a:noFill/>
        </p:spPr>
        <p:txBody>
          <a:bodyPr wrap="square" rtlCol="0">
            <a:spAutoFit/>
          </a:bodyPr>
          <a:lstStyle/>
          <a:p>
            <a:r>
              <a:rPr lang="en-US" sz="2400" dirty="0" smtClean="0">
                <a:solidFill>
                  <a:srgbClr val="0070C0"/>
                </a:solidFill>
              </a:rPr>
              <a:t>What are the players, set of actions and utility functions of </a:t>
            </a:r>
            <a:r>
              <a:rPr lang="en-US" sz="2400" dirty="0">
                <a:solidFill>
                  <a:srgbClr val="0070C0"/>
                </a:solidFill>
              </a:rPr>
              <a:t>Football vs Concert (</a:t>
            </a:r>
            <a:r>
              <a:rPr lang="en-US" sz="2400" dirty="0" err="1">
                <a:solidFill>
                  <a:srgbClr val="0070C0"/>
                </a:solidFill>
              </a:rPr>
              <a:t>FvsC</a:t>
            </a:r>
            <a:r>
              <a:rPr lang="en-US" sz="2400" dirty="0" smtClean="0">
                <a:solidFill>
                  <a:srgbClr val="0070C0"/>
                </a:solidFill>
              </a:rPr>
              <a:t>) game?</a:t>
            </a:r>
            <a:endParaRPr lang="en-US" sz="2400" dirty="0">
              <a:solidFill>
                <a:srgbClr val="0070C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12</a:t>
            </a:fld>
            <a:endParaRPr lang="en-US" dirty="0"/>
          </a:p>
        </p:txBody>
      </p:sp>
    </p:spTree>
    <p:extLst>
      <p:ext uri="{BB962C8B-B14F-4D97-AF65-F5344CB8AC3E}">
        <p14:creationId xmlns:p14="http://schemas.microsoft.com/office/powerpoint/2010/main" val="352320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Warm-up</a:t>
            </a:r>
            <a:endParaRPr lang="en-US" dirty="0"/>
          </a:p>
        </p:txBody>
      </p:sp>
      <p:sp>
        <p:nvSpPr>
          <p:cNvPr id="5" name="Content Placeholder 4"/>
          <p:cNvSpPr>
            <a:spLocks noGrp="1"/>
          </p:cNvSpPr>
          <p:nvPr>
            <p:ph sz="quarter" idx="1"/>
          </p:nvPr>
        </p:nvSpPr>
        <p:spPr/>
        <p:txBody>
          <a:bodyPr/>
          <a:lstStyle/>
          <a:p>
            <a:r>
              <a:rPr lang="en-US" dirty="0" smtClean="0"/>
              <a:t>Design an AI to play Rock-Paper-Scissors for T rounds</a:t>
            </a:r>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4111122995"/>
                  </p:ext>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370840">
                    <a:tc>
                      <a:txBody>
                        <a:bodyPr/>
                        <a:lstStyle/>
                        <a:p>
                          <a:r>
                            <a:rPr lang="en-US" dirty="0" smtClean="0"/>
                            <a:t>Input: </a:t>
                          </a:r>
                          <a14:m>
                            <m:oMath xmlns:m="http://schemas.openxmlformats.org/officeDocument/2006/math">
                              <m:r>
                                <a:rPr lang="en-US" b="0" i="1" smtClean="0">
                                  <a:latin typeface="Cambria Math" panose="02040503050406030204" pitchFamily="18" charset="0"/>
                                </a:rPr>
                                <m:t>𝑇</m:t>
                              </m:r>
                            </m:oMath>
                          </a14:m>
                          <a:r>
                            <a:rPr lang="en-US" dirty="0" smtClean="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smtClean="0"/>
                        </a:p>
                        <a:p>
                          <a:r>
                            <a:rPr lang="en-US" dirty="0" smtClean="0"/>
                            <a:t>Output: action a </a:t>
                          </a:r>
                          <a14:m>
                            <m:oMath xmlns:m="http://schemas.openxmlformats.org/officeDocument/2006/math">
                              <m:r>
                                <a:rPr lang="en-US" b="0" i="1" smtClean="0">
                                  <a:latin typeface="Cambria Math" panose="02040503050406030204" pitchFamily="18" charset="0"/>
                                </a:rPr>
                                <m:t>∈</m:t>
                              </m:r>
                            </m:oMath>
                          </a14:m>
                          <a:r>
                            <a:rPr lang="en-US" dirty="0" smtClean="0"/>
                            <a:t> {Rock, Paper,</a:t>
                          </a:r>
                          <a:r>
                            <a:rPr lang="en-US" baseline="0" dirty="0" smtClean="0"/>
                            <a:t> Scissors</a:t>
                          </a:r>
                          <a:r>
                            <a:rPr lang="en-US" dirty="0" smtClean="0"/>
                            <a:t>}</a:t>
                          </a:r>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4111122995"/>
                  </p:ext>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2"/>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TextBox 2"/>
          <p:cNvSpPr txBox="1"/>
          <p:nvPr/>
        </p:nvSpPr>
        <p:spPr>
          <a:xfrm>
            <a:off x="1146927" y="1845778"/>
            <a:ext cx="6746975" cy="461665"/>
          </a:xfrm>
          <a:prstGeom prst="rect">
            <a:avLst/>
          </a:prstGeom>
          <a:noFill/>
        </p:spPr>
        <p:txBody>
          <a:bodyPr wrap="none" rtlCol="0">
            <a:spAutoFit/>
          </a:bodyPr>
          <a:lstStyle/>
          <a:p>
            <a:r>
              <a:rPr lang="en-US" sz="2400" dirty="0" smtClean="0">
                <a:solidFill>
                  <a:srgbClr val="FF0000"/>
                </a:solidFill>
              </a:rPr>
              <a:t>If T=1, </a:t>
            </a:r>
            <a:r>
              <a:rPr lang="en-US" sz="2400" dirty="0" err="1" smtClean="0">
                <a:solidFill>
                  <a:srgbClr val="FF0000"/>
                </a:solidFill>
              </a:rPr>
              <a:t>roundID</a:t>
            </a:r>
            <a:r>
              <a:rPr lang="en-US" sz="2400" dirty="0" smtClean="0">
                <a:solidFill>
                  <a:srgbClr val="FF0000"/>
                </a:solidFill>
              </a:rPr>
              <a:t>=1, what action does your AI choose?</a:t>
            </a:r>
            <a:endParaRPr lang="en-US" sz="2400" dirty="0">
              <a:solidFill>
                <a:srgbClr val="FF000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13</a:t>
            </a:fld>
            <a:endParaRPr lang="en-US" dirty="0"/>
          </a:p>
        </p:txBody>
      </p:sp>
    </p:spTree>
    <p:extLst>
      <p:ext uri="{BB962C8B-B14F-4D97-AF65-F5344CB8AC3E}">
        <p14:creationId xmlns:p14="http://schemas.microsoft.com/office/powerpoint/2010/main" val="465219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Pure </a:t>
                </a:r>
                <a:r>
                  <a:rPr lang="en-US" dirty="0"/>
                  <a:t>strategy: choose an action deterministically</a:t>
                </a:r>
              </a:p>
              <a:p>
                <a:r>
                  <a:rPr lang="en-US" dirty="0"/>
                  <a:t>Mixed strategy: choose </a:t>
                </a:r>
                <a:r>
                  <a:rPr lang="en-US" dirty="0" smtClean="0"/>
                  <a:t>actions according to a probability distribution</a:t>
                </a:r>
              </a:p>
              <a:p>
                <a:pPr lvl="1"/>
                <a:r>
                  <a:rPr lang="en-US" dirty="0" smtClean="0"/>
                  <a:t>Notation: </a:t>
                </a:r>
                <a14:m>
                  <m:oMath xmlns:m="http://schemas.openxmlformats.org/officeDocument/2006/math">
                    <m:r>
                      <a:rPr lang="en-US"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=(0.3,0.7,0)</m:t>
                    </m:r>
                  </m:oMath>
                </a14:m>
                <a:endParaRPr lang="en-US" dirty="0">
                  <a:solidFill>
                    <a:schemeClr val="tx1"/>
                  </a:solidFill>
                </a:endParaRPr>
              </a:p>
              <a:p>
                <a:pPr lvl="1"/>
                <a:r>
                  <a:rPr lang="en-US" dirty="0" smtClean="0"/>
                  <a:t>Support</a:t>
                </a:r>
                <a:r>
                  <a:rPr lang="en-US" dirty="0"/>
                  <a:t>: set of actions chosen with non-zero probability</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3" name="TextBox 12"/>
          <p:cNvSpPr txBox="1"/>
          <p:nvPr/>
        </p:nvSpPr>
        <p:spPr>
          <a:xfrm>
            <a:off x="457200" y="3553365"/>
            <a:ext cx="8106057" cy="461665"/>
          </a:xfrm>
          <a:prstGeom prst="rect">
            <a:avLst/>
          </a:prstGeom>
          <a:noFill/>
        </p:spPr>
        <p:txBody>
          <a:bodyPr wrap="square" rtlCol="0">
            <a:spAutoFit/>
          </a:bodyPr>
          <a:lstStyle/>
          <a:p>
            <a:r>
              <a:rPr lang="en-US" sz="2400" dirty="0" smtClean="0">
                <a:solidFill>
                  <a:srgbClr val="0070C0"/>
                </a:solidFill>
              </a:rPr>
              <a:t>Does your AI play a deterministic strategy or a mixed strategy?</a:t>
            </a:r>
          </a:p>
        </p:txBody>
      </p:sp>
      <p:graphicFrame>
        <p:nvGraphicFramePr>
          <p:cNvPr id="11" name="Table 10"/>
          <p:cNvGraphicFramePr>
            <a:graphicFrameLocks noGrp="1"/>
          </p:cNvGraphicFramePr>
          <p:nvPr>
            <p:extLst>
              <p:ext uri="{D42A27DB-BD31-4B8C-83A1-F6EECF244321}">
                <p14:modId xmlns:p14="http://schemas.microsoft.com/office/powerpoint/2010/main" val="350363622"/>
              </p:ext>
            </p:extLst>
          </p:nvPr>
        </p:nvGraphicFramePr>
        <p:xfrm>
          <a:off x="4182400" y="4452955"/>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12" name="TextBox 11"/>
          <p:cNvSpPr txBox="1"/>
          <p:nvPr/>
        </p:nvSpPr>
        <p:spPr>
          <a:xfrm>
            <a:off x="6270538" y="3934121"/>
            <a:ext cx="1376246" cy="400110"/>
          </a:xfrm>
          <a:prstGeom prst="rect">
            <a:avLst/>
          </a:prstGeom>
          <a:noFill/>
        </p:spPr>
        <p:txBody>
          <a:bodyPr wrap="square" rtlCol="0">
            <a:spAutoFit/>
          </a:bodyPr>
          <a:lstStyle/>
          <a:p>
            <a:r>
              <a:rPr lang="en-US" sz="2000" dirty="0">
                <a:solidFill>
                  <a:srgbClr val="00B050"/>
                </a:solidFill>
              </a:rPr>
              <a:t>Player 2</a:t>
            </a:r>
          </a:p>
        </p:txBody>
      </p:sp>
      <p:sp>
        <p:nvSpPr>
          <p:cNvPr id="17" name="TextBox 16"/>
          <p:cNvSpPr txBox="1"/>
          <p:nvPr/>
        </p:nvSpPr>
        <p:spPr>
          <a:xfrm rot="16200000">
            <a:off x="3020440" y="4836113"/>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7" name="Rectangle 6"/>
          <p:cNvSpPr/>
          <p:nvPr/>
        </p:nvSpPr>
        <p:spPr>
          <a:xfrm>
            <a:off x="486217" y="4205170"/>
            <a:ext cx="3358588" cy="830997"/>
          </a:xfrm>
          <a:prstGeom prst="rect">
            <a:avLst/>
          </a:prstGeom>
        </p:spPr>
        <p:txBody>
          <a:bodyPr wrap="square">
            <a:spAutoFit/>
          </a:bodyPr>
          <a:lstStyle/>
          <a:p>
            <a:r>
              <a:rPr lang="en-US" sz="2400" dirty="0">
                <a:solidFill>
                  <a:srgbClr val="0070C0"/>
                </a:solidFill>
              </a:rPr>
              <a:t>What is the support size of your AI’s strategy?</a:t>
            </a:r>
          </a:p>
        </p:txBody>
      </p:sp>
      <p:sp>
        <p:nvSpPr>
          <p:cNvPr id="8" name="Slide Number Placeholder 7"/>
          <p:cNvSpPr>
            <a:spLocks noGrp="1"/>
          </p:cNvSpPr>
          <p:nvPr>
            <p:ph type="sldNum" sz="quarter" idx="12"/>
          </p:nvPr>
        </p:nvSpPr>
        <p:spPr/>
        <p:txBody>
          <a:bodyPr/>
          <a:lstStyle/>
          <a:p>
            <a:fld id="{A3B20E47-2A4C-4221-B6B9-A2AC2F1C1077}" type="slidenum">
              <a:rPr lang="en-US" smtClean="0"/>
              <a:pPr/>
              <a:t>14</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4572000" y="2433945"/>
                <a:ext cx="3503311" cy="646331"/>
              </a:xfrm>
              <a:prstGeom prst="rect">
                <a:avLst/>
              </a:prstGeom>
              <a:noFill/>
              <a:ln>
                <a:solidFill>
                  <a:srgbClr val="FF0000"/>
                </a:solidFill>
              </a:ln>
            </p:spPr>
            <p:txBody>
              <a:bodyPr wrap="square" rtlCol="0">
                <a:spAutoFit/>
              </a:bodyPr>
              <a:lstStyle/>
              <a:p>
                <a:r>
                  <a:rPr lang="en-US" dirty="0" smtClean="0">
                    <a:solidFill>
                      <a:srgbClr val="FF0000"/>
                    </a:solidFill>
                  </a:rPr>
                  <a:t>Notation Alert! We use </a:t>
                </a:r>
                <a14:m>
                  <m:oMath xmlns:m="http://schemas.openxmlformats.org/officeDocument/2006/math">
                    <m:r>
                      <a:rPr lang="en-US" i="1" dirty="0" smtClean="0">
                        <a:solidFill>
                          <a:srgbClr val="FF0000"/>
                        </a:solidFill>
                        <a:latin typeface="Cambria Math" panose="02040503050406030204" pitchFamily="18" charset="0"/>
                      </a:rPr>
                      <m:t>𝑠</m:t>
                    </m:r>
                  </m:oMath>
                </a14:m>
                <a:r>
                  <a:rPr lang="en-US" dirty="0">
                    <a:solidFill>
                      <a:srgbClr val="FF0000"/>
                    </a:solidFill>
                  </a:rPr>
                  <a:t> to represent </a:t>
                </a:r>
                <a:r>
                  <a:rPr lang="en-US" dirty="0" smtClean="0">
                    <a:solidFill>
                      <a:srgbClr val="FF0000"/>
                    </a:solidFill>
                  </a:rPr>
                  <a:t>strategy here (not states)</a:t>
                </a:r>
                <a:endParaRPr lang="en-US" b="1"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72000" y="2433945"/>
                <a:ext cx="3503311" cy="646331"/>
              </a:xfrm>
              <a:prstGeom prst="rect">
                <a:avLst/>
              </a:prstGeom>
              <a:blipFill rotWithShape="0">
                <a:blip r:embed="rId3"/>
                <a:stretch>
                  <a:fillRect l="-1213" t="-3704" r="-1040" b="-12963"/>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893380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Zero-sum vs General-sum</a:t>
            </a:r>
            <a:endParaRPr lang="en-US" dirty="0"/>
          </a:p>
        </p:txBody>
      </p:sp>
      <p:sp>
        <p:nvSpPr>
          <p:cNvPr id="3" name="Content Placeholder 2"/>
          <p:cNvSpPr>
            <a:spLocks noGrp="1"/>
          </p:cNvSpPr>
          <p:nvPr>
            <p:ph sz="quarter" idx="1"/>
          </p:nvPr>
        </p:nvSpPr>
        <p:spPr/>
        <p:txBody>
          <a:bodyPr/>
          <a:lstStyle/>
          <a:p>
            <a:r>
              <a:rPr lang="en-US" dirty="0" smtClean="0"/>
              <a:t>Zero-sum </a:t>
            </a:r>
            <a:r>
              <a:rPr lang="en-US" dirty="0"/>
              <a:t>Game</a:t>
            </a:r>
          </a:p>
          <a:p>
            <a:pPr lvl="1"/>
            <a:r>
              <a:rPr lang="en-US" dirty="0"/>
              <a:t>No matter what actions are chosen by the players, the utilities for all the players sum up to </a:t>
            </a:r>
            <a:r>
              <a:rPr lang="en-US" dirty="0" smtClean="0"/>
              <a:t>zero or a constant</a:t>
            </a:r>
            <a:endParaRPr lang="en-US" dirty="0"/>
          </a:p>
          <a:p>
            <a:r>
              <a:rPr lang="en-US" dirty="0" smtClean="0"/>
              <a:t>General-sum </a:t>
            </a:r>
            <a:r>
              <a:rPr lang="en-US" dirty="0"/>
              <a:t>Game</a:t>
            </a:r>
          </a:p>
          <a:p>
            <a:pPr lvl="1"/>
            <a:r>
              <a:rPr lang="en-US" dirty="0" smtClean="0"/>
              <a:t>The sum of utilities of all the players is not a constant</a:t>
            </a:r>
            <a:endParaRPr lang="en-US" dirty="0"/>
          </a:p>
          <a:p>
            <a:endParaRPr lang="en-US" dirty="0"/>
          </a:p>
        </p:txBody>
      </p:sp>
      <p:graphicFrame>
        <p:nvGraphicFramePr>
          <p:cNvPr id="6" name="Table 5"/>
          <p:cNvGraphicFramePr>
            <a:graphicFrameLocks noGrp="1"/>
          </p:cNvGraphicFramePr>
          <p:nvPr>
            <p:extLst/>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7" name="TextBox 6"/>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8" name="TextBox 7"/>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9" name="Table 8"/>
          <p:cNvGraphicFramePr>
            <a:graphicFrameLocks noGrp="1"/>
          </p:cNvGraphicFramePr>
          <p:nvPr>
            <p:extLst/>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1" name="TextBox 10"/>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2" name="Table 11"/>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4" name="TextBox 13"/>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5" name="TextBox 14"/>
          <p:cNvSpPr txBox="1"/>
          <p:nvPr/>
        </p:nvSpPr>
        <p:spPr>
          <a:xfrm>
            <a:off x="959602" y="3488863"/>
            <a:ext cx="3325722" cy="1200329"/>
          </a:xfrm>
          <a:prstGeom prst="rect">
            <a:avLst/>
          </a:prstGeom>
          <a:noFill/>
        </p:spPr>
        <p:txBody>
          <a:bodyPr wrap="square" rtlCol="0">
            <a:spAutoFit/>
          </a:bodyPr>
          <a:lstStyle/>
          <a:p>
            <a:r>
              <a:rPr lang="en-US" sz="2400" dirty="0" smtClean="0">
                <a:solidFill>
                  <a:srgbClr val="0070C0"/>
                </a:solidFill>
              </a:rPr>
              <a:t>Which ones are </a:t>
            </a:r>
          </a:p>
          <a:p>
            <a:r>
              <a:rPr lang="en-US" sz="2400" dirty="0" smtClean="0">
                <a:solidFill>
                  <a:srgbClr val="0070C0"/>
                </a:solidFill>
              </a:rPr>
              <a:t>general-sum games?</a:t>
            </a:r>
            <a:endParaRPr lang="en-US" sz="2400" dirty="0">
              <a:solidFill>
                <a:srgbClr val="0070C0"/>
              </a:solidFill>
            </a:endParaRPr>
          </a:p>
          <a:p>
            <a:endParaRPr lang="en-US" sz="2400" dirty="0">
              <a:solidFill>
                <a:srgbClr val="0070C0"/>
              </a:solidFill>
            </a:endParaRPr>
          </a:p>
        </p:txBody>
      </p:sp>
      <p:sp>
        <p:nvSpPr>
          <p:cNvPr id="17" name="Slide Number Placeholder 16"/>
          <p:cNvSpPr>
            <a:spLocks noGrp="1"/>
          </p:cNvSpPr>
          <p:nvPr>
            <p:ph type="sldNum" sz="quarter" idx="12"/>
          </p:nvPr>
        </p:nvSpPr>
        <p:spPr/>
        <p:txBody>
          <a:bodyPr/>
          <a:lstStyle/>
          <a:p>
            <a:fld id="{A3B20E47-2A4C-4221-B6B9-A2AC2F1C1077}" type="slidenum">
              <a:rPr lang="en-US" smtClean="0"/>
              <a:pPr/>
              <a:t>15</a:t>
            </a:fld>
            <a:endParaRPr lang="en-US" dirty="0"/>
          </a:p>
        </p:txBody>
      </p:sp>
    </p:spTree>
    <p:extLst>
      <p:ext uri="{BB962C8B-B14F-4D97-AF65-F5344CB8AC3E}">
        <p14:creationId xmlns:p14="http://schemas.microsoft.com/office/powerpoint/2010/main" val="39110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Zero-sum vs General-sum</a:t>
            </a:r>
            <a:endParaRPr lang="en-US" dirty="0"/>
          </a:p>
        </p:txBody>
      </p:sp>
      <p:sp>
        <p:nvSpPr>
          <p:cNvPr id="3" name="Content Placeholder 2"/>
          <p:cNvSpPr>
            <a:spLocks noGrp="1"/>
          </p:cNvSpPr>
          <p:nvPr>
            <p:ph sz="quarter" idx="1"/>
          </p:nvPr>
        </p:nvSpPr>
        <p:spPr/>
        <p:txBody>
          <a:bodyPr/>
          <a:lstStyle/>
          <a:p>
            <a:r>
              <a:rPr lang="en-US" dirty="0" smtClean="0"/>
              <a:t>Zero-sum </a:t>
            </a:r>
            <a:r>
              <a:rPr lang="en-US" dirty="0"/>
              <a:t>Game</a:t>
            </a:r>
          </a:p>
          <a:p>
            <a:pPr lvl="1"/>
            <a:r>
              <a:rPr lang="en-US" dirty="0"/>
              <a:t>No matter what actions are chosen by the players, the utilities for all the players sum up to </a:t>
            </a:r>
            <a:r>
              <a:rPr lang="en-US" dirty="0" smtClean="0"/>
              <a:t>zero or a constant</a:t>
            </a:r>
            <a:endParaRPr lang="en-US" dirty="0"/>
          </a:p>
          <a:p>
            <a:r>
              <a:rPr lang="en-US" dirty="0" smtClean="0"/>
              <a:t>General-sum </a:t>
            </a:r>
            <a:r>
              <a:rPr lang="en-US" dirty="0"/>
              <a:t>Game</a:t>
            </a:r>
          </a:p>
          <a:p>
            <a:pPr lvl="1"/>
            <a:r>
              <a:rPr lang="en-US" dirty="0" smtClean="0"/>
              <a:t>The sum of utilities of all the players is not a constant</a:t>
            </a:r>
            <a:endParaRPr lang="en-US" dirty="0"/>
          </a:p>
          <a:p>
            <a:endParaRPr lang="en-US" dirty="0"/>
          </a:p>
        </p:txBody>
      </p:sp>
      <p:graphicFrame>
        <p:nvGraphicFramePr>
          <p:cNvPr id="6" name="Table 5"/>
          <p:cNvGraphicFramePr>
            <a:graphicFrameLocks noGrp="1"/>
          </p:cNvGraphicFramePr>
          <p:nvPr>
            <p:extLst/>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7" name="TextBox 6"/>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8" name="TextBox 7"/>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9" name="Table 8"/>
          <p:cNvGraphicFramePr>
            <a:graphicFrameLocks noGrp="1"/>
          </p:cNvGraphicFramePr>
          <p:nvPr>
            <p:extLst/>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1" name="TextBox 10"/>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2" name="Table 11"/>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4" name="TextBox 13"/>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6" name="Oval 15"/>
          <p:cNvSpPr/>
          <p:nvPr/>
        </p:nvSpPr>
        <p:spPr>
          <a:xfrm>
            <a:off x="4729378" y="3456934"/>
            <a:ext cx="3957422" cy="30735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9602" y="3488863"/>
            <a:ext cx="3325722" cy="1200329"/>
          </a:xfrm>
          <a:prstGeom prst="rect">
            <a:avLst/>
          </a:prstGeom>
          <a:noFill/>
        </p:spPr>
        <p:txBody>
          <a:bodyPr wrap="square" rtlCol="0">
            <a:spAutoFit/>
          </a:bodyPr>
          <a:lstStyle/>
          <a:p>
            <a:r>
              <a:rPr lang="en-US" sz="2400" dirty="0" smtClean="0">
                <a:solidFill>
                  <a:srgbClr val="0070C0"/>
                </a:solidFill>
              </a:rPr>
              <a:t>Which ones are </a:t>
            </a:r>
          </a:p>
          <a:p>
            <a:r>
              <a:rPr lang="en-US" sz="2400" dirty="0" smtClean="0">
                <a:solidFill>
                  <a:srgbClr val="0070C0"/>
                </a:solidFill>
              </a:rPr>
              <a:t>general-sum games?</a:t>
            </a:r>
            <a:endParaRPr lang="en-US" sz="2400" dirty="0">
              <a:solidFill>
                <a:srgbClr val="0070C0"/>
              </a:solidFill>
            </a:endParaRPr>
          </a:p>
          <a:p>
            <a:endParaRPr lang="en-US" sz="2400" dirty="0">
              <a:solidFill>
                <a:srgbClr val="0070C0"/>
              </a:solidFill>
            </a:endParaRPr>
          </a:p>
        </p:txBody>
      </p:sp>
      <p:sp>
        <p:nvSpPr>
          <p:cNvPr id="18" name="Slide Number Placeholder 17"/>
          <p:cNvSpPr>
            <a:spLocks noGrp="1"/>
          </p:cNvSpPr>
          <p:nvPr>
            <p:ph type="sldNum" sz="quarter" idx="12"/>
          </p:nvPr>
        </p:nvSpPr>
        <p:spPr/>
        <p:txBody>
          <a:bodyPr/>
          <a:lstStyle/>
          <a:p>
            <a:fld id="{A3B20E47-2A4C-4221-B6B9-A2AC2F1C1077}" type="slidenum">
              <a:rPr lang="en-US" smtClean="0"/>
              <a:pPr/>
              <a:t>16</a:t>
            </a:fld>
            <a:endParaRPr lang="en-US" dirty="0"/>
          </a:p>
        </p:txBody>
      </p:sp>
    </p:spTree>
    <p:extLst>
      <p:ext uri="{BB962C8B-B14F-4D97-AF65-F5344CB8AC3E}">
        <p14:creationId xmlns:p14="http://schemas.microsoft.com/office/powerpoint/2010/main" val="118832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Utility</a:t>
            </a:r>
            <a:endParaRPr lang="en-US" dirty="0"/>
          </a:p>
        </p:txBody>
      </p:sp>
      <p:sp>
        <p:nvSpPr>
          <p:cNvPr id="3" name="Content Placeholder 2"/>
          <p:cNvSpPr>
            <a:spLocks noGrp="1"/>
          </p:cNvSpPr>
          <p:nvPr>
            <p:ph sz="quarter" idx="1"/>
          </p:nvPr>
        </p:nvSpPr>
        <p:spPr/>
        <p:txBody>
          <a:bodyPr/>
          <a:lstStyle/>
          <a:p>
            <a:r>
              <a:rPr lang="en-US" dirty="0" smtClean="0"/>
              <a:t>Given the strategies of all players, </a:t>
            </a:r>
          </a:p>
        </p:txBody>
      </p:sp>
      <p:graphicFrame>
        <p:nvGraphicFramePr>
          <p:cNvPr id="11" name="Table 10"/>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3" name="TextBox 12"/>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4" name="TextBox 13"/>
              <p:cNvSpPr txBox="1"/>
              <p:nvPr/>
            </p:nvSpPr>
            <p:spPr>
              <a:xfrm>
                <a:off x="612648" y="3319875"/>
                <a:ext cx="8093306" cy="983218"/>
              </a:xfrm>
              <a:prstGeom prst="rect">
                <a:avLst/>
              </a:prstGeom>
              <a:noFill/>
            </p:spPr>
            <p:txBody>
              <a:bodyPr wrap="none" rtlCol="0">
                <a:spAutoFit/>
              </a:bodyPr>
              <a:lstStyle/>
              <a:p>
                <a:r>
                  <a:rPr lang="en-US" sz="2400" dirty="0" smtClean="0">
                    <a:solidFill>
                      <a:srgbClr val="0070C0"/>
                    </a:solidFill>
                  </a:rPr>
                  <a:t>If Alex’s strategy </a:t>
                </a:r>
                <a14:m>
                  <m:oMath xmlns:m="http://schemas.openxmlformats.org/officeDocument/2006/math">
                    <m:sSub>
                      <m:sSubPr>
                        <m:ctrlPr>
                          <a:rPr lang="en-US" sz="2400" b="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𝐴</m:t>
                        </m:r>
                      </m:sub>
                    </m:sSub>
                  </m:oMath>
                </a14:m>
                <a:r>
                  <a:rPr lang="en-US" sz="2400" dirty="0" smtClean="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oMath>
                </a14:m>
                <a:r>
                  <a:rPr lang="en-US" sz="2400" dirty="0" smtClean="0">
                    <a:solidFill>
                      <a:srgbClr val="0070C0"/>
                    </a:solidFill>
                  </a:rPr>
                  <a:t>, Berry’s strategy </a:t>
                </a:r>
                <a14:m>
                  <m:oMath xmlns:m="http://schemas.openxmlformats.org/officeDocument/2006/math">
                    <m:sSub>
                      <m:sSubPr>
                        <m:ctrlPr>
                          <a:rPr lang="en-US" sz="240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𝐵</m:t>
                        </m:r>
                      </m:sub>
                    </m:sSub>
                  </m:oMath>
                </a14:m>
                <a:r>
                  <a:rPr lang="en-US" sz="2400" dirty="0" smtClean="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(1,0)</m:t>
                    </m:r>
                  </m:oMath>
                </a14:m>
                <a:endParaRPr lang="en-US" sz="2400" dirty="0" smtClean="0">
                  <a:solidFill>
                    <a:srgbClr val="0070C0"/>
                  </a:solidFill>
                </a:endParaRPr>
              </a:p>
              <a:p>
                <a:r>
                  <a:rPr lang="en-US" sz="2400" dirty="0" smtClean="0">
                    <a:solidFill>
                      <a:srgbClr val="0070C0"/>
                    </a:solidFill>
                  </a:rPr>
                  <a:t>What is the probability of action profile </a:t>
                </a:r>
                <a14:m>
                  <m:oMath xmlns:m="http://schemas.openxmlformats.org/officeDocument/2006/math">
                    <m:r>
                      <a:rPr lang="en-US" sz="2400" b="1" i="0">
                        <a:solidFill>
                          <a:srgbClr val="0070C0"/>
                        </a:solidFill>
                        <a:latin typeface="Cambria Math" panose="02040503050406030204" pitchFamily="18" charset="0"/>
                      </a:rPr>
                      <m:t>𝐚</m:t>
                    </m:r>
                    <m:r>
                      <a:rPr lang="en-US" sz="2400">
                        <a:solidFill>
                          <a:srgbClr val="0070C0"/>
                        </a:solidFill>
                        <a:latin typeface="Cambria Math" panose="02040503050406030204" pitchFamily="18" charset="0"/>
                      </a:rPr>
                      <m:t>=</m:t>
                    </m:r>
                  </m:oMath>
                </a14:m>
                <a:r>
                  <a:rPr lang="en-US" sz="2400" dirty="0" smtClean="0">
                    <a:solidFill>
                      <a:srgbClr val="0070C0"/>
                    </a:solidFill>
                  </a:rPr>
                  <a:t>(Concert,Football)?</a:t>
                </a:r>
              </a:p>
            </p:txBody>
          </p:sp>
        </mc:Choice>
        <mc:Fallback xmlns="">
          <p:sp>
            <p:nvSpPr>
              <p:cNvPr id="14" name="TextBox 13"/>
              <p:cNvSpPr txBox="1">
                <a:spLocks noRot="1" noChangeAspect="1" noMove="1" noResize="1" noEditPoints="1" noAdjustHandles="1" noChangeArrowheads="1" noChangeShapeType="1" noTextEdit="1"/>
              </p:cNvSpPr>
              <p:nvPr/>
            </p:nvSpPr>
            <p:spPr>
              <a:xfrm>
                <a:off x="612648" y="3319875"/>
                <a:ext cx="8093306" cy="983218"/>
              </a:xfrm>
              <a:prstGeom prst="rect">
                <a:avLst/>
              </a:prstGeom>
              <a:blipFill rotWithShape="0">
                <a:blip r:embed="rId2"/>
                <a:stretch>
                  <a:fillRect l="-1206" r="-452" b="-136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3222" y="1925202"/>
                <a:ext cx="7841888" cy="1403076"/>
              </a:xfrm>
              <a:prstGeom prst="rect">
                <a:avLst/>
              </a:prstGeom>
            </p:spPr>
            <p:txBody>
              <a:bodyPr wrap="square">
                <a:spAutoFit/>
              </a:bodyPr>
              <a:lstStyle/>
              <a:p>
                <a:r>
                  <a:rPr lang="en-US" sz="2400" dirty="0" smtClean="0"/>
                  <a:t>Expected Utility for player </a:t>
                </a:r>
                <a14:m>
                  <m:oMath xmlns:m="http://schemas.openxmlformats.org/officeDocument/2006/math">
                    <m:r>
                      <a:rPr lang="en-US" sz="2400" i="1">
                        <a:latin typeface="Cambria Math" panose="02040503050406030204" pitchFamily="18" charset="0"/>
                      </a:rPr>
                      <m:t>𝑖</m:t>
                    </m:r>
                  </m:oMath>
                </a14:m>
                <a:r>
                  <a:rPr lang="en-US" sz="2400" dirty="0"/>
                  <a:t> </a:t>
                </a: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𝑢</m:t>
                        </m:r>
                      </m:e>
                      <m:sub>
                        <m:r>
                          <a:rPr lang="en-US" sz="2400" b="0" i="1" dirty="0" smtClean="0">
                            <a:latin typeface="Cambria Math" panose="02040503050406030204" pitchFamily="18" charset="0"/>
                          </a:rPr>
                          <m:t>𝑖</m:t>
                        </m:r>
                      </m:sub>
                    </m:sSub>
                  </m:oMath>
                </a14:m>
                <a:r>
                  <a:rPr lang="en-US" sz="2400" dirty="0" smtClean="0"/>
                  <a:t>= </a:t>
                </a: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rPr>
                          </m:ctrlPr>
                        </m:naryPr>
                        <m:sub>
                          <m:r>
                            <a:rPr lang="en-US" sz="2400" b="1">
                              <a:latin typeface="Cambria Math" panose="02040503050406030204" pitchFamily="18" charset="0"/>
                            </a:rPr>
                            <m:t>𝐚</m:t>
                          </m:r>
                        </m:sub>
                        <m:sup/>
                        <m:e>
                          <m:r>
                            <m:rPr>
                              <m:nor/>
                            </m:rPr>
                            <a:rPr lang="en-US" sz="2400" dirty="0"/>
                            <m:t>Prob</m:t>
                          </m:r>
                          <m:r>
                            <m:rPr>
                              <m:nor/>
                            </m:rPr>
                            <a:rPr lang="en-US" sz="2400" dirty="0"/>
                            <m:t>(</m:t>
                          </m:r>
                          <m:r>
                            <m:rPr>
                              <m:nor/>
                            </m:rPr>
                            <a:rPr lang="en-US" sz="2400" dirty="0"/>
                            <m:t>action</m:t>
                          </m:r>
                          <m:r>
                            <m:rPr>
                              <m:nor/>
                            </m:rPr>
                            <a:rPr lang="en-US" sz="2400" dirty="0"/>
                            <m:t> </m:t>
                          </m:r>
                          <m:r>
                            <m:rPr>
                              <m:nor/>
                            </m:rPr>
                            <a:rPr lang="en-US" sz="2400" dirty="0"/>
                            <m:t>profile</m:t>
                          </m:r>
                          <m:r>
                            <m:rPr>
                              <m:nor/>
                            </m:rPr>
                            <a:rPr lang="en-US" sz="2400" b="0" i="0" dirty="0" smtClean="0"/>
                            <m:t> </m:t>
                          </m:r>
                          <m:r>
                            <a:rPr lang="en-US" sz="2400" b="1" i="0">
                              <a:latin typeface="Cambria Math" panose="02040503050406030204" pitchFamily="18" charset="0"/>
                            </a:rPr>
                            <m:t>𝐚</m:t>
                          </m:r>
                          <m:r>
                            <m:rPr>
                              <m:nor/>
                            </m:rPr>
                            <a:rPr lang="en-US" sz="2400" dirty="0"/>
                            <m:t>) </m:t>
                          </m:r>
                          <m:r>
                            <a:rPr lang="en-US" sz="2400" i="1" dirty="0">
                              <a:latin typeface="Cambria Math" panose="02040503050406030204" pitchFamily="18" charset="0"/>
                            </a:rPr>
                            <m:t>×</m:t>
                          </m:r>
                        </m:e>
                      </m:nary>
                      <m:r>
                        <m:rPr>
                          <m:nor/>
                        </m:rPr>
                        <a:rPr lang="en-US" sz="2400" dirty="0"/>
                        <m:t>Utility</m:t>
                      </m:r>
                      <m:r>
                        <m:rPr>
                          <m:nor/>
                        </m:rPr>
                        <a:rPr lang="en-US" sz="2400" dirty="0"/>
                        <m:t> </m:t>
                      </m:r>
                      <m:r>
                        <m:rPr>
                          <m:nor/>
                        </m:rPr>
                        <a:rPr lang="en-US" sz="2400" dirty="0"/>
                        <m:t>for</m:t>
                      </m:r>
                      <m:r>
                        <m:rPr>
                          <m:nor/>
                        </m:rPr>
                        <a:rPr lang="en-US" sz="2400" dirty="0"/>
                        <m:t> </m:t>
                      </m:r>
                      <m:r>
                        <m:rPr>
                          <m:nor/>
                        </m:rPr>
                        <a:rPr lang="en-US" sz="2400" dirty="0"/>
                        <m:t>player</m:t>
                      </m:r>
                      <m:r>
                        <m:rPr>
                          <m:nor/>
                        </m:rPr>
                        <a:rPr lang="en-US" sz="2400" dirty="0"/>
                        <m:t> </m:t>
                      </m:r>
                      <m:r>
                        <a:rPr lang="en-US" sz="2400" i="1">
                          <a:latin typeface="Cambria Math" panose="02040503050406030204" pitchFamily="18" charset="0"/>
                        </a:rPr>
                        <m:t>𝑖</m:t>
                      </m:r>
                      <m:r>
                        <m:rPr>
                          <m:nor/>
                        </m:rPr>
                        <a:rPr lang="en-US" sz="2400" dirty="0"/>
                        <m:t> </m:t>
                      </m:r>
                      <m:r>
                        <m:rPr>
                          <m:nor/>
                        </m:rPr>
                        <a:rPr lang="en-US" sz="2400" b="0" i="0" dirty="0" smtClean="0"/>
                        <m:t>in</m:t>
                      </m:r>
                      <m:r>
                        <a:rPr lang="en-US" sz="2400" b="1" i="0" dirty="0" smtClean="0">
                          <a:latin typeface="Cambria Math" panose="02040503050406030204" pitchFamily="18" charset="0"/>
                        </a:rPr>
                        <m:t> </m:t>
                      </m:r>
                      <m:r>
                        <a:rPr lang="en-US" sz="2400" b="1">
                          <a:latin typeface="Cambria Math" panose="02040503050406030204" pitchFamily="18" charset="0"/>
                        </a:rPr>
                        <m:t>𝐚</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783222" y="1925202"/>
                <a:ext cx="7841888" cy="1403076"/>
              </a:xfrm>
              <a:prstGeom prst="rect">
                <a:avLst/>
              </a:prstGeom>
              <a:blipFill rotWithShape="0">
                <a:blip r:embed="rId3"/>
                <a:stretch>
                  <a:fillRect l="-1166" t="-3478"/>
                </a:stretch>
              </a:blipFill>
            </p:spPr>
            <p:txBody>
              <a:bodyPr/>
              <a:lstStyle/>
              <a:p>
                <a:r>
                  <a:rPr lang="en-US">
                    <a:noFill/>
                  </a:rPr>
                  <a:t> </a:t>
                </a:r>
              </a:p>
            </p:txBody>
          </p:sp>
        </mc:Fallback>
      </mc:AlternateContent>
      <p:sp>
        <p:nvSpPr>
          <p:cNvPr id="7" name="Rectangle 6"/>
          <p:cNvSpPr/>
          <p:nvPr/>
        </p:nvSpPr>
        <p:spPr>
          <a:xfrm>
            <a:off x="612648" y="4896533"/>
            <a:ext cx="5397055" cy="461665"/>
          </a:xfrm>
          <a:prstGeom prst="rect">
            <a:avLst/>
          </a:prstGeom>
        </p:spPr>
        <p:txBody>
          <a:bodyPr wrap="none">
            <a:spAutoFit/>
          </a:bodyPr>
          <a:lstStyle/>
          <a:p>
            <a:r>
              <a:rPr lang="en-US" sz="2400" dirty="0">
                <a:solidFill>
                  <a:srgbClr val="0070C0"/>
                </a:solidFill>
              </a:rPr>
              <a:t>What is Alex’s utility in this action profile?</a:t>
            </a:r>
          </a:p>
        </p:txBody>
      </p:sp>
      <mc:AlternateContent xmlns:mc="http://schemas.openxmlformats.org/markup-compatibility/2006" xmlns:a14="http://schemas.microsoft.com/office/drawing/2010/main">
        <mc:Choice Requires="a14">
          <p:sp>
            <p:nvSpPr>
              <p:cNvPr id="8" name="TextBox 7"/>
              <p:cNvSpPr txBox="1"/>
              <p:nvPr/>
            </p:nvSpPr>
            <p:spPr>
              <a:xfrm>
                <a:off x="2227869" y="2972610"/>
                <a:ext cx="6804107" cy="461665"/>
              </a:xfrm>
              <a:prstGeom prst="rect">
                <a:avLst/>
              </a:prstGeom>
              <a:noFill/>
            </p:spPr>
            <p:txBody>
              <a:bodyPr wrap="none" rtlCol="0">
                <a:spAutoFit/>
              </a:bodyPr>
              <a:lstStyle/>
              <a:p>
                <a:r>
                  <a:rPr lang="en-US" sz="2400" dirty="0" smtClean="0">
                    <a:solidFill>
                      <a:srgbClr val="C00000"/>
                    </a:solidFill>
                  </a:rPr>
                  <a:t>Can skip action profiles with probability </a:t>
                </a:r>
                <a14:m>
                  <m:oMath xmlns:m="http://schemas.openxmlformats.org/officeDocument/2006/math">
                    <m:r>
                      <a:rPr lang="en-US" sz="2400" b="0" i="1" smtClean="0">
                        <a:solidFill>
                          <a:srgbClr val="C00000"/>
                        </a:solidFill>
                        <a:latin typeface="Cambria Math" panose="02040503050406030204" pitchFamily="18" charset="0"/>
                      </a:rPr>
                      <m:t>0</m:t>
                    </m:r>
                  </m:oMath>
                </a14:m>
                <a:r>
                  <a:rPr lang="en-US" sz="2400" dirty="0" smtClean="0">
                    <a:solidFill>
                      <a:srgbClr val="C00000"/>
                    </a:solidFill>
                  </a:rPr>
                  <a:t> or utility </a:t>
                </a:r>
                <a14:m>
                  <m:oMath xmlns:m="http://schemas.openxmlformats.org/officeDocument/2006/math">
                    <m:r>
                      <a:rPr lang="en-US" sz="2400" b="0" i="1" smtClean="0">
                        <a:solidFill>
                          <a:srgbClr val="C00000"/>
                        </a:solidFill>
                        <a:latin typeface="Cambria Math" panose="02040503050406030204" pitchFamily="18" charset="0"/>
                      </a:rPr>
                      <m:t>0</m:t>
                    </m:r>
                  </m:oMath>
                </a14:m>
                <a:endParaRPr lang="en-US" sz="24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27869" y="2972610"/>
                <a:ext cx="6804107" cy="461665"/>
              </a:xfrm>
              <a:prstGeom prst="rect">
                <a:avLst/>
              </a:prstGeom>
              <a:blipFill rotWithShape="0">
                <a:blip r:embed="rId4"/>
                <a:stretch>
                  <a:fillRect l="-1343" t="-10667" b="-30667"/>
                </a:stretch>
              </a:blipFill>
            </p:spPr>
            <p:txBody>
              <a:bodyPr/>
              <a:lstStyle/>
              <a:p>
                <a:r>
                  <a:rPr lang="en-US">
                    <a:noFill/>
                  </a:rPr>
                  <a:t> </a:t>
                </a:r>
              </a:p>
            </p:txBody>
          </p:sp>
        </mc:Fallback>
      </mc:AlternateContent>
      <p:sp>
        <p:nvSpPr>
          <p:cNvPr id="9" name="Oval 8"/>
          <p:cNvSpPr/>
          <p:nvPr/>
        </p:nvSpPr>
        <p:spPr>
          <a:xfrm>
            <a:off x="1562582" y="3065785"/>
            <a:ext cx="362673" cy="24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8" idx="1"/>
            <a:endCxn id="9" idx="6"/>
          </p:cNvCxnSpPr>
          <p:nvPr/>
        </p:nvCxnSpPr>
        <p:spPr>
          <a:xfrm flipH="1" flipV="1">
            <a:off x="1925255" y="3187138"/>
            <a:ext cx="302614" cy="1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521577" y="122238"/>
                <a:ext cx="5568408" cy="923330"/>
              </a:xfrm>
              <a:prstGeom prst="rect">
                <a:avLst/>
              </a:prstGeom>
              <a:noFill/>
              <a:ln>
                <a:solidFill>
                  <a:srgbClr val="FF0000"/>
                </a:solidFill>
              </a:ln>
            </p:spPr>
            <p:txBody>
              <a:bodyPr wrap="square" rtlCol="0">
                <a:spAutoFit/>
              </a:bodyPr>
              <a:lstStyle/>
              <a:p>
                <a:r>
                  <a:rPr lang="en-US" dirty="0" smtClean="0">
                    <a:solidFill>
                      <a:srgbClr val="FF0000"/>
                    </a:solidFill>
                  </a:rPr>
                  <a:t>Notation Alert!</a:t>
                </a:r>
              </a:p>
              <a:p>
                <a:r>
                  <a:rPr lang="en-US" dirty="0" smtClean="0">
                    <a:solidFill>
                      <a:srgbClr val="FF0000"/>
                    </a:solidFill>
                  </a:rPr>
                  <a:t>Use </a:t>
                </a:r>
                <a14:m>
                  <m:oMath xmlns:m="http://schemas.openxmlformats.org/officeDocument/2006/math">
                    <m:r>
                      <a:rPr lang="en-US" i="1" dirty="0" smtClean="0">
                        <a:solidFill>
                          <a:srgbClr val="FF0000"/>
                        </a:solidFill>
                        <a:latin typeface="Cambria Math" panose="02040503050406030204" pitchFamily="18" charset="0"/>
                      </a:rPr>
                      <m:t>𝑎</m:t>
                    </m:r>
                    <m:r>
                      <a:rPr lang="en-US" i="1" dirty="0" smtClean="0">
                        <a:solidFill>
                          <a:srgbClr val="FF0000"/>
                        </a:solidFill>
                        <a:latin typeface="Cambria Math" panose="02040503050406030204" pitchFamily="18" charset="0"/>
                      </a:rPr>
                      <m:t>, </m:t>
                    </m:r>
                    <m:r>
                      <a:rPr lang="en-US" i="1" dirty="0" smtClean="0">
                        <a:solidFill>
                          <a:srgbClr val="FF0000"/>
                        </a:solidFill>
                        <a:latin typeface="Cambria Math" panose="02040503050406030204" pitchFamily="18" charset="0"/>
                      </a:rPr>
                      <m:t>𝑠</m:t>
                    </m:r>
                    <m:r>
                      <a:rPr lang="en-US" i="1" dirty="0" smtClean="0">
                        <a:solidFill>
                          <a:srgbClr val="FF0000"/>
                        </a:solidFill>
                        <a:latin typeface="Cambria Math" panose="02040503050406030204" pitchFamily="18" charset="0"/>
                      </a:rPr>
                      <m:t>,</m:t>
                    </m:r>
                    <m:r>
                      <a:rPr lang="en-US" b="0" i="1" dirty="0" smtClean="0">
                        <a:solidFill>
                          <a:srgbClr val="FF0000"/>
                        </a:solidFill>
                        <a:latin typeface="Cambria Math" panose="02040503050406030204" pitchFamily="18" charset="0"/>
                      </a:rPr>
                      <m:t>𝑢</m:t>
                    </m:r>
                  </m:oMath>
                </a14:m>
                <a:r>
                  <a:rPr lang="en-US" dirty="0">
                    <a:solidFill>
                      <a:srgbClr val="FF0000"/>
                    </a:solidFill>
                  </a:rPr>
                  <a:t> to represent action, strategy, utility </a:t>
                </a:r>
                <a:r>
                  <a:rPr lang="en-US" dirty="0" smtClean="0">
                    <a:solidFill>
                      <a:srgbClr val="FF0000"/>
                    </a:solidFill>
                  </a:rPr>
                  <a:t>of a player</a:t>
                </a:r>
              </a:p>
              <a:p>
                <a:r>
                  <a:rPr lang="en-US" dirty="0" smtClean="0">
                    <a:solidFill>
                      <a:srgbClr val="FF0000"/>
                    </a:solidFill>
                  </a:rPr>
                  <a:t>Use </a:t>
                </a:r>
                <a14:m>
                  <m:oMath xmlns:m="http://schemas.openxmlformats.org/officeDocument/2006/math">
                    <m:r>
                      <a:rPr lang="en-US" b="1" i="0" dirty="0" smtClean="0">
                        <a:solidFill>
                          <a:srgbClr val="FF0000"/>
                        </a:solidFill>
                        <a:latin typeface="Cambria Math" panose="02040503050406030204" pitchFamily="18" charset="0"/>
                      </a:rPr>
                      <m:t>𝐚</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𝐬</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𝐮</m:t>
                    </m:r>
                  </m:oMath>
                </a14:m>
                <a:r>
                  <a:rPr lang="en-US" dirty="0" smtClean="0">
                    <a:solidFill>
                      <a:srgbClr val="FF0000"/>
                    </a:solidFill>
                  </a:rPr>
                  <a:t> to represent action, strategy, utility profile</a:t>
                </a:r>
                <a:endParaRPr lang="en-US" b="1" dirty="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21577" y="122238"/>
                <a:ext cx="5568408" cy="923330"/>
              </a:xfrm>
              <a:prstGeom prst="rect">
                <a:avLst/>
              </a:prstGeom>
              <a:blipFill rotWithShape="0">
                <a:blip r:embed="rId5"/>
                <a:stretch>
                  <a:fillRect l="-874" t="-2597" b="-8442"/>
                </a:stretch>
              </a:blipFill>
              <a:ln>
                <a:solidFill>
                  <a:srgbClr val="FF0000"/>
                </a:solidFill>
              </a:ln>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A3B20E47-2A4C-4221-B6B9-A2AC2F1C1077}" type="slidenum">
              <a:rPr lang="en-US" smtClean="0"/>
              <a:pPr/>
              <a:t>17</a:t>
            </a:fld>
            <a:endParaRPr lang="en-US" dirty="0"/>
          </a:p>
        </p:txBody>
      </p:sp>
    </p:spTree>
    <p:extLst>
      <p:ext uri="{BB962C8B-B14F-4D97-AF65-F5344CB8AC3E}">
        <p14:creationId xmlns:p14="http://schemas.microsoft.com/office/powerpoint/2010/main" val="6508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Utility</a:t>
            </a:r>
            <a:endParaRPr lang="en-US" dirty="0"/>
          </a:p>
        </p:txBody>
      </p:sp>
      <p:sp>
        <p:nvSpPr>
          <p:cNvPr id="3" name="Content Placeholder 2"/>
          <p:cNvSpPr>
            <a:spLocks noGrp="1"/>
          </p:cNvSpPr>
          <p:nvPr>
            <p:ph sz="quarter" idx="1"/>
          </p:nvPr>
        </p:nvSpPr>
        <p:spPr/>
        <p:txBody>
          <a:bodyPr/>
          <a:lstStyle/>
          <a:p>
            <a:r>
              <a:rPr lang="en-US" dirty="0" smtClean="0"/>
              <a:t>Given the strategies of all players, </a:t>
            </a:r>
          </a:p>
        </p:txBody>
      </p:sp>
      <p:graphicFrame>
        <p:nvGraphicFramePr>
          <p:cNvPr id="11" name="Table 10"/>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3" name="TextBox 12"/>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4" name="TextBox 13"/>
              <p:cNvSpPr txBox="1"/>
              <p:nvPr/>
            </p:nvSpPr>
            <p:spPr>
              <a:xfrm>
                <a:off x="612648" y="3319875"/>
                <a:ext cx="8093306" cy="983218"/>
              </a:xfrm>
              <a:prstGeom prst="rect">
                <a:avLst/>
              </a:prstGeom>
              <a:noFill/>
            </p:spPr>
            <p:txBody>
              <a:bodyPr wrap="none" rtlCol="0">
                <a:spAutoFit/>
              </a:bodyPr>
              <a:lstStyle/>
              <a:p>
                <a:r>
                  <a:rPr lang="en-US" sz="2400" dirty="0" smtClean="0">
                    <a:solidFill>
                      <a:srgbClr val="0070C0"/>
                    </a:solidFill>
                  </a:rPr>
                  <a:t>If Alex’s strategy </a:t>
                </a:r>
                <a14:m>
                  <m:oMath xmlns:m="http://schemas.openxmlformats.org/officeDocument/2006/math">
                    <m:sSub>
                      <m:sSubPr>
                        <m:ctrlPr>
                          <a:rPr lang="en-US" sz="2400" b="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𝐴</m:t>
                        </m:r>
                      </m:sub>
                    </m:sSub>
                  </m:oMath>
                </a14:m>
                <a:r>
                  <a:rPr lang="en-US" sz="2400" dirty="0" smtClean="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oMath>
                </a14:m>
                <a:r>
                  <a:rPr lang="en-US" sz="2400" dirty="0" smtClean="0">
                    <a:solidFill>
                      <a:srgbClr val="0070C0"/>
                    </a:solidFill>
                  </a:rPr>
                  <a:t>, Berry’s strategy </a:t>
                </a:r>
                <a14:m>
                  <m:oMath xmlns:m="http://schemas.openxmlformats.org/officeDocument/2006/math">
                    <m:sSub>
                      <m:sSubPr>
                        <m:ctrlPr>
                          <a:rPr lang="en-US" sz="240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𝐵</m:t>
                        </m:r>
                      </m:sub>
                    </m:sSub>
                  </m:oMath>
                </a14:m>
                <a:r>
                  <a:rPr lang="en-US" sz="2400" dirty="0" smtClean="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(1,0)</m:t>
                    </m:r>
                  </m:oMath>
                </a14:m>
                <a:endParaRPr lang="en-US" sz="2400" dirty="0" smtClean="0">
                  <a:solidFill>
                    <a:srgbClr val="0070C0"/>
                  </a:solidFill>
                </a:endParaRPr>
              </a:p>
              <a:p>
                <a:r>
                  <a:rPr lang="en-US" sz="2400" dirty="0" smtClean="0">
                    <a:solidFill>
                      <a:srgbClr val="0070C0"/>
                    </a:solidFill>
                  </a:rPr>
                  <a:t>What is the probability of action profile </a:t>
                </a:r>
                <a14:m>
                  <m:oMath xmlns:m="http://schemas.openxmlformats.org/officeDocument/2006/math">
                    <m:r>
                      <a:rPr lang="en-US" sz="2400" b="1" i="0">
                        <a:solidFill>
                          <a:srgbClr val="0070C0"/>
                        </a:solidFill>
                        <a:latin typeface="Cambria Math" panose="02040503050406030204" pitchFamily="18" charset="0"/>
                      </a:rPr>
                      <m:t>𝐚</m:t>
                    </m:r>
                    <m:r>
                      <a:rPr lang="en-US" sz="2400">
                        <a:solidFill>
                          <a:srgbClr val="0070C0"/>
                        </a:solidFill>
                        <a:latin typeface="Cambria Math" panose="02040503050406030204" pitchFamily="18" charset="0"/>
                      </a:rPr>
                      <m:t>=</m:t>
                    </m:r>
                  </m:oMath>
                </a14:m>
                <a:r>
                  <a:rPr lang="en-US" sz="2400" dirty="0" smtClean="0">
                    <a:solidFill>
                      <a:srgbClr val="0070C0"/>
                    </a:solidFill>
                  </a:rPr>
                  <a:t>(Concert,Football)?</a:t>
                </a:r>
              </a:p>
            </p:txBody>
          </p:sp>
        </mc:Choice>
        <mc:Fallback xmlns="">
          <p:sp>
            <p:nvSpPr>
              <p:cNvPr id="14" name="TextBox 13"/>
              <p:cNvSpPr txBox="1">
                <a:spLocks noRot="1" noChangeAspect="1" noMove="1" noResize="1" noEditPoints="1" noAdjustHandles="1" noChangeArrowheads="1" noChangeShapeType="1" noTextEdit="1"/>
              </p:cNvSpPr>
              <p:nvPr/>
            </p:nvSpPr>
            <p:spPr>
              <a:xfrm>
                <a:off x="612648" y="3319875"/>
                <a:ext cx="8093306" cy="983218"/>
              </a:xfrm>
              <a:prstGeom prst="rect">
                <a:avLst/>
              </a:prstGeom>
              <a:blipFill rotWithShape="0">
                <a:blip r:embed="rId2"/>
                <a:stretch>
                  <a:fillRect l="-1206" r="-452" b="-136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3222" y="1925202"/>
                <a:ext cx="7841888" cy="1403076"/>
              </a:xfrm>
              <a:prstGeom prst="rect">
                <a:avLst/>
              </a:prstGeom>
            </p:spPr>
            <p:txBody>
              <a:bodyPr wrap="square">
                <a:spAutoFit/>
              </a:bodyPr>
              <a:lstStyle/>
              <a:p>
                <a:r>
                  <a:rPr lang="en-US" sz="2400" dirty="0"/>
                  <a:t>Expected Utility for player </a:t>
                </a:r>
                <a14:m>
                  <m:oMath xmlns:m="http://schemas.openxmlformats.org/officeDocument/2006/math">
                    <m:r>
                      <a:rPr lang="en-US" sz="2400" i="1">
                        <a:latin typeface="Cambria Math" panose="02040503050406030204" pitchFamily="18" charset="0"/>
                      </a:rPr>
                      <m:t>𝑖</m:t>
                    </m:r>
                  </m:oMath>
                </a14:m>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oMath>
                </a14:m>
                <a:r>
                  <a:rPr lang="en-US" sz="2400" dirty="0"/>
                  <a:t>= </a:t>
                </a: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rPr>
                          </m:ctrlPr>
                        </m:naryPr>
                        <m:sub>
                          <m:r>
                            <a:rPr lang="en-US" sz="2400" b="1">
                              <a:latin typeface="Cambria Math" panose="02040503050406030204" pitchFamily="18" charset="0"/>
                            </a:rPr>
                            <m:t>𝐚</m:t>
                          </m:r>
                        </m:sub>
                        <m:sup/>
                        <m:e>
                          <m:r>
                            <m:rPr>
                              <m:nor/>
                            </m:rPr>
                            <a:rPr lang="en-US" sz="2400" dirty="0"/>
                            <m:t>Prob</m:t>
                          </m:r>
                          <m:r>
                            <m:rPr>
                              <m:nor/>
                            </m:rPr>
                            <a:rPr lang="en-US" sz="2400" dirty="0"/>
                            <m:t>(</m:t>
                          </m:r>
                          <m:r>
                            <m:rPr>
                              <m:nor/>
                            </m:rPr>
                            <a:rPr lang="en-US" sz="2400" dirty="0"/>
                            <m:t>action</m:t>
                          </m:r>
                          <m:r>
                            <m:rPr>
                              <m:nor/>
                            </m:rPr>
                            <a:rPr lang="en-US" sz="2400" dirty="0"/>
                            <m:t> </m:t>
                          </m:r>
                          <m:r>
                            <m:rPr>
                              <m:nor/>
                            </m:rPr>
                            <a:rPr lang="en-US" sz="2400" dirty="0"/>
                            <m:t>profile</m:t>
                          </m:r>
                          <m:r>
                            <m:rPr>
                              <m:nor/>
                            </m:rPr>
                            <a:rPr lang="en-US" sz="2400" b="0" i="0" dirty="0" smtClean="0"/>
                            <m:t> </m:t>
                          </m:r>
                          <m:r>
                            <a:rPr lang="en-US" sz="2400" b="1" i="0">
                              <a:latin typeface="Cambria Math" panose="02040503050406030204" pitchFamily="18" charset="0"/>
                            </a:rPr>
                            <m:t>𝐚</m:t>
                          </m:r>
                          <m:r>
                            <m:rPr>
                              <m:nor/>
                            </m:rPr>
                            <a:rPr lang="en-US" sz="2400" dirty="0"/>
                            <m:t>) </m:t>
                          </m:r>
                          <m:r>
                            <a:rPr lang="en-US" sz="2400" i="1" dirty="0">
                              <a:latin typeface="Cambria Math" panose="02040503050406030204" pitchFamily="18" charset="0"/>
                            </a:rPr>
                            <m:t>×</m:t>
                          </m:r>
                        </m:e>
                      </m:nary>
                      <m:r>
                        <m:rPr>
                          <m:nor/>
                        </m:rPr>
                        <a:rPr lang="en-US" sz="2400" dirty="0"/>
                        <m:t>Utility</m:t>
                      </m:r>
                      <m:r>
                        <m:rPr>
                          <m:nor/>
                        </m:rPr>
                        <a:rPr lang="en-US" sz="2400" dirty="0"/>
                        <m:t> </m:t>
                      </m:r>
                      <m:r>
                        <m:rPr>
                          <m:nor/>
                        </m:rPr>
                        <a:rPr lang="en-US" sz="2400" dirty="0"/>
                        <m:t>for</m:t>
                      </m:r>
                      <m:r>
                        <m:rPr>
                          <m:nor/>
                        </m:rPr>
                        <a:rPr lang="en-US" sz="2400" dirty="0"/>
                        <m:t> </m:t>
                      </m:r>
                      <m:r>
                        <m:rPr>
                          <m:nor/>
                        </m:rPr>
                        <a:rPr lang="en-US" sz="2400" dirty="0"/>
                        <m:t>player</m:t>
                      </m:r>
                      <m:r>
                        <m:rPr>
                          <m:nor/>
                        </m:rPr>
                        <a:rPr lang="en-US" sz="2400" dirty="0"/>
                        <m:t> </m:t>
                      </m:r>
                      <m:r>
                        <a:rPr lang="en-US" sz="2400" i="1">
                          <a:latin typeface="Cambria Math" panose="02040503050406030204" pitchFamily="18" charset="0"/>
                        </a:rPr>
                        <m:t>𝑖</m:t>
                      </m:r>
                      <m:r>
                        <m:rPr>
                          <m:nor/>
                        </m:rPr>
                        <a:rPr lang="en-US" sz="2400" dirty="0"/>
                        <m:t> </m:t>
                      </m:r>
                      <m:r>
                        <m:rPr>
                          <m:nor/>
                        </m:rPr>
                        <a:rPr lang="en-US" sz="2400" b="0" i="0" dirty="0" smtClean="0"/>
                        <m:t>in</m:t>
                      </m:r>
                      <m:r>
                        <a:rPr lang="en-US" sz="2400" b="1" i="0" dirty="0" smtClean="0">
                          <a:latin typeface="Cambria Math" panose="02040503050406030204" pitchFamily="18" charset="0"/>
                        </a:rPr>
                        <m:t> </m:t>
                      </m:r>
                      <m:r>
                        <a:rPr lang="en-US" sz="2400" b="1">
                          <a:latin typeface="Cambria Math" panose="02040503050406030204" pitchFamily="18" charset="0"/>
                        </a:rPr>
                        <m:t>𝐚</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783222" y="1925202"/>
                <a:ext cx="7841888" cy="1403076"/>
              </a:xfrm>
              <a:prstGeom prst="rect">
                <a:avLst/>
              </a:prstGeom>
              <a:blipFill rotWithShape="0">
                <a:blip r:embed="rId3"/>
                <a:stretch>
                  <a:fillRect l="-1166" t="-3478"/>
                </a:stretch>
              </a:blipFill>
            </p:spPr>
            <p:txBody>
              <a:bodyPr/>
              <a:lstStyle/>
              <a:p>
                <a:r>
                  <a:rPr lang="en-US">
                    <a:noFill/>
                  </a:rPr>
                  <a:t> </a:t>
                </a:r>
              </a:p>
            </p:txBody>
          </p:sp>
        </mc:Fallback>
      </mc:AlternateContent>
      <p:sp>
        <p:nvSpPr>
          <p:cNvPr id="7" name="Rectangle 6"/>
          <p:cNvSpPr/>
          <p:nvPr/>
        </p:nvSpPr>
        <p:spPr>
          <a:xfrm>
            <a:off x="612648" y="4896533"/>
            <a:ext cx="5397055" cy="461665"/>
          </a:xfrm>
          <a:prstGeom prst="rect">
            <a:avLst/>
          </a:prstGeom>
        </p:spPr>
        <p:txBody>
          <a:bodyPr wrap="none">
            <a:spAutoFit/>
          </a:bodyPr>
          <a:lstStyle/>
          <a:p>
            <a:r>
              <a:rPr lang="en-US" sz="2400" dirty="0">
                <a:solidFill>
                  <a:srgbClr val="0070C0"/>
                </a:solidFill>
              </a:rPr>
              <a:t>What is Alex’s utility in this action profile?</a:t>
            </a:r>
          </a:p>
        </p:txBody>
      </p:sp>
      <mc:AlternateContent xmlns:mc="http://schemas.openxmlformats.org/markup-compatibility/2006" xmlns:a14="http://schemas.microsoft.com/office/drawing/2010/main">
        <mc:Choice Requires="a14">
          <p:sp>
            <p:nvSpPr>
              <p:cNvPr id="8" name="TextBox 7"/>
              <p:cNvSpPr txBox="1"/>
              <p:nvPr/>
            </p:nvSpPr>
            <p:spPr>
              <a:xfrm>
                <a:off x="2227869" y="2972610"/>
                <a:ext cx="6804107" cy="461665"/>
              </a:xfrm>
              <a:prstGeom prst="rect">
                <a:avLst/>
              </a:prstGeom>
              <a:noFill/>
            </p:spPr>
            <p:txBody>
              <a:bodyPr wrap="none" rtlCol="0">
                <a:spAutoFit/>
              </a:bodyPr>
              <a:lstStyle/>
              <a:p>
                <a:r>
                  <a:rPr lang="en-US" sz="2400" dirty="0" smtClean="0">
                    <a:solidFill>
                      <a:srgbClr val="C00000"/>
                    </a:solidFill>
                  </a:rPr>
                  <a:t>Can skip action profiles with probability </a:t>
                </a:r>
                <a14:m>
                  <m:oMath xmlns:m="http://schemas.openxmlformats.org/officeDocument/2006/math">
                    <m:r>
                      <a:rPr lang="en-US" sz="2400" b="0" i="1" smtClean="0">
                        <a:solidFill>
                          <a:srgbClr val="C00000"/>
                        </a:solidFill>
                        <a:latin typeface="Cambria Math" panose="02040503050406030204" pitchFamily="18" charset="0"/>
                      </a:rPr>
                      <m:t>0</m:t>
                    </m:r>
                  </m:oMath>
                </a14:m>
                <a:r>
                  <a:rPr lang="en-US" sz="2400" dirty="0" smtClean="0">
                    <a:solidFill>
                      <a:srgbClr val="C00000"/>
                    </a:solidFill>
                  </a:rPr>
                  <a:t> or utility </a:t>
                </a:r>
                <a14:m>
                  <m:oMath xmlns:m="http://schemas.openxmlformats.org/officeDocument/2006/math">
                    <m:r>
                      <a:rPr lang="en-US" sz="2400" b="0" i="1" smtClean="0">
                        <a:solidFill>
                          <a:srgbClr val="C00000"/>
                        </a:solidFill>
                        <a:latin typeface="Cambria Math" panose="02040503050406030204" pitchFamily="18" charset="0"/>
                      </a:rPr>
                      <m:t>0</m:t>
                    </m:r>
                  </m:oMath>
                </a14:m>
                <a:endParaRPr lang="en-US" sz="24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27869" y="2972610"/>
                <a:ext cx="6804107" cy="461665"/>
              </a:xfrm>
              <a:prstGeom prst="rect">
                <a:avLst/>
              </a:prstGeom>
              <a:blipFill rotWithShape="0">
                <a:blip r:embed="rId4"/>
                <a:stretch>
                  <a:fillRect l="-1343" t="-10667" b="-30667"/>
                </a:stretch>
              </a:blipFill>
            </p:spPr>
            <p:txBody>
              <a:bodyPr/>
              <a:lstStyle/>
              <a:p>
                <a:r>
                  <a:rPr lang="en-US">
                    <a:noFill/>
                  </a:rPr>
                  <a:t> </a:t>
                </a:r>
              </a:p>
            </p:txBody>
          </p:sp>
        </mc:Fallback>
      </mc:AlternateContent>
      <p:sp>
        <p:nvSpPr>
          <p:cNvPr id="9" name="Oval 8"/>
          <p:cNvSpPr/>
          <p:nvPr/>
        </p:nvSpPr>
        <p:spPr>
          <a:xfrm>
            <a:off x="1562582" y="3065785"/>
            <a:ext cx="362673" cy="24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8" idx="1"/>
            <a:endCxn id="9" idx="6"/>
          </p:cNvCxnSpPr>
          <p:nvPr/>
        </p:nvCxnSpPr>
        <p:spPr>
          <a:xfrm flipH="1" flipV="1">
            <a:off x="1925255" y="3187138"/>
            <a:ext cx="302614" cy="1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521577" y="122238"/>
                <a:ext cx="5568408" cy="923330"/>
              </a:xfrm>
              <a:prstGeom prst="rect">
                <a:avLst/>
              </a:prstGeom>
              <a:noFill/>
              <a:ln>
                <a:solidFill>
                  <a:srgbClr val="FF0000"/>
                </a:solidFill>
              </a:ln>
            </p:spPr>
            <p:txBody>
              <a:bodyPr wrap="square" rtlCol="0">
                <a:spAutoFit/>
              </a:bodyPr>
              <a:lstStyle/>
              <a:p>
                <a:r>
                  <a:rPr lang="en-US" dirty="0" smtClean="0">
                    <a:solidFill>
                      <a:srgbClr val="FF0000"/>
                    </a:solidFill>
                  </a:rPr>
                  <a:t>Notation Alert!</a:t>
                </a:r>
              </a:p>
              <a:p>
                <a:r>
                  <a:rPr lang="en-US" dirty="0" smtClean="0">
                    <a:solidFill>
                      <a:srgbClr val="FF0000"/>
                    </a:solidFill>
                  </a:rPr>
                  <a:t>Use </a:t>
                </a:r>
                <a14:m>
                  <m:oMath xmlns:m="http://schemas.openxmlformats.org/officeDocument/2006/math">
                    <m:r>
                      <a:rPr lang="en-US" i="1" dirty="0" smtClean="0">
                        <a:solidFill>
                          <a:srgbClr val="FF0000"/>
                        </a:solidFill>
                        <a:latin typeface="Cambria Math" panose="02040503050406030204" pitchFamily="18" charset="0"/>
                      </a:rPr>
                      <m:t>𝑎</m:t>
                    </m:r>
                    <m:r>
                      <a:rPr lang="en-US" i="1" dirty="0" smtClean="0">
                        <a:solidFill>
                          <a:srgbClr val="FF0000"/>
                        </a:solidFill>
                        <a:latin typeface="Cambria Math" panose="02040503050406030204" pitchFamily="18" charset="0"/>
                      </a:rPr>
                      <m:t>, </m:t>
                    </m:r>
                    <m:r>
                      <a:rPr lang="en-US" i="1" dirty="0" smtClean="0">
                        <a:solidFill>
                          <a:srgbClr val="FF0000"/>
                        </a:solidFill>
                        <a:latin typeface="Cambria Math" panose="02040503050406030204" pitchFamily="18" charset="0"/>
                      </a:rPr>
                      <m:t>𝑠</m:t>
                    </m:r>
                    <m:r>
                      <a:rPr lang="en-US" i="1" dirty="0" smtClean="0">
                        <a:solidFill>
                          <a:srgbClr val="FF0000"/>
                        </a:solidFill>
                        <a:latin typeface="Cambria Math" panose="02040503050406030204" pitchFamily="18" charset="0"/>
                      </a:rPr>
                      <m:t>,</m:t>
                    </m:r>
                    <m:r>
                      <a:rPr lang="en-US" b="0" i="1" dirty="0" smtClean="0">
                        <a:solidFill>
                          <a:srgbClr val="FF0000"/>
                        </a:solidFill>
                        <a:latin typeface="Cambria Math" panose="02040503050406030204" pitchFamily="18" charset="0"/>
                      </a:rPr>
                      <m:t>𝑢</m:t>
                    </m:r>
                  </m:oMath>
                </a14:m>
                <a:r>
                  <a:rPr lang="en-US" dirty="0">
                    <a:solidFill>
                      <a:srgbClr val="FF0000"/>
                    </a:solidFill>
                  </a:rPr>
                  <a:t> to represent action, strategy, utility </a:t>
                </a:r>
                <a:r>
                  <a:rPr lang="en-US" dirty="0" smtClean="0">
                    <a:solidFill>
                      <a:srgbClr val="FF0000"/>
                    </a:solidFill>
                  </a:rPr>
                  <a:t>of a player</a:t>
                </a:r>
              </a:p>
              <a:p>
                <a:r>
                  <a:rPr lang="en-US" dirty="0" smtClean="0">
                    <a:solidFill>
                      <a:srgbClr val="FF0000"/>
                    </a:solidFill>
                  </a:rPr>
                  <a:t>Use </a:t>
                </a:r>
                <a14:m>
                  <m:oMath xmlns:m="http://schemas.openxmlformats.org/officeDocument/2006/math">
                    <m:r>
                      <a:rPr lang="en-US" b="1" i="0" dirty="0" smtClean="0">
                        <a:solidFill>
                          <a:srgbClr val="FF0000"/>
                        </a:solidFill>
                        <a:latin typeface="Cambria Math" panose="02040503050406030204" pitchFamily="18" charset="0"/>
                      </a:rPr>
                      <m:t>𝐚</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𝐬</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𝐮</m:t>
                    </m:r>
                  </m:oMath>
                </a14:m>
                <a:r>
                  <a:rPr lang="en-US" dirty="0" smtClean="0">
                    <a:solidFill>
                      <a:srgbClr val="FF0000"/>
                    </a:solidFill>
                  </a:rPr>
                  <a:t> to represent action, strategy, utility profile</a:t>
                </a:r>
                <a:endParaRPr lang="en-US" b="1" dirty="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21577" y="122238"/>
                <a:ext cx="5568408" cy="923330"/>
              </a:xfrm>
              <a:prstGeom prst="rect">
                <a:avLst/>
              </a:prstGeom>
              <a:blipFill rotWithShape="0">
                <a:blip r:embed="rId5"/>
                <a:stretch>
                  <a:fillRect l="-874" t="-2597" b="-8442"/>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7932" y="4238419"/>
                <a:ext cx="1711311"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17932" y="4238419"/>
                <a:ext cx="1711311" cy="61093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17932" y="5462431"/>
                <a:ext cx="17113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17932" y="5462431"/>
                <a:ext cx="1711311" cy="369332"/>
              </a:xfrm>
              <a:prstGeom prst="rect">
                <a:avLst/>
              </a:prstGeom>
              <a:blipFill rotWithShape="0">
                <a:blip r:embed="rId7"/>
                <a:stretch>
                  <a:fillRect/>
                </a:stretch>
              </a:blipFill>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A3B20E47-2A4C-4221-B6B9-A2AC2F1C1077}" type="slidenum">
              <a:rPr lang="en-US" smtClean="0"/>
              <a:pPr/>
              <a:t>18</a:t>
            </a:fld>
            <a:endParaRPr lang="en-US" dirty="0"/>
          </a:p>
        </p:txBody>
      </p:sp>
    </p:spTree>
    <p:extLst>
      <p:ext uri="{BB962C8B-B14F-4D97-AF65-F5344CB8AC3E}">
        <p14:creationId xmlns:p14="http://schemas.microsoft.com/office/powerpoint/2010/main" val="197192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 grpId="0"/>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Poll 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solidFill>
                      <a:srgbClr val="900000"/>
                    </a:solidFill>
                  </a:rPr>
                  <a:t>In </a:t>
                </a:r>
                <a:r>
                  <a:rPr lang="en-US" dirty="0">
                    <a:solidFill>
                      <a:srgbClr val="900000"/>
                    </a:solidFill>
                  </a:rPr>
                  <a:t>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2</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,0</m:t>
                    </m:r>
                    <m:r>
                      <a:rPr lang="en-US" b="0" i="1" smtClean="0">
                        <a:solidFill>
                          <a:srgbClr val="900000"/>
                        </a:solidFill>
                        <a:latin typeface="Cambria Math" panose="02040503050406030204" pitchFamily="18" charset="0"/>
                      </a:rPr>
                      <m:t>)</m:t>
                    </m:r>
                  </m:oMath>
                </a14:m>
                <a:r>
                  <a:rPr lang="en-US" dirty="0">
                    <a:solidFill>
                      <a:srgbClr val="900000"/>
                    </a:solidFill>
                  </a:rPr>
                  <a:t>, </a:t>
                </a:r>
                <a14:m>
                  <m:oMath xmlns:m="http://schemas.openxmlformats.org/officeDocument/2006/math">
                    <m:sSub>
                      <m:sSubPr>
                        <m:ctrlPr>
                          <a:rPr lang="en-US" i="1" dirty="0">
                            <a:solidFill>
                              <a:srgbClr val="900000"/>
                            </a:solidFill>
                            <a:latin typeface="Cambria Math" panose="02040503050406030204" pitchFamily="18" charset="0"/>
                          </a:rPr>
                        </m:ctrlPr>
                      </m:sSubPr>
                      <m:e>
                        <m:r>
                          <a:rPr lang="en-US" b="0" i="1" dirty="0">
                            <a:solidFill>
                              <a:srgbClr val="900000"/>
                            </a:solidFill>
                            <a:latin typeface="Cambria Math" panose="02040503050406030204" pitchFamily="18" charset="0"/>
                          </a:rPr>
                          <m:t>𝑠</m:t>
                        </m:r>
                      </m:e>
                      <m:sub>
                        <m:r>
                          <a:rPr lang="en-US" i="1" dirty="0">
                            <a:solidFill>
                              <a:srgbClr val="900000"/>
                            </a:solidFill>
                            <a:latin typeface="Cambria Math" panose="02040503050406030204" pitchFamily="18" charset="0"/>
                          </a:rPr>
                          <m:t>2</m:t>
                        </m:r>
                      </m:sub>
                    </m:sSub>
                    <m:r>
                      <a:rPr lang="en-US"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r>
                      <a:rPr lang="en-US" i="1" dirty="0">
                        <a:solidFill>
                          <a:srgbClr val="900000"/>
                        </a:solidFill>
                        <a:latin typeface="Cambria Math" panose="02040503050406030204" pitchFamily="18" charset="0"/>
                      </a:rPr>
                      <m:t>0,</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i="1" dirty="0">
                        <a:solidFill>
                          <a:srgbClr val="900000"/>
                        </a:solidFill>
                        <a:latin typeface="Cambria Math" panose="02040503050406030204" pitchFamily="18" charset="0"/>
                      </a:rPr>
                      <m:t>,</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oMath>
                </a14:m>
                <a:r>
                  <a:rPr lang="en-US" dirty="0">
                    <a:solidFill>
                      <a:srgbClr val="900000"/>
                    </a:solidFill>
                  </a:rPr>
                  <a:t>, </a:t>
                </a:r>
                <a:r>
                  <a:rPr lang="en-US" dirty="0" smtClean="0">
                    <a:solidFill>
                      <a:srgbClr val="900000"/>
                    </a:solidFill>
                  </a:rPr>
                  <a:t>how many non-zero terms need to be added up when computing the expected utility for player 1?</a:t>
                </a:r>
              </a:p>
              <a:p>
                <a:pPr lvl="1"/>
                <a:r>
                  <a:rPr lang="en-US" dirty="0">
                    <a:solidFill>
                      <a:srgbClr val="900000"/>
                    </a:solidFill>
                  </a:rPr>
                  <a:t>A: </a:t>
                </a:r>
                <a:r>
                  <a:rPr lang="en-US" dirty="0" smtClean="0">
                    <a:solidFill>
                      <a:srgbClr val="900000"/>
                    </a:solidFill>
                  </a:rPr>
                  <a:t>9</a:t>
                </a:r>
              </a:p>
              <a:p>
                <a:pPr lvl="1"/>
                <a:r>
                  <a:rPr lang="en-US" dirty="0" smtClean="0">
                    <a:solidFill>
                      <a:srgbClr val="900000"/>
                    </a:solidFill>
                  </a:rPr>
                  <a:t>B: 6</a:t>
                </a:r>
              </a:p>
              <a:p>
                <a:pPr lvl="1"/>
                <a:r>
                  <a:rPr lang="en-US" dirty="0" smtClean="0">
                    <a:solidFill>
                      <a:srgbClr val="900000"/>
                    </a:solidFill>
                  </a:rPr>
                  <a:t>C: 4</a:t>
                </a:r>
              </a:p>
              <a:p>
                <a:pPr lvl="1"/>
                <a:r>
                  <a:rPr lang="en-US" dirty="0" smtClean="0">
                    <a:solidFill>
                      <a:srgbClr val="900000"/>
                    </a:solidFill>
                  </a:rPr>
                  <a:t>D: 3</a:t>
                </a:r>
              </a:p>
              <a:p>
                <a:pPr lvl="1"/>
                <a:r>
                  <a:rPr lang="en-US" dirty="0" smtClean="0">
                    <a:solidFill>
                      <a:srgbClr val="900000"/>
                    </a:solidFill>
                  </a:rPr>
                  <a:t>E: I don’t know</a:t>
                </a:r>
                <a:endParaRPr lang="en-US" dirty="0">
                  <a:solidFill>
                    <a:srgbClr val="900000"/>
                  </a:solidFill>
                </a:endParaRPr>
              </a:p>
              <a:p>
                <a:endParaRPr lang="en-US" dirty="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852"/>
                </a:stretch>
              </a:blipFill>
            </p:spPr>
            <p:txBody>
              <a:bodyPr/>
              <a:lstStyle/>
              <a:p>
                <a:r>
                  <a:rPr lang="en-US">
                    <a:noFill/>
                  </a:rPr>
                  <a:t> </a:t>
                </a:r>
              </a:p>
            </p:txBody>
          </p:sp>
        </mc:Fallback>
      </mc:AlternateContent>
      <p:graphicFrame>
        <p:nvGraphicFramePr>
          <p:cNvPr id="7" name="Table 6"/>
          <p:cNvGraphicFramePr>
            <a:graphicFrameLocks noGrp="1"/>
          </p:cNvGraphicFramePr>
          <p:nvPr>
            <p:extLst/>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19</a:t>
            </a:fld>
            <a:endParaRPr lang="en-US" dirty="0"/>
          </a:p>
        </p:txBody>
      </p:sp>
    </p:spTree>
    <p:extLst>
      <p:ext uri="{BB962C8B-B14F-4D97-AF65-F5344CB8AC3E}">
        <p14:creationId xmlns:p14="http://schemas.microsoft.com/office/powerpoint/2010/main" val="249821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a:t>
            </a:r>
            <a:endParaRPr lang="en-US" dirty="0"/>
          </a:p>
        </p:txBody>
      </p:sp>
      <p:sp>
        <p:nvSpPr>
          <p:cNvPr id="3" name="Content Placeholder 2"/>
          <p:cNvSpPr>
            <a:spLocks noGrp="1"/>
          </p:cNvSpPr>
          <p:nvPr>
            <p:ph sz="quarter" idx="1"/>
          </p:nvPr>
        </p:nvSpPr>
        <p:spPr/>
        <p:txBody>
          <a:bodyPr/>
          <a:lstStyle/>
          <a:p>
            <a:r>
              <a:rPr lang="en-US" dirty="0" smtClean="0"/>
              <a:t>Assignments</a:t>
            </a:r>
          </a:p>
          <a:p>
            <a:pPr lvl="1"/>
            <a:r>
              <a:rPr lang="en-US" dirty="0"/>
              <a:t>P5: Ghostbusters and Bayes' </a:t>
            </a:r>
            <a:r>
              <a:rPr lang="en-US" dirty="0" smtClean="0"/>
              <a:t>Nets; Due 11/25 </a:t>
            </a:r>
            <a:r>
              <a:rPr lang="en-US" dirty="0"/>
              <a:t>Mon, 10 </a:t>
            </a:r>
            <a:r>
              <a:rPr lang="en-US" dirty="0" smtClean="0"/>
              <a:t>pm</a:t>
            </a:r>
          </a:p>
          <a:p>
            <a:pPr lvl="1"/>
            <a:r>
              <a:rPr lang="en-US" dirty="0" smtClean="0"/>
              <a:t>HW11 </a:t>
            </a:r>
            <a:r>
              <a:rPr lang="en-US" dirty="0"/>
              <a:t>(online</a:t>
            </a:r>
            <a:r>
              <a:rPr lang="en-US" dirty="0" smtClean="0"/>
              <a:t>); Due 11/27 </a:t>
            </a:r>
            <a:r>
              <a:rPr lang="en-US" dirty="0"/>
              <a:t>Wed, 10 </a:t>
            </a:r>
            <a:r>
              <a:rPr lang="en-US" dirty="0" smtClean="0"/>
              <a:t>pm</a:t>
            </a:r>
          </a:p>
          <a:p>
            <a:pPr lvl="1"/>
            <a:endParaRPr lang="en-US" dirty="0"/>
          </a:p>
          <a:p>
            <a:r>
              <a:rPr lang="en-US" dirty="0" smtClean="0"/>
              <a:t>Piazza post for in-class questions</a:t>
            </a:r>
            <a:endParaRPr lang="en-US"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3182870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Poll 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solidFill>
                      <a:srgbClr val="900000"/>
                    </a:solidFill>
                  </a:rPr>
                  <a:t>In </a:t>
                </a:r>
                <a:r>
                  <a:rPr lang="en-US" dirty="0">
                    <a:solidFill>
                      <a:srgbClr val="900000"/>
                    </a:solidFill>
                  </a:rPr>
                  <a:t>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2</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,0</m:t>
                    </m:r>
                    <m:r>
                      <a:rPr lang="en-US" b="0" i="1" smtClean="0">
                        <a:solidFill>
                          <a:srgbClr val="900000"/>
                        </a:solidFill>
                        <a:latin typeface="Cambria Math" panose="02040503050406030204" pitchFamily="18" charset="0"/>
                      </a:rPr>
                      <m:t>)</m:t>
                    </m:r>
                  </m:oMath>
                </a14:m>
                <a:r>
                  <a:rPr lang="en-US" dirty="0">
                    <a:solidFill>
                      <a:srgbClr val="900000"/>
                    </a:solidFill>
                  </a:rPr>
                  <a:t>, </a:t>
                </a:r>
                <a14:m>
                  <m:oMath xmlns:m="http://schemas.openxmlformats.org/officeDocument/2006/math">
                    <m:sSub>
                      <m:sSubPr>
                        <m:ctrlPr>
                          <a:rPr lang="en-US" i="1" dirty="0">
                            <a:solidFill>
                              <a:srgbClr val="900000"/>
                            </a:solidFill>
                            <a:latin typeface="Cambria Math" panose="02040503050406030204" pitchFamily="18" charset="0"/>
                          </a:rPr>
                        </m:ctrlPr>
                      </m:sSubPr>
                      <m:e>
                        <m:r>
                          <a:rPr lang="en-US" b="0" i="1" dirty="0">
                            <a:solidFill>
                              <a:srgbClr val="900000"/>
                            </a:solidFill>
                            <a:latin typeface="Cambria Math" panose="02040503050406030204" pitchFamily="18" charset="0"/>
                          </a:rPr>
                          <m:t>𝑠</m:t>
                        </m:r>
                      </m:e>
                      <m:sub>
                        <m:r>
                          <a:rPr lang="en-US" i="1" dirty="0">
                            <a:solidFill>
                              <a:srgbClr val="900000"/>
                            </a:solidFill>
                            <a:latin typeface="Cambria Math" panose="02040503050406030204" pitchFamily="18" charset="0"/>
                          </a:rPr>
                          <m:t>2</m:t>
                        </m:r>
                      </m:sub>
                    </m:sSub>
                    <m:r>
                      <a:rPr lang="en-US"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r>
                      <a:rPr lang="en-US" i="1" dirty="0">
                        <a:solidFill>
                          <a:srgbClr val="900000"/>
                        </a:solidFill>
                        <a:latin typeface="Cambria Math" panose="02040503050406030204" pitchFamily="18" charset="0"/>
                      </a:rPr>
                      <m:t>0,</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i="1" dirty="0">
                        <a:solidFill>
                          <a:srgbClr val="900000"/>
                        </a:solidFill>
                        <a:latin typeface="Cambria Math" panose="02040503050406030204" pitchFamily="18" charset="0"/>
                      </a:rPr>
                      <m:t>,</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oMath>
                </a14:m>
                <a:r>
                  <a:rPr lang="en-US" dirty="0">
                    <a:solidFill>
                      <a:srgbClr val="900000"/>
                    </a:solidFill>
                  </a:rPr>
                  <a:t>, </a:t>
                </a:r>
                <a:r>
                  <a:rPr lang="en-US" dirty="0" smtClean="0">
                    <a:solidFill>
                      <a:srgbClr val="900000"/>
                    </a:solidFill>
                  </a:rPr>
                  <a:t>how many non-zero terms need to be added up when computing the expected utility for player 1?</a:t>
                </a:r>
              </a:p>
              <a:p>
                <a:pPr lvl="1"/>
                <a:r>
                  <a:rPr lang="en-US" dirty="0">
                    <a:solidFill>
                      <a:srgbClr val="900000"/>
                    </a:solidFill>
                  </a:rPr>
                  <a:t>A: </a:t>
                </a:r>
                <a:r>
                  <a:rPr lang="en-US" dirty="0" smtClean="0">
                    <a:solidFill>
                      <a:srgbClr val="900000"/>
                    </a:solidFill>
                  </a:rPr>
                  <a:t>9</a:t>
                </a:r>
              </a:p>
              <a:p>
                <a:pPr lvl="1"/>
                <a:r>
                  <a:rPr lang="en-US" dirty="0" smtClean="0">
                    <a:solidFill>
                      <a:srgbClr val="900000"/>
                    </a:solidFill>
                  </a:rPr>
                  <a:t>B: 6</a:t>
                </a:r>
              </a:p>
              <a:p>
                <a:pPr lvl="1"/>
                <a:r>
                  <a:rPr lang="en-US" dirty="0" smtClean="0">
                    <a:solidFill>
                      <a:srgbClr val="900000"/>
                    </a:solidFill>
                  </a:rPr>
                  <a:t>C: 4</a:t>
                </a:r>
              </a:p>
              <a:p>
                <a:pPr lvl="1"/>
                <a:r>
                  <a:rPr lang="en-US" dirty="0" smtClean="0">
                    <a:solidFill>
                      <a:srgbClr val="900000"/>
                    </a:solidFill>
                  </a:rPr>
                  <a:t>D: 3</a:t>
                </a:r>
              </a:p>
              <a:p>
                <a:pPr lvl="1"/>
                <a:r>
                  <a:rPr lang="en-US" dirty="0">
                    <a:solidFill>
                      <a:srgbClr val="900000"/>
                    </a:solidFill>
                  </a:rPr>
                  <a:t>E: I don’t know</a:t>
                </a:r>
              </a:p>
              <a:p>
                <a:pPr lvl="1"/>
                <a:endParaRPr lang="en-US" dirty="0">
                  <a:solidFill>
                    <a:srgbClr val="900000"/>
                  </a:solidFill>
                </a:endParaRPr>
              </a:p>
              <a:p>
                <a:endParaRPr lang="en-US" dirty="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852"/>
                </a:stretch>
              </a:blipFill>
            </p:spPr>
            <p:txBody>
              <a:bodyPr/>
              <a:lstStyle/>
              <a:p>
                <a:r>
                  <a:rPr lang="en-US">
                    <a:noFill/>
                  </a:rPr>
                  <a:t> </a:t>
                </a:r>
              </a:p>
            </p:txBody>
          </p:sp>
        </mc:Fallback>
      </mc:AlternateContent>
      <p:graphicFrame>
        <p:nvGraphicFramePr>
          <p:cNvPr id="7" name="Table 6"/>
          <p:cNvGraphicFramePr>
            <a:graphicFrameLocks noGrp="1"/>
          </p:cNvGraphicFramePr>
          <p:nvPr>
            <p:extLst/>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mc:AlternateContent xmlns:mc="http://schemas.openxmlformats.org/markup-compatibility/2006" xmlns:a14="http://schemas.microsoft.com/office/drawing/2010/main">
        <mc:Choice Requires="a14">
          <p:sp>
            <p:nvSpPr>
              <p:cNvPr id="10" name="TextBox 9"/>
              <p:cNvSpPr txBox="1"/>
              <p:nvPr/>
            </p:nvSpPr>
            <p:spPr>
              <a:xfrm>
                <a:off x="3905122" y="2698681"/>
                <a:ext cx="4226991" cy="14802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rPr>
                            <m:t>𝑢</m:t>
                          </m:r>
                        </m:e>
                        <m:sub>
                          <m:r>
                            <a:rPr lang="en-US" sz="1600" b="0" i="1" smtClean="0">
                              <a:solidFill>
                                <a:srgbClr val="0070C0"/>
                              </a:solidFill>
                              <a:latin typeface="Cambria Math" panose="02040503050406030204" pitchFamily="18" charset="0"/>
                            </a:rPr>
                            <m:t>1</m:t>
                          </m:r>
                        </m:sub>
                      </m:sSub>
                      <m:r>
                        <a:rPr lang="en-US" sz="1600" b="0" i="1" smtClean="0">
                          <a:solidFill>
                            <a:srgbClr val="0070C0"/>
                          </a:solidFill>
                          <a:latin typeface="Cambria Math" panose="02040503050406030204" pitchFamily="18" charset="0"/>
                        </a:rPr>
                        <m:t>=0×</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×0+</m:t>
                      </m:r>
                      <m:d>
                        <m:dPr>
                          <m:ctrlPr>
                            <a:rPr lang="en-US" sz="1600" b="0" i="1" smtClean="0">
                              <a:solidFill>
                                <a:srgbClr val="0070C0"/>
                              </a:solidFill>
                              <a:latin typeface="Cambria Math" panose="02040503050406030204" pitchFamily="18" charset="0"/>
                            </a:rPr>
                          </m:ctrlPr>
                        </m:dPr>
                        <m:e>
                          <m:r>
                            <a:rPr lang="en-US" sz="1600" b="0" i="1" smtClean="0">
                              <a:solidFill>
                                <a:srgbClr val="0070C0"/>
                              </a:solidFill>
                              <a:latin typeface="Cambria Math" panose="02040503050406030204" pitchFamily="18" charset="0"/>
                            </a:rPr>
                            <m:t>−1</m:t>
                          </m:r>
                        </m:e>
                      </m:d>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2</m:t>
                          </m:r>
                        </m:den>
                      </m:f>
                      <m:r>
                        <a:rPr lang="en-US" sz="1600" b="0" i="1" smtClean="0">
                          <a:solidFill>
                            <a:srgbClr val="0070C0"/>
                          </a:solidFill>
                          <a:latin typeface="Cambria Math" panose="02040503050406030204" pitchFamily="18" charset="0"/>
                        </a:rPr>
                        <m:t>+1×</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2</m:t>
                          </m:r>
                        </m:den>
                      </m:f>
                    </m:oMath>
                  </m:oMathPara>
                </a14:m>
                <a:endParaRPr lang="en-US" sz="1600" b="0" dirty="0" smtClean="0">
                  <a:solidFill>
                    <a:srgbClr val="0070C0"/>
                  </a:solidFill>
                </a:endParaRPr>
              </a:p>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b="0" i="1" smtClean="0">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×0+</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i="1">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i="1">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oMath>
                  </m:oMathPara>
                </a14:m>
                <a:endParaRPr lang="en-US" sz="1600" dirty="0" smtClean="0">
                  <a:solidFill>
                    <a:srgbClr val="0070C0"/>
                  </a:solidFill>
                </a:endParaRPr>
              </a:p>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m:t>
                      </m:r>
                      <m:d>
                        <m:dPr>
                          <m:ctrlPr>
                            <a:rPr lang="en-US" sz="1600" b="0" i="1" smtClean="0">
                              <a:solidFill>
                                <a:srgbClr val="0070C0"/>
                              </a:solidFill>
                              <a:latin typeface="Cambria Math" panose="02040503050406030204" pitchFamily="18" charset="0"/>
                            </a:rPr>
                          </m:ctrlPr>
                        </m:dPr>
                        <m:e>
                          <m:r>
                            <a:rPr lang="en-US" sz="1600" b="0" i="1" smtClean="0">
                              <a:solidFill>
                                <a:srgbClr val="0070C0"/>
                              </a:solidFill>
                              <a:latin typeface="Cambria Math" panose="02040503050406030204" pitchFamily="18" charset="0"/>
                            </a:rPr>
                            <m:t>−1</m:t>
                          </m:r>
                        </m:e>
                      </m:d>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×0+</m:t>
                      </m:r>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oMath>
                  </m:oMathPara>
                </a14:m>
                <a:endParaRPr lang="en-US" sz="1600"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05122" y="2698681"/>
                <a:ext cx="4226991" cy="1480213"/>
              </a:xfrm>
              <a:prstGeom prst="rect">
                <a:avLst/>
              </a:prstGeom>
              <a:blipFill rotWithShape="0">
                <a:blip r:embed="rId3"/>
                <a:stretch>
                  <a:fillRect/>
                </a:stretch>
              </a:blipFill>
            </p:spPr>
            <p:txBody>
              <a:bodyPr/>
              <a:lstStyle/>
              <a:p>
                <a:r>
                  <a:rPr lang="en-US">
                    <a:noFill/>
                  </a:rPr>
                  <a:t> </a:t>
                </a:r>
              </a:p>
            </p:txBody>
          </p:sp>
        </mc:Fallback>
      </mc:AlternateContent>
      <p:sp>
        <p:nvSpPr>
          <p:cNvPr id="11" name="Slide Number Placeholder 10"/>
          <p:cNvSpPr>
            <a:spLocks noGrp="1"/>
          </p:cNvSpPr>
          <p:nvPr>
            <p:ph type="sldNum" sz="quarter" idx="12"/>
          </p:nvPr>
        </p:nvSpPr>
        <p:spPr/>
        <p:txBody>
          <a:bodyPr/>
          <a:lstStyle/>
          <a:p>
            <a:fld id="{A3B20E47-2A4C-4221-B6B9-A2AC2F1C1077}" type="slidenum">
              <a:rPr lang="en-US" smtClean="0"/>
              <a:pPr/>
              <a:t>20</a:t>
            </a:fld>
            <a:endParaRPr lang="en-US" dirty="0"/>
          </a:p>
        </p:txBody>
      </p:sp>
    </p:spTree>
    <p:extLst>
      <p:ext uri="{BB962C8B-B14F-4D97-AF65-F5344CB8AC3E}">
        <p14:creationId xmlns:p14="http://schemas.microsoft.com/office/powerpoint/2010/main" val="412319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Best Response (BR): </a:t>
                </a:r>
                <a:r>
                  <a:rPr lang="en-US" dirty="0"/>
                  <a:t>Given the strategies or actions of </a:t>
                </a:r>
                <a:r>
                  <a:rPr lang="en-US" dirty="0" smtClean="0"/>
                  <a:t>all players but player </a:t>
                </a:r>
                <a14:m>
                  <m:oMath xmlns:m="http://schemas.openxmlformats.org/officeDocument/2006/math">
                    <m:r>
                      <a:rPr lang="en-US" b="0" i="1" smtClean="0">
                        <a:latin typeface="Cambria Math" panose="02040503050406030204" pitchFamily="18" charset="0"/>
                      </a:rPr>
                      <m:t>𝑖</m:t>
                    </m:r>
                  </m:oMath>
                </a14:m>
                <a:r>
                  <a:rPr lang="en-US" dirty="0" smtClean="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Player </a:t>
                </a:r>
                <a14:m>
                  <m:oMath xmlns:m="http://schemas.openxmlformats.org/officeDocument/2006/math">
                    <m:r>
                      <a:rPr lang="en-US" i="1" dirty="0" smtClean="0">
                        <a:latin typeface="Cambria Math" panose="02040503050406030204" pitchFamily="18" charset="0"/>
                      </a:rPr>
                      <m:t>𝑖</m:t>
                    </m:r>
                  </m:oMath>
                </a14:m>
                <a:r>
                  <a:rPr lang="en-US" dirty="0" smtClean="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is the set </a:t>
                </a:r>
                <a:r>
                  <a:rPr lang="en-US" dirty="0"/>
                  <a:t>of actions or strategies </a:t>
                </a:r>
                <a:r>
                  <a:rPr lang="en-US" dirty="0" smtClean="0"/>
                  <a:t>of player </a:t>
                </a:r>
                <a14:m>
                  <m:oMath xmlns:m="http://schemas.openxmlformats.org/officeDocument/2006/math">
                    <m:r>
                      <a:rPr lang="en-US" b="0" i="1" smtClean="0">
                        <a:latin typeface="Cambria Math" panose="02040503050406030204" pitchFamily="18" charset="0"/>
                      </a:rPr>
                      <m:t>𝑖</m:t>
                    </m:r>
                  </m:oMath>
                </a14:m>
                <a:r>
                  <a:rPr lang="en-US" dirty="0" smtClean="0"/>
                  <a:t> that can lead </a:t>
                </a:r>
                <a:r>
                  <a:rPr lang="en-US" dirty="0"/>
                  <a:t>to </a:t>
                </a:r>
                <a:r>
                  <a:rPr lang="en-US" dirty="0" smtClean="0"/>
                  <a:t>the highest </a:t>
                </a:r>
                <a:r>
                  <a:rPr lang="en-US" dirty="0"/>
                  <a:t>expected </a:t>
                </a:r>
                <a:r>
                  <a:rPr lang="en-US" dirty="0" smtClean="0"/>
                  <a:t>utility for player </a:t>
                </a:r>
                <a14:m>
                  <m:oMath xmlns:m="http://schemas.openxmlformats.org/officeDocument/2006/math">
                    <m:r>
                      <a:rPr lang="en-US" b="0" i="1" smtClean="0">
                        <a:latin typeface="Cambria Math" panose="02040503050406030204" pitchFamily="18" charset="0"/>
                      </a:rPr>
                      <m:t>𝑖</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0" name="TextBox 9"/>
          <p:cNvSpPr txBox="1"/>
          <p:nvPr/>
        </p:nvSpPr>
        <p:spPr>
          <a:xfrm>
            <a:off x="541248" y="3430006"/>
            <a:ext cx="8408737" cy="830997"/>
          </a:xfrm>
          <a:prstGeom prst="rect">
            <a:avLst/>
          </a:prstGeom>
          <a:noFill/>
        </p:spPr>
        <p:txBody>
          <a:bodyPr wrap="square" rtlCol="0">
            <a:spAutoFit/>
          </a:bodyPr>
          <a:lstStyle/>
          <a:p>
            <a:r>
              <a:rPr lang="en-US" sz="2400" dirty="0" smtClean="0">
                <a:solidFill>
                  <a:srgbClr val="0070C0"/>
                </a:solidFill>
              </a:rPr>
              <a:t>In RPS, what is Player 1’s best response to Rock (i.e., assuming Player 2 plays Rock)?</a:t>
            </a:r>
            <a:endParaRPr lang="en-US" sz="2400" dirty="0">
              <a:solidFill>
                <a:srgbClr val="0070C0"/>
              </a:solidFill>
            </a:endParaRPr>
          </a:p>
        </p:txBody>
      </p:sp>
      <p:sp>
        <p:nvSpPr>
          <p:cNvPr id="11" name="TextBox 10"/>
          <p:cNvSpPr txBox="1"/>
          <p:nvPr/>
        </p:nvSpPr>
        <p:spPr>
          <a:xfrm>
            <a:off x="541249" y="4263539"/>
            <a:ext cx="8408737" cy="830997"/>
          </a:xfrm>
          <a:prstGeom prst="rect">
            <a:avLst/>
          </a:prstGeom>
          <a:noFill/>
        </p:spPr>
        <p:txBody>
          <a:bodyPr wrap="square" rtlCol="0">
            <a:spAutoFit/>
          </a:bodyPr>
          <a:lstStyle/>
          <a:p>
            <a:r>
              <a:rPr lang="en-US" sz="2400" dirty="0" smtClean="0">
                <a:solidFill>
                  <a:srgbClr val="0070C0"/>
                </a:solidFill>
              </a:rPr>
              <a:t>In Prisoner’s Dilemma, what </a:t>
            </a:r>
            <a:r>
              <a:rPr lang="en-US" sz="2400" dirty="0">
                <a:solidFill>
                  <a:srgbClr val="0070C0"/>
                </a:solidFill>
              </a:rPr>
              <a:t>is Player 1’s best response to </a:t>
            </a:r>
            <a:r>
              <a:rPr lang="en-US" sz="2400" dirty="0" smtClean="0">
                <a:solidFill>
                  <a:srgbClr val="0070C0"/>
                </a:solidFill>
              </a:rPr>
              <a:t>Cooperate? What is Player 1’s best response to Defect?</a:t>
            </a:r>
            <a:endParaRPr lang="en-US" sz="2400" dirty="0">
              <a:solidFill>
                <a:srgbClr val="0070C0"/>
              </a:solidFill>
            </a:endParaRPr>
          </a:p>
        </p:txBody>
      </p:sp>
      <p:graphicFrame>
        <p:nvGraphicFramePr>
          <p:cNvPr id="12" name="Table 11"/>
          <p:cNvGraphicFramePr>
            <a:graphicFrameLocks noGrp="1"/>
          </p:cNvGraphicFramePr>
          <p:nvPr>
            <p:extLst/>
          </p:nvPr>
        </p:nvGraphicFramePr>
        <p:xfrm>
          <a:off x="2775274" y="53802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4475790" y="5089463"/>
            <a:ext cx="818908" cy="307777"/>
          </a:xfrm>
          <a:prstGeom prst="rect">
            <a:avLst/>
          </a:prstGeom>
          <a:noFill/>
        </p:spPr>
        <p:txBody>
          <a:bodyPr wrap="square" rtlCol="0">
            <a:spAutoFit/>
          </a:bodyPr>
          <a:lstStyle/>
          <a:p>
            <a:r>
              <a:rPr lang="en-US" sz="1400" dirty="0"/>
              <a:t>Player 2</a:t>
            </a:r>
          </a:p>
        </p:txBody>
      </p:sp>
      <p:sp>
        <p:nvSpPr>
          <p:cNvPr id="14" name="TextBox 13"/>
          <p:cNvSpPr txBox="1"/>
          <p:nvPr/>
        </p:nvSpPr>
        <p:spPr>
          <a:xfrm rot="16200000">
            <a:off x="2184471" y="5778570"/>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21</a:t>
            </a:fld>
            <a:endParaRPr lang="en-US" dirty="0"/>
          </a:p>
        </p:txBody>
      </p:sp>
    </p:spTree>
    <p:extLst>
      <p:ext uri="{BB962C8B-B14F-4D97-AF65-F5344CB8AC3E}">
        <p14:creationId xmlns:p14="http://schemas.microsoft.com/office/powerpoint/2010/main" val="407134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Best Response (BR): </a:t>
                </a:r>
                <a:r>
                  <a:rPr lang="en-US" dirty="0"/>
                  <a:t>Given the strategies or actions of </a:t>
                </a:r>
                <a:r>
                  <a:rPr lang="en-US" dirty="0" smtClean="0"/>
                  <a:t>all players but player </a:t>
                </a:r>
                <a14:m>
                  <m:oMath xmlns:m="http://schemas.openxmlformats.org/officeDocument/2006/math">
                    <m:r>
                      <a:rPr lang="en-US" b="0" i="1" smtClean="0">
                        <a:latin typeface="Cambria Math" panose="02040503050406030204" pitchFamily="18" charset="0"/>
                      </a:rPr>
                      <m:t>𝑖</m:t>
                    </m:r>
                  </m:oMath>
                </a14:m>
                <a:r>
                  <a:rPr lang="en-US" dirty="0" smtClean="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Player </a:t>
                </a:r>
                <a14:m>
                  <m:oMath xmlns:m="http://schemas.openxmlformats.org/officeDocument/2006/math">
                    <m:r>
                      <a:rPr lang="en-US" i="1" dirty="0" smtClean="0">
                        <a:latin typeface="Cambria Math" panose="02040503050406030204" pitchFamily="18" charset="0"/>
                      </a:rPr>
                      <m:t>𝑖</m:t>
                    </m:r>
                  </m:oMath>
                </a14:m>
                <a:r>
                  <a:rPr lang="en-US" dirty="0" smtClean="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is the set </a:t>
                </a:r>
                <a:r>
                  <a:rPr lang="en-US" dirty="0"/>
                  <a:t>of actions or strategies </a:t>
                </a:r>
                <a:r>
                  <a:rPr lang="en-US" dirty="0" smtClean="0"/>
                  <a:t>of player </a:t>
                </a:r>
                <a14:m>
                  <m:oMath xmlns:m="http://schemas.openxmlformats.org/officeDocument/2006/math">
                    <m:r>
                      <a:rPr lang="en-US" b="0" i="1" smtClean="0">
                        <a:latin typeface="Cambria Math" panose="02040503050406030204" pitchFamily="18" charset="0"/>
                      </a:rPr>
                      <m:t>𝑖</m:t>
                    </m:r>
                  </m:oMath>
                </a14:m>
                <a:r>
                  <a:rPr lang="en-US" dirty="0" smtClean="0"/>
                  <a:t> that can lead </a:t>
                </a:r>
                <a:r>
                  <a:rPr lang="en-US" dirty="0"/>
                  <a:t>to </a:t>
                </a:r>
                <a:r>
                  <a:rPr lang="en-US" dirty="0" smtClean="0"/>
                  <a:t>the highest </a:t>
                </a:r>
                <a:r>
                  <a:rPr lang="en-US" dirty="0"/>
                  <a:t>expected </a:t>
                </a:r>
                <a:r>
                  <a:rPr lang="en-US" dirty="0" smtClean="0"/>
                  <a:t>utility for player </a:t>
                </a:r>
                <a14:m>
                  <m:oMath xmlns:m="http://schemas.openxmlformats.org/officeDocument/2006/math">
                    <m:r>
                      <a:rPr lang="en-US" b="0" i="1" smtClean="0">
                        <a:latin typeface="Cambria Math" panose="02040503050406030204" pitchFamily="18" charset="0"/>
                      </a:rPr>
                      <m:t>𝑖</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0" name="TextBox 9"/>
          <p:cNvSpPr txBox="1"/>
          <p:nvPr/>
        </p:nvSpPr>
        <p:spPr>
          <a:xfrm>
            <a:off x="541248" y="3430006"/>
            <a:ext cx="8408737" cy="830997"/>
          </a:xfrm>
          <a:prstGeom prst="rect">
            <a:avLst/>
          </a:prstGeom>
          <a:noFill/>
        </p:spPr>
        <p:txBody>
          <a:bodyPr wrap="square" rtlCol="0">
            <a:spAutoFit/>
          </a:bodyPr>
          <a:lstStyle/>
          <a:p>
            <a:r>
              <a:rPr lang="en-US" sz="2400" dirty="0" smtClean="0">
                <a:solidFill>
                  <a:srgbClr val="0070C0"/>
                </a:solidFill>
              </a:rPr>
              <a:t>In RPS, what is Player 1’s best response to Rock (i.e., assuming Player 2 plays Rock)?</a:t>
            </a:r>
            <a:endParaRPr lang="en-US" sz="2400" dirty="0">
              <a:solidFill>
                <a:srgbClr val="0070C0"/>
              </a:solidFill>
            </a:endParaRPr>
          </a:p>
        </p:txBody>
      </p:sp>
      <p:sp>
        <p:nvSpPr>
          <p:cNvPr id="11" name="TextBox 10"/>
          <p:cNvSpPr txBox="1"/>
          <p:nvPr/>
        </p:nvSpPr>
        <p:spPr>
          <a:xfrm>
            <a:off x="541249" y="4263539"/>
            <a:ext cx="8408737" cy="830997"/>
          </a:xfrm>
          <a:prstGeom prst="rect">
            <a:avLst/>
          </a:prstGeom>
          <a:noFill/>
        </p:spPr>
        <p:txBody>
          <a:bodyPr wrap="square" rtlCol="0">
            <a:spAutoFit/>
          </a:bodyPr>
          <a:lstStyle/>
          <a:p>
            <a:r>
              <a:rPr lang="en-US" sz="2400" dirty="0" smtClean="0">
                <a:solidFill>
                  <a:srgbClr val="0070C0"/>
                </a:solidFill>
              </a:rPr>
              <a:t>In Prisoner’s Dilemma, what </a:t>
            </a:r>
            <a:r>
              <a:rPr lang="en-US" sz="2400" dirty="0">
                <a:solidFill>
                  <a:srgbClr val="0070C0"/>
                </a:solidFill>
              </a:rPr>
              <a:t>is Player 1’s best response to </a:t>
            </a:r>
            <a:r>
              <a:rPr lang="en-US" sz="2400" dirty="0" smtClean="0">
                <a:solidFill>
                  <a:srgbClr val="0070C0"/>
                </a:solidFill>
              </a:rPr>
              <a:t>Cooperate? What is Player 1’s best response to Defect?</a:t>
            </a:r>
            <a:endParaRPr lang="en-US" sz="2400" dirty="0">
              <a:solidFill>
                <a:srgbClr val="0070C0"/>
              </a:solidFill>
            </a:endParaRPr>
          </a:p>
        </p:txBody>
      </p:sp>
      <p:graphicFrame>
        <p:nvGraphicFramePr>
          <p:cNvPr id="12" name="Table 11"/>
          <p:cNvGraphicFramePr>
            <a:graphicFrameLocks noGrp="1"/>
          </p:cNvGraphicFramePr>
          <p:nvPr>
            <p:extLst/>
          </p:nvPr>
        </p:nvGraphicFramePr>
        <p:xfrm>
          <a:off x="2775274" y="53802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4475790" y="5089463"/>
            <a:ext cx="818908" cy="307777"/>
          </a:xfrm>
          <a:prstGeom prst="rect">
            <a:avLst/>
          </a:prstGeom>
          <a:noFill/>
        </p:spPr>
        <p:txBody>
          <a:bodyPr wrap="square" rtlCol="0">
            <a:spAutoFit/>
          </a:bodyPr>
          <a:lstStyle/>
          <a:p>
            <a:r>
              <a:rPr lang="en-US" sz="1400" dirty="0"/>
              <a:t>Player 2</a:t>
            </a:r>
          </a:p>
        </p:txBody>
      </p:sp>
      <p:sp>
        <p:nvSpPr>
          <p:cNvPr id="14" name="TextBox 13"/>
          <p:cNvSpPr txBox="1"/>
          <p:nvPr/>
        </p:nvSpPr>
        <p:spPr>
          <a:xfrm rot="16200000">
            <a:off x="2184471" y="5778570"/>
            <a:ext cx="752286" cy="307777"/>
          </a:xfrm>
          <a:prstGeom prst="rect">
            <a:avLst/>
          </a:prstGeom>
          <a:noFill/>
        </p:spPr>
        <p:txBody>
          <a:bodyPr wrap="square" rtlCol="0">
            <a:spAutoFit/>
          </a:bodyPr>
          <a:lstStyle/>
          <a:p>
            <a:r>
              <a:rPr lang="en-US" sz="1400" dirty="0"/>
              <a:t>Player 1</a:t>
            </a:r>
          </a:p>
        </p:txBody>
      </p:sp>
      <p:sp>
        <p:nvSpPr>
          <p:cNvPr id="15" name="Rectangle 14"/>
          <p:cNvSpPr/>
          <p:nvPr/>
        </p:nvSpPr>
        <p:spPr>
          <a:xfrm>
            <a:off x="3377821" y="3853986"/>
            <a:ext cx="816072" cy="369332"/>
          </a:xfrm>
          <a:prstGeom prst="rect">
            <a:avLst/>
          </a:prstGeom>
        </p:spPr>
        <p:txBody>
          <a:bodyPr wrap="square">
            <a:spAutoFit/>
          </a:bodyPr>
          <a:lstStyle/>
          <a:p>
            <a:r>
              <a:rPr lang="en-US" dirty="0" smtClean="0">
                <a:solidFill>
                  <a:schemeClr val="accent1"/>
                </a:solidFill>
              </a:rPr>
              <a:t>Paper</a:t>
            </a:r>
            <a:endParaRPr lang="en-US" dirty="0">
              <a:solidFill>
                <a:schemeClr val="accent1"/>
              </a:solidFill>
            </a:endParaRPr>
          </a:p>
        </p:txBody>
      </p:sp>
      <p:sp>
        <p:nvSpPr>
          <p:cNvPr id="16" name="Rectangle 15"/>
          <p:cNvSpPr/>
          <p:nvPr/>
        </p:nvSpPr>
        <p:spPr>
          <a:xfrm>
            <a:off x="6495736" y="5009565"/>
            <a:ext cx="1548438" cy="369332"/>
          </a:xfrm>
          <a:prstGeom prst="rect">
            <a:avLst/>
          </a:prstGeom>
        </p:spPr>
        <p:txBody>
          <a:bodyPr wrap="square">
            <a:spAutoFit/>
          </a:bodyPr>
          <a:lstStyle/>
          <a:p>
            <a:r>
              <a:rPr lang="en-US" dirty="0" smtClean="0">
                <a:solidFill>
                  <a:schemeClr val="accent1"/>
                </a:solidFill>
              </a:rPr>
              <a:t>Defect, Defect</a:t>
            </a:r>
            <a:endParaRPr lang="en-US" dirty="0">
              <a:solidFill>
                <a:schemeClr val="accent1"/>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22</a:t>
            </a:fld>
            <a:endParaRPr lang="en-US" dirty="0"/>
          </a:p>
        </p:txBody>
      </p:sp>
    </p:spTree>
    <p:extLst>
      <p:ext uri="{BB962C8B-B14F-4D97-AF65-F5344CB8AC3E}">
        <p14:creationId xmlns:p14="http://schemas.microsoft.com/office/powerpoint/2010/main" val="166126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Best Response (BR): </a:t>
                </a:r>
                <a:r>
                  <a:rPr lang="en-US" dirty="0"/>
                  <a:t>Given the strategies or actions of </a:t>
                </a:r>
                <a:r>
                  <a:rPr lang="en-US" dirty="0" smtClean="0"/>
                  <a:t>all players but player </a:t>
                </a:r>
                <a14:m>
                  <m:oMath xmlns:m="http://schemas.openxmlformats.org/officeDocument/2006/math">
                    <m:r>
                      <a:rPr lang="en-US" b="0" i="1" smtClean="0">
                        <a:latin typeface="Cambria Math" panose="02040503050406030204" pitchFamily="18" charset="0"/>
                      </a:rPr>
                      <m:t>𝑖</m:t>
                    </m:r>
                  </m:oMath>
                </a14:m>
                <a:r>
                  <a:rPr lang="en-US" dirty="0" smtClean="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Player </a:t>
                </a:r>
                <a14:m>
                  <m:oMath xmlns:m="http://schemas.openxmlformats.org/officeDocument/2006/math">
                    <m:r>
                      <a:rPr lang="en-US" i="1" dirty="0" smtClean="0">
                        <a:latin typeface="Cambria Math" panose="02040503050406030204" pitchFamily="18" charset="0"/>
                      </a:rPr>
                      <m:t>𝑖</m:t>
                    </m:r>
                  </m:oMath>
                </a14:m>
                <a:r>
                  <a:rPr lang="en-US" dirty="0" smtClean="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is the set </a:t>
                </a:r>
                <a:r>
                  <a:rPr lang="en-US" dirty="0"/>
                  <a:t>of actions or strategies </a:t>
                </a:r>
                <a:r>
                  <a:rPr lang="en-US" dirty="0" smtClean="0"/>
                  <a:t>of player </a:t>
                </a:r>
                <a14:m>
                  <m:oMath xmlns:m="http://schemas.openxmlformats.org/officeDocument/2006/math">
                    <m:r>
                      <a:rPr lang="en-US" b="0" i="1" smtClean="0">
                        <a:latin typeface="Cambria Math" panose="02040503050406030204" pitchFamily="18" charset="0"/>
                      </a:rPr>
                      <m:t>𝑖</m:t>
                    </m:r>
                  </m:oMath>
                </a14:m>
                <a:r>
                  <a:rPr lang="en-US" dirty="0" smtClean="0"/>
                  <a:t> that can lead </a:t>
                </a:r>
                <a:r>
                  <a:rPr lang="en-US" dirty="0"/>
                  <a:t>to </a:t>
                </a:r>
                <a:r>
                  <a:rPr lang="en-US" dirty="0" smtClean="0"/>
                  <a:t>the highest </a:t>
                </a:r>
                <a:r>
                  <a:rPr lang="en-US" dirty="0"/>
                  <a:t>expected </a:t>
                </a:r>
                <a:r>
                  <a:rPr lang="en-US" dirty="0" smtClean="0"/>
                  <a:t>utility for player </a:t>
                </a:r>
                <a14:m>
                  <m:oMath xmlns:m="http://schemas.openxmlformats.org/officeDocument/2006/math">
                    <m:r>
                      <a:rPr lang="en-US" b="0" i="1" smtClean="0">
                        <a:latin typeface="Cambria Math" panose="02040503050406030204" pitchFamily="18" charset="0"/>
                      </a:rPr>
                      <m:t>𝑖</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graphicFrame>
        <p:nvGraphicFramePr>
          <p:cNvPr id="15" name="Table 14"/>
          <p:cNvGraphicFramePr>
            <a:graphicFrameLocks noGrp="1"/>
          </p:cNvGraphicFramePr>
          <p:nvPr>
            <p:extLst/>
          </p:nvPr>
        </p:nvGraphicFramePr>
        <p:xfrm>
          <a:off x="2718347" y="4943825"/>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6" name="TextBox 15"/>
          <p:cNvSpPr txBox="1"/>
          <p:nvPr/>
        </p:nvSpPr>
        <p:spPr>
          <a:xfrm>
            <a:off x="4418863" y="4653031"/>
            <a:ext cx="818908" cy="307777"/>
          </a:xfrm>
          <a:prstGeom prst="rect">
            <a:avLst/>
          </a:prstGeom>
          <a:noFill/>
        </p:spPr>
        <p:txBody>
          <a:bodyPr wrap="square" rtlCol="0">
            <a:spAutoFit/>
          </a:bodyPr>
          <a:lstStyle/>
          <a:p>
            <a:r>
              <a:rPr lang="en-US" sz="1400" dirty="0"/>
              <a:t>Berry</a:t>
            </a:r>
          </a:p>
        </p:txBody>
      </p:sp>
      <p:sp>
        <p:nvSpPr>
          <p:cNvPr id="17" name="TextBox 16"/>
          <p:cNvSpPr txBox="1"/>
          <p:nvPr/>
        </p:nvSpPr>
        <p:spPr>
          <a:xfrm rot="16200000">
            <a:off x="2128077" y="5247136"/>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7" name="Rectangle 6"/>
              <p:cNvSpPr/>
              <p:nvPr/>
            </p:nvSpPr>
            <p:spPr>
              <a:xfrm>
                <a:off x="1020116" y="3570118"/>
                <a:ext cx="7537049" cy="983218"/>
              </a:xfrm>
              <a:prstGeom prst="rect">
                <a:avLst/>
              </a:prstGeom>
            </p:spPr>
            <p:txBody>
              <a:bodyPr wrap="square">
                <a:spAutoFit/>
              </a:bodyPr>
              <a:lstStyle/>
              <a:p>
                <a:r>
                  <a:rPr lang="en-US" sz="2400" dirty="0" smtClean="0">
                    <a:solidFill>
                      <a:srgbClr val="0070C0"/>
                    </a:solidFill>
                  </a:rPr>
                  <a:t>What is Alex’s best response </a:t>
                </a:r>
                <a:r>
                  <a:rPr lang="en-US" sz="2400" dirty="0">
                    <a:solidFill>
                      <a:srgbClr val="0070C0"/>
                    </a:solidFill>
                  </a:rPr>
                  <a:t>to </a:t>
                </a:r>
                <a:r>
                  <a:rPr lang="en-US" sz="2400" dirty="0" smtClean="0">
                    <a:solidFill>
                      <a:srgbClr val="0070C0"/>
                    </a:solidFill>
                  </a:rPr>
                  <a:t>Berry’s </a:t>
                </a:r>
                <a:r>
                  <a:rPr lang="en-US" sz="2400" dirty="0">
                    <a:solidFill>
                      <a:srgbClr val="0070C0"/>
                    </a:solidFill>
                  </a:rPr>
                  <a:t>mixed strategy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i="1" dirty="0" smtClean="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oMath>
                </a14:m>
                <a:r>
                  <a:rPr lang="en-US" sz="2400" dirty="0">
                    <a:solidFill>
                      <a:srgbClr val="0070C0"/>
                    </a:solidFill>
                  </a:rPr>
                  <a:t>?</a:t>
                </a:r>
              </a:p>
            </p:txBody>
          </p:sp>
        </mc:Choice>
        <mc:Fallback xmlns="">
          <p:sp>
            <p:nvSpPr>
              <p:cNvPr id="7" name="Rectangle 6"/>
              <p:cNvSpPr>
                <a:spLocks noRot="1" noChangeAspect="1" noMove="1" noResize="1" noEditPoints="1" noAdjustHandles="1" noChangeArrowheads="1" noChangeShapeType="1" noTextEdit="1"/>
              </p:cNvSpPr>
              <p:nvPr/>
            </p:nvSpPr>
            <p:spPr>
              <a:xfrm>
                <a:off x="1020116" y="3570118"/>
                <a:ext cx="7537049" cy="983218"/>
              </a:xfrm>
              <a:prstGeom prst="rect">
                <a:avLst/>
              </a:prstGeom>
              <a:blipFill rotWithShape="0">
                <a:blip r:embed="rId3"/>
                <a:stretch>
                  <a:fillRect l="-1213" t="-4969" b="-5590"/>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A3B20E47-2A4C-4221-B6B9-A2AC2F1C1077}" type="slidenum">
              <a:rPr lang="en-US" smtClean="0"/>
              <a:pPr/>
              <a:t>23</a:t>
            </a:fld>
            <a:endParaRPr lang="en-US" dirty="0"/>
          </a:p>
        </p:txBody>
      </p:sp>
    </p:spTree>
    <p:extLst>
      <p:ext uri="{BB962C8B-B14F-4D97-AF65-F5344CB8AC3E}">
        <p14:creationId xmlns:p14="http://schemas.microsoft.com/office/powerpoint/2010/main" val="327039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Best Response (BR): </a:t>
                </a:r>
                <a:r>
                  <a:rPr lang="en-US" dirty="0"/>
                  <a:t>Given the strategies or actions of </a:t>
                </a:r>
                <a:r>
                  <a:rPr lang="en-US" dirty="0" smtClean="0"/>
                  <a:t>all players but player </a:t>
                </a:r>
                <a14:m>
                  <m:oMath xmlns:m="http://schemas.openxmlformats.org/officeDocument/2006/math">
                    <m:r>
                      <a:rPr lang="en-US" b="0" i="1" smtClean="0">
                        <a:latin typeface="Cambria Math" panose="02040503050406030204" pitchFamily="18" charset="0"/>
                      </a:rPr>
                      <m:t>𝑖</m:t>
                    </m:r>
                  </m:oMath>
                </a14:m>
                <a:r>
                  <a:rPr lang="en-US" dirty="0" smtClean="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Player </a:t>
                </a:r>
                <a14:m>
                  <m:oMath xmlns:m="http://schemas.openxmlformats.org/officeDocument/2006/math">
                    <m:r>
                      <a:rPr lang="en-US" i="1" dirty="0" smtClean="0">
                        <a:latin typeface="Cambria Math" panose="02040503050406030204" pitchFamily="18" charset="0"/>
                      </a:rPr>
                      <m:t>𝑖</m:t>
                    </m:r>
                  </m:oMath>
                </a14:m>
                <a:r>
                  <a:rPr lang="en-US" dirty="0" smtClean="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smtClean="0"/>
                  <a:t> is the set </a:t>
                </a:r>
                <a:r>
                  <a:rPr lang="en-US" dirty="0"/>
                  <a:t>of actions or strategies </a:t>
                </a:r>
                <a:r>
                  <a:rPr lang="en-US" dirty="0" smtClean="0"/>
                  <a:t>of player </a:t>
                </a:r>
                <a14:m>
                  <m:oMath xmlns:m="http://schemas.openxmlformats.org/officeDocument/2006/math">
                    <m:r>
                      <a:rPr lang="en-US" b="0" i="1" smtClean="0">
                        <a:latin typeface="Cambria Math" panose="02040503050406030204" pitchFamily="18" charset="0"/>
                      </a:rPr>
                      <m:t>𝑖</m:t>
                    </m:r>
                  </m:oMath>
                </a14:m>
                <a:r>
                  <a:rPr lang="en-US" dirty="0" smtClean="0"/>
                  <a:t> that can lead </a:t>
                </a:r>
                <a:r>
                  <a:rPr lang="en-US" dirty="0"/>
                  <a:t>to </a:t>
                </a:r>
                <a:r>
                  <a:rPr lang="en-US" dirty="0" smtClean="0"/>
                  <a:t>the highest </a:t>
                </a:r>
                <a:r>
                  <a:rPr lang="en-US" dirty="0"/>
                  <a:t>expected </a:t>
                </a:r>
                <a:r>
                  <a:rPr lang="en-US" dirty="0" smtClean="0"/>
                  <a:t>utility for player </a:t>
                </a:r>
                <a14:m>
                  <m:oMath xmlns:m="http://schemas.openxmlformats.org/officeDocument/2006/math">
                    <m:r>
                      <a:rPr lang="en-US" b="0" i="1" smtClean="0">
                        <a:latin typeface="Cambria Math" panose="02040503050406030204" pitchFamily="18" charset="0"/>
                      </a:rPr>
                      <m:t>𝑖</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graphicFrame>
        <p:nvGraphicFramePr>
          <p:cNvPr id="15" name="Table 14"/>
          <p:cNvGraphicFramePr>
            <a:graphicFrameLocks noGrp="1"/>
          </p:cNvGraphicFramePr>
          <p:nvPr>
            <p:extLst/>
          </p:nvPr>
        </p:nvGraphicFramePr>
        <p:xfrm>
          <a:off x="2718347" y="4943825"/>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6" name="TextBox 15"/>
          <p:cNvSpPr txBox="1"/>
          <p:nvPr/>
        </p:nvSpPr>
        <p:spPr>
          <a:xfrm>
            <a:off x="4418863" y="4653031"/>
            <a:ext cx="818908" cy="307777"/>
          </a:xfrm>
          <a:prstGeom prst="rect">
            <a:avLst/>
          </a:prstGeom>
          <a:noFill/>
        </p:spPr>
        <p:txBody>
          <a:bodyPr wrap="square" rtlCol="0">
            <a:spAutoFit/>
          </a:bodyPr>
          <a:lstStyle/>
          <a:p>
            <a:r>
              <a:rPr lang="en-US" sz="1400" dirty="0"/>
              <a:t>Berry</a:t>
            </a:r>
          </a:p>
        </p:txBody>
      </p:sp>
      <p:sp>
        <p:nvSpPr>
          <p:cNvPr id="17" name="TextBox 16"/>
          <p:cNvSpPr txBox="1"/>
          <p:nvPr/>
        </p:nvSpPr>
        <p:spPr>
          <a:xfrm rot="16200000">
            <a:off x="2128077" y="5247136"/>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7" name="Rectangle 6"/>
              <p:cNvSpPr/>
              <p:nvPr/>
            </p:nvSpPr>
            <p:spPr>
              <a:xfrm>
                <a:off x="1020116" y="3570118"/>
                <a:ext cx="7537049" cy="983218"/>
              </a:xfrm>
              <a:prstGeom prst="rect">
                <a:avLst/>
              </a:prstGeom>
            </p:spPr>
            <p:txBody>
              <a:bodyPr wrap="square">
                <a:spAutoFit/>
              </a:bodyPr>
              <a:lstStyle/>
              <a:p>
                <a:r>
                  <a:rPr lang="en-US" sz="2400" dirty="0" smtClean="0">
                    <a:solidFill>
                      <a:srgbClr val="0070C0"/>
                    </a:solidFill>
                  </a:rPr>
                  <a:t>What is Alex’s best response </a:t>
                </a:r>
                <a:r>
                  <a:rPr lang="en-US" sz="2400" dirty="0">
                    <a:solidFill>
                      <a:srgbClr val="0070C0"/>
                    </a:solidFill>
                  </a:rPr>
                  <a:t>to </a:t>
                </a:r>
                <a:r>
                  <a:rPr lang="en-US" sz="2400" dirty="0" smtClean="0">
                    <a:solidFill>
                      <a:srgbClr val="0070C0"/>
                    </a:solidFill>
                  </a:rPr>
                  <a:t>Berry’s </a:t>
                </a:r>
                <a:r>
                  <a:rPr lang="en-US" sz="2400" dirty="0">
                    <a:solidFill>
                      <a:srgbClr val="0070C0"/>
                    </a:solidFill>
                  </a:rPr>
                  <a:t>mixed strategy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i="1" dirty="0" smtClean="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oMath>
                </a14:m>
                <a:r>
                  <a:rPr lang="en-US" sz="2400" dirty="0">
                    <a:solidFill>
                      <a:srgbClr val="0070C0"/>
                    </a:solidFill>
                  </a:rPr>
                  <a:t>?</a:t>
                </a:r>
              </a:p>
            </p:txBody>
          </p:sp>
        </mc:Choice>
        <mc:Fallback xmlns="">
          <p:sp>
            <p:nvSpPr>
              <p:cNvPr id="7" name="Rectangle 6"/>
              <p:cNvSpPr>
                <a:spLocks noRot="1" noChangeAspect="1" noMove="1" noResize="1" noEditPoints="1" noAdjustHandles="1" noChangeArrowheads="1" noChangeShapeType="1" noTextEdit="1"/>
              </p:cNvSpPr>
              <p:nvPr/>
            </p:nvSpPr>
            <p:spPr>
              <a:xfrm>
                <a:off x="1020116" y="3570118"/>
                <a:ext cx="7537049" cy="983218"/>
              </a:xfrm>
              <a:prstGeom prst="rect">
                <a:avLst/>
              </a:prstGeom>
              <a:blipFill rotWithShape="0">
                <a:blip r:embed="rId3"/>
                <a:stretch>
                  <a:fillRect l="-1213" t="-4969" b="-5590"/>
                </a:stretch>
              </a:blipFill>
            </p:spPr>
            <p:txBody>
              <a:bodyPr/>
              <a:lstStyle/>
              <a:p>
                <a:r>
                  <a:rPr lang="en-US">
                    <a:noFill/>
                  </a:rPr>
                  <a:t> </a:t>
                </a:r>
              </a:p>
            </p:txBody>
          </p:sp>
        </mc:Fallback>
      </mc:AlternateContent>
      <p:sp>
        <p:nvSpPr>
          <p:cNvPr id="11" name="Rectangle 10"/>
          <p:cNvSpPr/>
          <p:nvPr/>
        </p:nvSpPr>
        <p:spPr>
          <a:xfrm>
            <a:off x="1346600" y="4553336"/>
            <a:ext cx="937471" cy="369332"/>
          </a:xfrm>
          <a:prstGeom prst="rect">
            <a:avLst/>
          </a:prstGeom>
        </p:spPr>
        <p:txBody>
          <a:bodyPr wrap="square">
            <a:spAutoFit/>
          </a:bodyPr>
          <a:lstStyle/>
          <a:p>
            <a:r>
              <a:rPr lang="en-US" dirty="0" smtClean="0">
                <a:solidFill>
                  <a:schemeClr val="accent1"/>
                </a:solidFill>
              </a:rPr>
              <a:t>Football</a:t>
            </a:r>
            <a:endParaRPr lang="en-US" dirty="0">
              <a:solidFill>
                <a:schemeClr val="accent1"/>
              </a:solidFill>
            </a:endParaRPr>
          </a:p>
        </p:txBody>
      </p:sp>
      <p:sp>
        <p:nvSpPr>
          <p:cNvPr id="8" name="Slide Number Placeholder 7"/>
          <p:cNvSpPr>
            <a:spLocks noGrp="1"/>
          </p:cNvSpPr>
          <p:nvPr>
            <p:ph type="sldNum" sz="quarter" idx="12"/>
          </p:nvPr>
        </p:nvSpPr>
        <p:spPr/>
        <p:txBody>
          <a:bodyPr/>
          <a:lstStyle/>
          <a:p>
            <a:fld id="{A3B20E47-2A4C-4221-B6B9-A2AC2F1C1077}" type="slidenum">
              <a:rPr lang="en-US" smtClean="0"/>
              <a:pPr/>
              <a:t>24</a:t>
            </a:fld>
            <a:endParaRPr lang="en-US" dirty="0"/>
          </a:p>
        </p:txBody>
      </p:sp>
    </p:spTree>
    <p:extLst>
      <p:ext uri="{BB962C8B-B14F-4D97-AF65-F5344CB8AC3E}">
        <p14:creationId xmlns:p14="http://schemas.microsoft.com/office/powerpoint/2010/main" val="39145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Poll 2</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solidFill>
                      <a:srgbClr val="900000"/>
                    </a:solidFill>
                  </a:rPr>
                  <a:t>In </a:t>
                </a:r>
                <a:r>
                  <a:rPr lang="en-US" dirty="0">
                    <a:solidFill>
                      <a:srgbClr val="900000"/>
                    </a:solidFill>
                  </a:rPr>
                  <a:t>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b="0" i="1" dirty="0" smtClean="0">
                            <a:solidFill>
                              <a:srgbClr val="900000"/>
                            </a:solidFill>
                            <a:latin typeface="Cambria Math" panose="02040503050406030204" pitchFamily="18" charset="0"/>
                          </a:rPr>
                        </m:ctrlPr>
                      </m:fPr>
                      <m:num>
                        <m:r>
                          <a:rPr lang="en-US" altLang="zh-CN" b="0" i="1" dirty="0" smtClean="0">
                            <a:solidFill>
                              <a:srgbClr val="900000"/>
                            </a:solidFill>
                            <a:latin typeface="Cambria Math" panose="02040503050406030204" pitchFamily="18" charset="0"/>
                          </a:rPr>
                          <m:t>1</m:t>
                        </m:r>
                      </m:num>
                      <m:den>
                        <m:r>
                          <a:rPr lang="en-US" altLang="zh-CN" b="0" i="1" dirty="0" smtClean="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b="0" i="1" dirty="0" smtClean="0">
                            <a:solidFill>
                              <a:srgbClr val="900000"/>
                            </a:solidFill>
                            <a:latin typeface="Cambria Math" panose="02040503050406030204" pitchFamily="18" charset="0"/>
                          </a:rPr>
                        </m:ctrlPr>
                      </m:fPr>
                      <m:num>
                        <m:r>
                          <a:rPr lang="en-US" altLang="zh-CN" b="0" i="0" dirty="0" smtClean="0">
                            <a:solidFill>
                              <a:srgbClr val="900000"/>
                            </a:solidFill>
                            <a:latin typeface="Cambria Math" panose="02040503050406030204" pitchFamily="18" charset="0"/>
                          </a:rPr>
                          <m:t>1</m:t>
                        </m:r>
                      </m:num>
                      <m:den>
                        <m:r>
                          <a:rPr lang="en-US" altLang="zh-CN" b="0" i="0" dirty="0" smtClean="0">
                            <a:solidFill>
                              <a:srgbClr val="900000"/>
                            </a:solidFill>
                            <a:latin typeface="Cambria Math" panose="02040503050406030204" pitchFamily="18" charset="0"/>
                          </a:rPr>
                          <m:t>3</m:t>
                        </m:r>
                      </m:den>
                    </m:f>
                    <m:r>
                      <a:rPr lang="en-US" b="0" i="1" smtClean="0">
                        <a:solidFill>
                          <a:srgbClr val="900000"/>
                        </a:solidFill>
                        <a:latin typeface="Cambria Math" panose="02040503050406030204" pitchFamily="18" charset="0"/>
                      </a:rPr>
                      <m:t>)</m:t>
                    </m:r>
                  </m:oMath>
                </a14:m>
                <a:r>
                  <a:rPr lang="en-US" dirty="0" smtClean="0">
                    <a:solidFill>
                      <a:srgbClr val="900000"/>
                    </a:solidFill>
                  </a:rPr>
                  <a:t>, which actions or strategies are player 2’s best responses to </a:t>
                </a:r>
                <a14:m>
                  <m:oMath xmlns:m="http://schemas.openxmlformats.org/officeDocument/2006/math">
                    <m:sSub>
                      <m:sSubPr>
                        <m:ctrlPr>
                          <a:rPr lang="en-US" b="0" i="1" smtClean="0">
                            <a:solidFill>
                              <a:srgbClr val="900000"/>
                            </a:solidFill>
                            <a:latin typeface="Cambria Math" panose="02040503050406030204" pitchFamily="18" charset="0"/>
                          </a:rPr>
                        </m:ctrlPr>
                      </m:sSubPr>
                      <m:e>
                        <m:r>
                          <a:rPr lang="en-US" b="0" i="1" smtClean="0">
                            <a:solidFill>
                              <a:srgbClr val="900000"/>
                            </a:solidFill>
                            <a:latin typeface="Cambria Math" panose="02040503050406030204" pitchFamily="18" charset="0"/>
                          </a:rPr>
                          <m:t>𝑠</m:t>
                        </m:r>
                      </m:e>
                      <m:sub>
                        <m:r>
                          <a:rPr lang="en-US" b="0" i="1" smtClean="0">
                            <a:solidFill>
                              <a:srgbClr val="900000"/>
                            </a:solidFill>
                            <a:latin typeface="Cambria Math" panose="02040503050406030204" pitchFamily="18" charset="0"/>
                          </a:rPr>
                          <m:t>1</m:t>
                        </m:r>
                      </m:sub>
                    </m:sSub>
                  </m:oMath>
                </a14:m>
                <a:r>
                  <a:rPr lang="en-US" dirty="0" smtClean="0">
                    <a:solidFill>
                      <a:srgbClr val="900000"/>
                    </a:solidFill>
                  </a:rPr>
                  <a:t>?</a:t>
                </a:r>
              </a:p>
              <a:p>
                <a:pPr lvl="1"/>
                <a:r>
                  <a:rPr lang="en-US" dirty="0">
                    <a:solidFill>
                      <a:srgbClr val="900000"/>
                    </a:solidFill>
                  </a:rPr>
                  <a:t>A: </a:t>
                </a:r>
                <a:r>
                  <a:rPr lang="en-US" dirty="0" smtClean="0">
                    <a:solidFill>
                      <a:srgbClr val="900000"/>
                    </a:solidFill>
                  </a:rPr>
                  <a:t>Rock</a:t>
                </a:r>
              </a:p>
              <a:p>
                <a:pPr lvl="1"/>
                <a:r>
                  <a:rPr lang="en-US" dirty="0" smtClean="0">
                    <a:solidFill>
                      <a:srgbClr val="900000"/>
                    </a:solidFill>
                  </a:rPr>
                  <a:t>B: Paper</a:t>
                </a:r>
              </a:p>
              <a:p>
                <a:pPr lvl="1"/>
                <a:r>
                  <a:rPr lang="en-US" dirty="0" smtClean="0">
                    <a:solidFill>
                      <a:srgbClr val="900000"/>
                    </a:solidFill>
                  </a:rPr>
                  <a:t>C: Scissors</a:t>
                </a:r>
              </a:p>
              <a:p>
                <a:pPr lvl="1"/>
                <a:r>
                  <a:rPr lang="en-US" dirty="0" smtClean="0">
                    <a:solidFill>
                      <a:srgbClr val="900000"/>
                    </a:solidFill>
                  </a:rPr>
                  <a:t>D: </a:t>
                </a:r>
                <a14:m>
                  <m:oMath xmlns:m="http://schemas.openxmlformats.org/officeDocument/2006/math">
                    <m:sSub>
                      <m:sSubPr>
                        <m:ctrlPr>
                          <a:rPr lang="en-US" b="0" i="1" smtClean="0">
                            <a:solidFill>
                              <a:srgbClr val="900000"/>
                            </a:solidFill>
                            <a:latin typeface="Cambria Math" panose="02040503050406030204" pitchFamily="18" charset="0"/>
                          </a:rPr>
                        </m:ctrlPr>
                      </m:sSubPr>
                      <m:e>
                        <m:r>
                          <a:rPr lang="en-US" b="0" i="1" smtClean="0">
                            <a:solidFill>
                              <a:srgbClr val="900000"/>
                            </a:solidFill>
                            <a:latin typeface="Cambria Math" panose="02040503050406030204" pitchFamily="18" charset="0"/>
                          </a:rPr>
                          <m:t>𝑠</m:t>
                        </m:r>
                      </m:e>
                      <m:sub>
                        <m:r>
                          <a:rPr lang="en-US" b="0" i="1" smtClean="0">
                            <a:solidFill>
                              <a:srgbClr val="900000"/>
                            </a:solidFill>
                            <a:latin typeface="Cambria Math" panose="02040503050406030204" pitchFamily="18" charset="0"/>
                          </a:rPr>
                          <m:t>2</m:t>
                        </m:r>
                      </m:sub>
                    </m:sSub>
                    <m:r>
                      <a:rPr lang="en-US" b="0" i="1" smtClean="0">
                        <a:solidFill>
                          <a:srgbClr val="900000"/>
                        </a:solidFill>
                        <a:latin typeface="Cambria Math" panose="02040503050406030204" pitchFamily="18" charset="0"/>
                      </a:rPr>
                      <m:t>=</m:t>
                    </m:r>
                    <m:d>
                      <m:dPr>
                        <m:ctrlPr>
                          <a:rPr lang="en-US" b="0" i="1" smtClean="0">
                            <a:solidFill>
                              <a:srgbClr val="900000"/>
                            </a:solidFill>
                            <a:latin typeface="Cambria Math" panose="02040503050406030204" pitchFamily="18" charset="0"/>
                          </a:rPr>
                        </m:ctrlPr>
                      </m:dPr>
                      <m:e>
                        <m:f>
                          <m:fPr>
                            <m:ctrlPr>
                              <a:rPr lang="en-US" b="0" i="1" smtClean="0">
                                <a:solidFill>
                                  <a:srgbClr val="900000"/>
                                </a:solidFill>
                                <a:latin typeface="Cambria Math" panose="02040503050406030204" pitchFamily="18" charset="0"/>
                              </a:rPr>
                            </m:ctrlPr>
                          </m:fPr>
                          <m:num>
                            <m:r>
                              <a:rPr lang="en-US" b="0" i="1" smtClean="0">
                                <a:solidFill>
                                  <a:srgbClr val="900000"/>
                                </a:solidFill>
                                <a:latin typeface="Cambria Math" panose="02040503050406030204" pitchFamily="18" charset="0"/>
                              </a:rPr>
                              <m:t>1</m:t>
                            </m:r>
                          </m:num>
                          <m:den>
                            <m:r>
                              <a:rPr lang="en-US" b="0" i="1" smtClean="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f>
                          <m:fPr>
                            <m:ctrlPr>
                              <a:rPr lang="en-US" b="0" i="1" smtClean="0">
                                <a:solidFill>
                                  <a:srgbClr val="900000"/>
                                </a:solidFill>
                                <a:latin typeface="Cambria Math" panose="02040503050406030204" pitchFamily="18" charset="0"/>
                              </a:rPr>
                            </m:ctrlPr>
                          </m:fPr>
                          <m:num>
                            <m:r>
                              <a:rPr lang="en-US" b="0" i="1" smtClean="0">
                                <a:solidFill>
                                  <a:srgbClr val="900000"/>
                                </a:solidFill>
                                <a:latin typeface="Cambria Math" panose="02040503050406030204" pitchFamily="18" charset="0"/>
                              </a:rPr>
                              <m:t>1</m:t>
                            </m:r>
                          </m:num>
                          <m:den>
                            <m:r>
                              <a:rPr lang="en-US" b="0" i="1" smtClean="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,0</m:t>
                        </m:r>
                      </m:e>
                    </m:d>
                  </m:oMath>
                </a14:m>
                <a:endParaRPr lang="en-US" b="0" dirty="0" smtClean="0">
                  <a:solidFill>
                    <a:srgbClr val="900000"/>
                  </a:solidFill>
                </a:endParaRPr>
              </a:p>
              <a:p>
                <a:pPr lvl="1"/>
                <a:r>
                  <a:rPr lang="en-US" dirty="0" smtClean="0">
                    <a:solidFill>
                      <a:srgbClr val="900000"/>
                    </a:solidFill>
                  </a:rPr>
                  <a:t>E: </a:t>
                </a:r>
                <a14:m>
                  <m:oMath xmlns:m="http://schemas.openxmlformats.org/officeDocument/2006/math">
                    <m:sSub>
                      <m:sSubPr>
                        <m:ctrlPr>
                          <a:rPr lang="en-US" i="1">
                            <a:solidFill>
                              <a:srgbClr val="900000"/>
                            </a:solidFill>
                            <a:latin typeface="Cambria Math" panose="02040503050406030204" pitchFamily="18" charset="0"/>
                          </a:rPr>
                        </m:ctrlPr>
                      </m:sSubPr>
                      <m:e>
                        <m:r>
                          <a:rPr lang="en-US" i="1">
                            <a:solidFill>
                              <a:srgbClr val="900000"/>
                            </a:solidFill>
                            <a:latin typeface="Cambria Math" panose="02040503050406030204" pitchFamily="18" charset="0"/>
                          </a:rPr>
                          <m:t>𝑠</m:t>
                        </m:r>
                      </m:e>
                      <m:sub>
                        <m:r>
                          <a:rPr lang="en-US" i="1">
                            <a:solidFill>
                              <a:srgbClr val="900000"/>
                            </a:solidFill>
                            <a:latin typeface="Cambria Math" panose="02040503050406030204" pitchFamily="18" charset="0"/>
                          </a:rPr>
                          <m:t>2</m:t>
                        </m:r>
                      </m:sub>
                    </m:sSub>
                    <m:r>
                      <a:rPr lang="en-US" altLang="zh-CN" i="1" dirty="0">
                        <a:solidFill>
                          <a:srgbClr val="900000"/>
                        </a:solidFill>
                        <a:latin typeface="Cambria Math" panose="02040503050406030204" pitchFamily="18" charset="0"/>
                      </a:rPr>
                      <m:t>=</m:t>
                    </m:r>
                    <m:r>
                      <a:rPr lang="en-US" i="1">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i="1" dirty="0">
                            <a:solidFill>
                              <a:srgbClr val="900000"/>
                            </a:solidFill>
                            <a:latin typeface="Cambria Math" panose="02040503050406030204" pitchFamily="18" charset="0"/>
                          </a:rPr>
                          <m:t>1</m:t>
                        </m:r>
                      </m:num>
                      <m:den>
                        <m:r>
                          <a:rPr lang="en-US" altLang="zh-CN" i="1"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i="1">
                        <a:solidFill>
                          <a:srgbClr val="900000"/>
                        </a:solidFill>
                        <a:latin typeface="Cambria Math" panose="02040503050406030204" pitchFamily="18" charset="0"/>
                      </a:rPr>
                      <m:t>)</m:t>
                    </m:r>
                  </m:oMath>
                </a14:m>
                <a:endParaRPr lang="en-US" dirty="0" smtClean="0">
                  <a:solidFill>
                    <a:srgbClr val="900000"/>
                  </a:solidFill>
                </a:endParaRPr>
              </a:p>
              <a:p>
                <a:pPr lvl="1"/>
                <a:r>
                  <a:rPr lang="en-US" dirty="0" smtClean="0">
                    <a:solidFill>
                      <a:srgbClr val="900000"/>
                    </a:solidFill>
                  </a:rPr>
                  <a:t>F: I don’t know</a:t>
                </a:r>
                <a:endParaRPr lang="en-US" dirty="0">
                  <a:solidFill>
                    <a:srgbClr val="900000"/>
                  </a:solidFill>
                </a:endParaRPr>
              </a:p>
              <a:p>
                <a:pPr lvl="1"/>
                <a:endParaRPr lang="en-US" dirty="0" smtClean="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556"/>
                </a:stretch>
              </a:blipFill>
            </p:spPr>
            <p:txBody>
              <a:bodyPr/>
              <a:lstStyle/>
              <a:p>
                <a:r>
                  <a:rPr lang="en-US">
                    <a:noFill/>
                  </a:rPr>
                  <a:t> </a:t>
                </a:r>
              </a:p>
            </p:txBody>
          </p:sp>
        </mc:Fallback>
      </mc:AlternateContent>
      <p:graphicFrame>
        <p:nvGraphicFramePr>
          <p:cNvPr id="7" name="Table 6"/>
          <p:cNvGraphicFramePr>
            <a:graphicFrameLocks noGrp="1"/>
          </p:cNvGraphicFramePr>
          <p:nvPr>
            <p:extLst/>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25</a:t>
            </a:fld>
            <a:endParaRPr lang="en-US" dirty="0"/>
          </a:p>
        </p:txBody>
      </p:sp>
    </p:spTree>
    <p:extLst>
      <p:ext uri="{BB962C8B-B14F-4D97-AF65-F5344CB8AC3E}">
        <p14:creationId xmlns:p14="http://schemas.microsoft.com/office/powerpoint/2010/main" val="1044402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p:sp>
        <p:nvSpPr>
          <p:cNvPr id="3" name="Content Placeholder 2"/>
          <p:cNvSpPr>
            <a:spLocks noGrp="1"/>
          </p:cNvSpPr>
          <p:nvPr>
            <p:ph sz="quarter" idx="1"/>
          </p:nvPr>
        </p:nvSpPr>
        <p:spPr/>
        <p:txBody>
          <a:bodyPr>
            <a:normAutofit/>
          </a:bodyPr>
          <a:lstStyle/>
          <a:p>
            <a:r>
              <a:rPr lang="en-US" dirty="0" smtClean="0">
                <a:solidFill>
                  <a:srgbClr val="900000"/>
                </a:solidFill>
              </a:rPr>
              <a:t>Theorem 1</a:t>
            </a:r>
            <a:r>
              <a:rPr lang="en-US" dirty="0" smtClean="0"/>
              <a:t> </a:t>
            </a:r>
            <a:r>
              <a:rPr lang="en-US" dirty="0"/>
              <a:t>(Nash 1951): A mixed strategy is BR iff all actions in the support are </a:t>
            </a:r>
            <a:r>
              <a:rPr lang="en-US" dirty="0" smtClean="0"/>
              <a:t>BR</a:t>
            </a:r>
            <a:endParaRPr lang="en-US" dirty="0"/>
          </a:p>
        </p:txBody>
      </p:sp>
      <p:graphicFrame>
        <p:nvGraphicFramePr>
          <p:cNvPr id="7" name="Table 6"/>
          <p:cNvGraphicFramePr>
            <a:graphicFrameLocks noGrp="1"/>
          </p:cNvGraphicFramePr>
          <p:nvPr>
            <p:extLst/>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26</a:t>
            </a:fld>
            <a:endParaRPr lang="en-US" dirty="0"/>
          </a:p>
        </p:txBody>
      </p:sp>
    </p:spTree>
    <p:extLst>
      <p:ext uri="{BB962C8B-B14F-4D97-AF65-F5344CB8AC3E}">
        <p14:creationId xmlns:p14="http://schemas.microsoft.com/office/powerpoint/2010/main" val="3148874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Dominance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455306" cy="4937760"/>
              </a:xfrm>
            </p:spPr>
            <p:txBody>
              <a:bodyPr>
                <a:norm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i="1" dirty="0" smtClean="0">
                    <a:latin typeface="Cambria Math" panose="02040503050406030204" pitchFamily="18" charset="0"/>
                  </a:rPr>
                  <a:t> </a:t>
                </a:r>
                <a:r>
                  <a:rPr lang="en-US" dirty="0"/>
                  <a:t>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a:t>
                </a:r>
                <a:r>
                  <a:rPr lang="en-US" dirty="0"/>
                  <a:t>are </a:t>
                </a:r>
                <a:r>
                  <a:rPr lang="en-US" dirty="0" smtClean="0"/>
                  <a:t>two strategies for player </a:t>
                </a:r>
                <a14:m>
                  <m:oMath xmlns:m="http://schemas.openxmlformats.org/officeDocument/2006/math">
                    <m:r>
                      <a:rPr lang="en-US" b="0" i="1" smtClean="0">
                        <a:latin typeface="Cambria Math" panose="02040503050406030204" pitchFamily="18" charset="0"/>
                      </a:rPr>
                      <m:t>𝑖</m:t>
                    </m:r>
                  </m:oMath>
                </a14:m>
                <a:endParaRPr lang="en-US" b="0"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a:t>
                </a:r>
                <a:r>
                  <a:rPr lang="en-US" dirty="0" smtClean="0">
                    <a:solidFill>
                      <a:srgbClr val="900000"/>
                    </a:solidFill>
                  </a:rPr>
                  <a:t>strictly </a:t>
                </a:r>
                <a:r>
                  <a:rPr lang="en-US" dirty="0" smtClean="0"/>
                  <a:t>dominates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smtClean="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is </a:t>
                </a:r>
                <a:r>
                  <a:rPr lang="en-US" dirty="0" smtClean="0">
                    <a:solidFill>
                      <a:srgbClr val="900000"/>
                    </a:solidFill>
                  </a:rPr>
                  <a:t>always better </a:t>
                </a:r>
                <a:r>
                  <a:rPr lang="en-US" dirty="0" smtClean="0"/>
                  <a:t>than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smtClean="0"/>
                  <a:t>, no matter what strategies are chosen by other players</a:t>
                </a:r>
                <a:endParaRPr lang="en-US" dirty="0"/>
              </a:p>
              <a:p>
                <a:endParaRPr lang="en-US" i="1" dirty="0" smtClean="0">
                  <a:latin typeface="Cambria Math" panose="02040503050406030204" pitchFamily="18" charset="0"/>
                </a:endParaRPr>
              </a:p>
              <a:p>
                <a:endParaRPr lang="en-US" i="1" dirty="0" smtClean="0">
                  <a:latin typeface="Cambria Math" panose="02040503050406030204" pitchFamily="18" charset="0"/>
                </a:endParaRPr>
              </a:p>
              <a:p>
                <a:endParaRPr lang="en-US" i="1" dirty="0" smtClean="0">
                  <a:latin typeface="Cambria Math" panose="02040503050406030204" pitchFamily="18" charset="0"/>
                </a:endParaRPr>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455306" cy="4937760"/>
              </a:xfrm>
              <a:blipFill rotWithShape="0">
                <a:blip r:embed="rId2"/>
                <a:stretch>
                  <a:fillRect t="-1235" r="-1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41723" y="2747745"/>
                <a:ext cx="4833296" cy="831510"/>
              </a:xfrm>
              <a:prstGeom prst="rect">
                <a:avLst/>
              </a:prstGeom>
            </p:spPr>
            <p:txBody>
              <a:bodyPr wrap="squar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strictly</a:t>
                </a:r>
                <a:r>
                  <a:rPr lang="en-US" sz="2400" dirty="0"/>
                  <a:t> 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a:t>
                </a:r>
                <a:r>
                  <a:rPr lang="en-US" sz="2400" dirty="0" smtClean="0"/>
                  <a:t>if</a:t>
                </a:r>
                <a:endParaRPr lang="en-US" sz="24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smtClean="0">
                          <a:solidFill>
                            <a:srgbClr val="FF0000"/>
                          </a:solidFill>
                          <a:latin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041723" y="2747745"/>
                <a:ext cx="4833296" cy="831510"/>
              </a:xfrm>
              <a:prstGeom prst="rect">
                <a:avLst/>
              </a:prstGeom>
              <a:blipFill rotWithShape="0">
                <a:blip r:embed="rId3"/>
                <a:stretch>
                  <a:fillRect t="-5882"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41723" y="3879471"/>
                <a:ext cx="4161909" cy="831510"/>
              </a:xfrm>
              <a:prstGeom prst="rect">
                <a:avLst/>
              </a:prstGeom>
            </p:spPr>
            <p:txBody>
              <a:bodyPr wrap="non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very weakly </a:t>
                </a:r>
                <a:r>
                  <a:rPr lang="en-US" sz="2400" dirty="0"/>
                  <a:t>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if </a:t>
                </a:r>
              </a:p>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smtClean="0">
                          <a:solidFill>
                            <a:srgbClr val="FF0000"/>
                          </a:solidFill>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041723" y="3879471"/>
                <a:ext cx="4161909" cy="831510"/>
              </a:xfrm>
              <a:prstGeom prst="rect">
                <a:avLst/>
              </a:prstGeom>
              <a:blipFill rotWithShape="0">
                <a:blip r:embed="rId4"/>
                <a:stretch>
                  <a:fillRect t="-5839" b="-2920"/>
                </a:stretch>
              </a:blipFill>
            </p:spPr>
            <p:txBody>
              <a:bodyPr/>
              <a:lstStyle/>
              <a:p>
                <a:r>
                  <a:rPr lang="en-US">
                    <a:noFill/>
                  </a:rPr>
                  <a:t> </a:t>
                </a:r>
              </a:p>
            </p:txBody>
          </p:sp>
        </mc:Fallback>
      </mc:AlternateContent>
      <p:sp>
        <p:nvSpPr>
          <p:cNvPr id="10" name="Rectangle 9"/>
          <p:cNvSpPr/>
          <p:nvPr/>
        </p:nvSpPr>
        <p:spPr>
          <a:xfrm>
            <a:off x="6548888" y="4154647"/>
            <a:ext cx="1737014" cy="461665"/>
          </a:xfrm>
          <a:prstGeom prst="rect">
            <a:avLst/>
          </a:prstGeom>
        </p:spPr>
        <p:txBody>
          <a:bodyPr wrap="none">
            <a:spAutoFit/>
          </a:bodyPr>
          <a:lstStyle/>
          <a:p>
            <a:r>
              <a:rPr lang="en-US" sz="2400" dirty="0">
                <a:solidFill>
                  <a:srgbClr val="900000"/>
                </a:solidFill>
              </a:rPr>
              <a:t>never worse</a:t>
            </a:r>
          </a:p>
        </p:txBody>
      </p:sp>
      <p:sp>
        <p:nvSpPr>
          <p:cNvPr id="11" name="Rectangle 10"/>
          <p:cNvSpPr/>
          <p:nvPr/>
        </p:nvSpPr>
        <p:spPr>
          <a:xfrm>
            <a:off x="6409001" y="5138311"/>
            <a:ext cx="2387760" cy="830997"/>
          </a:xfrm>
          <a:prstGeom prst="rect">
            <a:avLst/>
          </a:prstGeom>
        </p:spPr>
        <p:txBody>
          <a:bodyPr wrap="square">
            <a:spAutoFit/>
          </a:bodyPr>
          <a:lstStyle/>
          <a:p>
            <a:r>
              <a:rPr lang="en-US" sz="2400" dirty="0">
                <a:solidFill>
                  <a:srgbClr val="900000"/>
                </a:solidFill>
              </a:rPr>
              <a:t>never worse and sometimes better </a:t>
            </a:r>
          </a:p>
        </p:txBody>
      </p:sp>
      <p:sp>
        <p:nvSpPr>
          <p:cNvPr id="12" name="Rectangle 11"/>
          <p:cNvSpPr/>
          <p:nvPr/>
        </p:nvSpPr>
        <p:spPr>
          <a:xfrm>
            <a:off x="6457485" y="3117590"/>
            <a:ext cx="1919821" cy="461665"/>
          </a:xfrm>
          <a:prstGeom prst="rect">
            <a:avLst/>
          </a:prstGeom>
        </p:spPr>
        <p:txBody>
          <a:bodyPr wrap="none">
            <a:spAutoFit/>
          </a:bodyPr>
          <a:lstStyle/>
          <a:p>
            <a:r>
              <a:rPr lang="en-US" sz="2400" dirty="0">
                <a:solidFill>
                  <a:srgbClr val="900000"/>
                </a:solidFill>
              </a:rPr>
              <a:t>always better </a:t>
            </a:r>
          </a:p>
        </p:txBody>
      </p:sp>
      <mc:AlternateContent xmlns:mc="http://schemas.openxmlformats.org/markup-compatibility/2006" xmlns:a14="http://schemas.microsoft.com/office/drawing/2010/main">
        <mc:Choice Requires="a14">
          <p:sp>
            <p:nvSpPr>
              <p:cNvPr id="13" name="Rectangle 12"/>
              <p:cNvSpPr/>
              <p:nvPr/>
            </p:nvSpPr>
            <p:spPr>
              <a:xfrm>
                <a:off x="1041723" y="4976376"/>
                <a:ext cx="5215312" cy="1201098"/>
              </a:xfrm>
              <a:prstGeom prst="rect">
                <a:avLst/>
              </a:prstGeom>
            </p:spPr>
            <p:txBody>
              <a:bodyPr wrap="squar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weakly</a:t>
                </a:r>
                <a:r>
                  <a:rPr lang="en-US" sz="2400" dirty="0"/>
                  <a:t> 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if</a:t>
                </a:r>
              </a:p>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solidFill>
                            <a:srgbClr val="FF0000"/>
                          </a:solidFill>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i="1" dirty="0">
                  <a:latin typeface="Cambria Math" panose="02040503050406030204" pitchFamily="18" charset="0"/>
                </a:endParaRPr>
              </a:p>
              <a:p>
                <a:r>
                  <a:rPr lang="en-US" sz="2400" dirty="0" smtClean="0">
                    <a:solidFill>
                      <a:srgbClr val="FF0000"/>
                    </a:solidFill>
                  </a:rPr>
                  <a:t>and </a:t>
                </a:r>
                <a14:m>
                  <m:oMath xmlns:m="http://schemas.openxmlformats.org/officeDocument/2006/math">
                    <m:r>
                      <a:rPr lang="en-US" sz="2400" i="1" dirty="0">
                        <a:solidFill>
                          <a:srgbClr val="FF0000"/>
                        </a:solidFill>
                        <a:latin typeface="Cambria Math" panose="02040503050406030204" pitchFamily="18" charset="0"/>
                      </a:rPr>
                      <m:t>∃</m:t>
                    </m:r>
                    <m:sSub>
                      <m:sSubPr>
                        <m:ctrlPr>
                          <a:rPr lang="en-US" sz="2400" i="1" dirty="0">
                            <a:solidFill>
                              <a:srgbClr val="FF0000"/>
                            </a:solidFill>
                            <a:latin typeface="Cambria Math" panose="02040503050406030204" pitchFamily="18" charset="0"/>
                          </a:rPr>
                        </m:ctrlPr>
                      </m:sSubPr>
                      <m:e>
                        <m:r>
                          <a:rPr lang="en-US" sz="2400" b="1" dirty="0">
                            <a:solidFill>
                              <a:srgbClr val="FF0000"/>
                            </a:solidFill>
                            <a:latin typeface="Cambria Math" panose="02040503050406030204" pitchFamily="18" charset="0"/>
                          </a:rPr>
                          <m:t>𝐬</m:t>
                        </m:r>
                      </m:e>
                      <m:sub>
                        <m:r>
                          <a:rPr lang="en-US" sz="2400" i="1" dirty="0">
                            <a:solidFill>
                              <a:srgbClr val="FF0000"/>
                            </a:solidFill>
                            <a:latin typeface="Cambria Math" panose="02040503050406030204" pitchFamily="18" charset="0"/>
                          </a:rPr>
                          <m:t>−</m:t>
                        </m:r>
                        <m:r>
                          <a:rPr lang="en-US" sz="2400" i="1" dirty="0">
                            <a:solidFill>
                              <a:srgbClr val="FF0000"/>
                            </a:solidFill>
                            <a:latin typeface="Cambria Math" panose="02040503050406030204" pitchFamily="18" charset="0"/>
                          </a:rPr>
                          <m:t>𝑖</m:t>
                        </m:r>
                      </m:sub>
                    </m:sSub>
                    <m:r>
                      <m:rPr>
                        <m:nor/>
                      </m:rPr>
                      <a:rPr lang="en-US" sz="2400" dirty="0">
                        <a:solidFill>
                          <a:srgbClr val="FF0000"/>
                        </a:solidFill>
                        <a:latin typeface="Cambria Math" panose="02040503050406030204" pitchFamily="18" charset="0"/>
                      </a:rPr>
                      <m:t>,</m:t>
                    </m:r>
                    <m:r>
                      <m:rPr>
                        <m:nor/>
                      </m:rPr>
                      <a:rPr lang="en-US" sz="2400" b="0" i="0" dirty="0" smtClean="0">
                        <a:solidFill>
                          <a:srgbClr val="FF0000"/>
                        </a:solidFill>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solidFill>
                          <a:srgbClr val="FF0000"/>
                        </a:solidFill>
                        <a:latin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1041723" y="4976376"/>
                <a:ext cx="5215312" cy="1201098"/>
              </a:xfrm>
              <a:prstGeom prst="rect">
                <a:avLst/>
              </a:prstGeom>
              <a:blipFill rotWithShape="0">
                <a:blip r:embed="rId5"/>
                <a:stretch>
                  <a:fillRect l="-1871" t="-4061" b="-10660"/>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27</a:t>
            </a:fld>
            <a:endParaRPr lang="en-US" dirty="0"/>
          </a:p>
        </p:txBody>
      </p:sp>
    </p:spTree>
    <p:extLst>
      <p:ext uri="{BB962C8B-B14F-4D97-AF65-F5344CB8AC3E}">
        <p14:creationId xmlns:p14="http://schemas.microsoft.com/office/powerpoint/2010/main" val="42164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Dominance</a:t>
            </a:r>
          </a:p>
        </p:txBody>
      </p:sp>
      <p:sp>
        <p:nvSpPr>
          <p:cNvPr id="7" name="Rectangle 6"/>
          <p:cNvSpPr/>
          <p:nvPr/>
        </p:nvSpPr>
        <p:spPr>
          <a:xfrm>
            <a:off x="1640984" y="1298639"/>
            <a:ext cx="5678619" cy="830997"/>
          </a:xfrm>
          <a:prstGeom prst="rect">
            <a:avLst/>
          </a:prstGeom>
        </p:spPr>
        <p:txBody>
          <a:bodyPr wrap="square">
            <a:spAutoFit/>
          </a:bodyPr>
          <a:lstStyle/>
          <a:p>
            <a:r>
              <a:rPr lang="en-US" sz="2400" dirty="0" smtClean="0">
                <a:solidFill>
                  <a:srgbClr val="0070C0"/>
                </a:solidFill>
              </a:rPr>
              <a:t>Can you find any dominance relationships between the pure strategies in these games?</a:t>
            </a:r>
            <a:endParaRPr lang="en-US" sz="2400" dirty="0">
              <a:solidFill>
                <a:srgbClr val="0070C0"/>
              </a:solidFill>
            </a:endParaRPr>
          </a:p>
        </p:txBody>
      </p:sp>
      <p:graphicFrame>
        <p:nvGraphicFramePr>
          <p:cNvPr id="8" name="Table 7"/>
          <p:cNvGraphicFramePr>
            <a:graphicFrameLocks noGrp="1"/>
          </p:cNvGraphicFramePr>
          <p:nvPr>
            <p:extLst/>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extLst/>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3" name="Slide Number Placeholder 2"/>
          <p:cNvSpPr>
            <a:spLocks noGrp="1"/>
          </p:cNvSpPr>
          <p:nvPr>
            <p:ph type="sldNum" sz="quarter" idx="12"/>
          </p:nvPr>
        </p:nvSpPr>
        <p:spPr/>
        <p:txBody>
          <a:bodyPr/>
          <a:lstStyle/>
          <a:p>
            <a:fld id="{A3B20E47-2A4C-4221-B6B9-A2AC2F1C1077}" type="slidenum">
              <a:rPr lang="en-US" smtClean="0"/>
              <a:pPr/>
              <a:t>28</a:t>
            </a:fld>
            <a:endParaRPr lang="en-US" dirty="0"/>
          </a:p>
        </p:txBody>
      </p:sp>
    </p:spTree>
    <p:extLst>
      <p:ext uri="{BB962C8B-B14F-4D97-AF65-F5344CB8AC3E}">
        <p14:creationId xmlns:p14="http://schemas.microsoft.com/office/powerpoint/2010/main" val="3730789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strictly dominates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𝑠</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𝑖</m:t>
                        </m:r>
                      </m:sub>
                    </m:sSub>
                    <m:r>
                      <a:rPr lang="en-US" i="1" dirty="0">
                        <a:latin typeface="Cambria Math" panose="02040503050406030204" pitchFamily="18" charset="0"/>
                      </a:rPr>
                      <m:t>\</m:t>
                    </m:r>
                    <m:r>
                      <m:rPr>
                        <m:lit/>
                      </m:rP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s</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smtClean="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a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𝐬</m:t>
                        </m:r>
                      </m:e>
                      <m:sub>
                        <m:r>
                          <a:rPr lang="en-US" i="1" dirty="0">
                            <a:latin typeface="Cambria Math" panose="02040503050406030204" pitchFamily="18" charset="0"/>
                          </a:rPr>
                          <m:t>−</m:t>
                        </m:r>
                        <m:r>
                          <a:rPr lang="en-US" i="1" dirty="0">
                            <a:latin typeface="Cambria Math" panose="02040503050406030204" pitchFamily="18" charset="0"/>
                          </a:rPr>
                          <m:t>𝑖</m:t>
                        </m:r>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72449" y="2592728"/>
                <a:ext cx="7523983" cy="1200842"/>
              </a:xfrm>
              <a:prstGeom prst="rect">
                <a:avLst/>
              </a:prstGeom>
              <a:noFill/>
            </p:spPr>
            <p:txBody>
              <a:bodyPr wrap="none" rtlCol="0">
                <a:spAutoFit/>
              </a:bodyPr>
              <a:lstStyle/>
              <a:p>
                <a:r>
                  <a:rPr lang="en-US" sz="2400" dirty="0" smtClean="0">
                    <a:solidFill>
                      <a:srgbClr val="0070C0"/>
                    </a:solidFill>
                  </a:rPr>
                  <a:t>Yes, because </a:t>
                </a:r>
                <a:r>
                  <a:rPr lang="en-US" sz="2400" dirty="0">
                    <a:solidFill>
                      <a:srgbClr val="0070C0"/>
                    </a:solidFill>
                  </a:rPr>
                  <a:t>for any </a:t>
                </a:r>
                <a14:m>
                  <m:oMath xmlns:m="http://schemas.openxmlformats.org/officeDocument/2006/math">
                    <m:sSub>
                      <m:sSubPr>
                        <m:ctrlPr>
                          <a:rPr lang="en-US" sz="2400" i="1" dirty="0">
                            <a:solidFill>
                              <a:srgbClr val="0070C0"/>
                            </a:solidFill>
                            <a:latin typeface="Cambria Math" panose="02040503050406030204" pitchFamily="18" charset="0"/>
                          </a:rPr>
                        </m:ctrlPr>
                      </m:sSubPr>
                      <m:e>
                        <m:r>
                          <a:rPr lang="en-US" sz="2400" dirty="0">
                            <a:solidFill>
                              <a:srgbClr val="0070C0"/>
                            </a:solidFill>
                            <a:latin typeface="Cambria Math" panose="02040503050406030204" pitchFamily="18" charset="0"/>
                          </a:rPr>
                          <m:t>𝐬</m:t>
                        </m:r>
                      </m:e>
                      <m:sub>
                        <m:r>
                          <a:rPr lang="en-US" sz="2400" dirty="0">
                            <a:solidFill>
                              <a:srgbClr val="0070C0"/>
                            </a:solidFill>
                            <a:latin typeface="Cambria Math" panose="02040503050406030204" pitchFamily="18" charset="0"/>
                          </a:rPr>
                          <m:t>−</m:t>
                        </m:r>
                        <m:r>
                          <a:rPr lang="en-US" sz="2400" dirty="0">
                            <a:solidFill>
                              <a:srgbClr val="0070C0"/>
                            </a:solidFill>
                            <a:latin typeface="Cambria Math" panose="02040503050406030204" pitchFamily="18" charset="0"/>
                          </a:rPr>
                          <m:t>𝑖</m:t>
                        </m:r>
                      </m:sub>
                    </m:sSub>
                  </m:oMath>
                </a14:m>
                <a:r>
                  <a:rPr lang="en-US" sz="2400" dirty="0">
                    <a:solidFill>
                      <a:srgbClr val="0070C0"/>
                    </a:solidFill>
                  </a:rPr>
                  <a:t> and for any </a:t>
                </a:r>
                <a:r>
                  <a:rPr lang="en-US" sz="2400" dirty="0" smtClean="0">
                    <a:solidFill>
                      <a:srgbClr val="0070C0"/>
                    </a:solidFill>
                  </a:rPr>
                  <a:t>other strategy </a:t>
                </a:r>
                <a14:m>
                  <m:oMath xmlns:m="http://schemas.openxmlformats.org/officeDocument/2006/math">
                    <m:sSubSup>
                      <m:sSubSupPr>
                        <m:ctrlPr>
                          <a:rPr lang="en-US" sz="2400" i="1">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𝑖</m:t>
                        </m:r>
                      </m:sub>
                      <m:sup>
                        <m:r>
                          <a:rPr lang="en-US" sz="2400" i="1">
                            <a:solidFill>
                              <a:srgbClr val="0070C0"/>
                            </a:solidFill>
                            <a:latin typeface="Cambria Math" panose="02040503050406030204" pitchFamily="18" charset="0"/>
                          </a:rPr>
                          <m:t>′</m:t>
                        </m:r>
                      </m:sup>
                    </m:sSubSup>
                  </m:oMath>
                </a14:m>
                <a:endParaRPr lang="en-US" sz="2400" dirty="0" smtClean="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𝑢</m:t>
                          </m:r>
                        </m:e>
                        <m:sub>
                          <m:r>
                            <a:rPr lang="en-US" sz="2400" i="1" dirty="0">
                              <a:solidFill>
                                <a:srgbClr val="0070C0"/>
                              </a:solidFill>
                              <a:latin typeface="Cambria Math" panose="02040503050406030204" pitchFamily="18" charset="0"/>
                            </a:rPr>
                            <m:t>𝑖</m:t>
                          </m:r>
                        </m:sub>
                      </m:sSub>
                      <m:r>
                        <a:rPr lang="en-US" sz="2400" i="1" dirty="0">
                          <a:solidFill>
                            <a:srgbClr val="0070C0"/>
                          </a:solidFill>
                          <a:latin typeface="Cambria Math" panose="02040503050406030204" pitchFamily="18" charset="0"/>
                        </a:rPr>
                        <m:t> </m:t>
                      </m:r>
                      <m:d>
                        <m:dPr>
                          <m:ctrlPr>
                            <a:rPr lang="en-US" sz="2400" i="1" dirty="0">
                              <a:solidFill>
                                <a:srgbClr val="0070C0"/>
                              </a:solidFill>
                              <a:latin typeface="Cambria Math" panose="02040503050406030204" pitchFamily="18" charset="0"/>
                            </a:rPr>
                          </m:ctrlPr>
                        </m:dPr>
                        <m:e>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𝑠</m:t>
                              </m:r>
                            </m:e>
                            <m:sub>
                              <m:r>
                                <a:rPr lang="en-US" sz="2400" i="1" dirty="0">
                                  <a:solidFill>
                                    <a:srgbClr val="0070C0"/>
                                  </a:solidFill>
                                  <a:latin typeface="Cambria Math" panose="02040503050406030204" pitchFamily="18" charset="0"/>
                                </a:rPr>
                                <m:t>𝑖</m:t>
                              </m:r>
                            </m:sub>
                          </m:sSub>
                          <m:r>
                            <a:rPr lang="en-US" sz="2400" i="1" dirty="0">
                              <a:solidFill>
                                <a:srgbClr val="0070C0"/>
                              </a:solidFill>
                              <a:latin typeface="Cambria Math" panose="02040503050406030204" pitchFamily="18" charset="0"/>
                            </a:rPr>
                            <m:t>,</m:t>
                          </m:r>
                          <m:sSub>
                            <m:sSubPr>
                              <m:ctrlPr>
                                <a:rPr lang="en-US" sz="2400" i="1" dirty="0">
                                  <a:solidFill>
                                    <a:srgbClr val="0070C0"/>
                                  </a:solidFill>
                                  <a:latin typeface="Cambria Math" panose="02040503050406030204" pitchFamily="18" charset="0"/>
                                </a:rPr>
                              </m:ctrlPr>
                            </m:sSubPr>
                            <m:e>
                              <m:r>
                                <a:rPr lang="en-US" sz="2400" b="1" dirty="0">
                                  <a:solidFill>
                                    <a:srgbClr val="0070C0"/>
                                  </a:solidFill>
                                  <a:latin typeface="Cambria Math" panose="02040503050406030204" pitchFamily="18" charset="0"/>
                                </a:rPr>
                                <m:t>𝐬</m:t>
                              </m:r>
                            </m:e>
                            <m:sub>
                              <m:r>
                                <a:rPr lang="en-US" sz="2400" i="1" dirty="0">
                                  <a:solidFill>
                                    <a:srgbClr val="0070C0"/>
                                  </a:solidFill>
                                  <a:latin typeface="Cambria Math" panose="02040503050406030204" pitchFamily="18" charset="0"/>
                                </a:rPr>
                                <m:t>−</m:t>
                              </m:r>
                              <m:r>
                                <a:rPr lang="en-US" sz="2400" i="1" dirty="0">
                                  <a:solidFill>
                                    <a:srgbClr val="0070C0"/>
                                  </a:solidFill>
                                  <a:latin typeface="Cambria Math" panose="02040503050406030204" pitchFamily="18" charset="0"/>
                                </a:rPr>
                                <m:t>𝑖</m:t>
                              </m:r>
                            </m:sub>
                          </m:sSub>
                        </m:e>
                      </m:d>
                      <m:r>
                        <a:rPr lang="en-US" sz="2400" i="1" dirty="0">
                          <a:solidFill>
                            <a:srgbClr val="0070C0"/>
                          </a:solidFill>
                          <a:latin typeface="Cambria Math" panose="02040503050406030204" pitchFamily="18" charset="0"/>
                        </a:rPr>
                        <m:t>&gt;</m:t>
                      </m:r>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𝑢</m:t>
                          </m:r>
                        </m:e>
                        <m:sub>
                          <m:r>
                            <a:rPr lang="en-US" sz="2400" i="1" dirty="0">
                              <a:solidFill>
                                <a:srgbClr val="0070C0"/>
                              </a:solidFill>
                              <a:latin typeface="Cambria Math" panose="02040503050406030204" pitchFamily="18" charset="0"/>
                            </a:rPr>
                            <m:t>𝑖</m:t>
                          </m:r>
                        </m:sub>
                      </m:sSub>
                      <m:d>
                        <m:dPr>
                          <m:ctrlPr>
                            <a:rPr lang="en-US" sz="2400" i="1" dirty="0">
                              <a:solidFill>
                                <a:srgbClr val="0070C0"/>
                              </a:solidFill>
                              <a:latin typeface="Cambria Math" panose="02040503050406030204" pitchFamily="18" charset="0"/>
                            </a:rPr>
                          </m:ctrlPr>
                        </m:dPr>
                        <m:e>
                          <m:sSubSup>
                            <m:sSubSupPr>
                              <m:ctrlPr>
                                <a:rPr lang="en-US" sz="2400" i="1" dirty="0">
                                  <a:solidFill>
                                    <a:srgbClr val="0070C0"/>
                                  </a:solidFill>
                                  <a:latin typeface="Cambria Math" panose="02040503050406030204" pitchFamily="18" charset="0"/>
                                </a:rPr>
                              </m:ctrlPr>
                            </m:sSubSupPr>
                            <m:e>
                              <m:r>
                                <a:rPr lang="en-US" sz="2400" i="1" dirty="0">
                                  <a:solidFill>
                                    <a:srgbClr val="0070C0"/>
                                  </a:solidFill>
                                  <a:latin typeface="Cambria Math" panose="02040503050406030204" pitchFamily="18" charset="0"/>
                                </a:rPr>
                                <m:t>𝑠</m:t>
                              </m:r>
                            </m:e>
                            <m:sub>
                              <m:r>
                                <a:rPr lang="en-US" sz="2400" i="1" dirty="0">
                                  <a:solidFill>
                                    <a:srgbClr val="0070C0"/>
                                  </a:solidFill>
                                  <a:latin typeface="Cambria Math" panose="02040503050406030204" pitchFamily="18" charset="0"/>
                                </a:rPr>
                                <m:t>𝑖</m:t>
                              </m:r>
                            </m:sub>
                            <m:sup>
                              <m:r>
                                <a:rPr lang="en-US" sz="2400" i="1" dirty="0">
                                  <a:solidFill>
                                    <a:srgbClr val="0070C0"/>
                                  </a:solidFill>
                                  <a:latin typeface="Cambria Math" panose="02040503050406030204" pitchFamily="18" charset="0"/>
                                </a:rPr>
                                <m:t>′</m:t>
                              </m:r>
                            </m:sup>
                          </m:sSubSup>
                          <m:r>
                            <a:rPr lang="en-US" sz="2400" i="1" dirty="0">
                              <a:solidFill>
                                <a:srgbClr val="0070C0"/>
                              </a:solidFill>
                              <a:latin typeface="Cambria Math" panose="02040503050406030204" pitchFamily="18" charset="0"/>
                            </a:rPr>
                            <m:t>,</m:t>
                          </m:r>
                          <m:sSub>
                            <m:sSubPr>
                              <m:ctrlPr>
                                <a:rPr lang="en-US" sz="2400" i="1" dirty="0">
                                  <a:solidFill>
                                    <a:srgbClr val="0070C0"/>
                                  </a:solidFill>
                                  <a:latin typeface="Cambria Math" panose="02040503050406030204" pitchFamily="18" charset="0"/>
                                </a:rPr>
                              </m:ctrlPr>
                            </m:sSubPr>
                            <m:e>
                              <m:r>
                                <a:rPr lang="en-US" sz="2400" b="1" dirty="0">
                                  <a:solidFill>
                                    <a:srgbClr val="0070C0"/>
                                  </a:solidFill>
                                  <a:latin typeface="Cambria Math" panose="02040503050406030204" pitchFamily="18" charset="0"/>
                                </a:rPr>
                                <m:t>𝐬</m:t>
                              </m:r>
                            </m:e>
                            <m:sub>
                              <m:r>
                                <a:rPr lang="en-US" sz="2400" i="1" dirty="0">
                                  <a:solidFill>
                                    <a:srgbClr val="0070C0"/>
                                  </a:solidFill>
                                  <a:latin typeface="Cambria Math" panose="02040503050406030204" pitchFamily="18" charset="0"/>
                                </a:rPr>
                                <m:t>−</m:t>
                              </m:r>
                              <m:r>
                                <a:rPr lang="en-US" sz="2400" i="1" dirty="0">
                                  <a:solidFill>
                                    <a:srgbClr val="0070C0"/>
                                  </a:solidFill>
                                  <a:latin typeface="Cambria Math" panose="02040503050406030204" pitchFamily="18" charset="0"/>
                                </a:rPr>
                                <m:t>𝑖</m:t>
                              </m:r>
                            </m:sub>
                          </m:sSub>
                        </m:e>
                      </m:d>
                    </m:oMath>
                  </m:oMathPara>
                </a14:m>
                <a:endParaRPr lang="en-US" sz="2400" dirty="0" smtClean="0">
                  <a:solidFill>
                    <a:srgbClr val="0070C0"/>
                  </a:solidFill>
                </a:endParaRPr>
              </a:p>
              <a:p>
                <a:r>
                  <a:rPr lang="en-US" sz="2400" dirty="0" smtClean="0">
                    <a:solidFill>
                      <a:srgbClr val="0070C0"/>
                    </a:solidFill>
                  </a:rPr>
                  <a:t>That is,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𝑖</m:t>
                        </m:r>
                      </m:sub>
                    </m:sSub>
                  </m:oMath>
                </a14:m>
                <a:r>
                  <a:rPr lang="en-US" sz="2400" dirty="0" smtClean="0">
                    <a:solidFill>
                      <a:srgbClr val="0070C0"/>
                    </a:solidFill>
                  </a:rPr>
                  <a:t> leads to the highest utility, and is a best response</a:t>
                </a:r>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72449" y="2592728"/>
                <a:ext cx="7523983" cy="1200842"/>
              </a:xfrm>
              <a:prstGeom prst="rect">
                <a:avLst/>
              </a:prstGeom>
              <a:blipFill rotWithShape="0">
                <a:blip r:embed="rId3"/>
                <a:stretch>
                  <a:fillRect l="-1297" t="-4061" r="-243" b="-10660"/>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A3B20E47-2A4C-4221-B6B9-A2AC2F1C1077}" type="slidenum">
              <a:rPr lang="en-US" smtClean="0"/>
              <a:pPr/>
              <a:t>29</a:t>
            </a:fld>
            <a:endParaRPr lang="en-US" dirty="0"/>
          </a:p>
        </p:txBody>
      </p:sp>
    </p:spTree>
    <p:extLst>
      <p:ext uri="{BB962C8B-B14F-4D97-AF65-F5344CB8AC3E}">
        <p14:creationId xmlns:p14="http://schemas.microsoft.com/office/powerpoint/2010/main" val="9793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8246" y="668283"/>
            <a:ext cx="7585862" cy="990600"/>
          </a:xfrm>
        </p:spPr>
        <p:txBody>
          <a:bodyPr>
            <a:noAutofit/>
          </a:bodyPr>
          <a:lstStyle/>
          <a:p>
            <a:r>
              <a:rPr lang="en-US" sz="2800" dirty="0" smtClean="0"/>
              <a:t>AI: </a:t>
            </a:r>
            <a:r>
              <a:rPr lang="en-US" sz="2800" dirty="0"/>
              <a:t>Representation and Problem Solving</a:t>
            </a:r>
            <a:br>
              <a:rPr lang="en-US" sz="2800" dirty="0"/>
            </a:br>
            <a:r>
              <a:rPr lang="en-US" sz="2800" dirty="0" smtClean="0"/>
              <a:t>Game </a:t>
            </a:r>
            <a:r>
              <a:rPr lang="en-US" sz="2800" dirty="0"/>
              <a:t>Theory: Equilibrium</a:t>
            </a:r>
          </a:p>
        </p:txBody>
      </p:sp>
      <p:sp>
        <p:nvSpPr>
          <p:cNvPr id="8" name="Subtitle 7"/>
          <p:cNvSpPr>
            <a:spLocks noGrp="1"/>
          </p:cNvSpPr>
          <p:nvPr>
            <p:ph type="subTitle" idx="1"/>
          </p:nvPr>
        </p:nvSpPr>
        <p:spPr>
          <a:xfrm>
            <a:off x="1259433" y="5068043"/>
            <a:ext cx="6806793" cy="1565329"/>
          </a:xfrm>
        </p:spPr>
        <p:txBody>
          <a:bodyPr>
            <a:normAutofit/>
          </a:bodyPr>
          <a:lstStyle/>
          <a:p>
            <a:r>
              <a:rPr lang="en-US" dirty="0"/>
              <a:t>Instructors: Fei Fang &amp; Pat Virtue</a:t>
            </a:r>
          </a:p>
          <a:p>
            <a:r>
              <a:rPr lang="en-US" dirty="0"/>
              <a:t>Slide credits: CMU AI and http://ai.berkeley.edu</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02448" y="1926008"/>
            <a:ext cx="5045750" cy="3197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12716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a:t>
            </a:r>
            <a:r>
              <a:rPr lang="en-US" dirty="0" smtClean="0"/>
              <a:t>in </a:t>
            </a:r>
            <a:r>
              <a:rPr lang="en-US" dirty="0"/>
              <a:t>Games</a:t>
            </a:r>
          </a:p>
        </p:txBody>
      </p:sp>
      <p:sp>
        <p:nvSpPr>
          <p:cNvPr id="3" name="Content Placeholder 2"/>
          <p:cNvSpPr>
            <a:spLocks noGrp="1"/>
          </p:cNvSpPr>
          <p:nvPr>
            <p:ph sz="quarter" idx="1"/>
          </p:nvPr>
        </p:nvSpPr>
        <p:spPr/>
        <p:txBody>
          <a:bodyPr/>
          <a:lstStyle/>
          <a:p>
            <a:r>
              <a:rPr lang="en-US" dirty="0" smtClean="0"/>
              <a:t>How should one player play and what </a:t>
            </a:r>
            <a:r>
              <a:rPr lang="en-US" dirty="0"/>
              <a:t>should we expect all the players to play?</a:t>
            </a:r>
          </a:p>
          <a:p>
            <a:pPr lvl="1"/>
            <a:r>
              <a:rPr lang="en-US" dirty="0">
                <a:solidFill>
                  <a:srgbClr val="0070C0"/>
                </a:solidFill>
              </a:rPr>
              <a:t>Dominant strategy and dominant strategy </a:t>
            </a:r>
            <a:r>
              <a:rPr lang="en-US" dirty="0" smtClean="0">
                <a:solidFill>
                  <a:srgbClr val="0070C0"/>
                </a:solidFill>
              </a:rPr>
              <a:t>equilibrium</a:t>
            </a:r>
            <a:endParaRPr lang="en-US" dirty="0">
              <a:solidFill>
                <a:srgbClr val="0070C0"/>
              </a:solidFill>
            </a:endParaRPr>
          </a:p>
          <a:p>
            <a:pPr lvl="1"/>
            <a:r>
              <a:rPr lang="en-US" dirty="0"/>
              <a:t>Nash Equilibrium</a:t>
            </a:r>
          </a:p>
          <a:p>
            <a:pPr lvl="1"/>
            <a:r>
              <a:rPr lang="en-US" dirty="0"/>
              <a:t>Minimax strategy</a:t>
            </a:r>
          </a:p>
          <a:p>
            <a:pPr lvl="1"/>
            <a:r>
              <a:rPr lang="en-US" dirty="0" err="1"/>
              <a:t>Maximin</a:t>
            </a:r>
            <a:r>
              <a:rPr lang="en-US" dirty="0"/>
              <a:t> </a:t>
            </a:r>
            <a:r>
              <a:rPr lang="en-US" dirty="0" smtClean="0"/>
              <a:t>strategy</a:t>
            </a:r>
          </a:p>
          <a:p>
            <a:pPr lvl="1"/>
            <a:r>
              <a:rPr lang="en-US" dirty="0" smtClean="0"/>
              <a:t>(</a:t>
            </a:r>
            <a:r>
              <a:rPr lang="en-US" dirty="0" err="1" smtClean="0"/>
              <a:t>Stackelberg</a:t>
            </a:r>
            <a:r>
              <a:rPr lang="en-US" dirty="0" smtClean="0"/>
              <a:t> Equilibrium)</a:t>
            </a:r>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30</a:t>
            </a:fld>
            <a:endParaRPr lang="en-US" dirty="0"/>
          </a:p>
        </p:txBody>
      </p:sp>
    </p:spTree>
    <p:extLst>
      <p:ext uri="{BB962C8B-B14F-4D97-AF65-F5344CB8AC3E}">
        <p14:creationId xmlns:p14="http://schemas.microsoft.com/office/powerpoint/2010/main" val="492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Dominant Strategy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smtClean="0"/>
                  <a:t>A strategy that is always better / never worse / never </a:t>
                </a:r>
                <a:r>
                  <a:rPr lang="en-US" sz="2400" dirty="0"/>
                  <a:t>worse and sometimes </a:t>
                </a:r>
                <a:r>
                  <a:rPr lang="en-US" sz="2400" dirty="0" smtClean="0"/>
                  <a:t>better than </a:t>
                </a:r>
                <a:r>
                  <a:rPr lang="en-US" sz="2400" dirty="0">
                    <a:solidFill>
                      <a:srgbClr val="900000"/>
                    </a:solidFill>
                  </a:rPr>
                  <a:t>any other </a:t>
                </a:r>
                <a:r>
                  <a:rPr lang="en-US" sz="2400" dirty="0" smtClean="0">
                    <a:solidFill>
                      <a:srgbClr val="900000"/>
                    </a:solidFill>
                  </a:rPr>
                  <a:t>strategy</a:t>
                </a:r>
              </a:p>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is a (strictly/very weakly/weakly) dominant strategy if it (strictly/very weakly/weakly) </a:t>
                </a:r>
                <a:r>
                  <a:rPr lang="en-US" sz="2400" dirty="0" smtClean="0"/>
                  <a:t>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 ∀</m:t>
                    </m:r>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𝑆</m:t>
                        </m:r>
                      </m:e>
                      <m:sub>
                        <m:r>
                          <a:rPr lang="en-US" sz="2400" i="1" dirty="0">
                            <a:latin typeface="Cambria Math" panose="02040503050406030204" pitchFamily="18" charset="0"/>
                          </a:rPr>
                          <m:t>𝑖</m:t>
                        </m:r>
                      </m:sub>
                    </m:sSub>
                    <m:r>
                      <a:rPr lang="en-US" sz="2400" b="0" i="1" dirty="0" smtClean="0">
                        <a:latin typeface="Cambria Math" panose="02040503050406030204" pitchFamily="18" charset="0"/>
                      </a:rPr>
                      <m:t>\</m:t>
                    </m:r>
                    <m:r>
                      <m:rPr>
                        <m:lit/>
                      </m:rP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m:rPr>
                            <m:sty m:val="p"/>
                          </m:rPr>
                          <a:rPr lang="en-US" sz="2400" b="0" i="1" dirty="0" smtClean="0">
                            <a:latin typeface="Cambria Math" panose="02040503050406030204" pitchFamily="18" charset="0"/>
                          </a:rPr>
                          <m:t>s</m:t>
                        </m:r>
                      </m:e>
                      <m:sub>
                        <m:r>
                          <a:rPr lang="en-US" sz="2400" b="0" i="1" dirty="0" smtClean="0">
                            <a:latin typeface="Cambria Math" panose="02040503050406030204" pitchFamily="18" charset="0"/>
                          </a:rPr>
                          <m:t>𝑖</m:t>
                        </m:r>
                      </m:sub>
                    </m:sSub>
                    <m:r>
                      <a:rPr lang="en-US" sz="2400" b="0" i="1" dirty="0" smtClean="0">
                        <a:latin typeface="Cambria Math" panose="02040503050406030204" pitchFamily="18" charset="0"/>
                      </a:rPr>
                      <m:t>}</m:t>
                    </m:r>
                  </m:oMath>
                </a14:m>
                <a:endParaRPr lang="en-US" sz="2400" dirty="0"/>
              </a:p>
              <a:p>
                <a:r>
                  <a:rPr lang="en-US" sz="2400" dirty="0" smtClean="0"/>
                  <a:t>Focus </a:t>
                </a:r>
                <a:r>
                  <a:rPr lang="en-US" sz="2400" dirty="0"/>
                  <a:t>on single player’s strategy</a:t>
                </a:r>
              </a:p>
              <a:p>
                <a:r>
                  <a:rPr lang="en-US" sz="2400" dirty="0"/>
                  <a:t>Not always exist</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9" name="TextBox 8"/>
          <p:cNvSpPr txBox="1"/>
          <p:nvPr/>
        </p:nvSpPr>
        <p:spPr>
          <a:xfrm>
            <a:off x="1427584" y="4332630"/>
            <a:ext cx="7014613" cy="461665"/>
          </a:xfrm>
          <a:prstGeom prst="rect">
            <a:avLst/>
          </a:prstGeom>
          <a:noFill/>
        </p:spPr>
        <p:txBody>
          <a:bodyPr wrap="none" rtlCol="0">
            <a:spAutoFit/>
          </a:bodyPr>
          <a:lstStyle/>
          <a:p>
            <a:r>
              <a:rPr lang="en-US" sz="2400" dirty="0" smtClean="0">
                <a:solidFill>
                  <a:srgbClr val="0070C0"/>
                </a:solidFill>
              </a:rPr>
              <a:t>Is there a strictly dominant strategy for player 1 in PD?</a:t>
            </a:r>
            <a:endParaRPr lang="en-US" sz="2400" dirty="0">
              <a:solidFill>
                <a:srgbClr val="0070C0"/>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73608810"/>
              </p:ext>
            </p:extLst>
          </p:nvPr>
        </p:nvGraphicFramePr>
        <p:xfrm>
          <a:off x="3245978" y="515410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8" name="TextBox 17"/>
          <p:cNvSpPr txBox="1"/>
          <p:nvPr/>
        </p:nvSpPr>
        <p:spPr>
          <a:xfrm>
            <a:off x="4946494" y="4863310"/>
            <a:ext cx="818908" cy="307777"/>
          </a:xfrm>
          <a:prstGeom prst="rect">
            <a:avLst/>
          </a:prstGeom>
          <a:noFill/>
        </p:spPr>
        <p:txBody>
          <a:bodyPr wrap="square" rtlCol="0">
            <a:spAutoFit/>
          </a:bodyPr>
          <a:lstStyle/>
          <a:p>
            <a:r>
              <a:rPr lang="en-US" sz="1400" dirty="0"/>
              <a:t>Player 2</a:t>
            </a:r>
          </a:p>
        </p:txBody>
      </p:sp>
      <p:sp>
        <p:nvSpPr>
          <p:cNvPr id="19" name="TextBox 18"/>
          <p:cNvSpPr txBox="1"/>
          <p:nvPr/>
        </p:nvSpPr>
        <p:spPr>
          <a:xfrm rot="16200000">
            <a:off x="2655175" y="555241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31</a:t>
            </a:fld>
            <a:endParaRPr lang="en-US" dirty="0"/>
          </a:p>
        </p:txBody>
      </p:sp>
    </p:spTree>
    <p:extLst>
      <p:ext uri="{BB962C8B-B14F-4D97-AF65-F5344CB8AC3E}">
        <p14:creationId xmlns:p14="http://schemas.microsoft.com/office/powerpoint/2010/main" val="22382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Dominant Strategy </a:t>
            </a:r>
            <a:r>
              <a:rPr lang="en-US" dirty="0" smtClean="0"/>
              <a:t>Equilibrium</a:t>
            </a:r>
            <a:endParaRPr lang="en-US" dirty="0"/>
          </a:p>
        </p:txBody>
      </p:sp>
      <p:sp>
        <p:nvSpPr>
          <p:cNvPr id="3" name="Content Placeholder 2"/>
          <p:cNvSpPr>
            <a:spLocks noGrp="1"/>
          </p:cNvSpPr>
          <p:nvPr>
            <p:ph sz="quarter" idx="1"/>
          </p:nvPr>
        </p:nvSpPr>
        <p:spPr/>
        <p:txBody>
          <a:bodyPr/>
          <a:lstStyle/>
          <a:p>
            <a:r>
              <a:rPr lang="en-US" sz="2400" dirty="0" smtClean="0"/>
              <a:t>Sometimes </a:t>
            </a:r>
            <a:r>
              <a:rPr lang="en-US" sz="2400" dirty="0"/>
              <a:t>called dominant strategy </a:t>
            </a:r>
            <a:r>
              <a:rPr lang="en-US" sz="2400" dirty="0" smtClean="0"/>
              <a:t>solution</a:t>
            </a:r>
            <a:endParaRPr lang="en-US" sz="2400" dirty="0"/>
          </a:p>
          <a:p>
            <a:r>
              <a:rPr lang="en-US" sz="2400" dirty="0"/>
              <a:t>Every player plays a dominant strategy</a:t>
            </a:r>
          </a:p>
          <a:p>
            <a:r>
              <a:rPr lang="en-US" sz="2400" dirty="0"/>
              <a:t>Focus on strategy profile for all players</a:t>
            </a:r>
          </a:p>
          <a:p>
            <a:r>
              <a:rPr lang="en-US" sz="2400" dirty="0"/>
              <a:t>Not always exist</a:t>
            </a:r>
          </a:p>
          <a:p>
            <a:endParaRPr lang="en-US" dirty="0"/>
          </a:p>
        </p:txBody>
      </p:sp>
      <p:sp>
        <p:nvSpPr>
          <p:cNvPr id="9" name="TextBox 8"/>
          <p:cNvSpPr txBox="1"/>
          <p:nvPr/>
        </p:nvSpPr>
        <p:spPr>
          <a:xfrm>
            <a:off x="1427584" y="4332630"/>
            <a:ext cx="6495624" cy="461665"/>
          </a:xfrm>
          <a:prstGeom prst="rect">
            <a:avLst/>
          </a:prstGeom>
          <a:noFill/>
        </p:spPr>
        <p:txBody>
          <a:bodyPr wrap="none" rtlCol="0">
            <a:spAutoFit/>
          </a:bodyPr>
          <a:lstStyle/>
          <a:p>
            <a:r>
              <a:rPr lang="en-US" sz="2400" dirty="0" smtClean="0">
                <a:solidFill>
                  <a:srgbClr val="0070C0"/>
                </a:solidFill>
              </a:rPr>
              <a:t>What is the dominant strategy equilibrium for PD?</a:t>
            </a:r>
            <a:endParaRPr lang="en-US" sz="2400" dirty="0">
              <a:solidFill>
                <a:srgbClr val="0070C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186985755"/>
              </p:ext>
            </p:extLst>
          </p:nvPr>
        </p:nvGraphicFramePr>
        <p:xfrm>
          <a:off x="3245978" y="515410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1" name="TextBox 10"/>
          <p:cNvSpPr txBox="1"/>
          <p:nvPr/>
        </p:nvSpPr>
        <p:spPr>
          <a:xfrm>
            <a:off x="4946494" y="4863310"/>
            <a:ext cx="818908" cy="307777"/>
          </a:xfrm>
          <a:prstGeom prst="rect">
            <a:avLst/>
          </a:prstGeom>
          <a:noFill/>
        </p:spPr>
        <p:txBody>
          <a:bodyPr wrap="square" rtlCol="0">
            <a:spAutoFit/>
          </a:bodyPr>
          <a:lstStyle/>
          <a:p>
            <a:r>
              <a:rPr lang="en-US" sz="1400" dirty="0"/>
              <a:t>Player 2</a:t>
            </a:r>
          </a:p>
        </p:txBody>
      </p:sp>
      <p:sp>
        <p:nvSpPr>
          <p:cNvPr id="12" name="TextBox 11"/>
          <p:cNvSpPr txBox="1"/>
          <p:nvPr/>
        </p:nvSpPr>
        <p:spPr>
          <a:xfrm rot="16200000">
            <a:off x="2655175" y="555241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32</a:t>
            </a:fld>
            <a:endParaRPr lang="en-US" dirty="0"/>
          </a:p>
        </p:txBody>
      </p:sp>
    </p:spTree>
    <p:extLst>
      <p:ext uri="{BB962C8B-B14F-4D97-AF65-F5344CB8AC3E}">
        <p14:creationId xmlns:p14="http://schemas.microsoft.com/office/powerpoint/2010/main" val="42775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a:t>
            </a:r>
            <a:r>
              <a:rPr lang="en-US" dirty="0" smtClean="0"/>
              <a:t>in </a:t>
            </a:r>
            <a:r>
              <a:rPr lang="en-US" dirty="0"/>
              <a:t>Games</a:t>
            </a:r>
          </a:p>
        </p:txBody>
      </p:sp>
      <p:sp>
        <p:nvSpPr>
          <p:cNvPr id="3" name="Content Placeholder 2"/>
          <p:cNvSpPr>
            <a:spLocks noGrp="1"/>
          </p:cNvSpPr>
          <p:nvPr>
            <p:ph sz="quarter" idx="1"/>
          </p:nvPr>
        </p:nvSpPr>
        <p:spPr/>
        <p:txBody>
          <a:bodyPr/>
          <a:lstStyle/>
          <a:p>
            <a:r>
              <a:rPr lang="en-US" dirty="0" smtClean="0"/>
              <a:t>How should one player play and what </a:t>
            </a:r>
            <a:r>
              <a:rPr lang="en-US" dirty="0"/>
              <a:t>should we expect all the players to play?</a:t>
            </a:r>
          </a:p>
          <a:p>
            <a:pPr lvl="1"/>
            <a:r>
              <a:rPr lang="en-US" dirty="0"/>
              <a:t>Dominant strategy and dominant strategy </a:t>
            </a:r>
            <a:r>
              <a:rPr lang="en-US" dirty="0" smtClean="0"/>
              <a:t>equilibrium</a:t>
            </a:r>
            <a:endParaRPr lang="en-US" dirty="0"/>
          </a:p>
          <a:p>
            <a:pPr lvl="1"/>
            <a:r>
              <a:rPr lang="en-US" dirty="0">
                <a:solidFill>
                  <a:srgbClr val="0070C0"/>
                </a:solidFill>
              </a:rPr>
              <a:t>Nash Equilibrium</a:t>
            </a:r>
          </a:p>
          <a:p>
            <a:pPr lvl="1"/>
            <a:r>
              <a:rPr lang="en-US" dirty="0"/>
              <a:t>Minimax strategy</a:t>
            </a:r>
          </a:p>
          <a:p>
            <a:pPr lvl="1"/>
            <a:r>
              <a:rPr lang="en-US" dirty="0" err="1"/>
              <a:t>Maximin</a:t>
            </a:r>
            <a:r>
              <a:rPr lang="en-US" dirty="0"/>
              <a:t> </a:t>
            </a:r>
            <a:r>
              <a:rPr lang="en-US" dirty="0" smtClean="0"/>
              <a:t>strategy</a:t>
            </a:r>
          </a:p>
          <a:p>
            <a:pPr lvl="1"/>
            <a:r>
              <a:rPr lang="en-US" dirty="0" smtClean="0"/>
              <a:t>(</a:t>
            </a:r>
            <a:r>
              <a:rPr lang="en-US" dirty="0" err="1" smtClean="0"/>
              <a:t>Stackelberg</a:t>
            </a:r>
            <a:r>
              <a:rPr lang="en-US" dirty="0" smtClean="0"/>
              <a:t> Equilibrium)</a:t>
            </a:r>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33</a:t>
            </a:fld>
            <a:endParaRPr lang="en-US" dirty="0"/>
          </a:p>
        </p:txBody>
      </p:sp>
    </p:spTree>
    <p:extLst>
      <p:ext uri="{BB962C8B-B14F-4D97-AF65-F5344CB8AC3E}">
        <p14:creationId xmlns:p14="http://schemas.microsoft.com/office/powerpoint/2010/main" val="2734272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sz="2400" dirty="0" smtClean="0"/>
                  <a:t>Nash Equilibrium (NE)</a:t>
                </a:r>
              </a:p>
              <a:p>
                <a:pPr lvl="1"/>
                <a:r>
                  <a:rPr lang="en-US" dirty="0"/>
                  <a:t>Every player’s strategy </a:t>
                </a:r>
                <a:r>
                  <a:rPr lang="en-US" dirty="0" smtClean="0"/>
                  <a:t>is </a:t>
                </a:r>
                <a:r>
                  <a:rPr lang="en-US" dirty="0"/>
                  <a:t>a best response to others’ </a:t>
                </a:r>
                <a:r>
                  <a:rPr lang="en-US" dirty="0" smtClean="0"/>
                  <a:t>strategy profile</a:t>
                </a:r>
                <a:endParaRPr lang="en-US" dirty="0"/>
              </a:p>
              <a:p>
                <a:pPr lvl="1"/>
                <a:r>
                  <a:rPr lang="en-US" dirty="0" smtClean="0"/>
                  <a:t>In other words, one </a:t>
                </a:r>
                <a:r>
                  <a:rPr lang="en-US" dirty="0"/>
                  <a:t>cannot gain by unilateral </a:t>
                </a:r>
                <a:r>
                  <a:rPr lang="en-US" dirty="0" smtClean="0"/>
                  <a:t>deviation</a:t>
                </a:r>
              </a:p>
              <a:p>
                <a:pPr lvl="1"/>
                <a:r>
                  <a:rPr lang="en-US" dirty="0" smtClean="0"/>
                  <a:t>Pure </a:t>
                </a:r>
                <a:r>
                  <a:rPr lang="en-US" dirty="0"/>
                  <a:t>Strategy Nash </a:t>
                </a:r>
                <a:r>
                  <a:rPr lang="en-US" dirty="0" smtClean="0"/>
                  <a:t>Equilibrium (PSNE)</a:t>
                </a:r>
              </a:p>
              <a:p>
                <a:pPr lvl="2"/>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𝐵𝑅</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i="0" smtClean="0">
                                <a:latin typeface="Cambria Math" panose="02040503050406030204" pitchFamily="18" charset="0"/>
                              </a:rPr>
                              <m:t>𝐚</m:t>
                            </m:r>
                          </m:e>
                          <m:sub>
                            <m:r>
                              <a:rPr lang="en-US" sz="2400" i="1">
                                <a:latin typeface="Cambria Math" panose="02040503050406030204" pitchFamily="18" charset="0"/>
                              </a:rPr>
                              <m:t>−</m:t>
                            </m:r>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𝑖</m:t>
                    </m:r>
                  </m:oMath>
                </a14:m>
                <a:endParaRPr lang="en-US" sz="2400" dirty="0"/>
              </a:p>
              <a:p>
                <a:pPr lvl="1"/>
                <a:r>
                  <a:rPr lang="en-US" dirty="0"/>
                  <a:t>Mixed Strategy Nash </a:t>
                </a:r>
                <a:r>
                  <a:rPr lang="en-US" dirty="0" smtClean="0"/>
                  <a:t>Equilibrium</a:t>
                </a:r>
              </a:p>
              <a:p>
                <a:pPr lvl="2"/>
                <a:r>
                  <a:rPr lang="en-US" sz="2400" dirty="0" smtClean="0"/>
                  <a:t>At </a:t>
                </a:r>
                <a:r>
                  <a:rPr lang="en-US" sz="2400" dirty="0"/>
                  <a:t>least one player </a:t>
                </a:r>
                <a:r>
                  <a:rPr lang="en-US" sz="2400" dirty="0" smtClean="0"/>
                  <a:t>use a </a:t>
                </a:r>
                <a:r>
                  <a:rPr lang="en-US" sz="2400" dirty="0"/>
                  <a:t>randomized </a:t>
                </a:r>
                <a:r>
                  <a:rPr lang="en-US" sz="2400" dirty="0" smtClean="0"/>
                  <a:t>strategy</a:t>
                </a:r>
              </a:p>
              <a:p>
                <a:pPr lvl="2"/>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𝐵𝑅</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𝐬</m:t>
                            </m:r>
                          </m:e>
                          <m:sub>
                            <m:r>
                              <a:rPr lang="en-US" sz="2400" i="1">
                                <a:latin typeface="Cambria Math" panose="02040503050406030204" pitchFamily="18" charset="0"/>
                              </a:rPr>
                              <m:t>−</m:t>
                            </m:r>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𝑖</m:t>
                    </m:r>
                  </m:oMath>
                </a14:m>
                <a:endParaRPr lang="en-US" sz="2400" dirty="0"/>
              </a:p>
              <a:p>
                <a:pPr lvl="2"/>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963"/>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34</a:t>
            </a:fld>
            <a:endParaRPr lang="en-US" dirty="0"/>
          </a:p>
        </p:txBody>
      </p:sp>
    </p:spTree>
    <p:extLst>
      <p:ext uri="{BB962C8B-B14F-4D97-AF65-F5344CB8AC3E}">
        <p14:creationId xmlns:p14="http://schemas.microsoft.com/office/powerpoint/2010/main" val="600271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7" name="Rectangle 6"/>
          <p:cNvSpPr/>
          <p:nvPr/>
        </p:nvSpPr>
        <p:spPr>
          <a:xfrm>
            <a:off x="1596447" y="1252668"/>
            <a:ext cx="4772717" cy="461665"/>
          </a:xfrm>
          <a:prstGeom prst="rect">
            <a:avLst/>
          </a:prstGeom>
        </p:spPr>
        <p:txBody>
          <a:bodyPr wrap="none">
            <a:spAutoFit/>
          </a:bodyPr>
          <a:lstStyle/>
          <a:p>
            <a:r>
              <a:rPr lang="en-US" sz="2400" dirty="0">
                <a:solidFill>
                  <a:srgbClr val="0070C0"/>
                </a:solidFill>
              </a:rPr>
              <a:t>What are the PSNEs in </a:t>
            </a:r>
            <a:r>
              <a:rPr lang="en-US" sz="2400" dirty="0" smtClean="0">
                <a:solidFill>
                  <a:srgbClr val="0070C0"/>
                </a:solidFill>
              </a:rPr>
              <a:t>these games?</a:t>
            </a:r>
            <a:endParaRPr lang="en-US" sz="2400" dirty="0">
              <a:solidFill>
                <a:srgbClr val="0070C0"/>
              </a:solidFill>
            </a:endParaRPr>
          </a:p>
        </p:txBody>
      </p:sp>
      <p:graphicFrame>
        <p:nvGraphicFramePr>
          <p:cNvPr id="8" name="Table 7"/>
          <p:cNvGraphicFramePr>
            <a:graphicFrameLocks noGrp="1"/>
          </p:cNvGraphicFramePr>
          <p:nvPr>
            <p:extLst/>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extLst/>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9" name="Rectangle 18"/>
          <p:cNvSpPr/>
          <p:nvPr/>
        </p:nvSpPr>
        <p:spPr>
          <a:xfrm>
            <a:off x="1515563" y="2117855"/>
            <a:ext cx="5030736" cy="461665"/>
          </a:xfrm>
          <a:prstGeom prst="rect">
            <a:avLst/>
          </a:prstGeom>
        </p:spPr>
        <p:txBody>
          <a:bodyPr wrap="none">
            <a:spAutoFit/>
          </a:bodyPr>
          <a:lstStyle/>
          <a:p>
            <a:r>
              <a:rPr lang="en-US" sz="2400" dirty="0">
                <a:solidFill>
                  <a:srgbClr val="0070C0"/>
                </a:solidFill>
              </a:rPr>
              <a:t>What </a:t>
            </a:r>
            <a:r>
              <a:rPr lang="en-US" sz="2400" dirty="0" smtClean="0">
                <a:solidFill>
                  <a:srgbClr val="0070C0"/>
                </a:solidFill>
              </a:rPr>
              <a:t>is the mixed strategy NE in RPS?</a:t>
            </a:r>
            <a:endParaRPr lang="en-US" sz="2400" dirty="0">
              <a:solidFill>
                <a:srgbClr val="0070C0"/>
              </a:solidFill>
            </a:endParaRPr>
          </a:p>
        </p:txBody>
      </p:sp>
      <p:sp>
        <p:nvSpPr>
          <p:cNvPr id="3" name="Slide Number Placeholder 2"/>
          <p:cNvSpPr>
            <a:spLocks noGrp="1"/>
          </p:cNvSpPr>
          <p:nvPr>
            <p:ph type="sldNum" sz="quarter" idx="12"/>
          </p:nvPr>
        </p:nvSpPr>
        <p:spPr/>
        <p:txBody>
          <a:bodyPr/>
          <a:lstStyle/>
          <a:p>
            <a:fld id="{A3B20E47-2A4C-4221-B6B9-A2AC2F1C1077}" type="slidenum">
              <a:rPr lang="en-US" smtClean="0"/>
              <a:pPr/>
              <a:t>35</a:t>
            </a:fld>
            <a:endParaRPr lang="en-US" dirty="0"/>
          </a:p>
        </p:txBody>
      </p:sp>
    </p:spTree>
    <p:extLst>
      <p:ext uri="{BB962C8B-B14F-4D97-AF65-F5344CB8AC3E}">
        <p14:creationId xmlns:p14="http://schemas.microsoft.com/office/powerpoint/2010/main" val="26537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7" name="Rectangle 6"/>
          <p:cNvSpPr/>
          <p:nvPr/>
        </p:nvSpPr>
        <p:spPr>
          <a:xfrm>
            <a:off x="1596447" y="1252668"/>
            <a:ext cx="4772717" cy="461665"/>
          </a:xfrm>
          <a:prstGeom prst="rect">
            <a:avLst/>
          </a:prstGeom>
        </p:spPr>
        <p:txBody>
          <a:bodyPr wrap="none">
            <a:spAutoFit/>
          </a:bodyPr>
          <a:lstStyle/>
          <a:p>
            <a:r>
              <a:rPr lang="en-US" sz="2400" dirty="0">
                <a:solidFill>
                  <a:srgbClr val="0070C0"/>
                </a:solidFill>
              </a:rPr>
              <a:t>What are the PSNEs in </a:t>
            </a:r>
            <a:r>
              <a:rPr lang="en-US" sz="2400" dirty="0" smtClean="0">
                <a:solidFill>
                  <a:srgbClr val="0070C0"/>
                </a:solidFill>
              </a:rPr>
              <a:t>these games?</a:t>
            </a:r>
            <a:endParaRPr lang="en-US" sz="2400" dirty="0">
              <a:solidFill>
                <a:srgbClr val="0070C0"/>
              </a:solidFill>
            </a:endParaRPr>
          </a:p>
        </p:txBody>
      </p:sp>
      <p:graphicFrame>
        <p:nvGraphicFramePr>
          <p:cNvPr id="8" name="Table 7"/>
          <p:cNvGraphicFramePr>
            <a:graphicFrameLocks noGrp="1"/>
          </p:cNvGraphicFramePr>
          <p:nvPr>
            <p:extLst/>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extLst/>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extLst/>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8" name="Rectangle 17"/>
          <p:cNvSpPr/>
          <p:nvPr/>
        </p:nvSpPr>
        <p:spPr>
          <a:xfrm>
            <a:off x="1515563" y="2117855"/>
            <a:ext cx="5030736" cy="461665"/>
          </a:xfrm>
          <a:prstGeom prst="rect">
            <a:avLst/>
          </a:prstGeom>
        </p:spPr>
        <p:txBody>
          <a:bodyPr wrap="none">
            <a:spAutoFit/>
          </a:bodyPr>
          <a:lstStyle/>
          <a:p>
            <a:r>
              <a:rPr lang="en-US" sz="2400" dirty="0">
                <a:solidFill>
                  <a:srgbClr val="0070C0"/>
                </a:solidFill>
              </a:rPr>
              <a:t>What </a:t>
            </a:r>
            <a:r>
              <a:rPr lang="en-US" sz="2400" dirty="0" smtClean="0">
                <a:solidFill>
                  <a:srgbClr val="0070C0"/>
                </a:solidFill>
              </a:rPr>
              <a:t>is the mixed strategy NE in RPS?</a:t>
            </a:r>
            <a:endParaRPr lang="en-US" sz="2400" dirty="0">
              <a:solidFill>
                <a:srgbClr val="0070C0"/>
              </a:solidFill>
            </a:endParaRPr>
          </a:p>
        </p:txBody>
      </p:sp>
      <p:sp>
        <p:nvSpPr>
          <p:cNvPr id="17" name="Rectangle 16"/>
          <p:cNvSpPr/>
          <p:nvPr/>
        </p:nvSpPr>
        <p:spPr>
          <a:xfrm>
            <a:off x="975780" y="1731428"/>
            <a:ext cx="7192439" cy="369332"/>
          </a:xfrm>
          <a:prstGeom prst="rect">
            <a:avLst/>
          </a:prstGeom>
        </p:spPr>
        <p:txBody>
          <a:bodyPr wrap="square">
            <a:spAutoFit/>
          </a:bodyPr>
          <a:lstStyle/>
          <a:p>
            <a:r>
              <a:rPr lang="en-US" dirty="0" smtClean="0">
                <a:solidFill>
                  <a:schemeClr val="accent1"/>
                </a:solidFill>
              </a:rPr>
              <a:t>RPS: None. Prisoner’s </a:t>
            </a:r>
            <a:r>
              <a:rPr lang="en-US" dirty="0">
                <a:solidFill>
                  <a:schemeClr val="accent1"/>
                </a:solidFill>
              </a:rPr>
              <a:t>Dilemma: (D,D</a:t>
            </a:r>
            <a:r>
              <a:rPr lang="en-US" dirty="0" smtClean="0">
                <a:solidFill>
                  <a:schemeClr val="accent1"/>
                </a:solidFill>
              </a:rPr>
              <a:t>). Football </a:t>
            </a:r>
            <a:r>
              <a:rPr lang="en-US" dirty="0">
                <a:solidFill>
                  <a:schemeClr val="accent1"/>
                </a:solidFill>
              </a:rPr>
              <a:t>vs </a:t>
            </a:r>
            <a:r>
              <a:rPr lang="en-US" dirty="0" smtClean="0">
                <a:solidFill>
                  <a:schemeClr val="accent1"/>
                </a:solidFill>
              </a:rPr>
              <a:t>Concert: (</a:t>
            </a:r>
            <a:r>
              <a:rPr lang="en-US" dirty="0">
                <a:solidFill>
                  <a:schemeClr val="accent1"/>
                </a:solidFill>
              </a:rPr>
              <a:t>F,F),(C,C</a:t>
            </a:r>
            <a:r>
              <a:rPr lang="en-US" dirty="0" smtClean="0">
                <a:solidFill>
                  <a:schemeClr val="accent1"/>
                </a:solidFill>
              </a:rPr>
              <a:t>)</a:t>
            </a:r>
            <a:endParaRPr lang="en-US" dirty="0">
              <a:solidFill>
                <a:schemeClr val="accent1"/>
              </a:solidFill>
            </a:endParaRPr>
          </a:p>
        </p:txBody>
      </p:sp>
      <p:sp>
        <p:nvSpPr>
          <p:cNvPr id="19" name="Rectangle 18"/>
          <p:cNvSpPr/>
          <p:nvPr/>
        </p:nvSpPr>
        <p:spPr>
          <a:xfrm>
            <a:off x="1020116" y="2600735"/>
            <a:ext cx="7192439" cy="369332"/>
          </a:xfrm>
          <a:prstGeom prst="rect">
            <a:avLst/>
          </a:prstGeom>
        </p:spPr>
        <p:txBody>
          <a:bodyPr wrap="square">
            <a:spAutoFit/>
          </a:bodyPr>
          <a:lstStyle/>
          <a:p>
            <a:r>
              <a:rPr lang="en-US" dirty="0" smtClean="0">
                <a:solidFill>
                  <a:schemeClr val="accent1"/>
                </a:solidFill>
              </a:rPr>
              <a:t>(1/3,1/3,1/3) for both players</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fld id="{A3B20E47-2A4C-4221-B6B9-A2AC2F1C1077}" type="slidenum">
              <a:rPr lang="en-US" smtClean="0"/>
              <a:pPr/>
              <a:t>36</a:t>
            </a:fld>
            <a:endParaRPr lang="en-US" dirty="0"/>
          </a:p>
        </p:txBody>
      </p:sp>
    </p:spTree>
    <p:extLst>
      <p:ext uri="{BB962C8B-B14F-4D97-AF65-F5344CB8AC3E}">
        <p14:creationId xmlns:p14="http://schemas.microsoft.com/office/powerpoint/2010/main" val="13624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3" name="Content Placeholder 2"/>
          <p:cNvSpPr>
            <a:spLocks noGrp="1"/>
          </p:cNvSpPr>
          <p:nvPr>
            <p:ph sz="quarter" idx="1"/>
          </p:nvPr>
        </p:nvSpPr>
        <p:spPr/>
        <p:txBody>
          <a:bodyPr>
            <a:normAutofit/>
          </a:bodyPr>
          <a:lstStyle/>
          <a:p>
            <a:r>
              <a:rPr lang="en-US" sz="2400" dirty="0" smtClean="0">
                <a:solidFill>
                  <a:srgbClr val="900000"/>
                </a:solidFill>
              </a:rPr>
              <a:t>Theorem 2</a:t>
            </a:r>
            <a:r>
              <a:rPr lang="en-US" sz="2400" dirty="0" smtClean="0"/>
              <a:t> (Nash 1951): NE always exists in finite games</a:t>
            </a:r>
          </a:p>
          <a:p>
            <a:pPr lvl="1"/>
            <a:r>
              <a:rPr lang="en-US" dirty="0" smtClean="0"/>
              <a:t>Finite number of players, finite number of actions</a:t>
            </a:r>
          </a:p>
          <a:p>
            <a:pPr lvl="1"/>
            <a:r>
              <a:rPr lang="en-US" dirty="0" smtClean="0"/>
              <a:t>NE: can be pure or mixed</a:t>
            </a:r>
          </a:p>
          <a:p>
            <a:pPr lvl="1"/>
            <a:r>
              <a:rPr lang="en-US" dirty="0"/>
              <a:t>Proof: Through </a:t>
            </a:r>
            <a:r>
              <a:rPr lang="en-US" dirty="0" err="1"/>
              <a:t>Brouwer's</a:t>
            </a:r>
            <a:r>
              <a:rPr lang="en-US" dirty="0"/>
              <a:t> fixed point theorem</a:t>
            </a:r>
          </a:p>
          <a:p>
            <a:pPr lvl="1"/>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1369599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p:txBody>
          <a:bodyPr>
            <a:normAutofit/>
          </a:bodyPr>
          <a:lstStyle/>
          <a:p>
            <a:r>
              <a:rPr lang="en-US" sz="2400" dirty="0" smtClean="0"/>
              <a:t>Find pure strategy Nash Equilibrium (PSNE)</a:t>
            </a:r>
          </a:p>
          <a:p>
            <a:pPr lvl="1"/>
            <a:r>
              <a:rPr lang="en-US" dirty="0"/>
              <a:t>Enumerate all action profile</a:t>
            </a:r>
          </a:p>
          <a:p>
            <a:pPr lvl="1"/>
            <a:r>
              <a:rPr lang="en-US" dirty="0"/>
              <a:t>For each action profile, check </a:t>
            </a:r>
            <a:r>
              <a:rPr lang="en-US" dirty="0" smtClean="0"/>
              <a:t>if it is NE</a:t>
            </a:r>
          </a:p>
          <a:p>
            <a:pPr lvl="2"/>
            <a:r>
              <a:rPr lang="en-US" sz="2400" dirty="0" smtClean="0"/>
              <a:t>For each player, check other available actions to see if he should deviate </a:t>
            </a:r>
          </a:p>
          <a:p>
            <a:pPr lvl="1"/>
            <a:r>
              <a:rPr lang="en-US" dirty="0" smtClean="0"/>
              <a:t>Other approaches?</a:t>
            </a:r>
          </a:p>
        </p:txBody>
      </p:sp>
      <p:graphicFrame>
        <p:nvGraphicFramePr>
          <p:cNvPr id="7" name="Table 6"/>
          <p:cNvGraphicFramePr>
            <a:graphicFrameLocks noGrp="1"/>
          </p:cNvGraphicFramePr>
          <p:nvPr>
            <p:extLst/>
          </p:nvPr>
        </p:nvGraphicFramePr>
        <p:xfrm>
          <a:off x="2611927" y="478176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4312443" y="4490973"/>
            <a:ext cx="818908" cy="307777"/>
          </a:xfrm>
          <a:prstGeom prst="rect">
            <a:avLst/>
          </a:prstGeom>
          <a:noFill/>
        </p:spPr>
        <p:txBody>
          <a:bodyPr wrap="square" rtlCol="0">
            <a:spAutoFit/>
          </a:bodyPr>
          <a:lstStyle/>
          <a:p>
            <a:r>
              <a:rPr lang="en-US" sz="1400" dirty="0"/>
              <a:t>Player 2</a:t>
            </a:r>
          </a:p>
        </p:txBody>
      </p:sp>
      <p:sp>
        <p:nvSpPr>
          <p:cNvPr id="9" name="TextBox 8"/>
          <p:cNvSpPr txBox="1"/>
          <p:nvPr/>
        </p:nvSpPr>
        <p:spPr>
          <a:xfrm rot="16200000">
            <a:off x="2021124" y="5180080"/>
            <a:ext cx="752286" cy="307777"/>
          </a:xfrm>
          <a:prstGeom prst="rect">
            <a:avLst/>
          </a:prstGeom>
          <a:noFill/>
        </p:spPr>
        <p:txBody>
          <a:bodyPr wrap="square" rtlCol="0">
            <a:spAutoFit/>
          </a:bodyPr>
          <a:lstStyle/>
          <a:p>
            <a:r>
              <a:rPr lang="en-US" sz="1400" dirty="0"/>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38</a:t>
            </a:fld>
            <a:endParaRPr lang="en-US" dirty="0"/>
          </a:p>
        </p:txBody>
      </p:sp>
    </p:spTree>
    <p:extLst>
      <p:ext uri="{BB962C8B-B14F-4D97-AF65-F5344CB8AC3E}">
        <p14:creationId xmlns:p14="http://schemas.microsoft.com/office/powerpoint/2010/main" val="2373232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A </a:t>
            </a:r>
            <a:r>
              <a:rPr lang="en-US" sz="2400" dirty="0" smtClean="0">
                <a:solidFill>
                  <a:srgbClr val="0070C0"/>
                </a:solidFill>
              </a:rPr>
              <a:t>strictly dominated </a:t>
            </a:r>
            <a:r>
              <a:rPr lang="en-US" sz="2400" dirty="0" smtClean="0"/>
              <a:t>strategy is one that </a:t>
            </a:r>
            <a:r>
              <a:rPr lang="en-US" sz="2400" dirty="0"/>
              <a:t>is always </a:t>
            </a:r>
            <a:r>
              <a:rPr lang="en-US" sz="2400" dirty="0" smtClean="0"/>
              <a:t>worse than </a:t>
            </a:r>
            <a:r>
              <a:rPr lang="en-US" sz="2400" dirty="0" smtClean="0">
                <a:solidFill>
                  <a:srgbClr val="900000"/>
                </a:solidFill>
              </a:rPr>
              <a:t>some </a:t>
            </a:r>
            <a:r>
              <a:rPr lang="en-US" sz="2400" dirty="0">
                <a:solidFill>
                  <a:srgbClr val="900000"/>
                </a:solidFill>
              </a:rPr>
              <a:t>other </a:t>
            </a:r>
            <a:r>
              <a:rPr lang="en-US" sz="2400" dirty="0" smtClean="0">
                <a:solidFill>
                  <a:srgbClr val="900000"/>
                </a:solidFill>
              </a:rPr>
              <a:t>strategy</a:t>
            </a:r>
          </a:p>
          <a:p>
            <a:r>
              <a:rPr lang="en-US" sz="2400" dirty="0" smtClean="0"/>
              <a:t>Strictly </a:t>
            </a:r>
            <a:r>
              <a:rPr lang="en-US" sz="2400" dirty="0"/>
              <a:t>dominated strategies cannot be part of an </a:t>
            </a:r>
            <a:r>
              <a:rPr lang="en-US" sz="2400" dirty="0" smtClean="0"/>
              <a:t>NE</a:t>
            </a:r>
          </a:p>
        </p:txBody>
      </p:sp>
      <p:graphicFrame>
        <p:nvGraphicFramePr>
          <p:cNvPr id="14" name="Table 13"/>
          <p:cNvGraphicFramePr>
            <a:graphicFrameLocks noGrp="1"/>
          </p:cNvGraphicFramePr>
          <p:nvPr>
            <p:extLst>
              <p:ext uri="{D42A27DB-BD31-4B8C-83A1-F6EECF244321}">
                <p14:modId xmlns:p14="http://schemas.microsoft.com/office/powerpoint/2010/main" val="899903223"/>
              </p:ext>
            </p:extLst>
          </p:nvPr>
        </p:nvGraphicFramePr>
        <p:xfrm>
          <a:off x="2870429" y="488979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5" name="TextBox 14"/>
          <p:cNvSpPr txBox="1"/>
          <p:nvPr/>
        </p:nvSpPr>
        <p:spPr>
          <a:xfrm>
            <a:off x="4570945" y="4599003"/>
            <a:ext cx="818908" cy="307777"/>
          </a:xfrm>
          <a:prstGeom prst="rect">
            <a:avLst/>
          </a:prstGeom>
          <a:noFill/>
        </p:spPr>
        <p:txBody>
          <a:bodyPr wrap="square" rtlCol="0">
            <a:spAutoFit/>
          </a:bodyPr>
          <a:lstStyle/>
          <a:p>
            <a:r>
              <a:rPr lang="en-US" sz="1400" dirty="0"/>
              <a:t>Player 2</a:t>
            </a:r>
          </a:p>
        </p:txBody>
      </p:sp>
      <p:sp>
        <p:nvSpPr>
          <p:cNvPr id="16" name="TextBox 15"/>
          <p:cNvSpPr txBox="1"/>
          <p:nvPr/>
        </p:nvSpPr>
        <p:spPr>
          <a:xfrm rot="16200000">
            <a:off x="2279626" y="5288110"/>
            <a:ext cx="752286" cy="307777"/>
          </a:xfrm>
          <a:prstGeom prst="rect">
            <a:avLst/>
          </a:prstGeom>
          <a:noFill/>
        </p:spPr>
        <p:txBody>
          <a:bodyPr wrap="square" rtlCol="0">
            <a:spAutoFit/>
          </a:bodyPr>
          <a:lstStyle/>
          <a:p>
            <a:r>
              <a:rPr lang="en-US" sz="1400" dirty="0"/>
              <a:t>Player 1</a:t>
            </a:r>
          </a:p>
        </p:txBody>
      </p:sp>
      <p:sp>
        <p:nvSpPr>
          <p:cNvPr id="13" name="Rectangle 12"/>
          <p:cNvSpPr/>
          <p:nvPr/>
        </p:nvSpPr>
        <p:spPr>
          <a:xfrm>
            <a:off x="1020116" y="3731347"/>
            <a:ext cx="7213641" cy="830997"/>
          </a:xfrm>
          <a:prstGeom prst="rect">
            <a:avLst/>
          </a:prstGeom>
        </p:spPr>
        <p:txBody>
          <a:bodyPr wrap="none">
            <a:spAutoFit/>
          </a:bodyPr>
          <a:lstStyle/>
          <a:p>
            <a:pPr algn="ctr"/>
            <a:r>
              <a:rPr lang="en-US" sz="2400" dirty="0" smtClean="0">
                <a:solidFill>
                  <a:srgbClr val="0070C0"/>
                </a:solidFill>
              </a:rPr>
              <a:t>Which are </a:t>
            </a:r>
            <a:r>
              <a:rPr lang="en-US" sz="2400" dirty="0">
                <a:solidFill>
                  <a:srgbClr val="0070C0"/>
                </a:solidFill>
              </a:rPr>
              <a:t>the </a:t>
            </a:r>
            <a:r>
              <a:rPr lang="en-US" sz="2400" dirty="0" smtClean="0">
                <a:solidFill>
                  <a:srgbClr val="0070C0"/>
                </a:solidFill>
              </a:rPr>
              <a:t>strictly dominated strategies for player 1?</a:t>
            </a:r>
          </a:p>
          <a:p>
            <a:pPr algn="ctr"/>
            <a:r>
              <a:rPr lang="en-US" sz="2400" dirty="0" smtClean="0">
                <a:solidFill>
                  <a:srgbClr val="0070C0"/>
                </a:solidFill>
              </a:rPr>
              <a:t>How about player 2?</a:t>
            </a:r>
            <a:endParaRPr lang="en-US" sz="2400" dirty="0">
              <a:solidFill>
                <a:srgbClr val="0070C0"/>
              </a:solidFill>
            </a:endParaRPr>
          </a:p>
        </p:txBody>
      </p:sp>
      <p:sp>
        <p:nvSpPr>
          <p:cNvPr id="10" name="TextBox 9"/>
          <p:cNvSpPr txBox="1"/>
          <p:nvPr/>
        </p:nvSpPr>
        <p:spPr>
          <a:xfrm>
            <a:off x="7790975" y="2013608"/>
            <a:ext cx="885563" cy="461665"/>
          </a:xfrm>
          <a:prstGeom prst="rect">
            <a:avLst/>
          </a:prstGeom>
          <a:noFill/>
        </p:spPr>
        <p:txBody>
          <a:bodyPr wrap="none" rtlCol="0">
            <a:spAutoFit/>
          </a:bodyPr>
          <a:lstStyle/>
          <a:p>
            <a:r>
              <a:rPr lang="en-US" sz="2400" dirty="0" smtClean="0">
                <a:solidFill>
                  <a:srgbClr val="900000"/>
                </a:solidFill>
              </a:rPr>
              <a:t>Why?</a:t>
            </a:r>
            <a:endParaRPr lang="en-US" sz="2400" dirty="0">
              <a:solidFill>
                <a:srgbClr val="90000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39</a:t>
            </a:fld>
            <a:endParaRPr lang="en-US" dirty="0"/>
          </a:p>
        </p:txBody>
      </p:sp>
    </p:spTree>
    <p:extLst>
      <p:ext uri="{BB962C8B-B14F-4D97-AF65-F5344CB8AC3E}">
        <p14:creationId xmlns:p14="http://schemas.microsoft.com/office/powerpoint/2010/main" val="31696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sz="quarter" idx="1"/>
          </p:nvPr>
        </p:nvSpPr>
        <p:spPr>
          <a:xfrm>
            <a:off x="337594" y="1215342"/>
            <a:ext cx="8625069" cy="4937760"/>
          </a:xfrm>
        </p:spPr>
        <p:txBody>
          <a:bodyPr>
            <a:normAutofit fontScale="92500" lnSpcReduction="20000"/>
          </a:bodyPr>
          <a:lstStyle/>
          <a:p>
            <a:r>
              <a:rPr lang="en-US" dirty="0"/>
              <a:t>Formulate a problem as a </a:t>
            </a:r>
            <a:r>
              <a:rPr lang="en-US" dirty="0">
                <a:solidFill>
                  <a:srgbClr val="0070C0"/>
                </a:solidFill>
              </a:rPr>
              <a:t>game</a:t>
            </a:r>
          </a:p>
          <a:p>
            <a:r>
              <a:rPr lang="en-US" dirty="0" smtClean="0"/>
              <a:t>Describe and compare the </a:t>
            </a:r>
            <a:r>
              <a:rPr lang="en-US" dirty="0" smtClean="0">
                <a:solidFill>
                  <a:srgbClr val="0070C0"/>
                </a:solidFill>
              </a:rPr>
              <a:t>basic concepts</a:t>
            </a:r>
            <a:r>
              <a:rPr lang="en-US" dirty="0" smtClean="0"/>
              <a:t> in game theory</a:t>
            </a:r>
          </a:p>
          <a:p>
            <a:pPr lvl="1"/>
            <a:r>
              <a:rPr lang="en-US" dirty="0" smtClean="0"/>
              <a:t>Normal-form game, extensive-form game</a:t>
            </a:r>
          </a:p>
          <a:p>
            <a:pPr lvl="1"/>
            <a:r>
              <a:rPr lang="en-US" dirty="0" smtClean="0"/>
              <a:t>Zero-sum game, general-sum game</a:t>
            </a:r>
          </a:p>
          <a:p>
            <a:pPr lvl="1"/>
            <a:r>
              <a:rPr lang="en-US" dirty="0" smtClean="0"/>
              <a:t>Pure strategy, mixed strategy, support, best response, dominance</a:t>
            </a:r>
          </a:p>
          <a:p>
            <a:pPr lvl="1"/>
            <a:r>
              <a:rPr lang="en-US" dirty="0" smtClean="0"/>
              <a:t>Dominant strategy equilibrium, Nash equilibrium</a:t>
            </a:r>
            <a:r>
              <a:rPr lang="en-US" dirty="0"/>
              <a:t>, Minimax strategy, </a:t>
            </a:r>
            <a:r>
              <a:rPr lang="en-US" dirty="0" err="1"/>
              <a:t>maximin</a:t>
            </a:r>
            <a:r>
              <a:rPr lang="en-US" dirty="0"/>
              <a:t> </a:t>
            </a:r>
            <a:r>
              <a:rPr lang="en-US" dirty="0" smtClean="0"/>
              <a:t>strategy, </a:t>
            </a:r>
            <a:r>
              <a:rPr lang="en-US" dirty="0" err="1" smtClean="0"/>
              <a:t>Stackelberg</a:t>
            </a:r>
            <a:r>
              <a:rPr lang="en-US" dirty="0" smtClean="0"/>
              <a:t> equilibrium</a:t>
            </a:r>
          </a:p>
          <a:p>
            <a:r>
              <a:rPr lang="en-US" dirty="0" smtClean="0"/>
              <a:t>Describe </a:t>
            </a:r>
            <a:r>
              <a:rPr lang="en-US" dirty="0" smtClean="0">
                <a:solidFill>
                  <a:srgbClr val="0070C0"/>
                </a:solidFill>
              </a:rPr>
              <a:t>iterative removal algorithm</a:t>
            </a:r>
          </a:p>
          <a:p>
            <a:r>
              <a:rPr lang="en-US" dirty="0" smtClean="0"/>
              <a:t>Describe </a:t>
            </a:r>
            <a:r>
              <a:rPr lang="en-US" dirty="0" smtClean="0">
                <a:solidFill>
                  <a:srgbClr val="0070C0"/>
                </a:solidFill>
              </a:rPr>
              <a:t>minimax theorem</a:t>
            </a:r>
          </a:p>
          <a:p>
            <a:r>
              <a:rPr lang="en-US" dirty="0" smtClean="0">
                <a:solidFill>
                  <a:srgbClr val="0070C0"/>
                </a:solidFill>
              </a:rPr>
              <a:t>Compute equilibria </a:t>
            </a:r>
            <a:r>
              <a:rPr lang="en-US" dirty="0" smtClean="0"/>
              <a:t>for </a:t>
            </a:r>
            <a:r>
              <a:rPr lang="en-US" dirty="0" err="1"/>
              <a:t>bimatrix</a:t>
            </a:r>
            <a:r>
              <a:rPr lang="en-US" dirty="0"/>
              <a:t> games</a:t>
            </a:r>
            <a:endParaRPr lang="en-US" dirty="0" smtClean="0"/>
          </a:p>
          <a:p>
            <a:pPr lvl="1"/>
            <a:r>
              <a:rPr lang="en-US" dirty="0" smtClean="0"/>
              <a:t>Pure strategy Nash equilibrium</a:t>
            </a:r>
          </a:p>
          <a:p>
            <a:pPr lvl="1"/>
            <a:r>
              <a:rPr lang="en-US" dirty="0" smtClean="0"/>
              <a:t>Mixed strategy </a:t>
            </a:r>
            <a:r>
              <a:rPr lang="en-US" dirty="0"/>
              <a:t>Nash </a:t>
            </a:r>
            <a:r>
              <a:rPr lang="en-US" dirty="0" smtClean="0"/>
              <a:t>equilibrium (including using LP for zero-sum games)</a:t>
            </a:r>
          </a:p>
          <a:p>
            <a:pPr lvl="1"/>
            <a:r>
              <a:rPr lang="en-US" dirty="0" err="1" smtClean="0"/>
              <a:t>Stackelberg</a:t>
            </a:r>
            <a:r>
              <a:rPr lang="en-US" dirty="0" smtClean="0"/>
              <a:t> equilibrium (only pure strategy equilibrium is required)</a:t>
            </a:r>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4</a:t>
            </a:fld>
            <a:endParaRPr lang="en-US" dirty="0"/>
          </a:p>
        </p:txBody>
      </p:sp>
    </p:spTree>
    <p:extLst>
      <p:ext uri="{BB962C8B-B14F-4D97-AF65-F5344CB8AC3E}">
        <p14:creationId xmlns:p14="http://schemas.microsoft.com/office/powerpoint/2010/main" val="3480547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A </a:t>
            </a:r>
            <a:r>
              <a:rPr lang="en-US" sz="2400" dirty="0" smtClean="0">
                <a:solidFill>
                  <a:srgbClr val="0070C0"/>
                </a:solidFill>
              </a:rPr>
              <a:t>strictly dominated </a:t>
            </a:r>
            <a:r>
              <a:rPr lang="en-US" sz="2400" dirty="0" smtClean="0"/>
              <a:t>strategy is one that </a:t>
            </a:r>
            <a:r>
              <a:rPr lang="en-US" sz="2400" dirty="0"/>
              <a:t>is always </a:t>
            </a:r>
            <a:r>
              <a:rPr lang="en-US" sz="2400" dirty="0" smtClean="0"/>
              <a:t>worse than </a:t>
            </a:r>
            <a:r>
              <a:rPr lang="en-US" sz="2400" dirty="0" smtClean="0">
                <a:solidFill>
                  <a:srgbClr val="900000"/>
                </a:solidFill>
              </a:rPr>
              <a:t>some other strategy</a:t>
            </a:r>
          </a:p>
          <a:p>
            <a:r>
              <a:rPr lang="en-US" sz="2400" dirty="0" smtClean="0"/>
              <a:t>Strictly </a:t>
            </a:r>
            <a:r>
              <a:rPr lang="en-US" sz="2400" dirty="0"/>
              <a:t>dominated strategies cannot be part of an </a:t>
            </a:r>
            <a:r>
              <a:rPr lang="en-US" sz="2400" dirty="0" smtClean="0"/>
              <a:t>NE</a:t>
            </a:r>
          </a:p>
        </p:txBody>
      </p:sp>
      <p:sp>
        <p:nvSpPr>
          <p:cNvPr id="13" name="Rectangle 12"/>
          <p:cNvSpPr/>
          <p:nvPr/>
        </p:nvSpPr>
        <p:spPr>
          <a:xfrm>
            <a:off x="1020116" y="3731347"/>
            <a:ext cx="7213641" cy="830997"/>
          </a:xfrm>
          <a:prstGeom prst="rect">
            <a:avLst/>
          </a:prstGeom>
        </p:spPr>
        <p:txBody>
          <a:bodyPr wrap="none">
            <a:spAutoFit/>
          </a:bodyPr>
          <a:lstStyle/>
          <a:p>
            <a:pPr algn="ctr"/>
            <a:r>
              <a:rPr lang="en-US" sz="2400" dirty="0" smtClean="0">
                <a:solidFill>
                  <a:srgbClr val="0070C0"/>
                </a:solidFill>
              </a:rPr>
              <a:t>Which are </a:t>
            </a:r>
            <a:r>
              <a:rPr lang="en-US" sz="2400" dirty="0">
                <a:solidFill>
                  <a:srgbClr val="0070C0"/>
                </a:solidFill>
              </a:rPr>
              <a:t>the </a:t>
            </a:r>
            <a:r>
              <a:rPr lang="en-US" sz="2400" dirty="0" smtClean="0">
                <a:solidFill>
                  <a:srgbClr val="0070C0"/>
                </a:solidFill>
              </a:rPr>
              <a:t>strictly dominated strategies for player 1?</a:t>
            </a:r>
          </a:p>
          <a:p>
            <a:pPr algn="ctr"/>
            <a:r>
              <a:rPr lang="en-US" sz="2400" dirty="0" smtClean="0">
                <a:solidFill>
                  <a:srgbClr val="0070C0"/>
                </a:solidFill>
              </a:rPr>
              <a:t>How about player 2?</a:t>
            </a:r>
            <a:endParaRPr lang="en-US" sz="2400" dirty="0">
              <a:solidFill>
                <a:srgbClr val="0070C0"/>
              </a:solidFill>
            </a:endParaRPr>
          </a:p>
        </p:txBody>
      </p:sp>
      <p:sp>
        <p:nvSpPr>
          <p:cNvPr id="10" name="TextBox 9"/>
          <p:cNvSpPr txBox="1"/>
          <p:nvPr/>
        </p:nvSpPr>
        <p:spPr>
          <a:xfrm>
            <a:off x="7790975" y="2013608"/>
            <a:ext cx="885563" cy="461665"/>
          </a:xfrm>
          <a:prstGeom prst="rect">
            <a:avLst/>
          </a:prstGeom>
          <a:noFill/>
        </p:spPr>
        <p:txBody>
          <a:bodyPr wrap="none" rtlCol="0">
            <a:spAutoFit/>
          </a:bodyPr>
          <a:lstStyle/>
          <a:p>
            <a:r>
              <a:rPr lang="en-US" sz="2400" dirty="0" smtClean="0">
                <a:solidFill>
                  <a:srgbClr val="900000"/>
                </a:solidFill>
              </a:rPr>
              <a:t>Why?</a:t>
            </a:r>
            <a:endParaRPr lang="en-US" sz="2400" dirty="0">
              <a:solidFill>
                <a:srgbClr val="900000"/>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895672820"/>
              </p:ext>
            </p:extLst>
          </p:nvPr>
        </p:nvGraphicFramePr>
        <p:xfrm>
          <a:off x="2851138" y="4909088"/>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9" name="TextBox 18"/>
          <p:cNvSpPr txBox="1"/>
          <p:nvPr/>
        </p:nvSpPr>
        <p:spPr>
          <a:xfrm>
            <a:off x="4551654" y="4618294"/>
            <a:ext cx="818908" cy="307777"/>
          </a:xfrm>
          <a:prstGeom prst="rect">
            <a:avLst/>
          </a:prstGeom>
          <a:noFill/>
        </p:spPr>
        <p:txBody>
          <a:bodyPr wrap="square" rtlCol="0">
            <a:spAutoFit/>
          </a:bodyPr>
          <a:lstStyle/>
          <a:p>
            <a:r>
              <a:rPr lang="en-US" sz="1400" dirty="0"/>
              <a:t>Player 2</a:t>
            </a:r>
          </a:p>
        </p:txBody>
      </p:sp>
      <p:sp>
        <p:nvSpPr>
          <p:cNvPr id="20" name="TextBox 19"/>
          <p:cNvSpPr txBox="1"/>
          <p:nvPr/>
        </p:nvSpPr>
        <p:spPr>
          <a:xfrm rot="16200000">
            <a:off x="2260335" y="5307401"/>
            <a:ext cx="752286" cy="307777"/>
          </a:xfrm>
          <a:prstGeom prst="rect">
            <a:avLst/>
          </a:prstGeom>
          <a:noFill/>
        </p:spPr>
        <p:txBody>
          <a:bodyPr wrap="square" rtlCol="0">
            <a:spAutoFit/>
          </a:bodyPr>
          <a:lstStyle/>
          <a:p>
            <a:r>
              <a:rPr lang="en-US" sz="1400" dirty="0"/>
              <a:t>Player 1</a:t>
            </a:r>
          </a:p>
        </p:txBody>
      </p:sp>
      <p:sp>
        <p:nvSpPr>
          <p:cNvPr id="21" name="Oval 20"/>
          <p:cNvSpPr/>
          <p:nvPr/>
        </p:nvSpPr>
        <p:spPr>
          <a:xfrm>
            <a:off x="5398076" y="4909088"/>
            <a:ext cx="532389" cy="286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626261" y="5212403"/>
            <a:ext cx="191948" cy="915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4814052" y="5203731"/>
            <a:ext cx="191948" cy="915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 name="TextBox 23"/>
              <p:cNvSpPr txBox="1"/>
              <p:nvPr/>
            </p:nvSpPr>
            <p:spPr>
              <a:xfrm>
                <a:off x="4939189" y="5290282"/>
                <a:ext cx="60625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solidFill>
                          <a:latin typeface="Cambria Math" panose="02040503050406030204" pitchFamily="18" charset="0"/>
                        </a:rPr>
                        <m:t>≥</m:t>
                      </m:r>
                    </m:oMath>
                  </m:oMathPara>
                </a14:m>
                <a:endParaRPr lang="en-US" sz="3200" dirty="0">
                  <a:solidFill>
                    <a:schemeClr val="accent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939189" y="5290282"/>
                <a:ext cx="606256" cy="584775"/>
              </a:xfrm>
              <a:prstGeom prst="rect">
                <a:avLst/>
              </a:prstGeom>
              <a:blipFill rotWithShape="0">
                <a:blip r:embed="rId2"/>
                <a:stretch>
                  <a:fillRect/>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136974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a:t>
            </a:r>
            <a:r>
              <a:rPr lang="en-US" dirty="0" smtClean="0"/>
              <a:t>PSNE through Iterative Removal</a:t>
            </a:r>
            <a:endParaRPr lang="en-US" dirty="0"/>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smtClean="0"/>
              <a:t>Remove </a:t>
            </a:r>
            <a:r>
              <a:rPr lang="en-US" sz="2400" dirty="0"/>
              <a:t>strictly dominated actions (pure strategies) and then find PSNE in the remaining </a:t>
            </a:r>
            <a:r>
              <a:rPr lang="en-US" sz="2400" dirty="0" smtClean="0"/>
              <a:t>game</a:t>
            </a:r>
          </a:p>
          <a:p>
            <a:endParaRPr lang="en-US" sz="2400" dirty="0" smtClean="0"/>
          </a:p>
          <a:p>
            <a:r>
              <a:rPr lang="en-US" sz="2400" dirty="0" smtClean="0"/>
              <a:t>Repeat the process until no actions can be removed</a:t>
            </a:r>
          </a:p>
          <a:p>
            <a:r>
              <a:rPr lang="en-US" sz="2400" dirty="0" smtClean="0"/>
              <a:t>This is the Iterative </a:t>
            </a:r>
            <a:r>
              <a:rPr lang="en-US" sz="2400" dirty="0"/>
              <a:t>Removal algorithm </a:t>
            </a:r>
            <a:r>
              <a:rPr lang="en-US" sz="2400" dirty="0" smtClean="0"/>
              <a:t>(also known as Iterative </a:t>
            </a:r>
            <a:r>
              <a:rPr lang="en-US" sz="2400" dirty="0"/>
              <a:t>Elimination of Strictly Dominated </a:t>
            </a:r>
            <a:r>
              <a:rPr lang="en-US" sz="2400" dirty="0" smtClean="0"/>
              <a:t>Strategies)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1668151476"/>
              </p:ext>
            </p:extLst>
          </p:nvPr>
        </p:nvGraphicFramePr>
        <p:xfrm>
          <a:off x="2851138" y="480447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5" name="TextBox 14"/>
          <p:cNvSpPr txBox="1"/>
          <p:nvPr/>
        </p:nvSpPr>
        <p:spPr>
          <a:xfrm>
            <a:off x="4551654" y="4513683"/>
            <a:ext cx="818908" cy="307777"/>
          </a:xfrm>
          <a:prstGeom prst="rect">
            <a:avLst/>
          </a:prstGeom>
          <a:noFill/>
        </p:spPr>
        <p:txBody>
          <a:bodyPr wrap="square" rtlCol="0">
            <a:spAutoFit/>
          </a:bodyPr>
          <a:lstStyle/>
          <a:p>
            <a:r>
              <a:rPr lang="en-US" sz="1400" dirty="0"/>
              <a:t>Player 2</a:t>
            </a:r>
          </a:p>
        </p:txBody>
      </p:sp>
      <p:sp>
        <p:nvSpPr>
          <p:cNvPr id="16" name="TextBox 15"/>
          <p:cNvSpPr txBox="1"/>
          <p:nvPr/>
        </p:nvSpPr>
        <p:spPr>
          <a:xfrm rot="16200000">
            <a:off x="2260335" y="5202790"/>
            <a:ext cx="752286" cy="307777"/>
          </a:xfrm>
          <a:prstGeom prst="rect">
            <a:avLst/>
          </a:prstGeom>
          <a:noFill/>
        </p:spPr>
        <p:txBody>
          <a:bodyPr wrap="square" rtlCol="0">
            <a:spAutoFit/>
          </a:bodyPr>
          <a:lstStyle/>
          <a:p>
            <a:r>
              <a:rPr lang="en-US" sz="1400" dirty="0"/>
              <a:t>Player 1</a:t>
            </a:r>
          </a:p>
        </p:txBody>
      </p:sp>
      <p:sp>
        <p:nvSpPr>
          <p:cNvPr id="13" name="Rectangle 12"/>
          <p:cNvSpPr/>
          <p:nvPr/>
        </p:nvSpPr>
        <p:spPr>
          <a:xfrm>
            <a:off x="1607542" y="4010139"/>
            <a:ext cx="6069674" cy="461665"/>
          </a:xfrm>
          <a:prstGeom prst="rect">
            <a:avLst/>
          </a:prstGeom>
        </p:spPr>
        <p:txBody>
          <a:bodyPr wrap="none">
            <a:spAutoFit/>
          </a:bodyPr>
          <a:lstStyle/>
          <a:p>
            <a:pPr algn="ctr"/>
            <a:r>
              <a:rPr lang="en-US" sz="2400" dirty="0" smtClean="0">
                <a:solidFill>
                  <a:srgbClr val="0070C0"/>
                </a:solidFill>
              </a:rPr>
              <a:t>Find PSNE in this game using iterative removal</a:t>
            </a:r>
            <a:endParaRPr lang="en-US" sz="2400" dirty="0">
              <a:solidFill>
                <a:srgbClr val="0070C0"/>
              </a:solidFill>
            </a:endParaRPr>
          </a:p>
        </p:txBody>
      </p:sp>
      <p:sp>
        <p:nvSpPr>
          <p:cNvPr id="10" name="Rectangle 9"/>
          <p:cNvSpPr/>
          <p:nvPr/>
        </p:nvSpPr>
        <p:spPr>
          <a:xfrm>
            <a:off x="544975" y="2031204"/>
            <a:ext cx="8054050" cy="461665"/>
          </a:xfrm>
          <a:prstGeom prst="rect">
            <a:avLst/>
          </a:prstGeom>
        </p:spPr>
        <p:txBody>
          <a:bodyPr wrap="square">
            <a:spAutoFit/>
          </a:bodyPr>
          <a:lstStyle/>
          <a:p>
            <a:r>
              <a:rPr lang="en-US" sz="2400" dirty="0" smtClean="0">
                <a:solidFill>
                  <a:srgbClr val="0070C0"/>
                </a:solidFill>
              </a:rPr>
              <a:t>Can have new </a:t>
            </a:r>
            <a:r>
              <a:rPr lang="en-US" sz="2400" dirty="0">
                <a:solidFill>
                  <a:srgbClr val="0070C0"/>
                </a:solidFill>
              </a:rPr>
              <a:t>strictly dominated actions in the remaining game!</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41</a:t>
            </a:fld>
            <a:endParaRPr lang="en-US" dirty="0"/>
          </a:p>
        </p:txBody>
      </p:sp>
    </p:spTree>
    <p:extLst>
      <p:ext uri="{BB962C8B-B14F-4D97-AF65-F5344CB8AC3E}">
        <p14:creationId xmlns:p14="http://schemas.microsoft.com/office/powerpoint/2010/main" val="7514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a:t>
            </a:r>
            <a:r>
              <a:rPr lang="en-US" dirty="0" smtClean="0"/>
              <a:t>PSNE through Iterative Removal</a:t>
            </a:r>
            <a:endParaRPr lang="en-US" dirty="0"/>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smtClean="0"/>
              <a:t>Remove </a:t>
            </a:r>
            <a:r>
              <a:rPr lang="en-US" sz="2400" dirty="0"/>
              <a:t>strictly dominated actions (pure strategies) and then find PSNE in the remaining </a:t>
            </a:r>
            <a:r>
              <a:rPr lang="en-US" sz="2400" dirty="0" smtClean="0"/>
              <a:t>game</a:t>
            </a:r>
          </a:p>
          <a:p>
            <a:endParaRPr lang="en-US" sz="2400" dirty="0" smtClean="0"/>
          </a:p>
          <a:p>
            <a:r>
              <a:rPr lang="en-US" sz="2400" dirty="0" smtClean="0"/>
              <a:t>Repeat the process until no actions can be removed</a:t>
            </a:r>
          </a:p>
          <a:p>
            <a:r>
              <a:rPr lang="en-US" sz="2400" dirty="0" smtClean="0"/>
              <a:t>This is the Iterative </a:t>
            </a:r>
            <a:r>
              <a:rPr lang="en-US" sz="2400" dirty="0"/>
              <a:t>Removal algorithm </a:t>
            </a:r>
            <a:r>
              <a:rPr lang="en-US" sz="2400" dirty="0" smtClean="0"/>
              <a:t>(also known as Iterative </a:t>
            </a:r>
            <a:r>
              <a:rPr lang="en-US" sz="2400" dirty="0"/>
              <a:t>Elimination of Strictly Dominated </a:t>
            </a:r>
            <a:r>
              <a:rPr lang="en-US" sz="2400" dirty="0" smtClean="0"/>
              <a:t>Strategies)</a:t>
            </a:r>
            <a:endParaRPr lang="en-US" sz="2400" dirty="0"/>
          </a:p>
        </p:txBody>
      </p:sp>
      <p:sp>
        <p:nvSpPr>
          <p:cNvPr id="10" name="Rectangle 9"/>
          <p:cNvSpPr/>
          <p:nvPr/>
        </p:nvSpPr>
        <p:spPr>
          <a:xfrm>
            <a:off x="544975" y="2031204"/>
            <a:ext cx="8054050" cy="461665"/>
          </a:xfrm>
          <a:prstGeom prst="rect">
            <a:avLst/>
          </a:prstGeom>
        </p:spPr>
        <p:txBody>
          <a:bodyPr wrap="square">
            <a:spAutoFit/>
          </a:bodyPr>
          <a:lstStyle/>
          <a:p>
            <a:r>
              <a:rPr lang="en-US" sz="2400" dirty="0" smtClean="0">
                <a:solidFill>
                  <a:srgbClr val="0070C0"/>
                </a:solidFill>
              </a:rPr>
              <a:t>Can have new </a:t>
            </a:r>
            <a:r>
              <a:rPr lang="en-US" sz="2400" dirty="0">
                <a:solidFill>
                  <a:srgbClr val="0070C0"/>
                </a:solidFill>
              </a:rPr>
              <a:t>strictly dominated actions in the remaining game!</a:t>
            </a:r>
          </a:p>
        </p:txBody>
      </p:sp>
      <p:graphicFrame>
        <p:nvGraphicFramePr>
          <p:cNvPr id="12" name="Table 11"/>
          <p:cNvGraphicFramePr>
            <a:graphicFrameLocks noGrp="1"/>
          </p:cNvGraphicFramePr>
          <p:nvPr>
            <p:extLst/>
          </p:nvPr>
        </p:nvGraphicFramePr>
        <p:xfrm>
          <a:off x="457200" y="5014110"/>
          <a:ext cx="1807845" cy="12192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gridCol w="449580">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graphicFrame>
        <p:nvGraphicFramePr>
          <p:cNvPr id="17" name="Table 16"/>
          <p:cNvGraphicFramePr>
            <a:graphicFrameLocks noGrp="1"/>
          </p:cNvGraphicFramePr>
          <p:nvPr>
            <p:extLst/>
          </p:nvPr>
        </p:nvGraphicFramePr>
        <p:xfrm>
          <a:off x="2685326" y="5014110"/>
          <a:ext cx="1358265" cy="12192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extLst>
                  <a:ext uri="{0D108BD9-81ED-4DB2-BD59-A6C34878D82A}">
                    <a16:rowId xmlns:a16="http://schemas.microsoft.com/office/drawing/2014/main" xmlns="" val="10003"/>
                  </a:ext>
                </a:extLst>
              </a:tr>
            </a:tbl>
          </a:graphicData>
        </a:graphic>
      </p:graphicFrame>
      <p:sp>
        <p:nvSpPr>
          <p:cNvPr id="18" name="Right Arrow 17"/>
          <p:cNvSpPr/>
          <p:nvPr/>
        </p:nvSpPr>
        <p:spPr>
          <a:xfrm>
            <a:off x="2334360" y="5575139"/>
            <a:ext cx="281651"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Table 18"/>
          <p:cNvGraphicFramePr>
            <a:graphicFrameLocks noGrp="1"/>
          </p:cNvGraphicFramePr>
          <p:nvPr>
            <p:extLst/>
          </p:nvPr>
        </p:nvGraphicFramePr>
        <p:xfrm>
          <a:off x="4323144" y="5014110"/>
          <a:ext cx="1358265" cy="9144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bl>
          </a:graphicData>
        </a:graphic>
      </p:graphicFrame>
      <p:sp>
        <p:nvSpPr>
          <p:cNvPr id="20" name="Right Arrow 19"/>
          <p:cNvSpPr/>
          <p:nvPr/>
        </p:nvSpPr>
        <p:spPr>
          <a:xfrm>
            <a:off x="4084084" y="557513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5779775" y="553882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Table 21"/>
          <p:cNvGraphicFramePr>
            <a:graphicFrameLocks noGrp="1"/>
          </p:cNvGraphicFramePr>
          <p:nvPr>
            <p:extLst/>
          </p:nvPr>
        </p:nvGraphicFramePr>
        <p:xfrm>
          <a:off x="6076709" y="5014110"/>
          <a:ext cx="819785" cy="9144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449580">
                  <a:extLst>
                    <a:ext uri="{9D8B030D-6E8A-4147-A177-3AD203B41FA5}">
                      <a16:colId xmlns:a16="http://schemas.microsoft.com/office/drawing/2014/main" xmlns="" val="20001"/>
                    </a:ext>
                  </a:extLst>
                </a:gridCol>
              </a:tblGrid>
              <a:tr h="285036">
                <a:tc>
                  <a:txBody>
                    <a:bodyPr/>
                    <a:lstStyle/>
                    <a:p>
                      <a:pPr algn="ctr"/>
                      <a:endParaRPr lang="en-US" sz="1400" dirty="0"/>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bl>
          </a:graphicData>
        </a:graphic>
      </p:graphicFrame>
      <p:sp>
        <p:nvSpPr>
          <p:cNvPr id="23" name="Right Arrow 22"/>
          <p:cNvSpPr/>
          <p:nvPr/>
        </p:nvSpPr>
        <p:spPr>
          <a:xfrm>
            <a:off x="7039486" y="553882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Table 23"/>
          <p:cNvGraphicFramePr>
            <a:graphicFrameLocks noGrp="1"/>
          </p:cNvGraphicFramePr>
          <p:nvPr>
            <p:extLst/>
          </p:nvPr>
        </p:nvGraphicFramePr>
        <p:xfrm>
          <a:off x="7381045" y="5014110"/>
          <a:ext cx="819785" cy="6096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449580">
                  <a:extLst>
                    <a:ext uri="{9D8B030D-6E8A-4147-A177-3AD203B41FA5}">
                      <a16:colId xmlns:a16="http://schemas.microsoft.com/office/drawing/2014/main" xmlns="" val="20001"/>
                    </a:ext>
                  </a:extLst>
                </a:gridCol>
              </a:tblGrid>
              <a:tr h="285036">
                <a:tc>
                  <a:txBody>
                    <a:bodyPr/>
                    <a:lstStyle/>
                    <a:p>
                      <a:pPr algn="ctr"/>
                      <a:endParaRPr lang="en-US" sz="1400" dirty="0"/>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M</a:t>
                      </a:r>
                    </a:p>
                  </a:txBody>
                  <a:tcPr/>
                </a:tc>
                <a:tc>
                  <a:txBody>
                    <a:bodyPr/>
                    <a:lstStyle/>
                    <a:p>
                      <a:pPr algn="ctr"/>
                      <a:r>
                        <a:rPr lang="en-US" sz="1400" dirty="0"/>
                        <a:t>2,4</a:t>
                      </a:r>
                    </a:p>
                  </a:txBody>
                  <a:tcPr/>
                </a:tc>
                <a:extLst>
                  <a:ext uri="{0D108BD9-81ED-4DB2-BD59-A6C34878D82A}">
                    <a16:rowId xmlns:a16="http://schemas.microsoft.com/office/drawing/2014/main" xmlns="" val="10001"/>
                  </a:ext>
                </a:extLst>
              </a:tr>
            </a:tbl>
          </a:graphicData>
        </a:graphic>
      </p:graphicFrame>
      <p:sp>
        <p:nvSpPr>
          <p:cNvPr id="25" name="Rectangle 24"/>
          <p:cNvSpPr/>
          <p:nvPr/>
        </p:nvSpPr>
        <p:spPr>
          <a:xfrm>
            <a:off x="1607542" y="4010139"/>
            <a:ext cx="6069674" cy="461665"/>
          </a:xfrm>
          <a:prstGeom prst="rect">
            <a:avLst/>
          </a:prstGeom>
        </p:spPr>
        <p:txBody>
          <a:bodyPr wrap="none">
            <a:spAutoFit/>
          </a:bodyPr>
          <a:lstStyle/>
          <a:p>
            <a:pPr algn="ctr"/>
            <a:r>
              <a:rPr lang="en-US" sz="2400" dirty="0" smtClean="0">
                <a:solidFill>
                  <a:srgbClr val="0070C0"/>
                </a:solidFill>
              </a:rPr>
              <a:t>Find PSNE in this game using iterative removal</a:t>
            </a:r>
            <a:endParaRPr lang="en-US" sz="2400" dirty="0">
              <a:solidFill>
                <a:srgbClr val="0070C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42</a:t>
            </a:fld>
            <a:endParaRPr lang="en-US" dirty="0"/>
          </a:p>
        </p:txBody>
      </p:sp>
    </p:spTree>
    <p:extLst>
      <p:ext uri="{BB962C8B-B14F-4D97-AF65-F5344CB8AC3E}">
        <p14:creationId xmlns:p14="http://schemas.microsoft.com/office/powerpoint/2010/main" val="56908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 through Iterative Removal</a:t>
            </a:r>
          </a:p>
        </p:txBody>
      </p:sp>
      <p:sp>
        <p:nvSpPr>
          <p:cNvPr id="3" name="Content Placeholder 2"/>
          <p:cNvSpPr>
            <a:spLocks noGrp="1"/>
          </p:cNvSpPr>
          <p:nvPr>
            <p:ph sz="quarter" idx="1"/>
          </p:nvPr>
        </p:nvSpPr>
        <p:spPr>
          <a:xfrm>
            <a:off x="457200" y="1219200"/>
            <a:ext cx="8229600" cy="3495063"/>
          </a:xfrm>
        </p:spPr>
        <p:txBody>
          <a:bodyPr>
            <a:normAutofit/>
          </a:bodyPr>
          <a:lstStyle/>
          <a:p>
            <a:r>
              <a:rPr lang="en-US" sz="2400" dirty="0" smtClean="0"/>
              <a:t>When the algorithm terminates, if </a:t>
            </a:r>
            <a:r>
              <a:rPr lang="en-US" sz="2400" dirty="0"/>
              <a:t>the remaining game has only one action for each player, then that is the unique </a:t>
            </a:r>
            <a:r>
              <a:rPr lang="en-US" sz="2400" dirty="0" smtClean="0"/>
              <a:t>NE </a:t>
            </a:r>
            <a:r>
              <a:rPr lang="en-US" sz="2400" dirty="0"/>
              <a:t>of the game and the game is called dominance solvable</a:t>
            </a:r>
          </a:p>
          <a:p>
            <a:pPr lvl="1"/>
            <a:r>
              <a:rPr lang="en-US" dirty="0"/>
              <a:t>It may not be a dominant strategy equilibrium</a:t>
            </a:r>
          </a:p>
          <a:p>
            <a:r>
              <a:rPr lang="en-US" sz="2400" dirty="0"/>
              <a:t>When the remaining game has more than one action for some players, find PSNE in the remaining game</a:t>
            </a:r>
          </a:p>
          <a:p>
            <a:r>
              <a:rPr lang="en-US" sz="2400" dirty="0"/>
              <a:t>Order of removal does not matter</a:t>
            </a:r>
          </a:p>
        </p:txBody>
      </p:sp>
      <p:graphicFrame>
        <p:nvGraphicFramePr>
          <p:cNvPr id="17" name="Table 16"/>
          <p:cNvGraphicFramePr>
            <a:graphicFrameLocks noGrp="1"/>
          </p:cNvGraphicFramePr>
          <p:nvPr>
            <p:extLst/>
          </p:nvPr>
        </p:nvGraphicFramePr>
        <p:xfrm>
          <a:off x="2669800" y="5071134"/>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8" name="TextBox 17"/>
          <p:cNvSpPr txBox="1"/>
          <p:nvPr/>
        </p:nvSpPr>
        <p:spPr>
          <a:xfrm>
            <a:off x="4370316" y="4780340"/>
            <a:ext cx="818908" cy="307777"/>
          </a:xfrm>
          <a:prstGeom prst="rect">
            <a:avLst/>
          </a:prstGeom>
          <a:noFill/>
        </p:spPr>
        <p:txBody>
          <a:bodyPr wrap="square" rtlCol="0">
            <a:spAutoFit/>
          </a:bodyPr>
          <a:lstStyle/>
          <a:p>
            <a:r>
              <a:rPr lang="en-US" sz="1400" dirty="0"/>
              <a:t>Player 2</a:t>
            </a:r>
          </a:p>
        </p:txBody>
      </p:sp>
      <p:sp>
        <p:nvSpPr>
          <p:cNvPr id="19" name="TextBox 18"/>
          <p:cNvSpPr txBox="1"/>
          <p:nvPr/>
        </p:nvSpPr>
        <p:spPr>
          <a:xfrm rot="16200000">
            <a:off x="2078997" y="546944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43</a:t>
            </a:fld>
            <a:endParaRPr lang="en-US" dirty="0"/>
          </a:p>
        </p:txBody>
      </p:sp>
    </p:spTree>
    <p:extLst>
      <p:ext uri="{BB962C8B-B14F-4D97-AF65-F5344CB8AC3E}">
        <p14:creationId xmlns:p14="http://schemas.microsoft.com/office/powerpoint/2010/main" val="337506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smtClean="0"/>
              <a:t>Can we still apply iterative removal?</a:t>
            </a:r>
          </a:p>
          <a:p>
            <a:pPr lvl="1"/>
            <a:r>
              <a:rPr lang="en-US" dirty="0" smtClean="0"/>
              <a:t>Yes! The removed strategies </a:t>
            </a:r>
            <a:r>
              <a:rPr lang="en-US" dirty="0"/>
              <a:t>cannot be part of </a:t>
            </a:r>
            <a:r>
              <a:rPr lang="en-US" dirty="0" smtClean="0"/>
              <a:t>any NE</a:t>
            </a:r>
          </a:p>
          <a:p>
            <a:pPr lvl="1"/>
            <a:r>
              <a:rPr lang="en-US" dirty="0" smtClean="0"/>
              <a:t>You can always apply iterative removal first</a:t>
            </a:r>
          </a:p>
          <a:p>
            <a:endParaRPr lang="en-US" dirty="0"/>
          </a:p>
          <a:p>
            <a:endParaRPr lang="en-US" dirty="0" smtClean="0"/>
          </a:p>
        </p:txBody>
      </p:sp>
      <p:sp>
        <p:nvSpPr>
          <p:cNvPr id="7" name="Slide Number Placeholder 6"/>
          <p:cNvSpPr>
            <a:spLocks noGrp="1"/>
          </p:cNvSpPr>
          <p:nvPr>
            <p:ph type="sldNum" sz="quarter" idx="12"/>
          </p:nvPr>
        </p:nvSpPr>
        <p:spPr/>
        <p:txBody>
          <a:bodyPr/>
          <a:lstStyle/>
          <a:p>
            <a:fld id="{A3B20E47-2A4C-4221-B6B9-A2AC2F1C1077}" type="slidenum">
              <a:rPr lang="en-US" smtClean="0"/>
              <a:pPr/>
              <a:t>44</a:t>
            </a:fld>
            <a:endParaRPr lang="en-US" dirty="0"/>
          </a:p>
        </p:txBody>
      </p:sp>
    </p:spTree>
    <p:extLst>
      <p:ext uri="{BB962C8B-B14F-4D97-AF65-F5344CB8AC3E}">
        <p14:creationId xmlns:p14="http://schemas.microsoft.com/office/powerpoint/2010/main" val="316980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smtClean="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smtClean="0">
                    <a:solidFill>
                      <a:srgbClr val="0070C0"/>
                    </a:solidFill>
                  </a:rPr>
                  <a:t> is a NE, what </a:t>
                </a:r>
                <a:r>
                  <a:rPr lang="en-US" sz="2400" dirty="0">
                    <a:solidFill>
                      <a:srgbClr val="0070C0"/>
                    </a:solidFill>
                  </a:rPr>
                  <a:t>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45</a:t>
            </a:fld>
            <a:endParaRPr lang="en-US" dirty="0"/>
          </a:p>
        </p:txBody>
      </p:sp>
    </p:spTree>
    <p:extLst>
      <p:ext uri="{BB962C8B-B14F-4D97-AF65-F5344CB8AC3E}">
        <p14:creationId xmlns:p14="http://schemas.microsoft.com/office/powerpoint/2010/main" val="2186054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616515"/>
              </a:xfrm>
              <a:prstGeom prst="rect">
                <a:avLst/>
              </a:prstGeom>
            </p:spPr>
            <p:txBody>
              <a:bodyPr wrap="square">
                <a:spAutoFit/>
              </a:bodyPr>
              <a:lstStyle/>
              <a:p>
                <a:pPr algn="ctr"/>
                <a:r>
                  <a:rPr lang="en-US" sz="2400" dirty="0" smtClean="0">
                    <a:solidFill>
                      <a:srgbClr val="0070C0"/>
                    </a:solidFill>
                  </a:rPr>
                  <a:t>Is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t>
                </a:r>
                <a:r>
                  <a:rPr lang="en-US" sz="2400" dirty="0" smtClean="0">
                    <a:solidFill>
                      <a:srgbClr val="0070C0"/>
                    </a:solidFill>
                  </a:rPr>
                  <a:t>an NE?</a:t>
                </a:r>
                <a:endParaRPr lang="en-US" sz="2400" dirty="0">
                  <a:solidFill>
                    <a:srgbClr val="0070C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616515"/>
              </a:xfrm>
              <a:prstGeom prst="rect">
                <a:avLst/>
              </a:prstGeom>
              <a:blipFill rotWithShape="0">
                <a:blip r:embed="rId3"/>
                <a:stretch>
                  <a:fillRect b="-8911"/>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46</a:t>
            </a:fld>
            <a:endParaRPr lang="en-US" dirty="0"/>
          </a:p>
        </p:txBody>
      </p:sp>
    </p:spTree>
    <p:extLst>
      <p:ext uri="{BB962C8B-B14F-4D97-AF65-F5344CB8AC3E}">
        <p14:creationId xmlns:p14="http://schemas.microsoft.com/office/powerpoint/2010/main" val="3308039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616515"/>
              </a:xfrm>
              <a:prstGeom prst="rect">
                <a:avLst/>
              </a:prstGeom>
            </p:spPr>
            <p:txBody>
              <a:bodyPr wrap="square">
                <a:spAutoFit/>
              </a:bodyPr>
              <a:lstStyle/>
              <a:p>
                <a:pPr algn="ctr"/>
                <a:r>
                  <a:rPr lang="en-US" sz="2400" dirty="0" smtClean="0">
                    <a:solidFill>
                      <a:srgbClr val="0070C0"/>
                    </a:solidFill>
                  </a:rPr>
                  <a:t>Is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t>
                </a:r>
                <a:r>
                  <a:rPr lang="en-US" sz="2400" dirty="0" smtClean="0">
                    <a:solidFill>
                      <a:srgbClr val="0070C0"/>
                    </a:solidFill>
                  </a:rPr>
                  <a:t>an NE?</a:t>
                </a:r>
                <a:endParaRPr lang="en-US" sz="2400" dirty="0">
                  <a:solidFill>
                    <a:srgbClr val="0070C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616515"/>
              </a:xfrm>
              <a:prstGeom prst="rect">
                <a:avLst/>
              </a:prstGeom>
              <a:blipFill rotWithShape="0">
                <a:blip r:embed="rId3"/>
                <a:stretch>
                  <a:fillRect b="-8911"/>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14" name="Rectangle 13"/>
              <p:cNvSpPr/>
              <p:nvPr/>
            </p:nvSpPr>
            <p:spPr>
              <a:xfrm>
                <a:off x="304405" y="4530115"/>
                <a:ext cx="8382395" cy="155985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∗1=2/3</m:t>
                      </m:r>
                    </m:oMath>
                  </m:oMathPara>
                </a14:m>
                <a:endParaRPr lang="en-US" dirty="0"/>
              </a:p>
              <a:p>
                <a:pPr algn="ct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oMath>
                </a14:m>
                <a:r>
                  <a:rPr lang="en-US" dirty="0"/>
                  <a:t>, </a:t>
                </a:r>
              </a:p>
              <a:p>
                <a:pPr algn="ctr"/>
                <a:r>
                  <a:rPr lang="en-US" dirty="0"/>
                  <a:t>So for any strategy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𝐴</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,1−</m:t>
                    </m:r>
                    <m:r>
                      <a:rPr lang="en-US" i="1">
                        <a:latin typeface="Cambria Math" panose="02040503050406030204" pitchFamily="18" charset="0"/>
                      </a:rPr>
                      <m:t>𝜖</m:t>
                    </m:r>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𝐴</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𝜖</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𝜖</m:t>
                        </m:r>
                      </m:e>
                    </m:d>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oMath>
                </a14:m>
                <a:r>
                  <a:rPr lang="en-US" dirty="0"/>
                  <a:t> </a:t>
                </a:r>
                <a14:m>
                  <m:oMath xmlns:m="http://schemas.openxmlformats.org/officeDocument/2006/math">
                    <m:r>
                      <a:rPr lang="en-US" i="1">
                        <a:latin typeface="Cambria Math" panose="02040503050406030204" pitchFamily="18" charset="0"/>
                      </a:rPr>
                      <m:t>=2/3</m:t>
                    </m:r>
                  </m:oMath>
                </a14:m>
                <a:endParaRPr lang="en-US" dirty="0"/>
              </a:p>
              <a:p>
                <a:pPr algn="ctr"/>
                <a:r>
                  <a:rPr lang="en-US" dirty="0"/>
                  <a:t>So Alex has no incentive to deviate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oMath>
                </a14:m>
                <a:r>
                  <a:rPr lang="en-US" dirty="0"/>
                  <a:t> cannot increase). Similar reasoning goes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𝐵</m:t>
                        </m:r>
                      </m:sub>
                    </m:sSub>
                  </m:oMath>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304405" y="4530115"/>
                <a:ext cx="8382395" cy="1559851"/>
              </a:xfrm>
              <a:prstGeom prst="rect">
                <a:avLst/>
              </a:prstGeom>
              <a:blipFill rotWithShape="0">
                <a:blip r:embed="rId4"/>
                <a:stretch>
                  <a:fillRect l="-145" b="-507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47</a:t>
            </a:fld>
            <a:endParaRPr lang="en-US" dirty="0"/>
          </a:p>
        </p:txBody>
      </p:sp>
    </p:spTree>
    <p:extLst>
      <p:ext uri="{BB962C8B-B14F-4D97-AF65-F5344CB8AC3E}">
        <p14:creationId xmlns:p14="http://schemas.microsoft.com/office/powerpoint/2010/main" val="61017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smtClean="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smtClean="0">
                    <a:solidFill>
                      <a:srgbClr val="0070C0"/>
                    </a:solidFill>
                  </a:rPr>
                  <a:t> is a NE, what </a:t>
                </a:r>
                <a:r>
                  <a:rPr lang="en-US" sz="2400" dirty="0">
                    <a:solidFill>
                      <a:srgbClr val="0070C0"/>
                    </a:solidFill>
                  </a:rPr>
                  <a:t>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48</a:t>
            </a:fld>
            <a:endParaRPr lang="en-US" dirty="0"/>
          </a:p>
        </p:txBody>
      </p:sp>
    </p:spTree>
    <p:extLst>
      <p:ext uri="{BB962C8B-B14F-4D97-AF65-F5344CB8AC3E}">
        <p14:creationId xmlns:p14="http://schemas.microsoft.com/office/powerpoint/2010/main" val="31599577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smtClean="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smtClean="0">
                    <a:solidFill>
                      <a:srgbClr val="0070C0"/>
                    </a:solidFill>
                  </a:rPr>
                  <a:t> is a NE, what </a:t>
                </a:r>
                <a:r>
                  <a:rPr lang="en-US" sz="2400" dirty="0">
                    <a:solidFill>
                      <a:srgbClr val="0070C0"/>
                    </a:solidFill>
                  </a:rPr>
                  <a:t>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Rectangle 7"/>
              <p:cNvSpPr/>
              <p:nvPr/>
            </p:nvSpPr>
            <p:spPr>
              <a:xfrm>
                <a:off x="2194953" y="4534665"/>
                <a:ext cx="3955062" cy="8309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2194953" y="4534665"/>
                <a:ext cx="3955062" cy="830997"/>
              </a:xfrm>
              <a:prstGeom prst="rect">
                <a:avLst/>
              </a:prstGeom>
              <a:blipFill rotWithShape="0">
                <a:blip r:embed="rId4"/>
                <a:stretch>
                  <a:fillRect b="-1471"/>
                </a:stretch>
              </a:blipFill>
            </p:spPr>
            <p:txBody>
              <a:bodyPr/>
              <a:lstStyle/>
              <a:p>
                <a:r>
                  <a:rPr lang="en-US">
                    <a:noFill/>
                  </a:rPr>
                  <a:t> </a:t>
                </a:r>
              </a:p>
            </p:txBody>
          </p:sp>
        </mc:Fallback>
      </mc:AlternateContent>
      <p:sp>
        <p:nvSpPr>
          <p:cNvPr id="9" name="Rectangle 8"/>
          <p:cNvSpPr/>
          <p:nvPr/>
        </p:nvSpPr>
        <p:spPr>
          <a:xfrm>
            <a:off x="6796798" y="4723370"/>
            <a:ext cx="970522" cy="461665"/>
          </a:xfrm>
          <a:prstGeom prst="rect">
            <a:avLst/>
          </a:prstGeom>
        </p:spPr>
        <p:txBody>
          <a:bodyPr wrap="none">
            <a:spAutoFit/>
          </a:bodyPr>
          <a:lstStyle/>
          <a:p>
            <a:r>
              <a:rPr lang="en-US" sz="2400" dirty="0">
                <a:solidFill>
                  <a:srgbClr val="900000"/>
                </a:solidFill>
              </a:rPr>
              <a:t>Why? </a:t>
            </a:r>
            <a:endParaRPr lang="en-US" sz="2400" dirty="0"/>
          </a:p>
        </p:txBody>
      </p:sp>
      <mc:AlternateContent xmlns:mc="http://schemas.openxmlformats.org/markup-compatibility/2006" xmlns:a14="http://schemas.microsoft.com/office/drawing/2010/main">
        <mc:Choice Requires="a14">
          <p:sp>
            <p:nvSpPr>
              <p:cNvPr id="14" name="TextBox 13"/>
              <p:cNvSpPr txBox="1"/>
              <p:nvPr/>
            </p:nvSpPr>
            <p:spPr>
              <a:xfrm>
                <a:off x="716651" y="5384425"/>
                <a:ext cx="7623840" cy="830997"/>
              </a:xfrm>
              <a:prstGeom prst="rect">
                <a:avLst/>
              </a:prstGeom>
              <a:noFill/>
            </p:spPr>
            <p:txBody>
              <a:bodyPr wrap="square" rtlCol="0">
                <a:spAutoFit/>
              </a:bodyPr>
              <a:lstStyle/>
              <a:p>
                <a:r>
                  <a:rPr lang="en-US" sz="2400" dirty="0" smtClean="0">
                    <a:solidFill>
                      <a:srgbClr val="900000"/>
                    </a:solidFill>
                  </a:rPr>
                  <a:t>For Alex: </a:t>
                </a:r>
                <a14:m>
                  <m:oMath xmlns:m="http://schemas.openxmlformats.org/officeDocument/2006/math">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𝐴</m:t>
                        </m:r>
                      </m:sub>
                    </m:sSub>
                    <m:r>
                      <a:rPr lang="en-US" sz="2400" b="0" i="1" smtClean="0">
                        <a:solidFill>
                          <a:srgbClr val="900000"/>
                        </a:solidFill>
                        <a:latin typeface="Cambria Math" panose="02040503050406030204" pitchFamily="18" charset="0"/>
                      </a:rPr>
                      <m:t>∈</m:t>
                    </m:r>
                    <m:r>
                      <a:rPr lang="en-US" sz="2400" b="0" i="1" smtClean="0">
                        <a:solidFill>
                          <a:srgbClr val="900000"/>
                        </a:solidFill>
                        <a:latin typeface="Cambria Math" panose="02040503050406030204" pitchFamily="18" charset="0"/>
                      </a:rPr>
                      <m:t>𝐵𝑅</m:t>
                    </m:r>
                    <m:r>
                      <a:rPr lang="en-US" sz="2400" b="0" i="1" smtClean="0">
                        <a:solidFill>
                          <a:srgbClr val="900000"/>
                        </a:solidFill>
                        <a:latin typeface="Cambria Math" panose="02040503050406030204" pitchFamily="18" charset="0"/>
                      </a:rPr>
                      <m:t>(</m:t>
                    </m:r>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r>
                      <a:rPr lang="en-US" sz="2400" b="0" i="1" smtClean="0">
                        <a:solidFill>
                          <a:srgbClr val="900000"/>
                        </a:solidFill>
                        <a:latin typeface="Cambria Math" panose="02040503050406030204" pitchFamily="18" charset="0"/>
                      </a:rPr>
                      <m:t>)</m:t>
                    </m:r>
                  </m:oMath>
                </a14:m>
                <a:r>
                  <a:rPr lang="en-US" sz="2400" dirty="0" smtClean="0">
                    <a:solidFill>
                      <a:srgbClr val="900000"/>
                    </a:solidFill>
                  </a:rPr>
                  <a:t>, so according to Theorem 1, </a:t>
                </a:r>
              </a:p>
              <a:p>
                <a:r>
                  <a:rPr lang="en-US" sz="2400" dirty="0" smtClean="0">
                    <a:solidFill>
                      <a:srgbClr val="900000"/>
                    </a:solidFill>
                  </a:rPr>
                  <a:t>F</a:t>
                </a:r>
                <a14:m>
                  <m:oMath xmlns:m="http://schemas.openxmlformats.org/officeDocument/2006/math">
                    <m:r>
                      <a:rPr lang="en-US" sz="2400" b="0" i="1" smtClean="0">
                        <a:solidFill>
                          <a:srgbClr val="900000"/>
                        </a:solidFill>
                        <a:latin typeface="Cambria Math" panose="02040503050406030204" pitchFamily="18" charset="0"/>
                      </a:rPr>
                      <m:t>∈</m:t>
                    </m:r>
                    <m:r>
                      <a:rPr lang="en-US" sz="2400" b="0" i="1" smtClean="0">
                        <a:solidFill>
                          <a:srgbClr val="900000"/>
                        </a:solidFill>
                        <a:latin typeface="Cambria Math" panose="02040503050406030204" pitchFamily="18" charset="0"/>
                      </a:rPr>
                      <m:t>𝐵𝑅</m:t>
                    </m:r>
                    <m:d>
                      <m:dPr>
                        <m:ctrlPr>
                          <a:rPr lang="en-US" sz="2400" b="0" i="1" smtClean="0">
                            <a:solidFill>
                              <a:srgbClr val="900000"/>
                            </a:solidFill>
                            <a:latin typeface="Cambria Math" panose="02040503050406030204" pitchFamily="18" charset="0"/>
                          </a:rPr>
                        </m:ctrlPr>
                      </m:dPr>
                      <m:e>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e>
                    </m:d>
                  </m:oMath>
                </a14:m>
                <a:r>
                  <a:rPr lang="en-US" sz="2400" dirty="0" smtClean="0">
                    <a:solidFill>
                      <a:srgbClr val="900000"/>
                    </a:solidFill>
                  </a:rPr>
                  <a:t>, C</a:t>
                </a:r>
                <a14:m>
                  <m:oMath xmlns:m="http://schemas.openxmlformats.org/officeDocument/2006/math">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𝐵𝑅</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oMath>
                </a14:m>
                <a:r>
                  <a:rPr lang="en-US" sz="2400" dirty="0" smtClean="0">
                    <a:solidFill>
                      <a:srgbClr val="900000"/>
                    </a:solidFill>
                  </a:rPr>
                  <a:t>, so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b="0" i="1" smtClean="0">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smtClean="0">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b="0" i="1" smtClean="0">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a14:m>
                <a:endParaRPr lang="en-US" sz="2400" dirty="0">
                  <a:solidFill>
                    <a:srgbClr val="90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6651" y="5384425"/>
                <a:ext cx="7623840" cy="830997"/>
              </a:xfrm>
              <a:prstGeom prst="rect">
                <a:avLst/>
              </a:prstGeom>
              <a:blipFill rotWithShape="0">
                <a:blip r:embed="rId5"/>
                <a:stretch>
                  <a:fillRect l="-1280" t="-5839" b="-1532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49</a:t>
            </a:fld>
            <a:endParaRPr lang="en-US" dirty="0"/>
          </a:p>
        </p:txBody>
      </p:sp>
    </p:spTree>
    <p:extLst>
      <p:ext uri="{BB962C8B-B14F-4D97-AF65-F5344CB8AC3E}">
        <p14:creationId xmlns:p14="http://schemas.microsoft.com/office/powerpoint/2010/main" val="414266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Games to Game Theory</a:t>
            </a:r>
          </a:p>
        </p:txBody>
      </p:sp>
      <p:sp>
        <p:nvSpPr>
          <p:cNvPr id="6" name="Content Placeholder 5"/>
          <p:cNvSpPr>
            <a:spLocks noGrp="1"/>
          </p:cNvSpPr>
          <p:nvPr>
            <p:ph sz="quarter" idx="1"/>
          </p:nvPr>
        </p:nvSpPr>
        <p:spPr>
          <a:xfrm>
            <a:off x="457200" y="2887609"/>
            <a:ext cx="8229600" cy="1029864"/>
          </a:xfrm>
        </p:spPr>
        <p:txBody>
          <a:bodyPr>
            <a:normAutofit fontScale="77500" lnSpcReduction="20000"/>
          </a:bodyPr>
          <a:lstStyle/>
          <a:p>
            <a:r>
              <a:rPr lang="en-US" dirty="0"/>
              <a:t>The study of mathematical models of conflict and cooperation between intelligent decision makers</a:t>
            </a:r>
          </a:p>
          <a:p>
            <a:r>
              <a:rPr lang="en-US" dirty="0"/>
              <a:t>Used in economics, political science </a:t>
            </a:r>
            <a:r>
              <a:rPr lang="en-US" dirty="0" err="1"/>
              <a:t>etc</a:t>
            </a:r>
            <a:endParaRPr lang="en-US" dirty="0"/>
          </a:p>
          <a:p>
            <a:endParaRPr lang="en-US" dirty="0"/>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980" y="1216957"/>
            <a:ext cx="1562408" cy="15624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053" y="1216957"/>
            <a:ext cx="2121789" cy="156240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599" y="1216957"/>
            <a:ext cx="2064856" cy="1562408"/>
          </a:xfrm>
          <a:prstGeom prst="rect">
            <a:avLst/>
          </a:prstGeom>
        </p:spPr>
      </p:pic>
      <p:pic>
        <p:nvPicPr>
          <p:cNvPr id="15" name="Picture 14" descr="Neumann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1355937" y="4286806"/>
            <a:ext cx="1265770" cy="1567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http://cepa.newschool.edu/het/profiles/image/stackel.gif"/>
          <p:cNvPicPr>
            <a:picLocks noChangeAspect="1" noChangeArrowheads="1"/>
          </p:cNvPicPr>
          <p:nvPr/>
        </p:nvPicPr>
        <p:blipFill>
          <a:blip r:embed="rId7" cstate="print"/>
          <a:srcRect/>
          <a:stretch>
            <a:fillRect/>
          </a:stretch>
        </p:blipFill>
        <p:spPr bwMode="auto">
          <a:xfrm>
            <a:off x="6458199" y="4286805"/>
            <a:ext cx="1054256" cy="1567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http://images.suite101.com/457644_com_john_nash.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64700" y="4286805"/>
            <a:ext cx="1233814" cy="1567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Rectangle 17"/>
          <p:cNvSpPr/>
          <p:nvPr/>
        </p:nvSpPr>
        <p:spPr>
          <a:xfrm>
            <a:off x="1988822" y="5939494"/>
            <a:ext cx="5432898" cy="369332"/>
          </a:xfrm>
          <a:prstGeom prst="rect">
            <a:avLst/>
          </a:prstGeom>
        </p:spPr>
        <p:txBody>
          <a:bodyPr wrap="none">
            <a:spAutoFit/>
          </a:bodyPr>
          <a:lstStyle/>
          <a:p>
            <a:r>
              <a:rPr lang="en-US" dirty="0"/>
              <a:t>Winners of Nobel Memorial Prize in Economic Sciences</a:t>
            </a:r>
          </a:p>
        </p:txBody>
      </p:sp>
      <p:sp>
        <p:nvSpPr>
          <p:cNvPr id="19" name="Rectangle 18"/>
          <p:cNvSpPr/>
          <p:nvPr/>
        </p:nvSpPr>
        <p:spPr>
          <a:xfrm>
            <a:off x="966329" y="3917473"/>
            <a:ext cx="8011589" cy="369332"/>
          </a:xfrm>
          <a:prstGeom prst="rect">
            <a:avLst/>
          </a:prstGeom>
        </p:spPr>
        <p:txBody>
          <a:bodyPr wrap="square">
            <a:spAutoFit/>
          </a:bodyPr>
          <a:lstStyle/>
          <a:p>
            <a:r>
              <a:rPr lang="de-DE" dirty="0"/>
              <a:t>John von </a:t>
            </a:r>
            <a:r>
              <a:rPr lang="de-DE" dirty="0" smtClean="0"/>
              <a:t>Neumann</a:t>
            </a:r>
            <a:r>
              <a:rPr lang="de-DE" dirty="0"/>
              <a:t> </a:t>
            </a:r>
            <a:r>
              <a:rPr lang="de-DE" dirty="0" smtClean="0"/>
              <a:t>                  John Nash         Heinrich </a:t>
            </a:r>
            <a:r>
              <a:rPr lang="de-DE" dirty="0"/>
              <a:t>Freiherr von Stackelberg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5</a:t>
            </a:fld>
            <a:endParaRPr lang="en-US" dirty="0"/>
          </a:p>
        </p:txBody>
      </p:sp>
    </p:spTree>
    <p:extLst>
      <p:ext uri="{BB962C8B-B14F-4D97-AF65-F5344CB8AC3E}">
        <p14:creationId xmlns:p14="http://schemas.microsoft.com/office/powerpoint/2010/main" val="33225336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smtClean="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smtClean="0">
                    <a:solidFill>
                      <a:srgbClr val="0070C0"/>
                    </a:solidFill>
                  </a:rPr>
                  <a:t> is a NE, what </a:t>
                </a:r>
                <a:r>
                  <a:rPr lang="en-US" sz="2400" dirty="0">
                    <a:solidFill>
                      <a:srgbClr val="0070C0"/>
                    </a:solidFill>
                  </a:rPr>
                  <a:t>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ext uri="{D42A27DB-BD31-4B8C-83A1-F6EECF244321}">
                <p14:modId xmlns:p14="http://schemas.microsoft.com/office/powerpoint/2010/main" val="3642972251"/>
              </p:ext>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Rectangle 7"/>
              <p:cNvSpPr/>
              <p:nvPr/>
            </p:nvSpPr>
            <p:spPr>
              <a:xfrm>
                <a:off x="428802" y="4445928"/>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28802" y="4445928"/>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86142" y="4445929"/>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i="1" dirty="0">
                  <a:solidFill>
                    <a:srgbClr val="900000"/>
                  </a:solidFill>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86142" y="4445929"/>
                <a:ext cx="3066609" cy="461665"/>
              </a:xfrm>
              <a:prstGeom prst="rect">
                <a:avLst/>
              </a:prstGeom>
              <a:blipFill rotWithShape="0">
                <a:blip r:embed="rId5"/>
                <a:stretch>
                  <a:fillRect b="-3947"/>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50</a:t>
            </a:fld>
            <a:endParaRPr lang="en-US" dirty="0"/>
          </a:p>
        </p:txBody>
      </p:sp>
    </p:spTree>
    <p:extLst>
      <p:ext uri="{BB962C8B-B14F-4D97-AF65-F5344CB8AC3E}">
        <p14:creationId xmlns:p14="http://schemas.microsoft.com/office/powerpoint/2010/main" val="30423985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Mixed Strategy Nash Equilibrium</a:t>
            </a:r>
            <a:endParaRPr lang="en-US" dirty="0"/>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smtClean="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smtClean="0">
                    <a:solidFill>
                      <a:srgbClr val="0070C0"/>
                    </a:solidFill>
                  </a:rPr>
                  <a:t> is a NE, what </a:t>
                </a:r>
                <a:r>
                  <a:rPr lang="en-US" sz="2400" dirty="0">
                    <a:solidFill>
                      <a:srgbClr val="0070C0"/>
                    </a:solidFill>
                  </a:rPr>
                  <a:t>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Rectangle 7"/>
              <p:cNvSpPr/>
              <p:nvPr/>
            </p:nvSpPr>
            <p:spPr>
              <a:xfrm>
                <a:off x="428802" y="4445928"/>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28802" y="4445928"/>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86142" y="4445929"/>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i="1" dirty="0">
                  <a:solidFill>
                    <a:srgbClr val="900000"/>
                  </a:solidFill>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86142" y="4445929"/>
                <a:ext cx="3066609" cy="461665"/>
              </a:xfrm>
              <a:prstGeom prst="rect">
                <a:avLst/>
              </a:prstGeom>
              <a:blipFill rotWithShape="0">
                <a:blip r:embed="rId5"/>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79320" y="4918721"/>
                <a:ext cx="6599307" cy="7618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𝐴</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𝐵</m:t>
                              </m:r>
                            </m:sub>
                          </m:sSub>
                        </m:e>
                      </m:d>
                      <m:r>
                        <a:rPr lang="en-US" b="0" i="1" smtClean="0">
                          <a:latin typeface="Cambria Math" panose="02040503050406030204" pitchFamily="18" charset="0"/>
                        </a:rPr>
                        <m:t>=2∗</m:t>
                      </m:r>
                      <m:r>
                        <a:rPr lang="en-US" b="0" i="1" smtClean="0">
                          <a:latin typeface="Cambria Math" panose="02040503050406030204" pitchFamily="18" charset="0"/>
                        </a:rPr>
                        <m:t>𝑞</m:t>
                      </m:r>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𝑞</m:t>
                          </m:r>
                        </m:e>
                      </m:d>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𝑞</m:t>
                          </m:r>
                        </m:e>
                      </m:d>
                    </m:oMath>
                  </m:oMathPara>
                </a14:m>
                <a:endParaRPr lang="en-US" dirty="0"/>
              </a:p>
              <a:p>
                <a:pPr algn="ctr"/>
                <a:r>
                  <a:rPr lang="en-US" dirty="0" smtClean="0"/>
                  <a:t>So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𝑞</m:t>
                    </m:r>
                    <m:r>
                      <a:rPr lang="en-US" b="0" i="1" smtClean="0">
                        <a:latin typeface="Cambria Math" panose="02040503050406030204" pitchFamily="18" charset="0"/>
                      </a:rPr>
                      <m:t>=1−</m:t>
                    </m:r>
                    <m:r>
                      <a:rPr lang="en-US" b="0" i="1" smtClean="0">
                        <a:latin typeface="Cambria Math" panose="02040503050406030204" pitchFamily="18" charset="0"/>
                      </a:rPr>
                      <m:t>𝑞</m:t>
                    </m:r>
                    <m:r>
                      <a:rPr lang="en-US" b="0" i="1" smtClean="0">
                        <a:latin typeface="Cambria Math" panose="02040503050406030204" pitchFamily="18" charset="0"/>
                      </a:rPr>
                      <m:t>,</m:t>
                    </m:r>
                  </m:oMath>
                </a14:m>
                <a:r>
                  <a:rPr lang="en-US" b="0" i="1" dirty="0" smtClean="0">
                    <a:latin typeface="Cambria Math" panose="02040503050406030204" pitchFamily="18" charset="0"/>
                  </a:rPr>
                  <a:t> </a:t>
                </a:r>
                <a:r>
                  <a:rPr lang="en-US" dirty="0"/>
                  <a:t>we get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179320" y="4918721"/>
                <a:ext cx="6599307" cy="761875"/>
              </a:xfrm>
              <a:prstGeom prst="rect">
                <a:avLst/>
              </a:prstGeom>
              <a:blipFill rotWithShape="0">
                <a:blip r:embed="rId6"/>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124611" y="5593897"/>
                <a:ext cx="7382021" cy="762453"/>
              </a:xfrm>
              <a:prstGeom prst="rect">
                <a:avLst/>
              </a:prstGeom>
              <a:noFill/>
            </p:spPr>
            <p:txBody>
              <a:bodyPr wrap="none" rtlCol="0">
                <a:spAutoFit/>
              </a:bodyPr>
              <a:lstStyle/>
              <a:p>
                <a:r>
                  <a:rPr lang="en-US" b="0" dirty="0" smtClean="0"/>
                  <a:t>Similarly,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𝐵</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𝐴</m:t>
                            </m:r>
                          </m:sub>
                        </m:sSub>
                        <m:r>
                          <a:rPr lang="en-US" b="0" i="1" smtClean="0">
                            <a:latin typeface="Cambria Math" panose="02040503050406030204" pitchFamily="18" charset="0"/>
                          </a:rPr>
                          <m:t>,</m:t>
                        </m:r>
                        <m:r>
                          <a:rPr lang="en-US" b="0" i="1" smtClean="0">
                            <a:latin typeface="Cambria Math" panose="02040503050406030204" pitchFamily="18" charset="0"/>
                          </a:rPr>
                          <m:t>𝐹</m:t>
                        </m:r>
                      </m:e>
                    </m:d>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𝐵</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𝐴</m:t>
                            </m:r>
                          </m:sub>
                        </m:sSub>
                        <m:r>
                          <a:rPr lang="en-US" i="1">
                            <a:latin typeface="Cambria Math" panose="02040503050406030204" pitchFamily="18" charset="0"/>
                          </a:rPr>
                          <m:t>,</m:t>
                        </m:r>
                        <m:r>
                          <a:rPr lang="en-US" b="0" i="1" smtClean="0">
                            <a:latin typeface="Cambria Math" panose="02040503050406030204" pitchFamily="18" charset="0"/>
                          </a:rPr>
                          <m:t>𝐶</m:t>
                        </m:r>
                      </m:e>
                    </m:d>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b="0" i="1" smtClean="0">
                            <a:latin typeface="Cambria Math" panose="02040503050406030204" pitchFamily="18" charset="0"/>
                          </a:rPr>
                          <m:t>𝑝</m:t>
                        </m:r>
                      </m:e>
                    </m:d>
                  </m:oMath>
                </a14:m>
                <a:endParaRPr lang="en-US" dirty="0" smtClean="0"/>
              </a:p>
              <a:p>
                <a:r>
                  <a:rPr lang="en-US" dirty="0" smtClean="0"/>
                  <a:t>So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m:t>
                    </m:r>
                  </m:oMath>
                </a14:m>
                <a:r>
                  <a:rPr lang="en-US" b="0" i="1" dirty="0" smtClean="0">
                    <a:latin typeface="Cambria Math" panose="02040503050406030204" pitchFamily="18" charset="0"/>
                  </a:rPr>
                  <a:t> </a:t>
                </a:r>
                <a:r>
                  <a:rPr lang="en-US" dirty="0"/>
                  <a:t>we 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124611" y="5593897"/>
                <a:ext cx="7382021" cy="762453"/>
              </a:xfrm>
              <a:prstGeom prst="rect">
                <a:avLst/>
              </a:prstGeom>
              <a:blipFill rotWithShape="0">
                <a:blip r:embed="rId7"/>
                <a:stretch>
                  <a:fillRect l="-661" t="-4800" b="-4000"/>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51</a:t>
            </a:fld>
            <a:endParaRPr lang="en-US" dirty="0"/>
          </a:p>
        </p:txBody>
      </p:sp>
    </p:spTree>
    <p:extLst>
      <p:ext uri="{BB962C8B-B14F-4D97-AF65-F5344CB8AC3E}">
        <p14:creationId xmlns:p14="http://schemas.microsoft.com/office/powerpoint/2010/main" val="102875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Poll 3</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If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oMath>
                </a14:m>
                <a:r>
                  <a:rPr lang="en-US" sz="2400" dirty="0">
                    <a:solidFill>
                      <a:srgbClr val="900000"/>
                    </a:solidFill>
                  </a:rPr>
                  <a:t> and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m:t>
                    </m:r>
                  </m:oMath>
                </a14:m>
                <a:r>
                  <a:rPr lang="en-US" sz="2400" dirty="0">
                    <a:solidFill>
                      <a:srgbClr val="900000"/>
                    </a:solidFill>
                  </a:rPr>
                  <a:t> with </a:t>
                </a:r>
                <a14:m>
                  <m:oMath xmlns:m="http://schemas.openxmlformats.org/officeDocument/2006/math">
                    <m:r>
                      <a:rPr lang="en-US" sz="2400">
                        <a:solidFill>
                          <a:srgbClr val="900000"/>
                        </a:solidFill>
                        <a:latin typeface="Cambria Math" panose="02040503050406030204" pitchFamily="18" charset="0"/>
                      </a:rPr>
                      <m:t>0&lt;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&lt;1</m:t>
                    </m:r>
                  </m:oMath>
                </a14:m>
                <a:r>
                  <a:rPr lang="en-US" sz="2400" dirty="0">
                    <a:solidFill>
                      <a:srgbClr val="900000"/>
                    </a:solidFill>
                  </a:rPr>
                  <a:t> is a NE of the game, </a:t>
                </a:r>
                <a:r>
                  <a:rPr lang="en-US" sz="2400" dirty="0" smtClean="0">
                    <a:solidFill>
                      <a:srgbClr val="900000"/>
                    </a:solidFill>
                  </a:rPr>
                  <a:t>which </a:t>
                </a:r>
                <a:r>
                  <a:rPr lang="en-US" sz="2400" dirty="0">
                    <a:solidFill>
                      <a:srgbClr val="900000"/>
                    </a:solidFill>
                  </a:rPr>
                  <a:t>equations should </a:t>
                </a:r>
                <a14:m>
                  <m:oMath xmlns:m="http://schemas.openxmlformats.org/officeDocument/2006/math">
                    <m:r>
                      <a:rPr lang="en-US" sz="2400" i="1">
                        <a:solidFill>
                          <a:srgbClr val="900000"/>
                        </a:solidFill>
                        <a:latin typeface="Cambria Math" panose="02040503050406030204" pitchFamily="18" charset="0"/>
                      </a:rPr>
                      <m:t>𝑝</m:t>
                    </m:r>
                  </m:oMath>
                </a14:m>
                <a:r>
                  <a:rPr lang="en-US" sz="2400" dirty="0">
                    <a:solidFill>
                      <a:srgbClr val="900000"/>
                    </a:solidFill>
                  </a:rPr>
                  <a:t> and </a:t>
                </a:r>
                <a14:m>
                  <m:oMath xmlns:m="http://schemas.openxmlformats.org/officeDocument/2006/math">
                    <m:r>
                      <a:rPr lang="en-US" sz="2400" i="1">
                        <a:solidFill>
                          <a:srgbClr val="900000"/>
                        </a:solidFill>
                        <a:latin typeface="Cambria Math" panose="02040503050406030204" pitchFamily="18" charset="0"/>
                      </a:rPr>
                      <m:t>𝑞</m:t>
                    </m:r>
                  </m:oMath>
                </a14:m>
                <a:r>
                  <a:rPr lang="en-US" sz="2400" dirty="0">
                    <a:solidFill>
                      <a:srgbClr val="900000"/>
                    </a:solidFill>
                  </a:rPr>
                  <a:t> satisfy?</a:t>
                </a:r>
              </a:p>
              <a:p>
                <a:r>
                  <a:rPr lang="en-US" sz="2400" dirty="0">
                    <a:solidFill>
                      <a:srgbClr val="900000"/>
                    </a:solidFill>
                  </a:rPr>
                  <a:t>A: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B: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C: </a:t>
                </a:r>
                <a14:m>
                  <m:oMath xmlns:m="http://schemas.openxmlformats.org/officeDocument/2006/math">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D: </a:t>
                </a:r>
                <a14:m>
                  <m:oMath xmlns:m="http://schemas.openxmlformats.org/officeDocument/2006/math">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519" t="-988"/>
                </a:stretch>
              </a:blipFill>
            </p:spPr>
            <p:txBody>
              <a:bodyPr/>
              <a:lstStyle/>
              <a:p>
                <a:r>
                  <a:rPr lang="en-US">
                    <a:noFill/>
                  </a:rPr>
                  <a:t> </a:t>
                </a:r>
              </a:p>
            </p:txBody>
          </p:sp>
        </mc:Fallback>
      </mc:AlternateContent>
      <p:graphicFrame>
        <p:nvGraphicFramePr>
          <p:cNvPr id="13" name="Table 12"/>
          <p:cNvGraphicFramePr>
            <a:graphicFrameLocks noGrp="1"/>
          </p:cNvGraphicFramePr>
          <p:nvPr/>
        </p:nvGraphicFramePr>
        <p:xfrm>
          <a:off x="5143015" y="5059680"/>
          <a:ext cx="3190755" cy="109728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800" dirty="0"/>
                    </a:p>
                  </a:txBody>
                  <a:tcPr/>
                </a:tc>
                <a:tc>
                  <a:txBody>
                    <a:bodyPr/>
                    <a:lstStyle/>
                    <a:p>
                      <a:pPr algn="ctr"/>
                      <a:r>
                        <a:rPr lang="en-US" sz="1800" dirty="0"/>
                        <a:t>Football</a:t>
                      </a:r>
                    </a:p>
                  </a:txBody>
                  <a:tcPr/>
                </a:tc>
                <a:tc>
                  <a:txBody>
                    <a:bodyPr/>
                    <a:lstStyle/>
                    <a:p>
                      <a:pPr algn="ctr"/>
                      <a:r>
                        <a:rPr lang="en-US" sz="1800" dirty="0"/>
                        <a:t>Concert</a:t>
                      </a:r>
                    </a:p>
                  </a:txBody>
                  <a:tcPr/>
                </a:tc>
                <a:extLst>
                  <a:ext uri="{0D108BD9-81ED-4DB2-BD59-A6C34878D82A}">
                    <a16:rowId xmlns:a16="http://schemas.microsoft.com/office/drawing/2014/main" xmlns="" val="10000"/>
                  </a:ext>
                </a:extLst>
              </a:tr>
              <a:tr h="285036">
                <a:tc>
                  <a:txBody>
                    <a:bodyPr/>
                    <a:lstStyle/>
                    <a:p>
                      <a:pPr algn="ctr"/>
                      <a:r>
                        <a:rPr lang="en-US" sz="1800" dirty="0"/>
                        <a:t>Football</a:t>
                      </a:r>
                    </a:p>
                  </a:txBody>
                  <a:tcPr/>
                </a:tc>
                <a:tc>
                  <a:txBody>
                    <a:bodyPr/>
                    <a:lstStyle/>
                    <a:p>
                      <a:pPr algn="ctr"/>
                      <a:r>
                        <a:rPr lang="en-US" sz="1800" dirty="0"/>
                        <a:t>2,1</a:t>
                      </a:r>
                    </a:p>
                  </a:txBody>
                  <a:tcPr/>
                </a:tc>
                <a:tc>
                  <a:txBody>
                    <a:bodyPr/>
                    <a:lstStyle/>
                    <a:p>
                      <a:pPr algn="ctr"/>
                      <a:r>
                        <a:rPr lang="en-US" sz="1800" dirty="0"/>
                        <a:t>0,0</a:t>
                      </a:r>
                    </a:p>
                  </a:txBody>
                  <a:tcPr/>
                </a:tc>
                <a:extLst>
                  <a:ext uri="{0D108BD9-81ED-4DB2-BD59-A6C34878D82A}">
                    <a16:rowId xmlns:a16="http://schemas.microsoft.com/office/drawing/2014/main" xmlns="" val="10001"/>
                  </a:ext>
                </a:extLst>
              </a:tr>
              <a:tr h="285036">
                <a:tc>
                  <a:txBody>
                    <a:bodyPr/>
                    <a:lstStyle/>
                    <a:p>
                      <a:pPr algn="ctr"/>
                      <a:r>
                        <a:rPr lang="en-US" sz="1800" dirty="0"/>
                        <a:t>Concert</a:t>
                      </a:r>
                    </a:p>
                  </a:txBody>
                  <a:tcPr/>
                </a:tc>
                <a:tc>
                  <a:txBody>
                    <a:bodyPr/>
                    <a:lstStyle/>
                    <a:p>
                      <a:pPr algn="ctr"/>
                      <a:r>
                        <a:rPr lang="en-US" sz="1800" dirty="0"/>
                        <a:t>0,0</a:t>
                      </a:r>
                    </a:p>
                  </a:txBody>
                  <a:tcPr/>
                </a:tc>
                <a:tc>
                  <a:txBody>
                    <a:bodyPr/>
                    <a:lstStyle/>
                    <a:p>
                      <a:pPr algn="ctr"/>
                      <a:r>
                        <a:rPr lang="en-US" sz="1800" dirty="0"/>
                        <a:t>3,2</a:t>
                      </a:r>
                    </a:p>
                  </a:txBody>
                  <a:tcPr/>
                </a:tc>
                <a:extLst>
                  <a:ext uri="{0D108BD9-81ED-4DB2-BD59-A6C34878D82A}">
                    <a16:rowId xmlns:a16="http://schemas.microsoft.com/office/drawing/2014/main" xmlns="" val="10002"/>
                  </a:ext>
                </a:extLst>
              </a:tr>
            </a:tbl>
          </a:graphicData>
        </a:graphic>
      </p:graphicFrame>
      <p:sp>
        <p:nvSpPr>
          <p:cNvPr id="14" name="TextBox 13"/>
          <p:cNvSpPr txBox="1"/>
          <p:nvPr/>
        </p:nvSpPr>
        <p:spPr>
          <a:xfrm>
            <a:off x="6789515" y="4675624"/>
            <a:ext cx="818908" cy="369332"/>
          </a:xfrm>
          <a:prstGeom prst="rect">
            <a:avLst/>
          </a:prstGeom>
          <a:noFill/>
        </p:spPr>
        <p:txBody>
          <a:bodyPr wrap="square" rtlCol="0">
            <a:spAutoFit/>
          </a:bodyPr>
          <a:lstStyle/>
          <a:p>
            <a:r>
              <a:rPr lang="en-US" dirty="0"/>
              <a:t>Berry</a:t>
            </a:r>
          </a:p>
        </p:txBody>
      </p:sp>
      <p:sp>
        <p:nvSpPr>
          <p:cNvPr id="15" name="TextBox 14"/>
          <p:cNvSpPr txBox="1"/>
          <p:nvPr/>
        </p:nvSpPr>
        <p:spPr>
          <a:xfrm rot="16200000">
            <a:off x="4552745" y="5332214"/>
            <a:ext cx="752286" cy="369332"/>
          </a:xfrm>
          <a:prstGeom prst="rect">
            <a:avLst/>
          </a:prstGeom>
          <a:noFill/>
        </p:spPr>
        <p:txBody>
          <a:bodyPr wrap="square" rtlCol="0">
            <a:spAutoFit/>
          </a:bodyPr>
          <a:lstStyle/>
          <a:p>
            <a:r>
              <a:rPr lang="en-US" dirty="0"/>
              <a:t>Alex</a:t>
            </a:r>
          </a:p>
        </p:txBody>
      </p:sp>
      <p:sp>
        <p:nvSpPr>
          <p:cNvPr id="7" name="Slide Number Placeholder 6"/>
          <p:cNvSpPr>
            <a:spLocks noGrp="1"/>
          </p:cNvSpPr>
          <p:nvPr>
            <p:ph type="sldNum" sz="quarter" idx="12"/>
          </p:nvPr>
        </p:nvSpPr>
        <p:spPr/>
        <p:txBody>
          <a:bodyPr/>
          <a:lstStyle/>
          <a:p>
            <a:fld id="{A3B20E47-2A4C-4221-B6B9-A2AC2F1C1077}" type="slidenum">
              <a:rPr lang="en-US" smtClean="0"/>
              <a:pPr/>
              <a:t>52</a:t>
            </a:fld>
            <a:endParaRPr lang="en-US" dirty="0"/>
          </a:p>
        </p:txBody>
      </p:sp>
    </p:spTree>
    <p:extLst>
      <p:ext uri="{BB962C8B-B14F-4D97-AF65-F5344CB8AC3E}">
        <p14:creationId xmlns:p14="http://schemas.microsoft.com/office/powerpoint/2010/main" val="40384780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Poll 3</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If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oMath>
                </a14:m>
                <a:r>
                  <a:rPr lang="en-US" sz="2400" dirty="0">
                    <a:solidFill>
                      <a:srgbClr val="900000"/>
                    </a:solidFill>
                  </a:rPr>
                  <a:t> and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m:t>
                    </m:r>
                  </m:oMath>
                </a14:m>
                <a:r>
                  <a:rPr lang="en-US" sz="2400" dirty="0">
                    <a:solidFill>
                      <a:srgbClr val="900000"/>
                    </a:solidFill>
                  </a:rPr>
                  <a:t> with </a:t>
                </a:r>
                <a14:m>
                  <m:oMath xmlns:m="http://schemas.openxmlformats.org/officeDocument/2006/math">
                    <m:r>
                      <a:rPr lang="en-US" sz="2400">
                        <a:solidFill>
                          <a:srgbClr val="900000"/>
                        </a:solidFill>
                        <a:latin typeface="Cambria Math" panose="02040503050406030204" pitchFamily="18" charset="0"/>
                      </a:rPr>
                      <m:t>0&lt;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&lt;1</m:t>
                    </m:r>
                  </m:oMath>
                </a14:m>
                <a:r>
                  <a:rPr lang="en-US" sz="2400" dirty="0">
                    <a:solidFill>
                      <a:srgbClr val="900000"/>
                    </a:solidFill>
                  </a:rPr>
                  <a:t> is a NE of the game, which equations should </a:t>
                </a:r>
                <a14:m>
                  <m:oMath xmlns:m="http://schemas.openxmlformats.org/officeDocument/2006/math">
                    <m:r>
                      <a:rPr lang="en-US" sz="2400" i="1">
                        <a:solidFill>
                          <a:srgbClr val="900000"/>
                        </a:solidFill>
                        <a:latin typeface="Cambria Math" panose="02040503050406030204" pitchFamily="18" charset="0"/>
                      </a:rPr>
                      <m:t>𝑝</m:t>
                    </m:r>
                  </m:oMath>
                </a14:m>
                <a:r>
                  <a:rPr lang="en-US" sz="2400" dirty="0">
                    <a:solidFill>
                      <a:srgbClr val="900000"/>
                    </a:solidFill>
                  </a:rPr>
                  <a:t> and </a:t>
                </a:r>
                <a14:m>
                  <m:oMath xmlns:m="http://schemas.openxmlformats.org/officeDocument/2006/math">
                    <m:r>
                      <a:rPr lang="en-US" sz="2400" i="1">
                        <a:solidFill>
                          <a:srgbClr val="900000"/>
                        </a:solidFill>
                        <a:latin typeface="Cambria Math" panose="02040503050406030204" pitchFamily="18" charset="0"/>
                      </a:rPr>
                      <m:t>𝑞</m:t>
                    </m:r>
                  </m:oMath>
                </a14:m>
                <a:r>
                  <a:rPr lang="en-US" sz="2400" dirty="0">
                    <a:solidFill>
                      <a:srgbClr val="900000"/>
                    </a:solidFill>
                  </a:rPr>
                  <a:t> satisfy?</a:t>
                </a:r>
              </a:p>
              <a:p>
                <a:r>
                  <a:rPr lang="en-US" sz="2400" dirty="0">
                    <a:solidFill>
                      <a:srgbClr val="900000"/>
                    </a:solidFill>
                  </a:rPr>
                  <a:t>A: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B: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C: </a:t>
                </a:r>
                <a14:m>
                  <m:oMath xmlns:m="http://schemas.openxmlformats.org/officeDocument/2006/math">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D: </a:t>
                </a:r>
                <a14:m>
                  <m:oMath xmlns:m="http://schemas.openxmlformats.org/officeDocument/2006/math">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519" t="-988"/>
                </a:stretch>
              </a:blipFill>
            </p:spPr>
            <p:txBody>
              <a:bodyPr/>
              <a:lstStyle/>
              <a:p>
                <a:r>
                  <a:rPr lang="en-US">
                    <a:noFill/>
                  </a:rPr>
                  <a:t> </a:t>
                </a:r>
              </a:p>
            </p:txBody>
          </p:sp>
        </mc:Fallback>
      </mc:AlternateContent>
      <p:graphicFrame>
        <p:nvGraphicFramePr>
          <p:cNvPr id="13" name="Table 12"/>
          <p:cNvGraphicFramePr>
            <a:graphicFrameLocks noGrp="1"/>
          </p:cNvGraphicFramePr>
          <p:nvPr>
            <p:extLst>
              <p:ext uri="{D42A27DB-BD31-4B8C-83A1-F6EECF244321}">
                <p14:modId xmlns:p14="http://schemas.microsoft.com/office/powerpoint/2010/main" val="802402509"/>
              </p:ext>
            </p:extLst>
          </p:nvPr>
        </p:nvGraphicFramePr>
        <p:xfrm>
          <a:off x="5143015" y="5059680"/>
          <a:ext cx="3190755" cy="109728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800" dirty="0"/>
                    </a:p>
                  </a:txBody>
                  <a:tcPr/>
                </a:tc>
                <a:tc>
                  <a:txBody>
                    <a:bodyPr/>
                    <a:lstStyle/>
                    <a:p>
                      <a:pPr algn="ctr"/>
                      <a:r>
                        <a:rPr lang="en-US" sz="1800" dirty="0"/>
                        <a:t>Football</a:t>
                      </a:r>
                    </a:p>
                  </a:txBody>
                  <a:tcPr/>
                </a:tc>
                <a:tc>
                  <a:txBody>
                    <a:bodyPr/>
                    <a:lstStyle/>
                    <a:p>
                      <a:pPr algn="ctr"/>
                      <a:r>
                        <a:rPr lang="en-US" sz="1800" dirty="0"/>
                        <a:t>Concert</a:t>
                      </a:r>
                    </a:p>
                  </a:txBody>
                  <a:tcPr/>
                </a:tc>
                <a:extLst>
                  <a:ext uri="{0D108BD9-81ED-4DB2-BD59-A6C34878D82A}">
                    <a16:rowId xmlns:a16="http://schemas.microsoft.com/office/drawing/2014/main" xmlns="" val="10000"/>
                  </a:ext>
                </a:extLst>
              </a:tr>
              <a:tr h="285036">
                <a:tc>
                  <a:txBody>
                    <a:bodyPr/>
                    <a:lstStyle/>
                    <a:p>
                      <a:pPr algn="ctr"/>
                      <a:r>
                        <a:rPr lang="en-US" sz="1800" dirty="0"/>
                        <a:t>Football</a:t>
                      </a:r>
                    </a:p>
                  </a:txBody>
                  <a:tcPr/>
                </a:tc>
                <a:tc>
                  <a:txBody>
                    <a:bodyPr/>
                    <a:lstStyle/>
                    <a:p>
                      <a:pPr algn="ctr"/>
                      <a:r>
                        <a:rPr lang="en-US" sz="1800" dirty="0"/>
                        <a:t>2,1</a:t>
                      </a:r>
                    </a:p>
                  </a:txBody>
                  <a:tcPr/>
                </a:tc>
                <a:tc>
                  <a:txBody>
                    <a:bodyPr/>
                    <a:lstStyle/>
                    <a:p>
                      <a:pPr algn="ctr"/>
                      <a:r>
                        <a:rPr lang="en-US" sz="1800" dirty="0"/>
                        <a:t>0,0</a:t>
                      </a:r>
                    </a:p>
                  </a:txBody>
                  <a:tcPr/>
                </a:tc>
                <a:extLst>
                  <a:ext uri="{0D108BD9-81ED-4DB2-BD59-A6C34878D82A}">
                    <a16:rowId xmlns:a16="http://schemas.microsoft.com/office/drawing/2014/main" xmlns="" val="10001"/>
                  </a:ext>
                </a:extLst>
              </a:tr>
              <a:tr h="285036">
                <a:tc>
                  <a:txBody>
                    <a:bodyPr/>
                    <a:lstStyle/>
                    <a:p>
                      <a:pPr algn="ctr"/>
                      <a:r>
                        <a:rPr lang="en-US" sz="1800" dirty="0"/>
                        <a:t>Concert</a:t>
                      </a:r>
                    </a:p>
                  </a:txBody>
                  <a:tcPr/>
                </a:tc>
                <a:tc>
                  <a:txBody>
                    <a:bodyPr/>
                    <a:lstStyle/>
                    <a:p>
                      <a:pPr algn="ctr"/>
                      <a:r>
                        <a:rPr lang="en-US" sz="1800" dirty="0"/>
                        <a:t>0,0</a:t>
                      </a:r>
                    </a:p>
                  </a:txBody>
                  <a:tcPr/>
                </a:tc>
                <a:tc>
                  <a:txBody>
                    <a:bodyPr/>
                    <a:lstStyle/>
                    <a:p>
                      <a:pPr algn="ctr"/>
                      <a:r>
                        <a:rPr lang="en-US" sz="1800" dirty="0"/>
                        <a:t>3,2</a:t>
                      </a:r>
                    </a:p>
                  </a:txBody>
                  <a:tcPr/>
                </a:tc>
                <a:extLst>
                  <a:ext uri="{0D108BD9-81ED-4DB2-BD59-A6C34878D82A}">
                    <a16:rowId xmlns:a16="http://schemas.microsoft.com/office/drawing/2014/main" xmlns="" val="10002"/>
                  </a:ext>
                </a:extLst>
              </a:tr>
            </a:tbl>
          </a:graphicData>
        </a:graphic>
      </p:graphicFrame>
      <p:sp>
        <p:nvSpPr>
          <p:cNvPr id="14" name="TextBox 13"/>
          <p:cNvSpPr txBox="1"/>
          <p:nvPr/>
        </p:nvSpPr>
        <p:spPr>
          <a:xfrm>
            <a:off x="6789515" y="4675624"/>
            <a:ext cx="818908" cy="369332"/>
          </a:xfrm>
          <a:prstGeom prst="rect">
            <a:avLst/>
          </a:prstGeom>
          <a:noFill/>
        </p:spPr>
        <p:txBody>
          <a:bodyPr wrap="square" rtlCol="0">
            <a:spAutoFit/>
          </a:bodyPr>
          <a:lstStyle/>
          <a:p>
            <a:r>
              <a:rPr lang="en-US" dirty="0"/>
              <a:t>Berry</a:t>
            </a:r>
          </a:p>
        </p:txBody>
      </p:sp>
      <p:sp>
        <p:nvSpPr>
          <p:cNvPr id="15" name="TextBox 14"/>
          <p:cNvSpPr txBox="1"/>
          <p:nvPr/>
        </p:nvSpPr>
        <p:spPr>
          <a:xfrm rot="16200000">
            <a:off x="4552745" y="5332214"/>
            <a:ext cx="752286" cy="369332"/>
          </a:xfrm>
          <a:prstGeom prst="rect">
            <a:avLst/>
          </a:prstGeom>
          <a:noFill/>
        </p:spPr>
        <p:txBody>
          <a:bodyPr wrap="square" rtlCol="0">
            <a:spAutoFit/>
          </a:bodyPr>
          <a:lstStyle/>
          <a:p>
            <a:r>
              <a:rPr lang="en-US" dirty="0"/>
              <a:t>Alex</a:t>
            </a:r>
          </a:p>
        </p:txBody>
      </p:sp>
      <mc:AlternateContent xmlns:mc="http://schemas.openxmlformats.org/markup-compatibility/2006" xmlns:a14="http://schemas.microsoft.com/office/drawing/2010/main">
        <mc:Choice Requires="a14">
          <p:sp>
            <p:nvSpPr>
              <p:cNvPr id="10" name="Rectangle 9"/>
              <p:cNvSpPr/>
              <p:nvPr/>
            </p:nvSpPr>
            <p:spPr>
              <a:xfrm>
                <a:off x="3202868" y="3773654"/>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𝐴</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𝐹</m:t>
                          </m:r>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e>
                      </m:d>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𝐴</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𝐶</m:t>
                          </m:r>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e>
                      </m:d>
                    </m:oMath>
                  </m:oMathPara>
                </a14:m>
                <a:endParaRPr lang="en-US" sz="2400" dirty="0">
                  <a:solidFill>
                    <a:srgbClr val="0070C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3202868" y="3773654"/>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647094" y="4208524"/>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𝐵</m:t>
                          </m:r>
                        </m:sub>
                      </m:sSub>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𝐶</m:t>
                          </m:r>
                        </m:e>
                      </m:d>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𝐵</m:t>
                          </m:r>
                        </m:sub>
                      </m:sSub>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𝐶</m:t>
                          </m:r>
                        </m:e>
                      </m:d>
                    </m:oMath>
                  </m:oMathPara>
                </a14:m>
                <a:endParaRPr lang="en-US" sz="2400" i="1" dirty="0">
                  <a:solidFill>
                    <a:srgbClr val="0070C0"/>
                  </a:solidFill>
                  <a:latin typeface="Cambria Math"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47094" y="4208524"/>
                <a:ext cx="3066609" cy="461665"/>
              </a:xfrm>
              <a:prstGeom prst="rect">
                <a:avLst/>
              </a:prstGeom>
              <a:blipFill rotWithShape="0">
                <a:blip r:embed="rId5"/>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2222" y="4721790"/>
                <a:ext cx="4572000" cy="64633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𝐴</m:t>
                          </m:r>
                        </m:sub>
                      </m:sSub>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𝐹</m:t>
                          </m:r>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𝐵</m:t>
                              </m:r>
                            </m:sub>
                          </m:sSub>
                        </m:e>
                      </m:d>
                      <m:r>
                        <a:rPr lang="en-US" i="1">
                          <a:solidFill>
                            <a:srgbClr val="0070C0"/>
                          </a:solidFill>
                          <a:latin typeface="Cambria Math" panose="02040503050406030204" pitchFamily="18" charset="0"/>
                        </a:rPr>
                        <m:t>=2∗</m:t>
                      </m:r>
                      <m:r>
                        <a:rPr lang="en-US" i="1">
                          <a:solidFill>
                            <a:srgbClr val="0070C0"/>
                          </a:solidFill>
                          <a:latin typeface="Cambria Math" panose="02040503050406030204" pitchFamily="18" charset="0"/>
                        </a:rPr>
                        <m:t>𝑞</m:t>
                      </m:r>
                      <m:r>
                        <a:rPr lang="en-US" i="1">
                          <a:solidFill>
                            <a:srgbClr val="0070C0"/>
                          </a:solidFill>
                          <a:latin typeface="Cambria Math" panose="02040503050406030204" pitchFamily="18" charset="0"/>
                        </a:rPr>
                        <m:t>+0∗</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𝑞</m:t>
                          </m:r>
                        </m:e>
                      </m:d>
                    </m:oMath>
                  </m:oMathPara>
                </a14:m>
                <a:endParaRPr lang="en-US"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𝐴</m:t>
                          </m:r>
                        </m:sub>
                      </m:sSub>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𝐶</m:t>
                          </m:r>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𝐵</m:t>
                              </m:r>
                            </m:sub>
                          </m:sSub>
                        </m:e>
                      </m:d>
                      <m:r>
                        <a:rPr lang="en-US" i="1">
                          <a:solidFill>
                            <a:srgbClr val="0070C0"/>
                          </a:solidFill>
                          <a:latin typeface="Cambria Math" panose="02040503050406030204" pitchFamily="18" charset="0"/>
                        </a:rPr>
                        <m:t>=0∗</m:t>
                      </m:r>
                      <m:r>
                        <a:rPr lang="en-US" i="1">
                          <a:solidFill>
                            <a:srgbClr val="0070C0"/>
                          </a:solidFill>
                          <a:latin typeface="Cambria Math" panose="02040503050406030204" pitchFamily="18" charset="0"/>
                        </a:rPr>
                        <m:t>𝑞</m:t>
                      </m:r>
                      <m:r>
                        <a:rPr lang="en-US" i="1">
                          <a:solidFill>
                            <a:srgbClr val="0070C0"/>
                          </a:solidFill>
                          <a:latin typeface="Cambria Math" panose="02040503050406030204" pitchFamily="18" charset="0"/>
                        </a:rPr>
                        <m:t>+3∗</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𝑞</m:t>
                          </m:r>
                        </m:e>
                      </m:d>
                    </m:oMath>
                  </m:oMathPara>
                </a14:m>
                <a:endParaRPr lang="en-US" dirty="0">
                  <a:solidFill>
                    <a:srgbClr val="0070C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72222" y="4721790"/>
                <a:ext cx="4572000" cy="646331"/>
              </a:xfrm>
              <a:prstGeom prst="rect">
                <a:avLst/>
              </a:prstGeom>
              <a:blipFill rotWithShape="0">
                <a:blip r:embed="rId6"/>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72222" y="5463901"/>
                <a:ext cx="4572000" cy="64633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𝐵</m:t>
                          </m:r>
                        </m:sub>
                      </m:sSub>
                      <m:d>
                        <m:dPr>
                          <m:ctrlPr>
                            <a:rPr lang="en-US" i="1">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𝐴</m:t>
                              </m:r>
                            </m:sub>
                          </m:sSub>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𝐹</m:t>
                          </m:r>
                        </m:e>
                      </m:d>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r>
                        <a:rPr lang="en-US" i="1">
                          <a:solidFill>
                            <a:srgbClr val="0070C0"/>
                          </a:solidFill>
                          <a:latin typeface="Cambria Math" panose="02040503050406030204" pitchFamily="18" charset="0"/>
                        </a:rPr>
                        <m:t>+0∗</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e>
                      </m:d>
                    </m:oMath>
                  </m:oMathPara>
                </a14:m>
                <a:endParaRPr lang="en-US"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𝐵</m:t>
                          </m:r>
                        </m:sub>
                      </m:sSub>
                      <m:d>
                        <m:dPr>
                          <m:ctrlPr>
                            <a:rPr lang="en-US" i="1">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𝐴</m:t>
                              </m:r>
                            </m:sub>
                          </m:sSub>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𝐶</m:t>
                          </m:r>
                        </m:e>
                      </m:d>
                      <m:r>
                        <a:rPr lang="en-US" i="1">
                          <a:solidFill>
                            <a:srgbClr val="0070C0"/>
                          </a:solidFill>
                          <a:latin typeface="Cambria Math" panose="02040503050406030204" pitchFamily="18" charset="0"/>
                        </a:rPr>
                        <m:t>=0∗</m:t>
                      </m:r>
                      <m:r>
                        <a:rPr lang="en-US" i="1">
                          <a:solidFill>
                            <a:srgbClr val="0070C0"/>
                          </a:solidFill>
                          <a:latin typeface="Cambria Math" panose="02040503050406030204" pitchFamily="18" charset="0"/>
                        </a:rPr>
                        <m:t>𝑝</m:t>
                      </m:r>
                      <m:r>
                        <a:rPr lang="en-US" i="1">
                          <a:solidFill>
                            <a:srgbClr val="0070C0"/>
                          </a:solidFill>
                          <a:latin typeface="Cambria Math" panose="02040503050406030204" pitchFamily="18" charset="0"/>
                        </a:rPr>
                        <m:t>+2∗</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e>
                      </m:d>
                    </m:oMath>
                  </m:oMathPara>
                </a14:m>
                <a:endParaRPr lang="en-US" dirty="0">
                  <a:solidFill>
                    <a:srgbClr val="0070C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72222" y="5463901"/>
                <a:ext cx="4572000" cy="646331"/>
              </a:xfrm>
              <a:prstGeom prst="rect">
                <a:avLst/>
              </a:prstGeom>
              <a:blipFill rotWithShape="0">
                <a:blip r:embed="rId7"/>
                <a:stretch>
                  <a:fillRect b="-4717"/>
                </a:stretch>
              </a:blipFill>
            </p:spPr>
            <p:txBody>
              <a:bodyPr/>
              <a:lstStyle/>
              <a:p>
                <a:r>
                  <a:rPr lang="en-US">
                    <a:noFill/>
                  </a:rPr>
                  <a:t> </a:t>
                </a:r>
              </a:p>
            </p:txBody>
          </p:sp>
        </mc:Fallback>
      </mc:AlternateContent>
      <p:sp>
        <p:nvSpPr>
          <p:cNvPr id="9" name="Slide Number Placeholder 8"/>
          <p:cNvSpPr>
            <a:spLocks noGrp="1"/>
          </p:cNvSpPr>
          <p:nvPr>
            <p:ph type="sldNum" sz="quarter" idx="12"/>
          </p:nvPr>
        </p:nvSpPr>
        <p:spPr/>
        <p:txBody>
          <a:bodyPr/>
          <a:lstStyle/>
          <a:p>
            <a:fld id="{A3B20E47-2A4C-4221-B6B9-A2AC2F1C1077}" type="slidenum">
              <a:rPr lang="en-US" smtClean="0"/>
              <a:pPr/>
              <a:t>53</a:t>
            </a:fld>
            <a:endParaRPr lang="en-US" dirty="0"/>
          </a:p>
        </p:txBody>
      </p:sp>
    </p:spTree>
    <p:extLst>
      <p:ext uri="{BB962C8B-B14F-4D97-AF65-F5344CB8AC3E}">
        <p14:creationId xmlns:p14="http://schemas.microsoft.com/office/powerpoint/2010/main" val="88608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a:t>
            </a:r>
            <a:r>
              <a:rPr lang="en-US" dirty="0" smtClean="0"/>
              <a:t>in </a:t>
            </a:r>
            <a:r>
              <a:rPr lang="en-US" dirty="0"/>
              <a:t>Games</a:t>
            </a:r>
          </a:p>
        </p:txBody>
      </p:sp>
      <p:sp>
        <p:nvSpPr>
          <p:cNvPr id="3" name="Content Placeholder 2"/>
          <p:cNvSpPr>
            <a:spLocks noGrp="1"/>
          </p:cNvSpPr>
          <p:nvPr>
            <p:ph sz="quarter" idx="1"/>
          </p:nvPr>
        </p:nvSpPr>
        <p:spPr/>
        <p:txBody>
          <a:bodyPr/>
          <a:lstStyle/>
          <a:p>
            <a:r>
              <a:rPr lang="en-US" dirty="0" smtClean="0"/>
              <a:t>How should one player play and what </a:t>
            </a:r>
            <a:r>
              <a:rPr lang="en-US" dirty="0"/>
              <a:t>should we expect all the players to play?</a:t>
            </a:r>
          </a:p>
          <a:p>
            <a:pPr lvl="1"/>
            <a:r>
              <a:rPr lang="en-US" dirty="0"/>
              <a:t>Dominant strategy and dominant strategy </a:t>
            </a:r>
            <a:r>
              <a:rPr lang="en-US" dirty="0" smtClean="0"/>
              <a:t>equilibrium</a:t>
            </a:r>
            <a:endParaRPr lang="en-US" dirty="0"/>
          </a:p>
          <a:p>
            <a:pPr lvl="1"/>
            <a:r>
              <a:rPr lang="en-US" dirty="0"/>
              <a:t>Nash Equilibrium</a:t>
            </a:r>
          </a:p>
          <a:p>
            <a:pPr lvl="1"/>
            <a:r>
              <a:rPr lang="en-US" dirty="0">
                <a:solidFill>
                  <a:srgbClr val="0070C0"/>
                </a:solidFill>
              </a:rPr>
              <a:t>Minimax strategy</a:t>
            </a:r>
          </a:p>
          <a:p>
            <a:pPr lvl="1"/>
            <a:r>
              <a:rPr lang="en-US" dirty="0" err="1">
                <a:solidFill>
                  <a:srgbClr val="0070C0"/>
                </a:solidFill>
              </a:rPr>
              <a:t>Maximin</a:t>
            </a:r>
            <a:r>
              <a:rPr lang="en-US" dirty="0">
                <a:solidFill>
                  <a:srgbClr val="0070C0"/>
                </a:solidFill>
              </a:rPr>
              <a:t> </a:t>
            </a:r>
            <a:r>
              <a:rPr lang="en-US" dirty="0" smtClean="0">
                <a:solidFill>
                  <a:srgbClr val="0070C0"/>
                </a:solidFill>
              </a:rPr>
              <a:t>strategy</a:t>
            </a:r>
          </a:p>
          <a:p>
            <a:pPr lvl="1"/>
            <a:r>
              <a:rPr lang="en-US" dirty="0" smtClean="0"/>
              <a:t>(</a:t>
            </a:r>
            <a:r>
              <a:rPr lang="en-US" dirty="0" err="1" smtClean="0"/>
              <a:t>Stackelberg</a:t>
            </a:r>
            <a:r>
              <a:rPr lang="en-US" dirty="0" smtClean="0"/>
              <a:t> Equilibrium)</a:t>
            </a:r>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54</a:t>
            </a:fld>
            <a:endParaRPr lang="en-US" dirty="0"/>
          </a:p>
        </p:txBody>
      </p:sp>
    </p:spTree>
    <p:extLst>
      <p:ext uri="{BB962C8B-B14F-4D97-AF65-F5344CB8AC3E}">
        <p14:creationId xmlns:p14="http://schemas.microsoft.com/office/powerpoint/2010/main" val="2373715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Maximin</a:t>
            </a:r>
            <a:r>
              <a:rPr lang="en-US" dirty="0"/>
              <a:t> </a:t>
            </a:r>
            <a:r>
              <a:rPr lang="en-US" dirty="0" smtClean="0"/>
              <a:t>and Minimax Strategy</a:t>
            </a:r>
            <a:endParaRPr lang="en-US" dirty="0"/>
          </a:p>
        </p:txBody>
      </p:sp>
      <p:sp>
        <p:nvSpPr>
          <p:cNvPr id="3" name="Content Placeholder 2"/>
          <p:cNvSpPr>
            <a:spLocks noGrp="1"/>
          </p:cNvSpPr>
          <p:nvPr>
            <p:ph sz="quarter" idx="1"/>
          </p:nvPr>
        </p:nvSpPr>
        <p:spPr/>
        <p:txBody>
          <a:bodyPr>
            <a:normAutofit/>
          </a:bodyPr>
          <a:lstStyle/>
          <a:p>
            <a:r>
              <a:rPr lang="en-US" dirty="0" smtClean="0"/>
              <a:t>Both focus </a:t>
            </a:r>
            <a:r>
              <a:rPr lang="en-US" dirty="0"/>
              <a:t>on single player’s strategy</a:t>
            </a:r>
          </a:p>
          <a:p>
            <a:endParaRPr lang="en-US" dirty="0" smtClean="0"/>
          </a:p>
          <a:p>
            <a:r>
              <a:rPr lang="en-US" dirty="0" err="1" smtClean="0"/>
              <a:t>Maximin</a:t>
            </a:r>
            <a:r>
              <a:rPr lang="en-US" dirty="0" smtClean="0"/>
              <a:t> Strategy</a:t>
            </a:r>
            <a:endParaRPr lang="en-US" dirty="0"/>
          </a:p>
          <a:p>
            <a:pPr lvl="1"/>
            <a:r>
              <a:rPr lang="en-US" dirty="0"/>
              <a:t>Maximize worst case expected utility</a:t>
            </a:r>
          </a:p>
          <a:p>
            <a:pPr lvl="1"/>
            <a:r>
              <a:rPr lang="en-US" dirty="0" err="1" smtClean="0">
                <a:solidFill>
                  <a:srgbClr val="0070C0"/>
                </a:solidFill>
              </a:rPr>
              <a:t>Maximin</a:t>
            </a:r>
            <a:r>
              <a:rPr lang="en-US" dirty="0" smtClean="0">
                <a:solidFill>
                  <a:srgbClr val="0070C0"/>
                </a:solidFill>
              </a:rPr>
              <a:t> </a:t>
            </a:r>
            <a:r>
              <a:rPr lang="en-US" dirty="0">
                <a:solidFill>
                  <a:srgbClr val="0070C0"/>
                </a:solidFill>
              </a:rPr>
              <a:t>value </a:t>
            </a:r>
            <a:r>
              <a:rPr lang="en-US" dirty="0" smtClean="0">
                <a:solidFill>
                  <a:srgbClr val="0070C0"/>
                </a:solidFill>
              </a:rPr>
              <a:t>(also </a:t>
            </a:r>
            <a:r>
              <a:rPr lang="en-US" dirty="0">
                <a:solidFill>
                  <a:srgbClr val="0070C0"/>
                </a:solidFill>
              </a:rPr>
              <a:t>called safety level</a:t>
            </a:r>
            <a:r>
              <a:rPr lang="en-US" dirty="0" smtClean="0">
                <a:solidFill>
                  <a:srgbClr val="0070C0"/>
                </a:solidFill>
              </a:rPr>
              <a:t>)</a:t>
            </a:r>
            <a:endParaRPr lang="en-US" dirty="0"/>
          </a:p>
          <a:p>
            <a:endParaRPr lang="en-US" dirty="0" smtClean="0"/>
          </a:p>
          <a:p>
            <a:r>
              <a:rPr lang="en-US" dirty="0" smtClean="0"/>
              <a:t>Minimax Strategy</a:t>
            </a:r>
            <a:endParaRPr lang="en-US" dirty="0"/>
          </a:p>
          <a:p>
            <a:pPr lvl="1"/>
            <a:r>
              <a:rPr lang="en-US" dirty="0"/>
              <a:t>Minimize best case expected utility for the other player (just want to harm your opponent)</a:t>
            </a:r>
          </a:p>
          <a:p>
            <a:pPr lvl="1"/>
            <a:r>
              <a:rPr lang="en-US" dirty="0" smtClean="0">
                <a:solidFill>
                  <a:srgbClr val="0070C0"/>
                </a:solidFill>
              </a:rPr>
              <a:t>Minimax value</a:t>
            </a:r>
            <a:endParaRPr lang="en-US" dirty="0" smtClean="0"/>
          </a:p>
        </p:txBody>
      </p:sp>
      <p:sp>
        <p:nvSpPr>
          <p:cNvPr id="7" name="Slide Number Placeholder 6"/>
          <p:cNvSpPr>
            <a:spLocks noGrp="1"/>
          </p:cNvSpPr>
          <p:nvPr>
            <p:ph type="sldNum" sz="quarter" idx="12"/>
          </p:nvPr>
        </p:nvSpPr>
        <p:spPr/>
        <p:txBody>
          <a:bodyPr/>
          <a:lstStyle/>
          <a:p>
            <a:fld id="{A3B20E47-2A4C-4221-B6B9-A2AC2F1C1077}" type="slidenum">
              <a:rPr lang="en-US" smtClean="0"/>
              <a:pPr/>
              <a:t>55</a:t>
            </a:fld>
            <a:endParaRPr lang="en-US" dirty="0"/>
          </a:p>
        </p:txBody>
      </p:sp>
    </p:spTree>
    <p:extLst>
      <p:ext uri="{BB962C8B-B14F-4D97-AF65-F5344CB8AC3E}">
        <p14:creationId xmlns:p14="http://schemas.microsoft.com/office/powerpoint/2010/main" val="1999992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Theorem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Theorem </a:t>
                </a:r>
                <a:r>
                  <a:rPr lang="en-US" sz="2400" dirty="0" smtClean="0">
                    <a:solidFill>
                      <a:srgbClr val="900000"/>
                    </a:solidFill>
                  </a:rPr>
                  <a:t>3 </a:t>
                </a:r>
                <a:r>
                  <a:rPr lang="en-US" sz="2400" dirty="0" smtClean="0"/>
                  <a:t>(von </a:t>
                </a:r>
                <a:r>
                  <a:rPr lang="en-US" sz="2400" dirty="0"/>
                  <a:t>Neumann 1928, Nash 1951):</a:t>
                </a:r>
              </a:p>
              <a:p>
                <a:pPr lvl="1"/>
                <a:r>
                  <a:rPr lang="en-US" dirty="0" smtClean="0"/>
                  <a:t>Minimax=</a:t>
                </a:r>
                <a:r>
                  <a:rPr lang="en-US" dirty="0" err="1" smtClean="0"/>
                  <a:t>Maximin</a:t>
                </a:r>
                <a:r>
                  <a:rPr lang="en-US" dirty="0" smtClean="0"/>
                  <a:t>=NE in </a:t>
                </a:r>
                <a:r>
                  <a:rPr lang="en-US" dirty="0"/>
                  <a:t>2-player zero-sum games</a:t>
                </a:r>
              </a:p>
              <a:p>
                <a:pPr lvl="1"/>
                <a:r>
                  <a:rPr lang="en-US" dirty="0" smtClean="0"/>
                  <a:t>All </a:t>
                </a:r>
                <a:r>
                  <a:rPr lang="en-US" dirty="0"/>
                  <a:t>NEs leads to the same utility profile in a two-player zero-sum </a:t>
                </a:r>
                <a:r>
                  <a:rPr lang="en-US" dirty="0" smtClean="0"/>
                  <a:t>game</a:t>
                </a:r>
              </a:p>
              <a:p>
                <a:pPr lvl="1"/>
                <a:endParaRPr lang="en-US" dirty="0"/>
              </a:p>
              <a:p>
                <a:pPr lvl="1"/>
                <a:r>
                  <a:rPr lang="en-US" dirty="0"/>
                  <a:t>Formally, every two-player zero-sum game has a unique value </a:t>
                </a:r>
                <a14:m>
                  <m:oMath xmlns:m="http://schemas.openxmlformats.org/officeDocument/2006/math">
                    <m:r>
                      <a:rPr lang="en-US" i="1">
                        <a:latin typeface="Cambria Math" panose="02040503050406030204" pitchFamily="18" charset="0"/>
                      </a:rPr>
                      <m:t>𝑣</m:t>
                    </m:r>
                  </m:oMath>
                </a14:m>
                <a:r>
                  <a:rPr lang="en-US" dirty="0"/>
                  <a:t> such that</a:t>
                </a:r>
              </a:p>
              <a:p>
                <a:pPr lvl="2"/>
                <a:r>
                  <a:rPr lang="en-US" sz="2400" dirty="0"/>
                  <a:t>Player 1 can guarantee value at least </a:t>
                </a:r>
                <a14:m>
                  <m:oMath xmlns:m="http://schemas.openxmlformats.org/officeDocument/2006/math">
                    <m:r>
                      <a:rPr lang="en-US" sz="2400" i="1">
                        <a:latin typeface="Cambria Math" panose="02040503050406030204" pitchFamily="18" charset="0"/>
                      </a:rPr>
                      <m:t>𝑣</m:t>
                    </m:r>
                  </m:oMath>
                </a14:m>
                <a:endParaRPr lang="en-US" sz="2400" dirty="0"/>
              </a:p>
              <a:p>
                <a:pPr lvl="2"/>
                <a:r>
                  <a:rPr lang="en-US" sz="2400" dirty="0"/>
                  <a:t>Player 2 can guarantee loss at most </a:t>
                </a:r>
                <a14:m>
                  <m:oMath xmlns:m="http://schemas.openxmlformats.org/officeDocument/2006/math">
                    <m:r>
                      <a:rPr lang="en-US" sz="2400" i="1">
                        <a:latin typeface="Cambria Math" panose="02040503050406030204" pitchFamily="18" charset="0"/>
                      </a:rPr>
                      <m:t>𝑣</m:t>
                    </m:r>
                  </m:oMath>
                </a14:m>
                <a:endParaRPr lang="en-US" sz="2400" dirty="0"/>
              </a:p>
              <a:p>
                <a:pPr lvl="2"/>
                <a14:m>
                  <m:oMath xmlns:m="http://schemas.openxmlformats.org/officeDocument/2006/math">
                    <m:r>
                      <a:rPr lang="en-US" sz="2400" i="1">
                        <a:latin typeface="Cambria Math" panose="02040503050406030204" pitchFamily="18" charset="0"/>
                      </a:rPr>
                      <m:t>𝑣</m:t>
                    </m:r>
                  </m:oMath>
                </a14:m>
                <a:r>
                  <a:rPr lang="en-US" sz="2400" dirty="0"/>
                  <a:t> is called </a:t>
                </a:r>
                <a:r>
                  <a:rPr lang="en-US" sz="2400" dirty="0">
                    <a:solidFill>
                      <a:srgbClr val="900000"/>
                    </a:solidFill>
                  </a:rPr>
                  <a:t>value of the </a:t>
                </a:r>
                <a:r>
                  <a:rPr lang="en-US" sz="2400" dirty="0" smtClean="0">
                    <a:solidFill>
                      <a:srgbClr val="900000"/>
                    </a:solidFill>
                  </a:rPr>
                  <a:t>game or game value</a:t>
                </a:r>
                <a:endParaRPr lang="en-US" sz="2400" dirty="0">
                  <a:solidFill>
                    <a:srgbClr val="900000"/>
                  </a:solidFill>
                </a:endParaRP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88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56</a:t>
            </a:fld>
            <a:endParaRPr lang="en-US" dirty="0"/>
          </a:p>
        </p:txBody>
      </p:sp>
    </p:spTree>
    <p:extLst>
      <p:ext uri="{BB962C8B-B14F-4D97-AF65-F5344CB8AC3E}">
        <p14:creationId xmlns:p14="http://schemas.microsoft.com/office/powerpoint/2010/main" val="2842376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a:t>
            </a:r>
            <a:r>
              <a:rPr lang="en-US" dirty="0" smtClean="0"/>
              <a:t>in </a:t>
            </a:r>
            <a:r>
              <a:rPr lang="en-US" dirty="0"/>
              <a:t>Games</a:t>
            </a:r>
          </a:p>
        </p:txBody>
      </p:sp>
      <p:sp>
        <p:nvSpPr>
          <p:cNvPr id="3" name="Content Placeholder 2"/>
          <p:cNvSpPr>
            <a:spLocks noGrp="1"/>
          </p:cNvSpPr>
          <p:nvPr>
            <p:ph sz="quarter" idx="1"/>
          </p:nvPr>
        </p:nvSpPr>
        <p:spPr/>
        <p:txBody>
          <a:bodyPr/>
          <a:lstStyle/>
          <a:p>
            <a:r>
              <a:rPr lang="en-US" dirty="0" smtClean="0"/>
              <a:t>How should one player play and what </a:t>
            </a:r>
            <a:r>
              <a:rPr lang="en-US" dirty="0"/>
              <a:t>should we expect all the players to play?</a:t>
            </a:r>
          </a:p>
          <a:p>
            <a:pPr lvl="1"/>
            <a:r>
              <a:rPr lang="en-US" dirty="0"/>
              <a:t>Dominant strategy and dominant strategy </a:t>
            </a:r>
            <a:r>
              <a:rPr lang="en-US" dirty="0" smtClean="0"/>
              <a:t>equilibrium</a:t>
            </a:r>
            <a:endParaRPr lang="en-US" dirty="0"/>
          </a:p>
          <a:p>
            <a:pPr lvl="1"/>
            <a:r>
              <a:rPr lang="en-US" dirty="0"/>
              <a:t>Nash Equilibrium</a:t>
            </a:r>
          </a:p>
          <a:p>
            <a:pPr lvl="1"/>
            <a:r>
              <a:rPr lang="en-US" dirty="0"/>
              <a:t>Minimax strategy</a:t>
            </a:r>
          </a:p>
          <a:p>
            <a:pPr lvl="1"/>
            <a:r>
              <a:rPr lang="en-US" dirty="0" err="1"/>
              <a:t>Maximin</a:t>
            </a:r>
            <a:r>
              <a:rPr lang="en-US" dirty="0"/>
              <a:t> </a:t>
            </a:r>
            <a:r>
              <a:rPr lang="en-US" dirty="0" smtClean="0"/>
              <a:t>strategy</a:t>
            </a:r>
          </a:p>
          <a:p>
            <a:pPr lvl="1"/>
            <a:r>
              <a:rPr lang="en-US" dirty="0" smtClean="0">
                <a:solidFill>
                  <a:srgbClr val="0070C0"/>
                </a:solidFill>
              </a:rPr>
              <a:t>(</a:t>
            </a:r>
            <a:r>
              <a:rPr lang="en-US" dirty="0" err="1" smtClean="0">
                <a:solidFill>
                  <a:srgbClr val="0070C0"/>
                </a:solidFill>
              </a:rPr>
              <a:t>Stackelberg</a:t>
            </a:r>
            <a:r>
              <a:rPr lang="en-US" dirty="0" smtClean="0">
                <a:solidFill>
                  <a:srgbClr val="0070C0"/>
                </a:solidFill>
              </a:rPr>
              <a:t> Equilibrium)</a:t>
            </a:r>
            <a:endParaRPr lang="en-US" dirty="0">
              <a:solidFill>
                <a:srgbClr val="0070C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57</a:t>
            </a:fld>
            <a:endParaRPr lang="en-US" dirty="0"/>
          </a:p>
        </p:txBody>
      </p:sp>
    </p:spTree>
    <p:extLst>
      <p:ext uri="{BB962C8B-B14F-4D97-AF65-F5344CB8AC3E}">
        <p14:creationId xmlns:p14="http://schemas.microsoft.com/office/powerpoint/2010/main" val="2718177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Commitment</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smtClean="0"/>
                  <a:t>What’s the PSNEs in this game and the players’ utilities?</a:t>
                </a:r>
              </a:p>
              <a:p>
                <a:r>
                  <a:rPr lang="en-US" sz="2400" dirty="0" smtClean="0"/>
                  <a:t>What action should player 2 choose if player 1 </a:t>
                </a:r>
                <a:r>
                  <a:rPr lang="en-US" sz="2400" dirty="0"/>
                  <a:t>commits to playing </a:t>
                </a:r>
                <a14:m>
                  <m:oMath xmlns:m="http://schemas.openxmlformats.org/officeDocument/2006/math">
                    <m:r>
                      <a:rPr lang="en-US" sz="2400" i="1" dirty="0" smtClean="0">
                        <a:latin typeface="Cambria Math" panose="02040503050406030204" pitchFamily="18" charset="0"/>
                      </a:rPr>
                      <m:t>𝑏</m:t>
                    </m:r>
                  </m:oMath>
                </a14:m>
                <a:r>
                  <a:rPr lang="en-US" sz="2400" dirty="0" smtClean="0"/>
                  <a:t>? What is player 1’s utility?</a:t>
                </a:r>
              </a:p>
              <a:p>
                <a:r>
                  <a:rPr lang="en-US" sz="2400" dirty="0"/>
                  <a:t>What action should player 2 choose if player 1 commits to playing </a:t>
                </a:r>
                <a14:m>
                  <m:oMath xmlns:m="http://schemas.openxmlformats.org/officeDocument/2006/math">
                    <m:r>
                      <a:rPr lang="en-US" sz="2400" i="1" dirty="0">
                        <a:latin typeface="Cambria Math" panose="02040503050406030204" pitchFamily="18" charset="0"/>
                      </a:rPr>
                      <m:t>𝑎</m:t>
                    </m:r>
                  </m:oMath>
                </a14:m>
                <a:r>
                  <a:rPr lang="en-US" sz="2400" dirty="0"/>
                  <a:t> and </a:t>
                </a:r>
                <a14:m>
                  <m:oMath xmlns:m="http://schemas.openxmlformats.org/officeDocument/2006/math">
                    <m:r>
                      <a:rPr lang="en-US" sz="2400" i="1" dirty="0">
                        <a:latin typeface="Cambria Math" panose="02040503050406030204" pitchFamily="18" charset="0"/>
                      </a:rPr>
                      <m:t>𝑏</m:t>
                    </m:r>
                  </m:oMath>
                </a14:m>
                <a:r>
                  <a:rPr lang="en-US" sz="2400" dirty="0"/>
                  <a:t> uniformly randomly? What is player 1’s utility?</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866444340"/>
              </p:ext>
            </p:extLst>
          </p:nvPr>
        </p:nvGraphicFramePr>
        <p:xfrm>
          <a:off x="2754773" y="466601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55290" y="4135336"/>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49304" y="5010679"/>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58</a:t>
            </a:fld>
            <a:endParaRPr lang="en-US" dirty="0"/>
          </a:p>
        </p:txBody>
      </p:sp>
    </p:spTree>
    <p:extLst>
      <p:ext uri="{BB962C8B-B14F-4D97-AF65-F5344CB8AC3E}">
        <p14:creationId xmlns:p14="http://schemas.microsoft.com/office/powerpoint/2010/main" val="126639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Commitment</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smtClean="0"/>
                  <a:t>What’s the PSNEs in this game and the players’ utilities?</a:t>
                </a:r>
              </a:p>
              <a:p>
                <a:r>
                  <a:rPr lang="en-US" sz="2400" dirty="0" smtClean="0"/>
                  <a:t>What action should player 2 choose if player 1 </a:t>
                </a:r>
                <a:r>
                  <a:rPr lang="en-US" sz="2400" dirty="0"/>
                  <a:t>commits to playing </a:t>
                </a:r>
                <a14:m>
                  <m:oMath xmlns:m="http://schemas.openxmlformats.org/officeDocument/2006/math">
                    <m:r>
                      <a:rPr lang="en-US" sz="2400" i="1" dirty="0" smtClean="0">
                        <a:latin typeface="Cambria Math" panose="02040503050406030204" pitchFamily="18" charset="0"/>
                      </a:rPr>
                      <m:t>𝑏</m:t>
                    </m:r>
                  </m:oMath>
                </a14:m>
                <a:r>
                  <a:rPr lang="en-US" sz="2400" dirty="0" smtClean="0"/>
                  <a:t>? What is player 1’s utility?</a:t>
                </a:r>
              </a:p>
              <a:p>
                <a:r>
                  <a:rPr lang="en-US" sz="2400" dirty="0"/>
                  <a:t>What action should player 2 choose if player 1 commits to playing </a:t>
                </a:r>
                <a14:m>
                  <m:oMath xmlns:m="http://schemas.openxmlformats.org/officeDocument/2006/math">
                    <m:r>
                      <a:rPr lang="en-US" sz="2400" i="1" dirty="0">
                        <a:latin typeface="Cambria Math" panose="02040503050406030204" pitchFamily="18" charset="0"/>
                      </a:rPr>
                      <m:t>𝑎</m:t>
                    </m:r>
                  </m:oMath>
                </a14:m>
                <a:r>
                  <a:rPr lang="en-US" sz="2400" dirty="0"/>
                  <a:t> and </a:t>
                </a:r>
                <a14:m>
                  <m:oMath xmlns:m="http://schemas.openxmlformats.org/officeDocument/2006/math">
                    <m:r>
                      <a:rPr lang="en-US" sz="2400" i="1" dirty="0">
                        <a:latin typeface="Cambria Math" panose="02040503050406030204" pitchFamily="18" charset="0"/>
                      </a:rPr>
                      <m:t>𝑏</m:t>
                    </m:r>
                  </m:oMath>
                </a14:m>
                <a:r>
                  <a:rPr lang="en-US" sz="2400" dirty="0"/>
                  <a:t> uniformly randomly? What is player 1’s utility?</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graphicFrame>
        <p:nvGraphicFramePr>
          <p:cNvPr id="7" name="Table 6"/>
          <p:cNvGraphicFramePr>
            <a:graphicFrameLocks noGrp="1"/>
          </p:cNvGraphicFramePr>
          <p:nvPr>
            <p:extLst/>
          </p:nvPr>
        </p:nvGraphicFramePr>
        <p:xfrm>
          <a:off x="2754773" y="466601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55290" y="4135336"/>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49304" y="5010679"/>
            <a:ext cx="1413882" cy="461665"/>
          </a:xfrm>
          <a:prstGeom prst="rect">
            <a:avLst/>
          </a:prstGeom>
          <a:noFill/>
        </p:spPr>
        <p:txBody>
          <a:bodyPr wrap="square" rtlCol="0">
            <a:spAutoFit/>
          </a:bodyPr>
          <a:lstStyle/>
          <a:p>
            <a:r>
              <a:rPr lang="en-US" sz="2400" dirty="0">
                <a:solidFill>
                  <a:srgbClr val="900000"/>
                </a:solidFill>
              </a:rPr>
              <a:t>Player 1</a:t>
            </a:r>
          </a:p>
        </p:txBody>
      </p:sp>
      <mc:AlternateContent xmlns:mc="http://schemas.openxmlformats.org/markup-compatibility/2006" xmlns:a14="http://schemas.microsoft.com/office/drawing/2010/main">
        <mc:Choice Requires="a14">
          <p:sp>
            <p:nvSpPr>
              <p:cNvPr id="10" name="TextBox 9"/>
              <p:cNvSpPr txBox="1"/>
              <p:nvPr/>
            </p:nvSpPr>
            <p:spPr>
              <a:xfrm>
                <a:off x="7805195" y="1250066"/>
                <a:ext cx="918328" cy="369332"/>
              </a:xfrm>
              <a:prstGeom prst="rect">
                <a:avLst/>
              </a:prstGeom>
              <a:noFill/>
            </p:spPr>
            <p:txBody>
              <a:bodyPr wrap="none" rtlCol="0">
                <a:spAutoFit/>
              </a:bodyPr>
              <a:lstStyle/>
              <a:p>
                <a14:m>
                  <m:oMath xmlns:m="http://schemas.openxmlformats.org/officeDocument/2006/math">
                    <m:r>
                      <a:rPr lang="en-US" b="0" i="1" smtClean="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𝑎</m:t>
                    </m:r>
                    <m:r>
                      <a:rPr lang="en-US" b="0" i="1" smtClean="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𝑐</m:t>
                    </m:r>
                    <m:r>
                      <a:rPr lang="en-US" b="0" i="1" smtClean="0">
                        <a:solidFill>
                          <a:srgbClr val="900000"/>
                        </a:solidFill>
                        <a:latin typeface="Cambria Math" panose="02040503050406030204" pitchFamily="18" charset="0"/>
                      </a:rPr>
                      <m:t>)</m:t>
                    </m:r>
                  </m:oMath>
                </a14:m>
                <a:r>
                  <a:rPr lang="en-US" dirty="0" smtClean="0">
                    <a:solidFill>
                      <a:srgbClr val="900000"/>
                    </a:solidFill>
                  </a:rPr>
                  <a:t>, 2</a:t>
                </a:r>
                <a:endParaRPr lang="en-US" dirty="0">
                  <a:solidFill>
                    <a:srgbClr val="9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805195" y="1250066"/>
                <a:ext cx="918328" cy="369332"/>
              </a:xfrm>
              <a:prstGeom prst="rect">
                <a:avLst/>
              </a:prstGeom>
              <a:blipFill rotWithShape="0">
                <a:blip r:embed="rId3"/>
                <a:stretch>
                  <a:fillRect l="-1987" t="-8197" r="-4636" b="-24590"/>
                </a:stretch>
              </a:blipFill>
            </p:spPr>
            <p:txBody>
              <a:bodyPr/>
              <a:lstStyle/>
              <a:p>
                <a:r>
                  <a:rPr lang="en-US">
                    <a:noFill/>
                  </a:rPr>
                  <a:t> </a:t>
                </a:r>
              </a:p>
            </p:txBody>
          </p:sp>
        </mc:Fallback>
      </mc:AlternateContent>
      <p:sp>
        <p:nvSpPr>
          <p:cNvPr id="11" name="TextBox 10"/>
          <p:cNvSpPr txBox="1"/>
          <p:nvPr/>
        </p:nvSpPr>
        <p:spPr>
          <a:xfrm>
            <a:off x="5495661" y="2073113"/>
            <a:ext cx="509435" cy="369332"/>
          </a:xfrm>
          <a:prstGeom prst="rect">
            <a:avLst/>
          </a:prstGeom>
          <a:noFill/>
        </p:spPr>
        <p:txBody>
          <a:bodyPr wrap="none" rtlCol="0">
            <a:spAutoFit/>
          </a:bodyPr>
          <a:lstStyle/>
          <a:p>
            <a:r>
              <a:rPr lang="en-US" dirty="0" smtClean="0">
                <a:solidFill>
                  <a:srgbClr val="900000"/>
                </a:solidFill>
              </a:rPr>
              <a:t>d, 3</a:t>
            </a:r>
            <a:endParaRPr lang="en-US" dirty="0">
              <a:solidFill>
                <a:srgbClr val="900000"/>
              </a:solidFill>
            </a:endParaRPr>
          </a:p>
        </p:txBody>
      </p:sp>
      <p:sp>
        <p:nvSpPr>
          <p:cNvPr id="12" name="TextBox 11"/>
          <p:cNvSpPr txBox="1"/>
          <p:nvPr/>
        </p:nvSpPr>
        <p:spPr>
          <a:xfrm>
            <a:off x="7430562" y="3193929"/>
            <a:ext cx="676147" cy="369332"/>
          </a:xfrm>
          <a:prstGeom prst="rect">
            <a:avLst/>
          </a:prstGeom>
          <a:noFill/>
        </p:spPr>
        <p:txBody>
          <a:bodyPr wrap="none" rtlCol="0">
            <a:spAutoFit/>
          </a:bodyPr>
          <a:lstStyle/>
          <a:p>
            <a:r>
              <a:rPr lang="en-US" dirty="0" smtClean="0">
                <a:solidFill>
                  <a:srgbClr val="900000"/>
                </a:solidFill>
              </a:rPr>
              <a:t>d, 3.5</a:t>
            </a:r>
            <a:endParaRPr lang="en-US" dirty="0">
              <a:solidFill>
                <a:srgbClr val="900000"/>
              </a:solidFill>
            </a:endParaRPr>
          </a:p>
        </p:txBody>
      </p:sp>
      <p:sp>
        <p:nvSpPr>
          <p:cNvPr id="13" name="Slide Number Placeholder 12"/>
          <p:cNvSpPr>
            <a:spLocks noGrp="1"/>
          </p:cNvSpPr>
          <p:nvPr>
            <p:ph type="sldNum" sz="quarter" idx="12"/>
          </p:nvPr>
        </p:nvSpPr>
        <p:spPr/>
        <p:txBody>
          <a:bodyPr/>
          <a:lstStyle/>
          <a:p>
            <a:fld id="{A3B20E47-2A4C-4221-B6B9-A2AC2F1C1077}" type="slidenum">
              <a:rPr lang="en-US" smtClean="0"/>
              <a:pPr/>
              <a:t>59</a:t>
            </a:fld>
            <a:endParaRPr lang="en-US" dirty="0"/>
          </a:p>
        </p:txBody>
      </p:sp>
    </p:spTree>
    <p:extLst>
      <p:ext uri="{BB962C8B-B14F-4D97-AF65-F5344CB8AC3E}">
        <p14:creationId xmlns:p14="http://schemas.microsoft.com/office/powerpoint/2010/main" val="300931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Adversarial Search</a:t>
            </a:r>
            <a:endParaRPr lang="en-US" dirty="0"/>
          </a:p>
        </p:txBody>
      </p:sp>
      <p:sp>
        <p:nvSpPr>
          <p:cNvPr id="3" name="Content Placeholder 2"/>
          <p:cNvSpPr>
            <a:spLocks noGrp="1"/>
          </p:cNvSpPr>
          <p:nvPr>
            <p:ph sz="quarter" idx="1"/>
          </p:nvPr>
        </p:nvSpPr>
        <p:spPr/>
        <p:txBody>
          <a:bodyPr/>
          <a:lstStyle/>
          <a:p>
            <a:r>
              <a:rPr lang="en-US" dirty="0" smtClean="0"/>
              <a:t>Zero-sum, perfect information, two player games with turn-taking moves</a:t>
            </a:r>
            <a:endParaRPr lang="en-US"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6</a:t>
            </a:fld>
            <a:endParaRPr lang="en-US" dirty="0"/>
          </a:p>
        </p:txBody>
      </p:sp>
      <p:grpSp>
        <p:nvGrpSpPr>
          <p:cNvPr id="5" name="Group 4">
            <a:extLst>
              <a:ext uri="{FF2B5EF4-FFF2-40B4-BE49-F238E27FC236}">
                <a16:creationId xmlns:a16="http://schemas.microsoft.com/office/drawing/2014/main" xmlns="" id="{98E1C8E3-8331-4367-BAEE-475B72AF1E9C}"/>
              </a:ext>
            </a:extLst>
          </p:cNvPr>
          <p:cNvGrpSpPr/>
          <p:nvPr/>
        </p:nvGrpSpPr>
        <p:grpSpPr>
          <a:xfrm>
            <a:off x="524176" y="2156408"/>
            <a:ext cx="8361323" cy="3929348"/>
            <a:chOff x="1625600" y="2209800"/>
            <a:chExt cx="8636000" cy="2743200"/>
          </a:xfrm>
        </p:grpSpPr>
        <p:sp>
          <p:nvSpPr>
            <p:cNvPr id="6" name="AutoShape 4"/>
            <p:cNvSpPr>
              <a:spLocks noChangeArrowheads="1"/>
            </p:cNvSpPr>
            <p:nvPr/>
          </p:nvSpPr>
          <p:spPr bwMode="auto">
            <a:xfrm>
              <a:off x="5693833" y="22098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sz="2400"/>
            </a:p>
          </p:txBody>
        </p:sp>
        <p:grpSp>
          <p:nvGrpSpPr>
            <p:cNvPr id="7" name="Group 60"/>
            <p:cNvGrpSpPr>
              <a:grpSpLocks/>
            </p:cNvGrpSpPr>
            <p:nvPr/>
          </p:nvGrpSpPr>
          <p:grpSpPr bwMode="auto">
            <a:xfrm>
              <a:off x="2641600" y="3765550"/>
              <a:ext cx="508000" cy="1187450"/>
              <a:chOff x="1981200" y="3765550"/>
              <a:chExt cx="381000" cy="1187450"/>
            </a:xfrm>
            <a:solidFill>
              <a:srgbClr val="C198E0"/>
            </a:solidFill>
          </p:grpSpPr>
          <p:cxnSp>
            <p:nvCxnSpPr>
              <p:cNvPr id="48" name="AutoShape 13"/>
              <p:cNvCxnSpPr>
                <a:cxnSpLocks noChangeShapeType="1"/>
                <a:stCxn id="40" idx="0"/>
              </p:cNvCxnSpPr>
              <p:nvPr/>
            </p:nvCxnSpPr>
            <p:spPr bwMode="auto">
              <a:xfrm>
                <a:off x="2173288" y="3765550"/>
                <a:ext cx="1588" cy="806450"/>
              </a:xfrm>
              <a:prstGeom prst="straightConnector1">
                <a:avLst/>
              </a:prstGeom>
              <a:grpFill/>
              <a:ln w="12700">
                <a:solidFill>
                  <a:schemeClr val="tx1"/>
                </a:solidFill>
                <a:round/>
                <a:headEnd/>
                <a:tailEnd type="triangle" w="med" len="med"/>
              </a:ln>
            </p:spPr>
          </p:cxnSp>
          <p:sp>
            <p:nvSpPr>
              <p:cNvPr id="49" name="Rectangle 7"/>
              <p:cNvSpPr>
                <a:spLocks noChangeArrowheads="1"/>
              </p:cNvSpPr>
              <p:nvPr/>
            </p:nvSpPr>
            <p:spPr bwMode="auto">
              <a:xfrm>
                <a:off x="1981200" y="4648200"/>
                <a:ext cx="381000" cy="304800"/>
              </a:xfrm>
              <a:prstGeom prst="rect">
                <a:avLst/>
              </a:prstGeom>
              <a:grpFill/>
              <a:ln w="9525">
                <a:solidFill>
                  <a:schemeClr val="tx1"/>
                </a:solidFill>
                <a:miter lim="800000"/>
                <a:headEnd/>
                <a:tailEnd/>
              </a:ln>
            </p:spPr>
            <p:txBody>
              <a:bodyPr wrap="none" anchor="ctr"/>
              <a:lstStyle/>
              <a:p>
                <a:pPr algn="ctr"/>
                <a:r>
                  <a:rPr lang="en-US" sz="2400" dirty="0"/>
                  <a:t>12</a:t>
                </a:r>
              </a:p>
            </p:txBody>
          </p:sp>
        </p:grpSp>
        <p:grpSp>
          <p:nvGrpSpPr>
            <p:cNvPr id="8" name="Group 61"/>
            <p:cNvGrpSpPr>
              <a:grpSpLocks/>
            </p:cNvGrpSpPr>
            <p:nvPr/>
          </p:nvGrpSpPr>
          <p:grpSpPr bwMode="auto">
            <a:xfrm>
              <a:off x="2897717" y="3765550"/>
              <a:ext cx="1267883" cy="1187450"/>
              <a:chOff x="2173288" y="3765550"/>
              <a:chExt cx="950912" cy="1187450"/>
            </a:xfrm>
            <a:solidFill>
              <a:srgbClr val="C198E0"/>
            </a:solidFill>
          </p:grpSpPr>
          <p:cxnSp>
            <p:nvCxnSpPr>
              <p:cNvPr id="46" name="AutoShape 17"/>
              <p:cNvCxnSpPr>
                <a:cxnSpLocks noChangeShapeType="1"/>
                <a:stCxn id="40" idx="0"/>
              </p:cNvCxnSpPr>
              <p:nvPr/>
            </p:nvCxnSpPr>
            <p:spPr bwMode="auto">
              <a:xfrm>
                <a:off x="2173288" y="3765550"/>
                <a:ext cx="763586" cy="822325"/>
              </a:xfrm>
              <a:prstGeom prst="straightConnector1">
                <a:avLst/>
              </a:prstGeom>
              <a:grpFill/>
              <a:ln w="12700">
                <a:solidFill>
                  <a:schemeClr val="tx1"/>
                </a:solidFill>
                <a:round/>
                <a:headEnd/>
                <a:tailEnd type="triangle" w="med" len="med"/>
              </a:ln>
            </p:spPr>
          </p:cxnSp>
          <p:sp>
            <p:nvSpPr>
              <p:cNvPr id="47" name="Rectangle 7"/>
              <p:cNvSpPr>
                <a:spLocks noChangeArrowheads="1"/>
              </p:cNvSpPr>
              <p:nvPr/>
            </p:nvSpPr>
            <p:spPr bwMode="auto">
              <a:xfrm>
                <a:off x="2743200" y="4648200"/>
                <a:ext cx="381000" cy="304800"/>
              </a:xfrm>
              <a:prstGeom prst="rect">
                <a:avLst/>
              </a:prstGeom>
              <a:grpFill/>
              <a:ln w="9525">
                <a:solidFill>
                  <a:schemeClr val="tx1"/>
                </a:solidFill>
                <a:miter lim="800000"/>
                <a:headEnd/>
                <a:tailEnd/>
              </a:ln>
            </p:spPr>
            <p:txBody>
              <a:bodyPr wrap="none" anchor="ctr"/>
              <a:lstStyle/>
              <a:p>
                <a:pPr algn="ctr"/>
                <a:r>
                  <a:rPr lang="en-US" sz="2400" dirty="0"/>
                  <a:t>8</a:t>
                </a:r>
              </a:p>
            </p:txBody>
          </p:sp>
        </p:grpSp>
        <p:grpSp>
          <p:nvGrpSpPr>
            <p:cNvPr id="9" name="Group 64"/>
            <p:cNvGrpSpPr>
              <a:grpSpLocks/>
            </p:cNvGrpSpPr>
            <p:nvPr/>
          </p:nvGrpSpPr>
          <p:grpSpPr bwMode="auto">
            <a:xfrm>
              <a:off x="8737600" y="3765550"/>
              <a:ext cx="508000" cy="1187450"/>
              <a:chOff x="6553200" y="3765550"/>
              <a:chExt cx="381000" cy="1187450"/>
            </a:xfrm>
            <a:solidFill>
              <a:srgbClr val="C198E0"/>
            </a:solidFill>
          </p:grpSpPr>
          <p:cxnSp>
            <p:nvCxnSpPr>
              <p:cNvPr id="44" name="AutoShape 33"/>
              <p:cNvCxnSpPr>
                <a:cxnSpLocks noChangeShapeType="1"/>
              </p:cNvCxnSpPr>
              <p:nvPr/>
            </p:nvCxnSpPr>
            <p:spPr bwMode="auto">
              <a:xfrm>
                <a:off x="6745288" y="3765550"/>
                <a:ext cx="1588" cy="806450"/>
              </a:xfrm>
              <a:prstGeom prst="straightConnector1">
                <a:avLst/>
              </a:prstGeom>
              <a:grpFill/>
              <a:ln w="12700">
                <a:solidFill>
                  <a:schemeClr val="tx1"/>
                </a:solidFill>
                <a:round/>
                <a:headEnd/>
                <a:tailEnd type="triangle" w="med" len="med"/>
              </a:ln>
            </p:spPr>
          </p:cxnSp>
          <p:sp>
            <p:nvSpPr>
              <p:cNvPr id="45" name="Rectangle 7"/>
              <p:cNvSpPr>
                <a:spLocks noChangeArrowheads="1"/>
              </p:cNvSpPr>
              <p:nvPr/>
            </p:nvSpPr>
            <p:spPr bwMode="auto">
              <a:xfrm>
                <a:off x="6553200" y="4648200"/>
                <a:ext cx="381000" cy="304800"/>
              </a:xfrm>
              <a:prstGeom prst="rect">
                <a:avLst/>
              </a:prstGeom>
              <a:grpFill/>
              <a:ln w="9525">
                <a:solidFill>
                  <a:schemeClr val="tx1"/>
                </a:solidFill>
                <a:miter lim="800000"/>
                <a:headEnd/>
                <a:tailEnd/>
              </a:ln>
            </p:spPr>
            <p:txBody>
              <a:bodyPr wrap="none" anchor="ctr"/>
              <a:lstStyle/>
              <a:p>
                <a:pPr algn="ctr"/>
                <a:r>
                  <a:rPr lang="en-US" sz="2400"/>
                  <a:t>5</a:t>
                </a:r>
              </a:p>
            </p:txBody>
          </p:sp>
        </p:grpSp>
        <p:grpSp>
          <p:nvGrpSpPr>
            <p:cNvPr id="10" name="Group 65"/>
            <p:cNvGrpSpPr>
              <a:grpSpLocks/>
            </p:cNvGrpSpPr>
            <p:nvPr/>
          </p:nvGrpSpPr>
          <p:grpSpPr bwMode="auto">
            <a:xfrm>
              <a:off x="8993717" y="3765550"/>
              <a:ext cx="1267883" cy="1187450"/>
              <a:chOff x="6745288" y="3765550"/>
              <a:chExt cx="950912" cy="1187450"/>
            </a:xfrm>
            <a:solidFill>
              <a:srgbClr val="C198E0"/>
            </a:solidFill>
          </p:grpSpPr>
          <p:cxnSp>
            <p:nvCxnSpPr>
              <p:cNvPr id="42" name="AutoShape 37"/>
              <p:cNvCxnSpPr>
                <a:cxnSpLocks noChangeShapeType="1"/>
              </p:cNvCxnSpPr>
              <p:nvPr/>
            </p:nvCxnSpPr>
            <p:spPr bwMode="auto">
              <a:xfrm>
                <a:off x="6745288" y="3765550"/>
                <a:ext cx="763587" cy="822325"/>
              </a:xfrm>
              <a:prstGeom prst="straightConnector1">
                <a:avLst/>
              </a:prstGeom>
              <a:grpFill/>
              <a:ln w="12700">
                <a:solidFill>
                  <a:schemeClr val="tx1"/>
                </a:solidFill>
                <a:round/>
                <a:headEnd/>
                <a:tailEnd type="triangle" w="med" len="med"/>
              </a:ln>
            </p:spPr>
          </p:cxnSp>
          <p:sp>
            <p:nvSpPr>
              <p:cNvPr id="43" name="Rectangle 7"/>
              <p:cNvSpPr>
                <a:spLocks noChangeArrowheads="1"/>
              </p:cNvSpPr>
              <p:nvPr/>
            </p:nvSpPr>
            <p:spPr bwMode="auto">
              <a:xfrm>
                <a:off x="7315200" y="4648200"/>
                <a:ext cx="381000" cy="304800"/>
              </a:xfrm>
              <a:prstGeom prst="rect">
                <a:avLst/>
              </a:prstGeom>
              <a:grpFill/>
              <a:ln w="9525">
                <a:solidFill>
                  <a:schemeClr val="tx1"/>
                </a:solidFill>
                <a:miter lim="800000"/>
                <a:headEnd/>
                <a:tailEnd/>
              </a:ln>
            </p:spPr>
            <p:txBody>
              <a:bodyPr wrap="none" anchor="ctr"/>
              <a:lstStyle/>
              <a:p>
                <a:pPr algn="ctr"/>
                <a:r>
                  <a:rPr lang="en-US" sz="2400" dirty="0"/>
                  <a:t>2</a:t>
                </a:r>
              </a:p>
            </p:txBody>
          </p:sp>
        </p:grpSp>
        <p:grpSp>
          <p:nvGrpSpPr>
            <p:cNvPr id="11" name="Group 10"/>
            <p:cNvGrpSpPr/>
            <p:nvPr/>
          </p:nvGrpSpPr>
          <p:grpSpPr>
            <a:xfrm>
              <a:off x="2645833" y="2514600"/>
              <a:ext cx="3302000" cy="1250950"/>
              <a:chOff x="2645833" y="2514600"/>
              <a:chExt cx="3302000" cy="1250950"/>
            </a:xfrm>
          </p:grpSpPr>
          <p:sp>
            <p:nvSpPr>
              <p:cNvPr id="40" name="AutoShape 6"/>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41" name="AutoShape 7"/>
              <p:cNvCxnSpPr>
                <a:cxnSpLocks noChangeShapeType="1"/>
                <a:stCxn id="6" idx="3"/>
                <a:endCxn id="40"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12" name="AutoShape 9"/>
            <p:cNvCxnSpPr>
              <a:cxnSpLocks noChangeShapeType="1"/>
              <a:stCxn id="40"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13" name="Rectangle 7"/>
            <p:cNvSpPr>
              <a:spLocks noChangeArrowheads="1"/>
            </p:cNvSpPr>
            <p:nvPr/>
          </p:nvSpPr>
          <p:spPr bwMode="auto">
            <a:xfrm>
              <a:off x="1625600" y="4648200"/>
              <a:ext cx="508000" cy="304800"/>
            </a:xfrm>
            <a:prstGeom prst="rect">
              <a:avLst/>
            </a:prstGeom>
            <a:solidFill>
              <a:srgbClr val="C198E0"/>
            </a:solidFill>
            <a:ln w="9525">
              <a:solidFill>
                <a:schemeClr val="tx1"/>
              </a:solidFill>
              <a:miter lim="800000"/>
              <a:headEnd/>
              <a:tailEnd/>
            </a:ln>
          </p:spPr>
          <p:txBody>
            <a:bodyPr wrap="none" anchor="ctr"/>
            <a:lstStyle/>
            <a:p>
              <a:pPr algn="ctr"/>
              <a:r>
                <a:rPr lang="en-US" sz="2400"/>
                <a:t>3</a:t>
              </a:r>
            </a:p>
          </p:txBody>
        </p:sp>
        <p:cxnSp>
          <p:nvCxnSpPr>
            <p:cNvPr id="14"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15" name="AutoShape 21"/>
            <p:cNvCxnSpPr>
              <a:cxnSpLocks noChangeShapeType="1"/>
              <a:stCxn id="6"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16"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17" name="AutoShape 21"/>
            <p:cNvCxnSpPr>
              <a:cxnSpLocks noChangeShapeType="1"/>
              <a:stCxn id="4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18" name="Group 17"/>
            <p:cNvGrpSpPr/>
            <p:nvPr/>
          </p:nvGrpSpPr>
          <p:grpSpPr>
            <a:xfrm>
              <a:off x="5693833" y="2514603"/>
              <a:ext cx="508000" cy="1235075"/>
              <a:chOff x="5693833" y="2514603"/>
              <a:chExt cx="508000" cy="1235075"/>
            </a:xfrm>
          </p:grpSpPr>
          <p:sp>
            <p:nvSpPr>
              <p:cNvPr id="38" name="AutoShape 20"/>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39" name="AutoShape 21"/>
              <p:cNvCxnSpPr>
                <a:cxnSpLocks noChangeShapeType="1"/>
                <a:stCxn id="6" idx="3"/>
                <a:endCxn id="3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19" name="Group 58"/>
            <p:cNvGrpSpPr>
              <a:grpSpLocks/>
            </p:cNvGrpSpPr>
            <p:nvPr/>
          </p:nvGrpSpPr>
          <p:grpSpPr bwMode="auto">
            <a:xfrm>
              <a:off x="4673600" y="3762375"/>
              <a:ext cx="1524000" cy="1190625"/>
              <a:chOff x="3505200" y="3762375"/>
              <a:chExt cx="1142999" cy="1190625"/>
            </a:xfrm>
            <a:solidFill>
              <a:srgbClr val="C198E0"/>
            </a:solidFill>
          </p:grpSpPr>
          <p:cxnSp>
            <p:nvCxnSpPr>
              <p:cNvPr id="34" name="AutoShape 23"/>
              <p:cNvCxnSpPr>
                <a:cxnSpLocks noChangeShapeType="1"/>
              </p:cNvCxnSpPr>
              <p:nvPr/>
            </p:nvCxnSpPr>
            <p:spPr bwMode="auto">
              <a:xfrm flipH="1">
                <a:off x="3698875" y="3765550"/>
                <a:ext cx="760413" cy="822325"/>
              </a:xfrm>
              <a:prstGeom prst="straightConnector1">
                <a:avLst/>
              </a:prstGeom>
              <a:grpFill/>
              <a:ln w="12700">
                <a:solidFill>
                  <a:schemeClr val="tx1"/>
                </a:solidFill>
                <a:round/>
                <a:headEnd/>
                <a:tailEnd type="triangle" w="med" len="med"/>
              </a:ln>
            </p:spPr>
          </p:cxnSp>
          <p:sp>
            <p:nvSpPr>
              <p:cNvPr id="35" name="Rectangle 7"/>
              <p:cNvSpPr>
                <a:spLocks noChangeArrowheads="1"/>
              </p:cNvSpPr>
              <p:nvPr/>
            </p:nvSpPr>
            <p:spPr bwMode="auto">
              <a:xfrm>
                <a:off x="3505200" y="4648200"/>
                <a:ext cx="381000" cy="304800"/>
              </a:xfrm>
              <a:prstGeom prst="rect">
                <a:avLst/>
              </a:prstGeom>
              <a:grpFill/>
              <a:ln w="9525">
                <a:solidFill>
                  <a:schemeClr val="tx1"/>
                </a:solidFill>
                <a:miter lim="800000"/>
                <a:headEnd/>
                <a:tailEnd/>
              </a:ln>
            </p:spPr>
            <p:txBody>
              <a:bodyPr wrap="none" anchor="ctr"/>
              <a:lstStyle/>
              <a:p>
                <a:pPr algn="ctr"/>
                <a:r>
                  <a:rPr lang="en-US" sz="2400"/>
                  <a:t>2</a:t>
                </a:r>
              </a:p>
            </p:txBody>
          </p:sp>
          <p:cxnSp>
            <p:nvCxnSpPr>
              <p:cNvPr id="36" name="AutoShape 21"/>
              <p:cNvCxnSpPr>
                <a:cxnSpLocks noChangeShapeType="1"/>
              </p:cNvCxnSpPr>
              <p:nvPr/>
            </p:nvCxnSpPr>
            <p:spPr bwMode="auto">
              <a:xfrm rot="5400000">
                <a:off x="4306094" y="3913981"/>
                <a:ext cx="304800" cy="1588"/>
              </a:xfrm>
              <a:prstGeom prst="straightConnector1">
                <a:avLst/>
              </a:prstGeom>
              <a:grpFill/>
              <a:ln w="12700">
                <a:solidFill>
                  <a:schemeClr val="tx1"/>
                </a:solidFill>
                <a:round/>
                <a:headEnd/>
                <a:tailEnd/>
              </a:ln>
            </p:spPr>
          </p:cxnSp>
          <p:cxnSp>
            <p:nvCxnSpPr>
              <p:cNvPr id="37" name="AutoShape 21"/>
              <p:cNvCxnSpPr>
                <a:cxnSpLocks noChangeShapeType="1"/>
              </p:cNvCxnSpPr>
              <p:nvPr/>
            </p:nvCxnSpPr>
            <p:spPr bwMode="auto">
              <a:xfrm rot="16200000" flipH="1">
                <a:off x="4456112" y="3770312"/>
                <a:ext cx="196850" cy="187325"/>
              </a:xfrm>
              <a:prstGeom prst="straightConnector1">
                <a:avLst/>
              </a:prstGeom>
              <a:grpFill/>
              <a:ln w="12700">
                <a:solidFill>
                  <a:schemeClr val="tx1"/>
                </a:solidFill>
                <a:round/>
                <a:headEnd/>
                <a:tailEnd/>
              </a:ln>
            </p:spPr>
          </p:cxnSp>
        </p:grpSp>
        <p:grpSp>
          <p:nvGrpSpPr>
            <p:cNvPr id="20" name="Group 60"/>
            <p:cNvGrpSpPr>
              <a:grpSpLocks/>
            </p:cNvGrpSpPr>
            <p:nvPr/>
          </p:nvGrpSpPr>
          <p:grpSpPr bwMode="auto">
            <a:xfrm>
              <a:off x="7721600" y="3762375"/>
              <a:ext cx="1524000" cy="1190625"/>
              <a:chOff x="5791200" y="3762375"/>
              <a:chExt cx="1142999" cy="1190625"/>
            </a:xfrm>
            <a:solidFill>
              <a:srgbClr val="C198E0"/>
            </a:solidFill>
          </p:grpSpPr>
          <p:cxnSp>
            <p:nvCxnSpPr>
              <p:cNvPr id="30" name="AutoShape 29"/>
              <p:cNvCxnSpPr>
                <a:cxnSpLocks noChangeShapeType="1"/>
              </p:cNvCxnSpPr>
              <p:nvPr/>
            </p:nvCxnSpPr>
            <p:spPr bwMode="auto">
              <a:xfrm flipH="1">
                <a:off x="5984875" y="3765550"/>
                <a:ext cx="760413" cy="822325"/>
              </a:xfrm>
              <a:prstGeom prst="straightConnector1">
                <a:avLst/>
              </a:prstGeom>
              <a:grpFill/>
              <a:ln w="12700">
                <a:solidFill>
                  <a:schemeClr val="tx1"/>
                </a:solidFill>
                <a:round/>
                <a:headEnd/>
                <a:tailEnd type="triangle" w="med" len="med"/>
              </a:ln>
            </p:spPr>
          </p:cxnSp>
          <p:sp>
            <p:nvSpPr>
              <p:cNvPr id="31" name="Rectangle 7"/>
              <p:cNvSpPr>
                <a:spLocks noChangeArrowheads="1"/>
              </p:cNvSpPr>
              <p:nvPr/>
            </p:nvSpPr>
            <p:spPr bwMode="auto">
              <a:xfrm>
                <a:off x="5791200" y="4648200"/>
                <a:ext cx="381000" cy="304800"/>
              </a:xfrm>
              <a:prstGeom prst="rect">
                <a:avLst/>
              </a:prstGeom>
              <a:grpFill/>
              <a:ln w="9525">
                <a:solidFill>
                  <a:schemeClr val="tx1"/>
                </a:solidFill>
                <a:miter lim="800000"/>
                <a:headEnd/>
                <a:tailEnd/>
              </a:ln>
            </p:spPr>
            <p:txBody>
              <a:bodyPr wrap="none" anchor="ctr"/>
              <a:lstStyle/>
              <a:p>
                <a:pPr algn="ctr"/>
                <a:r>
                  <a:rPr lang="en-US" sz="2400"/>
                  <a:t>14</a:t>
                </a:r>
              </a:p>
            </p:txBody>
          </p:sp>
          <p:cxnSp>
            <p:nvCxnSpPr>
              <p:cNvPr id="32" name="AutoShape 21"/>
              <p:cNvCxnSpPr>
                <a:cxnSpLocks noChangeShapeType="1"/>
              </p:cNvCxnSpPr>
              <p:nvPr/>
            </p:nvCxnSpPr>
            <p:spPr bwMode="auto">
              <a:xfrm rot="5400000">
                <a:off x="6592094" y="3913981"/>
                <a:ext cx="304800" cy="1588"/>
              </a:xfrm>
              <a:prstGeom prst="straightConnector1">
                <a:avLst/>
              </a:prstGeom>
              <a:grpFill/>
              <a:ln w="12700">
                <a:solidFill>
                  <a:schemeClr val="tx1"/>
                </a:solidFill>
                <a:round/>
                <a:headEnd/>
                <a:tailEnd/>
              </a:ln>
            </p:spPr>
          </p:cxnSp>
          <p:cxnSp>
            <p:nvCxnSpPr>
              <p:cNvPr id="33" name="AutoShape 21"/>
              <p:cNvCxnSpPr>
                <a:cxnSpLocks noChangeShapeType="1"/>
              </p:cNvCxnSpPr>
              <p:nvPr/>
            </p:nvCxnSpPr>
            <p:spPr bwMode="auto">
              <a:xfrm rot="16200000" flipH="1">
                <a:off x="6742112" y="3770312"/>
                <a:ext cx="196850" cy="187325"/>
              </a:xfrm>
              <a:prstGeom prst="straightConnector1">
                <a:avLst/>
              </a:prstGeom>
              <a:grpFill/>
              <a:ln w="12700">
                <a:solidFill>
                  <a:schemeClr val="tx1"/>
                </a:solidFill>
                <a:round/>
                <a:headEnd/>
                <a:tailEnd/>
              </a:ln>
            </p:spPr>
          </p:cxnSp>
        </p:grpSp>
        <p:grpSp>
          <p:nvGrpSpPr>
            <p:cNvPr id="21" name="Group 64"/>
            <p:cNvGrpSpPr>
              <a:grpSpLocks/>
            </p:cNvGrpSpPr>
            <p:nvPr/>
          </p:nvGrpSpPr>
          <p:grpSpPr bwMode="auto">
            <a:xfrm>
              <a:off x="5689600" y="3765550"/>
              <a:ext cx="508000" cy="1187450"/>
              <a:chOff x="6553200" y="3765550"/>
              <a:chExt cx="381000" cy="1187450"/>
            </a:xfrm>
            <a:solidFill>
              <a:srgbClr val="C198E0"/>
            </a:solidFill>
          </p:grpSpPr>
          <p:cxnSp>
            <p:nvCxnSpPr>
              <p:cNvPr id="28" name="AutoShape 33"/>
              <p:cNvCxnSpPr>
                <a:cxnSpLocks noChangeShapeType="1"/>
              </p:cNvCxnSpPr>
              <p:nvPr/>
            </p:nvCxnSpPr>
            <p:spPr bwMode="auto">
              <a:xfrm>
                <a:off x="6745288" y="3765550"/>
                <a:ext cx="1588" cy="806450"/>
              </a:xfrm>
              <a:prstGeom prst="straightConnector1">
                <a:avLst/>
              </a:prstGeom>
              <a:grpFill/>
              <a:ln w="12700">
                <a:solidFill>
                  <a:schemeClr val="tx1"/>
                </a:solidFill>
                <a:round/>
                <a:headEnd/>
                <a:tailEnd type="triangle" w="med" len="med"/>
              </a:ln>
            </p:spPr>
          </p:cxnSp>
          <p:sp>
            <p:nvSpPr>
              <p:cNvPr id="29" name="Rectangle 7"/>
              <p:cNvSpPr>
                <a:spLocks noChangeArrowheads="1"/>
              </p:cNvSpPr>
              <p:nvPr/>
            </p:nvSpPr>
            <p:spPr bwMode="auto">
              <a:xfrm>
                <a:off x="6553200" y="4648200"/>
                <a:ext cx="381000" cy="304800"/>
              </a:xfrm>
              <a:prstGeom prst="rect">
                <a:avLst/>
              </a:prstGeom>
              <a:grpFill/>
              <a:ln w="9525">
                <a:solidFill>
                  <a:schemeClr val="tx1"/>
                </a:solidFill>
                <a:miter lim="800000"/>
                <a:headEnd/>
                <a:tailEnd/>
              </a:ln>
            </p:spPr>
            <p:txBody>
              <a:bodyPr wrap="none" anchor="ctr"/>
              <a:lstStyle/>
              <a:p>
                <a:pPr algn="ctr"/>
                <a:r>
                  <a:rPr lang="en-US" sz="2400"/>
                  <a:t>4</a:t>
                </a:r>
              </a:p>
            </p:txBody>
          </p:sp>
        </p:grpSp>
        <p:grpSp>
          <p:nvGrpSpPr>
            <p:cNvPr id="22" name="Group 65"/>
            <p:cNvGrpSpPr>
              <a:grpSpLocks/>
            </p:cNvGrpSpPr>
            <p:nvPr/>
          </p:nvGrpSpPr>
          <p:grpSpPr bwMode="auto">
            <a:xfrm>
              <a:off x="5945717" y="3765550"/>
              <a:ext cx="1267883" cy="1187450"/>
              <a:chOff x="6745288" y="3765550"/>
              <a:chExt cx="950912" cy="1187450"/>
            </a:xfrm>
            <a:solidFill>
              <a:srgbClr val="C198E0"/>
            </a:solidFill>
          </p:grpSpPr>
          <p:cxnSp>
            <p:nvCxnSpPr>
              <p:cNvPr id="26" name="AutoShape 37"/>
              <p:cNvCxnSpPr>
                <a:cxnSpLocks noChangeShapeType="1"/>
              </p:cNvCxnSpPr>
              <p:nvPr/>
            </p:nvCxnSpPr>
            <p:spPr bwMode="auto">
              <a:xfrm>
                <a:off x="6745288" y="3765550"/>
                <a:ext cx="763587" cy="822325"/>
              </a:xfrm>
              <a:prstGeom prst="straightConnector1">
                <a:avLst/>
              </a:prstGeom>
              <a:grpFill/>
              <a:ln w="12700">
                <a:solidFill>
                  <a:schemeClr val="tx1"/>
                </a:solidFill>
                <a:round/>
                <a:headEnd/>
                <a:tailEnd type="triangle" w="med" len="med"/>
              </a:ln>
            </p:spPr>
          </p:cxnSp>
          <p:sp>
            <p:nvSpPr>
              <p:cNvPr id="27" name="Rectangle 7"/>
              <p:cNvSpPr>
                <a:spLocks noChangeArrowheads="1"/>
              </p:cNvSpPr>
              <p:nvPr/>
            </p:nvSpPr>
            <p:spPr bwMode="auto">
              <a:xfrm>
                <a:off x="7315200" y="4648200"/>
                <a:ext cx="381000" cy="304800"/>
              </a:xfrm>
              <a:prstGeom prst="rect">
                <a:avLst/>
              </a:prstGeom>
              <a:grpFill/>
              <a:ln w="9525">
                <a:solidFill>
                  <a:schemeClr val="tx1"/>
                </a:solidFill>
                <a:miter lim="800000"/>
                <a:headEnd/>
                <a:tailEnd/>
              </a:ln>
            </p:spPr>
            <p:txBody>
              <a:bodyPr wrap="none" anchor="ctr"/>
              <a:lstStyle/>
              <a:p>
                <a:pPr algn="ctr"/>
                <a:r>
                  <a:rPr lang="en-US" sz="2400" dirty="0"/>
                  <a:t>6</a:t>
                </a:r>
              </a:p>
            </p:txBody>
          </p:sp>
        </p:grpSp>
        <p:grpSp>
          <p:nvGrpSpPr>
            <p:cNvPr id="23" name="Group 61"/>
            <p:cNvGrpSpPr>
              <a:grpSpLocks/>
            </p:cNvGrpSpPr>
            <p:nvPr/>
          </p:nvGrpSpPr>
          <p:grpSpPr bwMode="auto">
            <a:xfrm>
              <a:off x="5947833" y="2514600"/>
              <a:ext cx="3301998" cy="1250950"/>
              <a:chOff x="4460876" y="2514600"/>
              <a:chExt cx="2476499" cy="1250950"/>
            </a:xfrm>
          </p:grpSpPr>
          <p:sp>
            <p:nvSpPr>
              <p:cNvPr id="24" name="AutoShape 26"/>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25" name="AutoShape 27"/>
              <p:cNvCxnSpPr>
                <a:cxnSpLocks noChangeShapeType="1"/>
                <a:stCxn id="6" idx="3"/>
                <a:endCxn id="2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spTree>
    <p:extLst>
      <p:ext uri="{BB962C8B-B14F-4D97-AF65-F5344CB8AC3E}">
        <p14:creationId xmlns:p14="http://schemas.microsoft.com/office/powerpoint/2010/main" val="39436111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Equilibrium</a:t>
            </a:r>
          </a:p>
        </p:txBody>
      </p:sp>
      <p:sp>
        <p:nvSpPr>
          <p:cNvPr id="3" name="Content Placeholder 2"/>
          <p:cNvSpPr>
            <a:spLocks noGrp="1"/>
          </p:cNvSpPr>
          <p:nvPr>
            <p:ph sz="quarter" idx="1"/>
          </p:nvPr>
        </p:nvSpPr>
        <p:spPr/>
        <p:txBody>
          <a:bodyPr>
            <a:normAutofit/>
          </a:bodyPr>
          <a:lstStyle/>
          <a:p>
            <a:r>
              <a:rPr lang="en-US" sz="2400" dirty="0" err="1"/>
              <a:t>Stackelberg</a:t>
            </a:r>
            <a:r>
              <a:rPr lang="en-US" sz="2400" dirty="0"/>
              <a:t> Game</a:t>
            </a:r>
          </a:p>
          <a:p>
            <a:pPr lvl="1"/>
            <a:r>
              <a:rPr lang="en-US" dirty="0"/>
              <a:t>Leader commits to a strategy first</a:t>
            </a:r>
          </a:p>
          <a:p>
            <a:pPr lvl="1"/>
            <a:r>
              <a:rPr lang="en-US" dirty="0"/>
              <a:t>Follower responds after observing the leader’s strategy</a:t>
            </a:r>
          </a:p>
          <a:p>
            <a:r>
              <a:rPr lang="en-US" sz="2400" dirty="0" err="1" smtClean="0"/>
              <a:t>Stackelberg</a:t>
            </a:r>
            <a:r>
              <a:rPr lang="en-US" sz="2400" dirty="0" smtClean="0"/>
              <a:t> </a:t>
            </a:r>
            <a:r>
              <a:rPr lang="en-US" sz="2400" dirty="0"/>
              <a:t>Equilibrium</a:t>
            </a:r>
          </a:p>
          <a:p>
            <a:pPr lvl="1"/>
            <a:r>
              <a:rPr lang="en-US" dirty="0"/>
              <a:t>Follower best responds to leader’s </a:t>
            </a:r>
            <a:r>
              <a:rPr lang="en-US" dirty="0" smtClean="0"/>
              <a:t>strategy</a:t>
            </a:r>
            <a:endParaRPr lang="en-US" dirty="0"/>
          </a:p>
          <a:p>
            <a:pPr lvl="1"/>
            <a:r>
              <a:rPr lang="en-US" dirty="0"/>
              <a:t>Leader </a:t>
            </a:r>
            <a:r>
              <a:rPr lang="en-US" dirty="0" smtClean="0"/>
              <a:t>commits to a </a:t>
            </a:r>
            <a:r>
              <a:rPr lang="en-US" dirty="0"/>
              <a:t>strategy that maximize her utility assuming follower </a:t>
            </a:r>
            <a:r>
              <a:rPr lang="en-US" dirty="0" smtClean="0"/>
              <a:t>best responds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258372207"/>
              </p:ext>
            </p:extLst>
          </p:nvPr>
        </p:nvGraphicFramePr>
        <p:xfrm>
          <a:off x="2758631" y="488207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63006" y="4455569"/>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53162" y="5226739"/>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60</a:t>
            </a:fld>
            <a:endParaRPr lang="en-US" dirty="0"/>
          </a:p>
        </p:txBody>
      </p:sp>
    </p:spTree>
    <p:extLst>
      <p:ext uri="{BB962C8B-B14F-4D97-AF65-F5344CB8AC3E}">
        <p14:creationId xmlns:p14="http://schemas.microsoft.com/office/powerpoint/2010/main" val="814320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Equilibrium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If the leader can only commit to a pure strategy, or you know that the leader’s strategy in equilibrium is a pure strategy, the equilibrium can be found by enumerating leader’s pure strategy</a:t>
                </a:r>
              </a:p>
              <a:p>
                <a:r>
                  <a:rPr lang="en-US" dirty="0" smtClean="0"/>
                  <a:t>In general, the leader can commit to a mixed strategy and </a:t>
                </a:r>
                <a14:m>
                  <m:oMath xmlns:m="http://schemas.openxmlformats.org/officeDocument/2006/math">
                    <m:sSup>
                      <m:sSupPr>
                        <m:ctrlPr>
                          <a:rPr lang="en-US" i="1" smtClean="0">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𝑢</m:t>
                        </m:r>
                      </m:e>
                      <m:sup>
                        <m:r>
                          <a:rPr lang="en-US" i="1">
                            <a:solidFill>
                              <a:srgbClr val="0070C0"/>
                            </a:solidFill>
                            <a:latin typeface="Cambria Math" panose="02040503050406030204" pitchFamily="18" charset="0"/>
                          </a:rPr>
                          <m:t>𝑆𝑆𝐸</m:t>
                        </m:r>
                      </m:sup>
                    </m:sSup>
                    <m:r>
                      <a:rPr lang="en-US" i="1">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𝑢</m:t>
                        </m:r>
                      </m:e>
                      <m:sup>
                        <m:r>
                          <a:rPr lang="en-US" i="1">
                            <a:solidFill>
                              <a:srgbClr val="0070C0"/>
                            </a:solidFill>
                            <a:latin typeface="Cambria Math" panose="02040503050406030204" pitchFamily="18" charset="0"/>
                          </a:rPr>
                          <m:t>𝑁𝐸</m:t>
                        </m:r>
                      </m:sup>
                    </m:sSup>
                  </m:oMath>
                </a14:m>
                <a:r>
                  <a:rPr lang="en-US" dirty="0" smtClean="0">
                    <a:solidFill>
                      <a:srgbClr val="0070C0"/>
                    </a:solidFill>
                  </a:rPr>
                  <a:t> (first-mover advantage)!</a:t>
                </a:r>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852"/>
                </a:stretch>
              </a:blipFill>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1295267564"/>
              </p:ext>
            </p:extLst>
          </p:nvPr>
        </p:nvGraphicFramePr>
        <p:xfrm>
          <a:off x="5752618" y="4912942"/>
          <a:ext cx="2703600" cy="1371600"/>
        </p:xfrm>
        <a:graphic>
          <a:graphicData uri="http://schemas.openxmlformats.org/drawingml/2006/table">
            <a:tbl>
              <a:tblPr firstRow="1" bandRow="1">
                <a:tableStyleId>{5940675A-B579-460E-94D1-54222C63F5DA}</a:tableStyleId>
              </a:tblPr>
              <a:tblGrid>
                <a:gridCol w="901200">
                  <a:extLst>
                    <a:ext uri="{9D8B030D-6E8A-4147-A177-3AD203B41FA5}">
                      <a16:colId xmlns:a16="http://schemas.microsoft.com/office/drawing/2014/main" xmlns="" val="20000"/>
                    </a:ext>
                  </a:extLst>
                </a:gridCol>
                <a:gridCol w="901200">
                  <a:extLst>
                    <a:ext uri="{9D8B030D-6E8A-4147-A177-3AD203B41FA5}">
                      <a16:colId xmlns:a16="http://schemas.microsoft.com/office/drawing/2014/main" xmlns="" val="20001"/>
                    </a:ext>
                  </a:extLst>
                </a:gridCol>
                <a:gridCol w="901200">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6727785" y="4451277"/>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4778772" y="5288634"/>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61</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96176843"/>
              </p:ext>
            </p:extLst>
          </p:nvPr>
        </p:nvGraphicFramePr>
        <p:xfrm>
          <a:off x="960523" y="4807822"/>
          <a:ext cx="3550683" cy="1476720"/>
        </p:xfrm>
        <a:graphic>
          <a:graphicData uri="http://schemas.openxmlformats.org/drawingml/2006/table">
            <a:tbl>
              <a:tblPr firstRow="1" bandRow="1">
                <a:tableStyleId>{5940675A-B579-460E-94D1-54222C63F5DA}</a:tableStyleId>
              </a:tblPr>
              <a:tblGrid>
                <a:gridCol w="1183561">
                  <a:extLst>
                    <a:ext uri="{9D8B030D-6E8A-4147-A177-3AD203B41FA5}">
                      <a16:colId xmlns="" xmlns:a16="http://schemas.microsoft.com/office/drawing/2014/main" val="20000"/>
                    </a:ext>
                  </a:extLst>
                </a:gridCol>
                <a:gridCol w="1183561">
                  <a:extLst>
                    <a:ext uri="{9D8B030D-6E8A-4147-A177-3AD203B41FA5}">
                      <a16:colId xmlns="" xmlns:a16="http://schemas.microsoft.com/office/drawing/2014/main" val="20001"/>
                    </a:ext>
                  </a:extLst>
                </a:gridCol>
                <a:gridCol w="1183561">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smtClean="0">
                          <a:solidFill>
                            <a:srgbClr val="00B050"/>
                          </a:solidFill>
                          <a:latin typeface="+mn-lt"/>
                          <a:ea typeface="+mn-ea"/>
                          <a:cs typeface="+mn-cs"/>
                        </a:rPr>
                        <a:t>Football</a:t>
                      </a:r>
                      <a:endParaRPr lang="en-US" sz="2000" kern="1200" dirty="0">
                        <a:solidFill>
                          <a:srgbClr val="00B050"/>
                        </a:solidFill>
                        <a:latin typeface="+mn-lt"/>
                        <a:ea typeface="+mn-ea"/>
                        <a:cs typeface="+mn-cs"/>
                      </a:endParaRPr>
                    </a:p>
                  </a:txBody>
                  <a:tcPr/>
                </a:tc>
                <a:tc>
                  <a:txBody>
                    <a:bodyPr/>
                    <a:lstStyle/>
                    <a:p>
                      <a:pPr algn="ctr"/>
                      <a:r>
                        <a:rPr lang="en-US" sz="2000" kern="1200" dirty="0" smtClean="0">
                          <a:solidFill>
                            <a:srgbClr val="00B050"/>
                          </a:solidFill>
                          <a:latin typeface="+mn-lt"/>
                          <a:ea typeface="+mn-ea"/>
                          <a:cs typeface="+mn-cs"/>
                        </a:rPr>
                        <a:t>Concert</a:t>
                      </a:r>
                      <a:endParaRPr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smtClean="0">
                          <a:solidFill>
                            <a:schemeClr val="accent1"/>
                          </a:solidFill>
                          <a:latin typeface="+mn-lt"/>
                          <a:ea typeface="+mn-ea"/>
                          <a:cs typeface="+mn-cs"/>
                        </a:rPr>
                        <a:t>Football</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smtClean="0">
                          <a:solidFill>
                            <a:schemeClr val="accent1"/>
                          </a:solidFill>
                          <a:latin typeface="+mn-lt"/>
                          <a:ea typeface="+mn-ea"/>
                          <a:cs typeface="+mn-cs"/>
                        </a:rPr>
                        <a:t>Concert</a:t>
                      </a:r>
                      <a:endParaRPr lang="en-US" sz="2000" kern="1200" dirty="0">
                        <a:solidFill>
                          <a:schemeClr val="accent1"/>
                        </a:solidFill>
                        <a:latin typeface="+mn-lt"/>
                        <a:ea typeface="+mn-ea"/>
                        <a:cs typeface="+mn-cs"/>
                      </a:endParaRP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12" name="TextBox 11"/>
          <p:cNvSpPr txBox="1"/>
          <p:nvPr/>
        </p:nvSpPr>
        <p:spPr>
          <a:xfrm>
            <a:off x="2556797" y="4405643"/>
            <a:ext cx="1376246" cy="400110"/>
          </a:xfrm>
          <a:prstGeom prst="rect">
            <a:avLst/>
          </a:prstGeom>
          <a:noFill/>
        </p:spPr>
        <p:txBody>
          <a:bodyPr wrap="square" rtlCol="0">
            <a:spAutoFit/>
          </a:bodyPr>
          <a:lstStyle/>
          <a:p>
            <a:r>
              <a:rPr lang="en-US" sz="2000" dirty="0" smtClean="0">
                <a:solidFill>
                  <a:srgbClr val="00B050"/>
                </a:solidFill>
              </a:rPr>
              <a:t>Berry</a:t>
            </a:r>
            <a:endParaRPr lang="en-US" sz="2000" dirty="0">
              <a:solidFill>
                <a:srgbClr val="00B050"/>
              </a:solidFill>
            </a:endParaRPr>
          </a:p>
        </p:txBody>
      </p:sp>
      <p:sp>
        <p:nvSpPr>
          <p:cNvPr id="13" name="TextBox 12"/>
          <p:cNvSpPr txBox="1"/>
          <p:nvPr/>
        </p:nvSpPr>
        <p:spPr>
          <a:xfrm rot="16200000">
            <a:off x="246906" y="5561073"/>
            <a:ext cx="991053" cy="400110"/>
          </a:xfrm>
          <a:prstGeom prst="rect">
            <a:avLst/>
          </a:prstGeom>
          <a:noFill/>
        </p:spPr>
        <p:txBody>
          <a:bodyPr wrap="square" rtlCol="0">
            <a:spAutoFit/>
          </a:bodyPr>
          <a:lstStyle/>
          <a:p>
            <a:pPr algn="ctr"/>
            <a:r>
              <a:rPr lang="en-US" sz="2000" dirty="0" smtClean="0">
                <a:solidFill>
                  <a:schemeClr val="accent1"/>
                </a:solidFill>
              </a:rPr>
              <a:t>Alex</a:t>
            </a:r>
            <a:endParaRPr lang="en-US" sz="2000" dirty="0">
              <a:solidFill>
                <a:schemeClr val="accent1"/>
              </a:solidFill>
            </a:endParaRPr>
          </a:p>
        </p:txBody>
      </p:sp>
    </p:spTree>
    <p:extLst>
      <p:ext uri="{BB962C8B-B14F-4D97-AF65-F5344CB8AC3E}">
        <p14:creationId xmlns:p14="http://schemas.microsoft.com/office/powerpoint/2010/main" val="1073891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Warm-up</a:t>
            </a:r>
            <a:endParaRPr lang="en-US" dirty="0"/>
          </a:p>
        </p:txBody>
      </p:sp>
      <p:sp>
        <p:nvSpPr>
          <p:cNvPr id="5" name="Content Placeholder 4"/>
          <p:cNvSpPr>
            <a:spLocks noGrp="1"/>
          </p:cNvSpPr>
          <p:nvPr>
            <p:ph sz="quarter" idx="1"/>
          </p:nvPr>
        </p:nvSpPr>
        <p:spPr/>
        <p:txBody>
          <a:bodyPr/>
          <a:lstStyle/>
          <a:p>
            <a:r>
              <a:rPr lang="en-US" dirty="0" smtClean="0"/>
              <a:t>Design an AI to play Rock-Paper-Scissors for T rounds</a:t>
            </a:r>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370840">
                    <a:tc>
                      <a:txBody>
                        <a:bodyPr/>
                        <a:lstStyle/>
                        <a:p>
                          <a:r>
                            <a:rPr lang="en-US" dirty="0" smtClean="0"/>
                            <a:t>Input: </a:t>
                          </a:r>
                          <a14:m>
                            <m:oMath xmlns:m="http://schemas.openxmlformats.org/officeDocument/2006/math">
                              <m:r>
                                <a:rPr lang="en-US" b="0" i="1" smtClean="0">
                                  <a:latin typeface="Cambria Math" panose="02040503050406030204" pitchFamily="18" charset="0"/>
                                </a:rPr>
                                <m:t>𝑇</m:t>
                              </m:r>
                            </m:oMath>
                          </a14:m>
                          <a:r>
                            <a:rPr lang="en-US" dirty="0" smtClean="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smtClean="0"/>
                        </a:p>
                        <a:p>
                          <a:r>
                            <a:rPr lang="en-US" dirty="0" smtClean="0"/>
                            <a:t>Output: action a </a:t>
                          </a:r>
                          <a14:m>
                            <m:oMath xmlns:m="http://schemas.openxmlformats.org/officeDocument/2006/math">
                              <m:r>
                                <a:rPr lang="en-US" b="0" i="1" smtClean="0">
                                  <a:latin typeface="Cambria Math" panose="02040503050406030204" pitchFamily="18" charset="0"/>
                                </a:rPr>
                                <m:t>∈</m:t>
                              </m:r>
                            </m:oMath>
                          </a14:m>
                          <a:r>
                            <a:rPr lang="en-US" dirty="0" smtClean="0"/>
                            <a:t> {Rock, Paper,</a:t>
                          </a:r>
                          <a:r>
                            <a:rPr lang="en-US" baseline="0" dirty="0" smtClean="0"/>
                            <a:t> Scissors</a:t>
                          </a:r>
                          <a:r>
                            <a:rPr lang="en-US" dirty="0" smtClean="0"/>
                            <a:t>}</a:t>
                          </a:r>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Choice>
        <mc:Fallback xmlns="">
          <p:graphicFrame>
            <p:nvGraphicFramePr>
              <p:cNvPr id="6" name="Table 5"/>
              <p:cNvGraphicFramePr>
                <a:graphicFrameLocks noGrp="1"/>
              </p:cNvGraphicFramePr>
              <p:nvPr>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2"/>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TextBox 2"/>
          <p:cNvSpPr txBox="1"/>
          <p:nvPr/>
        </p:nvSpPr>
        <p:spPr>
          <a:xfrm>
            <a:off x="604546" y="1828032"/>
            <a:ext cx="8539454" cy="461665"/>
          </a:xfrm>
          <a:prstGeom prst="rect">
            <a:avLst/>
          </a:prstGeom>
          <a:noFill/>
        </p:spPr>
        <p:txBody>
          <a:bodyPr wrap="none" rtlCol="0">
            <a:spAutoFit/>
          </a:bodyPr>
          <a:lstStyle/>
          <a:p>
            <a:r>
              <a:rPr lang="en-US" sz="2400" dirty="0" smtClean="0">
                <a:solidFill>
                  <a:srgbClr val="FF0000"/>
                </a:solidFill>
              </a:rPr>
              <a:t>If T=2, </a:t>
            </a:r>
            <a:r>
              <a:rPr lang="en-US" sz="2400" dirty="0" err="1" smtClean="0">
                <a:solidFill>
                  <a:srgbClr val="FF0000"/>
                </a:solidFill>
              </a:rPr>
              <a:t>roundID</a:t>
            </a:r>
            <a:r>
              <a:rPr lang="en-US" sz="2400" dirty="0" smtClean="0">
                <a:solidFill>
                  <a:srgbClr val="FF0000"/>
                </a:solidFill>
              </a:rPr>
              <a:t>=1, what action does your AI choose in each round?</a:t>
            </a:r>
            <a:endParaRPr lang="en-US" sz="2400" dirty="0">
              <a:solidFill>
                <a:srgbClr val="FF0000"/>
              </a:solidFill>
            </a:endParaRPr>
          </a:p>
        </p:txBody>
      </p:sp>
      <p:sp>
        <p:nvSpPr>
          <p:cNvPr id="7" name="Slide Number Placeholder 6"/>
          <p:cNvSpPr>
            <a:spLocks noGrp="1"/>
          </p:cNvSpPr>
          <p:nvPr>
            <p:ph type="sldNum" sz="quarter" idx="12"/>
          </p:nvPr>
        </p:nvSpPr>
        <p:spPr/>
        <p:txBody>
          <a:bodyPr/>
          <a:lstStyle/>
          <a:p>
            <a:fld id="{A3B20E47-2A4C-4221-B6B9-A2AC2F1C1077}" type="slidenum">
              <a:rPr lang="en-US" smtClean="0"/>
              <a:pPr/>
              <a:t>62</a:t>
            </a:fld>
            <a:endParaRPr lang="en-US" dirty="0"/>
          </a:p>
        </p:txBody>
      </p:sp>
    </p:spTree>
    <p:extLst>
      <p:ext uri="{BB962C8B-B14F-4D97-AF65-F5344CB8AC3E}">
        <p14:creationId xmlns:p14="http://schemas.microsoft.com/office/powerpoint/2010/main" val="28738922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Extensive-Form </a:t>
            </a:r>
            <a:r>
              <a:rPr lang="en-US" dirty="0"/>
              <a:t>Games</a:t>
            </a:r>
          </a:p>
        </p:txBody>
      </p:sp>
      <p:sp>
        <p:nvSpPr>
          <p:cNvPr id="3" name="Content Placeholder 2"/>
          <p:cNvSpPr>
            <a:spLocks noGrp="1"/>
          </p:cNvSpPr>
          <p:nvPr>
            <p:ph sz="quarter" idx="1"/>
          </p:nvPr>
        </p:nvSpPr>
        <p:spPr/>
        <p:txBody>
          <a:bodyPr>
            <a:normAutofit/>
          </a:bodyPr>
          <a:lstStyle/>
          <a:p>
            <a:r>
              <a:rPr lang="en-US" sz="2400" dirty="0" smtClean="0"/>
              <a:t>Normal-form game: players, actions, utilities for each action profile, simultaneous movement</a:t>
            </a:r>
          </a:p>
          <a:p>
            <a:r>
              <a:rPr lang="en-US" sz="2400" dirty="0" smtClean="0"/>
              <a:t>Extensive-form game</a:t>
            </a:r>
          </a:p>
          <a:p>
            <a:pPr lvl="1"/>
            <a:r>
              <a:rPr lang="en-US" dirty="0" smtClean="0"/>
              <a:t>Set of players</a:t>
            </a:r>
          </a:p>
          <a:p>
            <a:pPr lvl="1"/>
            <a:r>
              <a:rPr lang="en-US" dirty="0" smtClean="0"/>
              <a:t>Sequencing of players' possible moves</a:t>
            </a:r>
          </a:p>
          <a:p>
            <a:pPr lvl="1"/>
            <a:r>
              <a:rPr lang="en-US" dirty="0" smtClean="0"/>
              <a:t>Player’s actions at </a:t>
            </a:r>
            <a:r>
              <a:rPr lang="en-US" dirty="0"/>
              <a:t>every decision </a:t>
            </a:r>
            <a:r>
              <a:rPr lang="en-US" dirty="0" smtClean="0"/>
              <a:t>point</a:t>
            </a:r>
          </a:p>
          <a:p>
            <a:pPr lvl="1"/>
            <a:r>
              <a:rPr lang="en-US" dirty="0" smtClean="0"/>
              <a:t>(Possibly </a:t>
            </a:r>
            <a:r>
              <a:rPr lang="en-US" dirty="0"/>
              <a:t>imperfect) information each player has about the other player's moves when they make a </a:t>
            </a:r>
            <a:r>
              <a:rPr lang="en-US" dirty="0" smtClean="0"/>
              <a:t>decision</a:t>
            </a:r>
          </a:p>
          <a:p>
            <a:pPr lvl="1"/>
            <a:r>
              <a:rPr lang="en-US" dirty="0"/>
              <a:t>P</a:t>
            </a:r>
            <a:r>
              <a:rPr lang="en-US" dirty="0" smtClean="0"/>
              <a:t>ayoffs </a:t>
            </a:r>
            <a:r>
              <a:rPr lang="en-US" dirty="0"/>
              <a:t>for all possible </a:t>
            </a:r>
            <a:r>
              <a:rPr lang="en-US" dirty="0" smtClean="0"/>
              <a:t>game outcomes</a:t>
            </a:r>
            <a:endParaRPr lang="en-US" dirty="0"/>
          </a:p>
          <a:p>
            <a:pPr lvl="1"/>
            <a:endParaRPr lang="en-US" dirty="0"/>
          </a:p>
        </p:txBody>
      </p:sp>
      <p:sp>
        <p:nvSpPr>
          <p:cNvPr id="7" name="TextBox 6"/>
          <p:cNvSpPr txBox="1"/>
          <p:nvPr/>
        </p:nvSpPr>
        <p:spPr>
          <a:xfrm>
            <a:off x="1267327" y="5336674"/>
            <a:ext cx="6898106" cy="461665"/>
          </a:xfrm>
          <a:prstGeom prst="rect">
            <a:avLst/>
          </a:prstGeom>
          <a:noFill/>
        </p:spPr>
        <p:txBody>
          <a:bodyPr wrap="square" rtlCol="0">
            <a:spAutoFit/>
          </a:bodyPr>
          <a:lstStyle/>
          <a:p>
            <a:endParaRPr lang="en-US" sz="2400" dirty="0"/>
          </a:p>
        </p:txBody>
      </p:sp>
      <p:sp>
        <p:nvSpPr>
          <p:cNvPr id="8" name="Slide Number Placeholder 7"/>
          <p:cNvSpPr>
            <a:spLocks noGrp="1"/>
          </p:cNvSpPr>
          <p:nvPr>
            <p:ph type="sldNum" sz="quarter" idx="12"/>
          </p:nvPr>
        </p:nvSpPr>
        <p:spPr/>
        <p:txBody>
          <a:bodyPr/>
          <a:lstStyle/>
          <a:p>
            <a:fld id="{A3B20E47-2A4C-4221-B6B9-A2AC2F1C1077}" type="slidenum">
              <a:rPr lang="en-US" smtClean="0"/>
              <a:pPr/>
              <a:t>63</a:t>
            </a:fld>
            <a:endParaRPr lang="en-US" dirty="0"/>
          </a:p>
        </p:txBody>
      </p:sp>
    </p:spTree>
    <p:extLst>
      <p:ext uri="{BB962C8B-B14F-4D97-AF65-F5344CB8AC3E}">
        <p14:creationId xmlns:p14="http://schemas.microsoft.com/office/powerpoint/2010/main" val="5414375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Extensive-Form Games</a:t>
            </a:r>
          </a:p>
        </p:txBody>
      </p:sp>
      <p:sp>
        <p:nvSpPr>
          <p:cNvPr id="15" name="Triangle 25">
            <a:extLst>
              <a:ext uri="{FF2B5EF4-FFF2-40B4-BE49-F238E27FC236}">
                <a16:creationId xmlns:a16="http://schemas.microsoft.com/office/drawing/2014/main" xmlns="" id="{DBA493AA-B626-475F-B93A-9D2E9933565D}"/>
              </a:ext>
            </a:extLst>
          </p:cNvPr>
          <p:cNvSpPr/>
          <p:nvPr/>
        </p:nvSpPr>
        <p:spPr>
          <a:xfrm>
            <a:off x="4565620" y="1347959"/>
            <a:ext cx="261843" cy="188590"/>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8AB3CB9A-3253-4BDC-B74C-0D82C92F95BD}"/>
              </a:ext>
            </a:extLst>
          </p:cNvPr>
          <p:cNvCxnSpPr>
            <a:cxnSpLocks/>
            <a:stCxn id="15" idx="3"/>
            <a:endCxn id="50" idx="3"/>
          </p:cNvCxnSpPr>
          <p:nvPr/>
        </p:nvCxnSpPr>
        <p:spPr>
          <a:xfrm flipH="1">
            <a:off x="2272869" y="1536549"/>
            <a:ext cx="2423673" cy="150323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F7AEF145-1F86-4BFE-A30C-1395B6B94E34}"/>
              </a:ext>
            </a:extLst>
          </p:cNvPr>
          <p:cNvCxnSpPr>
            <a:cxnSpLocks/>
            <a:stCxn id="15" idx="3"/>
            <a:endCxn id="52" idx="3"/>
          </p:cNvCxnSpPr>
          <p:nvPr/>
        </p:nvCxnSpPr>
        <p:spPr>
          <a:xfrm>
            <a:off x="4696542" y="1536549"/>
            <a:ext cx="1179920" cy="143971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E9A99EC-DACD-4956-BBDB-88A675528363}"/>
              </a:ext>
            </a:extLst>
          </p:cNvPr>
          <p:cNvCxnSpPr>
            <a:cxnSpLocks/>
            <a:stCxn id="50" idx="0"/>
            <a:endCxn id="78" idx="0"/>
          </p:cNvCxnSpPr>
          <p:nvPr/>
        </p:nvCxnSpPr>
        <p:spPr>
          <a:xfrm flipH="1">
            <a:off x="809375" y="3262776"/>
            <a:ext cx="1463494" cy="15508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FAD6EC79-3B93-4495-AAEB-0E18AC77EF5A}"/>
              </a:ext>
            </a:extLst>
          </p:cNvPr>
          <p:cNvCxnSpPr>
            <a:cxnSpLocks/>
            <a:stCxn id="50" idx="0"/>
            <a:endCxn id="79" idx="0"/>
          </p:cNvCxnSpPr>
          <p:nvPr/>
        </p:nvCxnSpPr>
        <p:spPr>
          <a:xfrm flipH="1">
            <a:off x="2192938" y="3262776"/>
            <a:ext cx="79931" cy="162057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CFEDE89-EB09-4172-A0BB-CFBDB0D49DBB}"/>
              </a:ext>
            </a:extLst>
          </p:cNvPr>
          <p:cNvCxnSpPr>
            <a:cxnSpLocks/>
            <a:stCxn id="52" idx="0"/>
            <a:endCxn id="82" idx="0"/>
          </p:cNvCxnSpPr>
          <p:nvPr/>
        </p:nvCxnSpPr>
        <p:spPr>
          <a:xfrm>
            <a:off x="5876462" y="3185423"/>
            <a:ext cx="376731" cy="19227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989533B-2C8A-4416-BE4C-CAE8F73D95C8}"/>
              </a:ext>
            </a:extLst>
          </p:cNvPr>
          <p:cNvCxnSpPr>
            <a:cxnSpLocks/>
            <a:stCxn id="52" idx="0"/>
            <a:endCxn id="83" idx="0"/>
          </p:cNvCxnSpPr>
          <p:nvPr/>
        </p:nvCxnSpPr>
        <p:spPr>
          <a:xfrm>
            <a:off x="5876462" y="3185423"/>
            <a:ext cx="1986937" cy="192277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88BC0AB-B1FA-4D40-8FDA-89F6D0A23042}"/>
              </a:ext>
            </a:extLst>
          </p:cNvPr>
          <p:cNvCxnSpPr>
            <a:cxnSpLocks/>
            <a:stCxn id="50" idx="0"/>
            <a:endCxn id="80" idx="0"/>
          </p:cNvCxnSpPr>
          <p:nvPr/>
        </p:nvCxnSpPr>
        <p:spPr>
          <a:xfrm>
            <a:off x="2272869" y="3262776"/>
            <a:ext cx="1516591" cy="157263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56AA2DB-AAC2-4A0D-BCA2-0D04DA43FE6F}"/>
              </a:ext>
            </a:extLst>
          </p:cNvPr>
          <p:cNvCxnSpPr>
            <a:cxnSpLocks/>
            <a:stCxn id="15" idx="3"/>
            <a:endCxn id="61" idx="0"/>
          </p:cNvCxnSpPr>
          <p:nvPr/>
        </p:nvCxnSpPr>
        <p:spPr>
          <a:xfrm>
            <a:off x="4696542" y="1536549"/>
            <a:ext cx="3144476" cy="128551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7B997918-0A76-4667-9775-7B8C2CF963AC}"/>
              </a:ext>
            </a:extLst>
          </p:cNvPr>
          <p:cNvSpPr txBox="1"/>
          <p:nvPr/>
        </p:nvSpPr>
        <p:spPr>
          <a:xfrm>
            <a:off x="2664714" y="1875397"/>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Left</a:t>
            </a:r>
          </a:p>
        </p:txBody>
      </p:sp>
      <p:sp>
        <p:nvSpPr>
          <p:cNvPr id="44" name="TextBox 43">
            <a:extLst>
              <a:ext uri="{FF2B5EF4-FFF2-40B4-BE49-F238E27FC236}">
                <a16:creationId xmlns:a16="http://schemas.microsoft.com/office/drawing/2014/main" xmlns="" id="{FCC0754B-5FA3-4363-B58C-CFBA444D823D}"/>
              </a:ext>
            </a:extLst>
          </p:cNvPr>
          <p:cNvSpPr txBox="1"/>
          <p:nvPr/>
        </p:nvSpPr>
        <p:spPr>
          <a:xfrm>
            <a:off x="4447062" y="2158947"/>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Center</a:t>
            </a:r>
          </a:p>
        </p:txBody>
      </p:sp>
      <p:sp>
        <p:nvSpPr>
          <p:cNvPr id="45" name="TextBox 44">
            <a:extLst>
              <a:ext uri="{FF2B5EF4-FFF2-40B4-BE49-F238E27FC236}">
                <a16:creationId xmlns:a16="http://schemas.microsoft.com/office/drawing/2014/main" xmlns="" id="{A9740831-FA06-44D1-B9EA-1C6BAB50FD6A}"/>
              </a:ext>
            </a:extLst>
          </p:cNvPr>
          <p:cNvSpPr txBox="1"/>
          <p:nvPr/>
        </p:nvSpPr>
        <p:spPr>
          <a:xfrm>
            <a:off x="6367670" y="1860620"/>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Right</a:t>
            </a:r>
          </a:p>
        </p:txBody>
      </p:sp>
      <p:sp>
        <p:nvSpPr>
          <p:cNvPr id="49" name="TextBox 48"/>
          <p:cNvSpPr txBox="1"/>
          <p:nvPr/>
        </p:nvSpPr>
        <p:spPr>
          <a:xfrm>
            <a:off x="4783775" y="1151522"/>
            <a:ext cx="1164871" cy="461665"/>
          </a:xfrm>
          <a:prstGeom prst="rect">
            <a:avLst/>
          </a:prstGeom>
          <a:noFill/>
        </p:spPr>
        <p:txBody>
          <a:bodyPr wrap="none" rtlCol="0">
            <a:spAutoFit/>
          </a:bodyPr>
          <a:lstStyle/>
          <a:p>
            <a:r>
              <a:rPr lang="en-US" sz="2400" dirty="0" smtClean="0">
                <a:solidFill>
                  <a:srgbClr val="900000"/>
                </a:solidFill>
              </a:rPr>
              <a:t>Player 1</a:t>
            </a:r>
            <a:endParaRPr lang="en-US" sz="2400" dirty="0">
              <a:solidFill>
                <a:srgbClr val="900000"/>
              </a:solidFill>
            </a:endParaRPr>
          </a:p>
        </p:txBody>
      </p:sp>
      <p:sp>
        <p:nvSpPr>
          <p:cNvPr id="50" name="Triangle 25">
            <a:extLst>
              <a:ext uri="{FF2B5EF4-FFF2-40B4-BE49-F238E27FC236}">
                <a16:creationId xmlns:a16="http://schemas.microsoft.com/office/drawing/2014/main" xmlns="" id="{DBA493AA-B626-475F-B93A-9D2E9933565D}"/>
              </a:ext>
            </a:extLst>
          </p:cNvPr>
          <p:cNvSpPr/>
          <p:nvPr/>
        </p:nvSpPr>
        <p:spPr>
          <a:xfrm rot="10800000">
            <a:off x="2151772" y="3039787"/>
            <a:ext cx="242195" cy="222989"/>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25">
            <a:extLst>
              <a:ext uri="{FF2B5EF4-FFF2-40B4-BE49-F238E27FC236}">
                <a16:creationId xmlns:a16="http://schemas.microsoft.com/office/drawing/2014/main" xmlns="" id="{DBA493AA-B626-475F-B93A-9D2E9933565D}"/>
              </a:ext>
            </a:extLst>
          </p:cNvPr>
          <p:cNvSpPr/>
          <p:nvPr/>
        </p:nvSpPr>
        <p:spPr>
          <a:xfrm rot="10800000">
            <a:off x="5755059" y="2976259"/>
            <a:ext cx="242807" cy="209164"/>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21912" y="2907999"/>
            <a:ext cx="1164871" cy="461665"/>
          </a:xfrm>
          <a:prstGeom prst="rect">
            <a:avLst/>
          </a:prstGeom>
          <a:noFill/>
        </p:spPr>
        <p:txBody>
          <a:bodyPr wrap="none" rtlCol="0">
            <a:spAutoFit/>
          </a:bodyPr>
          <a:lstStyle/>
          <a:p>
            <a:r>
              <a:rPr lang="en-US" sz="2400" dirty="0" smtClean="0">
                <a:solidFill>
                  <a:srgbClr val="0000FF"/>
                </a:solidFill>
              </a:rPr>
              <a:t>Player 2</a:t>
            </a:r>
            <a:endParaRPr lang="en-US" sz="2400" dirty="0">
              <a:solidFill>
                <a:srgbClr val="0000FF"/>
              </a:solidFill>
            </a:endParaRPr>
          </a:p>
        </p:txBody>
      </p:sp>
      <mc:AlternateContent xmlns:mc="http://schemas.openxmlformats.org/markup-compatibility/2006" xmlns:a14="http://schemas.microsoft.com/office/drawing/2010/main">
        <mc:Choice Requires="a14">
          <p:sp>
            <p:nvSpPr>
              <p:cNvPr id="61" name="TextBox 60"/>
              <p:cNvSpPr txBox="1"/>
              <p:nvPr/>
            </p:nvSpPr>
            <p:spPr>
              <a:xfrm>
                <a:off x="7505028" y="2822065"/>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3</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2</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7505028" y="2822065"/>
                <a:ext cx="671979" cy="461665"/>
              </a:xfrm>
              <a:prstGeom prst="rect">
                <a:avLst/>
              </a:prstGeom>
              <a:blipFill rotWithShape="0">
                <a:blip r:embed="rId2"/>
                <a:stretch>
                  <a:fillRect/>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xmlns="" id="{5E9A99EC-DACD-4956-BBDB-88A675528363}"/>
              </a:ext>
            </a:extLst>
          </p:cNvPr>
          <p:cNvCxnSpPr>
            <a:cxnSpLocks/>
            <a:stCxn id="52" idx="0"/>
            <a:endCxn id="81" idx="0"/>
          </p:cNvCxnSpPr>
          <p:nvPr/>
        </p:nvCxnSpPr>
        <p:spPr>
          <a:xfrm flipH="1">
            <a:off x="4962132" y="3185423"/>
            <a:ext cx="914330" cy="187262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xmlns="" id="{7B997918-0A76-4667-9775-7B8C2CF963AC}"/>
                  </a:ext>
                </a:extLst>
              </p:cNvPr>
              <p:cNvSpPr txBox="1"/>
              <p:nvPr/>
            </p:nvSpPr>
            <p:spPr>
              <a:xfrm>
                <a:off x="863103" y="3604328"/>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xmlns="" xmlns:a14="http://schemas.microsoft.com/office/drawing/2010/main" id="{7B997918-0A76-4667-9775-7B8C2CF963AC}"/>
                  </a:ext>
                </a:extLst>
              </p:cNvPr>
              <p:cNvSpPr txBox="1">
                <a:spLocks noRot="1" noChangeAspect="1" noMove="1" noResize="1" noEditPoints="1" noAdjustHandles="1" noChangeArrowheads="1" noChangeShapeType="1" noTextEdit="1"/>
              </p:cNvSpPr>
              <p:nvPr/>
            </p:nvSpPr>
            <p:spPr>
              <a:xfrm>
                <a:off x="863103" y="3604328"/>
                <a:ext cx="1028700"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xmlns="" id="{FCC0754B-5FA3-4363-B58C-CFBA444D823D}"/>
                  </a:ext>
                </a:extLst>
              </p:cNvPr>
              <p:cNvSpPr txBox="1"/>
              <p:nvPr/>
            </p:nvSpPr>
            <p:spPr>
              <a:xfrm>
                <a:off x="1856990" y="4068274"/>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2" name="TextBox 71">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1856990" y="4068274"/>
                <a:ext cx="385202"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xmlns="" id="{FCC0754B-5FA3-4363-B58C-CFBA444D823D}"/>
                  </a:ext>
                </a:extLst>
              </p:cNvPr>
              <p:cNvSpPr txBox="1"/>
              <p:nvPr/>
            </p:nvSpPr>
            <p:spPr>
              <a:xfrm>
                <a:off x="3080580" y="3665660"/>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4" name="TextBox 73">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3080580" y="3665660"/>
                <a:ext cx="385202"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xmlns="" id="{7B997918-0A76-4667-9775-7B8C2CF963AC}"/>
                  </a:ext>
                </a:extLst>
              </p:cNvPr>
              <p:cNvSpPr txBox="1"/>
              <p:nvPr/>
            </p:nvSpPr>
            <p:spPr>
              <a:xfrm>
                <a:off x="4827463" y="3665660"/>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5" name="TextBox 74">
                <a:extLst>
                  <a:ext uri="{FF2B5EF4-FFF2-40B4-BE49-F238E27FC236}">
                    <a16:creationId xmlns:a16="http://schemas.microsoft.com/office/drawing/2014/main" xmlns="" xmlns:a14="http://schemas.microsoft.com/office/drawing/2010/main" id="{7B997918-0A76-4667-9775-7B8C2CF963AC}"/>
                  </a:ext>
                </a:extLst>
              </p:cNvPr>
              <p:cNvSpPr txBox="1">
                <a:spLocks noRot="1" noChangeAspect="1" noMove="1" noResize="1" noEditPoints="1" noAdjustHandles="1" noChangeArrowheads="1" noChangeShapeType="1" noTextEdit="1"/>
              </p:cNvSpPr>
              <p:nvPr/>
            </p:nvSpPr>
            <p:spPr>
              <a:xfrm>
                <a:off x="4827463" y="3665660"/>
                <a:ext cx="1028700"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xmlns="" id="{FCC0754B-5FA3-4363-B58C-CFBA444D823D}"/>
                  </a:ext>
                </a:extLst>
              </p:cNvPr>
              <p:cNvSpPr txBox="1"/>
              <p:nvPr/>
            </p:nvSpPr>
            <p:spPr>
              <a:xfrm>
                <a:off x="5724264" y="3993528"/>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6" name="TextBox 75">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5724264" y="3993528"/>
                <a:ext cx="385202"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xmlns="" id="{FCC0754B-5FA3-4363-B58C-CFBA444D823D}"/>
                  </a:ext>
                </a:extLst>
              </p:cNvPr>
              <p:cNvSpPr txBox="1"/>
              <p:nvPr/>
            </p:nvSpPr>
            <p:spPr>
              <a:xfrm>
                <a:off x="6816554" y="3665660"/>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7" name="TextBox 76">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6816554" y="3665660"/>
                <a:ext cx="385202"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456800" y="481365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3</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5</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56800" y="4813651"/>
                <a:ext cx="705149"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840363" y="488334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7</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2</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1840363" y="4883349"/>
                <a:ext cx="705149"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3436885" y="483541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6</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6</m:t>
                      </m:r>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3436885" y="4835411"/>
                <a:ext cx="705149"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626142" y="5058047"/>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0</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0</m:t>
                      </m:r>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4626142" y="5058047"/>
                <a:ext cx="671979" cy="461665"/>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5917203" y="5108198"/>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5</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3</m:t>
                      </m:r>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5917203" y="5108198"/>
                <a:ext cx="671979" cy="461665"/>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7442450" y="5108197"/>
                <a:ext cx="8418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10</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0</m:t>
                      </m:r>
                    </m:oMath>
                  </m:oMathPara>
                </a14:m>
                <a:endParaRPr lang="en-US" sz="2400" dirty="0"/>
              </a:p>
            </p:txBody>
          </p:sp>
        </mc:Choice>
        <mc:Fallback xmlns="">
          <p:sp>
            <p:nvSpPr>
              <p:cNvPr id="83" name="TextBox 82"/>
              <p:cNvSpPr txBox="1">
                <a:spLocks noRot="1" noChangeAspect="1" noMove="1" noResize="1" noEditPoints="1" noAdjustHandles="1" noChangeArrowheads="1" noChangeShapeType="1" noTextEdit="1"/>
              </p:cNvSpPr>
              <p:nvPr/>
            </p:nvSpPr>
            <p:spPr>
              <a:xfrm>
                <a:off x="7442450" y="5108197"/>
                <a:ext cx="841897" cy="461665"/>
              </a:xfrm>
              <a:prstGeom prst="rect">
                <a:avLst/>
              </a:prstGeom>
              <a:blipFill rotWithShape="0">
                <a:blip r:embed="rId14"/>
                <a:stretch>
                  <a:fillRect/>
                </a:stretch>
              </a:blipFill>
            </p:spPr>
            <p:txBody>
              <a:bodyPr/>
              <a:lstStyle/>
              <a:p>
                <a:r>
                  <a:rPr lang="en-US">
                    <a:noFill/>
                  </a:rPr>
                  <a:t> </a:t>
                </a:r>
              </a:p>
            </p:txBody>
          </p:sp>
        </mc:Fallback>
      </mc:AlternateContent>
      <p:sp>
        <p:nvSpPr>
          <p:cNvPr id="85" name="Flowchart: Terminator 84"/>
          <p:cNvSpPr/>
          <p:nvPr/>
        </p:nvSpPr>
        <p:spPr>
          <a:xfrm>
            <a:off x="1829706" y="2732522"/>
            <a:ext cx="4603841" cy="812621"/>
          </a:xfrm>
          <a:prstGeom prst="flowChartTerminator">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3B20E47-2A4C-4221-B6B9-A2AC2F1C1077}" type="slidenum">
              <a:rPr lang="en-US" smtClean="0"/>
              <a:pPr/>
              <a:t>64</a:t>
            </a:fld>
            <a:endParaRPr lang="en-US" dirty="0"/>
          </a:p>
        </p:txBody>
      </p:sp>
      <p:sp>
        <p:nvSpPr>
          <p:cNvPr id="48" name="Rectangle 47"/>
          <p:cNvSpPr/>
          <p:nvPr/>
        </p:nvSpPr>
        <p:spPr>
          <a:xfrm>
            <a:off x="1403754" y="5481652"/>
            <a:ext cx="7283046" cy="461665"/>
          </a:xfrm>
          <a:prstGeom prst="rect">
            <a:avLst/>
          </a:prstGeom>
        </p:spPr>
        <p:txBody>
          <a:bodyPr wrap="square">
            <a:spAutoFit/>
          </a:bodyPr>
          <a:lstStyle/>
          <a:p>
            <a:r>
              <a:rPr lang="en-US" sz="2400" dirty="0">
                <a:solidFill>
                  <a:srgbClr val="0070C0"/>
                </a:solidFill>
              </a:rPr>
              <a:t>Can we represent this game in normal form</a:t>
            </a:r>
            <a:r>
              <a:rPr lang="en-US" sz="2400" dirty="0" smtClean="0">
                <a:solidFill>
                  <a:srgbClr val="0070C0"/>
                </a:solidFill>
              </a:rPr>
              <a:t>?</a:t>
            </a:r>
            <a:endParaRPr lang="en-US" sz="2400" dirty="0">
              <a:solidFill>
                <a:srgbClr val="0070C0"/>
              </a:solidFill>
            </a:endParaRPr>
          </a:p>
        </p:txBody>
      </p:sp>
      <p:sp>
        <p:nvSpPr>
          <p:cNvPr id="51" name="Rectangle 50"/>
          <p:cNvSpPr/>
          <p:nvPr/>
        </p:nvSpPr>
        <p:spPr>
          <a:xfrm>
            <a:off x="1020116" y="5916445"/>
            <a:ext cx="7460269" cy="461665"/>
          </a:xfrm>
          <a:prstGeom prst="rect">
            <a:avLst/>
          </a:prstGeom>
        </p:spPr>
        <p:txBody>
          <a:bodyPr wrap="square">
            <a:spAutoFit/>
          </a:bodyPr>
          <a:lstStyle/>
          <a:p>
            <a:r>
              <a:rPr lang="en-US" sz="2400" dirty="0">
                <a:solidFill>
                  <a:srgbClr val="0070C0"/>
                </a:solidFill>
              </a:rPr>
              <a:t> Can we </a:t>
            </a:r>
            <a:r>
              <a:rPr lang="en-US" sz="2400" dirty="0" smtClean="0">
                <a:solidFill>
                  <a:srgbClr val="0070C0"/>
                </a:solidFill>
              </a:rPr>
              <a:t>solve this game using </a:t>
            </a:r>
            <a:r>
              <a:rPr lang="en-US" sz="2400" dirty="0" err="1" smtClean="0">
                <a:solidFill>
                  <a:srgbClr val="0070C0"/>
                </a:solidFill>
              </a:rPr>
              <a:t>algs</a:t>
            </a:r>
            <a:r>
              <a:rPr lang="en-US" sz="2400" dirty="0" smtClean="0">
                <a:solidFill>
                  <a:srgbClr val="0070C0"/>
                </a:solidFill>
              </a:rPr>
              <a:t> for adversarial </a:t>
            </a:r>
            <a:r>
              <a:rPr lang="en-US" sz="2400" dirty="0">
                <a:solidFill>
                  <a:srgbClr val="0070C0"/>
                </a:solidFill>
              </a:rPr>
              <a:t>search?</a:t>
            </a:r>
          </a:p>
        </p:txBody>
      </p:sp>
    </p:spTree>
    <p:extLst>
      <p:ext uri="{BB962C8B-B14F-4D97-AF65-F5344CB8AC3E}">
        <p14:creationId xmlns:p14="http://schemas.microsoft.com/office/powerpoint/2010/main" val="12651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Staten Island Ferry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446" r="13243"/>
          <a:stretch/>
        </p:blipFill>
        <p:spPr>
          <a:xfrm>
            <a:off x="457200" y="1276251"/>
            <a:ext cx="4997384" cy="3071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380" y="1625807"/>
            <a:ext cx="3223528" cy="2372342"/>
          </a:xfrm>
          <a:prstGeom prst="rect">
            <a:avLst/>
          </a:prstGeom>
        </p:spPr>
      </p:pic>
      <p:sp>
        <p:nvSpPr>
          <p:cNvPr id="10" name="TextBox 9"/>
          <p:cNvSpPr txBox="1"/>
          <p:nvPr/>
        </p:nvSpPr>
        <p:spPr>
          <a:xfrm rot="19130420">
            <a:off x="6864575" y="2728450"/>
            <a:ext cx="1460528" cy="461665"/>
          </a:xfrm>
          <a:prstGeom prst="rect">
            <a:avLst/>
          </a:prstGeom>
          <a:noFill/>
        </p:spPr>
        <p:txBody>
          <a:bodyPr wrap="none" rtlCol="0">
            <a:spAutoFit/>
          </a:bodyPr>
          <a:lstStyle/>
          <a:p>
            <a:r>
              <a:rPr lang="en-US" sz="2400" dirty="0" smtClean="0">
                <a:solidFill>
                  <a:srgbClr val="C00000"/>
                </a:solidFill>
              </a:rPr>
              <a:t>Ferry Line</a:t>
            </a:r>
            <a:endParaRPr lang="en-US" sz="2400" dirty="0">
              <a:solidFill>
                <a:srgbClr val="C00000"/>
              </a:solidFill>
            </a:endParaRPr>
          </a:p>
        </p:txBody>
      </p:sp>
      <p:cxnSp>
        <p:nvCxnSpPr>
          <p:cNvPr id="12" name="Straight Connector 11"/>
          <p:cNvCxnSpPr/>
          <p:nvPr/>
        </p:nvCxnSpPr>
        <p:spPr>
          <a:xfrm flipV="1">
            <a:off x="6608619" y="2087211"/>
            <a:ext cx="1689274" cy="139027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071" y="4429502"/>
            <a:ext cx="2736231" cy="188528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536" y="4429502"/>
            <a:ext cx="3234802" cy="1885283"/>
          </a:xfrm>
          <a:prstGeom prst="rect">
            <a:avLst/>
          </a:prstGeom>
        </p:spPr>
      </p:pic>
      <p:sp>
        <p:nvSpPr>
          <p:cNvPr id="6" name="Slide Number Placeholder 5"/>
          <p:cNvSpPr>
            <a:spLocks noGrp="1"/>
          </p:cNvSpPr>
          <p:nvPr>
            <p:ph type="sldNum" sz="quarter" idx="12"/>
          </p:nvPr>
        </p:nvSpPr>
        <p:spPr/>
        <p:txBody>
          <a:bodyPr/>
          <a:lstStyle/>
          <a:p>
            <a:fld id="{A3B20E47-2A4C-4221-B6B9-A2AC2F1C1077}" type="slidenum">
              <a:rPr lang="en-US" smtClean="0"/>
              <a:pPr/>
              <a:t>65</a:t>
            </a:fld>
            <a:endParaRPr lang="en-US" dirty="0"/>
          </a:p>
        </p:txBody>
      </p:sp>
    </p:spTree>
    <p:extLst>
      <p:ext uri="{BB962C8B-B14F-4D97-AF65-F5344CB8AC3E}">
        <p14:creationId xmlns:p14="http://schemas.microsoft.com/office/powerpoint/2010/main" val="17066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2" descr="https://www.syfy.com/sites/syfy/files/styles/1200x680/public/2017/07/Spider-Man-Homecoming-Ferry-sp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6293537" cy="3566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yimg.com/ny/api/res/1.2/fvXCFl7ODgxKYFXbIXKtOA--~A/YXBwaWQ9aGlnaGxhbmRlcjtzbT0xO3c9NzQ0O2g9MzEw/http:/media.zenfs.com/en/homerun/feed_manager_auto_publish_494/c5c2c44ef0507c313bef7413109194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241" y="3980060"/>
            <a:ext cx="5224559" cy="21769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A3B20E47-2A4C-4221-B6B9-A2AC2F1C1077}" type="slidenum">
              <a:rPr lang="en-US" smtClean="0"/>
              <a:pPr/>
              <a:t>66</a:t>
            </a:fld>
            <a:endParaRPr lang="en-US" dirty="0"/>
          </a:p>
        </p:txBody>
      </p:sp>
    </p:spTree>
    <p:extLst>
      <p:ext uri="{BB962C8B-B14F-4D97-AF65-F5344CB8AC3E}">
        <p14:creationId xmlns:p14="http://schemas.microsoft.com/office/powerpoint/2010/main" val="35600621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5" descr="ferryescort.jpg"/>
          <p:cNvPicPr>
            <a:picLocks noChangeAspect="1"/>
          </p:cNvPicPr>
          <p:nvPr/>
        </p:nvPicPr>
        <p:blipFill>
          <a:blip r:embed="rId3" cstate="print"/>
          <a:stretch>
            <a:fillRect/>
          </a:stretch>
        </p:blipFill>
        <p:spPr>
          <a:xfrm>
            <a:off x="963636" y="1219200"/>
            <a:ext cx="7216728" cy="493776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51" t="52849" r="18384"/>
          <a:stretch/>
        </p:blipFill>
        <p:spPr>
          <a:xfrm>
            <a:off x="5025700" y="4407858"/>
            <a:ext cx="3820875" cy="1749102"/>
          </a:xfrm>
          <a:prstGeom prst="rect">
            <a:avLst/>
          </a:prstGeom>
        </p:spPr>
      </p:pic>
      <p:sp>
        <p:nvSpPr>
          <p:cNvPr id="8" name="Slide Number Placeholder 7"/>
          <p:cNvSpPr>
            <a:spLocks noGrp="1"/>
          </p:cNvSpPr>
          <p:nvPr>
            <p:ph type="sldNum" sz="quarter" idx="12"/>
          </p:nvPr>
        </p:nvSpPr>
        <p:spPr/>
        <p:txBody>
          <a:bodyPr/>
          <a:lstStyle/>
          <a:p>
            <a:fld id="{A3B20E47-2A4C-4221-B6B9-A2AC2F1C1077}" type="slidenum">
              <a:rPr lang="en-US" smtClean="0"/>
              <a:pPr/>
              <a:t>67</a:t>
            </a:fld>
            <a:endParaRPr lang="en-US" dirty="0"/>
          </a:p>
        </p:txBody>
      </p:sp>
    </p:spTree>
    <p:extLst>
      <p:ext uri="{BB962C8B-B14F-4D97-AF65-F5344CB8AC3E}">
        <p14:creationId xmlns:p14="http://schemas.microsoft.com/office/powerpoint/2010/main" val="8991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USCG Approach</a:t>
            </a:r>
            <a:endParaRPr lang="en-US" dirty="0"/>
          </a:p>
        </p:txBody>
      </p:sp>
      <p:sp>
        <p:nvSpPr>
          <p:cNvPr id="7" name="Rectangle 6"/>
          <p:cNvSpPr/>
          <p:nvPr/>
        </p:nvSpPr>
        <p:spPr>
          <a:xfrm>
            <a:off x="1085255" y="1174750"/>
            <a:ext cx="7010400" cy="5181600"/>
          </a:xfrm>
          <a:prstGeom prst="rect">
            <a:avLst/>
          </a:prstGeom>
          <a:blipFill dpi="0" rotWithShape="1">
            <a:blip r:embed="rId3">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21156">
            <a:off x="2661234" y="4678633"/>
            <a:ext cx="1318087" cy="4611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87948">
            <a:off x="5501909" y="2054518"/>
            <a:ext cx="1230830" cy="4306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148309">
            <a:off x="5794885" y="2411972"/>
            <a:ext cx="1232885" cy="431377"/>
          </a:xfrm>
          <a:prstGeom prst="rect">
            <a:avLst/>
          </a:prstGeom>
        </p:spPr>
      </p:pic>
      <p:grpSp>
        <p:nvGrpSpPr>
          <p:cNvPr id="11" name="Group 10"/>
          <p:cNvGrpSpPr/>
          <p:nvPr/>
        </p:nvGrpSpPr>
        <p:grpSpPr>
          <a:xfrm rot="21414301">
            <a:off x="2170464" y="3819313"/>
            <a:ext cx="2021619" cy="1114557"/>
            <a:chOff x="1336720" y="3924747"/>
            <a:chExt cx="2021619" cy="111455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55798" flipH="1">
              <a:off x="2239151" y="3924747"/>
              <a:ext cx="1119188" cy="4143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55798" flipH="1">
              <a:off x="1336720" y="4624977"/>
              <a:ext cx="1119188" cy="414327"/>
            </a:xfrm>
            <a:prstGeom prst="rect">
              <a:avLst/>
            </a:prstGeom>
          </p:spPr>
        </p:pic>
      </p:grpSp>
      <p:sp>
        <p:nvSpPr>
          <p:cNvPr id="5" name="Slide Number Placeholder 4"/>
          <p:cNvSpPr>
            <a:spLocks noGrp="1"/>
          </p:cNvSpPr>
          <p:nvPr>
            <p:ph type="sldNum" sz="quarter" idx="12"/>
          </p:nvPr>
        </p:nvSpPr>
        <p:spPr/>
        <p:txBody>
          <a:bodyPr/>
          <a:lstStyle/>
          <a:p>
            <a:fld id="{A3B20E47-2A4C-4221-B6B9-A2AC2F1C1077}" type="slidenum">
              <a:rPr lang="en-US" smtClean="0"/>
              <a:pPr/>
              <a:t>68</a:t>
            </a:fld>
            <a:endParaRPr lang="en-US" dirty="0"/>
          </a:p>
        </p:txBody>
      </p:sp>
    </p:spTree>
    <p:extLst>
      <p:ext uri="{BB962C8B-B14F-4D97-AF65-F5344CB8AC3E}">
        <p14:creationId xmlns:p14="http://schemas.microsoft.com/office/powerpoint/2010/main" val="5969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7.40741E-7 L 0.33785 -0.38055 " pathEditMode="relative" rAng="0" ptsTypes="AA">
                                      <p:cBhvr>
                                        <p:cTn id="11" dur="3000" fill="hold"/>
                                        <p:tgtEl>
                                          <p:spTgt spid="8"/>
                                        </p:tgtEl>
                                        <p:attrNameLst>
                                          <p:attrName>ppt_x</p:attrName>
                                          <p:attrName>ppt_y</p:attrName>
                                        </p:attrNameLst>
                                      </p:cBhvr>
                                      <p:rCtr x="16892" y="-19028"/>
                                    </p:animMotion>
                                  </p:childTnLst>
                                </p:cTn>
                              </p:par>
                              <p:par>
                                <p:cTn id="12" presetID="42" presetClass="path" presetSubtype="0" accel="50000" decel="50000" fill="hold" nodeType="withEffect">
                                  <p:stCondLst>
                                    <p:cond delay="0"/>
                                  </p:stCondLst>
                                  <p:childTnLst>
                                    <p:animMotion origin="layout" path="M -3.61111E-6 2.96296E-6 L -0.35173 0.40231 " pathEditMode="relative" rAng="0" ptsTypes="AA">
                                      <p:cBhvr>
                                        <p:cTn id="13" dur="3000" fill="hold"/>
                                        <p:tgtEl>
                                          <p:spTgt spid="9"/>
                                        </p:tgtEl>
                                        <p:attrNameLst>
                                          <p:attrName>ppt_x</p:attrName>
                                          <p:attrName>ppt_y</p:attrName>
                                        </p:attrNameLst>
                                      </p:cBhvr>
                                      <p:rCtr x="-17587" y="20116"/>
                                    </p:animMotion>
                                  </p:childTnLst>
                                </p:cTn>
                              </p:par>
                              <p:par>
                                <p:cTn id="14" presetID="42" presetClass="path" presetSubtype="0" accel="50000" decel="50000" fill="hold" nodeType="withEffect">
                                  <p:stCondLst>
                                    <p:cond delay="1500"/>
                                  </p:stCondLst>
                                  <p:childTnLst>
                                    <p:animMotion origin="layout" path="M -1.66667E-6 -1.85185E-6 L -0.35173 0.40232 " pathEditMode="relative" rAng="0" ptsTypes="AA">
                                      <p:cBhvr>
                                        <p:cTn id="15" dur="3000" fill="hold"/>
                                        <p:tgtEl>
                                          <p:spTgt spid="10"/>
                                        </p:tgtEl>
                                        <p:attrNameLst>
                                          <p:attrName>ppt_x</p:attrName>
                                          <p:attrName>ppt_y</p:attrName>
                                        </p:attrNameLst>
                                      </p:cBhvr>
                                      <p:rCtr x="-17587" y="20116"/>
                                    </p:animMotion>
                                  </p:childTnLst>
                                </p:cTn>
                              </p:par>
                              <p:par>
                                <p:cTn id="16" presetID="42" presetClass="path" presetSubtype="0" accel="50000" decel="50000" fill="hold" nodeType="withEffect">
                                  <p:stCondLst>
                                    <p:cond delay="0"/>
                                  </p:stCondLst>
                                  <p:childTnLst>
                                    <p:animMotion origin="layout" path="M 3.33333E-6 -4.44444E-6 L 0.33298 -0.36921 " pathEditMode="relative" rAng="0" ptsTypes="AA">
                                      <p:cBhvr>
                                        <p:cTn id="17" dur="3000" fill="hold"/>
                                        <p:tgtEl>
                                          <p:spTgt spid="11"/>
                                        </p:tgtEl>
                                        <p:attrNameLst>
                                          <p:attrName>ppt_x</p:attrName>
                                          <p:attrName>ppt_y</p:attrName>
                                        </p:attrNameLst>
                                      </p:cBhvr>
                                      <p:rCtr x="16649"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Game-Theoretic Patrols</a:t>
            </a:r>
            <a:endParaRPr lang="en-US" dirty="0"/>
          </a:p>
        </p:txBody>
      </p:sp>
      <p:pic>
        <p:nvPicPr>
          <p:cNvPr id="6" name="Ferry escort.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rotWithShape="1">
          <a:blip r:embed="rId5"/>
          <a:srcRect l="1534" t="13348" r="1445" b="13296"/>
          <a:stretch/>
        </p:blipFill>
        <p:spPr>
          <a:xfrm>
            <a:off x="1159409" y="1160376"/>
            <a:ext cx="6825182" cy="5118887"/>
          </a:xfrm>
          <a:prstGeom prst="rect">
            <a:avLst/>
          </a:prstGeom>
        </p:spPr>
      </p:pic>
      <p:sp>
        <p:nvSpPr>
          <p:cNvPr id="7" name="Rectangle 6"/>
          <p:cNvSpPr/>
          <p:nvPr/>
        </p:nvSpPr>
        <p:spPr>
          <a:xfrm>
            <a:off x="1427584" y="6331517"/>
            <a:ext cx="6019800" cy="246221"/>
          </a:xfrm>
          <a:prstGeom prst="rect">
            <a:avLst/>
          </a:prstGeom>
        </p:spPr>
        <p:txBody>
          <a:bodyPr wrap="square">
            <a:spAutoFit/>
          </a:bodyPr>
          <a:lstStyle/>
          <a:p>
            <a:r>
              <a:rPr lang="en-US" sz="1000" dirty="0"/>
              <a:t>In collaboration with US Coast Guard (Contact: Joe </a:t>
            </a:r>
            <a:r>
              <a:rPr lang="en-US" sz="1000" dirty="0" err="1"/>
              <a:t>Direnzo</a:t>
            </a:r>
            <a:r>
              <a:rPr lang="en-US" sz="1000" dirty="0"/>
              <a:t>, Craig Baldwin)</a:t>
            </a:r>
          </a:p>
        </p:txBody>
      </p:sp>
      <p:sp>
        <p:nvSpPr>
          <p:cNvPr id="8" name="Slide Number Placeholder 7"/>
          <p:cNvSpPr>
            <a:spLocks noGrp="1"/>
          </p:cNvSpPr>
          <p:nvPr>
            <p:ph type="sldNum" sz="quarter" idx="12"/>
          </p:nvPr>
        </p:nvSpPr>
        <p:spPr/>
        <p:txBody>
          <a:bodyPr/>
          <a:lstStyle/>
          <a:p>
            <a:fld id="{A3B20E47-2A4C-4221-B6B9-A2AC2F1C1077}" type="slidenum">
              <a:rPr lang="en-US" smtClean="0"/>
              <a:pPr/>
              <a:t>69</a:t>
            </a:fld>
            <a:endParaRPr lang="en-US" dirty="0"/>
          </a:p>
        </p:txBody>
      </p:sp>
    </p:spTree>
    <p:extLst>
      <p:ext uri="{BB962C8B-B14F-4D97-AF65-F5344CB8AC3E}">
        <p14:creationId xmlns:p14="http://schemas.microsoft.com/office/powerpoint/2010/main" val="28861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Games and Payoff Matrices</a:t>
            </a:r>
            <a:endParaRPr lang="en-US" dirty="0"/>
          </a:p>
        </p:txBody>
      </p:sp>
      <p:sp>
        <p:nvSpPr>
          <p:cNvPr id="3" name="Content Placeholder 2"/>
          <p:cNvSpPr>
            <a:spLocks noGrp="1"/>
          </p:cNvSpPr>
          <p:nvPr>
            <p:ph sz="quarter" idx="1"/>
          </p:nvPr>
        </p:nvSpPr>
        <p:spPr>
          <a:xfrm>
            <a:off x="360906" y="1253990"/>
            <a:ext cx="8381017" cy="4937760"/>
          </a:xfrm>
        </p:spPr>
        <p:txBody>
          <a:bodyPr>
            <a:normAutofit/>
          </a:bodyPr>
          <a:lstStyle/>
          <a:p>
            <a:r>
              <a:rPr lang="en-US" dirty="0" smtClean="0"/>
              <a:t>Rock-Paper-Scissors </a:t>
            </a:r>
            <a:r>
              <a:rPr lang="en-US" dirty="0"/>
              <a:t>(RPS)</a:t>
            </a:r>
          </a:p>
          <a:p>
            <a:pPr lvl="1"/>
            <a:r>
              <a:rPr lang="en-US" dirty="0"/>
              <a:t>Rock beats Scissors</a:t>
            </a:r>
          </a:p>
          <a:p>
            <a:pPr lvl="1"/>
            <a:r>
              <a:rPr lang="en-US" dirty="0"/>
              <a:t>Scissors beats Paper</a:t>
            </a:r>
          </a:p>
          <a:p>
            <a:pPr lvl="1"/>
            <a:r>
              <a:rPr lang="en-US" dirty="0"/>
              <a:t>Paper beats Rock</a:t>
            </a:r>
          </a:p>
          <a:p>
            <a:endParaRPr lang="en-US" dirty="0"/>
          </a:p>
          <a:p>
            <a:pPr lvl="1"/>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215420221"/>
              </p:ext>
            </p:extLst>
          </p:nvPr>
        </p:nvGraphicFramePr>
        <p:xfrm>
          <a:off x="2295726" y="4041649"/>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 xmlns:a16="http://schemas.microsoft.com/office/drawing/2014/main" val="20000"/>
                    </a:ext>
                  </a:extLst>
                </a:gridCol>
                <a:gridCol w="1138137">
                  <a:extLst>
                    <a:ext uri="{9D8B030D-6E8A-4147-A177-3AD203B41FA5}">
                      <a16:colId xmlns="" xmlns:a16="http://schemas.microsoft.com/office/drawing/2014/main" val="20001"/>
                    </a:ext>
                  </a:extLst>
                </a:gridCol>
                <a:gridCol w="1138137">
                  <a:extLst>
                    <a:ext uri="{9D8B030D-6E8A-4147-A177-3AD203B41FA5}">
                      <a16:colId xmlns="" xmlns:a16="http://schemas.microsoft.com/office/drawing/2014/main" val="20002"/>
                    </a:ext>
                  </a:extLst>
                </a:gridCol>
                <a:gridCol w="1138137"/>
              </a:tblGrid>
              <a:tr h="475465">
                <a:tc>
                  <a:txBody>
                    <a:bodyPr/>
                    <a:lstStyle/>
                    <a:p>
                      <a:pPr algn="ctr"/>
                      <a:endParaRPr lang="en-US" sz="2000" dirty="0"/>
                    </a:p>
                  </a:txBody>
                  <a:tcPr/>
                </a:tc>
                <a:tc>
                  <a:txBody>
                    <a:bodyPr/>
                    <a:lstStyle/>
                    <a:p>
                      <a:pPr algn="ctr"/>
                      <a:r>
                        <a:rPr lang="en-US" sz="2000" dirty="0" smtClean="0">
                          <a:solidFill>
                            <a:srgbClr val="00B050"/>
                          </a:solidFill>
                        </a:rPr>
                        <a:t>Rock</a:t>
                      </a:r>
                      <a:endParaRPr lang="en-US" sz="2000" dirty="0">
                        <a:solidFill>
                          <a:srgbClr val="00B050"/>
                        </a:solidFill>
                      </a:endParaRPr>
                    </a:p>
                  </a:txBody>
                  <a:tcPr/>
                </a:tc>
                <a:tc>
                  <a:txBody>
                    <a:bodyPr/>
                    <a:lstStyle/>
                    <a:p>
                      <a:pPr algn="ctr"/>
                      <a:r>
                        <a:rPr lang="en-US" sz="2000" dirty="0" smtClean="0">
                          <a:solidFill>
                            <a:srgbClr val="00B050"/>
                          </a:solidFill>
                        </a:rPr>
                        <a:t>Paper</a:t>
                      </a:r>
                      <a:endParaRPr lang="en-US" sz="2000" dirty="0">
                        <a:solidFill>
                          <a:srgbClr val="00B050"/>
                        </a:solidFill>
                      </a:endParaRPr>
                    </a:p>
                  </a:txBody>
                  <a:tcPr/>
                </a:tc>
                <a:tc>
                  <a:txBody>
                    <a:bodyPr/>
                    <a:lstStyle/>
                    <a:p>
                      <a:pPr algn="ctr"/>
                      <a:r>
                        <a:rPr lang="en-US" sz="2000" dirty="0" smtClean="0">
                          <a:solidFill>
                            <a:srgbClr val="00B050"/>
                          </a:solidFill>
                        </a:rPr>
                        <a:t>Scissors</a:t>
                      </a:r>
                      <a:endParaRPr lang="en-US" sz="2000" dirty="0">
                        <a:solidFill>
                          <a:srgbClr val="00B050"/>
                        </a:solidFill>
                      </a:endParaRPr>
                    </a:p>
                  </a:txBody>
                  <a:tcPr/>
                </a:tc>
                <a:extLst>
                  <a:ext uri="{0D108BD9-81ED-4DB2-BD59-A6C34878D82A}">
                    <a16:rowId xmlns="" xmlns:a16="http://schemas.microsoft.com/office/drawing/2014/main" val="10000"/>
                  </a:ext>
                </a:extLst>
              </a:tr>
              <a:tr h="413512">
                <a:tc>
                  <a:txBody>
                    <a:bodyPr/>
                    <a:lstStyle/>
                    <a:p>
                      <a:pPr algn="ctr"/>
                      <a:r>
                        <a:rPr lang="en-US" sz="2000" dirty="0" smtClean="0">
                          <a:solidFill>
                            <a:schemeClr val="accent1"/>
                          </a:solidFill>
                        </a:rPr>
                        <a:t>Rock</a:t>
                      </a:r>
                      <a:endParaRPr lang="en-US" sz="2000" dirty="0">
                        <a:solidFill>
                          <a:schemeClr val="accent1"/>
                        </a:solidFill>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extLst>
                  <a:ext uri="{0D108BD9-81ED-4DB2-BD59-A6C34878D82A}">
                    <a16:rowId xmlns="" xmlns:a16="http://schemas.microsoft.com/office/drawing/2014/main" val="10001"/>
                  </a:ext>
                </a:extLst>
              </a:tr>
              <a:tr h="363479">
                <a:tc>
                  <a:txBody>
                    <a:bodyPr/>
                    <a:lstStyle/>
                    <a:p>
                      <a:pPr algn="ctr"/>
                      <a:r>
                        <a:rPr lang="en-US" sz="2000" dirty="0" smtClean="0">
                          <a:solidFill>
                            <a:schemeClr val="accent1"/>
                          </a:solidFill>
                        </a:rPr>
                        <a:t>Paper</a:t>
                      </a:r>
                      <a:endParaRPr lang="en-US" sz="2000" dirty="0">
                        <a:solidFill>
                          <a:schemeClr val="accent1"/>
                        </a:solidFill>
                      </a:endParaRPr>
                    </a:p>
                  </a:txBody>
                  <a:tcPr/>
                </a:tc>
                <a:tc>
                  <a:txBody>
                    <a:bodyPr/>
                    <a:lstStyle/>
                    <a:p>
                      <a:pPr algn="ctr"/>
                      <a:r>
                        <a:rPr lang="en-US" sz="2000" dirty="0" smtClean="0">
                          <a:solidFill>
                            <a:schemeClr val="accent1"/>
                          </a:solidFill>
                        </a:rPr>
                        <a:t>1, </a:t>
                      </a:r>
                      <a:r>
                        <a:rPr kumimoji="0" lang="en-US" sz="2000" kern="1200" dirty="0" smtClean="0">
                          <a:solidFill>
                            <a:srgbClr val="00B050"/>
                          </a:solidFill>
                          <a:latin typeface="+mn-lt"/>
                          <a:ea typeface="+mn-ea"/>
                          <a:cs typeface="+mn-cs"/>
                        </a:rPr>
                        <a:t>-1</a:t>
                      </a:r>
                      <a:endParaRPr kumimoji="0" lang="en-US" sz="2000" kern="1200" dirty="0">
                        <a:solidFill>
                          <a:srgbClr val="00B050"/>
                        </a:solidFill>
                        <a:latin typeface="+mn-lt"/>
                        <a:ea typeface="+mn-ea"/>
                        <a:cs typeface="+mn-cs"/>
                      </a:endParaRPr>
                    </a:p>
                  </a:txBody>
                  <a:tcPr/>
                </a:tc>
                <a:tc>
                  <a:txBody>
                    <a:bodyPr/>
                    <a:lstStyle/>
                    <a:p>
                      <a:pPr algn="ctr"/>
                      <a:r>
                        <a:rPr lang="en-US" sz="2000" dirty="0" smtClean="0">
                          <a:solidFill>
                            <a:schemeClr val="accent1"/>
                          </a:solidFill>
                        </a:rPr>
                        <a:t>0, </a:t>
                      </a:r>
                      <a:r>
                        <a:rPr kumimoji="0" lang="en-US" sz="2000" kern="1200" dirty="0" smtClean="0">
                          <a:solidFill>
                            <a:srgbClr val="00B050"/>
                          </a:solidFill>
                          <a:latin typeface="+mn-lt"/>
                          <a:ea typeface="+mn-ea"/>
                          <a:cs typeface="+mn-cs"/>
                        </a:rPr>
                        <a:t>0</a:t>
                      </a:r>
                      <a:endParaRPr kumimoji="0" lang="en-US" sz="2000" kern="1200" dirty="0">
                        <a:solidFill>
                          <a:srgbClr val="00B050"/>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extLst>
                  <a:ext uri="{0D108BD9-81ED-4DB2-BD59-A6C34878D82A}">
                    <a16:rowId xmlns="" xmlns:a16="http://schemas.microsoft.com/office/drawing/2014/main" val="10002"/>
                  </a:ext>
                </a:extLst>
              </a:tr>
              <a:tr h="363479">
                <a:tc>
                  <a:txBody>
                    <a:bodyPr/>
                    <a:lstStyle/>
                    <a:p>
                      <a:pPr algn="ctr"/>
                      <a:r>
                        <a:rPr lang="en-US" sz="2000" dirty="0" smtClean="0">
                          <a:solidFill>
                            <a:schemeClr val="accent1"/>
                          </a:solidFill>
                        </a:rPr>
                        <a:t>Scissors</a:t>
                      </a:r>
                      <a:endParaRPr lang="en-US" sz="2000"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1, </a:t>
                      </a:r>
                      <a:r>
                        <a:rPr kumimoji="0" lang="en-US" sz="2000" kern="1200" dirty="0" smtClean="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solidFill>
                        </a:rPr>
                        <a:t>0, </a:t>
                      </a:r>
                      <a:r>
                        <a:rPr kumimoji="0" lang="en-US" sz="2000" kern="1200" dirty="0" smtClean="0">
                          <a:solidFill>
                            <a:srgbClr val="00B050"/>
                          </a:solidFill>
                          <a:latin typeface="+mn-lt"/>
                          <a:ea typeface="+mn-ea"/>
                          <a:cs typeface="+mn-cs"/>
                        </a:rPr>
                        <a:t>0</a:t>
                      </a:r>
                    </a:p>
                  </a:txBody>
                  <a:tcPr/>
                </a:tc>
              </a:tr>
            </a:tbl>
          </a:graphicData>
        </a:graphic>
      </p:graphicFrame>
      <p:sp>
        <p:nvSpPr>
          <p:cNvPr id="8" name="TextBox 7"/>
          <p:cNvSpPr txBox="1"/>
          <p:nvPr/>
        </p:nvSpPr>
        <p:spPr>
          <a:xfrm>
            <a:off x="4383864" y="3522815"/>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1133766" y="4424807"/>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7</a:t>
            </a:fld>
            <a:endParaRPr lang="en-US" dirty="0"/>
          </a:p>
        </p:txBody>
      </p:sp>
    </p:spTree>
    <p:extLst>
      <p:ext uri="{BB962C8B-B14F-4D97-AF65-F5344CB8AC3E}">
        <p14:creationId xmlns:p14="http://schemas.microsoft.com/office/powerpoint/2010/main" val="4035538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2917" y="1146617"/>
            <a:ext cx="6928101" cy="51435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p:cNvCxnSpPr/>
          <p:nvPr/>
        </p:nvCxnSpPr>
        <p:spPr>
          <a:xfrm flipV="1">
            <a:off x="2960340" y="2081188"/>
            <a:ext cx="3702253" cy="31481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066221" y="4845441"/>
            <a:ext cx="1218859" cy="451225"/>
          </a:xfrm>
          <a:prstGeom prst="rect">
            <a:avLst/>
          </a:prstGeom>
          <a:noFill/>
          <a:ln>
            <a:noFill/>
          </a:ln>
        </p:spPr>
      </p:pic>
      <p:sp>
        <p:nvSpPr>
          <p:cNvPr id="9" name="Freeform 8"/>
          <p:cNvSpPr/>
          <p:nvPr/>
        </p:nvSpPr>
        <p:spPr>
          <a:xfrm>
            <a:off x="2903130" y="1946717"/>
            <a:ext cx="3503969" cy="3228846"/>
          </a:xfrm>
          <a:custGeom>
            <a:avLst/>
            <a:gdLst>
              <a:gd name="connsiteX0" fmla="*/ 0 w 1295400"/>
              <a:gd name="connsiteY0" fmla="*/ 1089660 h 1089660"/>
              <a:gd name="connsiteX1" fmla="*/ 906780 w 1295400"/>
              <a:gd name="connsiteY1" fmla="*/ 373380 h 1089660"/>
              <a:gd name="connsiteX2" fmla="*/ 396240 w 1295400"/>
              <a:gd name="connsiteY2" fmla="*/ 685800 h 1089660"/>
              <a:gd name="connsiteX3" fmla="*/ 1295400 w 1295400"/>
              <a:gd name="connsiteY3" fmla="*/ 0 h 1089660"/>
            </a:gdLst>
            <a:ahLst/>
            <a:cxnLst>
              <a:cxn ang="0">
                <a:pos x="connsiteX0" y="connsiteY0"/>
              </a:cxn>
              <a:cxn ang="0">
                <a:pos x="connsiteX1" y="connsiteY1"/>
              </a:cxn>
              <a:cxn ang="0">
                <a:pos x="connsiteX2" y="connsiteY2"/>
              </a:cxn>
              <a:cxn ang="0">
                <a:pos x="connsiteX3" y="connsiteY3"/>
              </a:cxn>
            </a:cxnLst>
            <a:rect l="l" t="t" r="r" b="b"/>
            <a:pathLst>
              <a:path w="1295400" h="1089660">
                <a:moveTo>
                  <a:pt x="0" y="1089660"/>
                </a:moveTo>
                <a:cubicBezTo>
                  <a:pt x="420370" y="765175"/>
                  <a:pt x="840740" y="440690"/>
                  <a:pt x="906780" y="373380"/>
                </a:cubicBezTo>
                <a:cubicBezTo>
                  <a:pt x="972820" y="306070"/>
                  <a:pt x="331470" y="748030"/>
                  <a:pt x="396240" y="685800"/>
                </a:cubicBezTo>
                <a:cubicBezTo>
                  <a:pt x="461010" y="623570"/>
                  <a:pt x="878205" y="311785"/>
                  <a:pt x="1295400" y="0"/>
                </a:cubicBezTo>
              </a:path>
            </a:pathLst>
          </a:custGeom>
          <a:noFill/>
          <a:ln w="762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011156" y="3398327"/>
            <a:ext cx="2356822" cy="2034137"/>
          </a:xfrm>
          <a:custGeom>
            <a:avLst/>
            <a:gdLst>
              <a:gd name="connsiteX0" fmla="*/ 0 w 1086734"/>
              <a:gd name="connsiteY0" fmla="*/ 914655 h 990855"/>
              <a:gd name="connsiteX1" fmla="*/ 1085850 w 1086734"/>
              <a:gd name="connsiteY1" fmla="*/ 255 h 990855"/>
              <a:gd name="connsiteX2" fmla="*/ 146050 w 1086734"/>
              <a:gd name="connsiteY2" fmla="*/ 990855 h 990855"/>
            </a:gdLst>
            <a:ahLst/>
            <a:cxnLst>
              <a:cxn ang="0">
                <a:pos x="connsiteX0" y="connsiteY0"/>
              </a:cxn>
              <a:cxn ang="0">
                <a:pos x="connsiteX1" y="connsiteY1"/>
              </a:cxn>
              <a:cxn ang="0">
                <a:pos x="connsiteX2" y="connsiteY2"/>
              </a:cxn>
            </a:cxnLst>
            <a:rect l="l" t="t" r="r" b="b"/>
            <a:pathLst>
              <a:path w="1086734" h="990855">
                <a:moveTo>
                  <a:pt x="0" y="914655"/>
                </a:moveTo>
                <a:cubicBezTo>
                  <a:pt x="530754" y="451105"/>
                  <a:pt x="1061508" y="-12445"/>
                  <a:pt x="1085850" y="255"/>
                </a:cubicBezTo>
                <a:cubicBezTo>
                  <a:pt x="1110192" y="12955"/>
                  <a:pt x="628121" y="501905"/>
                  <a:pt x="146050" y="990855"/>
                </a:cubicBezTo>
              </a:path>
            </a:pathLst>
          </a:custGeom>
          <a:noFill/>
          <a:ln w="762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350910" y="5176924"/>
            <a:ext cx="1218859" cy="451225"/>
          </a:xfrm>
          <a:prstGeom prst="rect">
            <a:avLst/>
          </a:prstGeom>
          <a:noFill/>
          <a:ln>
            <a:noFill/>
          </a:ln>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208566" y="5011183"/>
            <a:ext cx="1218859" cy="451225"/>
          </a:xfrm>
          <a:prstGeom prst="rect">
            <a:avLst/>
          </a:prstGeom>
          <a:noFill/>
          <a:ln>
            <a:noFill/>
          </a:ln>
        </p:spPr>
      </p:pic>
      <p:sp>
        <p:nvSpPr>
          <p:cNvPr id="10" name="Title 1"/>
          <p:cNvSpPr>
            <a:spLocks noGrp="1"/>
          </p:cNvSpPr>
          <p:nvPr>
            <p:ph type="title"/>
          </p:nvPr>
        </p:nvSpPr>
        <p:spPr>
          <a:xfrm>
            <a:off x="457200" y="152400"/>
            <a:ext cx="8229600" cy="766953"/>
          </a:xfrm>
        </p:spPr>
        <p:txBody>
          <a:bodyPr>
            <a:normAutofit/>
          </a:bodyPr>
          <a:lstStyle/>
          <a:p>
            <a:r>
              <a:rPr lang="en-US" dirty="0"/>
              <a:t>Problem</a:t>
            </a:r>
          </a:p>
        </p:txBody>
      </p:sp>
      <p:sp>
        <p:nvSpPr>
          <p:cNvPr id="11" name="Rectangle 10"/>
          <p:cNvSpPr/>
          <p:nvPr/>
        </p:nvSpPr>
        <p:spPr>
          <a:xfrm>
            <a:off x="1427584" y="6331517"/>
            <a:ext cx="6019800" cy="553998"/>
          </a:xfrm>
          <a:prstGeom prst="rect">
            <a:avLst/>
          </a:prstGeom>
        </p:spPr>
        <p:txBody>
          <a:bodyPr wrap="square">
            <a:spAutoFit/>
          </a:bodyPr>
          <a:lstStyle/>
          <a:p>
            <a:r>
              <a:rPr lang="en-US" sz="1000" dirty="0"/>
              <a:t>Optimal Patrol Strategy for Protecting Moving Targets with Multiple Mobile Resources</a:t>
            </a:r>
          </a:p>
          <a:p>
            <a:r>
              <a:rPr lang="en-US" sz="1000" dirty="0"/>
              <a:t>Fei Fang, Albert Xin Jiang, Milind </a:t>
            </a:r>
            <a:r>
              <a:rPr lang="en-US" sz="1000" dirty="0" err="1"/>
              <a:t>Tambe</a:t>
            </a:r>
            <a:endParaRPr lang="en-US" sz="1000" dirty="0"/>
          </a:p>
          <a:p>
            <a:r>
              <a:rPr lang="en-US" sz="1000" dirty="0"/>
              <a:t>In AAMAS-13: The Twelfth International Conference on Autonomous Agents and </a:t>
            </a:r>
            <a:r>
              <a:rPr lang="en-US" sz="1000" dirty="0" err="1"/>
              <a:t>Multiagent</a:t>
            </a:r>
            <a:r>
              <a:rPr lang="en-US" sz="1000" dirty="0"/>
              <a:t> Systems, May 2013</a:t>
            </a:r>
          </a:p>
        </p:txBody>
      </p:sp>
      <p:sp>
        <p:nvSpPr>
          <p:cNvPr id="8" name="Slide Number Placeholder 7"/>
          <p:cNvSpPr>
            <a:spLocks noGrp="1"/>
          </p:cNvSpPr>
          <p:nvPr>
            <p:ph type="sldNum" sz="quarter" idx="12"/>
          </p:nvPr>
        </p:nvSpPr>
        <p:spPr/>
        <p:txBody>
          <a:bodyPr/>
          <a:lstStyle/>
          <a:p>
            <a:fld id="{A3B20E47-2A4C-4221-B6B9-A2AC2F1C1077}" type="slidenum">
              <a:rPr lang="en-US" smtClean="0"/>
              <a:pPr/>
              <a:t>70</a:t>
            </a:fld>
            <a:endParaRPr lang="en-US" dirty="0"/>
          </a:p>
        </p:txBody>
      </p:sp>
    </p:spTree>
    <p:extLst>
      <p:ext uri="{BB962C8B-B14F-4D97-AF65-F5344CB8AC3E}">
        <p14:creationId xmlns:p14="http://schemas.microsoft.com/office/powerpoint/2010/main" val="1556086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42" presetClass="path" presetSubtype="0" fill="hold" nodeType="withEffect">
                                  <p:stCondLst>
                                    <p:cond delay="0"/>
                                  </p:stCondLst>
                                  <p:childTnLst>
                                    <p:animMotion origin="layout" path="M -4.72222E-6 -1.85185E-6 L 0.42136 -0.47106 " pathEditMode="relative" rAng="0" ptsTypes="AA">
                                      <p:cBhvr>
                                        <p:cTn id="9" dur="1000" fill="hold"/>
                                        <p:tgtEl>
                                          <p:spTgt spid="6"/>
                                        </p:tgtEl>
                                        <p:attrNameLst>
                                          <p:attrName>ppt_x</p:attrName>
                                          <p:attrName>ppt_y</p:attrName>
                                        </p:attrNameLst>
                                      </p:cBhvr>
                                      <p:rCtr x="21059" y="-23565"/>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0" presetClass="path" presetSubtype="0" fill="hold" nodeType="withEffect">
                                  <p:stCondLst>
                                    <p:cond delay="0"/>
                                  </p:stCondLst>
                                  <p:childTnLst>
                                    <p:animMotion origin="layout" path="M -4.72222E-6 -1.48148E-6 L 0.26823 -0.32176 L -4.72222E-6 -1.48148E-6 Z " pathEditMode="relative" rAng="0" ptsTypes="AAA">
                                      <p:cBhvr>
                                        <p:cTn id="24" dur="1000" fill="hold"/>
                                        <p:tgtEl>
                                          <p:spTgt spid="21"/>
                                        </p:tgtEl>
                                        <p:attrNameLst>
                                          <p:attrName>ppt_x</p:attrName>
                                          <p:attrName>ppt_y</p:attrName>
                                        </p:attrNameLst>
                                      </p:cBhvr>
                                      <p:rCtr x="13403" y="-160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0" presetClass="path" presetSubtype="0" fill="hold" nodeType="withEffect">
                                  <p:stCondLst>
                                    <p:cond delay="0"/>
                                  </p:stCondLst>
                                  <p:childTnLst>
                                    <p:animMotion origin="layout" path="M 0.01563 0.02408 L 0.25695 -0.26342 L 0.15139 -0.13564 L 0.43907 -0.48472 " pathEditMode="relative" rAng="0" ptsTypes="AAAA">
                                      <p:cBhvr>
                                        <p:cTn id="39" dur="1000" fill="hold"/>
                                        <p:tgtEl>
                                          <p:spTgt spid="22"/>
                                        </p:tgtEl>
                                        <p:attrNameLst>
                                          <p:attrName>ppt_x</p:attrName>
                                          <p:attrName>ppt_y</p:attrName>
                                        </p:attrNameLst>
                                      </p:cBhvr>
                                      <p:rCtr x="21163" y="-2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Model and Linear Programming-based Solution</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457200" y="1219200"/>
                <a:ext cx="8229600" cy="2542850"/>
              </a:xfrm>
            </p:spPr>
            <p:txBody>
              <a:bodyPr>
                <a:normAutofit/>
              </a:bodyPr>
              <a:lstStyle/>
              <a:p>
                <a:r>
                  <a:rPr lang="en-US" sz="2400" dirty="0" smtClean="0"/>
                  <a:t>Stackelberg game: Leader – Defender, Follower – Attacker</a:t>
                </a:r>
              </a:p>
              <a:p>
                <a:r>
                  <a:rPr lang="en-US" sz="2400" dirty="0" smtClean="0"/>
                  <a:t>Attacker’s payoff: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a14:m>
                <a:r>
                  <a:rPr lang="en-US" sz="2400" dirty="0"/>
                  <a:t> if not </a:t>
                </a:r>
                <a:r>
                  <a:rPr lang="en-US" sz="2400" dirty="0" smtClean="0"/>
                  <a:t>protected, </a:t>
                </a:r>
                <a:r>
                  <a:rPr lang="en-US" sz="2400" dirty="0"/>
                  <a:t>0 </a:t>
                </a:r>
                <a:r>
                  <a:rPr lang="en-US" sz="2400" dirty="0" smtClean="0"/>
                  <a:t>otherwise</a:t>
                </a:r>
              </a:p>
              <a:p>
                <a:r>
                  <a:rPr lang="en-US" sz="2400" dirty="0" smtClean="0"/>
                  <a:t>Zero-sum </a:t>
                </a:r>
                <a14:m>
                  <m:oMath xmlns:m="http://schemas.openxmlformats.org/officeDocument/2006/math">
                    <m:r>
                      <a:rPr lang="en-US" sz="2400" b="0" i="1" smtClean="0">
                        <a:latin typeface="Cambria Math" panose="02040503050406030204" pitchFamily="18" charset="0"/>
                      </a:rPr>
                      <m:t>→</m:t>
                    </m:r>
                  </m:oMath>
                </a14:m>
                <a:r>
                  <a:rPr lang="en-US" sz="2400" dirty="0" smtClean="0"/>
                  <a:t> Strong </a:t>
                </a:r>
                <a:r>
                  <a:rPr lang="en-US" sz="2400" dirty="0" err="1" smtClean="0"/>
                  <a:t>Stackelberg</a:t>
                </a:r>
                <a:r>
                  <a:rPr lang="en-US" sz="2400" dirty="0" smtClean="0"/>
                  <a:t> Equilibrium=Nash Equilibrium =Minimax (Minimize </a:t>
                </a:r>
                <a:r>
                  <a:rPr lang="en-US" sz="2400" dirty="0"/>
                  <a:t>Attacker’s Maximum Expected </a:t>
                </a:r>
                <a:r>
                  <a:rPr lang="en-US" sz="2400" dirty="0" smtClean="0"/>
                  <a:t>Utility)</a:t>
                </a: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457200" y="1219200"/>
                <a:ext cx="8229600" cy="2542850"/>
              </a:xfrm>
              <a:blipFill rotWithShape="0">
                <a:blip r:embed="rId3"/>
                <a:stretch>
                  <a:fillRect l="-519" t="-1918" r="-1259"/>
                </a:stretch>
              </a:blipFill>
            </p:spPr>
            <p:txBody>
              <a:bodyPr/>
              <a:lstStyle/>
              <a:p>
                <a:r>
                  <a:rPr lang="en-US">
                    <a:noFill/>
                  </a:rPr>
                  <a:t> </a:t>
                </a:r>
              </a:p>
            </p:txBody>
          </p:sp>
        </mc:Fallback>
      </mc:AlternateContent>
      <p:graphicFrame>
        <p:nvGraphicFramePr>
          <p:cNvPr id="13" name="Table 12"/>
          <p:cNvGraphicFramePr>
            <a:graphicFrameLocks noGrp="1"/>
          </p:cNvGraphicFramePr>
          <p:nvPr>
            <p:extLst/>
          </p:nvPr>
        </p:nvGraphicFramePr>
        <p:xfrm>
          <a:off x="1270004" y="4217145"/>
          <a:ext cx="7326525" cy="2123440"/>
        </p:xfrm>
        <a:graphic>
          <a:graphicData uri="http://schemas.openxmlformats.org/drawingml/2006/table">
            <a:tbl>
              <a:tblPr firstRow="1" bandRow="1">
                <a:tableStyleId>{6E25E649-3F16-4E02-A733-19D2CDBF48F0}</a:tableStyleId>
              </a:tblPr>
              <a:tblGrid>
                <a:gridCol w="1684866">
                  <a:extLst>
                    <a:ext uri="{9D8B030D-6E8A-4147-A177-3AD203B41FA5}">
                      <a16:colId xmlns="" xmlns:a16="http://schemas.microsoft.com/office/drawing/2014/main" val="20000"/>
                    </a:ext>
                  </a:extLst>
                </a:gridCol>
                <a:gridCol w="1606233">
                  <a:extLst>
                    <a:ext uri="{9D8B030D-6E8A-4147-A177-3AD203B41FA5}">
                      <a16:colId xmlns="" xmlns:a16="http://schemas.microsoft.com/office/drawing/2014/main" val="20001"/>
                    </a:ext>
                  </a:extLst>
                </a:gridCol>
                <a:gridCol w="1542733">
                  <a:extLst>
                    <a:ext uri="{9D8B030D-6E8A-4147-A177-3AD203B41FA5}">
                      <a16:colId xmlns="" xmlns:a16="http://schemas.microsoft.com/office/drawing/2014/main" val="20002"/>
                    </a:ext>
                  </a:extLst>
                </a:gridCol>
                <a:gridCol w="474980">
                  <a:extLst>
                    <a:ext uri="{9D8B030D-6E8A-4147-A177-3AD203B41FA5}">
                      <a16:colId xmlns="" xmlns:a16="http://schemas.microsoft.com/office/drawing/2014/main" val="20003"/>
                    </a:ext>
                  </a:extLst>
                </a:gridCol>
                <a:gridCol w="1542733">
                  <a:extLst>
                    <a:ext uri="{9D8B030D-6E8A-4147-A177-3AD203B41FA5}">
                      <a16:colId xmlns="" xmlns:a16="http://schemas.microsoft.com/office/drawing/2014/main" val="20004"/>
                    </a:ext>
                  </a:extLst>
                </a:gridCol>
                <a:gridCol w="474980">
                  <a:extLst>
                    <a:ext uri="{9D8B030D-6E8A-4147-A177-3AD203B41FA5}">
                      <a16:colId xmlns="" xmlns:a16="http://schemas.microsoft.com/office/drawing/2014/main" val="20005"/>
                    </a:ext>
                  </a:extLst>
                </a:gridCol>
              </a:tblGrid>
              <a:tr h="370840">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800" u="none" strike="noStrike" kern="1200" cap="none" normalizeH="0" baseline="0" dirty="0">
                        <a:ln>
                          <a:noFill/>
                        </a:ln>
                        <a:solidFill>
                          <a:schemeClr val="tx1"/>
                        </a:solidFill>
                        <a:effectLst/>
                        <a:latin typeface="+mn-lt"/>
                        <a:ea typeface="+mn-ea"/>
                        <a:cs typeface="+mn-cs"/>
                      </a:endParaRPr>
                    </a:p>
                  </a:txBody>
                  <a:tcPr anchor="ctr">
                    <a:solidFill>
                      <a:schemeClr val="bg1">
                        <a:lumMod val="85000"/>
                      </a:schemeClr>
                    </a:solidFill>
                  </a:tcPr>
                </a:tc>
                <a:tc>
                  <a:txBody>
                    <a:bodyPr/>
                    <a:lstStyle/>
                    <a:p>
                      <a:pPr algn="ctr"/>
                      <a:r>
                        <a:rPr lang="en-US" sz="1800" dirty="0">
                          <a:solidFill>
                            <a:schemeClr val="tx1"/>
                          </a:solidFill>
                        </a:rPr>
                        <a:t>10:00:00 AM</a:t>
                      </a:r>
                      <a:r>
                        <a:rPr lang="en-US" sz="1800" baseline="0" dirty="0">
                          <a:solidFill>
                            <a:schemeClr val="tx1"/>
                          </a:solidFill>
                        </a:rPr>
                        <a:t> </a:t>
                      </a:r>
                    </a:p>
                    <a:p>
                      <a:pPr algn="ctr"/>
                      <a:r>
                        <a:rPr lang="en-US" sz="1800" baseline="0" dirty="0">
                          <a:solidFill>
                            <a:schemeClr val="tx1"/>
                          </a:solidFill>
                        </a:rPr>
                        <a:t>Target 1</a:t>
                      </a:r>
                      <a:endParaRPr lang="en-US" sz="1800" dirty="0">
                        <a:solidFill>
                          <a:schemeClr val="tx1"/>
                        </a:solidFill>
                      </a:endParaRPr>
                    </a:p>
                  </a:txBody>
                  <a:tcPr anchor="ctr">
                    <a:solidFill>
                      <a:schemeClr val="bg1">
                        <a:lumMod val="85000"/>
                      </a:schemeClr>
                    </a:solidFill>
                  </a:tcPr>
                </a:tc>
                <a:tc>
                  <a:txBody>
                    <a:bodyPr/>
                    <a:lstStyle/>
                    <a:p>
                      <a:pPr algn="ctr"/>
                      <a:r>
                        <a:rPr lang="en-US" sz="1800" dirty="0">
                          <a:solidFill>
                            <a:schemeClr val="tx1"/>
                          </a:solidFill>
                        </a:rPr>
                        <a:t>10:00:01 AM</a:t>
                      </a:r>
                    </a:p>
                    <a:p>
                      <a:pPr algn="ctr"/>
                      <a:r>
                        <a:rPr lang="en-US" sz="1800" dirty="0">
                          <a:solidFill>
                            <a:schemeClr val="tx1"/>
                          </a:solidFill>
                        </a:rPr>
                        <a:t>Target 1</a:t>
                      </a:r>
                    </a:p>
                  </a:txBody>
                  <a:tcPr anchor="ctr">
                    <a:solidFill>
                      <a:schemeClr val="bg1">
                        <a:lumMod val="85000"/>
                      </a:schemeClr>
                    </a:solidFill>
                  </a:tcPr>
                </a:tc>
                <a:tc>
                  <a:txBody>
                    <a:bodyPr/>
                    <a:lstStyle/>
                    <a:p>
                      <a:pPr algn="ctr"/>
                      <a:r>
                        <a:rPr lang="en-US" sz="1800" dirty="0">
                          <a:solidFill>
                            <a:schemeClr val="tx1"/>
                          </a:solidFill>
                        </a:rPr>
                        <a:t>…</a:t>
                      </a:r>
                    </a:p>
                  </a:txBody>
                  <a:tcPr anchor="ctr">
                    <a:solidFill>
                      <a:schemeClr val="bg1">
                        <a:lumMod val="85000"/>
                      </a:schemeClr>
                    </a:solidFill>
                  </a:tcPr>
                </a:tc>
                <a:tc>
                  <a:txBody>
                    <a:bodyPr/>
                    <a:lstStyle/>
                    <a:p>
                      <a:pPr algn="ctr"/>
                      <a:r>
                        <a:rPr lang="en-US" sz="1800" dirty="0">
                          <a:solidFill>
                            <a:schemeClr val="tx1"/>
                          </a:solidFill>
                        </a:rPr>
                        <a:t>10:30:00 AM</a:t>
                      </a:r>
                    </a:p>
                    <a:p>
                      <a:pPr algn="ctr"/>
                      <a:r>
                        <a:rPr lang="en-US" sz="1800" dirty="0">
                          <a:solidFill>
                            <a:schemeClr val="tx1"/>
                          </a:solidFill>
                        </a:rPr>
                        <a:t>Target 3</a:t>
                      </a:r>
                    </a:p>
                  </a:txBody>
                  <a:tcPr anchor="ctr">
                    <a:solidFill>
                      <a:schemeClr val="bg1">
                        <a:lumMod val="85000"/>
                      </a:schemeClr>
                    </a:solidFill>
                  </a:tcPr>
                </a:tc>
                <a:tc>
                  <a:txBody>
                    <a:bodyPr/>
                    <a:lstStyle/>
                    <a:p>
                      <a:pPr algn="ctr"/>
                      <a:r>
                        <a:rPr lang="en-US" sz="1800" dirty="0">
                          <a:solidFill>
                            <a:schemeClr val="tx1"/>
                          </a:solidFill>
                        </a:rPr>
                        <a:t>…</a:t>
                      </a:r>
                    </a:p>
                  </a:txBody>
                  <a:tcPr anchor="ctr">
                    <a:solidFill>
                      <a:schemeClr val="bg1">
                        <a:lumMod val="85000"/>
                      </a:schemeClr>
                    </a:solidFill>
                  </a:tcPr>
                </a:tc>
                <a:extLst>
                  <a:ext uri="{0D108BD9-81ED-4DB2-BD59-A6C34878D82A}">
                    <a16:rowId xmlns="" xmlns:a16="http://schemas.microsoft.com/office/drawing/2014/main" val="10000"/>
                  </a:ext>
                </a:extLst>
              </a:tr>
              <a:tr h="370840">
                <a:tc>
                  <a:txBody>
                    <a:bodyPr/>
                    <a:lstStyle/>
                    <a:p>
                      <a:pPr algn="ctr"/>
                      <a:r>
                        <a:rPr lang="pt-BR" dirty="0">
                          <a:solidFill>
                            <a:srgbClr val="7030A0"/>
                          </a:solidFill>
                        </a:rPr>
                        <a:t>Purple Route</a:t>
                      </a:r>
                      <a:endParaRPr lang="en-US" dirty="0">
                        <a:solidFill>
                          <a:srgbClr val="7030A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solidFill>
                          <a:srgbClr val="FF0000"/>
                        </a:solidFill>
                      </a:endParaRP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solidFill>
                          <a:srgbClr val="FF0000"/>
                        </a:solidFill>
                      </a:endParaRPr>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 xmlns:a16="http://schemas.microsoft.com/office/drawing/2014/main" val="10001"/>
                  </a:ext>
                </a:extLst>
              </a:tr>
              <a:tr h="370840">
                <a:tc>
                  <a:txBody>
                    <a:bodyPr/>
                    <a:lstStyle/>
                    <a:p>
                      <a:pPr algn="ctr"/>
                      <a:r>
                        <a:rPr lang="pt-BR" dirty="0">
                          <a:solidFill>
                            <a:srgbClr val="FF6600"/>
                          </a:solidFill>
                        </a:rPr>
                        <a:t>Orange Route</a:t>
                      </a:r>
                      <a:endParaRPr lang="en-US" dirty="0">
                        <a:solidFill>
                          <a:srgbClr val="FF660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 xmlns:a16="http://schemas.microsoft.com/office/drawing/2014/main" val="10002"/>
                  </a:ext>
                </a:extLst>
              </a:tr>
              <a:tr h="370840">
                <a:tc>
                  <a:txBody>
                    <a:bodyPr/>
                    <a:lstStyle/>
                    <a:p>
                      <a:pPr algn="ctr"/>
                      <a:r>
                        <a:rPr lang="pt-BR" dirty="0">
                          <a:solidFill>
                            <a:srgbClr val="00B0F0"/>
                          </a:solidFill>
                        </a:rPr>
                        <a:t>Blue Route</a:t>
                      </a:r>
                      <a:endParaRPr lang="en-US" dirty="0">
                        <a:solidFill>
                          <a:srgbClr val="00B0F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 xmlns:a16="http://schemas.microsoft.com/office/drawing/2014/main" val="10003"/>
                  </a:ext>
                </a:extLst>
              </a:tr>
              <a:tr h="370840">
                <a:tc>
                  <a:txBody>
                    <a:bodyPr/>
                    <a:lstStyle/>
                    <a:p>
                      <a:pPr algn="ctr"/>
                      <a:r>
                        <a:rPr lang="en-US" dirty="0"/>
                        <a:t>……</a:t>
                      </a: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 xmlns:a16="http://schemas.microsoft.com/office/drawing/2014/main" val="10004"/>
                  </a:ext>
                </a:extLst>
              </a:tr>
            </a:tbl>
          </a:graphicData>
        </a:graphic>
      </p:graphicFrame>
      <p:sp>
        <p:nvSpPr>
          <p:cNvPr id="14" name="Rectangle 52"/>
          <p:cNvSpPr>
            <a:spLocks noChangeArrowheads="1"/>
          </p:cNvSpPr>
          <p:nvPr/>
        </p:nvSpPr>
        <p:spPr bwMode="auto">
          <a:xfrm rot="16200000">
            <a:off x="-28892" y="5172467"/>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00B050"/>
                </a:solidFill>
                <a:latin typeface="Times New Roman" panose="02020603050405020304" pitchFamily="18" charset="0"/>
                <a:cs typeface="Times New Roman" panose="02020603050405020304" pitchFamily="18" charset="0"/>
              </a:rPr>
              <a:t>Defender</a:t>
            </a:r>
          </a:p>
        </p:txBody>
      </p:sp>
      <p:sp>
        <p:nvSpPr>
          <p:cNvPr id="15" name="Rectangle 54"/>
          <p:cNvSpPr>
            <a:spLocks noChangeArrowheads="1"/>
          </p:cNvSpPr>
          <p:nvPr/>
        </p:nvSpPr>
        <p:spPr bwMode="auto">
          <a:xfrm>
            <a:off x="4772839" y="3784936"/>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8" name="TextBox 17"/>
          <p:cNvSpPr txBox="1"/>
          <p:nvPr/>
        </p:nvSpPr>
        <p:spPr>
          <a:xfrm>
            <a:off x="707603" y="4917144"/>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30%</a:t>
            </a:r>
          </a:p>
        </p:txBody>
      </p:sp>
      <p:sp>
        <p:nvSpPr>
          <p:cNvPr id="19" name="TextBox 18"/>
          <p:cNvSpPr txBox="1"/>
          <p:nvPr/>
        </p:nvSpPr>
        <p:spPr>
          <a:xfrm>
            <a:off x="707603" y="5268877"/>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40%</a:t>
            </a:r>
          </a:p>
        </p:txBody>
      </p:sp>
      <p:sp>
        <p:nvSpPr>
          <p:cNvPr id="20" name="Oval 19"/>
          <p:cNvSpPr/>
          <p:nvPr/>
        </p:nvSpPr>
        <p:spPr>
          <a:xfrm>
            <a:off x="676665" y="4736821"/>
            <a:ext cx="633352" cy="154847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07603" y="5620610"/>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20%</a:t>
            </a:r>
          </a:p>
        </p:txBody>
      </p:sp>
      <p:sp>
        <p:nvSpPr>
          <p:cNvPr id="3" name="Rectangle 2"/>
          <p:cNvSpPr/>
          <p:nvPr/>
        </p:nvSpPr>
        <p:spPr>
          <a:xfrm>
            <a:off x="3709422" y="4856643"/>
            <a:ext cx="300082" cy="369332"/>
          </a:xfrm>
          <a:prstGeom prst="rect">
            <a:avLst/>
          </a:prstGeom>
        </p:spPr>
        <p:txBody>
          <a:bodyPr wrap="none">
            <a:spAutoFit/>
          </a:bodyPr>
          <a:lstStyle/>
          <a:p>
            <a:pPr algn="ctr"/>
            <a:r>
              <a:rPr lang="en-US" dirty="0">
                <a:solidFill>
                  <a:srgbClr val="FF0000"/>
                </a:solidFill>
              </a:rPr>
              <a:t>5</a:t>
            </a:r>
          </a:p>
        </p:txBody>
      </p:sp>
      <p:sp>
        <p:nvSpPr>
          <p:cNvPr id="6" name="Rectangle 5"/>
          <p:cNvSpPr/>
          <p:nvPr/>
        </p:nvSpPr>
        <p:spPr>
          <a:xfrm>
            <a:off x="5196657" y="4856643"/>
            <a:ext cx="300082" cy="369332"/>
          </a:xfrm>
          <a:prstGeom prst="rect">
            <a:avLst/>
          </a:prstGeom>
        </p:spPr>
        <p:txBody>
          <a:bodyPr wrap="none">
            <a:spAutoFit/>
          </a:bodyPr>
          <a:lstStyle/>
          <a:p>
            <a:pPr algn="ctr"/>
            <a:r>
              <a:rPr lang="en-US" dirty="0">
                <a:solidFill>
                  <a:srgbClr val="FF0000"/>
                </a:solidFill>
              </a:rPr>
              <a:t>4</a:t>
            </a:r>
          </a:p>
        </p:txBody>
      </p:sp>
      <p:sp>
        <p:nvSpPr>
          <p:cNvPr id="22" name="Rectangle 21"/>
          <p:cNvSpPr/>
          <p:nvPr/>
        </p:nvSpPr>
        <p:spPr>
          <a:xfrm>
            <a:off x="3415251" y="4856643"/>
            <a:ext cx="467757" cy="369332"/>
          </a:xfrm>
          <a:prstGeom prst="rect">
            <a:avLst/>
          </a:prstGeom>
        </p:spPr>
        <p:txBody>
          <a:bodyPr wrap="none">
            <a:spAutoFit/>
          </a:bodyPr>
          <a:lstStyle/>
          <a:p>
            <a:pPr algn="ctr"/>
            <a:r>
              <a:rPr lang="en-US" dirty="0">
                <a:solidFill>
                  <a:srgbClr val="00B050"/>
                </a:solidFill>
              </a:rPr>
              <a:t>-5</a:t>
            </a:r>
            <a:r>
              <a:rPr lang="en-US" dirty="0"/>
              <a:t>, </a:t>
            </a:r>
            <a:endParaRPr lang="en-US" dirty="0">
              <a:solidFill>
                <a:srgbClr val="FF0000"/>
              </a:solidFill>
            </a:endParaRPr>
          </a:p>
        </p:txBody>
      </p:sp>
      <p:sp>
        <p:nvSpPr>
          <p:cNvPr id="23" name="Rectangle 22"/>
          <p:cNvSpPr/>
          <p:nvPr/>
        </p:nvSpPr>
        <p:spPr>
          <a:xfrm>
            <a:off x="4901675" y="4856643"/>
            <a:ext cx="467757" cy="369332"/>
          </a:xfrm>
          <a:prstGeom prst="rect">
            <a:avLst/>
          </a:prstGeom>
        </p:spPr>
        <p:txBody>
          <a:bodyPr wrap="none">
            <a:spAutoFit/>
          </a:bodyPr>
          <a:lstStyle/>
          <a:p>
            <a:pPr algn="ctr"/>
            <a:r>
              <a:rPr lang="en-US" dirty="0">
                <a:solidFill>
                  <a:srgbClr val="00B050"/>
                </a:solidFill>
              </a:rPr>
              <a:t>-4</a:t>
            </a:r>
            <a:r>
              <a:rPr lang="en-US" dirty="0"/>
              <a:t>, </a:t>
            </a:r>
            <a:endParaRPr lang="en-US" dirty="0">
              <a:solidFill>
                <a:srgbClr val="FF0000"/>
              </a:solidFill>
            </a:endParaRPr>
          </a:p>
        </p:txBody>
      </p:sp>
      <p:sp>
        <p:nvSpPr>
          <p:cNvPr id="24" name="Rectangle 23"/>
          <p:cNvSpPr/>
          <p:nvPr/>
        </p:nvSpPr>
        <p:spPr>
          <a:xfrm>
            <a:off x="7330181" y="4852678"/>
            <a:ext cx="300082" cy="369332"/>
          </a:xfrm>
          <a:prstGeom prst="rect">
            <a:avLst/>
          </a:prstGeom>
        </p:spPr>
        <p:txBody>
          <a:bodyPr wrap="none">
            <a:spAutoFit/>
          </a:bodyPr>
          <a:lstStyle/>
          <a:p>
            <a:pPr algn="ctr"/>
            <a:r>
              <a:rPr lang="en-US" dirty="0">
                <a:solidFill>
                  <a:srgbClr val="FF0000"/>
                </a:solidFill>
              </a:rPr>
              <a:t>0</a:t>
            </a:r>
          </a:p>
        </p:txBody>
      </p:sp>
      <p:sp>
        <p:nvSpPr>
          <p:cNvPr id="25" name="Rectangle 24"/>
          <p:cNvSpPr/>
          <p:nvPr/>
        </p:nvSpPr>
        <p:spPr>
          <a:xfrm>
            <a:off x="7094184" y="4852678"/>
            <a:ext cx="392415" cy="369332"/>
          </a:xfrm>
          <a:prstGeom prst="rect">
            <a:avLst/>
          </a:prstGeom>
        </p:spPr>
        <p:txBody>
          <a:bodyPr wrap="none">
            <a:spAutoFit/>
          </a:bodyPr>
          <a:lstStyle/>
          <a:p>
            <a:pPr algn="ctr"/>
            <a:r>
              <a:rPr lang="en-US" dirty="0">
                <a:solidFill>
                  <a:srgbClr val="00B050"/>
                </a:solidFill>
              </a:rPr>
              <a:t>0</a:t>
            </a:r>
            <a:r>
              <a:rPr lang="en-US" dirty="0"/>
              <a:t>, </a:t>
            </a:r>
            <a:endParaRPr lang="en-US" dirty="0">
              <a:solidFill>
                <a:srgbClr val="FF0000"/>
              </a:solidFill>
            </a:endParaRPr>
          </a:p>
        </p:txBody>
      </p:sp>
      <mc:AlternateContent xmlns:mc="http://schemas.openxmlformats.org/markup-compatibility/2006" xmlns:a14="http://schemas.microsoft.com/office/drawing/2010/main">
        <mc:Choice Requires="a14">
          <p:sp>
            <p:nvSpPr>
              <p:cNvPr id="26" name="TextBox 25"/>
              <p:cNvSpPr txBox="1"/>
              <p:nvPr/>
            </p:nvSpPr>
            <p:spPr>
              <a:xfrm>
                <a:off x="707603" y="2917795"/>
                <a:ext cx="7767604" cy="893899"/>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unc>
                        <m:funcPr>
                          <m:ctrlPr>
                            <a:rPr lang="en-US" sz="2400" i="1" smtClean="0">
                              <a:solidFill>
                                <a:srgbClr val="0070C0"/>
                              </a:solidFill>
                              <a:latin typeface="Cambria Math" panose="02040503050406030204" pitchFamily="18" charset="0"/>
                            </a:rPr>
                          </m:ctrlPr>
                        </m:funcPr>
                        <m:fName>
                          <m:limLow>
                            <m:limLowPr>
                              <m:ctrlPr>
                                <a:rPr lang="en-US" sz="2400" i="1" smtClean="0">
                                  <a:solidFill>
                                    <a:srgbClr val="0070C0"/>
                                  </a:solidFill>
                                  <a:latin typeface="Cambria Math" panose="02040503050406030204" pitchFamily="18" charset="0"/>
                                </a:rPr>
                              </m:ctrlPr>
                            </m:limLowPr>
                            <m:e>
                              <m:r>
                                <m:rPr>
                                  <m:sty m:val="p"/>
                                </m:rPr>
                                <a:rPr lang="en-US" sz="2400" i="0" smtClean="0">
                                  <a:solidFill>
                                    <a:srgbClr val="0070C0"/>
                                  </a:solidFill>
                                  <a:latin typeface="Cambria Math" panose="02040503050406030204" pitchFamily="18" charset="0"/>
                                </a:rPr>
                                <m:t>min</m:t>
                              </m:r>
                            </m:e>
                            <m:lim>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𝑝</m:t>
                                  </m:r>
                                </m:e>
                                <m:sub>
                                  <m:r>
                                    <a:rPr lang="en-US" sz="2400" b="0" i="1" smtClean="0">
                                      <a:solidFill>
                                        <a:srgbClr val="0070C0"/>
                                      </a:solidFill>
                                      <a:latin typeface="Cambria Math" panose="02040503050406030204" pitchFamily="18" charset="0"/>
                                    </a:rPr>
                                    <m:t>𝑟</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𝑣</m:t>
                              </m:r>
                              <m:r>
                                <a:rPr lang="en-US" sz="2400" b="0" i="1" smtClean="0">
                                  <a:solidFill>
                                    <a:srgbClr val="0070C0"/>
                                  </a:solidFill>
                                  <a:latin typeface="Cambria Math" panose="02040503050406030204" pitchFamily="18" charset="0"/>
                                </a:rPr>
                                <m:t> </m:t>
                              </m:r>
                            </m:lim>
                          </m:limLow>
                        </m:fName>
                        <m:e>
                          <m:r>
                            <a:rPr lang="en-US" sz="2400" b="0" i="1" smtClean="0">
                              <a:solidFill>
                                <a:srgbClr val="0070C0"/>
                              </a:solidFill>
                              <a:latin typeface="Cambria Math" panose="02040503050406030204" pitchFamily="18" charset="0"/>
                            </a:rPr>
                            <m:t>𝑣</m:t>
                          </m:r>
                        </m:e>
                      </m:func>
                    </m:oMath>
                  </m:oMathPara>
                </a14:m>
                <a:endParaRPr lang="en-US" sz="2400" dirty="0" smtClean="0">
                  <a:solidFill>
                    <a:srgbClr val="0070C0"/>
                  </a:solidFill>
                </a:endParaRPr>
              </a:p>
              <a:p>
                <a:pPr algn="ctr"/>
                <a:r>
                  <a:rPr lang="en-US" sz="2400" dirty="0" err="1" smtClean="0">
                    <a:solidFill>
                      <a:srgbClr val="0070C0"/>
                    </a:solidFill>
                  </a:rPr>
                  <a:t>s.t.</a:t>
                </a:r>
                <a:r>
                  <a:rPr lang="en-US" sz="2400" dirty="0" smtClean="0">
                    <a:solidFill>
                      <a:srgbClr val="0070C0"/>
                    </a:solidFill>
                  </a:rPr>
                  <a:t> </a:t>
                </a:r>
                <a14:m>
                  <m:oMath xmlns:m="http://schemas.openxmlformats.org/officeDocument/2006/math">
                    <m:r>
                      <a:rPr lang="en-US" sz="2400" b="0" i="1" smtClean="0">
                        <a:solidFill>
                          <a:srgbClr val="0070C0"/>
                        </a:solidFill>
                        <a:latin typeface="Cambria Math" panose="02040503050406030204" pitchFamily="18" charset="0"/>
                      </a:rPr>
                      <m:t>𝑣</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𝔼</m:t>
                    </m:r>
                    <m:r>
                      <a:rPr lang="en-US" sz="2400" b="0" i="1" smtClean="0">
                        <a:solidFill>
                          <a:srgbClr val="0070C0"/>
                        </a:solidFill>
                        <a:latin typeface="Cambria Math" panose="02040503050406030204" pitchFamily="18" charset="0"/>
                      </a:rPr>
                      <m:t>[</m:t>
                    </m:r>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panose="02040503050406030204" pitchFamily="18" charset="0"/>
                          </a:rPr>
                          <m:t>𝑈</m:t>
                        </m:r>
                      </m:e>
                      <m:sup>
                        <m:r>
                          <a:rPr lang="en-US" sz="2400" b="0" i="1" smtClean="0">
                            <a:solidFill>
                              <a:srgbClr val="0070C0"/>
                            </a:solidFill>
                            <a:latin typeface="Cambria Math" panose="02040503050406030204" pitchFamily="18" charset="0"/>
                          </a:rPr>
                          <m:t>𝑎𝑡𝑡</m:t>
                        </m:r>
                      </m:sup>
                    </m:sSup>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r>
                      <a:rPr lang="en-US" sz="2400" b="0" i="1" smtClean="0">
                        <a:solidFill>
                          <a:srgbClr val="0070C0"/>
                        </a:solidFill>
                        <a:latin typeface="Cambria Math" panose="02040503050406030204" pitchFamily="18" charset="0"/>
                      </a:rPr>
                      <m:t>)] =</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𝑢</m:t>
                        </m:r>
                      </m:e>
                      <m:sub>
                        <m:r>
                          <a:rPr lang="en-US" sz="2400" b="0" i="1" smtClean="0">
                            <a:solidFill>
                              <a:srgbClr val="0070C0"/>
                            </a:solidFill>
                            <a:latin typeface="Cambria Math" panose="02040503050406030204" pitchFamily="18" charset="0"/>
                          </a:rPr>
                          <m:t>𝑖</m:t>
                        </m:r>
                      </m:sub>
                    </m:sSub>
                    <m:d>
                      <m:dPr>
                        <m:ctrlPr>
                          <a:rPr lang="en-US" sz="2400" b="0" i="1" smtClean="0">
                            <a:solidFill>
                              <a:srgbClr val="0070C0"/>
                            </a:solidFill>
                            <a:latin typeface="Cambria Math" panose="02040503050406030204" pitchFamily="18" charset="0"/>
                          </a:rPr>
                        </m:ctrlPr>
                      </m:dPr>
                      <m:e>
                        <m:r>
                          <a:rPr lang="en-US" sz="2400" b="0" i="1" smtClean="0">
                            <a:solidFill>
                              <a:srgbClr val="0070C0"/>
                            </a:solidFill>
                            <a:latin typeface="Cambria Math" panose="02040503050406030204" pitchFamily="18" charset="0"/>
                          </a:rPr>
                          <m:t>𝑡</m:t>
                        </m:r>
                      </m:e>
                    </m:d>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ℙ</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𝑢𝑛𝑝𝑟𝑜𝑡𝑒𝑐𝑡𝑒𝑑</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oMath>
                </a14:m>
                <a:endParaRPr lang="en-US" sz="2400" b="0" dirty="0" smtClean="0">
                  <a:solidFill>
                    <a:srgbClr val="0070C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07603" y="2917795"/>
                <a:ext cx="7767604" cy="893899"/>
              </a:xfrm>
              <a:prstGeom prst="rect">
                <a:avLst/>
              </a:prstGeom>
              <a:blipFill rotWithShape="0">
                <a:blip r:embed="rId4"/>
                <a:stretch>
                  <a:fillRect l="-78" b="-198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09513" y="3935567"/>
                <a:ext cx="5676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𝑝</m:t>
                          </m:r>
                        </m:e>
                        <m:sub>
                          <m:r>
                            <a:rPr lang="en-US" sz="2400" b="0" i="1" smtClean="0">
                              <a:solidFill>
                                <a:srgbClr val="0070C0"/>
                              </a:solidFill>
                              <a:latin typeface="Cambria Math" panose="02040503050406030204" pitchFamily="18" charset="0"/>
                            </a:rPr>
                            <m:t>𝑟</m:t>
                          </m:r>
                        </m:sub>
                      </m:sSub>
                    </m:oMath>
                  </m:oMathPara>
                </a14:m>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09513" y="3935567"/>
                <a:ext cx="567655" cy="461665"/>
              </a:xfrm>
              <a:prstGeom prst="rect">
                <a:avLst/>
              </a:prstGeom>
              <a:blipFill rotWithShape="0">
                <a:blip r:embed="rId12"/>
                <a:stretch>
                  <a:fillRect b="-12000"/>
                </a:stretch>
              </a:blipFill>
            </p:spPr>
            <p:txBody>
              <a:bodyPr/>
              <a:lstStyle/>
              <a:p>
                <a:r>
                  <a:rPr lang="en-US">
                    <a:noFill/>
                  </a:rPr>
                  <a:t> </a:t>
                </a:r>
              </a:p>
            </p:txBody>
          </p:sp>
        </mc:Fallback>
      </mc:AlternateContent>
      <p:cxnSp>
        <p:nvCxnSpPr>
          <p:cNvPr id="10" name="Straight Arrow Connector 9"/>
          <p:cNvCxnSpPr>
            <a:stCxn id="7" idx="2"/>
            <a:endCxn id="20" idx="0"/>
          </p:cNvCxnSpPr>
          <p:nvPr/>
        </p:nvCxnSpPr>
        <p:spPr>
          <a:xfrm>
            <a:off x="993341" y="4397232"/>
            <a:ext cx="0" cy="3395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A3B20E47-2A4C-4221-B6B9-A2AC2F1C1077}" type="slidenum">
              <a:rPr lang="en-US" smtClean="0"/>
              <a:pPr/>
              <a:t>71</a:t>
            </a:fld>
            <a:endParaRPr lang="en-US" dirty="0"/>
          </a:p>
        </p:txBody>
      </p:sp>
      <mc:AlternateContent xmlns:mc="http://schemas.openxmlformats.org/markup-compatibility/2006">
        <mc:Choice xmlns:a14="http://schemas.microsoft.com/office/drawing/2010/main" Requires="a14">
          <p:sp>
            <p:nvSpPr>
              <p:cNvPr id="27" name="TextBox 26"/>
              <p:cNvSpPr txBox="1"/>
              <p:nvPr/>
            </p:nvSpPr>
            <p:spPr>
              <a:xfrm>
                <a:off x="4629874" y="5438154"/>
                <a:ext cx="1246688" cy="76302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nary>
                        <m:naryPr>
                          <m:chr m:val="∑"/>
                          <m:supHide m:val="on"/>
                          <m:ctrlPr>
                            <a:rPr lang="en-US" b="0" i="1" smtClean="0">
                              <a:solidFill>
                                <a:srgbClr val="0070C0"/>
                              </a:solidFill>
                              <a:latin typeface="Cambria Math" panose="02040503050406030204" pitchFamily="18" charset="0"/>
                            </a:rPr>
                          </m:ctrlPr>
                        </m:naryPr>
                        <m:sub>
                          <m:r>
                            <a:rPr lang="en-US" b="0" i="1" smtClean="0">
                              <a:solidFill>
                                <a:srgbClr val="0070C0"/>
                              </a:solidFill>
                              <a:latin typeface="Cambria Math" panose="02040503050406030204" pitchFamily="18" charset="0"/>
                            </a:rPr>
                            <m:t>𝑟</m:t>
                          </m:r>
                        </m:sub>
                        <m:sup/>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𝑝</m:t>
                              </m:r>
                            </m:e>
                            <m:sub>
                              <m:r>
                                <a:rPr lang="en-US" b="0" i="1" smtClean="0">
                                  <a:solidFill>
                                    <a:srgbClr val="0070C0"/>
                                  </a:solidFill>
                                  <a:latin typeface="Cambria Math" panose="02040503050406030204" pitchFamily="18" charset="0"/>
                                </a:rPr>
                                <m:t>𝑟</m:t>
                              </m:r>
                            </m:sub>
                          </m:sSub>
                        </m:e>
                      </m:nary>
                      <m:r>
                        <a:rPr lang="en-US" b="0" i="1" smtClean="0">
                          <a:solidFill>
                            <a:srgbClr val="0070C0"/>
                          </a:solidFill>
                          <a:latin typeface="Cambria Math" panose="02040503050406030204" pitchFamily="18" charset="0"/>
                        </a:rPr>
                        <m:t>≤1</m:t>
                      </m:r>
                    </m:oMath>
                  </m:oMathPara>
                </a14:m>
                <a:endParaRPr lang="en-US" dirty="0">
                  <a:solidFill>
                    <a:srgbClr val="0070C0"/>
                  </a:solidFill>
                </a:endParaRPr>
              </a:p>
            </p:txBody>
          </p:sp>
        </mc:Choice>
        <mc:Fallback>
          <p:sp>
            <p:nvSpPr>
              <p:cNvPr id="27" name="TextBox 26"/>
              <p:cNvSpPr txBox="1">
                <a:spLocks noRot="1" noChangeAspect="1" noMove="1" noResize="1" noEditPoints="1" noAdjustHandles="1" noChangeArrowheads="1" noChangeShapeType="1" noTextEdit="1"/>
              </p:cNvSpPr>
              <p:nvPr/>
            </p:nvSpPr>
            <p:spPr>
              <a:xfrm>
                <a:off x="4629874" y="5438154"/>
                <a:ext cx="1246688" cy="763029"/>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714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Simulation &amp; Real-World Feedback</a:t>
            </a:r>
            <a:endParaRPr lang="en-US" dirty="0"/>
          </a:p>
        </p:txBody>
      </p:sp>
      <p:sp>
        <p:nvSpPr>
          <p:cNvPr id="3" name="Content Placeholder 2"/>
          <p:cNvSpPr>
            <a:spLocks noGrp="1"/>
          </p:cNvSpPr>
          <p:nvPr>
            <p:ph sz="quarter" idx="1"/>
          </p:nvPr>
        </p:nvSpPr>
        <p:spPr>
          <a:xfrm>
            <a:off x="4419600" y="2089829"/>
            <a:ext cx="4491789" cy="3036353"/>
          </a:xfrm>
        </p:spPr>
        <p:txBody>
          <a:bodyPr>
            <a:normAutofit/>
          </a:bodyPr>
          <a:lstStyle/>
          <a:p>
            <a:r>
              <a:rPr lang="en-US" sz="2400" dirty="0"/>
              <a:t>Deployed by US Coast </a:t>
            </a:r>
            <a:r>
              <a:rPr lang="en-US" sz="2400" dirty="0" smtClean="0"/>
              <a:t>Guard</a:t>
            </a:r>
            <a:endParaRPr lang="en-US" sz="2400" dirty="0"/>
          </a:p>
          <a:p>
            <a:r>
              <a:rPr lang="en-US" sz="2400" dirty="0" smtClean="0"/>
              <a:t>USCG </a:t>
            </a:r>
            <a:r>
              <a:rPr lang="en-US" sz="2400" dirty="0"/>
              <a:t>evaluation</a:t>
            </a:r>
          </a:p>
          <a:p>
            <a:pPr lvl="1"/>
            <a:r>
              <a:rPr lang="en-US" dirty="0"/>
              <a:t>Point defense to zone defense</a:t>
            </a:r>
          </a:p>
          <a:p>
            <a:pPr lvl="1"/>
            <a:r>
              <a:rPr lang="en-US" dirty="0"/>
              <a:t>Increased randomness</a:t>
            </a:r>
          </a:p>
          <a:p>
            <a:r>
              <a:rPr lang="en-US" sz="2400" dirty="0" smtClean="0"/>
              <a:t>Professional mariners:</a:t>
            </a:r>
            <a:endParaRPr lang="en-US" sz="2400" dirty="0"/>
          </a:p>
          <a:p>
            <a:pPr lvl="1"/>
            <a:r>
              <a:rPr lang="en-US" dirty="0"/>
              <a:t>Apparent increase in Coast Guard </a:t>
            </a:r>
            <a:r>
              <a:rPr lang="en-US" dirty="0" smtClean="0"/>
              <a:t>patrols</a:t>
            </a:r>
            <a:endParaRPr lang="en-US" dirty="0"/>
          </a:p>
        </p:txBody>
      </p:sp>
      <p:graphicFrame>
        <p:nvGraphicFramePr>
          <p:cNvPr id="6" name="Chart 5"/>
          <p:cNvGraphicFramePr/>
          <p:nvPr>
            <p:extLst/>
          </p:nvPr>
        </p:nvGraphicFramePr>
        <p:xfrm>
          <a:off x="226045" y="2283936"/>
          <a:ext cx="3824705" cy="363454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57200" y="1603334"/>
            <a:ext cx="3797449" cy="461665"/>
          </a:xfrm>
          <a:prstGeom prst="rect">
            <a:avLst/>
          </a:prstGeom>
        </p:spPr>
        <p:txBody>
          <a:bodyPr wrap="square">
            <a:spAutoFit/>
          </a:bodyPr>
          <a:lstStyle/>
          <a:p>
            <a:r>
              <a:rPr lang="en-US" sz="2400" dirty="0" smtClean="0">
                <a:solidFill>
                  <a:srgbClr val="C00000"/>
                </a:solidFill>
              </a:rPr>
              <a:t>Reduce potential risk by 50%</a:t>
            </a:r>
            <a:endParaRPr lang="en-US" sz="2400" dirty="0">
              <a:solidFill>
                <a:srgbClr val="C00000"/>
              </a:solidFill>
            </a:endParaRPr>
          </a:p>
        </p:txBody>
      </p:sp>
      <p:sp>
        <p:nvSpPr>
          <p:cNvPr id="9" name="Slide Number Placeholder 8"/>
          <p:cNvSpPr>
            <a:spLocks noGrp="1"/>
          </p:cNvSpPr>
          <p:nvPr>
            <p:ph type="sldNum" sz="quarter" idx="12"/>
          </p:nvPr>
        </p:nvSpPr>
        <p:spPr/>
        <p:txBody>
          <a:bodyPr/>
          <a:lstStyle/>
          <a:p>
            <a:fld id="{A3B20E47-2A4C-4221-B6B9-A2AC2F1C1077}" type="slidenum">
              <a:rPr lang="en-US" smtClean="0"/>
              <a:pPr/>
              <a:t>72</a:t>
            </a:fld>
            <a:endParaRPr lang="en-US" dirty="0"/>
          </a:p>
        </p:txBody>
      </p:sp>
    </p:spTree>
    <p:extLst>
      <p:ext uri="{BB962C8B-B14F-4D97-AF65-F5344CB8AC3E}">
        <p14:creationId xmlns:p14="http://schemas.microsoft.com/office/powerpoint/2010/main" val="129541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normAutofit/>
          </a:bodyPr>
          <a:lstStyle/>
          <a:p>
            <a:r>
              <a:rPr lang="en-US" dirty="0" smtClean="0"/>
              <a:t>Prisoner’s </a:t>
            </a:r>
            <a:r>
              <a:rPr lang="en-US" dirty="0"/>
              <a:t>Dilemma (PD)</a:t>
            </a:r>
          </a:p>
          <a:p>
            <a:pPr lvl="1"/>
            <a:r>
              <a:rPr lang="en-US" dirty="0"/>
              <a:t>If both Cooperate: 1 year in jail each</a:t>
            </a:r>
          </a:p>
          <a:p>
            <a:pPr lvl="1"/>
            <a:r>
              <a:rPr lang="en-US" dirty="0"/>
              <a:t>If one Defect, one Cooperate: 0 year for (D), 3 years for (C)</a:t>
            </a:r>
          </a:p>
          <a:p>
            <a:pPr lvl="1"/>
            <a:r>
              <a:rPr lang="en-US" dirty="0"/>
              <a:t>If both Defect: 2 years in jail </a:t>
            </a:r>
            <a:r>
              <a:rPr lang="en-US" dirty="0" smtClean="0"/>
              <a:t>each</a:t>
            </a:r>
          </a:p>
          <a:p>
            <a:pPr lvl="1"/>
            <a:r>
              <a:rPr lang="en-US" dirty="0" smtClean="0">
                <a:solidFill>
                  <a:srgbClr val="0070C0"/>
                </a:solidFill>
              </a:rPr>
              <a:t>Let’s play!</a:t>
            </a:r>
          </a:p>
          <a:p>
            <a:pPr lvl="1"/>
            <a:endParaRPr lang="en-US" dirty="0">
              <a:solidFill>
                <a:srgbClr val="FF0000"/>
              </a:solidFill>
            </a:endParaRPr>
          </a:p>
          <a:p>
            <a:endParaRPr lang="en-US" dirty="0"/>
          </a:p>
          <a:p>
            <a:pPr lvl="1"/>
            <a:endParaRPr lang="en-US" dirty="0"/>
          </a:p>
        </p:txBody>
      </p:sp>
      <p:graphicFrame>
        <p:nvGraphicFramePr>
          <p:cNvPr id="7" name="Table 6"/>
          <p:cNvGraphicFramePr>
            <a:graphicFrameLocks noGrp="1"/>
          </p:cNvGraphicFramePr>
          <p:nvPr>
            <p:extLst/>
          </p:nvPr>
        </p:nvGraphicFramePr>
        <p:xfrm>
          <a:off x="2138283" y="4259846"/>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 xmlns:a16="http://schemas.microsoft.com/office/drawing/2014/main" val="20000"/>
                    </a:ext>
                  </a:extLst>
                </a:gridCol>
                <a:gridCol w="1472879">
                  <a:extLst>
                    <a:ext uri="{9D8B030D-6E8A-4147-A177-3AD203B41FA5}">
                      <a16:colId xmlns="" xmlns:a16="http://schemas.microsoft.com/office/drawing/2014/main" val="20001"/>
                    </a:ext>
                  </a:extLst>
                </a:gridCol>
                <a:gridCol w="1472879">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Cooperate</a:t>
                      </a:r>
                    </a:p>
                  </a:txBody>
                  <a:tcPr/>
                </a:tc>
                <a:tc>
                  <a:txBody>
                    <a:bodyPr/>
                    <a:lstStyle/>
                    <a:p>
                      <a:pPr algn="ctr"/>
                      <a:r>
                        <a:rPr lang="en-US" sz="2000" kern="1200" dirty="0">
                          <a:solidFill>
                            <a:srgbClr val="00B050"/>
                          </a:solidFill>
                          <a:latin typeface="+mn-lt"/>
                          <a:ea typeface="+mn-ea"/>
                          <a:cs typeface="+mn-cs"/>
                        </a:rPr>
                        <a:t>Defect</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Cooperate</a:t>
                      </a:r>
                    </a:p>
                  </a:txBody>
                  <a:tcPr/>
                </a:tc>
                <a:tc>
                  <a:txBody>
                    <a:bodyPr/>
                    <a:lstStyle/>
                    <a:p>
                      <a:pPr algn="ctr"/>
                      <a:r>
                        <a:rPr lang="en-US" sz="2000" dirty="0">
                          <a:solidFill>
                            <a:schemeClr val="accent1"/>
                          </a:solidFill>
                        </a:rPr>
                        <a:t>-1,</a:t>
                      </a:r>
                      <a:r>
                        <a:rPr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-3,</a:t>
                      </a:r>
                      <a:r>
                        <a:rPr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Defect</a:t>
                      </a:r>
                    </a:p>
                  </a:txBody>
                  <a:tcPr/>
                </a:tc>
                <a:tc>
                  <a:txBody>
                    <a:bodyPr/>
                    <a:lstStyle/>
                    <a:p>
                      <a:pPr algn="ctr"/>
                      <a:r>
                        <a:rPr lang="en-US" sz="2000" dirty="0">
                          <a:solidFill>
                            <a:schemeClr val="accent1"/>
                          </a:solidFill>
                        </a:rPr>
                        <a:t>0,</a:t>
                      </a:r>
                      <a:r>
                        <a:rPr lang="en-US" sz="2000" kern="1200" dirty="0">
                          <a:solidFill>
                            <a:srgbClr val="00B050"/>
                          </a:solidFill>
                          <a:latin typeface="+mn-lt"/>
                          <a:ea typeface="+mn-ea"/>
                          <a:cs typeface="+mn-cs"/>
                        </a:rPr>
                        <a:t>-3</a:t>
                      </a:r>
                    </a:p>
                  </a:txBody>
                  <a:tcPr/>
                </a:tc>
                <a:tc>
                  <a:txBody>
                    <a:bodyPr/>
                    <a:lstStyle/>
                    <a:p>
                      <a:pPr algn="ctr"/>
                      <a:r>
                        <a:rPr lang="en-US" sz="2000" dirty="0">
                          <a:solidFill>
                            <a:schemeClr val="accent1"/>
                          </a:solidFill>
                        </a:rPr>
                        <a:t>-2,</a:t>
                      </a:r>
                      <a:r>
                        <a:rPr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4536921" y="3742812"/>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1100816" y="4796082"/>
            <a:ext cx="1480858" cy="400110"/>
          </a:xfrm>
          <a:prstGeom prst="rect">
            <a:avLst/>
          </a:prstGeom>
          <a:noFill/>
        </p:spPr>
        <p:txBody>
          <a:bodyPr wrap="square" rtlCol="0">
            <a:spAutoFit/>
          </a:bodyPr>
          <a:lstStyle/>
          <a:p>
            <a:pPr algn="ctr"/>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8</a:t>
            </a:fld>
            <a:endParaRPr lang="en-US" dirty="0"/>
          </a:p>
        </p:txBody>
      </p:sp>
    </p:spTree>
    <p:extLst>
      <p:ext uri="{BB962C8B-B14F-4D97-AF65-F5344CB8AC3E}">
        <p14:creationId xmlns:p14="http://schemas.microsoft.com/office/powerpoint/2010/main" val="2284646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 Split or </a:t>
            </a:r>
            <a:r>
              <a:rPr lang="en-US" dirty="0" smtClean="0"/>
              <a:t>Steal</a:t>
            </a:r>
            <a:endParaRPr lang="en-US" dirty="0"/>
          </a:p>
        </p:txBody>
      </p:sp>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398566" y="1226950"/>
            <a:ext cx="6505174" cy="4174210"/>
          </a:xfrm>
        </p:spPr>
      </p:pic>
      <p:sp>
        <p:nvSpPr>
          <p:cNvPr id="8" name="Rectangle 7"/>
          <p:cNvSpPr/>
          <p:nvPr/>
        </p:nvSpPr>
        <p:spPr>
          <a:xfrm>
            <a:off x="3050341" y="5524091"/>
            <a:ext cx="2818592" cy="369332"/>
          </a:xfrm>
          <a:prstGeom prst="rect">
            <a:avLst/>
          </a:prstGeom>
        </p:spPr>
        <p:txBody>
          <a:bodyPr wrap="none">
            <a:spAutoFit/>
          </a:bodyPr>
          <a:lstStyle/>
          <a:p>
            <a:r>
              <a:rPr lang="en-US" dirty="0">
                <a:hlinkClick r:id="rId3"/>
              </a:rPr>
              <a:t>https://</a:t>
            </a:r>
            <a:r>
              <a:rPr lang="en-US" dirty="0" smtClean="0">
                <a:hlinkClick r:id="rId3"/>
              </a:rPr>
              <a:t>youtu.be/p3Uos2fzIJ0</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9</a:t>
            </a:fld>
            <a:endParaRPr lang="en-US" dirty="0"/>
          </a:p>
        </p:txBody>
      </p:sp>
    </p:spTree>
    <p:extLst>
      <p:ext uri="{BB962C8B-B14F-4D97-AF65-F5344CB8AC3E}">
        <p14:creationId xmlns:p14="http://schemas.microsoft.com/office/powerpoint/2010/main" val="1091700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17755</TotalTime>
  <Words>5277</Words>
  <Application>Microsoft Office PowerPoint</Application>
  <PresentationFormat>On-screen Show (4:3)</PresentationFormat>
  <Paragraphs>1318</Paragraphs>
  <Slides>72</Slides>
  <Notes>27</Notes>
  <HiddenSlides>15</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Monotype Sorts</vt:lpstr>
      <vt:lpstr>ＭＳ Ｐゴシック</vt:lpstr>
      <vt:lpstr>华文新魏</vt:lpstr>
      <vt:lpstr>宋体</vt:lpstr>
      <vt:lpstr>Arial</vt:lpstr>
      <vt:lpstr>Calibri</vt:lpstr>
      <vt:lpstr>Cambria Math</vt:lpstr>
      <vt:lpstr>Gill Sans MT</vt:lpstr>
      <vt:lpstr>Times New Roman</vt:lpstr>
      <vt:lpstr>Wingdings</vt:lpstr>
      <vt:lpstr>Wingdings 3</vt:lpstr>
      <vt:lpstr>RongYangTheme</vt:lpstr>
      <vt:lpstr>Warm-up</vt:lpstr>
      <vt:lpstr>Announcement</vt:lpstr>
      <vt:lpstr>AI: Representation and Problem Solving Game Theory: Equilibrium</vt:lpstr>
      <vt:lpstr>Learning Objectives</vt:lpstr>
      <vt:lpstr>From Games to Game Theory</vt:lpstr>
      <vt:lpstr>Recall: Adversarial Search</vt:lpstr>
      <vt:lpstr>Classical Games and Payoff Matrices</vt:lpstr>
      <vt:lpstr>Classical Games and Payoff Matrices</vt:lpstr>
      <vt:lpstr>Variation: Split or Steal</vt:lpstr>
      <vt:lpstr>Classical Games and Payoff Matrices</vt:lpstr>
      <vt:lpstr>Classical Games and Payoff Matrices</vt:lpstr>
      <vt:lpstr>Normal-Form Games</vt:lpstr>
      <vt:lpstr>Warm-up</vt:lpstr>
      <vt:lpstr>Strategy</vt:lpstr>
      <vt:lpstr>Zero-sum vs General-sum</vt:lpstr>
      <vt:lpstr>Zero-sum vs General-sum</vt:lpstr>
      <vt:lpstr>Expected Utility</vt:lpstr>
      <vt:lpstr>Expected Utility</vt:lpstr>
      <vt:lpstr>Piazza Poll 1</vt:lpstr>
      <vt:lpstr>Piazza Poll 1</vt:lpstr>
      <vt:lpstr>Best Response</vt:lpstr>
      <vt:lpstr>Best Response</vt:lpstr>
      <vt:lpstr>Best Response</vt:lpstr>
      <vt:lpstr>Best Response</vt:lpstr>
      <vt:lpstr>Piazza Poll 2</vt:lpstr>
      <vt:lpstr>Best Response</vt:lpstr>
      <vt:lpstr>Dominance</vt:lpstr>
      <vt:lpstr>Dominance</vt:lpstr>
      <vt:lpstr>Dominance</vt:lpstr>
      <vt:lpstr>Solution Concepts in Games</vt:lpstr>
      <vt:lpstr>Dominant Strategy</vt:lpstr>
      <vt:lpstr>Dominant Strategy Equilibrium</vt:lpstr>
      <vt:lpstr>Solution Concepts in Games</vt:lpstr>
      <vt:lpstr>Nash Equilibrium</vt:lpstr>
      <vt:lpstr>Nash Equilibrium</vt:lpstr>
      <vt:lpstr>Nash Equilibrium</vt:lpstr>
      <vt:lpstr>Nash Equilibrium</vt:lpstr>
      <vt:lpstr>Find PSNE</vt:lpstr>
      <vt:lpstr>Find PSNE</vt:lpstr>
      <vt:lpstr>Find PSNE</vt:lpstr>
      <vt:lpstr>Find PSNE through Iterative Removal</vt:lpstr>
      <vt:lpstr>Find PSNE through Iterative Removal</vt:lpstr>
      <vt:lpstr>Find PSNE through Iterative Removal</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Piazza Poll 3</vt:lpstr>
      <vt:lpstr>Piazza Poll 3</vt:lpstr>
      <vt:lpstr>Solution Concepts in Games</vt:lpstr>
      <vt:lpstr>Maximin and Minimax Strategy</vt:lpstr>
      <vt:lpstr>Minimax Theorem</vt:lpstr>
      <vt:lpstr>Solution Concepts in Games</vt:lpstr>
      <vt:lpstr>Power of Commitment</vt:lpstr>
      <vt:lpstr>Power of Commitment</vt:lpstr>
      <vt:lpstr>Stackelberg Equilibrium</vt:lpstr>
      <vt:lpstr>Stackelberg Equilibrium</vt:lpstr>
      <vt:lpstr>Warm-up</vt:lpstr>
      <vt:lpstr>Extensive-Form Games</vt:lpstr>
      <vt:lpstr>Extensive-Form Games</vt:lpstr>
      <vt:lpstr>Protecting Staten Island Ferry</vt:lpstr>
      <vt:lpstr>Protecting Staten Island Ferry</vt:lpstr>
      <vt:lpstr>Protecting Staten Island Ferry</vt:lpstr>
      <vt:lpstr>Previous USCG Approach</vt:lpstr>
      <vt:lpstr>Game-Theoretic Patrols</vt:lpstr>
      <vt:lpstr>Problem</vt:lpstr>
      <vt:lpstr>Game Model and Linear Programming-based Solution</vt:lpstr>
      <vt:lpstr>Evaluation: Simulation &amp; Real-World Feedback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1892</cp:revision>
  <cp:lastPrinted>2018-11-15T18:13:54Z</cp:lastPrinted>
  <dcterms:created xsi:type="dcterms:W3CDTF">2016-01-28T05:48:30Z</dcterms:created>
  <dcterms:modified xsi:type="dcterms:W3CDTF">2019-11-26T21:35:06Z</dcterms:modified>
</cp:coreProperties>
</file>