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sldIdLst>
    <p:sldId id="1219" r:id="rId2"/>
    <p:sldId id="975" r:id="rId3"/>
    <p:sldId id="663" r:id="rId4"/>
    <p:sldId id="1208" r:id="rId5"/>
    <p:sldId id="444" r:id="rId6"/>
    <p:sldId id="445" r:id="rId7"/>
    <p:sldId id="446" r:id="rId8"/>
    <p:sldId id="447" r:id="rId9"/>
    <p:sldId id="1216" r:id="rId10"/>
    <p:sldId id="450" r:id="rId11"/>
    <p:sldId id="463" r:id="rId12"/>
    <p:sldId id="1209" r:id="rId13"/>
    <p:sldId id="467" r:id="rId14"/>
    <p:sldId id="1211" r:id="rId15"/>
    <p:sldId id="401" r:id="rId16"/>
    <p:sldId id="413" r:id="rId17"/>
    <p:sldId id="1212" r:id="rId18"/>
    <p:sldId id="420" r:id="rId19"/>
    <p:sldId id="432" r:id="rId20"/>
    <p:sldId id="403" r:id="rId21"/>
    <p:sldId id="421" r:id="rId22"/>
    <p:sldId id="465" r:id="rId23"/>
    <p:sldId id="404" r:id="rId24"/>
    <p:sldId id="1221" r:id="rId25"/>
    <p:sldId id="405" r:id="rId26"/>
    <p:sldId id="434" r:id="rId27"/>
    <p:sldId id="406" r:id="rId28"/>
    <p:sldId id="422" r:id="rId29"/>
    <p:sldId id="435" r:id="rId30"/>
    <p:sldId id="408" r:id="rId31"/>
    <p:sldId id="409" r:id="rId32"/>
    <p:sldId id="423" r:id="rId33"/>
    <p:sldId id="466" r:id="rId34"/>
    <p:sldId id="410" r:id="rId35"/>
    <p:sldId id="1222" r:id="rId36"/>
    <p:sldId id="411" r:id="rId37"/>
    <p:sldId id="1217" r:id="rId38"/>
    <p:sldId id="1213" r:id="rId39"/>
    <p:sldId id="415" r:id="rId40"/>
    <p:sldId id="416" r:id="rId41"/>
    <p:sldId id="457" r:id="rId42"/>
    <p:sldId id="418" r:id="rId43"/>
    <p:sldId id="1214" r:id="rId44"/>
    <p:sldId id="412" r:id="rId45"/>
    <p:sldId id="1215" r:id="rId46"/>
  </p:sldIdLst>
  <p:sldSz cx="12192000" cy="6858000"/>
  <p:notesSz cx="7010400" cy="92964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  <p:embeddedFont>
      <p:font typeface="Cambria Math" panose="02040503050406030204" pitchFamily="18" charset="0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D60093"/>
    <a:srgbClr val="E88510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6684" autoAdjust="0"/>
  </p:normalViewPr>
  <p:slideViewPr>
    <p:cSldViewPr snapToGrid="0">
      <p:cViewPr varScale="1">
        <p:scale>
          <a:sx n="117" d="100"/>
          <a:sy n="117" d="100"/>
        </p:scale>
        <p:origin x="3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410.png"/><Relationship Id="rId4" Type="http://schemas.openxmlformats.org/officeDocument/2006/relationships/image" Target="../media/image3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26" Type="http://schemas.openxmlformats.org/officeDocument/2006/relationships/image" Target="../media/image9.png"/><Relationship Id="rId39" Type="http://schemas.openxmlformats.org/officeDocument/2006/relationships/image" Target="../media/image22.png"/><Relationship Id="rId3" Type="http://schemas.openxmlformats.org/officeDocument/2006/relationships/tags" Target="../tags/tag8.xml"/><Relationship Id="rId21" Type="http://schemas.openxmlformats.org/officeDocument/2006/relationships/tags" Target="../tags/tag26.xml"/><Relationship Id="rId34" Type="http://schemas.openxmlformats.org/officeDocument/2006/relationships/image" Target="../media/image17.png"/><Relationship Id="rId42" Type="http://schemas.openxmlformats.org/officeDocument/2006/relationships/image" Target="../media/image25.png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5" Type="http://schemas.openxmlformats.org/officeDocument/2006/relationships/image" Target="../media/image8.png"/><Relationship Id="rId33" Type="http://schemas.openxmlformats.org/officeDocument/2006/relationships/image" Target="../media/image16.png"/><Relationship Id="rId38" Type="http://schemas.openxmlformats.org/officeDocument/2006/relationships/image" Target="../media/image21.png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29" Type="http://schemas.openxmlformats.org/officeDocument/2006/relationships/image" Target="../media/image12.png"/><Relationship Id="rId41" Type="http://schemas.openxmlformats.org/officeDocument/2006/relationships/image" Target="../media/image24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image" Target="../media/image7.png"/><Relationship Id="rId32" Type="http://schemas.openxmlformats.org/officeDocument/2006/relationships/image" Target="../media/image15.png"/><Relationship Id="rId37" Type="http://schemas.openxmlformats.org/officeDocument/2006/relationships/image" Target="../media/image20.png"/><Relationship Id="rId40" Type="http://schemas.openxmlformats.org/officeDocument/2006/relationships/image" Target="../media/image23.png"/><Relationship Id="rId45" Type="http://schemas.openxmlformats.org/officeDocument/2006/relationships/image" Target="../media/image28.png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11.png"/><Relationship Id="rId36" Type="http://schemas.openxmlformats.org/officeDocument/2006/relationships/image" Target="../media/image19.png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31" Type="http://schemas.openxmlformats.org/officeDocument/2006/relationships/image" Target="../media/image14.png"/><Relationship Id="rId44" Type="http://schemas.openxmlformats.org/officeDocument/2006/relationships/image" Target="../media/image27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Relationship Id="rId27" Type="http://schemas.openxmlformats.org/officeDocument/2006/relationships/image" Target="../media/image10.png"/><Relationship Id="rId30" Type="http://schemas.openxmlformats.org/officeDocument/2006/relationships/image" Target="../media/image13.png"/><Relationship Id="rId35" Type="http://schemas.openxmlformats.org/officeDocument/2006/relationships/image" Target="../media/image18.png"/><Relationship Id="rId43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31.xml"/><Relationship Id="rId7" Type="http://schemas.openxmlformats.org/officeDocument/2006/relationships/image" Target="../media/image37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42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30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3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39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38.png"/><Relationship Id="rId5" Type="http://schemas.openxmlformats.org/officeDocument/2006/relationships/tags" Target="../tags/tag40.xml"/><Relationship Id="rId15" Type="http://schemas.openxmlformats.org/officeDocument/2006/relationships/image" Target="../media/image55.png"/><Relationship Id="rId10" Type="http://schemas.openxmlformats.org/officeDocument/2006/relationships/image" Target="../media/image37.png"/><Relationship Id="rId4" Type="http://schemas.openxmlformats.org/officeDocument/2006/relationships/tags" Target="../tags/tag39.xml"/><Relationship Id="rId9" Type="http://schemas.openxmlformats.org/officeDocument/2006/relationships/image" Target="../media/image36.png"/><Relationship Id="rId1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45.xml"/><Relationship Id="rId7" Type="http://schemas.openxmlformats.org/officeDocument/2006/relationships/image" Target="../media/image59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30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61.png"/><Relationship Id="rId4" Type="http://schemas.openxmlformats.org/officeDocument/2006/relationships/image" Target="../media/image2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66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</a:pPr>
            <a:r>
              <a:rPr lang="en-US" sz="2400" kern="0" dirty="0"/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b="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75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13178"/>
            <a:ext cx="11242737" cy="5495689"/>
          </a:xfrm>
        </p:spPr>
        <p:txBody>
          <a:bodyPr/>
          <a:lstStyle/>
          <a:p>
            <a:r>
              <a:rPr lang="en-US" dirty="0"/>
              <a:t>Assignments: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HW10 and P5 out after </a:t>
            </a:r>
            <a:r>
              <a:rPr lang="en-US" dirty="0" err="1">
                <a:solidFill>
                  <a:schemeClr val="tx1"/>
                </a:solidFill>
              </a:rPr>
              <a:t>mideterm</a:t>
            </a:r>
            <a:endParaRPr lang="en-US" sz="2800" dirty="0"/>
          </a:p>
          <a:p>
            <a:pPr lvl="2" indent="0">
              <a:buNone/>
            </a:pPr>
            <a:endParaRPr lang="en-US" dirty="0"/>
          </a:p>
          <a:p>
            <a:r>
              <a:rPr lang="en-US" dirty="0"/>
              <a:t>Midterm: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Tue 11/12, in-class</a:t>
            </a:r>
          </a:p>
          <a:p>
            <a:pPr marL="917575" lvl="2" indent="-457200"/>
            <a:r>
              <a:rPr lang="en-US" sz="2800" dirty="0"/>
              <a:t>See Piazza for details</a:t>
            </a:r>
          </a:p>
          <a:p>
            <a:pPr lvl="2" indent="0">
              <a:buNone/>
            </a:pPr>
            <a:endParaRPr lang="en-US" sz="2800" dirty="0"/>
          </a:p>
          <a:p>
            <a:r>
              <a:rPr lang="en-US" dirty="0"/>
              <a:t>Piazza: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Lecture thread on piazza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pPr marL="917575" lvl="2" indent="-457200"/>
            <a:endParaRPr lang="en-US" sz="2800" dirty="0"/>
          </a:p>
          <a:p>
            <a:pPr marL="917575" lvl="2" indent="-457200"/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74D11-BE50-4E9A-AAAE-63D68572D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0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 Sampling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979E7C-2317-419A-9A4F-80C8DB9A8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85" y="2022894"/>
            <a:ext cx="8822429" cy="362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Review: Bayes Nets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</a:rPr>
                  <a:t>Joint distributions </a:t>
                </a: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 answer any query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d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𝑒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)=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𝑍</m:t>
                        </m:r>
                      </m:den>
                    </m:f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𝑒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𝑍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𝑏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𝑐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naryPr>
                              <m:sub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𝑑</m:t>
                                </m:r>
                              </m:sub>
                              <m:sup/>
                              <m:e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𝑃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(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𝑎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𝑏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𝑐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𝑑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𝑒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e>
                    </m:nary>
                  </m:oMath>
                </a14:m>
                <a:endParaRPr lang="en-US" sz="2800" b="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 lvl="4">
                  <a:lnSpc>
                    <a:spcPct val="80000"/>
                  </a:lnSpc>
                </a:pPr>
                <a:endParaRPr lang="en-US" sz="16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Break down joint using chain rule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E88510"/>
                  </a:solidFill>
                  <a:latin typeface="Calibri"/>
                  <a:cs typeface="Calibri"/>
                  <a:sym typeface="Wingdings"/>
                </a:endParaRPr>
              </a:p>
              <a:p>
                <a:pPr lvl="4">
                  <a:lnSpc>
                    <a:spcPct val="80000"/>
                  </a:lnSpc>
                </a:pPr>
                <a:endParaRPr lang="en-US" sz="160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With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8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i="1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 rotWithShape="0">
                <a:blip r:embed="rId2"/>
                <a:stretch>
                  <a:fillRect l="-965" t="-3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525000" y="4191000"/>
            <a:ext cx="2074815" cy="2294326"/>
            <a:chOff x="5410200" y="3500735"/>
            <a:chExt cx="2074815" cy="2294326"/>
          </a:xfrm>
        </p:grpSpPr>
        <p:cxnSp>
          <p:nvCxnSpPr>
            <p:cNvPr id="6" name="AutoShape 6"/>
            <p:cNvCxnSpPr>
              <a:cxnSpLocks noChangeShapeType="1"/>
              <a:stCxn id="8" idx="5"/>
              <a:endCxn id="10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" name="AutoShape 6"/>
            <p:cNvCxnSpPr>
              <a:cxnSpLocks noChangeShapeType="1"/>
              <a:stCxn id="10" idx="5"/>
              <a:endCxn id="12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6"/>
            <p:cNvCxnSpPr>
              <a:cxnSpLocks noChangeShapeType="1"/>
              <a:stCxn id="10" idx="3"/>
              <a:endCxn id="11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" name="AutoShape 6"/>
            <p:cNvCxnSpPr>
              <a:cxnSpLocks noChangeShapeType="1"/>
              <a:stCxn id="8" idx="3"/>
              <a:endCxn id="9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0" name="Group 9"/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" name="Group 10"/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21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Group 11"/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19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" name="Group 12"/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17" name="Oval 3"/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/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15" name="Oval 3"/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E8851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E8851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4443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41993" name="Text Box 20"/>
          <p:cNvSpPr txBox="1">
            <a:spLocks noChangeArrowheads="1"/>
          </p:cNvSpPr>
          <p:nvPr/>
        </p:nvSpPr>
        <p:spPr bwMode="auto">
          <a:xfrm>
            <a:off x="762000" y="32766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00400" y="4179888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5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39" name="Picture 3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629400" y="4179888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6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40" name="Picture 3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914400" y="2362200"/>
            <a:ext cx="76962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</a:rPr>
              <a:t>     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263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Query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3733800"/>
            <a:ext cx="2057400" cy="1384995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endParaRPr lang="en-US" sz="2800" i="1" dirty="0">
              <a:solidFill>
                <a:schemeClr val="tx2"/>
              </a:solidFill>
            </a:endParaRP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000" y="42672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48640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1624" y="4259590"/>
            <a:ext cx="2632975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A,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92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3" grpId="0" animBg="1"/>
      <p:bldP spid="26" grpId="0"/>
      <p:bldP spid="27" grpId="0"/>
      <p:bldP spid="28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29709" name="AutoShape 22"/>
          <p:cNvSpPr>
            <a:spLocks noChangeArrowheads="1"/>
          </p:cNvSpPr>
          <p:nvPr/>
        </p:nvSpPr>
        <p:spPr bwMode="auto">
          <a:xfrm>
            <a:off x="7086600" y="5105400"/>
            <a:ext cx="1447800" cy="685800"/>
          </a:xfrm>
          <a:prstGeom prst="rightArrow">
            <a:avLst>
              <a:gd name="adj1" fmla="val 50000"/>
              <a:gd name="adj2" fmla="val 80486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1295400" y="19050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86200" y="2438400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1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6934200" y="2438400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4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34"/>
          <p:cNvSpPr/>
          <p:nvPr/>
        </p:nvSpPr>
        <p:spPr>
          <a:xfrm>
            <a:off x="1447800" y="2362200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B,E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3800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122938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295400" y="445609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Finish with B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886200" y="5065693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" name="Picture 33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Rectangle 41"/>
          <p:cNvSpPr/>
          <p:nvPr/>
        </p:nvSpPr>
        <p:spPr>
          <a:xfrm>
            <a:off x="1447800" y="4913293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24400" y="5153005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71600" y="3617893"/>
            <a:ext cx="36576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0" y="51816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07786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E,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24" name="Picture 23" descr="alarm.png">
            <a:extLst>
              <a:ext uri="{FF2B5EF4-FFF2-40B4-BE49-F238E27FC236}">
                <a16:creationId xmlns:a16="http://schemas.microsoft.com/office/drawing/2014/main" id="{4EAD292D-0F13-458B-A188-E4919F16A9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64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  <p:bldP spid="27" grpId="0"/>
      <p:bldP spid="35" grpId="0"/>
      <p:bldP spid="36" grpId="0"/>
      <p:bldP spid="38" grpId="0"/>
      <p:bldP spid="42" grpId="0"/>
      <p:bldP spid="43" grpId="0"/>
      <p:bldP spid="44" grpId="0" animBg="1"/>
      <p:bldP spid="45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Variable Elimination 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2" y="1447800"/>
            <a:ext cx="10287000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C, B, A,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Z, C, B, A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</a:t>
            </a:r>
          </a:p>
          <a:p>
            <a:pPr lvl="2"/>
            <a:endParaRPr lang="en-US" sz="2400" dirty="0">
              <a:solidFill>
                <a:srgbClr val="000000"/>
              </a:solidFill>
              <a:ea typeface="ＭＳ Ｐゴシック" pitchFamily="34" charset="-128"/>
              <a:cs typeface="Calibri" pitchFamily="34" charset="0"/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In general, with </a:t>
            </a:r>
            <a:r>
              <a:rPr lang="en-US" sz="2800" i="1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 leaves, factor of size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2</a:t>
            </a:r>
            <a:r>
              <a:rPr lang="en-US" sz="4000" i="1" baseline="300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endParaRPr lang="en-US" sz="4000" i="1" baseline="30000" dirty="0">
              <a:solidFill>
                <a:schemeClr val="tx2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52148" y="990600"/>
            <a:ext cx="11430000" cy="5867400"/>
          </a:xfrm>
        </p:spPr>
        <p:txBody>
          <a:bodyPr/>
          <a:lstStyle/>
          <a:p>
            <a:pPr lvl="4"/>
            <a:endParaRPr lang="en-US" sz="9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Inference in Bayes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 nets is NP-hard.</a:t>
            </a:r>
          </a:p>
          <a:p>
            <a:r>
              <a:rPr lang="en-US" dirty="0">
                <a:ea typeface="ＭＳ Ｐゴシック" pitchFamily="34" charset="-128"/>
              </a:rPr>
              <a:t>No known efficient probabilistic inference in general.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95400" y="2461260"/>
            <a:ext cx="9829800" cy="4114800"/>
            <a:chOff x="3124200" y="2286000"/>
            <a:chExt cx="7848600" cy="3124200"/>
          </a:xfrm>
        </p:grpSpPr>
        <p:cxnSp>
          <p:nvCxnSpPr>
            <p:cNvPr id="18" name="Straight Arrow Connector 17"/>
            <p:cNvCxnSpPr>
              <a:stCxn id="16" idx="4"/>
              <a:endCxn id="116" idx="0"/>
            </p:cNvCxnSpPr>
            <p:nvPr/>
          </p:nvCxnSpPr>
          <p:spPr bwMode="auto">
            <a:xfrm flipH="1">
              <a:off x="3314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57" name="Group 1"/>
            <p:cNvGrpSpPr>
              <a:grpSpLocks/>
            </p:cNvGrpSpPr>
            <p:nvPr/>
          </p:nvGrpSpPr>
          <p:grpSpPr bwMode="auto">
            <a:xfrm>
              <a:off x="3352800" y="2286000"/>
              <a:ext cx="381000" cy="381000"/>
              <a:chOff x="2438400" y="3429000"/>
              <a:chExt cx="381000" cy="381000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2438400" y="3429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1" name="Picture 20" descr="TP_tmp.png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514600" y="35567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8" name="Group 52229"/>
            <p:cNvGrpSpPr>
              <a:grpSpLocks/>
            </p:cNvGrpSpPr>
            <p:nvPr/>
          </p:nvGrpSpPr>
          <p:grpSpPr bwMode="auto">
            <a:xfrm>
              <a:off x="4419600" y="2286000"/>
              <a:ext cx="381000" cy="381000"/>
              <a:chOff x="2057400" y="1828800"/>
              <a:chExt cx="381000" cy="3810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2057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28" name="Picture 52227" descr="TP_tmp.png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133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9" name="Group 52232"/>
            <p:cNvGrpSpPr>
              <a:grpSpLocks/>
            </p:cNvGrpSpPr>
            <p:nvPr/>
          </p:nvGrpSpPr>
          <p:grpSpPr bwMode="auto">
            <a:xfrm>
              <a:off x="5486400" y="2286000"/>
              <a:ext cx="381000" cy="381000"/>
              <a:chOff x="3124200" y="1828800"/>
              <a:chExt cx="381000" cy="381000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31242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31" name="Picture 52230" descr="TP_tmp.png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004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0" name="Group 52235"/>
            <p:cNvGrpSpPr>
              <a:grpSpLocks/>
            </p:cNvGrpSpPr>
            <p:nvPr/>
          </p:nvGrpSpPr>
          <p:grpSpPr bwMode="auto">
            <a:xfrm>
              <a:off x="6553200" y="2286000"/>
              <a:ext cx="381000" cy="381000"/>
              <a:chOff x="4191000" y="1828800"/>
              <a:chExt cx="381000" cy="3810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41910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34" name="Picture 52233" descr="TP_tmp.png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672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1" name="Group 52238"/>
            <p:cNvGrpSpPr>
              <a:grpSpLocks/>
            </p:cNvGrpSpPr>
            <p:nvPr/>
          </p:nvGrpSpPr>
          <p:grpSpPr bwMode="auto">
            <a:xfrm>
              <a:off x="7620000" y="2286000"/>
              <a:ext cx="381000" cy="381000"/>
              <a:chOff x="5257800" y="1828800"/>
              <a:chExt cx="381000" cy="381000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2578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37" name="Picture 52236" descr="TP_tmp.png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40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2" name="Group 52241"/>
            <p:cNvGrpSpPr>
              <a:grpSpLocks/>
            </p:cNvGrpSpPr>
            <p:nvPr/>
          </p:nvGrpSpPr>
          <p:grpSpPr bwMode="auto">
            <a:xfrm>
              <a:off x="8686800" y="2286000"/>
              <a:ext cx="381000" cy="381000"/>
              <a:chOff x="6324600" y="1828800"/>
              <a:chExt cx="381000" cy="381000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63246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40" name="Picture 52239" descr="TP_tmp.png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08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3" name="Group 52244"/>
            <p:cNvGrpSpPr>
              <a:grpSpLocks/>
            </p:cNvGrpSpPr>
            <p:nvPr/>
          </p:nvGrpSpPr>
          <p:grpSpPr bwMode="auto">
            <a:xfrm>
              <a:off x="9753600" y="2286000"/>
              <a:ext cx="381000" cy="381000"/>
              <a:chOff x="7391400" y="1828800"/>
              <a:chExt cx="381000" cy="381000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7391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43" name="Picture 52242" descr="TP_tmp.png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67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4" name="Group 52253"/>
            <p:cNvGrpSpPr>
              <a:grpSpLocks/>
            </p:cNvGrpSpPr>
            <p:nvPr/>
          </p:nvGrpSpPr>
          <p:grpSpPr bwMode="auto">
            <a:xfrm>
              <a:off x="3124200" y="3048000"/>
              <a:ext cx="381000" cy="381000"/>
              <a:chOff x="762000" y="2743200"/>
              <a:chExt cx="381000" cy="381000"/>
            </a:xfrm>
          </p:grpSpPr>
          <p:sp>
            <p:nvSpPr>
              <p:cNvPr id="116" name="Oval 115"/>
              <p:cNvSpPr/>
              <p:nvPr/>
            </p:nvSpPr>
            <p:spPr bwMode="auto">
              <a:xfrm>
                <a:off x="762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52" name="Picture 52251" descr="TP_tmp.png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64763" y="2870918"/>
                <a:ext cx="177082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5" name="Group 225"/>
            <p:cNvGrpSpPr>
              <a:grpSpLocks/>
            </p:cNvGrpSpPr>
            <p:nvPr/>
          </p:nvGrpSpPr>
          <p:grpSpPr bwMode="auto">
            <a:xfrm>
              <a:off x="4191000" y="3048000"/>
              <a:ext cx="381000" cy="381000"/>
              <a:chOff x="1828800" y="2743200"/>
              <a:chExt cx="381000" cy="38100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28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52255" name="Picture 52254" descr="TP_tmp.png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922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6" name="Group 229"/>
            <p:cNvGrpSpPr>
              <a:grpSpLocks/>
            </p:cNvGrpSpPr>
            <p:nvPr/>
          </p:nvGrpSpPr>
          <p:grpSpPr bwMode="auto">
            <a:xfrm>
              <a:off x="5257800" y="3048000"/>
              <a:ext cx="381000" cy="381000"/>
              <a:chOff x="2895600" y="2743200"/>
              <a:chExt cx="381000" cy="381000"/>
            </a:xfrm>
          </p:grpSpPr>
          <p:sp>
            <p:nvSpPr>
              <p:cNvPr id="128" name="Oval 127"/>
              <p:cNvSpPr/>
              <p:nvPr/>
            </p:nvSpPr>
            <p:spPr bwMode="auto">
              <a:xfrm>
                <a:off x="2895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27" name="Picture 226" descr="TP_tmp.png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9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7" name="Group 232"/>
            <p:cNvGrpSpPr>
              <a:grpSpLocks/>
            </p:cNvGrpSpPr>
            <p:nvPr/>
          </p:nvGrpSpPr>
          <p:grpSpPr bwMode="auto">
            <a:xfrm>
              <a:off x="6324600" y="3048000"/>
              <a:ext cx="381000" cy="381000"/>
              <a:chOff x="3962400" y="2743200"/>
              <a:chExt cx="381000" cy="381000"/>
            </a:xfrm>
          </p:grpSpPr>
          <p:sp>
            <p:nvSpPr>
              <p:cNvPr id="134" name="Oval 133"/>
              <p:cNvSpPr/>
              <p:nvPr/>
            </p:nvSpPr>
            <p:spPr bwMode="auto">
              <a:xfrm>
                <a:off x="39624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31" name="Picture 230" descr="TP_tmp.png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63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8" name="Group 235"/>
            <p:cNvGrpSpPr>
              <a:grpSpLocks/>
            </p:cNvGrpSpPr>
            <p:nvPr/>
          </p:nvGrpSpPr>
          <p:grpSpPr bwMode="auto">
            <a:xfrm>
              <a:off x="7391400" y="3048000"/>
              <a:ext cx="381000" cy="381000"/>
              <a:chOff x="5029200" y="2743200"/>
              <a:chExt cx="381000" cy="381000"/>
            </a:xfrm>
          </p:grpSpPr>
          <p:sp>
            <p:nvSpPr>
              <p:cNvPr id="140" name="Oval 139"/>
              <p:cNvSpPr/>
              <p:nvPr/>
            </p:nvSpPr>
            <p:spPr bwMode="auto">
              <a:xfrm>
                <a:off x="50292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34" name="Picture 233" descr="TP_tmp.pn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231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9" name="Group 238"/>
            <p:cNvGrpSpPr>
              <a:grpSpLocks/>
            </p:cNvGrpSpPr>
            <p:nvPr/>
          </p:nvGrpSpPr>
          <p:grpSpPr bwMode="auto">
            <a:xfrm>
              <a:off x="8458200" y="3048000"/>
              <a:ext cx="381000" cy="381000"/>
              <a:chOff x="6096000" y="2743200"/>
              <a:chExt cx="381000" cy="38100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6096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37" name="Picture 23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899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0" name="Group 241"/>
            <p:cNvGrpSpPr>
              <a:grpSpLocks/>
            </p:cNvGrpSpPr>
            <p:nvPr/>
          </p:nvGrpSpPr>
          <p:grpSpPr bwMode="auto">
            <a:xfrm>
              <a:off x="9525000" y="3048000"/>
              <a:ext cx="381000" cy="381000"/>
              <a:chOff x="7162800" y="2743200"/>
              <a:chExt cx="381000" cy="381000"/>
            </a:xfrm>
          </p:grpSpPr>
          <p:sp>
            <p:nvSpPr>
              <p:cNvPr id="152" name="Oval 151"/>
              <p:cNvSpPr/>
              <p:nvPr/>
            </p:nvSpPr>
            <p:spPr bwMode="auto">
              <a:xfrm>
                <a:off x="7162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40" name="Picture 239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256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1" name="Group 244"/>
            <p:cNvGrpSpPr>
              <a:grpSpLocks/>
            </p:cNvGrpSpPr>
            <p:nvPr/>
          </p:nvGrpSpPr>
          <p:grpSpPr bwMode="auto">
            <a:xfrm>
              <a:off x="10591800" y="3048000"/>
              <a:ext cx="381000" cy="381000"/>
              <a:chOff x="8229600" y="2743200"/>
              <a:chExt cx="381000" cy="381000"/>
            </a:xfrm>
          </p:grpSpPr>
          <p:sp>
            <p:nvSpPr>
              <p:cNvPr id="155" name="Oval 154"/>
              <p:cNvSpPr/>
              <p:nvPr/>
            </p:nvSpPr>
            <p:spPr bwMode="auto">
              <a:xfrm>
                <a:off x="8229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43" name="Picture 242" descr="TP_tmp.png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23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2" name="Group 247"/>
            <p:cNvGrpSpPr>
              <a:grpSpLocks/>
            </p:cNvGrpSpPr>
            <p:nvPr/>
          </p:nvGrpSpPr>
          <p:grpSpPr bwMode="auto">
            <a:xfrm>
              <a:off x="3657600" y="3733800"/>
              <a:ext cx="381000" cy="381000"/>
              <a:chOff x="1295400" y="3276600"/>
              <a:chExt cx="381000" cy="381000"/>
            </a:xfrm>
          </p:grpSpPr>
          <p:sp>
            <p:nvSpPr>
              <p:cNvPr id="164" name="Oval 163"/>
              <p:cNvSpPr/>
              <p:nvPr/>
            </p:nvSpPr>
            <p:spPr bwMode="auto">
              <a:xfrm>
                <a:off x="1295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46" name="Picture 245" descr="TP_tmp.png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6183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3" name="Group 204"/>
            <p:cNvGrpSpPr>
              <a:grpSpLocks/>
            </p:cNvGrpSpPr>
            <p:nvPr/>
          </p:nvGrpSpPr>
          <p:grpSpPr bwMode="auto">
            <a:xfrm>
              <a:off x="5791200" y="3733800"/>
              <a:ext cx="381000" cy="381000"/>
              <a:chOff x="3429000" y="3276600"/>
              <a:chExt cx="381000" cy="381000"/>
            </a:xfrm>
          </p:grpSpPr>
          <p:sp>
            <p:nvSpPr>
              <p:cNvPr id="170" name="Oval 169"/>
              <p:cNvSpPr/>
              <p:nvPr/>
            </p:nvSpPr>
            <p:spPr bwMode="auto">
              <a:xfrm>
                <a:off x="34290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03" name="Picture 202" descr="TP_tmp.png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4697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4" name="Group 253"/>
            <p:cNvGrpSpPr>
              <a:grpSpLocks/>
            </p:cNvGrpSpPr>
            <p:nvPr/>
          </p:nvGrpSpPr>
          <p:grpSpPr bwMode="auto">
            <a:xfrm>
              <a:off x="7924800" y="3733800"/>
              <a:ext cx="381000" cy="381000"/>
              <a:chOff x="5562600" y="3276600"/>
              <a:chExt cx="381000" cy="381000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55626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52" name="Picture 25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33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5" name="Group 201"/>
            <p:cNvGrpSpPr>
              <a:grpSpLocks/>
            </p:cNvGrpSpPr>
            <p:nvPr/>
          </p:nvGrpSpPr>
          <p:grpSpPr bwMode="auto">
            <a:xfrm>
              <a:off x="10134600" y="3733800"/>
              <a:ext cx="381000" cy="381000"/>
              <a:chOff x="7772400" y="3276600"/>
              <a:chExt cx="381000" cy="381000"/>
            </a:xfrm>
          </p:grpSpPr>
          <p:sp>
            <p:nvSpPr>
              <p:cNvPr id="182" name="Oval 181"/>
              <p:cNvSpPr/>
              <p:nvPr/>
            </p:nvSpPr>
            <p:spPr bwMode="auto">
              <a:xfrm>
                <a:off x="7772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55" name="Picture 25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8131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6" name="Group 207"/>
            <p:cNvGrpSpPr>
              <a:grpSpLocks/>
            </p:cNvGrpSpPr>
            <p:nvPr/>
          </p:nvGrpSpPr>
          <p:grpSpPr bwMode="auto">
            <a:xfrm>
              <a:off x="4724400" y="4343400"/>
              <a:ext cx="606425" cy="381000"/>
              <a:chOff x="2362636" y="3810000"/>
              <a:chExt cx="607594" cy="381000"/>
            </a:xfrm>
          </p:grpSpPr>
          <p:sp>
            <p:nvSpPr>
              <p:cNvPr id="188" name="Oval 187"/>
              <p:cNvSpPr/>
              <p:nvPr/>
            </p:nvSpPr>
            <p:spPr bwMode="auto">
              <a:xfrm>
                <a:off x="2362636" y="3810000"/>
                <a:ext cx="38014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06" name="Picture 205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38983" y="3937718"/>
                <a:ext cx="531247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7" name="Group 210"/>
            <p:cNvGrpSpPr>
              <a:grpSpLocks/>
            </p:cNvGrpSpPr>
            <p:nvPr/>
          </p:nvGrpSpPr>
          <p:grpSpPr bwMode="auto">
            <a:xfrm>
              <a:off x="8990009" y="4343400"/>
              <a:ext cx="552589" cy="381000"/>
              <a:chOff x="6628919" y="3810000"/>
              <a:chExt cx="551718" cy="381000"/>
            </a:xfrm>
          </p:grpSpPr>
          <p:sp>
            <p:nvSpPr>
              <p:cNvPr id="194" name="Oval 193"/>
              <p:cNvSpPr/>
              <p:nvPr/>
            </p:nvSpPr>
            <p:spPr bwMode="auto">
              <a:xfrm>
                <a:off x="6628919" y="3810000"/>
                <a:ext cx="38198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09" name="Picture 208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67098" y="3937718"/>
                <a:ext cx="513539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8" name="Group 213"/>
            <p:cNvGrpSpPr>
              <a:grpSpLocks/>
            </p:cNvGrpSpPr>
            <p:nvPr/>
          </p:nvGrpSpPr>
          <p:grpSpPr bwMode="auto">
            <a:xfrm>
              <a:off x="6934200" y="5029200"/>
              <a:ext cx="381000" cy="381000"/>
              <a:chOff x="4572000" y="4191000"/>
              <a:chExt cx="381000" cy="381000"/>
            </a:xfrm>
          </p:grpSpPr>
          <p:sp>
            <p:nvSpPr>
              <p:cNvPr id="200" name="Oval 199"/>
              <p:cNvSpPr/>
              <p:nvPr/>
            </p:nvSpPr>
            <p:spPr bwMode="auto">
              <a:xfrm>
                <a:off x="4572000" y="4191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b="1" dirty="0"/>
              </a:p>
            </p:txBody>
          </p:sp>
          <p:pic>
            <p:nvPicPr>
              <p:cNvPr id="212" name="Picture 211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701325" y="4318718"/>
                <a:ext cx="123958" cy="14166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cxnSp>
          <p:nvCxnSpPr>
            <p:cNvPr id="225" name="Straight Arrow Connector 224"/>
            <p:cNvCxnSpPr>
              <a:stCxn id="38" idx="4"/>
              <a:endCxn id="116" idx="0"/>
            </p:cNvCxnSpPr>
            <p:nvPr/>
          </p:nvCxnSpPr>
          <p:spPr bwMode="auto">
            <a:xfrm flipH="1">
              <a:off x="33147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44" idx="4"/>
              <a:endCxn id="116" idx="0"/>
            </p:cNvCxnSpPr>
            <p:nvPr/>
          </p:nvCxnSpPr>
          <p:spPr bwMode="auto">
            <a:xfrm flipH="1">
              <a:off x="33147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>
              <a:stCxn id="16" idx="4"/>
              <a:endCxn id="122" idx="0"/>
            </p:cNvCxnSpPr>
            <p:nvPr/>
          </p:nvCxnSpPr>
          <p:spPr bwMode="auto">
            <a:xfrm>
              <a:off x="3543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>
              <a:stCxn id="44" idx="4"/>
              <a:endCxn id="122" idx="0"/>
            </p:cNvCxnSpPr>
            <p:nvPr/>
          </p:nvCxnSpPr>
          <p:spPr bwMode="auto">
            <a:xfrm flipH="1">
              <a:off x="43815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>
              <a:stCxn id="50" idx="4"/>
              <a:endCxn id="122" idx="0"/>
            </p:cNvCxnSpPr>
            <p:nvPr/>
          </p:nvCxnSpPr>
          <p:spPr bwMode="auto">
            <a:xfrm flipH="1">
              <a:off x="43815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>
              <a:stCxn id="38" idx="4"/>
              <a:endCxn id="140" idx="0"/>
            </p:cNvCxnSpPr>
            <p:nvPr/>
          </p:nvCxnSpPr>
          <p:spPr bwMode="auto">
            <a:xfrm>
              <a:off x="46101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56" idx="4"/>
              <a:endCxn id="140" idx="0"/>
            </p:cNvCxnSpPr>
            <p:nvPr/>
          </p:nvCxnSpPr>
          <p:spPr bwMode="auto">
            <a:xfrm flipH="1">
              <a:off x="75819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>
              <a:stCxn id="68" idx="4"/>
              <a:endCxn id="140" idx="0"/>
            </p:cNvCxnSpPr>
            <p:nvPr/>
          </p:nvCxnSpPr>
          <p:spPr bwMode="auto">
            <a:xfrm flipH="1">
              <a:off x="75819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>
              <a:stCxn id="68" idx="4"/>
              <a:endCxn id="155" idx="0"/>
            </p:cNvCxnSpPr>
            <p:nvPr/>
          </p:nvCxnSpPr>
          <p:spPr bwMode="auto">
            <a:xfrm>
              <a:off x="9944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3" name="Straight Arrow Connector 302"/>
            <p:cNvCxnSpPr>
              <a:stCxn id="68" idx="4"/>
              <a:endCxn id="152" idx="0"/>
            </p:cNvCxnSpPr>
            <p:nvPr/>
          </p:nvCxnSpPr>
          <p:spPr bwMode="auto">
            <a:xfrm flipH="1">
              <a:off x="97155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62" idx="4"/>
              <a:endCxn id="155" idx="0"/>
            </p:cNvCxnSpPr>
            <p:nvPr/>
          </p:nvCxnSpPr>
          <p:spPr bwMode="auto">
            <a:xfrm>
              <a:off x="88773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56" idx="4"/>
              <a:endCxn id="155" idx="0"/>
            </p:cNvCxnSpPr>
            <p:nvPr/>
          </p:nvCxnSpPr>
          <p:spPr bwMode="auto">
            <a:xfrm>
              <a:off x="78105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>
              <a:stCxn id="50" idx="4"/>
              <a:endCxn id="146" idx="0"/>
            </p:cNvCxnSpPr>
            <p:nvPr/>
          </p:nvCxnSpPr>
          <p:spPr bwMode="auto">
            <a:xfrm>
              <a:off x="67437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>
              <a:stCxn id="56" idx="4"/>
              <a:endCxn id="146" idx="0"/>
            </p:cNvCxnSpPr>
            <p:nvPr/>
          </p:nvCxnSpPr>
          <p:spPr bwMode="auto">
            <a:xfrm>
              <a:off x="78105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0" name="Straight Arrow Connector 319"/>
            <p:cNvCxnSpPr>
              <a:stCxn id="44" idx="4"/>
              <a:endCxn id="134" idx="0"/>
            </p:cNvCxnSpPr>
            <p:nvPr/>
          </p:nvCxnSpPr>
          <p:spPr bwMode="auto">
            <a:xfrm>
              <a:off x="56769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stCxn id="50" idx="4"/>
              <a:endCxn id="134" idx="0"/>
            </p:cNvCxnSpPr>
            <p:nvPr/>
          </p:nvCxnSpPr>
          <p:spPr bwMode="auto">
            <a:xfrm flipH="1">
              <a:off x="65151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>
              <a:stCxn id="44" idx="4"/>
              <a:endCxn id="128" idx="0"/>
            </p:cNvCxnSpPr>
            <p:nvPr/>
          </p:nvCxnSpPr>
          <p:spPr bwMode="auto">
            <a:xfrm flipH="1">
              <a:off x="54483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8" idx="4"/>
              <a:endCxn id="128" idx="0"/>
            </p:cNvCxnSpPr>
            <p:nvPr/>
          </p:nvCxnSpPr>
          <p:spPr bwMode="auto">
            <a:xfrm>
              <a:off x="4610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Straight Arrow Connector 331"/>
            <p:cNvCxnSpPr>
              <a:stCxn id="50" idx="4"/>
              <a:endCxn id="128" idx="0"/>
            </p:cNvCxnSpPr>
            <p:nvPr/>
          </p:nvCxnSpPr>
          <p:spPr bwMode="auto">
            <a:xfrm flipH="1">
              <a:off x="54483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56" idx="4"/>
              <a:endCxn id="134" idx="0"/>
            </p:cNvCxnSpPr>
            <p:nvPr/>
          </p:nvCxnSpPr>
          <p:spPr bwMode="auto">
            <a:xfrm flipH="1">
              <a:off x="65151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62" idx="4"/>
              <a:endCxn id="146" idx="0"/>
            </p:cNvCxnSpPr>
            <p:nvPr/>
          </p:nvCxnSpPr>
          <p:spPr bwMode="auto">
            <a:xfrm flipH="1">
              <a:off x="8648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62" idx="4"/>
              <a:endCxn id="152" idx="0"/>
            </p:cNvCxnSpPr>
            <p:nvPr/>
          </p:nvCxnSpPr>
          <p:spPr bwMode="auto">
            <a:xfrm>
              <a:off x="8877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>
              <a:stCxn id="56" idx="4"/>
              <a:endCxn id="152" idx="0"/>
            </p:cNvCxnSpPr>
            <p:nvPr/>
          </p:nvCxnSpPr>
          <p:spPr bwMode="auto">
            <a:xfrm>
              <a:off x="78105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>
              <a:stCxn id="116" idx="4"/>
              <a:endCxn id="164" idx="0"/>
            </p:cNvCxnSpPr>
            <p:nvPr/>
          </p:nvCxnSpPr>
          <p:spPr bwMode="auto">
            <a:xfrm>
              <a:off x="3314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122" idx="4"/>
              <a:endCxn id="164" idx="0"/>
            </p:cNvCxnSpPr>
            <p:nvPr/>
          </p:nvCxnSpPr>
          <p:spPr bwMode="auto">
            <a:xfrm flipH="1">
              <a:off x="38481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134" idx="4"/>
              <a:endCxn id="170" idx="0"/>
            </p:cNvCxnSpPr>
            <p:nvPr/>
          </p:nvCxnSpPr>
          <p:spPr bwMode="auto">
            <a:xfrm flipH="1">
              <a:off x="5981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>
              <a:stCxn id="146" idx="4"/>
              <a:endCxn id="176" idx="0"/>
            </p:cNvCxnSpPr>
            <p:nvPr/>
          </p:nvCxnSpPr>
          <p:spPr bwMode="auto">
            <a:xfrm flipH="1">
              <a:off x="8115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>
              <a:stCxn id="155" idx="4"/>
              <a:endCxn id="182" idx="0"/>
            </p:cNvCxnSpPr>
            <p:nvPr/>
          </p:nvCxnSpPr>
          <p:spPr bwMode="auto">
            <a:xfrm flipH="1">
              <a:off x="10325100" y="3429000"/>
              <a:ext cx="4572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152" idx="4"/>
              <a:endCxn id="182" idx="0"/>
            </p:cNvCxnSpPr>
            <p:nvPr/>
          </p:nvCxnSpPr>
          <p:spPr bwMode="auto">
            <a:xfrm>
              <a:off x="9715500" y="3429000"/>
              <a:ext cx="6096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Straight Arrow Connector 366"/>
            <p:cNvCxnSpPr>
              <a:stCxn id="140" idx="4"/>
              <a:endCxn id="176" idx="0"/>
            </p:cNvCxnSpPr>
            <p:nvPr/>
          </p:nvCxnSpPr>
          <p:spPr bwMode="auto">
            <a:xfrm>
              <a:off x="75819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128" idx="4"/>
              <a:endCxn id="170" idx="0"/>
            </p:cNvCxnSpPr>
            <p:nvPr/>
          </p:nvCxnSpPr>
          <p:spPr bwMode="auto">
            <a:xfrm>
              <a:off x="5448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>
              <a:stCxn id="164" idx="4"/>
              <a:endCxn id="188" idx="0"/>
            </p:cNvCxnSpPr>
            <p:nvPr/>
          </p:nvCxnSpPr>
          <p:spPr bwMode="auto">
            <a:xfrm>
              <a:off x="38481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>
              <a:stCxn id="176" idx="4"/>
              <a:endCxn id="194" idx="0"/>
            </p:cNvCxnSpPr>
            <p:nvPr/>
          </p:nvCxnSpPr>
          <p:spPr bwMode="auto">
            <a:xfrm>
              <a:off x="81153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1" name="Straight Arrow Connector 380"/>
            <p:cNvCxnSpPr>
              <a:stCxn id="182" idx="4"/>
              <a:endCxn id="194" idx="0"/>
            </p:cNvCxnSpPr>
            <p:nvPr/>
          </p:nvCxnSpPr>
          <p:spPr bwMode="auto">
            <a:xfrm flipH="1">
              <a:off x="9180513" y="4114800"/>
              <a:ext cx="11445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4" name="Straight Arrow Connector 383"/>
            <p:cNvCxnSpPr>
              <a:stCxn id="170" idx="4"/>
              <a:endCxn id="188" idx="0"/>
            </p:cNvCxnSpPr>
            <p:nvPr/>
          </p:nvCxnSpPr>
          <p:spPr bwMode="auto">
            <a:xfrm flipH="1">
              <a:off x="4913313" y="4114800"/>
              <a:ext cx="10683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7" name="Straight Arrow Connector 386"/>
            <p:cNvCxnSpPr>
              <a:stCxn id="194" idx="4"/>
              <a:endCxn id="200" idx="0"/>
            </p:cNvCxnSpPr>
            <p:nvPr/>
          </p:nvCxnSpPr>
          <p:spPr bwMode="auto">
            <a:xfrm flipH="1">
              <a:off x="7124700" y="4724400"/>
              <a:ext cx="2055813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188" idx="4"/>
              <a:endCxn id="200" idx="0"/>
            </p:cNvCxnSpPr>
            <p:nvPr/>
          </p:nvCxnSpPr>
          <p:spPr bwMode="auto">
            <a:xfrm>
              <a:off x="4913313" y="4724400"/>
              <a:ext cx="2211387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876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1" y="2469310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046532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636033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4244195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41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</a:pPr>
            <a:r>
              <a:rPr lang="en-US" sz="2400" kern="0" dirty="0"/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b="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13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Inference: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971800"/>
            <a:ext cx="8743039" cy="20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vs Sampling</a:t>
            </a:r>
          </a:p>
        </p:txBody>
      </p:sp>
    </p:spTree>
    <p:extLst>
      <p:ext uri="{BB962C8B-B14F-4D97-AF65-F5344CB8AC3E}">
        <p14:creationId xmlns:p14="http://schemas.microsoft.com/office/powerpoint/2010/main" val="15926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Motivation for Approximate Inference</a:t>
            </a:r>
          </a:p>
        </p:txBody>
      </p:sp>
    </p:spTree>
    <p:extLst>
      <p:ext uri="{BB962C8B-B14F-4D97-AF65-F5344CB8AC3E}">
        <p14:creationId xmlns:p14="http://schemas.microsoft.com/office/powerpoint/2010/main" val="1021254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05600" y="1295400"/>
            <a:ext cx="5181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Why sample?</a:t>
            </a:r>
          </a:p>
          <a:p>
            <a:pPr lvl="5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Learning: get samples from a distribution you don</a:t>
            </a:r>
            <a:r>
              <a:rPr lang="en-US" altLang="ja-JP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’t know</a:t>
            </a:r>
          </a:p>
          <a:p>
            <a:pPr lvl="4">
              <a:lnSpc>
                <a:spcPct val="90000"/>
              </a:lnSpc>
              <a:buClrTx/>
            </a:pPr>
            <a:endParaRPr lang="en-US" altLang="ja-JP" sz="5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Inference: getting a sample is faster than computing the right answer (e.g. with variable elimination)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65303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Sampling is a lot like repeated simulation</a:t>
            </a:r>
          </a:p>
          <a:p>
            <a:pPr lvl="5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Predicting the weather, basketball games, …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Basic idea</a:t>
            </a:r>
          </a:p>
          <a:p>
            <a:pPr lvl="3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Draw N samples from a sampling distribution S</a:t>
            </a:r>
          </a:p>
          <a:p>
            <a:pPr lvl="4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Compute an approximate posterior probability</a:t>
            </a:r>
          </a:p>
          <a:p>
            <a:pPr lvl="4">
              <a:lnSpc>
                <a:spcPct val="90000"/>
              </a:lnSpc>
            </a:pPr>
            <a:endParaRPr lang="en-US" sz="700" b="1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Show this converges to the true probability P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15" y="4328159"/>
            <a:ext cx="5575213" cy="22914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1290321"/>
            <a:ext cx="4953000" cy="4729164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Sampling from given distribution</a:t>
            </a:r>
          </a:p>
          <a:p>
            <a:pPr lvl="6"/>
            <a:endParaRPr lang="en-US" sz="6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1: Get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from uniform distribution over [0, 1)</a:t>
            </a:r>
          </a:p>
          <a:p>
            <a:pPr lvl="2"/>
            <a:r>
              <a:rPr lang="en-US" sz="2400" dirty="0">
                <a:ea typeface="ＭＳ Ｐゴシック" pitchFamily="34" charset="-128"/>
              </a:rPr>
              <a:t>e.g. random() in python</a:t>
            </a:r>
          </a:p>
          <a:p>
            <a:pPr lvl="4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2: Convert this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into an outcome for the given distribution by having each outcome associated with a sub-interval of [0,1) with sub-interval size equal to probability of the outcome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264920"/>
            <a:ext cx="515874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Example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pPr lvl="1"/>
            <a:r>
              <a:rPr lang="en-US" sz="2400" dirty="0"/>
              <a:t>If random() returns </a:t>
            </a:r>
            <a:r>
              <a:rPr lang="en-US" sz="2400" i="1" dirty="0"/>
              <a:t>u</a:t>
            </a:r>
            <a:r>
              <a:rPr lang="en-US" sz="2400" dirty="0"/>
              <a:t> = 0.83, then our sample is </a:t>
            </a:r>
            <a:r>
              <a:rPr lang="en-US" sz="2400" i="1" dirty="0"/>
              <a:t>C</a:t>
            </a:r>
            <a:r>
              <a:rPr lang="en-US" sz="2400" dirty="0"/>
              <a:t> = blue</a:t>
            </a:r>
          </a:p>
          <a:p>
            <a:pPr lvl="1"/>
            <a:r>
              <a:rPr lang="en-US" sz="2400" dirty="0" err="1"/>
              <a:t>E.g</a:t>
            </a:r>
            <a:r>
              <a:rPr lang="en-US" sz="2400" dirty="0"/>
              <a:t>, after sampling 8 times:</a:t>
            </a:r>
            <a:endParaRPr lang="en-US" sz="2400" dirty="0">
              <a:ea typeface="ＭＳ Ｐゴシック" pitchFamily="34" charset="-128"/>
            </a:endParaRPr>
          </a:p>
          <a:p>
            <a:pPr lvl="6"/>
            <a:endParaRPr lang="en-US" sz="600" dirty="0">
              <a:ea typeface="ＭＳ Ｐゴシック" pitchFamily="34" charset="-12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79850"/>
              </p:ext>
            </p:extLst>
          </p:nvPr>
        </p:nvGraphicFramePr>
        <p:xfrm>
          <a:off x="5715000" y="2103120"/>
          <a:ext cx="2514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P(C)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red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green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blue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4875" y="2712720"/>
            <a:ext cx="3514725" cy="1143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4" y="5591703"/>
            <a:ext cx="4821156" cy="112913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04800" y="5913120"/>
            <a:ext cx="5334000" cy="152400"/>
            <a:chOff x="152400" y="5791200"/>
            <a:chExt cx="5334000" cy="152400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6858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2192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7526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860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52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819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3528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8862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8862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4196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9530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352800" y="5791200"/>
              <a:ext cx="533400" cy="0"/>
            </a:xfrm>
            <a:prstGeom prst="line">
              <a:avLst/>
            </a:prstGeom>
            <a:ln w="762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3400" y="5151120"/>
            <a:ext cx="4800600" cy="304800"/>
            <a:chOff x="381000" y="5029200"/>
            <a:chExt cx="4800600" cy="304800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1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14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447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981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514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048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3581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114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648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81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332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 in Bayes</a:t>
            </a:r>
            <a:r>
              <a:rPr lang="en-US" altLang="en-US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>
                <a:latin typeface="Calibri"/>
                <a:ea typeface="ＭＳ Ｐゴシック" pitchFamily="34" charset="-128"/>
                <a:cs typeface="Calibri"/>
              </a:rPr>
              <a:t> Nets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3429000" y="1828799"/>
            <a:ext cx="5867400" cy="4297365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Prior Sampling</a:t>
            </a:r>
          </a:p>
          <a:p>
            <a:pPr lvl="5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Rejection Sampling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Gibbs Sampling</a:t>
            </a: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2895600"/>
            <a:ext cx="12191997" cy="31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11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715000" y="1489075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667000" y="5527675"/>
            <a:ext cx="2438400" cy="4572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6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57348" name="Oval 5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57349" name="Oval 6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57350" name="Oval 7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57351" name="Oval 8"/>
          <p:cNvSpPr>
            <a:spLocks noChangeArrowheads="1"/>
          </p:cNvSpPr>
          <p:nvPr/>
        </p:nvSpPr>
        <p:spPr bwMode="auto">
          <a:xfrm>
            <a:off x="5635625" y="41910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cxnSp>
        <p:nvCxnSpPr>
          <p:cNvPr id="57352" name="AutoShape 9"/>
          <p:cNvCxnSpPr>
            <a:cxnSpLocks noChangeShapeType="1"/>
            <a:stCxn id="57348" idx="5"/>
            <a:endCxn id="57350" idx="1"/>
          </p:cNvCxnSpPr>
          <p:nvPr/>
        </p:nvCxnSpPr>
        <p:spPr bwMode="auto">
          <a:xfrm>
            <a:off x="6681788" y="2714625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3" name="AutoShape 10"/>
          <p:cNvCxnSpPr>
            <a:cxnSpLocks noChangeShapeType="1"/>
            <a:stCxn id="57348" idx="3"/>
            <a:endCxn id="57349" idx="7"/>
          </p:cNvCxnSpPr>
          <p:nvPr/>
        </p:nvCxnSpPr>
        <p:spPr bwMode="auto">
          <a:xfrm flipH="1">
            <a:off x="5310188" y="2714625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4" name="AutoShape 11"/>
          <p:cNvCxnSpPr>
            <a:cxnSpLocks noChangeShapeType="1"/>
            <a:stCxn id="57349" idx="5"/>
            <a:endCxn id="57351" idx="1"/>
          </p:cNvCxnSpPr>
          <p:nvPr/>
        </p:nvCxnSpPr>
        <p:spPr bwMode="auto">
          <a:xfrm>
            <a:off x="5310188" y="3683000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5" name="AutoShape 12"/>
          <p:cNvCxnSpPr>
            <a:cxnSpLocks noChangeShapeType="1"/>
            <a:stCxn id="57350" idx="3"/>
            <a:endCxn id="57351" idx="7"/>
          </p:cNvCxnSpPr>
          <p:nvPr/>
        </p:nvCxnSpPr>
        <p:spPr bwMode="auto">
          <a:xfrm flipH="1">
            <a:off x="6678613" y="3705225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2562" name="Oval 18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1132563" name="Oval 19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1132564" name="Oval 20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1132565" name="Oval 21"/>
          <p:cNvSpPr>
            <a:spLocks noChangeArrowheads="1"/>
          </p:cNvSpPr>
          <p:nvPr/>
        </p:nvSpPr>
        <p:spPr bwMode="auto">
          <a:xfrm>
            <a:off x="5638800" y="41910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>
                <a:latin typeface="Calibri" pitchFamily="34" charset="0"/>
                <a:cs typeface="Calibri" pitchFamily="34" charset="0"/>
              </a:rPr>
              <a:t>WetGrass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749550" y="2725737"/>
            <a:ext cx="1289050" cy="5111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7362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84275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327275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715000" y="1509713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743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458200" y="2718317"/>
            <a:ext cx="1295400" cy="52335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7396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338" y="2327275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458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41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079875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67000" y="4491038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7455" name="TextBox 39"/>
          <p:cNvSpPr txBox="1">
            <a:spLocks noChangeArrowheads="1"/>
          </p:cNvSpPr>
          <p:nvPr/>
        </p:nvSpPr>
        <p:spPr bwMode="auto">
          <a:xfrm>
            <a:off x="7924800" y="4232275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Samples: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8229600" y="4689475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Calibri" pitchFamily="34" charset="0"/>
                <a:cs typeface="Calibri" pitchFamily="34" charset="0"/>
              </a:rPr>
              <a:t>+c, -s, +r, +w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305800" y="5005388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-c, +s, -r, +w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8305800" y="5386388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2" grpId="0" animBg="1"/>
      <p:bldP spid="1132563" grpId="0" animBg="1"/>
      <p:bldP spid="1132564" grpId="0" animBg="1"/>
      <p:bldP spid="1132565" grpId="0" animBg="1"/>
      <p:bldP spid="1132566" grpId="0" animBg="1"/>
      <p:bldP spid="31" grpId="0" animBg="1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987040" y="1321243"/>
            <a:ext cx="5867400" cy="210819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For </a:t>
            </a:r>
            <a:r>
              <a:rPr lang="en-US" sz="2800" dirty="0" err="1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=1, 2, …, n</a:t>
            </a:r>
          </a:p>
          <a:p>
            <a:pPr lvl="2"/>
            <a:endParaRPr lang="en-US" sz="800" dirty="0">
              <a:ea typeface="ＭＳ Ｐゴシック" pitchFamily="34" charset="-128"/>
            </a:endParaRPr>
          </a:p>
          <a:p>
            <a:pPr lvl="1"/>
            <a:r>
              <a:rPr lang="en-US" sz="2400" dirty="0">
                <a:ea typeface="ＭＳ Ｐゴシック" pitchFamily="34" charset="-128"/>
              </a:rPr>
              <a:t>Sample 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 from P(X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 | Parents(X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Return (x</a:t>
            </a:r>
            <a:r>
              <a:rPr lang="en-US" sz="2800" baseline="-25000" dirty="0">
                <a:ea typeface="ＭＳ Ｐゴシック" pitchFamily="34" charset="-128"/>
              </a:rPr>
              <a:t>1</a:t>
            </a:r>
            <a:r>
              <a:rPr lang="en-US" sz="2800" dirty="0">
                <a:ea typeface="ＭＳ Ｐゴシック" pitchFamily="34" charset="-128"/>
              </a:rPr>
              <a:t>, x</a:t>
            </a:r>
            <a:r>
              <a:rPr lang="en-US" sz="2800" baseline="-25000" dirty="0">
                <a:ea typeface="ＭＳ Ｐゴシック" pitchFamily="34" charset="-128"/>
              </a:rPr>
              <a:t>2</a:t>
            </a:r>
            <a:r>
              <a:rPr lang="en-US" sz="2800" dirty="0">
                <a:ea typeface="ＭＳ Ｐゴシック" pitchFamily="34" charset="-128"/>
              </a:rPr>
              <a:t>, …, </a:t>
            </a:r>
            <a:r>
              <a:rPr lang="en-US" sz="2800" dirty="0" err="1">
                <a:ea typeface="ＭＳ Ｐゴシック" pitchFamily="34" charset="-128"/>
              </a:rPr>
              <a:t>x</a:t>
            </a:r>
            <a:r>
              <a:rPr lang="en-US" sz="2800" baseline="-25000" dirty="0" err="1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3755742"/>
            <a:ext cx="12191997" cy="31022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a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Given this Bayes Net &amp; CPT,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Algorithm: Multiply likelihood of each node given parents: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  <a:blipFill>
                <a:blip r:embed="rId2"/>
                <a:stretch>
                  <a:fillRect l="-2280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1" name="Group 40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45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48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33400" y="4010595"/>
            <a:ext cx="5190139" cy="2310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>
                <a:ea typeface="ＭＳ Ｐゴシック" pitchFamily="34" charset="-128"/>
              </a:rPr>
              <a:t>w = 1.0</a:t>
            </a:r>
          </a:p>
          <a:p>
            <a:r>
              <a:rPr lang="en-US" sz="2800" kern="0" dirty="0">
                <a:ea typeface="ＭＳ Ｐゴシック" pitchFamily="34" charset="-128"/>
              </a:rPr>
              <a:t>for </a:t>
            </a:r>
            <a:r>
              <a:rPr lang="en-US" sz="2800" kern="0" dirty="0" err="1">
                <a:ea typeface="ＭＳ Ｐゴシック" pitchFamily="34" charset="-128"/>
              </a:rPr>
              <a:t>i</a:t>
            </a:r>
            <a:r>
              <a:rPr lang="en-US" sz="2800" kern="0" dirty="0">
                <a:ea typeface="ＭＳ Ｐゴシック" pitchFamily="34" charset="-128"/>
              </a:rPr>
              <a:t>=1, 2, …, n</a:t>
            </a:r>
          </a:p>
          <a:p>
            <a:pPr lvl="1"/>
            <a:r>
              <a:rPr lang="en-US" kern="0" dirty="0">
                <a:ea typeface="ＭＳ Ｐゴシック" pitchFamily="34" charset="-128"/>
              </a:rPr>
              <a:t>Set w = w * P(x</a:t>
            </a:r>
            <a:r>
              <a:rPr lang="en-US" kern="0" baseline="-25000" dirty="0">
                <a:ea typeface="ＭＳ Ｐゴシック" pitchFamily="34" charset="-128"/>
              </a:rPr>
              <a:t>i</a:t>
            </a:r>
            <a:r>
              <a:rPr lang="en-US" kern="0" dirty="0">
                <a:ea typeface="ＭＳ Ｐゴシック" pitchFamily="34" charset="-128"/>
              </a:rPr>
              <a:t> | Parents(X</a:t>
            </a:r>
            <a:r>
              <a:rPr lang="en-US" kern="0" baseline="-25000" dirty="0">
                <a:ea typeface="ＭＳ Ｐゴシック" pitchFamily="34" charset="-128"/>
              </a:rPr>
              <a:t>i</a:t>
            </a:r>
            <a:r>
              <a:rPr lang="en-US" kern="0" dirty="0">
                <a:ea typeface="ＭＳ Ｐゴシック" pitchFamily="34" charset="-128"/>
              </a:rPr>
              <a:t>))</a:t>
            </a:r>
          </a:p>
          <a:p>
            <a:r>
              <a:rPr lang="en-US" sz="2800" kern="0" dirty="0">
                <a:ea typeface="ＭＳ Ｐゴシック" pitchFamily="34" charset="-128"/>
              </a:rPr>
              <a:t>return w</a:t>
            </a:r>
          </a:p>
        </p:txBody>
      </p:sp>
    </p:spTree>
    <p:extLst>
      <p:ext uri="{BB962C8B-B14F-4D97-AF65-F5344CB8AC3E}">
        <p14:creationId xmlns:p14="http://schemas.microsoft.com/office/powerpoint/2010/main" val="128181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55320" y="1272540"/>
            <a:ext cx="8229600" cy="4876800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  <a:cs typeface="Calibri" pitchFamily="34" charset="0"/>
              </a:rPr>
              <a:t>This process generates samples with probability:</a:t>
            </a: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	…i.e. the BN</a:t>
            </a:r>
            <a:r>
              <a:rPr lang="ja-JP" altLang="en-US" sz="2400" dirty="0">
                <a:ea typeface="ＭＳ Ｐゴシック" pitchFamily="34" charset="-128"/>
                <a:cs typeface="Calibri" pitchFamily="34" charset="0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Calibri" pitchFamily="34" charset="0"/>
              </a:rPr>
              <a:t>s joint probability</a:t>
            </a: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 dirty="0">
                <a:ea typeface="ＭＳ Ｐゴシック" pitchFamily="34" charset="-128"/>
                <a:cs typeface="Calibri" pitchFamily="34" charset="0"/>
              </a:rPr>
              <a:t>Let the number of samples of an event be</a:t>
            </a: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 dirty="0">
                <a:ea typeface="ＭＳ Ｐゴシック" pitchFamily="34" charset="-128"/>
                <a:cs typeface="Calibri" pitchFamily="34" charset="0"/>
              </a:rPr>
              <a:t>Then</a:t>
            </a: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endParaRPr lang="en-US" sz="2400" dirty="0"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17412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20" y="1834515"/>
            <a:ext cx="70866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34740"/>
            <a:ext cx="18605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2" y="4526280"/>
            <a:ext cx="6383338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Prior Sampling</a:t>
            </a:r>
          </a:p>
        </p:txBody>
      </p:sp>
      <p:cxnSp>
        <p:nvCxnSpPr>
          <p:cNvPr id="25" name="AutoShape 6">
            <a:extLst>
              <a:ext uri="{FF2B5EF4-FFF2-40B4-BE49-F238E27FC236}">
                <a16:creationId xmlns:a16="http://schemas.microsoft.com/office/drawing/2014/main" id="{DFAB3DF0-FA62-493F-B78D-4B31264D25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25ECB73A-4D7B-4E5C-A147-596C85D4F5D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F123BF-DD59-4096-BED1-2EE64AC4CA52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4CDAD716-3004-4702-B430-05324717D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9143700-6318-48DF-BA62-12D93E63D8C1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2394B39-897F-4A8D-A3BB-EADBFC3A35D3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31" name="Oval 3">
              <a:extLst>
                <a:ext uri="{FF2B5EF4-FFF2-40B4-BE49-F238E27FC236}">
                  <a16:creationId xmlns:a16="http://schemas.microsoft.com/office/drawing/2014/main" id="{5C8F3A12-BA67-48B5-B5CB-8EF30650D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DCB82AE-7941-4C20-9F4A-F7611D7A2EDE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A48258B-0C35-4487-9636-169B9FDCEBF5}"/>
              </a:ext>
            </a:extLst>
          </p:cNvPr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4" name="Oval 3">
              <a:extLst>
                <a:ext uri="{FF2B5EF4-FFF2-40B4-BE49-F238E27FC236}">
                  <a16:creationId xmlns:a16="http://schemas.microsoft.com/office/drawing/2014/main" id="{6E9F231E-E4A5-4DC6-B502-3794552B9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57A87E7-4BC2-4A07-8B6C-255C4FA64B1E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0CFDD07-B0AE-442C-960D-E8A197968C36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8D96DEC-2CB0-4E6B-ACD1-1FD536C25D40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4F41EDC-477C-4863-84DA-2E800F19944C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D9C6EC5-6DD3-4C9B-ABE3-0F42D537A4EA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D9C6EC5-6DD3-4C9B-ABE3-0F42D537A4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99560E3-B3EC-4FB2-B640-700F77DA8B30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99560E3-B3EC-4FB2-B640-700F77DA8B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25435A0-C21E-4DCD-ADBB-F5D82ECEC5B1}"/>
                  </a:ext>
                </a:extLst>
              </p:cNvPr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25435A0-C21E-4DCD-ADBB-F5D82ECEC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0269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5439" y="1028700"/>
            <a:ext cx="8229600" cy="48006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ll get a bunch of samples from the BN: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+w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If we want to know P(W)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counts &lt;+w:4,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-w:1&gt;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Normalize to get P(W) =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&lt;+w:0.8,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-w:0.2&gt;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will get closer to the true distribution with more samples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Can estimate anything else, too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What about P(C| 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Fast: can use fewer samples if less time (what’s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 the drawback?)</a:t>
            </a:r>
            <a:endParaRPr lang="en-US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315200" y="1905000"/>
            <a:ext cx="1652499" cy="1447799"/>
            <a:chOff x="7416868" y="3352800"/>
            <a:chExt cx="2870132" cy="2514600"/>
          </a:xfrm>
        </p:grpSpPr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20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1" name="AutoShape 6"/>
            <p:cNvCxnSpPr>
              <a:cxnSpLocks noChangeShapeType="1"/>
              <a:stCxn id="19" idx="3"/>
              <a:endCxn id="20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6"/>
            <p:cNvCxnSpPr>
              <a:cxnSpLocks noChangeShapeType="1"/>
              <a:stCxn id="18" idx="5"/>
              <a:endCxn id="20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4" name="AutoShape 6"/>
            <p:cNvCxnSpPr>
              <a:cxnSpLocks noChangeShapeType="1"/>
              <a:stCxn id="23" idx="5"/>
              <a:endCxn id="19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" name="AutoShape 6"/>
            <p:cNvCxnSpPr>
              <a:cxnSpLocks noChangeShapeType="1"/>
              <a:stCxn id="23" idx="3"/>
              <a:endCxn id="18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Rejection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782858"/>
            <a:ext cx="12039597" cy="31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2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7315200" y="4849812"/>
            <a:ext cx="2895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sz="2000">
                <a:latin typeface="Calibri"/>
                <a:cs typeface="Calibri"/>
              </a:rPr>
              <a:t>	+c, </a:t>
            </a:r>
            <a:r>
              <a:rPr lang="en-US" sz="200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sz="2000">
                <a:latin typeface="Calibri"/>
                <a:cs typeface="Calibri"/>
              </a:rPr>
              <a:t>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>
                <a:latin typeface="Calibri"/>
                <a:cs typeface="Calibri"/>
              </a:rPr>
              <a:t>	+c, +s,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>
                <a:latin typeface="Calibri"/>
                <a:cs typeface="Calibri"/>
                <a:sym typeface="Symbol" pitchFamily="18" charset="2"/>
              </a:rPr>
              <a:t>	-</a:t>
            </a:r>
            <a:r>
              <a:rPr lang="en-US" sz="2000">
                <a:latin typeface="Calibri"/>
                <a:cs typeface="Calibri"/>
              </a:rPr>
              <a:t>c, +s, +r,  </a:t>
            </a:r>
            <a:r>
              <a:rPr lang="en-US" sz="200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sz="2000">
                <a:latin typeface="Calibri"/>
                <a:cs typeface="Calibri"/>
              </a:rPr>
              <a:t>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>
                <a:latin typeface="Calibri"/>
                <a:cs typeface="Calibri"/>
              </a:rPr>
              <a:t>	+c, </a:t>
            </a:r>
            <a:r>
              <a:rPr lang="en-US" sz="200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sz="2000">
                <a:latin typeface="Calibri"/>
                <a:cs typeface="Calibri"/>
              </a:rPr>
              <a:t>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>
                <a:latin typeface="Calibri"/>
                <a:cs typeface="Calibri"/>
                <a:sym typeface="Symbol" pitchFamily="18" charset="2"/>
              </a:rPr>
              <a:t>	-</a:t>
            </a:r>
            <a:r>
              <a:rPr lang="en-US" sz="2000">
                <a:latin typeface="Calibri"/>
                <a:cs typeface="Calibri"/>
              </a:rPr>
              <a:t>c,  -s,  </a:t>
            </a:r>
            <a:r>
              <a:rPr lang="en-US" sz="200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sz="2000">
                <a:latin typeface="Calibri"/>
                <a:cs typeface="Calibri"/>
              </a:rPr>
              <a:t>r, +w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ＭＳ Ｐゴシック" pitchFamily="34" charset="-128"/>
                <a:cs typeface="Calibri Light" panose="020F0302020204030204" pitchFamily="34" charset="0"/>
              </a:rPr>
              <a:t>Rejection Sampling</a:t>
            </a:r>
          </a:p>
        </p:txBody>
      </p:sp>
      <p:sp>
        <p:nvSpPr>
          <p:cNvPr id="11345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58674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Let</a:t>
            </a:r>
            <a:r>
              <a:rPr lang="ja-JP" altLang="en-US" sz="28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s say we want P(C)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No point keeping all samples around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Just tally counts of C as we go</a:t>
            </a:r>
          </a:p>
          <a:p>
            <a:pPr lvl="2"/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Let</a:t>
            </a:r>
            <a:r>
              <a:rPr lang="ja-JP" altLang="en-US" sz="28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s say we want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+s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Same thing: tally C outcomes, but ignore (reject) samples which don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t have S=+s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is called rejection sampling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It is also consistent for conditional probabilities (i.e., correct in the limit)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8077200" y="2971800"/>
            <a:ext cx="1652499" cy="1447799"/>
            <a:chOff x="7416868" y="3352800"/>
            <a:chExt cx="2870132" cy="2514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20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2" name="AutoShape 6"/>
            <p:cNvCxnSpPr>
              <a:cxnSpLocks noChangeShapeType="1"/>
              <a:stCxn id="20" idx="3"/>
              <a:endCxn id="21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AutoShape 6"/>
            <p:cNvCxnSpPr>
              <a:cxnSpLocks noChangeShapeType="1"/>
              <a:stCxn id="19" idx="5"/>
              <a:endCxn id="21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4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5" name="AutoShape 6"/>
            <p:cNvCxnSpPr>
              <a:cxnSpLocks noChangeShapeType="1"/>
              <a:stCxn id="24" idx="5"/>
              <a:endCxn id="20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4" idx="3"/>
              <a:endCxn id="19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Rejection Sampling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3276600" y="1145171"/>
            <a:ext cx="6263640" cy="302442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n</a:t>
            </a:r>
          </a:p>
          <a:p>
            <a:pPr lvl="2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Sample 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from P(X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| Parents(X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If 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not consistent with evidence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Reject: Return, and no sample is generated in this cycle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n</a:t>
            </a:r>
            <a:r>
              <a:rPr lang="en-US" sz="24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2" y="4319829"/>
            <a:ext cx="9753596" cy="25381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Weighting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37640"/>
            <a:ext cx="12191999" cy="29107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76400"/>
            <a:ext cx="2622550" cy="20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45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096000" y="1524000"/>
            <a:ext cx="5943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Idea: fix evidence variables and sample the rest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Problem: sample distribution not consistent!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Solution: weight by probability of evidence given parents</a:t>
            </a:r>
          </a:p>
        </p:txBody>
      </p:sp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66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867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Problem with rejection sampling: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If evidence is unlikely, rejects lots of samples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Evidence not exploited </a:t>
            </a:r>
            <a:r>
              <a:rPr lang="en-US" altLang="ja-JP" sz="2000" dirty="0">
                <a:ea typeface="ＭＳ Ｐゴシック" pitchFamily="34" charset="-128"/>
                <a:cs typeface="Calibri" pitchFamily="34" charset="0"/>
              </a:rPr>
              <a:t>as you sample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Consider P(</a:t>
            </a:r>
            <a:r>
              <a:rPr lang="en-US" sz="2000" dirty="0" err="1">
                <a:ea typeface="ＭＳ Ｐゴシック" pitchFamily="34" charset="-128"/>
                <a:cs typeface="Calibri" pitchFamily="34" charset="0"/>
              </a:rPr>
              <a:t>Shape|blue</a:t>
            </a: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</p:txBody>
      </p:sp>
      <p:cxnSp>
        <p:nvCxnSpPr>
          <p:cNvPr id="1136645" name="AutoShape 5"/>
          <p:cNvCxnSpPr>
            <a:cxnSpLocks noChangeShapeType="1"/>
            <a:stCxn id="1136646" idx="6"/>
            <a:endCxn id="1136647" idx="2"/>
          </p:cNvCxnSpPr>
          <p:nvPr/>
        </p:nvCxnSpPr>
        <p:spPr bwMode="auto">
          <a:xfrm>
            <a:off x="7408863" y="3944938"/>
            <a:ext cx="9588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46" name="Oval 6"/>
          <p:cNvSpPr>
            <a:spLocks noChangeArrowheads="1"/>
          </p:cNvSpPr>
          <p:nvPr/>
        </p:nvSpPr>
        <p:spPr bwMode="auto">
          <a:xfrm>
            <a:off x="61722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Shape</a:t>
            </a:r>
          </a:p>
        </p:txBody>
      </p:sp>
      <p:sp>
        <p:nvSpPr>
          <p:cNvPr id="1136647" name="Oval 7"/>
          <p:cNvSpPr>
            <a:spLocks noChangeArrowheads="1"/>
          </p:cNvSpPr>
          <p:nvPr/>
        </p:nvSpPr>
        <p:spPr bwMode="auto">
          <a:xfrm>
            <a:off x="8382000" y="3657600"/>
            <a:ext cx="1222375" cy="574675"/>
          </a:xfrm>
          <a:prstGeom prst="ellipse">
            <a:avLst/>
          </a:prstGeom>
          <a:solidFill>
            <a:srgbClr val="3333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Color</a:t>
            </a:r>
          </a:p>
        </p:txBody>
      </p:sp>
      <p:sp>
        <p:nvSpPr>
          <p:cNvPr id="1136649" name="Line 9"/>
          <p:cNvSpPr>
            <a:spLocks noChangeShapeType="1"/>
          </p:cNvSpPr>
          <p:nvPr/>
        </p:nvSpPr>
        <p:spPr bwMode="auto">
          <a:xfrm flipV="1">
            <a:off x="8534400" y="3657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6650" name="Line 10"/>
          <p:cNvSpPr>
            <a:spLocks noChangeShapeType="1"/>
          </p:cNvSpPr>
          <p:nvPr/>
        </p:nvSpPr>
        <p:spPr bwMode="auto">
          <a:xfrm flipV="1">
            <a:off x="8915400" y="3733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36651" name="AutoShape 11"/>
          <p:cNvCxnSpPr>
            <a:cxnSpLocks noChangeShapeType="1"/>
            <a:stCxn id="1136652" idx="6"/>
            <a:endCxn id="1136653" idx="2"/>
          </p:cNvCxnSpPr>
          <p:nvPr/>
        </p:nvCxnSpPr>
        <p:spPr bwMode="auto">
          <a:xfrm>
            <a:off x="1524000" y="3944938"/>
            <a:ext cx="5334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52" name="Oval 12"/>
          <p:cNvSpPr>
            <a:spLocks noChangeArrowheads="1"/>
          </p:cNvSpPr>
          <p:nvPr/>
        </p:nvSpPr>
        <p:spPr bwMode="auto">
          <a:xfrm>
            <a:off x="301625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Shape</a:t>
            </a:r>
          </a:p>
        </p:txBody>
      </p:sp>
      <p:sp>
        <p:nvSpPr>
          <p:cNvPr id="1136653" name="Oval 13"/>
          <p:cNvSpPr>
            <a:spLocks noChangeArrowheads="1"/>
          </p:cNvSpPr>
          <p:nvPr/>
        </p:nvSpPr>
        <p:spPr bwMode="auto">
          <a:xfrm>
            <a:off x="20574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Color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4200" y="3124200"/>
            <a:ext cx="251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pyramid,  green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pyramid,  red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sphere,   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cube,         red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 sphere,      green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448800" y="3093184"/>
            <a:ext cx="2743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pyramid,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pyramid,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sphere,   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cube,         blue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sphere,      blue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257800"/>
            <a:ext cx="5791200" cy="13826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294590"/>
            <a:ext cx="5486399" cy="1427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450080"/>
            <a:ext cx="1295400" cy="1036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6" grpId="0" animBg="1"/>
      <p:bldP spid="1136647" grpId="0" animBg="1"/>
      <p:bldP spid="1136649" grpId="0" animBg="1"/>
      <p:bldP spid="1136650" grpId="0" animBg="1"/>
      <p:bldP spid="1136652" grpId="0" animBg="1"/>
      <p:bldP spid="1136653" grpId="0" animBg="1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486400" y="1600200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438400" y="4572000"/>
            <a:ext cx="24384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6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438400" y="2814638"/>
            <a:ext cx="13716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495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2438400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486400" y="1620838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514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153400" y="2814638"/>
            <a:ext cx="1371600" cy="538162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529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8" y="2438400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229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3550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38400" y="4602163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3588" name="TextBox 39"/>
          <p:cNvSpPr txBox="1">
            <a:spLocks noChangeArrowheads="1"/>
          </p:cNvSpPr>
          <p:nvPr/>
        </p:nvSpPr>
        <p:spPr bwMode="auto">
          <a:xfrm>
            <a:off x="7696200" y="43434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Samples:</a:t>
            </a:r>
          </a:p>
        </p:txBody>
      </p:sp>
      <p:sp>
        <p:nvSpPr>
          <p:cNvPr id="63589" name="TextBox 40"/>
          <p:cNvSpPr txBox="1">
            <a:spLocks noChangeArrowheads="1"/>
          </p:cNvSpPr>
          <p:nvPr/>
        </p:nvSpPr>
        <p:spPr bwMode="auto">
          <a:xfrm>
            <a:off x="8001000" y="48006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+c, +s, +r, +w</a:t>
            </a:r>
          </a:p>
        </p:txBody>
      </p:sp>
      <p:sp>
        <p:nvSpPr>
          <p:cNvPr id="63590" name="TextBox 42"/>
          <p:cNvSpPr txBox="1">
            <a:spLocks noChangeArrowheads="1"/>
          </p:cNvSpPr>
          <p:nvPr/>
        </p:nvSpPr>
        <p:spPr bwMode="auto">
          <a:xfrm>
            <a:off x="8077200" y="51054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…</a:t>
            </a:r>
          </a:p>
        </p:txBody>
      </p:sp>
      <p:sp>
        <p:nvSpPr>
          <p:cNvPr id="63591" name="Oval 4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63592" name="Oval 5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63593" name="Oval 6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63594" name="Oval 7"/>
          <p:cNvSpPr>
            <a:spLocks noChangeArrowheads="1"/>
          </p:cNvSpPr>
          <p:nvPr/>
        </p:nvSpPr>
        <p:spPr bwMode="auto">
          <a:xfrm>
            <a:off x="5407025" y="4378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cxnSp>
        <p:nvCxnSpPr>
          <p:cNvPr id="63595" name="AutoShape 8"/>
          <p:cNvCxnSpPr>
            <a:cxnSpLocks noChangeShapeType="1"/>
            <a:stCxn id="51" idx="5"/>
            <a:endCxn id="63593" idx="1"/>
          </p:cNvCxnSpPr>
          <p:nvPr/>
        </p:nvCxnSpPr>
        <p:spPr bwMode="auto">
          <a:xfrm>
            <a:off x="6453188" y="2901950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6" name="AutoShape 9"/>
          <p:cNvCxnSpPr>
            <a:cxnSpLocks noChangeShapeType="1"/>
            <a:stCxn id="63591" idx="3"/>
            <a:endCxn id="63592" idx="7"/>
          </p:cNvCxnSpPr>
          <p:nvPr/>
        </p:nvCxnSpPr>
        <p:spPr bwMode="auto">
          <a:xfrm flipH="1">
            <a:off x="5081588" y="2901950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7" name="AutoShape 10"/>
          <p:cNvCxnSpPr>
            <a:cxnSpLocks noChangeShapeType="1"/>
            <a:stCxn id="63592" idx="5"/>
            <a:endCxn id="63594" idx="1"/>
          </p:cNvCxnSpPr>
          <p:nvPr/>
        </p:nvCxnSpPr>
        <p:spPr bwMode="auto">
          <a:xfrm>
            <a:off x="5081588" y="3870325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8" name="AutoShape 11"/>
          <p:cNvCxnSpPr>
            <a:cxnSpLocks noChangeShapeType="1"/>
            <a:stCxn id="63593" idx="3"/>
            <a:endCxn id="63594" idx="7"/>
          </p:cNvCxnSpPr>
          <p:nvPr/>
        </p:nvCxnSpPr>
        <p:spPr bwMode="auto">
          <a:xfrm flipH="1">
            <a:off x="6450013" y="3892550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63600" name="Oval 17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53" name="Oval 18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63602" name="Oval 19"/>
          <p:cNvSpPr>
            <a:spLocks noChangeArrowheads="1"/>
          </p:cNvSpPr>
          <p:nvPr/>
        </p:nvSpPr>
        <p:spPr bwMode="auto">
          <a:xfrm>
            <a:off x="5410200" y="43783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sp>
        <p:nvSpPr>
          <p:cNvPr id="63603" name="Line 23"/>
          <p:cNvSpPr>
            <a:spLocks noChangeShapeType="1"/>
          </p:cNvSpPr>
          <p:nvPr/>
        </p:nvSpPr>
        <p:spPr bwMode="auto">
          <a:xfrm flipV="1">
            <a:off x="5562600" y="4419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4" name="Line 24"/>
          <p:cNvSpPr>
            <a:spLocks noChangeShapeType="1"/>
          </p:cNvSpPr>
          <p:nvPr/>
        </p:nvSpPr>
        <p:spPr bwMode="auto">
          <a:xfrm flipV="1">
            <a:off x="5943600" y="4495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5" name="Line 25"/>
          <p:cNvSpPr>
            <a:spLocks noChangeShapeType="1"/>
          </p:cNvSpPr>
          <p:nvPr/>
        </p:nvSpPr>
        <p:spPr bwMode="auto">
          <a:xfrm flipV="1">
            <a:off x="4114800" y="33528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6" name="Line 26"/>
          <p:cNvSpPr>
            <a:spLocks noChangeShapeType="1"/>
          </p:cNvSpPr>
          <p:nvPr/>
        </p:nvSpPr>
        <p:spPr bwMode="auto">
          <a:xfrm flipV="1">
            <a:off x="4495800" y="34290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607" name="Picture 2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969000"/>
            <a:ext cx="10445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3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5969000"/>
            <a:ext cx="582612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943600"/>
            <a:ext cx="7588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6" grpId="0" animBg="1"/>
      <p:bldP spid="31" grpId="0" animBg="1"/>
      <p:bldP spid="51" grpId="0" animBg="1"/>
      <p:bldP spid="5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3603908" y="986052"/>
            <a:ext cx="4717131" cy="3685008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w = 1.0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n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= observation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for X</a:t>
            </a:r>
            <a:r>
              <a:rPr lang="en-US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Set w = w *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else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n</a:t>
            </a:r>
            <a:r>
              <a:rPr lang="en-US" sz="2400" dirty="0">
                <a:ea typeface="ＭＳ Ｐゴシック" pitchFamily="34" charset="-128"/>
              </a:rPr>
              <a:t>), 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26C59C-DAAE-418B-96B0-D92B2822D705}"/>
              </a:ext>
            </a:extLst>
          </p:cNvPr>
          <p:cNvGrpSpPr/>
          <p:nvPr/>
        </p:nvGrpSpPr>
        <p:grpSpPr>
          <a:xfrm>
            <a:off x="1965960" y="4792980"/>
            <a:ext cx="8458200" cy="2042242"/>
            <a:chOff x="1447800" y="4201160"/>
            <a:chExt cx="9372600" cy="2634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4597576"/>
              <a:ext cx="9372600" cy="223764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4201160"/>
              <a:ext cx="990600" cy="7924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65916" y="2362200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n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1447800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Prior </a:t>
            </a:r>
            <a:r>
              <a:rPr lang="en-US" sz="2400" kern="0" dirty="0">
                <a:solidFill>
                  <a:srgbClr val="00B0F0"/>
                </a:solidFill>
                <a:ea typeface="ＭＳ Ｐゴシック" pitchFamily="34" charset="-128"/>
                <a:cs typeface="Calibri" pitchFamily="34" charset="0"/>
              </a:rPr>
              <a:t>Sampling</a:t>
            </a:r>
            <a:endParaRPr lang="en-US" sz="2000" kern="0" dirty="0">
              <a:solidFill>
                <a:srgbClr val="00B0F0"/>
              </a:solidFill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91000" y="1447800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 </a:t>
            </a: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Weighted</a:t>
            </a: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 </a:t>
            </a:r>
            <a:r>
              <a:rPr lang="en-US" sz="2400" kern="0" dirty="0">
                <a:solidFill>
                  <a:srgbClr val="00B0F0"/>
                </a:solidFill>
                <a:ea typeface="ＭＳ Ｐゴシック" pitchFamily="34" charset="-128"/>
                <a:cs typeface="Calibri" pitchFamily="34" charset="0"/>
              </a:rPr>
              <a:t>Sampling</a:t>
            </a:r>
            <a:endParaRPr lang="en-US" sz="2000" kern="0" dirty="0">
              <a:solidFill>
                <a:srgbClr val="00B0F0"/>
              </a:solidFill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49832" y="1455420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Likelihood Weighted</a:t>
            </a:r>
            <a:endParaRPr lang="en-US" sz="2000" kern="0" dirty="0">
              <a:solidFill>
                <a:srgbClr val="FF0000"/>
              </a:solidFill>
              <a:ea typeface="ＭＳ Ｐゴシック" pitchFamily="34" charset="-128"/>
              <a:cs typeface="Calibri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304800" y="2362200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pitchFamily="34" charset="-128"/>
              </a:rPr>
              <a:t>Input: no evidence</a:t>
            </a:r>
          </a:p>
          <a:p>
            <a:r>
              <a:rPr lang="en-US" sz="2000" dirty="0">
                <a:ea typeface="ＭＳ Ｐゴシック" pitchFamily="34" charset="-128"/>
              </a:rPr>
              <a:t> </a:t>
            </a:r>
          </a:p>
          <a:p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n</a:t>
            </a:r>
          </a:p>
          <a:p>
            <a:r>
              <a:rPr lang="en-US" sz="1800" dirty="0">
                <a:ea typeface="ＭＳ Ｐゴシック" pitchFamily="34" charset="-128"/>
              </a:rPr>
              <a:t>    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marL="230187" lvl="2" indent="0">
              <a:buNone/>
            </a:pP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    </a:t>
            </a:r>
          </a:p>
          <a:p>
            <a:pPr lvl="2"/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Sample 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from P(X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))</a:t>
            </a:r>
          </a:p>
          <a:p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(x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1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2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…, </a:t>
            </a:r>
            <a:r>
              <a:rPr lang="en-US" sz="2000" dirty="0" err="1">
                <a:solidFill>
                  <a:srgbClr val="00B0F0"/>
                </a:solidFill>
                <a:ea typeface="ＭＳ Ｐゴシック" pitchFamily="34" charset="-128"/>
              </a:rPr>
              <a:t>x</a:t>
            </a:r>
            <a:r>
              <a:rPr lang="en-US" sz="2000" baseline="-25000" dirty="0" err="1">
                <a:solidFill>
                  <a:srgbClr val="00B0F0"/>
                </a:solidFill>
                <a:ea typeface="ＭＳ Ｐゴシック" pitchFamily="34" charset="-128"/>
              </a:rPr>
              <a:t>n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)</a:t>
            </a:r>
            <a:endParaRPr lang="en-US" sz="2000" dirty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27316" y="2362200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n</a:t>
            </a:r>
          </a:p>
          <a:p>
            <a:r>
              <a:rPr lang="en-US" sz="1800" dirty="0">
                <a:ea typeface="ＭＳ Ｐゴシック" pitchFamily="34" charset="-128"/>
              </a:rPr>
              <a:t>    if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= observation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for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   else</a:t>
            </a:r>
          </a:p>
          <a:p>
            <a:pPr lvl="2"/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Sample 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from P(X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))</a:t>
            </a:r>
          </a:p>
          <a:p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(x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1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2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…, </a:t>
            </a:r>
            <a:r>
              <a:rPr lang="en-US" sz="2000" dirty="0" err="1">
                <a:solidFill>
                  <a:srgbClr val="00B0F0"/>
                </a:solidFill>
                <a:ea typeface="ＭＳ Ｐゴシック" pitchFamily="34" charset="-128"/>
              </a:rPr>
              <a:t>x</a:t>
            </a:r>
            <a:r>
              <a:rPr lang="en-US" sz="2000" baseline="-25000" dirty="0" err="1">
                <a:solidFill>
                  <a:srgbClr val="00B0F0"/>
                </a:solidFill>
                <a:ea typeface="ＭＳ Ｐゴシック" pitchFamily="34" charset="-128"/>
              </a:rPr>
              <a:t>n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),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046108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7667" name="Rectangle 3"/>
          <p:cNvSpPr>
            <a:spLocks noGrp="1" noChangeArrowheads="1"/>
          </p:cNvSpPr>
          <p:nvPr>
            <p:ph idx="1"/>
          </p:nvPr>
        </p:nvSpPr>
        <p:spPr>
          <a:xfrm>
            <a:off x="726831" y="1129435"/>
            <a:ext cx="8153400" cy="3581400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Sampling distribution if z sampled and e fixed evidence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Now, samples have weights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Together, weighted sampling distribution is consistent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6451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90" y="1761856"/>
            <a:ext cx="449103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84" y="3700879"/>
            <a:ext cx="41386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6353459"/>
            <a:ext cx="1208088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18" name="Group 30"/>
          <p:cNvGrpSpPr>
            <a:grpSpLocks/>
          </p:cNvGrpSpPr>
          <p:nvPr/>
        </p:nvGrpSpPr>
        <p:grpSpPr bwMode="auto">
          <a:xfrm>
            <a:off x="7848600" y="2438400"/>
            <a:ext cx="2438400" cy="1573213"/>
            <a:chOff x="3456" y="1414"/>
            <a:chExt cx="2496" cy="1610"/>
          </a:xfrm>
        </p:grpSpPr>
        <p:sp>
          <p:nvSpPr>
            <p:cNvPr id="64521" name="Oval 14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Cloudy</a:t>
              </a:r>
            </a:p>
          </p:txBody>
        </p:sp>
        <p:sp>
          <p:nvSpPr>
            <p:cNvPr id="64522" name="Oval 15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23" name="Oval 16"/>
            <p:cNvSpPr>
              <a:spLocks noChangeArrowheads="1"/>
            </p:cNvSpPr>
            <p:nvPr/>
          </p:nvSpPr>
          <p:spPr bwMode="auto">
            <a:xfrm>
              <a:off x="5182" y="2038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R</a:t>
              </a:r>
            </a:p>
          </p:txBody>
        </p:sp>
        <p:sp>
          <p:nvSpPr>
            <p:cNvPr id="64524" name="Oval 17"/>
            <p:cNvSpPr>
              <a:spLocks noChangeArrowheads="1"/>
            </p:cNvSpPr>
            <p:nvPr/>
          </p:nvSpPr>
          <p:spPr bwMode="auto">
            <a:xfrm>
              <a:off x="4318" y="2662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64525" name="AutoShape 18"/>
            <p:cNvCxnSpPr>
              <a:cxnSpLocks noChangeShapeType="1"/>
              <a:stCxn id="64529" idx="5"/>
              <a:endCxn id="64523" idx="1"/>
            </p:cNvCxnSpPr>
            <p:nvPr/>
          </p:nvCxnSpPr>
          <p:spPr bwMode="auto">
            <a:xfrm>
              <a:off x="4977" y="1732"/>
              <a:ext cx="318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6" name="AutoShape 19"/>
            <p:cNvCxnSpPr>
              <a:cxnSpLocks noChangeShapeType="1"/>
              <a:stCxn id="64521" idx="3"/>
              <a:endCxn id="64522" idx="7"/>
            </p:cNvCxnSpPr>
            <p:nvPr/>
          </p:nvCxnSpPr>
          <p:spPr bwMode="auto">
            <a:xfrm flipH="1">
              <a:off x="4113" y="1732"/>
              <a:ext cx="320" cy="3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7" name="AutoShape 20"/>
            <p:cNvCxnSpPr>
              <a:cxnSpLocks noChangeShapeType="1"/>
              <a:stCxn id="64522" idx="5"/>
              <a:endCxn id="64524" idx="1"/>
            </p:cNvCxnSpPr>
            <p:nvPr/>
          </p:nvCxnSpPr>
          <p:spPr bwMode="auto">
            <a:xfrm>
              <a:off x="4113" y="2342"/>
              <a:ext cx="318" cy="36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8" name="AutoShape 21"/>
            <p:cNvCxnSpPr>
              <a:cxnSpLocks noChangeShapeType="1"/>
              <a:stCxn id="64523" idx="3"/>
              <a:endCxn id="64524" idx="7"/>
            </p:cNvCxnSpPr>
            <p:nvPr/>
          </p:nvCxnSpPr>
          <p:spPr bwMode="auto">
            <a:xfrm flipH="1">
              <a:off x="4975" y="2356"/>
              <a:ext cx="320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4529" name="Oval 22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  <a:cs typeface="Calibri" pitchFamily="34" charset="0"/>
                </a:rPr>
                <a:t>C</a:t>
              </a:r>
            </a:p>
          </p:txBody>
        </p:sp>
        <p:sp>
          <p:nvSpPr>
            <p:cNvPr id="64530" name="Oval 23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S</a:t>
              </a:r>
            </a:p>
          </p:txBody>
        </p:sp>
        <p:sp>
          <p:nvSpPr>
            <p:cNvPr id="64531" name="Oval 25"/>
            <p:cNvSpPr>
              <a:spLocks noChangeArrowheads="1"/>
            </p:cNvSpPr>
            <p:nvPr/>
          </p:nvSpPr>
          <p:spPr bwMode="auto">
            <a:xfrm>
              <a:off x="4320" y="2662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W</a:t>
              </a:r>
            </a:p>
          </p:txBody>
        </p:sp>
        <p:sp>
          <p:nvSpPr>
            <p:cNvPr id="64532" name="Line 26"/>
            <p:cNvSpPr>
              <a:spLocks noChangeShapeType="1"/>
            </p:cNvSpPr>
            <p:nvPr/>
          </p:nvSpPr>
          <p:spPr bwMode="auto">
            <a:xfrm flipV="1">
              <a:off x="4392" y="2662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3" name="Line 27"/>
            <p:cNvSpPr>
              <a:spLocks noChangeShapeType="1"/>
            </p:cNvSpPr>
            <p:nvPr/>
          </p:nvSpPr>
          <p:spPr bwMode="auto">
            <a:xfrm flipV="1">
              <a:off x="4632" y="2710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4" name="Line 28"/>
            <p:cNvSpPr>
              <a:spLocks noChangeShapeType="1"/>
            </p:cNvSpPr>
            <p:nvPr/>
          </p:nvSpPr>
          <p:spPr bwMode="auto">
            <a:xfrm flipV="1">
              <a:off x="3504" y="2016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5" name="Line 29"/>
            <p:cNvSpPr>
              <a:spLocks noChangeShapeType="1"/>
            </p:cNvSpPr>
            <p:nvPr/>
          </p:nvSpPr>
          <p:spPr bwMode="auto">
            <a:xfrm flipV="1">
              <a:off x="3744" y="2064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39938" name="Picture 2" descr="\\.host\Shared Folders\Shared with PC\likelihood_weighti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99487"/>
            <a:ext cx="83820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0AF4F9D7-9B03-46D9-A32F-8709E7E30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>
            <a:extLst>
              <a:ext uri="{FF2B5EF4-FFF2-40B4-BE49-F238E27FC236}">
                <a16:creationId xmlns:a16="http://schemas.microsoft.com/office/drawing/2014/main" id="{0608F640-049C-4582-8D14-A91CE43595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6B2206-A04B-4544-AC79-FC8BE36AD236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4BE6A0E0-F701-4F71-B15A-F6FE310BD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B3F79C3-3738-44F8-AF5C-90F6985C5D3A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A91ADC-9090-4331-A2D4-E718FAEAA002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32" name="Oval 3">
              <a:extLst>
                <a:ext uri="{FF2B5EF4-FFF2-40B4-BE49-F238E27FC236}">
                  <a16:creationId xmlns:a16="http://schemas.microsoft.com/office/drawing/2014/main" id="{CF383E25-E754-4ABF-B6F5-2D92F53A7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4EB0AE30-F79D-4241-BE5E-243F3029D7FA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2D99EE-2F88-4FE8-B053-98F844D079C6}"/>
              </a:ext>
            </a:extLst>
          </p:cNvPr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5" name="Oval 3">
              <a:extLst>
                <a:ext uri="{FF2B5EF4-FFF2-40B4-BE49-F238E27FC236}">
                  <a16:creationId xmlns:a16="http://schemas.microsoft.com/office/drawing/2014/main" id="{ABC3523D-7AC4-41D2-8979-F9D697E4E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D6C1738-C6E0-4308-BAF2-6642E8C92F22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3404B9C3-6FF4-4303-80AB-202411EFD7B4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D8329526-0F5F-417F-A00D-6E89407AED2D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083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1"/>
            <a:ext cx="5562600" cy="2362200"/>
          </a:xfrm>
        </p:spPr>
        <p:txBody>
          <a:bodyPr/>
          <a:lstStyle/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Likelihood weighting is good</a:t>
            </a:r>
          </a:p>
          <a:p>
            <a:pPr lvl="1"/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We have taken evidence into account as we generate the sample</a:t>
            </a:r>
          </a:p>
          <a:p>
            <a:pPr lvl="1"/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E.g. here, W</a:t>
            </a:r>
            <a:r>
              <a:rPr lang="ja-JP" altLang="en-US" sz="18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1800" dirty="0">
                <a:latin typeface="Calibri"/>
                <a:ea typeface="ＭＳ Ｐゴシック" pitchFamily="34" charset="-128"/>
                <a:cs typeface="Calibri"/>
              </a:rPr>
              <a:t>s value will get picked based on the evidence values of S, R</a:t>
            </a:r>
          </a:p>
          <a:p>
            <a:pPr lvl="1"/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More of our samples will reflect the state of the world suggested by the evidence</a:t>
            </a:r>
          </a:p>
          <a:p>
            <a:pPr marL="0" indent="0">
              <a:buNone/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 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324600" y="1371600"/>
            <a:ext cx="5562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lang="en-US" altLang="ja-JP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Evidence influences the choice of downstream variables, but not upstream ones (C isn’</a:t>
            </a:r>
            <a:r>
              <a:rPr lang="en-US" altLang="ja-JP" sz="1800" dirty="0">
                <a:latin typeface="Calibri"/>
                <a:cs typeface="Calibri"/>
              </a:rPr>
              <a:t>t more likely to get a value matching the evidence)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>
              <a:buFont typeface="Wingdings" pitchFamily="2" charset="2"/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97576"/>
            <a:ext cx="9372600" cy="2237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93160"/>
            <a:ext cx="1479550" cy="118364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324600" y="1371600"/>
            <a:ext cx="5562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lang="en-US" altLang="ja-JP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Evidence influences the choice of downstream variables, but not upstream ones (C isn’</a:t>
            </a:r>
            <a:r>
              <a:rPr lang="en-US" altLang="ja-JP" sz="1800" dirty="0">
                <a:latin typeface="Calibri"/>
                <a:cs typeface="Calibri"/>
              </a:rPr>
              <a:t>t more likely to get a value matching the evidence)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>
              <a:buFont typeface="Wingdings" pitchFamily="2" charset="2"/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  <a:sym typeface="Wingdings" pitchFamily="2" charset="2"/>
              </a:rPr>
              <a:t> Gibbs sampling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Calibri"/>
              <a:ea typeface="ＭＳ Ｐゴシック" pitchFamily="34" charset="-128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37136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295400"/>
            <a:ext cx="6828713" cy="540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1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Procedure: </a:t>
            </a:r>
            <a:r>
              <a:rPr lang="en-US" sz="2400" dirty="0">
                <a:ea typeface="ＭＳ Ｐゴシック" pitchFamily="34" charset="-128"/>
              </a:rPr>
              <a:t>keep track of a full instantiation 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n</a:t>
            </a:r>
            <a:r>
              <a:rPr lang="en-US" sz="2400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Property: </a:t>
            </a:r>
            <a:r>
              <a:rPr lang="en-US" sz="2400" dirty="0">
                <a:ea typeface="ＭＳ Ｐゴシック" pitchFamily="34" charset="-128"/>
              </a:rPr>
              <a:t>in the limit of repeating this infinitely many times the resulting sample is coming from the correct distribution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Rationale</a:t>
            </a:r>
            <a:r>
              <a:rPr lang="en-US" sz="2400" dirty="0">
                <a:ea typeface="ＭＳ Ｐゴシック" pitchFamily="34" charset="-128"/>
              </a:rPr>
              <a:t>: both upstream and downstream variables condition on evidence.</a:t>
            </a:r>
          </a:p>
          <a:p>
            <a:pPr marL="1371531" lvl="3" indent="0">
              <a:buNone/>
            </a:pPr>
            <a:r>
              <a:rPr lang="en-US" sz="900" dirty="0">
                <a:ea typeface="ＭＳ Ｐゴシック" pitchFamily="34" charset="-128"/>
              </a:rPr>
              <a:t> </a:t>
            </a:r>
          </a:p>
          <a:p>
            <a:r>
              <a:rPr lang="en-US" sz="2400" dirty="0">
                <a:ea typeface="ＭＳ Ｐゴシック" pitchFamily="34" charset="-128"/>
              </a:rPr>
              <a:t>In contrast: likelihood weighting only conditions on upstream evidence, and hence weights obtained in likelihood weighting can sometimes be very small.  Sum of weights over all samples is indicative of how many </a:t>
            </a:r>
            <a:r>
              <a:rPr lang="en-US" altLang="en-US" sz="2400" dirty="0">
                <a:ea typeface="ＭＳ Ｐゴシック" pitchFamily="34" charset="-128"/>
              </a:rPr>
              <a:t>“</a:t>
            </a:r>
            <a:r>
              <a:rPr lang="en-US" sz="2400" dirty="0">
                <a:ea typeface="ＭＳ Ｐゴシック" pitchFamily="34" charset="-128"/>
              </a:rPr>
              <a:t>effective</a:t>
            </a:r>
            <a:r>
              <a:rPr lang="en-US" altLang="en-US" sz="2400" dirty="0">
                <a:ea typeface="ＭＳ Ｐゴシック" pitchFamily="34" charset="-128"/>
              </a:rPr>
              <a:t>”</a:t>
            </a:r>
            <a:r>
              <a:rPr lang="en-US" sz="2400" dirty="0">
                <a:ea typeface="ＭＳ Ｐゴシック" pitchFamily="34" charset="-128"/>
              </a:rPr>
              <a:t> samples were obtained, so want high weight.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5486400" y="1371600"/>
            <a:ext cx="65278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Step 2: Initialize other variables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Randomly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5278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Step 1: Fix evidence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 = +r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Steps 3: Repeat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Choose a non-evidence variable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Resample X from P( X | all other variables)</a:t>
            </a:r>
            <a:endParaRPr lang="en-US" sz="1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505200" y="1524000"/>
            <a:ext cx="1652499" cy="1447799"/>
            <a:chOff x="7416868" y="3352800"/>
            <a:chExt cx="2870132" cy="2514600"/>
          </a:xfrm>
        </p:grpSpPr>
        <p:sp>
          <p:nvSpPr>
            <p:cNvPr id="17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0" name="AutoShape 6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6"/>
            <p:cNvCxnSpPr>
              <a:cxnSpLocks noChangeShapeType="1"/>
              <a:stCxn id="17" idx="5"/>
              <a:endCxn id="19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3" name="AutoShape 6"/>
            <p:cNvCxnSpPr>
              <a:cxnSpLocks noChangeShapeType="1"/>
              <a:stCxn id="22" idx="5"/>
              <a:endCxn id="18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2" idx="3"/>
              <a:endCxn id="17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0" name="Group 39"/>
          <p:cNvGrpSpPr/>
          <p:nvPr/>
        </p:nvGrpSpPr>
        <p:grpSpPr>
          <a:xfrm>
            <a:off x="10134600" y="1524000"/>
            <a:ext cx="1652499" cy="1447799"/>
            <a:chOff x="7416868" y="3352800"/>
            <a:chExt cx="2870132" cy="2514600"/>
          </a:xfrm>
        </p:grpSpPr>
        <p:sp>
          <p:nvSpPr>
            <p:cNvPr id="4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44" name="AutoShape 6"/>
            <p:cNvCxnSpPr>
              <a:cxnSpLocks noChangeShapeType="1"/>
              <a:stCxn id="42" idx="3"/>
              <a:endCxn id="4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6"/>
            <p:cNvCxnSpPr>
              <a:cxnSpLocks noChangeShapeType="1"/>
              <a:stCxn id="41" idx="5"/>
              <a:endCxn id="4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47" name="AutoShape 6"/>
            <p:cNvCxnSpPr>
              <a:cxnSpLocks noChangeShapeType="1"/>
              <a:stCxn id="46" idx="5"/>
              <a:endCxn id="4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AutoShape 6"/>
            <p:cNvCxnSpPr>
              <a:cxnSpLocks noChangeShapeType="1"/>
              <a:stCxn id="46" idx="3"/>
              <a:endCxn id="4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" name="Group 49"/>
          <p:cNvGrpSpPr/>
          <p:nvPr/>
        </p:nvGrpSpPr>
        <p:grpSpPr>
          <a:xfrm>
            <a:off x="304800" y="4343400"/>
            <a:ext cx="1142999" cy="1001412"/>
            <a:chOff x="7416868" y="3352800"/>
            <a:chExt cx="2870132" cy="2514600"/>
          </a:xfrm>
        </p:grpSpPr>
        <p:sp>
          <p:nvSpPr>
            <p:cNvPr id="5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5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5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54" name="AutoShape 6"/>
            <p:cNvCxnSpPr>
              <a:cxnSpLocks noChangeShapeType="1"/>
              <a:stCxn id="52" idx="3"/>
              <a:endCxn id="5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" name="AutoShape 6"/>
            <p:cNvCxnSpPr>
              <a:cxnSpLocks noChangeShapeType="1"/>
              <a:stCxn id="51" idx="5"/>
              <a:endCxn id="5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57" name="AutoShape 6"/>
            <p:cNvCxnSpPr>
              <a:cxnSpLocks noChangeShapeType="1"/>
              <a:stCxn id="56" idx="5"/>
              <a:endCxn id="5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8" name="AutoShape 6"/>
            <p:cNvCxnSpPr>
              <a:cxnSpLocks noChangeShapeType="1"/>
              <a:stCxn id="56" idx="3"/>
              <a:endCxn id="5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2286001" y="4343400"/>
            <a:ext cx="1142999" cy="1001412"/>
            <a:chOff x="7416868" y="3352800"/>
            <a:chExt cx="2870132" cy="2514600"/>
          </a:xfrm>
        </p:grpSpPr>
        <p:sp>
          <p:nvSpPr>
            <p:cNvPr id="60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61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62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63" name="AutoShape 6"/>
            <p:cNvCxnSpPr>
              <a:cxnSpLocks noChangeShapeType="1"/>
              <a:stCxn id="61" idx="3"/>
              <a:endCxn id="62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" name="AutoShape 6"/>
            <p:cNvCxnSpPr>
              <a:cxnSpLocks noChangeShapeType="1"/>
              <a:stCxn id="60" idx="5"/>
              <a:endCxn id="62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5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66" name="AutoShape 6"/>
            <p:cNvCxnSpPr>
              <a:cxnSpLocks noChangeShapeType="1"/>
              <a:stCxn id="65" idx="5"/>
              <a:endCxn id="61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7" name="AutoShape 6"/>
            <p:cNvCxnSpPr>
              <a:cxnSpLocks noChangeShapeType="1"/>
              <a:stCxn id="65" idx="3"/>
              <a:endCxn id="60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67595" name="Straight Arrow Connector 67594"/>
          <p:cNvCxnSpPr/>
          <p:nvPr/>
        </p:nvCxnSpPr>
        <p:spPr>
          <a:xfrm>
            <a:off x="16764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3657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4191000" y="4343400"/>
            <a:ext cx="1142999" cy="1001412"/>
            <a:chOff x="7416868" y="3352800"/>
            <a:chExt cx="2870132" cy="2514600"/>
          </a:xfrm>
        </p:grpSpPr>
        <p:sp>
          <p:nvSpPr>
            <p:cNvPr id="7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78" name="AutoShape 6"/>
            <p:cNvCxnSpPr>
              <a:cxnSpLocks noChangeShapeType="1"/>
              <a:stCxn id="76" idx="3"/>
              <a:endCxn id="7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AutoShape 6"/>
            <p:cNvCxnSpPr>
              <a:cxnSpLocks noChangeShapeType="1"/>
              <a:stCxn id="75" idx="5"/>
              <a:endCxn id="7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81" name="AutoShape 6"/>
            <p:cNvCxnSpPr>
              <a:cxnSpLocks noChangeShapeType="1"/>
              <a:stCxn id="80" idx="5"/>
              <a:endCxn id="7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" name="AutoShape 6"/>
            <p:cNvCxnSpPr>
              <a:cxnSpLocks noChangeShapeType="1"/>
              <a:stCxn id="80" idx="3"/>
              <a:endCxn id="7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6172201" y="4343400"/>
            <a:ext cx="1142999" cy="1001412"/>
            <a:chOff x="7416868" y="3352800"/>
            <a:chExt cx="2870132" cy="2514600"/>
          </a:xfrm>
        </p:grpSpPr>
        <p:sp>
          <p:nvSpPr>
            <p:cNvPr id="8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87" name="AutoShape 6"/>
            <p:cNvCxnSpPr>
              <a:cxnSpLocks noChangeShapeType="1"/>
              <a:stCxn id="85" idx="3"/>
              <a:endCxn id="8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8" name="AutoShape 6"/>
            <p:cNvCxnSpPr>
              <a:cxnSpLocks noChangeShapeType="1"/>
              <a:stCxn id="84" idx="5"/>
              <a:endCxn id="8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0" name="AutoShape 6"/>
            <p:cNvCxnSpPr>
              <a:cxnSpLocks noChangeShapeType="1"/>
              <a:stCxn id="89" idx="5"/>
              <a:endCxn id="8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1" name="AutoShape 6"/>
            <p:cNvCxnSpPr>
              <a:cxnSpLocks noChangeShapeType="1"/>
              <a:stCxn id="89" idx="3"/>
              <a:endCxn id="8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92" name="Straight Arrow Connector 91"/>
          <p:cNvCxnSpPr/>
          <p:nvPr/>
        </p:nvCxnSpPr>
        <p:spPr>
          <a:xfrm>
            <a:off x="556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75438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8001000" y="4343400"/>
            <a:ext cx="1142999" cy="1001412"/>
            <a:chOff x="7416868" y="3352800"/>
            <a:chExt cx="2870132" cy="2514600"/>
          </a:xfrm>
        </p:grpSpPr>
        <p:sp>
          <p:nvSpPr>
            <p:cNvPr id="9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9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9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8" name="AutoShape 6"/>
            <p:cNvCxnSpPr>
              <a:cxnSpLocks noChangeShapeType="1"/>
              <a:stCxn id="96" idx="3"/>
              <a:endCxn id="9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9" name="AutoShape 6"/>
            <p:cNvCxnSpPr>
              <a:cxnSpLocks noChangeShapeType="1"/>
              <a:stCxn id="95" idx="5"/>
              <a:endCxn id="9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01" name="AutoShape 6"/>
            <p:cNvCxnSpPr>
              <a:cxnSpLocks noChangeShapeType="1"/>
              <a:stCxn id="100" idx="5"/>
              <a:endCxn id="9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2" name="AutoShape 6"/>
            <p:cNvCxnSpPr>
              <a:cxnSpLocks noChangeShapeType="1"/>
              <a:stCxn id="100" idx="3"/>
              <a:endCxn id="9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9982201" y="4343400"/>
            <a:ext cx="1142999" cy="1001412"/>
            <a:chOff x="7416868" y="3352800"/>
            <a:chExt cx="2870132" cy="2514600"/>
          </a:xfrm>
        </p:grpSpPr>
        <p:sp>
          <p:nvSpPr>
            <p:cNvPr id="10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0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0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07" name="AutoShape 6"/>
            <p:cNvCxnSpPr>
              <a:cxnSpLocks noChangeShapeType="1"/>
              <a:stCxn id="105" idx="3"/>
              <a:endCxn id="10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8" name="AutoShape 6"/>
            <p:cNvCxnSpPr>
              <a:cxnSpLocks noChangeShapeType="1"/>
              <a:stCxn id="104" idx="5"/>
              <a:endCxn id="10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10" name="AutoShape 6"/>
            <p:cNvCxnSpPr>
              <a:cxnSpLocks noChangeShapeType="1"/>
              <a:stCxn id="109" idx="5"/>
              <a:endCxn id="10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1" name="AutoShape 6"/>
            <p:cNvCxnSpPr>
              <a:cxnSpLocks noChangeShapeType="1"/>
              <a:stCxn id="109" idx="3"/>
              <a:endCxn id="10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12" name="Straight Arrow Connector 111"/>
          <p:cNvCxnSpPr/>
          <p:nvPr/>
        </p:nvCxnSpPr>
        <p:spPr>
          <a:xfrm>
            <a:off x="937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11430000" y="4871892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598" name="Picture 6759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86400"/>
            <a:ext cx="3454400" cy="279400"/>
          </a:xfrm>
          <a:prstGeom prst="rect">
            <a:avLst/>
          </a:prstGeom>
        </p:spPr>
      </p:pic>
      <p:pic>
        <p:nvPicPr>
          <p:cNvPr id="67600" name="Picture 6759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45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7601" name="Picture 6760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4" name="Line 28"/>
          <p:cNvSpPr>
            <a:spLocks noChangeShapeType="1"/>
          </p:cNvSpPr>
          <p:nvPr/>
        </p:nvSpPr>
        <p:spPr bwMode="auto">
          <a:xfrm flipV="1">
            <a:off x="4718971" y="2089984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5" name="Line 28"/>
          <p:cNvSpPr>
            <a:spLocks noChangeShapeType="1"/>
          </p:cNvSpPr>
          <p:nvPr/>
        </p:nvSpPr>
        <p:spPr bwMode="auto">
          <a:xfrm flipV="1">
            <a:off x="4821911" y="2241979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6" name="Line 28"/>
          <p:cNvSpPr>
            <a:spLocks noChangeShapeType="1"/>
          </p:cNvSpPr>
          <p:nvPr/>
        </p:nvSpPr>
        <p:spPr bwMode="auto">
          <a:xfrm flipV="1">
            <a:off x="11372590" y="2083151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7" name="Line 28"/>
          <p:cNvSpPr>
            <a:spLocks noChangeShapeType="1"/>
          </p:cNvSpPr>
          <p:nvPr/>
        </p:nvSpPr>
        <p:spPr bwMode="auto">
          <a:xfrm flipV="1">
            <a:off x="11475530" y="2235146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8" name="Line 28"/>
          <p:cNvSpPr>
            <a:spLocks noChangeShapeType="1"/>
          </p:cNvSpPr>
          <p:nvPr/>
        </p:nvSpPr>
        <p:spPr bwMode="auto">
          <a:xfrm flipV="1">
            <a:off x="3128573" y="470755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flipV="1">
            <a:off x="3200343" y="483647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 flipV="1">
            <a:off x="1170320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1" name="Line 28"/>
          <p:cNvSpPr>
            <a:spLocks noChangeShapeType="1"/>
          </p:cNvSpPr>
          <p:nvPr/>
        </p:nvSpPr>
        <p:spPr bwMode="auto">
          <a:xfrm flipV="1">
            <a:off x="1242090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" name="Line 28"/>
          <p:cNvSpPr>
            <a:spLocks noChangeShapeType="1"/>
          </p:cNvSpPr>
          <p:nvPr/>
        </p:nvSpPr>
        <p:spPr bwMode="auto">
          <a:xfrm flipV="1">
            <a:off x="5048935" y="472440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" name="Line 28"/>
          <p:cNvSpPr>
            <a:spLocks noChangeShapeType="1"/>
          </p:cNvSpPr>
          <p:nvPr/>
        </p:nvSpPr>
        <p:spPr bwMode="auto">
          <a:xfrm flipV="1">
            <a:off x="5120705" y="485332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4" name="Line 28"/>
          <p:cNvSpPr>
            <a:spLocks noChangeShapeType="1"/>
          </p:cNvSpPr>
          <p:nvPr/>
        </p:nvSpPr>
        <p:spPr bwMode="auto">
          <a:xfrm flipV="1">
            <a:off x="7028557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5" name="Line 28"/>
          <p:cNvSpPr>
            <a:spLocks noChangeShapeType="1"/>
          </p:cNvSpPr>
          <p:nvPr/>
        </p:nvSpPr>
        <p:spPr bwMode="auto">
          <a:xfrm flipV="1">
            <a:off x="7100327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6" name="Line 28"/>
          <p:cNvSpPr>
            <a:spLocks noChangeShapeType="1"/>
          </p:cNvSpPr>
          <p:nvPr/>
        </p:nvSpPr>
        <p:spPr bwMode="auto">
          <a:xfrm flipV="1">
            <a:off x="8858963" y="471588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7" name="Line 28"/>
          <p:cNvSpPr>
            <a:spLocks noChangeShapeType="1"/>
          </p:cNvSpPr>
          <p:nvPr/>
        </p:nvSpPr>
        <p:spPr bwMode="auto">
          <a:xfrm flipV="1">
            <a:off x="8930733" y="484481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8" name="Line 28"/>
          <p:cNvSpPr>
            <a:spLocks noChangeShapeType="1"/>
          </p:cNvSpPr>
          <p:nvPr/>
        </p:nvSpPr>
        <p:spPr bwMode="auto">
          <a:xfrm flipV="1">
            <a:off x="10837303" y="4722877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9" name="Line 28"/>
          <p:cNvSpPr>
            <a:spLocks noChangeShapeType="1"/>
          </p:cNvSpPr>
          <p:nvPr/>
        </p:nvSpPr>
        <p:spPr bwMode="auto">
          <a:xfrm flipV="1">
            <a:off x="10909073" y="4851806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0" y="1397001"/>
            <a:ext cx="8253219" cy="4729164"/>
          </a:xfrm>
        </p:spPr>
        <p:txBody>
          <a:bodyPr/>
          <a:lstStyle/>
          <a:p>
            <a:r>
              <a:rPr lang="en-US" dirty="0"/>
              <a:t>Keep only the last sample from each iteration: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819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754910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8534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635647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457638" y="2385407"/>
            <a:ext cx="1145847" cy="1001412"/>
            <a:chOff x="1457638" y="2351388"/>
            <a:chExt cx="1145847" cy="1001412"/>
          </a:xfrm>
        </p:grpSpPr>
        <p:grpSp>
          <p:nvGrpSpPr>
            <p:cNvPr id="231" name="Group 2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3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3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34" name="Oval 23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3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3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3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3304443" y="2386624"/>
            <a:ext cx="1145847" cy="1001412"/>
            <a:chOff x="1457638" y="2351388"/>
            <a:chExt cx="1145847" cy="1001412"/>
          </a:xfrm>
        </p:grpSpPr>
        <p:grpSp>
          <p:nvGrpSpPr>
            <p:cNvPr id="243" name="Group 2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48" name="Oval 2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274367" y="2386624"/>
            <a:ext cx="1145847" cy="1001412"/>
            <a:chOff x="1457638" y="2351388"/>
            <a:chExt cx="1145847" cy="1001412"/>
          </a:xfrm>
        </p:grpSpPr>
        <p:grpSp>
          <p:nvGrpSpPr>
            <p:cNvPr id="255" name="Group 25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5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5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60" name="Oval 25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6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6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6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5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7129534" y="2362541"/>
            <a:ext cx="1145847" cy="1001412"/>
            <a:chOff x="1457638" y="2351388"/>
            <a:chExt cx="1145847" cy="1001412"/>
          </a:xfrm>
        </p:grpSpPr>
        <p:grpSp>
          <p:nvGrpSpPr>
            <p:cNvPr id="267" name="Group 26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7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7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72" name="Oval 27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7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7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7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6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9040020" y="2362541"/>
            <a:ext cx="1145847" cy="1001412"/>
            <a:chOff x="1457638" y="2351388"/>
            <a:chExt cx="1145847" cy="1001412"/>
          </a:xfrm>
        </p:grpSpPr>
        <p:grpSp>
          <p:nvGrpSpPr>
            <p:cNvPr id="279" name="Group 27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8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8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84" name="Oval 28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8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8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8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8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290" name="Straight Arrow Connector 289"/>
          <p:cNvCxnSpPr/>
          <p:nvPr/>
        </p:nvCxnSpPr>
        <p:spPr>
          <a:xfrm>
            <a:off x="2819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>
            <a:off x="4754910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>
            <a:off x="8534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635647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Group 293"/>
          <p:cNvGrpSpPr/>
          <p:nvPr/>
        </p:nvGrpSpPr>
        <p:grpSpPr>
          <a:xfrm>
            <a:off x="1457638" y="3732690"/>
            <a:ext cx="1145847" cy="1001412"/>
            <a:chOff x="1457638" y="2351388"/>
            <a:chExt cx="1145847" cy="1001412"/>
          </a:xfrm>
        </p:grpSpPr>
        <p:grpSp>
          <p:nvGrpSpPr>
            <p:cNvPr id="295" name="Group 2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00" name="Oval 2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06" name="Group 305"/>
          <p:cNvGrpSpPr/>
          <p:nvPr/>
        </p:nvGrpSpPr>
        <p:grpSpPr>
          <a:xfrm>
            <a:off x="3304443" y="3733907"/>
            <a:ext cx="1145847" cy="1001412"/>
            <a:chOff x="1457638" y="2351388"/>
            <a:chExt cx="1145847" cy="1001412"/>
          </a:xfrm>
        </p:grpSpPr>
        <p:grpSp>
          <p:nvGrpSpPr>
            <p:cNvPr id="307" name="Group 3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12" name="Oval 3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274367" y="3733907"/>
            <a:ext cx="1145847" cy="1001412"/>
            <a:chOff x="1457638" y="2351388"/>
            <a:chExt cx="1145847" cy="1001412"/>
          </a:xfrm>
        </p:grpSpPr>
        <p:grpSp>
          <p:nvGrpSpPr>
            <p:cNvPr id="319" name="Group 31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2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2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24" name="Oval 32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2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2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2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2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7129534" y="3709824"/>
            <a:ext cx="1145847" cy="1001412"/>
            <a:chOff x="1457638" y="2351388"/>
            <a:chExt cx="1145847" cy="1001412"/>
          </a:xfrm>
        </p:grpSpPr>
        <p:grpSp>
          <p:nvGrpSpPr>
            <p:cNvPr id="331" name="Group 3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3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3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36" name="Oval 33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3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3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3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4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4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3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9040020" y="3709824"/>
            <a:ext cx="1145847" cy="1001412"/>
            <a:chOff x="1457638" y="2351388"/>
            <a:chExt cx="1145847" cy="1001412"/>
          </a:xfrm>
        </p:grpSpPr>
        <p:grpSp>
          <p:nvGrpSpPr>
            <p:cNvPr id="343" name="Group 3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48" name="Oval 3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354" name="Straight Arrow Connector 353"/>
          <p:cNvCxnSpPr/>
          <p:nvPr/>
        </p:nvCxnSpPr>
        <p:spPr>
          <a:xfrm>
            <a:off x="2816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/>
          <p:cNvCxnSpPr/>
          <p:nvPr/>
        </p:nvCxnSpPr>
        <p:spPr>
          <a:xfrm>
            <a:off x="4752062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/>
          <p:cNvCxnSpPr/>
          <p:nvPr/>
        </p:nvCxnSpPr>
        <p:spPr>
          <a:xfrm>
            <a:off x="8531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/>
          <p:cNvCxnSpPr/>
          <p:nvPr/>
        </p:nvCxnSpPr>
        <p:spPr>
          <a:xfrm>
            <a:off x="6632799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8" name="Group 357"/>
          <p:cNvGrpSpPr/>
          <p:nvPr/>
        </p:nvGrpSpPr>
        <p:grpSpPr>
          <a:xfrm>
            <a:off x="1454790" y="5052407"/>
            <a:ext cx="1145847" cy="1001412"/>
            <a:chOff x="1457638" y="2351388"/>
            <a:chExt cx="1145847" cy="1001412"/>
          </a:xfrm>
        </p:grpSpPr>
        <p:grpSp>
          <p:nvGrpSpPr>
            <p:cNvPr id="359" name="Group 35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6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6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64" name="Oval 36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6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6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3301595" y="5053624"/>
            <a:ext cx="1145847" cy="1001412"/>
            <a:chOff x="1457638" y="2351388"/>
            <a:chExt cx="1145847" cy="1001412"/>
          </a:xfrm>
        </p:grpSpPr>
        <p:grpSp>
          <p:nvGrpSpPr>
            <p:cNvPr id="371" name="Group 37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7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7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76" name="Oval 37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7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7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8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8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7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5271519" y="5053624"/>
            <a:ext cx="1145847" cy="1001412"/>
            <a:chOff x="1457638" y="2351388"/>
            <a:chExt cx="1145847" cy="1001412"/>
          </a:xfrm>
        </p:grpSpPr>
        <p:grpSp>
          <p:nvGrpSpPr>
            <p:cNvPr id="383" name="Group 38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8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8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88" name="Oval 38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9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9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8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7126686" y="5029541"/>
            <a:ext cx="1145847" cy="1001412"/>
            <a:chOff x="1457638" y="2351388"/>
            <a:chExt cx="1145847" cy="1001412"/>
          </a:xfrm>
          <a:solidFill>
            <a:srgbClr val="FF0000"/>
          </a:solidFill>
        </p:grpSpPr>
        <p:grpSp>
          <p:nvGrpSpPr>
            <p:cNvPr id="395" name="Group 3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  <a:grpFill/>
          </p:grpSpPr>
          <p:sp>
            <p:nvSpPr>
              <p:cNvPr id="3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00" name="Oval 3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9037172" y="5029541"/>
            <a:ext cx="1145847" cy="1001412"/>
            <a:chOff x="1457638" y="2351388"/>
            <a:chExt cx="1145847" cy="1001412"/>
          </a:xfrm>
        </p:grpSpPr>
        <p:grpSp>
          <p:nvGrpSpPr>
            <p:cNvPr id="407" name="Group 4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4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12" name="Oval 4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146864" y="2286340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Rounded Rectangle 417"/>
          <p:cNvSpPr/>
          <p:nvPr/>
        </p:nvSpPr>
        <p:spPr>
          <a:xfrm>
            <a:off x="1143000" y="3617829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Rounded Rectangle 418"/>
          <p:cNvSpPr/>
          <p:nvPr/>
        </p:nvSpPr>
        <p:spPr>
          <a:xfrm>
            <a:off x="1146864" y="4963975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8" grpId="0" animBg="1"/>
      <p:bldP spid="4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Efficient Resampling of One Variable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 Sample from P(S | +c, +r, -w)	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Many things cancel out – only CPTs with S remain!</a:t>
            </a:r>
          </a:p>
          <a:p>
            <a:r>
              <a:rPr lang="en-US" sz="2400" dirty="0">
                <a:ea typeface="ＭＳ Ｐゴシック" pitchFamily="34" charset="-128"/>
              </a:rPr>
              <a:t>More generally: only CPTs that have resampled variable need to be considered, and joined together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448800" y="1371600"/>
            <a:ext cx="1752600" cy="1535500"/>
            <a:chOff x="7416868" y="3352800"/>
            <a:chExt cx="2870132" cy="2514600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" name="AutoShape 6"/>
            <p:cNvCxnSpPr>
              <a:cxnSpLocks noChangeShapeType="1"/>
              <a:stCxn id="7" idx="3"/>
              <a:endCxn id="8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AutoShape 6"/>
            <p:cNvCxnSpPr>
              <a:cxnSpLocks noChangeShapeType="1"/>
              <a:stCxn id="6" idx="5"/>
              <a:endCxn id="8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2" name="AutoShape 6"/>
            <p:cNvCxnSpPr>
              <a:cxnSpLocks noChangeShapeType="1"/>
              <a:stCxn id="11" idx="5"/>
              <a:endCxn id="7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AutoShape 6"/>
            <p:cNvCxnSpPr>
              <a:cxnSpLocks noChangeShapeType="1"/>
              <a:stCxn id="11" idx="3"/>
              <a:endCxn id="6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981200"/>
            <a:ext cx="6644789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Further Reading on Gibbs Sampling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7442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Gibbs sampling produces sample from the query distribution P( Q | e ) in limit of re-sampling infinitely often</a:t>
            </a:r>
          </a:p>
          <a:p>
            <a:pPr lvl="4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Gibbs sampling is a special case of more general methods called Markov chain Monte Carlo (MCMC) methods </a:t>
            </a:r>
          </a:p>
          <a:p>
            <a:pPr lvl="8"/>
            <a:endParaRPr lang="en-US" sz="1600" dirty="0">
              <a:ea typeface="ＭＳ Ｐゴシック" pitchFamily="34" charset="-128"/>
            </a:endParaRPr>
          </a:p>
          <a:p>
            <a:pPr lvl="1"/>
            <a:r>
              <a:rPr lang="en-US" sz="2800" dirty="0">
                <a:ea typeface="ＭＳ Ｐゴシック" pitchFamily="34" charset="-128"/>
              </a:rPr>
              <a:t>Metropolis-Hastings is one of the more famous MCMC methods          (in fact, Gibbs sampling is a special case of Metropolis-Hastings) </a:t>
            </a:r>
          </a:p>
          <a:p>
            <a:pPr lvl="3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You may read about Monte Carlo methods – they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re just sampling</a:t>
            </a:r>
          </a:p>
        </p:txBody>
      </p:sp>
    </p:spTree>
    <p:extLst>
      <p:ext uri="{BB962C8B-B14F-4D97-AF65-F5344CB8AC3E}">
        <p14:creationId xmlns:p14="http://schemas.microsoft.com/office/powerpoint/2010/main" val="21031859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Chain Monte Carlo*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9200" y="1417637"/>
            <a:ext cx="8839200" cy="4525963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Idea</a:t>
            </a:r>
            <a:r>
              <a:rPr lang="en-US" sz="2400" dirty="0">
                <a:ea typeface="ＭＳ Ｐゴシック" pitchFamily="34" charset="-128"/>
              </a:rPr>
              <a:t>: instead of sampling from scratch, create samples that are each like the last one.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Procedure</a:t>
            </a:r>
            <a:r>
              <a:rPr lang="en-US" sz="2400" dirty="0">
                <a:ea typeface="ＭＳ Ｐゴシック" pitchFamily="34" charset="-128"/>
              </a:rPr>
              <a:t>: resample one variable at a time, conditioned on all the rest, but keep evidence fixed.  E.g., for P(</a:t>
            </a:r>
            <a:r>
              <a:rPr lang="en-US" sz="2400" dirty="0" err="1">
                <a:ea typeface="ＭＳ Ｐゴシック" pitchFamily="34" charset="-128"/>
              </a:rPr>
              <a:t>b|c</a:t>
            </a:r>
            <a:r>
              <a:rPr lang="en-US" sz="2400" dirty="0">
                <a:ea typeface="ＭＳ Ｐゴシック" pitchFamily="34" charset="-128"/>
              </a:rPr>
              <a:t>):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Properties</a:t>
            </a:r>
            <a:r>
              <a:rPr lang="en-US" sz="2400" dirty="0">
                <a:ea typeface="ＭＳ Ｐゴシック" pitchFamily="34" charset="-128"/>
              </a:rPr>
              <a:t>: Now samples are not independent (in fact they</a:t>
            </a:r>
            <a:r>
              <a:rPr lang="ja-JP" altLang="en-US" sz="2400" dirty="0">
                <a:ea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</a:rPr>
              <a:t>re nearly identical), but sample averages are still consistent estimators!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What</a:t>
            </a:r>
            <a:r>
              <a:rPr lang="ja-JP" altLang="en-US" sz="2400" i="1" dirty="0">
                <a:ea typeface="ＭＳ Ｐゴシック" pitchFamily="34" charset="-128"/>
              </a:rPr>
              <a:t>’</a:t>
            </a:r>
            <a:r>
              <a:rPr lang="en-US" altLang="ja-JP" sz="2400" i="1" dirty="0">
                <a:ea typeface="ＭＳ Ｐゴシック" pitchFamily="34" charset="-128"/>
              </a:rPr>
              <a:t>s the point</a:t>
            </a:r>
            <a:r>
              <a:rPr lang="en-US" altLang="ja-JP" sz="2400" dirty="0">
                <a:ea typeface="ＭＳ Ｐゴシック" pitchFamily="34" charset="-128"/>
              </a:rPr>
              <a:t>: both upstream and downstream variables condition on evidence.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2286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3048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686" name="AutoShape 6"/>
          <p:cNvCxnSpPr>
            <a:cxnSpLocks noChangeShapeType="1"/>
            <a:stCxn id="71684" idx="6"/>
            <a:endCxn id="71685" idx="2"/>
          </p:cNvCxnSpPr>
          <p:nvPr/>
        </p:nvCxnSpPr>
        <p:spPr bwMode="auto">
          <a:xfrm>
            <a:off x="2819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687" name="Oval 11"/>
          <p:cNvSpPr>
            <a:spLocks noChangeArrowheads="1"/>
          </p:cNvSpPr>
          <p:nvPr/>
        </p:nvSpPr>
        <p:spPr bwMode="auto">
          <a:xfrm>
            <a:off x="1524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+b</a:t>
            </a:r>
          </a:p>
        </p:txBody>
      </p:sp>
      <p:cxnSp>
        <p:nvCxnSpPr>
          <p:cNvPr id="71688" name="AutoShape 12"/>
          <p:cNvCxnSpPr>
            <a:cxnSpLocks noChangeShapeType="1"/>
            <a:stCxn id="71687" idx="6"/>
            <a:endCxn id="71684" idx="2"/>
          </p:cNvCxnSpPr>
          <p:nvPr/>
        </p:nvCxnSpPr>
        <p:spPr bwMode="auto">
          <a:xfrm>
            <a:off x="2057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0" name="Oval 18"/>
          <p:cNvSpPr>
            <a:spLocks noChangeArrowheads="1"/>
          </p:cNvSpPr>
          <p:nvPr/>
        </p:nvSpPr>
        <p:spPr bwMode="auto">
          <a:xfrm>
            <a:off x="5105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1" name="Oval 19"/>
          <p:cNvSpPr>
            <a:spLocks noChangeArrowheads="1"/>
          </p:cNvSpPr>
          <p:nvPr/>
        </p:nvSpPr>
        <p:spPr bwMode="auto">
          <a:xfrm>
            <a:off x="5867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612" name="AutoShape 6"/>
          <p:cNvCxnSpPr>
            <a:cxnSpLocks noChangeShapeType="1"/>
            <a:stCxn id="25610" idx="6"/>
            <a:endCxn id="25611" idx="2"/>
          </p:cNvCxnSpPr>
          <p:nvPr/>
        </p:nvCxnSpPr>
        <p:spPr bwMode="auto">
          <a:xfrm>
            <a:off x="5638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Oval 11"/>
          <p:cNvSpPr>
            <a:spLocks noChangeArrowheads="1"/>
          </p:cNvSpPr>
          <p:nvPr/>
        </p:nvSpPr>
        <p:spPr bwMode="auto">
          <a:xfrm>
            <a:off x="4343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25614" name="AutoShape 12"/>
          <p:cNvCxnSpPr>
            <a:cxnSpLocks noChangeShapeType="1"/>
            <a:stCxn id="25613" idx="6"/>
            <a:endCxn id="25610" idx="2"/>
          </p:cNvCxnSpPr>
          <p:nvPr/>
        </p:nvCxnSpPr>
        <p:spPr bwMode="auto">
          <a:xfrm>
            <a:off x="4876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5" name="Oval 23"/>
          <p:cNvSpPr>
            <a:spLocks noChangeArrowheads="1"/>
          </p:cNvSpPr>
          <p:nvPr/>
        </p:nvSpPr>
        <p:spPr bwMode="auto">
          <a:xfrm>
            <a:off x="7772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6" name="Oval 24"/>
          <p:cNvSpPr>
            <a:spLocks noChangeArrowheads="1"/>
          </p:cNvSpPr>
          <p:nvPr/>
        </p:nvSpPr>
        <p:spPr bwMode="auto">
          <a:xfrm>
            <a:off x="8534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617" name="AutoShape 6"/>
          <p:cNvCxnSpPr>
            <a:cxnSpLocks noChangeShapeType="1"/>
            <a:stCxn id="25615" idx="6"/>
            <a:endCxn id="25616" idx="2"/>
          </p:cNvCxnSpPr>
          <p:nvPr/>
        </p:nvCxnSpPr>
        <p:spPr bwMode="auto">
          <a:xfrm>
            <a:off x="8305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8" name="Oval 11"/>
          <p:cNvSpPr>
            <a:spLocks noChangeArrowheads="1"/>
          </p:cNvSpPr>
          <p:nvPr/>
        </p:nvSpPr>
        <p:spPr bwMode="auto">
          <a:xfrm>
            <a:off x="7010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25619" name="AutoShape 12"/>
          <p:cNvCxnSpPr>
            <a:cxnSpLocks noChangeShapeType="1"/>
            <a:stCxn id="25618" idx="6"/>
            <a:endCxn id="25615" idx="2"/>
          </p:cNvCxnSpPr>
          <p:nvPr/>
        </p:nvCxnSpPr>
        <p:spPr bwMode="auto">
          <a:xfrm>
            <a:off x="7543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Connector 20"/>
          <p:cNvCxnSpPr>
            <a:stCxn id="71684" idx="7"/>
            <a:endCxn id="71684" idx="3"/>
          </p:cNvCxnSpPr>
          <p:nvPr/>
        </p:nvCxnSpPr>
        <p:spPr>
          <a:xfrm rot="16200000" flipH="1" flipV="1">
            <a:off x="2363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1685" idx="7"/>
            <a:endCxn id="71685" idx="3"/>
          </p:cNvCxnSpPr>
          <p:nvPr/>
        </p:nvCxnSpPr>
        <p:spPr>
          <a:xfrm rot="16200000" flipH="1" flipV="1">
            <a:off x="3125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5613" idx="7"/>
            <a:endCxn id="25613" idx="3"/>
          </p:cNvCxnSpPr>
          <p:nvPr/>
        </p:nvCxnSpPr>
        <p:spPr>
          <a:xfrm rot="16200000" flipH="1" flipV="1">
            <a:off x="4421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611" idx="7"/>
            <a:endCxn id="25611" idx="3"/>
          </p:cNvCxnSpPr>
          <p:nvPr/>
        </p:nvCxnSpPr>
        <p:spPr>
          <a:xfrm rot="16200000" flipH="1" flipV="1">
            <a:off x="5945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5618" idx="7"/>
            <a:endCxn id="25618" idx="3"/>
          </p:cNvCxnSpPr>
          <p:nvPr/>
        </p:nvCxnSpPr>
        <p:spPr>
          <a:xfrm rot="16200000" flipH="1" flipV="1">
            <a:off x="7088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5615" idx="7"/>
            <a:endCxn id="25615" idx="3"/>
          </p:cNvCxnSpPr>
          <p:nvPr/>
        </p:nvCxnSpPr>
        <p:spPr>
          <a:xfrm rot="16200000" flipH="1" flipV="1">
            <a:off x="7850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5240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105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534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1" grpId="0" animBg="1"/>
      <p:bldP spid="25613" grpId="0" animBg="1"/>
      <p:bldP spid="25615" grpId="0" animBg="1"/>
      <p:bldP spid="25616" grpId="0" animBg="1"/>
      <p:bldP spid="25618" grpId="0" animBg="1"/>
      <p:bldP spid="41" grpId="0" animBg="1"/>
      <p:bldP spid="42" grpId="0" animBg="1"/>
      <p:bldP spid="4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4020853"/>
            <a:ext cx="3581398" cy="2837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Net Sampling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5918200" cy="4729164"/>
          </a:xfrm>
        </p:spPr>
        <p:txBody>
          <a:bodyPr/>
          <a:lstStyle/>
          <a:p>
            <a:r>
              <a:rPr lang="en-US" sz="2400" dirty="0"/>
              <a:t>Prior Sampling  P(Q, E)</a:t>
            </a: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8"/>
            <a:endParaRPr lang="en-US" sz="1200" dirty="0"/>
          </a:p>
          <a:p>
            <a:r>
              <a:rPr lang="en-US" sz="2400" dirty="0"/>
              <a:t>Likelihood Weighting  P( Q , e)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969000" y="1219200"/>
            <a:ext cx="5918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Rejection Sampling  P( Q | e )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7"/>
            <a:endParaRPr lang="en-US" sz="12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Gibbs Sampling  P( Q | e 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5105400" cy="121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96455"/>
            <a:ext cx="5029200" cy="1308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133600"/>
            <a:ext cx="5181598" cy="1318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455160"/>
            <a:ext cx="908050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Z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"/>
  <p:tag name="PICTUREFILESIZE" val="9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,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28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,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"/>
  <p:tag name="PICTUREFILESIZE" val="25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6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4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85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69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8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8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2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9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7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"/>
  <p:tag name="PICTUREFILESIZE" val="109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6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0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3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59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34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0 \leq u &lt; 0.6, &amp;\rightarrow C = red \\&#10;0.6  \leq u &lt;  0.7, &amp; \rightarrow C = green \\&#10;0.7  \leq u &lt; 1, &amp;  \rightarrow C = blue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23"/>
  <p:tag name="PICTUREFILESIZE" val="203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PS}(x_1\ldots x_n) = \prod_{i=1}^n P(x_i | \mbox{Parents}(X_i))&#10;    = P(x_1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22"/>
  <p:tag name="PICTUREFILESIZE" val="2862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N_{PS}(x_1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7"/>
  <p:tag name="PICTUREFILESIZE" val="728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to{\rightarrow}&#10;\begin{eqnarray*}&#10;  \lim_{N\to\infty} \hat P(x_1,\ldots, x_n) &#10;      &amp; = &amp; \lim_{N\to\infty} N_{PS}(x_1,\ldots, x_n)/N \\&#10;      &amp; = &amp; S_{PS}(x_1,\ldots,x_n) \\&#10;      &amp; = &amp; P(x_1\ldots x_n)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70"/>
  <p:tag name="PICTUREFILESIZE" val="3995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 = 1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7"/>
  <p:tag name="PICTUREFILESIZE" val="243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3"/>
  <p:tag name="PICTUREFILESIZE" val="209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9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6"/>
  <p:tag name="PICTUREFILESIZE" val="352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WS}({\bf z},{\bf e}) = \prod_{i= 1}^l P(z_i|\mbox{Parents}(Z_i)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31"/>
  <p:tag name="PICTUREFILESIZE" val="2211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w({\bf z},{\bf e}) = \prod_{i = 1}^m P(e_i | \mbox{Parents}(E_i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5"/>
  <p:tag name="PICTUREFILESIZE" val="3416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= P({\bf z}, {\bf e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89"/>
  <p:tag name="PICTUREFILESIZE" val="675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S | +c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796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C | +s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1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W | +s, +c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08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P(S | +c, +r,  -w) &amp; = \frac{P(S, +c, +r, -w)}{P(+c, +r, -w)} \\&#10;&amp; = \frac{P(S, +c, +r, -w)}{\sum_{s} P(s, +c, +r, -w) } \\&#10;&amp; = \frac{ P(+c) P(S | +c) P(+r | +c) P(-w | S, +r) } {\sum_s P(+c) P(s | +c) P(+r | +c) P(-w | s, +r)} \\&#10;&amp; = \frac{ P(+c) P(S | +c) P(+r | +c) P(-w | S, +r)}  {P(+c) P(+r | +c) \sum_s P(s | +c) P(-w | s, +r) } \\&#10;&amp; = \frac{P(S | +c) P(-w | S, +r) } {\sum_s P(s | +c) P(-w | s, +r) } 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9519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14774</TotalTime>
  <Words>3230</Words>
  <Application>Microsoft Office PowerPoint</Application>
  <PresentationFormat>Widescreen</PresentationFormat>
  <Paragraphs>857</Paragraphs>
  <Slides>45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Calibri</vt:lpstr>
      <vt:lpstr>Times New Roman</vt:lpstr>
      <vt:lpstr>Arial</vt:lpstr>
      <vt:lpstr>Calibri Light</vt:lpstr>
      <vt:lpstr>Cambria Math</vt:lpstr>
      <vt:lpstr>Wingdings</vt:lpstr>
      <vt:lpstr>Office Theme</vt:lpstr>
      <vt:lpstr>Warm-up as you walk in</vt:lpstr>
      <vt:lpstr>Announcements</vt:lpstr>
      <vt:lpstr>AI: Representation and Problem Solving </vt:lpstr>
      <vt:lpstr>Review: Bayes Nets</vt:lpstr>
      <vt:lpstr>Example</vt:lpstr>
      <vt:lpstr>Example</vt:lpstr>
      <vt:lpstr>Variable Elimination order matters</vt:lpstr>
      <vt:lpstr>VE: Computational and Space Complexity</vt:lpstr>
      <vt:lpstr>VE: Computational and Space Complexity</vt:lpstr>
      <vt:lpstr>Bayes Nets</vt:lpstr>
      <vt:lpstr>Warm-up as you walk in</vt:lpstr>
      <vt:lpstr>Approximate Inference: Sampling</vt:lpstr>
      <vt:lpstr>Inference vs Sampling</vt:lpstr>
      <vt:lpstr>Motivation for Approximate Inference</vt:lpstr>
      <vt:lpstr>Sampling</vt:lpstr>
      <vt:lpstr>Sampling</vt:lpstr>
      <vt:lpstr>Sampling</vt:lpstr>
      <vt:lpstr>Sampling in Bayes’ Nets</vt:lpstr>
      <vt:lpstr>Prior Sampling</vt:lpstr>
      <vt:lpstr>Prior Sampling</vt:lpstr>
      <vt:lpstr>Prior Sampling</vt:lpstr>
      <vt:lpstr>Probability of a sample</vt:lpstr>
      <vt:lpstr>Prior Sampling</vt:lpstr>
      <vt:lpstr>Prior Sampling</vt:lpstr>
      <vt:lpstr>Example</vt:lpstr>
      <vt:lpstr>Rejection Sampling</vt:lpstr>
      <vt:lpstr>Rejection Sampling</vt:lpstr>
      <vt:lpstr>Rejection Sampling</vt:lpstr>
      <vt:lpstr>Likelihood Weighting</vt:lpstr>
      <vt:lpstr>Likelihood Weighting</vt:lpstr>
      <vt:lpstr>Likelihood Weighting</vt:lpstr>
      <vt:lpstr>Likelihood Weighting</vt:lpstr>
      <vt:lpstr>Likelihood Weighting</vt:lpstr>
      <vt:lpstr>Likelihood Weighting</vt:lpstr>
      <vt:lpstr>Likelihood Weighting</vt:lpstr>
      <vt:lpstr>Likelihood Weighting</vt:lpstr>
      <vt:lpstr>Likelihood Weighting</vt:lpstr>
      <vt:lpstr>Gibbs Sampling</vt:lpstr>
      <vt:lpstr>Gibbs Sampling</vt:lpstr>
      <vt:lpstr>Gibbs Sampling Example: P( S | +r)</vt:lpstr>
      <vt:lpstr>Gibbs Sampling Example: P( S | +r)</vt:lpstr>
      <vt:lpstr>Efficient Resampling of One Variable</vt:lpstr>
      <vt:lpstr>Further Reading on Gibbs Sampling</vt:lpstr>
      <vt:lpstr>Markov Chain Monte Carlo*</vt:lpstr>
      <vt:lpstr>Bayes’ Net Sampling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1118</cp:revision>
  <cp:lastPrinted>2018-11-27T13:42:27Z</cp:lastPrinted>
  <dcterms:created xsi:type="dcterms:W3CDTF">2018-10-11T11:39:27Z</dcterms:created>
  <dcterms:modified xsi:type="dcterms:W3CDTF">2019-11-07T17:59:53Z</dcterms:modified>
</cp:coreProperties>
</file>