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1219" r:id="rId2"/>
    <p:sldId id="975" r:id="rId3"/>
    <p:sldId id="663" r:id="rId4"/>
    <p:sldId id="1208" r:id="rId5"/>
    <p:sldId id="450" r:id="rId6"/>
    <p:sldId id="463" r:id="rId7"/>
    <p:sldId id="1209" r:id="rId8"/>
    <p:sldId id="467" r:id="rId9"/>
    <p:sldId id="1211" r:id="rId10"/>
    <p:sldId id="401" r:id="rId11"/>
    <p:sldId id="413" r:id="rId12"/>
    <p:sldId id="1212" r:id="rId13"/>
    <p:sldId id="420" r:id="rId14"/>
    <p:sldId id="432" r:id="rId15"/>
    <p:sldId id="403" r:id="rId16"/>
    <p:sldId id="421" r:id="rId17"/>
    <p:sldId id="458" r:id="rId18"/>
    <p:sldId id="1223" r:id="rId19"/>
    <p:sldId id="459" r:id="rId20"/>
    <p:sldId id="1224" r:id="rId21"/>
    <p:sldId id="465" r:id="rId22"/>
    <p:sldId id="404" r:id="rId23"/>
    <p:sldId id="1221" r:id="rId24"/>
    <p:sldId id="405" r:id="rId25"/>
    <p:sldId id="434" r:id="rId26"/>
    <p:sldId id="406" r:id="rId27"/>
    <p:sldId id="422" r:id="rId28"/>
    <p:sldId id="460" r:id="rId29"/>
    <p:sldId id="1225" r:id="rId30"/>
    <p:sldId id="435" r:id="rId31"/>
    <p:sldId id="408" r:id="rId32"/>
    <p:sldId id="409" r:id="rId33"/>
    <p:sldId id="423" r:id="rId34"/>
    <p:sldId id="466" r:id="rId35"/>
    <p:sldId id="1220" r:id="rId36"/>
    <p:sldId id="410" r:id="rId37"/>
    <p:sldId id="1222" r:id="rId38"/>
    <p:sldId id="461" r:id="rId39"/>
    <p:sldId id="462" r:id="rId40"/>
    <p:sldId id="411" r:id="rId41"/>
    <p:sldId id="1217" r:id="rId42"/>
    <p:sldId id="1213" r:id="rId43"/>
    <p:sldId id="415" r:id="rId44"/>
    <p:sldId id="416" r:id="rId45"/>
    <p:sldId id="457" r:id="rId46"/>
    <p:sldId id="418" r:id="rId47"/>
    <p:sldId id="1214" r:id="rId48"/>
    <p:sldId id="412" r:id="rId49"/>
    <p:sldId id="1215" r:id="rId50"/>
  </p:sldIdLst>
  <p:sldSz cx="12192000" cy="6858000"/>
  <p:notesSz cx="7010400" cy="92964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05" d="100"/>
          <a:sy n="105" d="100"/>
        </p:scale>
        <p:origin x="114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0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8.xml"/><Relationship Id="rId7" Type="http://schemas.openxmlformats.org/officeDocument/2006/relationships/image" Target="../media/image3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0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30.png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1: Get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24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2: Convert this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264920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/>
              <a:t>If random() returns </a:t>
            </a:r>
            <a:r>
              <a:rPr lang="en-US" sz="2400" i="1" dirty="0"/>
              <a:t>u</a:t>
            </a:r>
            <a:r>
              <a:rPr lang="en-US" sz="2400" dirty="0"/>
              <a:t> = 0.83, then our sample is </a:t>
            </a:r>
            <a:r>
              <a:rPr lang="en-US" sz="2400" i="1" dirty="0"/>
              <a:t>C</a:t>
            </a:r>
            <a:r>
              <a:rPr lang="en-US" sz="2400" dirty="0"/>
              <a:t> = blue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after sampling 8 times:</a:t>
            </a:r>
            <a:endParaRPr lang="en-US" sz="24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9850"/>
              </p:ext>
            </p:extLst>
          </p:nvPr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91312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515112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,)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,)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1E20A-D798-4961-BF5D-13357759EAA1}"/>
              </a:ext>
            </a:extLst>
          </p:cNvPr>
          <p:cNvSpPr/>
          <p:nvPr/>
        </p:nvSpPr>
        <p:spPr>
          <a:xfrm>
            <a:off x="489857" y="2841171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 and P5 out after </a:t>
            </a:r>
            <a:r>
              <a:rPr lang="en-US" dirty="0" err="1">
                <a:solidFill>
                  <a:schemeClr val="tx1"/>
                </a:solidFill>
              </a:rPr>
              <a:t>mideterm</a:t>
            </a:r>
            <a:endParaRPr lang="en-US" sz="2800" dirty="0"/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11/12, in-class</a:t>
            </a:r>
          </a:p>
          <a:p>
            <a:pPr marL="917575" lvl="2" indent="-457200"/>
            <a:r>
              <a:rPr lang="en-US" sz="2800" dirty="0"/>
              <a:t>See Piazza for details</a:t>
            </a:r>
          </a:p>
          <a:p>
            <a:pPr lvl="2" indent="0">
              <a:buNone/>
            </a:pPr>
            <a:endParaRPr lang="en-US" sz="2800" dirty="0"/>
          </a:p>
          <a:p>
            <a:r>
              <a:rPr lang="en-US" dirty="0"/>
              <a:t>Piazza: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Lecture thread on piazza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74D11-BE50-4E9A-AAAE-63D68572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F97031A-FEF9-480C-A50F-A3DFE15D8116}"/>
              </a:ext>
            </a:extLst>
          </p:cNvPr>
          <p:cNvSpPr/>
          <p:nvPr/>
        </p:nvSpPr>
        <p:spPr>
          <a:xfrm>
            <a:off x="552099" y="3190084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3BB89E-3631-4BBC-BE47-E01A06664EE9}"/>
              </a:ext>
            </a:extLst>
          </p:cNvPr>
          <p:cNvSpPr/>
          <p:nvPr/>
        </p:nvSpPr>
        <p:spPr>
          <a:xfrm>
            <a:off x="608353" y="2350890"/>
            <a:ext cx="3241271" cy="4616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Algorithm: Multiply likelihood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80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190139" cy="23104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ea typeface="ＭＳ Ｐゴシック" pitchFamily="34" charset="-128"/>
              </a:rPr>
              <a:t>w = 1.0</a:t>
            </a:r>
          </a:p>
          <a:p>
            <a:r>
              <a:rPr lang="en-US" sz="2800" kern="0" dirty="0">
                <a:ea typeface="ＭＳ Ｐゴシック" pitchFamily="34" charset="-128"/>
              </a:rPr>
              <a:t>for </a:t>
            </a:r>
            <a:r>
              <a:rPr lang="en-US" sz="2800" kern="0" dirty="0" err="1">
                <a:ea typeface="ＭＳ Ｐゴシック" pitchFamily="34" charset="-128"/>
              </a:rPr>
              <a:t>i</a:t>
            </a:r>
            <a:r>
              <a:rPr lang="en-US" sz="2800" kern="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kern="0" dirty="0">
                <a:ea typeface="ＭＳ Ｐゴシック" pitchFamily="34" charset="-128"/>
              </a:rPr>
              <a:t>Set w = w * P(x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 | Parents(X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))</a:t>
            </a:r>
          </a:p>
          <a:p>
            <a:r>
              <a:rPr lang="en-US" sz="2800" kern="0" dirty="0">
                <a:ea typeface="ＭＳ Ｐゴシック" pitchFamily="34" charset="-128"/>
              </a:rPr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55320" y="127254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474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452628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cxnSp>
        <p:nvCxnSpPr>
          <p:cNvPr id="25" name="AutoShape 6">
            <a:extLst>
              <a:ext uri="{FF2B5EF4-FFF2-40B4-BE49-F238E27FC236}">
                <a16:creationId xmlns:a16="http://schemas.microsoft.com/office/drawing/2014/main" id="{DFAB3DF0-FA62-493F-B78D-4B31264D25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25ECB73A-4D7B-4E5C-A147-596C85D4F5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F123BF-DD59-4096-BED1-2EE64AC4CA52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8" name="Oval 3">
              <a:extLst>
                <a:ext uri="{FF2B5EF4-FFF2-40B4-BE49-F238E27FC236}">
                  <a16:creationId xmlns:a16="http://schemas.microsoft.com/office/drawing/2014/main" id="{4CDAD716-3004-4702-B430-05324717D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9143700-6318-48DF-BA62-12D93E63D8C1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394B39-897F-4A8D-A3BB-EADBFC3A35D3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5C8F3A12-BA67-48B5-B5CB-8EF30650D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DCB82AE-7941-4C20-9F4A-F7611D7A2EDE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8258B-0C35-4487-9636-169B9FDCEBF5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6E9F231E-E4A5-4DC6-B502-3794552B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57A87E7-4BC2-4A07-8B6C-255C4FA64B1E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0CFDD07-B0AE-442C-960D-E8A197968C36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8D96DEC-2CB0-4E6B-ACD1-1FD536C25D40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84F41EDC-477C-4863-84DA-2E800F19944C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D9C6EC5-6DD3-4C9B-ABE3-0F42D537A4EA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D9C6EC5-6DD3-4C9B-ABE3-0F42D537A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9560E3-B3EC-4FB2-B640-700F77DA8B30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9560E3-B3EC-4FB2-B640-700F77DA8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5435A0-C21E-4DCD-ADBB-F5D82ECEC5B1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5435A0-C21E-4DCD-ADBB-F5D82ECEC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6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9933"/>
              </p:ext>
            </p:extLst>
          </p:nvPr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/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 dirty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A3BDC91-7BC5-41B6-887E-9F8F51386370}"/>
              </a:ext>
            </a:extLst>
          </p:cNvPr>
          <p:cNvSpPr/>
          <p:nvPr/>
        </p:nvSpPr>
        <p:spPr>
          <a:xfrm>
            <a:off x="406400" y="3922775"/>
            <a:ext cx="3615880" cy="123392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6E51A7-F5AD-4808-BF4D-51370310BE55}"/>
              </a:ext>
            </a:extLst>
          </p:cNvPr>
          <p:cNvSpPr/>
          <p:nvPr/>
        </p:nvSpPr>
        <p:spPr>
          <a:xfrm>
            <a:off x="504704" y="2548239"/>
            <a:ext cx="3424472" cy="56537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2D41FAA-4DAD-4AB3-81A0-C3CCE6CC75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0442" y="3494412"/>
                <a:ext cx="339847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lang="en-US" sz="2400" kern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If we also have total   number of attempts</a:t>
                </a: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2D41FAA-4DAD-4AB3-81A0-C3CCE6CC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442" y="3494412"/>
                <a:ext cx="3398470" cy="454669"/>
              </a:xfrm>
              <a:prstGeom prst="rect">
                <a:avLst/>
              </a:prstGeom>
              <a:blipFill>
                <a:blip r:embed="rId7"/>
                <a:stretch>
                  <a:fillRect t="-10667" r="-8781" b="-11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9E7C-2317-419A-9A4F-80C8DB9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Remember 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8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0AF4F9D7-9B03-46D9-A32F-8709E7E30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0608F640-049C-4582-8D14-A91CE4359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6B2206-A04B-4544-AC79-FC8BE36AD236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BE6A0E0-F701-4F71-B15A-F6FE310B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B3F79C3-3738-44F8-AF5C-90F6985C5D3A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A91ADC-9090-4331-A2D4-E718FAEAA002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F383E25-E754-4ABF-B6F5-2D92F53A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EB0AE30-F79D-4241-BE5E-243F3029D7FA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D99EE-2F88-4FE8-B053-98F844D079C6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5" name="Oval 3">
              <a:extLst>
                <a:ext uri="{FF2B5EF4-FFF2-40B4-BE49-F238E27FC236}">
                  <a16:creationId xmlns:a16="http://schemas.microsoft.com/office/drawing/2014/main" id="{ABC3523D-7AC4-41D2-8979-F9D697E4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D6C1738-C6E0-4308-BAF2-6642E8C92F22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404B9C3-6FF4-4303-80AB-202411EFD7B4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8329526-0F5F-417F-A00D-6E89407AED2D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8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0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Review: Bayes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</a:rPr>
                  <a:t>Joint distributions 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 answer any query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𝑏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𝑐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𝑃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𝑐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800" b="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Break down joint using chain rule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E88510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With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i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 rotWithShape="0">
                <a:blip r:embed="rId2"/>
                <a:stretch>
                  <a:fillRect l="-965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525000" y="4191000"/>
            <a:ext cx="2074815" cy="2294326"/>
            <a:chOff x="5410200" y="3500735"/>
            <a:chExt cx="2074815" cy="2294326"/>
          </a:xfrm>
        </p:grpSpPr>
        <p:cxnSp>
          <p:nvCxnSpPr>
            <p:cNvPr id="6" name="AutoShape 6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" name="AutoShape 6"/>
            <p:cNvCxnSpPr>
              <a:cxnSpLocks noChangeShapeType="1"/>
              <a:stCxn id="10" idx="5"/>
              <a:endCxn id="12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  <a:stCxn id="10" idx="3"/>
              <a:endCxn id="11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8" idx="3"/>
              <a:endCxn id="9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21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15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44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713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900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397001"/>
            <a:ext cx="8253219" cy="4729164"/>
          </a:xfrm>
        </p:spPr>
        <p:txBody>
          <a:bodyPr/>
          <a:lstStyle/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</p:spTree>
    <p:extLst>
      <p:ext uri="{BB962C8B-B14F-4D97-AF65-F5344CB8AC3E}">
        <p14:creationId xmlns:p14="http://schemas.microsoft.com/office/powerpoint/2010/main" val="1021254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14789</TotalTime>
  <Words>3409</Words>
  <Application>Microsoft Office PowerPoint</Application>
  <PresentationFormat>Widescreen</PresentationFormat>
  <Paragraphs>1045</Paragraphs>
  <Slides>49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Times New Roman</vt:lpstr>
      <vt:lpstr>Arial</vt:lpstr>
      <vt:lpstr>Calibri Light</vt:lpstr>
      <vt:lpstr>Cambria Math</vt:lpstr>
      <vt:lpstr>Wingdings</vt:lpstr>
      <vt:lpstr>Office Theme</vt:lpstr>
      <vt:lpstr>Warm-up as you walk in</vt:lpstr>
      <vt:lpstr>Announcements</vt:lpstr>
      <vt:lpstr>AI: Representation and Problem Solving </vt:lpstr>
      <vt:lpstr>Review: Bayes Nets</vt:lpstr>
      <vt:lpstr>Bayes Nets</vt:lpstr>
      <vt:lpstr>Warm-up as you walk in</vt:lpstr>
      <vt:lpstr>Approximate Inference: Sampling</vt:lpstr>
      <vt:lpstr>Inference vs Sampling</vt:lpstr>
      <vt:lpstr>Motivation for Approximate Inference</vt:lpstr>
      <vt:lpstr>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Piazza Poll 1</vt:lpstr>
      <vt:lpstr>Piazza Poll 1</vt:lpstr>
      <vt:lpstr>Piazza Poll 2</vt:lpstr>
      <vt:lpstr>Piazza Poll 2</vt:lpstr>
      <vt:lpstr>Probability of a sample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Piazza Poll 3</vt:lpstr>
      <vt:lpstr>Piazza Poll 3</vt:lpstr>
      <vt:lpstr>Likelihood Weighting</vt:lpstr>
      <vt:lpstr>Likelihood Weighting</vt:lpstr>
      <vt:lpstr>Likelihood Weighting</vt:lpstr>
      <vt:lpstr>Likelihood Weighting</vt:lpstr>
      <vt:lpstr>Likelihood Weighting</vt:lpstr>
      <vt:lpstr>Remember Piazza Poll 2</vt:lpstr>
      <vt:lpstr>Likelihood Weighting</vt:lpstr>
      <vt:lpstr>Likelihood Weighting</vt:lpstr>
      <vt:lpstr>Piazza Poll 4</vt:lpstr>
      <vt:lpstr>Piazza Poll 5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1121</cp:revision>
  <cp:lastPrinted>2018-11-27T13:42:27Z</cp:lastPrinted>
  <dcterms:created xsi:type="dcterms:W3CDTF">2018-10-11T11:39:27Z</dcterms:created>
  <dcterms:modified xsi:type="dcterms:W3CDTF">2019-11-07T20:50:10Z</dcterms:modified>
</cp:coreProperties>
</file>