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36" r:id="rId2"/>
    <p:sldId id="256" r:id="rId3"/>
    <p:sldId id="288" r:id="rId4"/>
    <p:sldId id="337" r:id="rId5"/>
    <p:sldId id="338" r:id="rId6"/>
    <p:sldId id="287" r:id="rId7"/>
    <p:sldId id="308" r:id="rId8"/>
    <p:sldId id="309" r:id="rId9"/>
    <p:sldId id="349" r:id="rId10"/>
    <p:sldId id="340" r:id="rId11"/>
    <p:sldId id="341" r:id="rId12"/>
    <p:sldId id="342" r:id="rId13"/>
    <p:sldId id="343" r:id="rId14"/>
    <p:sldId id="344" r:id="rId15"/>
    <p:sldId id="331" r:id="rId16"/>
    <p:sldId id="271" r:id="rId17"/>
    <p:sldId id="351" r:id="rId18"/>
    <p:sldId id="352" r:id="rId19"/>
    <p:sldId id="1209" r:id="rId20"/>
    <p:sldId id="1210" r:id="rId21"/>
    <p:sldId id="356" r:id="rId22"/>
    <p:sldId id="1215" r:id="rId23"/>
    <p:sldId id="353" r:id="rId24"/>
    <p:sldId id="1216" r:id="rId25"/>
    <p:sldId id="1217" r:id="rId26"/>
    <p:sldId id="1218" r:id="rId27"/>
    <p:sldId id="1219" r:id="rId28"/>
    <p:sldId id="1233" r:id="rId29"/>
    <p:sldId id="1234" r:id="rId30"/>
    <p:sldId id="1235" r:id="rId31"/>
    <p:sldId id="1230" r:id="rId32"/>
    <p:sldId id="1231" r:id="rId33"/>
    <p:sldId id="1232" r:id="rId34"/>
    <p:sldId id="358"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6" autoAdjust="0"/>
    <p:restoredTop sz="79774" autoAdjust="0"/>
  </p:normalViewPr>
  <p:slideViewPr>
    <p:cSldViewPr snapToGrid="0">
      <p:cViewPr varScale="1">
        <p:scale>
          <a:sx n="69" d="100"/>
          <a:sy n="69" d="100"/>
        </p:scale>
        <p:origin x="771"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BF5E2F-2EA4-4BED-BDB7-3263066D10D9}" type="datetimeFigureOut">
              <a:rPr lang="en-US" smtClean="0"/>
              <a:t>8/26/2019</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a:t>
            </a:fld>
            <a:endParaRPr lang="en-US"/>
          </a:p>
        </p:txBody>
      </p:sp>
    </p:spTree>
    <p:extLst>
      <p:ext uri="{BB962C8B-B14F-4D97-AF65-F5344CB8AC3E}">
        <p14:creationId xmlns:p14="http://schemas.microsoft.com/office/powerpoint/2010/main" val="37852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3</a:t>
            </a:fld>
            <a:endParaRPr lang="en-US"/>
          </a:p>
        </p:txBody>
      </p:sp>
    </p:spTree>
    <p:extLst>
      <p:ext uri="{BB962C8B-B14F-4D97-AF65-F5344CB8AC3E}">
        <p14:creationId xmlns:p14="http://schemas.microsoft.com/office/powerpoint/2010/main" val="3300848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6</a:t>
            </a:fld>
            <a:endParaRPr lang="en-US"/>
          </a:p>
        </p:txBody>
      </p:sp>
    </p:spTree>
    <p:extLst>
      <p:ext uri="{BB962C8B-B14F-4D97-AF65-F5344CB8AC3E}">
        <p14:creationId xmlns:p14="http://schemas.microsoft.com/office/powerpoint/2010/main" val="3418974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7</a:t>
            </a:fld>
            <a:endParaRPr lang="en-US"/>
          </a:p>
        </p:txBody>
      </p:sp>
    </p:spTree>
    <p:extLst>
      <p:ext uri="{BB962C8B-B14F-4D97-AF65-F5344CB8AC3E}">
        <p14:creationId xmlns:p14="http://schemas.microsoft.com/office/powerpoint/2010/main" val="807742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8</a:t>
            </a:fld>
            <a:endParaRPr lang="en-US"/>
          </a:p>
        </p:txBody>
      </p:sp>
    </p:spTree>
    <p:extLst>
      <p:ext uri="{BB962C8B-B14F-4D97-AF65-F5344CB8AC3E}">
        <p14:creationId xmlns:p14="http://schemas.microsoft.com/office/powerpoint/2010/main" val="69614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9</a:t>
            </a:fld>
            <a:endParaRPr lang="en-US"/>
          </a:p>
        </p:txBody>
      </p:sp>
    </p:spTree>
    <p:extLst>
      <p:ext uri="{BB962C8B-B14F-4D97-AF65-F5344CB8AC3E}">
        <p14:creationId xmlns:p14="http://schemas.microsoft.com/office/powerpoint/2010/main" val="696146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15</a:t>
            </a:fld>
            <a:endParaRPr lang="en-US"/>
          </a:p>
        </p:txBody>
      </p:sp>
    </p:spTree>
    <p:extLst>
      <p:ext uri="{BB962C8B-B14F-4D97-AF65-F5344CB8AC3E}">
        <p14:creationId xmlns:p14="http://schemas.microsoft.com/office/powerpoint/2010/main" val="1685680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these? C3PO,</a:t>
            </a:r>
            <a:r>
              <a:rPr lang="en-US" baseline="0" dirty="0"/>
              <a:t> what does he do?  Essentially </a:t>
            </a:r>
            <a:r>
              <a:rPr lang="en-US" baseline="0" dirty="0" err="1"/>
              <a:t>google</a:t>
            </a:r>
            <a:r>
              <a:rPr lang="en-US" baseline="0" dirty="0"/>
              <a:t> translate, (but with anxiety!)</a:t>
            </a:r>
          </a:p>
          <a:p>
            <a:r>
              <a:rPr lang="en-US" baseline="0" dirty="0"/>
              <a:t>Little guy? R2D2 – what does he do, yeah, not so sure</a:t>
            </a:r>
          </a:p>
          <a:p>
            <a:endParaRPr lang="en-US" baseline="0" dirty="0"/>
          </a:p>
          <a:p>
            <a:r>
              <a:rPr lang="en-US" baseline="0" dirty="0"/>
              <a:t>Things got darker: machines come back from the future – to kill us!</a:t>
            </a:r>
          </a:p>
          <a:p>
            <a:endParaRPr lang="en-US" baseline="0" dirty="0"/>
          </a:p>
          <a:p>
            <a:r>
              <a:rPr lang="en-US" baseline="0" dirty="0"/>
              <a:t>90’s : software is scary</a:t>
            </a:r>
          </a:p>
          <a:p>
            <a:endParaRPr lang="en-US" baseline="0" dirty="0"/>
          </a:p>
          <a:p>
            <a:r>
              <a:rPr lang="en-US" baseline="0" dirty="0"/>
              <a:t>Basic fear about what technology might do ?</a:t>
            </a:r>
          </a:p>
          <a:p>
            <a:endParaRPr lang="en-US" baseline="0" dirty="0"/>
          </a:p>
          <a:p>
            <a:r>
              <a:rPr lang="en-US" baseline="0" dirty="0"/>
              <a:t>What if we can’t even tell technology apart from ourselves?</a:t>
            </a:r>
          </a:p>
          <a:p>
            <a:endParaRPr lang="en-US" baseline="0" dirty="0"/>
          </a:p>
          <a:p>
            <a:r>
              <a:rPr lang="en-US" baseline="0" dirty="0"/>
              <a:t>OR maybe it’ll look really different and snarky</a:t>
            </a:r>
          </a:p>
          <a:p>
            <a:endParaRPr lang="en-US" baseline="0" dirty="0"/>
          </a:p>
          <a:p>
            <a:r>
              <a:rPr lang="en-US" baseline="0" dirty="0"/>
              <a:t>Some exceptions like wall-E, positive view of technology (but maybe not of us humans!)</a:t>
            </a:r>
          </a:p>
          <a:p>
            <a:endParaRPr lang="en-US" baseline="0" dirty="0"/>
          </a:p>
          <a:p>
            <a:r>
              <a:rPr lang="en-US" baseline="0" dirty="0"/>
              <a:t>But mostly a worry</a:t>
            </a:r>
          </a:p>
          <a:p>
            <a:endParaRPr lang="en-US" baseline="0" dirty="0"/>
          </a:p>
          <a:p>
            <a:endParaRPr lang="en-US" baseline="0" dirty="0"/>
          </a:p>
          <a:p>
            <a:r>
              <a:rPr lang="en-US" baseline="0" dirty="0"/>
              <a:t>[not very worried myself, at least at present]</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16</a:t>
            </a:fld>
            <a:endParaRPr lang="en-US"/>
          </a:p>
        </p:txBody>
      </p:sp>
    </p:spTree>
    <p:extLst>
      <p:ext uri="{BB962C8B-B14F-4D97-AF65-F5344CB8AC3E}">
        <p14:creationId xmlns:p14="http://schemas.microsoft.com/office/powerpoint/2010/main" val="2771033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17</a:t>
            </a:fld>
            <a:endParaRPr lang="en-US"/>
          </a:p>
        </p:txBody>
      </p:sp>
    </p:spTree>
    <p:extLst>
      <p:ext uri="{BB962C8B-B14F-4D97-AF65-F5344CB8AC3E}">
        <p14:creationId xmlns:p14="http://schemas.microsoft.com/office/powerpoint/2010/main" val="2400215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left: Think</a:t>
            </a:r>
            <a:r>
              <a:rPr lang="en-US" baseline="0" dirty="0"/>
              <a:t> like people --- cognitive science, neuroscience</a:t>
            </a:r>
          </a:p>
          <a:p>
            <a:endParaRPr lang="en-US" baseline="0" dirty="0"/>
          </a:p>
          <a:p>
            <a:r>
              <a:rPr lang="en-US" baseline="0" dirty="0"/>
              <a:t>Bottom left: act like people --- actually very early definition, dating back to Alan Turing --- Turing test;  problem to do really well you start focusing on things like don’t answer too quickly what the square root of 1412 is, don’t spell too well,  and make sure you have a favorite movie etc.  So it wasn’t really leading us to build intelligence</a:t>
            </a:r>
          </a:p>
          <a:p>
            <a:endParaRPr lang="en-US" baseline="0" dirty="0"/>
          </a:p>
          <a:p>
            <a:r>
              <a:rPr lang="en-US" baseline="0" dirty="0"/>
              <a:t>Think rationally – long tradition dating back to Aristotle --- but not a winner, because difficult to encode how to think, and in the end it’s not about how you think, it’s about how you end up acting</a:t>
            </a:r>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18</a:t>
            </a:fld>
            <a:endParaRPr lang="en-US"/>
          </a:p>
        </p:txBody>
      </p:sp>
    </p:spTree>
    <p:extLst>
      <p:ext uri="{BB962C8B-B14F-4D97-AF65-F5344CB8AC3E}">
        <p14:creationId xmlns:p14="http://schemas.microsoft.com/office/powerpoint/2010/main" val="2400215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Proposed by Andrew Moore, CMU</a:t>
            </a:r>
            <a:r>
              <a:rPr lang="en-US" sz="1200" b="0" i="0" kern="1200" baseline="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is using AI Stack to illustrate what they consider as AI.</a:t>
            </a:r>
            <a:r>
              <a:rPr lang="en-US" sz="1200" b="0" i="0"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AI must understand the human needs and it must make smart design decisions based on that understanding. Despite the simple definition, though, AI isn't just one thing. It's a giant thing, built from technology blocks we call the AI Stack. At Carnegie Mellon, we view it as a toolbox — each block houses a set of technologies that scientists and researchers can reach for as they work on new initiatives. Expertise in all areas? Not required. Instead, we believe you can focus on one area and draw on other parts of the stack for help. Each block depends on the other for support. And AI endeavors that ignore parts of the stack won't succeed. </a:t>
            </a:r>
            <a:endParaRPr lang="en-US" dirty="0"/>
          </a:p>
          <a:p>
            <a:endParaRPr lang="en-US" dirty="0"/>
          </a:p>
        </p:txBody>
      </p:sp>
      <p:sp>
        <p:nvSpPr>
          <p:cNvPr id="4" name="Slide Number Placeholder 3"/>
          <p:cNvSpPr>
            <a:spLocks noGrp="1"/>
          </p:cNvSpPr>
          <p:nvPr>
            <p:ph type="sldNum" sz="quarter" idx="10"/>
          </p:nvPr>
        </p:nvSpPr>
        <p:spPr/>
        <p:txBody>
          <a:bodyPr/>
          <a:lstStyle/>
          <a:p>
            <a:fld id="{061C2587-C0BF-41B9-B0FA-D76263C040D8}" type="slidenum">
              <a:rPr lang="en-US" smtClean="0"/>
              <a:t>19</a:t>
            </a:fld>
            <a:endParaRPr lang="en-US" dirty="0"/>
          </a:p>
        </p:txBody>
      </p:sp>
    </p:spTree>
    <p:extLst>
      <p:ext uri="{BB962C8B-B14F-4D97-AF65-F5344CB8AC3E}">
        <p14:creationId xmlns:p14="http://schemas.microsoft.com/office/powerpoint/2010/main" val="2300141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21</a:t>
            </a:fld>
            <a:endParaRPr lang="en-US"/>
          </a:p>
        </p:txBody>
      </p:sp>
    </p:spTree>
    <p:extLst>
      <p:ext uri="{BB962C8B-B14F-4D97-AF65-F5344CB8AC3E}">
        <p14:creationId xmlns:p14="http://schemas.microsoft.com/office/powerpoint/2010/main" val="3003292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23</a:t>
            </a:fld>
            <a:endParaRPr lang="en-US"/>
          </a:p>
        </p:txBody>
      </p:sp>
    </p:spTree>
    <p:extLst>
      <p:ext uri="{BB962C8B-B14F-4D97-AF65-F5344CB8AC3E}">
        <p14:creationId xmlns:p14="http://schemas.microsoft.com/office/powerpoint/2010/main" val="3003292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29</a:t>
            </a:fld>
            <a:endParaRPr lang="en-US"/>
          </a:p>
        </p:txBody>
      </p:sp>
    </p:spTree>
    <p:extLst>
      <p:ext uri="{BB962C8B-B14F-4D97-AF65-F5344CB8AC3E}">
        <p14:creationId xmlns:p14="http://schemas.microsoft.com/office/powerpoint/2010/main" val="671213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34</a:t>
            </a:fld>
            <a:endParaRPr lang="en-US"/>
          </a:p>
        </p:txBody>
      </p:sp>
    </p:spTree>
    <p:extLst>
      <p:ext uri="{BB962C8B-B14F-4D97-AF65-F5344CB8AC3E}">
        <p14:creationId xmlns:p14="http://schemas.microsoft.com/office/powerpoint/2010/main" val="3262430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8/26/2019</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canvas.cmu.edu/" TargetMode="External"/><Relationship Id="rId7" Type="http://schemas.openxmlformats.org/officeDocument/2006/relationships/hyperlink" Target="mailto:pvirtue@cmu.edu" TargetMode="External"/><Relationship Id="rId2" Type="http://schemas.openxmlformats.org/officeDocument/2006/relationships/hyperlink" Target="https://www.cs.cmu.edu/~15281" TargetMode="External"/><Relationship Id="rId1" Type="http://schemas.openxmlformats.org/officeDocument/2006/relationships/slideLayout" Target="../slideLayouts/slideLayout2.xml"/><Relationship Id="rId6" Type="http://schemas.openxmlformats.org/officeDocument/2006/relationships/hyperlink" Target="mailto:feifang@cmu.edu" TargetMode="External"/><Relationship Id="rId5" Type="http://schemas.openxmlformats.org/officeDocument/2006/relationships/hyperlink" Target="https://piazza.com/cmu/fall2019/15281" TargetMode="External"/><Relationship Id="rId10" Type="http://schemas.openxmlformats.org/officeDocument/2006/relationships/image" Target="../media/image15.jpeg"/><Relationship Id="rId4" Type="http://schemas.openxmlformats.org/officeDocument/2006/relationships/hyperlink" Target="http://gradescope.com/" TargetMode="External"/><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youtube.com/watch?v=EfGD2qveGdQ"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ai.cs.cmu.edu/about"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digitalwellbeing.org/artificial-intelligence-timeline-infographic-from-eliza-to-tay-and-beyond/" TargetMode="External"/><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1.jpe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xml"/><Relationship Id="rId7" Type="http://schemas.openxmlformats.org/officeDocument/2006/relationships/image" Target="../media/image40.jp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tiff"/></Relationships>
</file>

<file path=ppt/slides/_rels/slide31.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3.tiff"/><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hyperlink" Target="https://saugatbhattarai.com.np/what-is-gradient-descent-in-machine-learning/" TargetMode="External"/><Relationship Id="rId2" Type="http://schemas.openxmlformats.org/officeDocument/2006/relationships/image" Target="../media/image4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Game</a:t>
            </a:r>
          </a:p>
        </p:txBody>
      </p:sp>
      <p:sp>
        <p:nvSpPr>
          <p:cNvPr id="3" name="Content Placeholder 2"/>
          <p:cNvSpPr>
            <a:spLocks noGrp="1"/>
          </p:cNvSpPr>
          <p:nvPr>
            <p:ph idx="1"/>
          </p:nvPr>
        </p:nvSpPr>
        <p:spPr/>
        <p:txBody>
          <a:bodyPr/>
          <a:lstStyle/>
          <a:p>
            <a:r>
              <a:rPr lang="en-US" dirty="0">
                <a:solidFill>
                  <a:srgbClr val="C00000"/>
                </a:solidFill>
              </a:rPr>
              <a:t>As you walk in:</a:t>
            </a:r>
          </a:p>
          <a:p>
            <a:pPr marL="685783" indent="-685783">
              <a:buFont typeface="+mj-lt"/>
              <a:buAutoNum type="arabicPeriod"/>
            </a:pPr>
            <a:r>
              <a:rPr lang="en-US" dirty="0"/>
              <a:t>Grab a pack of game pieces (candy)</a:t>
            </a:r>
          </a:p>
          <a:p>
            <a:pPr marL="685783" indent="-685783">
              <a:buFont typeface="+mj-lt"/>
              <a:buAutoNum type="arabicPeriod"/>
            </a:pPr>
            <a:r>
              <a:rPr lang="en-US" dirty="0"/>
              <a:t>Form groups of 2 (or 3 with an observer)</a:t>
            </a:r>
          </a:p>
          <a:p>
            <a:pPr marL="685783" indent="-685783">
              <a:buFont typeface="+mj-lt"/>
              <a:buAutoNum type="arabicPeriod"/>
            </a:pPr>
            <a:r>
              <a:rPr lang="en-US" dirty="0"/>
              <a:t>Play the game based on your Agent card!</a:t>
            </a:r>
          </a:p>
          <a:p>
            <a:pPr marL="1219170" lvl="1" indent="-685783">
              <a:buFont typeface="+mj-lt"/>
              <a:buAutoNum type="alphaUcPeriod"/>
            </a:pPr>
            <a:r>
              <a:rPr lang="en-US" sz="2800" dirty="0"/>
              <a:t>11 pieces on the table</a:t>
            </a:r>
          </a:p>
          <a:p>
            <a:pPr marL="1219170" lvl="1" indent="-685783">
              <a:buFont typeface="+mj-lt"/>
              <a:buAutoNum type="alphaUcPeriod"/>
            </a:pPr>
            <a:r>
              <a:rPr lang="en-US" sz="2800" dirty="0"/>
              <a:t>Take turns taking either 1 or 2 pieces</a:t>
            </a:r>
          </a:p>
          <a:p>
            <a:pPr marL="1219170" lvl="1" indent="-685783">
              <a:buFont typeface="+mj-lt"/>
              <a:buAutoNum type="alphaUcPeriod"/>
            </a:pPr>
            <a:r>
              <a:rPr lang="en-US" sz="2800" dirty="0"/>
              <a:t>Person that takes the last piece wins!</a:t>
            </a:r>
            <a:endParaRPr lang="en-US" sz="2800" dirty="0">
              <a:sym typeface="Wingdings"/>
            </a:endParaRPr>
          </a:p>
          <a:p>
            <a:pPr marL="685783" indent="-685783">
              <a:buFont typeface="+mj-lt"/>
              <a:buAutoNum type="arabicPeriod"/>
            </a:pPr>
            <a:r>
              <a:rPr lang="en-US" dirty="0">
                <a:sym typeface="Wingdings"/>
              </a:rPr>
              <a:t>Think about how you might implement an Agent to play this in code:</a:t>
            </a:r>
          </a:p>
          <a:p>
            <a:r>
              <a:rPr lang="en-US" dirty="0">
                <a:latin typeface="Courier New"/>
                <a:cs typeface="Courier New"/>
              </a:rPr>
              <a:t>		class Agent</a:t>
            </a:r>
          </a:p>
          <a:p>
            <a:r>
              <a:rPr lang="en-US" dirty="0">
                <a:latin typeface="Courier New"/>
                <a:cs typeface="Courier New"/>
              </a:rPr>
              <a:t>			function </a:t>
            </a:r>
            <a:r>
              <a:rPr lang="en-US" b="1" dirty="0" err="1">
                <a:latin typeface="Courier New"/>
                <a:cs typeface="Courier New"/>
              </a:rPr>
              <a:t>getAction</a:t>
            </a:r>
            <a:r>
              <a:rPr lang="en-US" dirty="0">
                <a:latin typeface="Courier New"/>
                <a:cs typeface="Courier New"/>
              </a:rPr>
              <a:t>(state)</a:t>
            </a:r>
          </a:p>
          <a:p>
            <a:r>
              <a:rPr lang="en-US" dirty="0">
                <a:latin typeface="Courier New"/>
                <a:cs typeface="Courier New"/>
              </a:rPr>
              <a:t>				return action</a:t>
            </a:r>
          </a:p>
          <a:p>
            <a:endParaRPr lang="en-US" dirty="0"/>
          </a:p>
        </p:txBody>
      </p:sp>
    </p:spTree>
    <p:extLst>
      <p:ext uri="{BB962C8B-B14F-4D97-AF65-F5344CB8AC3E}">
        <p14:creationId xmlns:p14="http://schemas.microsoft.com/office/powerpoint/2010/main" val="418916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lstStyle/>
          <a:p>
            <a:r>
              <a:rPr lang="en-US" dirty="0"/>
              <a:t>AI: Representation and Problem Solving</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Introduction</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Instructors: Fei Fang &amp; Pat Virtue</a:t>
            </a:r>
          </a:p>
          <a:p>
            <a:pPr algn="ctr">
              <a:spcBef>
                <a:spcPct val="50000"/>
              </a:spcBef>
            </a:pPr>
            <a:r>
              <a:rPr lang="en-US" sz="1867" dirty="0"/>
              <a:t>Slide credits: CMU AI &amp; http://ai.berkeley.edu</a:t>
            </a:r>
          </a:p>
        </p:txBody>
      </p:sp>
      <p:pic>
        <p:nvPicPr>
          <p:cNvPr id="26625" name="Picture 1" descr="C:\Temp\ketrina\Lecture1-Introduction.png"/>
          <p:cNvPicPr>
            <a:picLocks noChangeAspect="1" noChangeArrowheads="1"/>
          </p:cNvPicPr>
          <p:nvPr/>
        </p:nvPicPr>
        <p:blipFill>
          <a:blip r:embed="rId3" cstate="print"/>
          <a:srcRect/>
          <a:stretch>
            <a:fillRect/>
          </a:stretch>
        </p:blipFill>
        <p:spPr bwMode="auto">
          <a:xfrm>
            <a:off x="3072384" y="2466283"/>
            <a:ext cx="6022848" cy="268991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3515F2C-41CC-9547-B52A-D07EA8D4FD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046" r="7431" b="38328"/>
          <a:stretch/>
        </p:blipFill>
        <p:spPr>
          <a:xfrm>
            <a:off x="5685168" y="1816490"/>
            <a:ext cx="1609344" cy="1613217"/>
          </a:xfrm>
          <a:prstGeom prst="rect">
            <a:avLst/>
          </a:prstGeom>
        </p:spPr>
      </p:pic>
      <p:pic>
        <p:nvPicPr>
          <p:cNvPr id="3" name="Picture 2">
            <a:extLst>
              <a:ext uri="{FF2B5EF4-FFF2-40B4-BE49-F238E27FC236}">
                <a16:creationId xmlns:a16="http://schemas.microsoft.com/office/drawing/2014/main" id="{EC1737E0-5484-F848-8AE5-0A33CE66705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214" t="1048" r="25761" b="51778"/>
          <a:stretch/>
        </p:blipFill>
        <p:spPr>
          <a:xfrm>
            <a:off x="703378" y="1808077"/>
            <a:ext cx="1609976" cy="1609343"/>
          </a:xfrm>
          <a:prstGeom prst="rect">
            <a:avLst/>
          </a:prstGeom>
        </p:spPr>
      </p:pic>
      <p:pic>
        <p:nvPicPr>
          <p:cNvPr id="26" name="Picture 25" descr="A person standing on a beach&#10;&#10;Description automatically generated">
            <a:extLst>
              <a:ext uri="{FF2B5EF4-FFF2-40B4-BE49-F238E27FC236}">
                <a16:creationId xmlns:a16="http://schemas.microsoft.com/office/drawing/2014/main" id="{34BBB706-4215-49A7-B1BF-9FA8C25B2B9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067" t="6332" r="12175" b="20300"/>
          <a:stretch/>
        </p:blipFill>
        <p:spPr>
          <a:xfrm>
            <a:off x="7522703" y="4358058"/>
            <a:ext cx="1660533" cy="1609344"/>
          </a:xfrm>
          <a:prstGeom prst="rect">
            <a:avLst/>
          </a:prstGeom>
        </p:spPr>
      </p:pic>
      <p:pic>
        <p:nvPicPr>
          <p:cNvPr id="35" name="Picture 34" descr="A person posing for the camera&#10;&#10;Description automatically generated">
            <a:extLst>
              <a:ext uri="{FF2B5EF4-FFF2-40B4-BE49-F238E27FC236}">
                <a16:creationId xmlns:a16="http://schemas.microsoft.com/office/drawing/2014/main" id="{5FC4575D-3FF3-CD46-A335-0C70EFB6C55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1106" r="7325" b="9360"/>
          <a:stretch/>
        </p:blipFill>
        <p:spPr>
          <a:xfrm>
            <a:off x="3859407" y="4358058"/>
            <a:ext cx="1608688" cy="1609344"/>
          </a:xfrm>
          <a:prstGeom prst="rect">
            <a:avLst/>
          </a:prstGeom>
        </p:spPr>
      </p:pic>
      <p:pic>
        <p:nvPicPr>
          <p:cNvPr id="30" name="Picture 2" descr="Profile">
            <a:extLst>
              <a:ext uri="{FF2B5EF4-FFF2-40B4-BE49-F238E27FC236}">
                <a16:creationId xmlns:a16="http://schemas.microsoft.com/office/drawing/2014/main" id="{F9CAE632-1FDD-5A48-9626-55DF3E04BC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3378" y="4358058"/>
            <a:ext cx="1609975" cy="1609975"/>
          </a:xfrm>
          <a:prstGeom prst="rect">
            <a:avLst/>
          </a:prstGeom>
          <a:noFill/>
          <a:extLst>
            <a:ext uri="{909E8E84-426E-40DD-AFC4-6F175D3DCCD1}">
              <a14:hiddenFill xmlns:a14="http://schemas.microsoft.com/office/drawing/2010/main">
                <a:solidFill>
                  <a:srgbClr val="FFFFFF"/>
                </a:solidFill>
              </a14:hiddenFill>
            </a:ext>
          </a:extLst>
        </p:spPr>
      </p:pic>
      <p:sp>
        <p:nvSpPr>
          <p:cNvPr id="7170" name="Rectangle 2"/>
          <p:cNvSpPr>
            <a:spLocks noGrp="1" noChangeArrowheads="1"/>
          </p:cNvSpPr>
          <p:nvPr>
            <p:ph type="title"/>
          </p:nvPr>
        </p:nvSpPr>
        <p:spPr>
          <a:xfrm>
            <a:off x="552099" y="367131"/>
            <a:ext cx="10515600" cy="627812"/>
          </a:xfrm>
        </p:spPr>
        <p:txBody>
          <a:bodyPr/>
          <a:lstStyle/>
          <a:p>
            <a:pPr eaLnBrk="1" hangingPunct="1"/>
            <a:r>
              <a:rPr lang="en-US" dirty="0">
                <a:latin typeface="Calibri"/>
                <a:cs typeface="Calibri"/>
              </a:rPr>
              <a:t>Course Staff</a:t>
            </a:r>
          </a:p>
        </p:txBody>
      </p:sp>
      <p:sp>
        <p:nvSpPr>
          <p:cNvPr id="7174" name="Text Box 19"/>
          <p:cNvSpPr txBox="1">
            <a:spLocks noChangeArrowheads="1"/>
          </p:cNvSpPr>
          <p:nvPr/>
        </p:nvSpPr>
        <p:spPr bwMode="auto">
          <a:xfrm>
            <a:off x="3727938" y="1131257"/>
            <a:ext cx="5806831" cy="502764"/>
          </a:xfrm>
          <a:prstGeom prst="rect">
            <a:avLst/>
          </a:prstGeom>
          <a:noFill/>
          <a:ln w="9525">
            <a:noFill/>
            <a:miter lim="800000"/>
            <a:headEnd/>
            <a:tailEnd/>
          </a:ln>
        </p:spPr>
        <p:txBody>
          <a:bodyPr wrap="square" lIns="91439" tIns="45719" rIns="91439" bIns="45719">
            <a:spAutoFit/>
          </a:bodyPr>
          <a:lstStyle/>
          <a:p>
            <a:pPr>
              <a:spcBef>
                <a:spcPct val="50000"/>
              </a:spcBef>
            </a:pPr>
            <a:r>
              <a:rPr lang="en-US" sz="2667" dirty="0">
                <a:solidFill>
                  <a:schemeClr val="accent1">
                    <a:lumMod val="75000"/>
                  </a:schemeClr>
                </a:solidFill>
                <a:latin typeface="Calibri"/>
                <a:cs typeface="Calibri"/>
              </a:rPr>
              <a:t>Teaching Assistants </a:t>
            </a:r>
          </a:p>
        </p:txBody>
      </p:sp>
      <p:sp>
        <p:nvSpPr>
          <p:cNvPr id="7176" name="Text Box 21"/>
          <p:cNvSpPr txBox="1">
            <a:spLocks noChangeArrowheads="1"/>
          </p:cNvSpPr>
          <p:nvPr/>
        </p:nvSpPr>
        <p:spPr bwMode="auto">
          <a:xfrm>
            <a:off x="593969" y="1132244"/>
            <a:ext cx="1828800" cy="502764"/>
          </a:xfrm>
          <a:prstGeom prst="rect">
            <a:avLst/>
          </a:prstGeom>
          <a:noFill/>
          <a:ln w="9525">
            <a:noFill/>
            <a:miter lim="800000"/>
            <a:headEnd/>
            <a:tailEnd/>
          </a:ln>
        </p:spPr>
        <p:txBody>
          <a:bodyPr wrap="square" lIns="91439" tIns="45719" rIns="91439" bIns="45719">
            <a:spAutoFit/>
          </a:bodyPr>
          <a:lstStyle/>
          <a:p>
            <a:pPr>
              <a:spcBef>
                <a:spcPct val="50000"/>
              </a:spcBef>
            </a:pPr>
            <a:r>
              <a:rPr lang="en-US" sz="2667" dirty="0">
                <a:solidFill>
                  <a:schemeClr val="accent1">
                    <a:lumMod val="75000"/>
                  </a:schemeClr>
                </a:solidFill>
                <a:latin typeface="Calibri"/>
                <a:cs typeface="Calibri"/>
              </a:rPr>
              <a:t>Instructors</a:t>
            </a:r>
          </a:p>
        </p:txBody>
      </p:sp>
      <p:sp>
        <p:nvSpPr>
          <p:cNvPr id="7186" name="AutoShape 27" descr="https://mail.google.com/mail/?attid=0.1&amp;disp=emb&amp;view=att&amp;th=131fd6676327baa7"/>
          <p:cNvSpPr>
            <a:spLocks noChangeAspect="1" noChangeArrowheads="1"/>
          </p:cNvSpPr>
          <p:nvPr/>
        </p:nvSpPr>
        <p:spPr bwMode="auto">
          <a:xfrm>
            <a:off x="63500" y="-136525"/>
            <a:ext cx="304800" cy="304800"/>
          </a:xfrm>
          <a:prstGeom prst="rect">
            <a:avLst/>
          </a:prstGeom>
          <a:noFill/>
          <a:ln w="9525">
            <a:noFill/>
            <a:miter lim="800000"/>
            <a:headEnd/>
            <a:tailEnd/>
          </a:ln>
        </p:spPr>
        <p:txBody>
          <a:bodyPr lIns="91439" tIns="45719" rIns="91439" bIns="45719"/>
          <a:lstStyle/>
          <a:p>
            <a:endParaRPr lang="en-US" sz="2400">
              <a:latin typeface="Calibri"/>
              <a:cs typeface="Calibri"/>
            </a:endParaRPr>
          </a:p>
        </p:txBody>
      </p:sp>
      <p:sp>
        <p:nvSpPr>
          <p:cNvPr id="7187" name="AutoShape 29" descr="https://mail.google.com/mail/?attid=0.1&amp;disp=emb&amp;view=att&amp;th=131fd6676327baa7"/>
          <p:cNvSpPr>
            <a:spLocks noChangeAspect="1" noChangeArrowheads="1"/>
          </p:cNvSpPr>
          <p:nvPr/>
        </p:nvSpPr>
        <p:spPr bwMode="auto">
          <a:xfrm>
            <a:off x="63500" y="-136525"/>
            <a:ext cx="304800" cy="304800"/>
          </a:xfrm>
          <a:prstGeom prst="rect">
            <a:avLst/>
          </a:prstGeom>
          <a:noFill/>
          <a:ln w="9525">
            <a:noFill/>
            <a:miter lim="800000"/>
            <a:headEnd/>
            <a:tailEnd/>
          </a:ln>
        </p:spPr>
        <p:txBody>
          <a:bodyPr lIns="91439" tIns="45719" rIns="91439" bIns="45719"/>
          <a:lstStyle/>
          <a:p>
            <a:endParaRPr lang="en-US" sz="2400">
              <a:latin typeface="Calibri"/>
              <a:cs typeface="Calibri"/>
            </a:endParaRPr>
          </a:p>
        </p:txBody>
      </p:sp>
      <p:sp>
        <p:nvSpPr>
          <p:cNvPr id="28" name="Text Box 14"/>
          <p:cNvSpPr txBox="1">
            <a:spLocks noChangeArrowheads="1"/>
          </p:cNvSpPr>
          <p:nvPr/>
        </p:nvSpPr>
        <p:spPr bwMode="auto">
          <a:xfrm>
            <a:off x="883135" y="3429000"/>
            <a:ext cx="1250463"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Fei    Fang</a:t>
            </a:r>
          </a:p>
        </p:txBody>
      </p:sp>
      <p:pic>
        <p:nvPicPr>
          <p:cNvPr id="10249" name="Picture 9" descr="http://www.cs.berkeley.edu/~sgupta/Media/transparent.gif"/>
          <p:cNvPicPr>
            <a:picLocks noChangeAspect="1" noChangeArrowheads="1"/>
          </p:cNvPicPr>
          <p:nvPr/>
        </p:nvPicPr>
        <p:blipFill>
          <a:blip r:embed="rId8"/>
          <a:srcRect/>
          <a:stretch>
            <a:fillRect/>
          </a:stretch>
        </p:blipFill>
        <p:spPr bwMode="auto">
          <a:xfrm>
            <a:off x="84667" y="-182033"/>
            <a:ext cx="12700" cy="12700"/>
          </a:xfrm>
          <a:prstGeom prst="rect">
            <a:avLst/>
          </a:prstGeom>
          <a:noFill/>
        </p:spPr>
      </p:pic>
      <p:pic>
        <p:nvPicPr>
          <p:cNvPr id="10251" name="Picture 11" descr="http://www.cs.berkeley.edu/~sgupta/Media/transparent.gif"/>
          <p:cNvPicPr>
            <a:picLocks noChangeAspect="1" noChangeArrowheads="1"/>
          </p:cNvPicPr>
          <p:nvPr/>
        </p:nvPicPr>
        <p:blipFill>
          <a:blip r:embed="rId8"/>
          <a:srcRect/>
          <a:stretch>
            <a:fillRect/>
          </a:stretch>
        </p:blipFill>
        <p:spPr bwMode="auto">
          <a:xfrm>
            <a:off x="84667" y="-182033"/>
            <a:ext cx="12700" cy="12700"/>
          </a:xfrm>
          <a:prstGeom prst="rect">
            <a:avLst/>
          </a:prstGeom>
          <a:noFill/>
        </p:spPr>
      </p:pic>
      <p:pic>
        <p:nvPicPr>
          <p:cNvPr id="10253" name="Picture 13" descr="http://www.cs.berkeley.edu/~sgupta/Media/transparent.gif"/>
          <p:cNvPicPr>
            <a:picLocks noChangeAspect="1" noChangeArrowheads="1"/>
          </p:cNvPicPr>
          <p:nvPr/>
        </p:nvPicPr>
        <p:blipFill>
          <a:blip r:embed="rId8"/>
          <a:srcRect/>
          <a:stretch>
            <a:fillRect/>
          </a:stretch>
        </p:blipFill>
        <p:spPr bwMode="auto">
          <a:xfrm>
            <a:off x="84667" y="-182033"/>
            <a:ext cx="12700" cy="12700"/>
          </a:xfrm>
          <a:prstGeom prst="rect">
            <a:avLst/>
          </a:prstGeom>
          <a:noFill/>
        </p:spPr>
      </p:pic>
      <p:sp>
        <p:nvSpPr>
          <p:cNvPr id="13" name="Text Box 14">
            <a:extLst>
              <a:ext uri="{FF2B5EF4-FFF2-40B4-BE49-F238E27FC236}">
                <a16:creationId xmlns:a16="http://schemas.microsoft.com/office/drawing/2014/main" id="{B3978CF7-F7A1-43B3-BAC3-2A0AC0793C2A}"/>
              </a:ext>
            </a:extLst>
          </p:cNvPr>
          <p:cNvSpPr txBox="1">
            <a:spLocks noChangeArrowheads="1"/>
          </p:cNvSpPr>
          <p:nvPr/>
        </p:nvSpPr>
        <p:spPr bwMode="auto">
          <a:xfrm>
            <a:off x="703380" y="5968033"/>
            <a:ext cx="1609975"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Pat       Virtue</a:t>
            </a:r>
          </a:p>
        </p:txBody>
      </p:sp>
      <p:sp>
        <p:nvSpPr>
          <p:cNvPr id="15" name="Text Box 14">
            <a:extLst>
              <a:ext uri="{FF2B5EF4-FFF2-40B4-BE49-F238E27FC236}">
                <a16:creationId xmlns:a16="http://schemas.microsoft.com/office/drawing/2014/main" id="{F76954E9-4AFD-4E9E-8644-5FFE5DDB5DC3}"/>
              </a:ext>
            </a:extLst>
          </p:cNvPr>
          <p:cNvSpPr txBox="1">
            <a:spLocks noChangeArrowheads="1"/>
          </p:cNvSpPr>
          <p:nvPr/>
        </p:nvSpPr>
        <p:spPr bwMode="auto">
          <a:xfrm>
            <a:off x="3946769" y="3429000"/>
            <a:ext cx="1359882"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Angela Yang</a:t>
            </a:r>
          </a:p>
        </p:txBody>
      </p:sp>
      <p:sp>
        <p:nvSpPr>
          <p:cNvPr id="17" name="Text Box 14">
            <a:extLst>
              <a:ext uri="{FF2B5EF4-FFF2-40B4-BE49-F238E27FC236}">
                <a16:creationId xmlns:a16="http://schemas.microsoft.com/office/drawing/2014/main" id="{952A2DFF-235F-406A-A27B-1C9D0626F9B7}"/>
              </a:ext>
            </a:extLst>
          </p:cNvPr>
          <p:cNvSpPr txBox="1">
            <a:spLocks noChangeArrowheads="1"/>
          </p:cNvSpPr>
          <p:nvPr/>
        </p:nvSpPr>
        <p:spPr bwMode="auto">
          <a:xfrm>
            <a:off x="5679130" y="3428999"/>
            <a:ext cx="1615381"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Claire Wang </a:t>
            </a:r>
            <a:r>
              <a:rPr lang="en-US" sz="2133" dirty="0">
                <a:solidFill>
                  <a:schemeClr val="accent1"/>
                </a:solidFill>
                <a:latin typeface="Calibri"/>
                <a:cs typeface="Calibri"/>
              </a:rPr>
              <a:t>(Head TA)</a:t>
            </a:r>
          </a:p>
        </p:txBody>
      </p:sp>
      <p:sp>
        <p:nvSpPr>
          <p:cNvPr id="18" name="Text Box 14">
            <a:extLst>
              <a:ext uri="{FF2B5EF4-FFF2-40B4-BE49-F238E27FC236}">
                <a16:creationId xmlns:a16="http://schemas.microsoft.com/office/drawing/2014/main" id="{52D9735E-2200-4ECD-B6A1-13447F97D1D0}"/>
              </a:ext>
            </a:extLst>
          </p:cNvPr>
          <p:cNvSpPr txBox="1">
            <a:spLocks noChangeArrowheads="1"/>
          </p:cNvSpPr>
          <p:nvPr/>
        </p:nvSpPr>
        <p:spPr bwMode="auto">
          <a:xfrm>
            <a:off x="7673029" y="3428998"/>
            <a:ext cx="1359882"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George Brown</a:t>
            </a:r>
          </a:p>
        </p:txBody>
      </p:sp>
      <p:sp>
        <p:nvSpPr>
          <p:cNvPr id="19" name="Text Box 14">
            <a:extLst>
              <a:ext uri="{FF2B5EF4-FFF2-40B4-BE49-F238E27FC236}">
                <a16:creationId xmlns:a16="http://schemas.microsoft.com/office/drawing/2014/main" id="{0B3D0F99-1475-4612-9259-7FBE5C60002D}"/>
              </a:ext>
            </a:extLst>
          </p:cNvPr>
          <p:cNvSpPr txBox="1">
            <a:spLocks noChangeArrowheads="1"/>
          </p:cNvSpPr>
          <p:nvPr/>
        </p:nvSpPr>
        <p:spPr bwMode="auto">
          <a:xfrm>
            <a:off x="9626772" y="3428998"/>
            <a:ext cx="1318729"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Michelle Ma</a:t>
            </a:r>
          </a:p>
        </p:txBody>
      </p:sp>
      <p:sp>
        <p:nvSpPr>
          <p:cNvPr id="20" name="Text Box 14">
            <a:extLst>
              <a:ext uri="{FF2B5EF4-FFF2-40B4-BE49-F238E27FC236}">
                <a16:creationId xmlns:a16="http://schemas.microsoft.com/office/drawing/2014/main" id="{AACB10CC-99DD-4397-9E75-BC9AA73CAB27}"/>
              </a:ext>
            </a:extLst>
          </p:cNvPr>
          <p:cNvSpPr txBox="1">
            <a:spLocks noChangeArrowheads="1"/>
          </p:cNvSpPr>
          <p:nvPr/>
        </p:nvSpPr>
        <p:spPr bwMode="auto">
          <a:xfrm>
            <a:off x="3946769" y="5968035"/>
            <a:ext cx="1359882"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cs typeface="Calibri"/>
              </a:rPr>
              <a:t>Sean Pereira</a:t>
            </a:r>
          </a:p>
        </p:txBody>
      </p:sp>
      <p:sp>
        <p:nvSpPr>
          <p:cNvPr id="21" name="Text Box 14">
            <a:extLst>
              <a:ext uri="{FF2B5EF4-FFF2-40B4-BE49-F238E27FC236}">
                <a16:creationId xmlns:a16="http://schemas.microsoft.com/office/drawing/2014/main" id="{98811808-F4E2-4BB1-A577-95E89A2D3B1C}"/>
              </a:ext>
            </a:extLst>
          </p:cNvPr>
          <p:cNvSpPr txBox="1">
            <a:spLocks noChangeArrowheads="1"/>
          </p:cNvSpPr>
          <p:nvPr/>
        </p:nvSpPr>
        <p:spPr bwMode="auto">
          <a:xfrm>
            <a:off x="5555457" y="5968034"/>
            <a:ext cx="1868766"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err="1">
                <a:latin typeface="Calibri"/>
                <a:cs typeface="Calibri"/>
              </a:rPr>
              <a:t>Chakara</a:t>
            </a:r>
            <a:r>
              <a:rPr lang="en-US" sz="2133" dirty="0">
                <a:latin typeface="Calibri"/>
                <a:cs typeface="Calibri"/>
              </a:rPr>
              <a:t> (Tian) </a:t>
            </a:r>
            <a:r>
              <a:rPr lang="en-US" sz="2133" dirty="0" err="1">
                <a:latin typeface="Calibri"/>
                <a:cs typeface="Calibri"/>
              </a:rPr>
              <a:t>Owarang</a:t>
            </a:r>
            <a:endParaRPr lang="en-US" sz="2133" dirty="0">
              <a:latin typeface="Calibri"/>
              <a:cs typeface="Calibri"/>
            </a:endParaRPr>
          </a:p>
        </p:txBody>
      </p:sp>
      <p:sp>
        <p:nvSpPr>
          <p:cNvPr id="22" name="Text Box 14">
            <a:extLst>
              <a:ext uri="{FF2B5EF4-FFF2-40B4-BE49-F238E27FC236}">
                <a16:creationId xmlns:a16="http://schemas.microsoft.com/office/drawing/2014/main" id="{5347DCFB-E8E4-4A59-992D-6F6664E9E999}"/>
              </a:ext>
            </a:extLst>
          </p:cNvPr>
          <p:cNvSpPr txBox="1">
            <a:spLocks noChangeArrowheads="1"/>
          </p:cNvSpPr>
          <p:nvPr/>
        </p:nvSpPr>
        <p:spPr bwMode="auto">
          <a:xfrm>
            <a:off x="7673029" y="5968033"/>
            <a:ext cx="1359882"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Tina      Wu</a:t>
            </a:r>
          </a:p>
        </p:txBody>
      </p:sp>
      <p:sp>
        <p:nvSpPr>
          <p:cNvPr id="23" name="Text Box 14">
            <a:extLst>
              <a:ext uri="{FF2B5EF4-FFF2-40B4-BE49-F238E27FC236}">
                <a16:creationId xmlns:a16="http://schemas.microsoft.com/office/drawing/2014/main" id="{D151FB4D-408E-410E-8808-05348B041F17}"/>
              </a:ext>
            </a:extLst>
          </p:cNvPr>
          <p:cNvSpPr txBox="1">
            <a:spLocks noChangeArrowheads="1"/>
          </p:cNvSpPr>
          <p:nvPr/>
        </p:nvSpPr>
        <p:spPr bwMode="auto">
          <a:xfrm>
            <a:off x="9800492" y="5972922"/>
            <a:ext cx="976924" cy="748793"/>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133" dirty="0">
                <a:latin typeface="Calibri"/>
                <a:cs typeface="Calibri"/>
              </a:rPr>
              <a:t>Vicky Zeng</a:t>
            </a:r>
          </a:p>
        </p:txBody>
      </p:sp>
      <p:pic>
        <p:nvPicPr>
          <p:cNvPr id="34" name="Picture 33" descr="A person in a restaurant&#10;&#10;Description automatically generated">
            <a:extLst>
              <a:ext uri="{FF2B5EF4-FFF2-40B4-BE49-F238E27FC236}">
                <a16:creationId xmlns:a16="http://schemas.microsoft.com/office/drawing/2014/main" id="{DE499600-44F8-654A-99BB-A280CA6B655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373" t="19757" r="13739" b="17466"/>
          <a:stretch/>
        </p:blipFill>
        <p:spPr>
          <a:xfrm>
            <a:off x="9429945" y="1808076"/>
            <a:ext cx="1654900" cy="1609344"/>
          </a:xfrm>
          <a:prstGeom prst="rect">
            <a:avLst/>
          </a:prstGeom>
        </p:spPr>
      </p:pic>
      <p:pic>
        <p:nvPicPr>
          <p:cNvPr id="7" name="Picture 6">
            <a:extLst>
              <a:ext uri="{FF2B5EF4-FFF2-40B4-BE49-F238E27FC236}">
                <a16:creationId xmlns:a16="http://schemas.microsoft.com/office/drawing/2014/main" id="{C8C9636D-EA68-0246-A9BE-F5FB7731A26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55901" y="1816490"/>
            <a:ext cx="1612194" cy="1612194"/>
          </a:xfrm>
          <a:prstGeom prst="rect">
            <a:avLst/>
          </a:prstGeom>
        </p:spPr>
      </p:pic>
      <p:pic>
        <p:nvPicPr>
          <p:cNvPr id="25" name="Picture 24">
            <a:extLst>
              <a:ext uri="{FF2B5EF4-FFF2-40B4-BE49-F238E27FC236}">
                <a16:creationId xmlns:a16="http://schemas.microsoft.com/office/drawing/2014/main" id="{85F63E48-896B-1048-8E60-9FF686DC5DB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510" t="28124" r="46218" b="22560"/>
          <a:stretch/>
        </p:blipFill>
        <p:spPr>
          <a:xfrm>
            <a:off x="7548297" y="1816648"/>
            <a:ext cx="1609344" cy="1611877"/>
          </a:xfrm>
          <a:prstGeom prst="rect">
            <a:avLst/>
          </a:prstGeom>
        </p:spPr>
      </p:pic>
      <p:pic>
        <p:nvPicPr>
          <p:cNvPr id="38" name="Picture 37">
            <a:extLst>
              <a:ext uri="{FF2B5EF4-FFF2-40B4-BE49-F238E27FC236}">
                <a16:creationId xmlns:a16="http://schemas.microsoft.com/office/drawing/2014/main" id="{340D362D-1F64-014E-9425-364148582847}"/>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280" t="6762" r="12548" b="12503"/>
          <a:stretch/>
        </p:blipFill>
        <p:spPr>
          <a:xfrm>
            <a:off x="5679131" y="4358059"/>
            <a:ext cx="1615382" cy="1609343"/>
          </a:xfrm>
          <a:prstGeom prst="rect">
            <a:avLst/>
          </a:prstGeom>
        </p:spPr>
      </p:pic>
      <p:pic>
        <p:nvPicPr>
          <p:cNvPr id="42" name="Picture 41">
            <a:extLst>
              <a:ext uri="{FF2B5EF4-FFF2-40B4-BE49-F238E27FC236}">
                <a16:creationId xmlns:a16="http://schemas.microsoft.com/office/drawing/2014/main" id="{CFBB9AF1-E8EB-F647-A76D-610DD7CBE324}"/>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0924" t="7539" r="4172" b="7539"/>
          <a:stretch/>
        </p:blipFill>
        <p:spPr>
          <a:xfrm>
            <a:off x="9458687" y="4358058"/>
            <a:ext cx="1609012" cy="1609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Information</a:t>
            </a:r>
          </a:p>
        </p:txBody>
      </p:sp>
      <p:sp>
        <p:nvSpPr>
          <p:cNvPr id="3" name="Content Placeholder 2"/>
          <p:cNvSpPr>
            <a:spLocks noGrp="1"/>
          </p:cNvSpPr>
          <p:nvPr>
            <p:ph idx="1"/>
          </p:nvPr>
        </p:nvSpPr>
        <p:spPr/>
        <p:txBody>
          <a:bodyPr/>
          <a:lstStyle/>
          <a:p>
            <a:r>
              <a:rPr lang="en-US" dirty="0"/>
              <a:t>Website: </a:t>
            </a:r>
            <a:r>
              <a:rPr lang="en-US" dirty="0">
                <a:hlinkClick r:id="rId2"/>
              </a:rPr>
              <a:t>https://www.cs.cmu.edu/~15281</a:t>
            </a:r>
            <a:endParaRPr lang="en-US" dirty="0"/>
          </a:p>
          <a:p>
            <a:endParaRPr lang="en-US" sz="2000" dirty="0"/>
          </a:p>
          <a:p>
            <a:r>
              <a:rPr lang="en-US" dirty="0"/>
              <a:t>Canvas: </a:t>
            </a:r>
            <a:r>
              <a:rPr lang="en-US" dirty="0">
                <a:hlinkClick r:id="rId3"/>
              </a:rPr>
              <a:t>canvas.cmu.edu</a:t>
            </a:r>
            <a:endParaRPr lang="en-US" dirty="0"/>
          </a:p>
          <a:p>
            <a:endParaRPr lang="en-US" sz="2000" dirty="0"/>
          </a:p>
          <a:p>
            <a:r>
              <a:rPr lang="en-US" dirty="0"/>
              <a:t>Gradescope: </a:t>
            </a:r>
            <a:r>
              <a:rPr lang="en-US" dirty="0">
                <a:hlinkClick r:id="rId4"/>
              </a:rPr>
              <a:t>gradescope.com</a:t>
            </a:r>
            <a:endParaRPr lang="en-US" dirty="0"/>
          </a:p>
          <a:p>
            <a:endParaRPr lang="en-US" sz="2000" dirty="0"/>
          </a:p>
          <a:p>
            <a:r>
              <a:rPr lang="en-US" dirty="0"/>
              <a:t>Communication: </a:t>
            </a:r>
            <a:r>
              <a:rPr lang="en-US" dirty="0">
                <a:hlinkClick r:id="rId5"/>
              </a:rPr>
              <a:t>piazza.com</a:t>
            </a:r>
            <a:endParaRPr lang="en-US" dirty="0"/>
          </a:p>
          <a:p>
            <a:r>
              <a:rPr lang="en-US" dirty="0"/>
              <a:t>E-mail: </a:t>
            </a:r>
            <a:r>
              <a:rPr lang="en-US" dirty="0">
                <a:hlinkClick r:id="rId6"/>
              </a:rPr>
              <a:t>feifang@cmu.edu</a:t>
            </a:r>
            <a:endParaRPr lang="en-US" dirty="0"/>
          </a:p>
          <a:p>
            <a:r>
              <a:rPr lang="en-US" dirty="0"/>
              <a:t>	  </a:t>
            </a:r>
            <a:r>
              <a:rPr lang="en-US" dirty="0">
                <a:hlinkClick r:id="rId7"/>
              </a:rPr>
              <a:t>pvirtue@cmu.edu</a:t>
            </a:r>
            <a:endParaRPr lang="en-US" dirty="0"/>
          </a:p>
          <a:p>
            <a:endParaRPr lang="en-US" sz="2000" dirty="0"/>
          </a:p>
          <a:p>
            <a:r>
              <a:rPr lang="en-US" dirty="0"/>
              <a:t>Prerequisites/Corequisites</a:t>
            </a:r>
          </a:p>
          <a:p>
            <a:r>
              <a:rPr lang="en-US" dirty="0"/>
              <a:t>Course Scope</a:t>
            </a:r>
          </a:p>
          <a:p>
            <a:endParaRPr lang="en-US" dirty="0"/>
          </a:p>
        </p:txBody>
      </p:sp>
      <p:pic>
        <p:nvPicPr>
          <p:cNvPr id="5" name="Picture 4"/>
          <p:cNvPicPr>
            <a:picLocks noChangeAspect="1"/>
          </p:cNvPicPr>
          <p:nvPr/>
        </p:nvPicPr>
        <p:blipFill>
          <a:blip r:embed="rId8"/>
          <a:stretch>
            <a:fillRect/>
          </a:stretch>
        </p:blipFill>
        <p:spPr>
          <a:xfrm>
            <a:off x="5385612" y="3841842"/>
            <a:ext cx="1727200" cy="546739"/>
          </a:xfrm>
          <a:prstGeom prst="rect">
            <a:avLst/>
          </a:prstGeom>
        </p:spPr>
      </p:pic>
      <p:pic>
        <p:nvPicPr>
          <p:cNvPr id="1026" name="Picture 2" descr="Image result for canvas">
            <a:extLst>
              <a:ext uri="{FF2B5EF4-FFF2-40B4-BE49-F238E27FC236}">
                <a16:creationId xmlns:a16="http://schemas.microsoft.com/office/drawing/2014/main" id="{60BAA0EC-16D6-490A-BD2C-36027B34C5D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85612" y="1817741"/>
            <a:ext cx="993923" cy="8135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gradescope">
            <a:extLst>
              <a:ext uri="{FF2B5EF4-FFF2-40B4-BE49-F238E27FC236}">
                <a16:creationId xmlns:a16="http://schemas.microsoft.com/office/drawing/2014/main" id="{F052E9B4-DA9C-4431-8B1E-209757577BCD}"/>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34145" b="44402"/>
          <a:stretch/>
        </p:blipFill>
        <p:spPr bwMode="auto">
          <a:xfrm>
            <a:off x="5265196" y="2922931"/>
            <a:ext cx="3240595" cy="521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69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Announcements</a:t>
            </a:r>
          </a:p>
        </p:txBody>
      </p:sp>
      <p:sp>
        <p:nvSpPr>
          <p:cNvPr id="3" name="Content Placeholder 2"/>
          <p:cNvSpPr>
            <a:spLocks noGrp="1"/>
          </p:cNvSpPr>
          <p:nvPr>
            <p:ph idx="1"/>
          </p:nvPr>
        </p:nvSpPr>
        <p:spPr/>
        <p:txBody>
          <a:bodyPr/>
          <a:lstStyle/>
          <a:p>
            <a:r>
              <a:rPr lang="en-US" dirty="0"/>
              <a:t>Recitation starting this Friday</a:t>
            </a:r>
          </a:p>
          <a:p>
            <a:pPr marL="687388" lvl="1" indent="-457200"/>
            <a:r>
              <a:rPr lang="en-US" sz="2800" dirty="0"/>
              <a:t>Recommended. Materials are fair game for exams</a:t>
            </a:r>
          </a:p>
          <a:p>
            <a:pPr marL="687388" lvl="1" indent="-457200"/>
            <a:r>
              <a:rPr lang="en-US" sz="2800" dirty="0"/>
              <a:t>Choosing sections</a:t>
            </a:r>
          </a:p>
          <a:p>
            <a:endParaRPr lang="en-US" sz="1800" dirty="0"/>
          </a:p>
          <a:p>
            <a:r>
              <a:rPr lang="en-US" dirty="0"/>
              <a:t>Assignments:</a:t>
            </a:r>
          </a:p>
          <a:p>
            <a:pPr marL="457200" indent="-457200">
              <a:buFont typeface="Wingdings" panose="05000000000000000000" pitchFamily="2" charset="2"/>
              <a:buChar char="§"/>
            </a:pPr>
            <a:r>
              <a:rPr lang="en-US" dirty="0">
                <a:solidFill>
                  <a:schemeClr val="tx1"/>
                </a:solidFill>
              </a:rPr>
              <a:t>HW1 (online)</a:t>
            </a:r>
          </a:p>
          <a:p>
            <a:pPr marL="917575" lvl="2" indent="-457200"/>
            <a:r>
              <a:rPr lang="en-US" sz="2800" dirty="0">
                <a:solidFill>
                  <a:schemeClr val="tx1"/>
                </a:solidFill>
              </a:rPr>
              <a:t>Released at the end of lecture</a:t>
            </a:r>
          </a:p>
          <a:p>
            <a:pPr marL="917575" lvl="2" indent="-457200"/>
            <a:r>
              <a:rPr lang="en-US" sz="2800" dirty="0">
                <a:solidFill>
                  <a:schemeClr val="tx1"/>
                </a:solidFill>
              </a:rPr>
              <a:t>Due Tue 9/3, 10 pm</a:t>
            </a:r>
          </a:p>
          <a:p>
            <a:pPr marL="457200" indent="-457200">
              <a:buFont typeface="Wingdings" panose="05000000000000000000" pitchFamily="2" charset="2"/>
              <a:buChar char="§"/>
            </a:pPr>
            <a:r>
              <a:rPr lang="en-US" dirty="0">
                <a:solidFill>
                  <a:schemeClr val="tx1"/>
                </a:solidFill>
              </a:rPr>
              <a:t>P0: Python &amp; </a:t>
            </a:r>
            <a:r>
              <a:rPr lang="en-US" dirty="0" err="1">
                <a:solidFill>
                  <a:schemeClr val="tx1"/>
                </a:solidFill>
              </a:rPr>
              <a:t>Autograder</a:t>
            </a:r>
            <a:r>
              <a:rPr lang="en-US" dirty="0">
                <a:solidFill>
                  <a:schemeClr val="tx1"/>
                </a:solidFill>
              </a:rPr>
              <a:t> Tutorial</a:t>
            </a:r>
          </a:p>
          <a:p>
            <a:pPr marL="917575" lvl="2" indent="-457200"/>
            <a:r>
              <a:rPr lang="en-US" sz="2800" dirty="0">
                <a:solidFill>
                  <a:schemeClr val="tx1"/>
                </a:solidFill>
              </a:rPr>
              <a:t>Required, but worth zero points</a:t>
            </a:r>
            <a:endParaRPr lang="en-US" sz="2800" dirty="0"/>
          </a:p>
          <a:p>
            <a:pPr marL="917575" lvl="2" indent="-457200"/>
            <a:r>
              <a:rPr lang="en-US" sz="2800" dirty="0"/>
              <a:t>Released at the end of lecture</a:t>
            </a:r>
          </a:p>
          <a:p>
            <a:pPr marL="917575" lvl="2" indent="-457200"/>
            <a:r>
              <a:rPr lang="en-US" sz="2800" dirty="0">
                <a:solidFill>
                  <a:schemeClr val="tx1"/>
                </a:solidFill>
              </a:rPr>
              <a:t>Due Thu 9/5, 10 pm</a:t>
            </a:r>
          </a:p>
          <a:p>
            <a:endParaRPr lang="en-US" dirty="0"/>
          </a:p>
        </p:txBody>
      </p:sp>
    </p:spTree>
    <p:extLst>
      <p:ext uri="{BB962C8B-B14F-4D97-AF65-F5344CB8AC3E}">
        <p14:creationId xmlns:p14="http://schemas.microsoft.com/office/powerpoint/2010/main" val="3349166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solidFill>
                  <a:schemeClr val="tx1"/>
                </a:solidFill>
              </a:rPr>
              <a:t>Today</a:t>
            </a:r>
          </a:p>
        </p:txBody>
      </p:sp>
      <p:sp>
        <p:nvSpPr>
          <p:cNvPr id="9219" name="Rectangle 3"/>
          <p:cNvSpPr>
            <a:spLocks noGrp="1" noChangeArrowheads="1"/>
          </p:cNvSpPr>
          <p:nvPr>
            <p:ph type="body" idx="1"/>
          </p:nvPr>
        </p:nvSpPr>
        <p:spPr>
          <a:xfrm>
            <a:off x="1117600" y="1828801"/>
            <a:ext cx="7010400" cy="4525963"/>
          </a:xfrm>
        </p:spPr>
        <p:txBody>
          <a:bodyPr/>
          <a:lstStyle/>
          <a:p>
            <a:pPr eaLnBrk="1" hangingPunct="1"/>
            <a:endParaRPr lang="en-US" sz="800" dirty="0"/>
          </a:p>
          <a:p>
            <a:pPr eaLnBrk="1" hangingPunct="1"/>
            <a:r>
              <a:rPr lang="en-US" dirty="0"/>
              <a:t>What is artificial intelligence?</a:t>
            </a:r>
          </a:p>
          <a:p>
            <a:pPr eaLnBrk="1" hangingPunct="1"/>
            <a:endParaRPr lang="en-US" dirty="0"/>
          </a:p>
          <a:p>
            <a:pPr eaLnBrk="1" hangingPunct="1"/>
            <a:r>
              <a:rPr lang="en-US" dirty="0"/>
              <a:t>A brief history of AI</a:t>
            </a:r>
          </a:p>
          <a:p>
            <a:pPr eaLnBrk="1" hangingPunct="1"/>
            <a:endParaRPr lang="en-US" dirty="0"/>
          </a:p>
          <a:p>
            <a:pPr eaLnBrk="1" hangingPunct="1"/>
            <a:r>
              <a:rPr lang="en-US" dirty="0"/>
              <a:t>AI applications and techniques</a:t>
            </a:r>
          </a:p>
        </p:txBody>
      </p:sp>
      <p:pic>
        <p:nvPicPr>
          <p:cNvPr id="22529" name="Picture 1" descr="C:\Temp\ketrina\Today.png"/>
          <p:cNvPicPr>
            <a:picLocks noChangeAspect="1" noChangeArrowheads="1"/>
          </p:cNvPicPr>
          <p:nvPr/>
        </p:nvPicPr>
        <p:blipFill>
          <a:blip r:embed="rId3" cstate="print"/>
          <a:srcRect/>
          <a:stretch>
            <a:fillRect/>
          </a:stretch>
        </p:blipFill>
        <p:spPr bwMode="auto">
          <a:xfrm>
            <a:off x="7112000" y="1498601"/>
            <a:ext cx="4049853" cy="45339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p:txBody>
          <a:bodyPr rIns="132077">
            <a:noAutofit/>
          </a:bodyPr>
          <a:lstStyle/>
          <a:p>
            <a:r>
              <a:rPr lang="en-US"/>
              <a:t>Designing Rational Agents</a:t>
            </a:r>
          </a:p>
        </p:txBody>
      </p:sp>
      <p:sp>
        <p:nvSpPr>
          <p:cNvPr id="27653" name="Rectangle 5"/>
          <p:cNvSpPr>
            <a:spLocks noGrp="1" noChangeArrowheads="1"/>
          </p:cNvSpPr>
          <p:nvPr>
            <p:ph type="body" idx="1"/>
          </p:nvPr>
        </p:nvSpPr>
        <p:spPr>
          <a:xfrm>
            <a:off x="304800" y="1193800"/>
            <a:ext cx="7213600" cy="3860800"/>
          </a:xfrm>
        </p:spPr>
        <p:txBody>
          <a:bodyPr rIns="132077"/>
          <a:lstStyle/>
          <a:p>
            <a:pPr marL="457178" indent="-457178">
              <a:spcBef>
                <a:spcPct val="0"/>
              </a:spcBef>
            </a:pPr>
            <a:r>
              <a:rPr lang="en-US" dirty="0"/>
              <a:t>An </a:t>
            </a:r>
            <a:r>
              <a:rPr lang="en-US" b="1" dirty="0"/>
              <a:t>agent</a:t>
            </a:r>
            <a:r>
              <a:rPr lang="en-US" dirty="0"/>
              <a:t> is an entity that </a:t>
            </a:r>
            <a:r>
              <a:rPr lang="en-US" i="1" dirty="0"/>
              <a:t>perceives</a:t>
            </a:r>
            <a:r>
              <a:rPr lang="en-US" dirty="0"/>
              <a:t> and </a:t>
            </a:r>
            <a:r>
              <a:rPr lang="en-US" i="1" dirty="0"/>
              <a:t>acts</a:t>
            </a:r>
            <a:r>
              <a:rPr lang="en-US" dirty="0"/>
              <a:t>.</a:t>
            </a:r>
          </a:p>
          <a:p>
            <a:pPr marL="457178" indent="-457178">
              <a:spcBef>
                <a:spcPts val="1500"/>
              </a:spcBef>
            </a:pPr>
            <a:r>
              <a:rPr lang="en-US" dirty="0"/>
              <a:t>A </a:t>
            </a:r>
            <a:r>
              <a:rPr lang="en-US" b="1" dirty="0"/>
              <a:t>rational agent</a:t>
            </a:r>
            <a:r>
              <a:rPr lang="en-US" b="1" i="1" dirty="0"/>
              <a:t> </a:t>
            </a:r>
            <a:r>
              <a:rPr lang="en-US" dirty="0"/>
              <a:t>selects actions that maximize its (expected) </a:t>
            </a:r>
            <a:r>
              <a:rPr lang="en-US" b="1" dirty="0"/>
              <a:t>utility</a:t>
            </a:r>
            <a:r>
              <a:rPr lang="en-US" dirty="0"/>
              <a:t>.  </a:t>
            </a:r>
          </a:p>
          <a:p>
            <a:pPr marL="457178" indent="-457178">
              <a:spcBef>
                <a:spcPts val="1500"/>
              </a:spcBef>
            </a:pPr>
            <a:r>
              <a:rPr lang="en-US" dirty="0"/>
              <a:t>Characteristics of the </a:t>
            </a:r>
            <a:r>
              <a:rPr lang="en-US" b="1" dirty="0"/>
              <a:t>percepts, environment,</a:t>
            </a:r>
            <a:r>
              <a:rPr lang="en-US" dirty="0"/>
              <a:t> and </a:t>
            </a:r>
            <a:r>
              <a:rPr lang="en-US" b="1" dirty="0"/>
              <a:t>action space </a:t>
            </a:r>
            <a:r>
              <a:rPr lang="en-US" dirty="0"/>
              <a:t>dictate techniques for selecting rational actions</a:t>
            </a:r>
          </a:p>
          <a:p>
            <a:pPr marL="457178" indent="-457178">
              <a:spcBef>
                <a:spcPts val="1500"/>
              </a:spcBef>
            </a:pPr>
            <a:r>
              <a:rPr lang="en-US" b="1" dirty="0">
                <a:solidFill>
                  <a:srgbClr val="333399"/>
                </a:solidFill>
                <a:cs typeface="Arial" charset="0"/>
              </a:rPr>
              <a:t>This course </a:t>
            </a:r>
            <a:r>
              <a:rPr lang="en-US" dirty="0">
                <a:solidFill>
                  <a:srgbClr val="333399"/>
                </a:solidFill>
                <a:cs typeface="Arial" charset="0"/>
              </a:rPr>
              <a:t>is about:</a:t>
            </a:r>
          </a:p>
          <a:p>
            <a:pPr marL="839746" lvl="1" indent="-342882">
              <a:lnSpc>
                <a:spcPct val="80000"/>
              </a:lnSpc>
              <a:spcBef>
                <a:spcPts val="739"/>
              </a:spcBef>
              <a:buSzPct val="100000"/>
            </a:pPr>
            <a:r>
              <a:rPr lang="en-US" dirty="0">
                <a:cs typeface="Arial" charset="0"/>
              </a:rPr>
              <a:t>General AI techniques for a variety of problem types</a:t>
            </a:r>
          </a:p>
          <a:p>
            <a:pPr marL="839746" lvl="1" indent="-342882">
              <a:lnSpc>
                <a:spcPct val="80000"/>
              </a:lnSpc>
              <a:spcBef>
                <a:spcPts val="739"/>
              </a:spcBef>
              <a:buSzPct val="100000"/>
            </a:pPr>
            <a:r>
              <a:rPr lang="en-US" dirty="0">
                <a:cs typeface="Arial" charset="0"/>
              </a:rPr>
              <a:t>Learning to recognize when and how a new problem can be solved with an existing technique</a:t>
            </a:r>
          </a:p>
          <a:p>
            <a:pPr marL="457178" indent="-457178">
              <a:spcBef>
                <a:spcPts val="1500"/>
              </a:spcBef>
            </a:pPr>
            <a:endParaRPr lang="en-US" sz="2133" dirty="0"/>
          </a:p>
        </p:txBody>
      </p:sp>
      <p:grpSp>
        <p:nvGrpSpPr>
          <p:cNvPr id="34" name="Group 33"/>
          <p:cNvGrpSpPr/>
          <p:nvPr/>
        </p:nvGrpSpPr>
        <p:grpSpPr>
          <a:xfrm>
            <a:off x="7721602" y="4564064"/>
            <a:ext cx="3860797" cy="1912937"/>
            <a:chOff x="4616215" y="3194447"/>
            <a:chExt cx="4052397" cy="1434703"/>
          </a:xfrm>
        </p:grpSpPr>
        <p:sp>
          <p:nvSpPr>
            <p:cNvPr id="19" name="AutoShape 7"/>
            <p:cNvSpPr>
              <a:spLocks/>
            </p:cNvSpPr>
            <p:nvPr/>
          </p:nvSpPr>
          <p:spPr bwMode="auto">
            <a:xfrm>
              <a:off x="4616215" y="3200398"/>
              <a:ext cx="1919558" cy="1309688"/>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2133">
                <a:latin typeface="Calibri" pitchFamily="34" charset="0"/>
              </a:endParaRPr>
            </a:p>
          </p:txBody>
        </p:sp>
        <p:sp>
          <p:nvSpPr>
            <p:cNvPr id="20" name="Line 8"/>
            <p:cNvSpPr>
              <a:spLocks noChangeShapeType="1"/>
            </p:cNvSpPr>
            <p:nvPr/>
          </p:nvSpPr>
          <p:spPr bwMode="auto">
            <a:xfrm rot="10800000" flipH="1">
              <a:off x="5611414" y="3672670"/>
              <a:ext cx="0" cy="531019"/>
            </a:xfrm>
            <a:prstGeom prst="line">
              <a:avLst/>
            </a:prstGeom>
            <a:noFill/>
            <a:ln w="25400">
              <a:solidFill>
                <a:schemeClr val="tx1"/>
              </a:solidFill>
              <a:round/>
              <a:headEnd type="stealth" w="med" len="med"/>
              <a:tailEnd/>
            </a:ln>
          </p:spPr>
          <p:txBody>
            <a:bodyPr lIns="91439" tIns="45719" rIns="91439" bIns="45719"/>
            <a:lstStyle/>
            <a:p>
              <a:endParaRPr lang="en-US" sz="2133">
                <a:latin typeface="Calibri" pitchFamily="34" charset="0"/>
              </a:endParaRPr>
            </a:p>
          </p:txBody>
        </p:sp>
        <p:sp>
          <p:nvSpPr>
            <p:cNvPr id="21" name="Rectangle 9"/>
            <p:cNvSpPr>
              <a:spLocks/>
            </p:cNvSpPr>
            <p:nvPr/>
          </p:nvSpPr>
          <p:spPr bwMode="auto">
            <a:xfrm rot="16200000">
              <a:off x="4687016" y="3598189"/>
              <a:ext cx="564897" cy="493220"/>
            </a:xfrm>
            <a:prstGeom prst="rect">
              <a:avLst/>
            </a:prstGeom>
            <a:noFill/>
            <a:ln w="12700">
              <a:noFill/>
              <a:miter lim="800000"/>
              <a:headEnd/>
              <a:tailEnd/>
            </a:ln>
          </p:spPr>
          <p:txBody>
            <a:bodyPr lIns="0" tIns="0" rIns="40639" bIns="0"/>
            <a:lstStyle/>
            <a:p>
              <a:pPr marL="39686"/>
              <a:r>
                <a:rPr lang="en-US" sz="2133" b="1" dirty="0">
                  <a:latin typeface="Calibri" pitchFamily="34" charset="0"/>
                  <a:cs typeface="Arial" charset="0"/>
                </a:rPr>
                <a:t>Agent</a:t>
              </a:r>
            </a:p>
          </p:txBody>
        </p:sp>
        <p:grpSp>
          <p:nvGrpSpPr>
            <p:cNvPr id="22" name="Group 10"/>
            <p:cNvGrpSpPr>
              <a:grpSpLocks/>
            </p:cNvGrpSpPr>
            <p:nvPr/>
          </p:nvGrpSpPr>
          <p:grpSpPr bwMode="auto">
            <a:xfrm>
              <a:off x="5363764" y="3748869"/>
              <a:ext cx="476250" cy="323850"/>
              <a:chOff x="0" y="0"/>
              <a:chExt cx="400" cy="272"/>
            </a:xfrm>
          </p:grpSpPr>
          <p:sp>
            <p:nvSpPr>
              <p:cNvPr id="23"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2133">
                  <a:latin typeface="Calibri" pitchFamily="34" charset="0"/>
                </a:endParaRPr>
              </a:p>
            </p:txBody>
          </p:sp>
          <p:sp>
            <p:nvSpPr>
              <p:cNvPr id="24" name="Rectangle 12"/>
              <p:cNvSpPr>
                <a:spLocks/>
              </p:cNvSpPr>
              <p:nvPr/>
            </p:nvSpPr>
            <p:spPr bwMode="auto">
              <a:xfrm>
                <a:off x="135" y="32"/>
                <a:ext cx="139" cy="236"/>
              </a:xfrm>
              <a:prstGeom prst="rect">
                <a:avLst/>
              </a:prstGeom>
              <a:noFill/>
              <a:ln w="12700">
                <a:noFill/>
                <a:miter lim="800000"/>
                <a:headEnd/>
                <a:tailEnd/>
              </a:ln>
            </p:spPr>
            <p:txBody>
              <a:bodyPr lIns="0" tIns="0" rIns="54185" bIns="0"/>
              <a:lstStyle/>
              <a:p>
                <a:pPr marL="39686" algn="ctr"/>
                <a:r>
                  <a:rPr lang="en-US" sz="2133" b="1" dirty="0">
                    <a:latin typeface="Calibri" pitchFamily="34" charset="0"/>
                    <a:cs typeface="Arial" charset="0"/>
                  </a:rPr>
                  <a:t>?</a:t>
                </a:r>
              </a:p>
            </p:txBody>
          </p:sp>
        </p:grpSp>
        <p:grpSp>
          <p:nvGrpSpPr>
            <p:cNvPr id="25" name="Group 13"/>
            <p:cNvGrpSpPr>
              <a:grpSpLocks/>
            </p:cNvGrpSpPr>
            <p:nvPr/>
          </p:nvGrpSpPr>
          <p:grpSpPr bwMode="auto">
            <a:xfrm>
              <a:off x="5073252" y="3430191"/>
              <a:ext cx="1104900" cy="1059657"/>
              <a:chOff x="32" y="19"/>
              <a:chExt cx="928" cy="890"/>
            </a:xfrm>
          </p:grpSpPr>
          <p:sp>
            <p:nvSpPr>
              <p:cNvPr id="26" name="Rectangle 14"/>
              <p:cNvSpPr>
                <a:spLocks/>
              </p:cNvSpPr>
              <p:nvPr/>
            </p:nvSpPr>
            <p:spPr bwMode="auto">
              <a:xfrm>
                <a:off x="84" y="19"/>
                <a:ext cx="824" cy="304"/>
              </a:xfrm>
              <a:prstGeom prst="rect">
                <a:avLst/>
              </a:prstGeom>
              <a:noFill/>
              <a:ln w="12700">
                <a:noFill/>
                <a:miter lim="800000"/>
                <a:headEnd/>
                <a:tailEnd/>
              </a:ln>
            </p:spPr>
            <p:txBody>
              <a:bodyPr lIns="0" tIns="0" rIns="54185" bIns="0"/>
              <a:lstStyle/>
              <a:p>
                <a:pPr marL="39686" algn="ctr"/>
                <a:r>
                  <a:rPr lang="en-US" sz="1867" dirty="0">
                    <a:latin typeface="Calibri" pitchFamily="34" charset="0"/>
                    <a:cs typeface="Arial" charset="0"/>
                  </a:rPr>
                  <a:t>Sensors</a:t>
                </a:r>
              </a:p>
            </p:txBody>
          </p:sp>
          <p:sp>
            <p:nvSpPr>
              <p:cNvPr id="27" name="Rectangle 15"/>
              <p:cNvSpPr>
                <a:spLocks/>
              </p:cNvSpPr>
              <p:nvPr/>
            </p:nvSpPr>
            <p:spPr bwMode="auto">
              <a:xfrm>
                <a:off x="32" y="661"/>
                <a:ext cx="928" cy="248"/>
              </a:xfrm>
              <a:prstGeom prst="rect">
                <a:avLst/>
              </a:prstGeom>
              <a:noFill/>
              <a:ln w="12700">
                <a:noFill/>
                <a:miter lim="800000"/>
                <a:headEnd/>
                <a:tailEnd/>
              </a:ln>
            </p:spPr>
            <p:txBody>
              <a:bodyPr lIns="0" tIns="0" rIns="54185" bIns="0"/>
              <a:lstStyle/>
              <a:p>
                <a:pPr marL="39686" algn="ctr"/>
                <a:r>
                  <a:rPr lang="en-US" sz="1867" dirty="0">
                    <a:latin typeface="Calibri" pitchFamily="34" charset="0"/>
                    <a:cs typeface="Arial" charset="0"/>
                  </a:rPr>
                  <a:t>Actuators</a:t>
                </a:r>
              </a:p>
            </p:txBody>
          </p:sp>
        </p:grpSp>
        <p:sp>
          <p:nvSpPr>
            <p:cNvPr id="28" name="AutoShape 16"/>
            <p:cNvSpPr>
              <a:spLocks/>
            </p:cNvSpPr>
            <p:nvPr/>
          </p:nvSpPr>
          <p:spPr bwMode="auto">
            <a:xfrm>
              <a:off x="7815475" y="3194447"/>
              <a:ext cx="853137" cy="1304925"/>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2133">
                <a:latin typeface="Calibri" pitchFamily="34" charset="0"/>
              </a:endParaRPr>
            </a:p>
          </p:txBody>
        </p:sp>
        <p:sp>
          <p:nvSpPr>
            <p:cNvPr id="29" name="Rectangle 17"/>
            <p:cNvSpPr>
              <a:spLocks/>
            </p:cNvSpPr>
            <p:nvPr/>
          </p:nvSpPr>
          <p:spPr bwMode="auto">
            <a:xfrm rot="5400000">
              <a:off x="7696859" y="3589450"/>
              <a:ext cx="1157018" cy="493220"/>
            </a:xfrm>
            <a:prstGeom prst="rect">
              <a:avLst/>
            </a:prstGeom>
            <a:noFill/>
            <a:ln w="12700">
              <a:noFill/>
              <a:miter lim="800000"/>
              <a:headEnd/>
              <a:tailEnd/>
            </a:ln>
          </p:spPr>
          <p:txBody>
            <a:bodyPr lIns="0" tIns="0" rIns="40639" bIns="0"/>
            <a:lstStyle/>
            <a:p>
              <a:pPr marL="39686" algn="ctr"/>
              <a:r>
                <a:rPr lang="en-US" sz="2133" b="1" dirty="0">
                  <a:latin typeface="Calibri" pitchFamily="34" charset="0"/>
                  <a:cs typeface="Arial" charset="0"/>
                </a:rPr>
                <a:t>Environment</a:t>
              </a:r>
            </a:p>
          </p:txBody>
        </p:sp>
        <p:sp>
          <p:nvSpPr>
            <p:cNvPr id="30" name="Line 18"/>
            <p:cNvSpPr>
              <a:spLocks noChangeShapeType="1"/>
            </p:cNvSpPr>
            <p:nvPr/>
          </p:nvSpPr>
          <p:spPr bwMode="auto">
            <a:xfrm rot="10800000" flipH="1">
              <a:off x="6182915" y="3574256"/>
              <a:ext cx="1859756" cy="0"/>
            </a:xfrm>
            <a:prstGeom prst="line">
              <a:avLst/>
            </a:prstGeom>
            <a:noFill/>
            <a:ln w="25400">
              <a:solidFill>
                <a:schemeClr val="tx1"/>
              </a:solidFill>
              <a:round/>
              <a:headEnd type="stealth" w="med" len="med"/>
              <a:tailEnd/>
            </a:ln>
          </p:spPr>
          <p:txBody>
            <a:bodyPr lIns="91439" tIns="45719" rIns="91439" bIns="45719"/>
            <a:lstStyle/>
            <a:p>
              <a:endParaRPr lang="en-US" sz="2133">
                <a:latin typeface="Calibri" pitchFamily="34" charset="0"/>
              </a:endParaRPr>
            </a:p>
          </p:txBody>
        </p:sp>
        <p:sp>
          <p:nvSpPr>
            <p:cNvPr id="31" name="Line 19"/>
            <p:cNvSpPr>
              <a:spLocks noChangeShapeType="1"/>
            </p:cNvSpPr>
            <p:nvPr/>
          </p:nvSpPr>
          <p:spPr bwMode="auto">
            <a:xfrm flipH="1">
              <a:off x="6275783" y="4324350"/>
              <a:ext cx="1760934" cy="0"/>
            </a:xfrm>
            <a:prstGeom prst="line">
              <a:avLst/>
            </a:prstGeom>
            <a:noFill/>
            <a:ln w="25400">
              <a:solidFill>
                <a:schemeClr val="tx1"/>
              </a:solidFill>
              <a:round/>
              <a:headEnd type="stealth" w="med" len="med"/>
              <a:tailEnd/>
            </a:ln>
          </p:spPr>
          <p:txBody>
            <a:bodyPr lIns="91439" tIns="45719" rIns="91439" bIns="45719"/>
            <a:lstStyle/>
            <a:p>
              <a:endParaRPr lang="en-US" sz="2133">
                <a:latin typeface="Calibri" pitchFamily="34" charset="0"/>
              </a:endParaRPr>
            </a:p>
          </p:txBody>
        </p:sp>
        <p:sp>
          <p:nvSpPr>
            <p:cNvPr id="32" name="Rectangle 20"/>
            <p:cNvSpPr>
              <a:spLocks/>
            </p:cNvSpPr>
            <p:nvPr/>
          </p:nvSpPr>
          <p:spPr bwMode="auto">
            <a:xfrm>
              <a:off x="6682977" y="3584972"/>
              <a:ext cx="942975" cy="266700"/>
            </a:xfrm>
            <a:prstGeom prst="rect">
              <a:avLst/>
            </a:prstGeom>
            <a:noFill/>
            <a:ln w="12700">
              <a:noFill/>
              <a:miter lim="800000"/>
              <a:headEnd/>
              <a:tailEnd/>
            </a:ln>
          </p:spPr>
          <p:txBody>
            <a:bodyPr lIns="0" tIns="0" rIns="40639" bIns="0"/>
            <a:lstStyle/>
            <a:p>
              <a:pPr marL="39686" algn="ctr"/>
              <a:r>
                <a:rPr lang="en-US" sz="1467" dirty="0">
                  <a:latin typeface="Calibri" pitchFamily="34" charset="0"/>
                  <a:cs typeface="Arial" charset="0"/>
                </a:rPr>
                <a:t>Percepts</a:t>
              </a:r>
            </a:p>
          </p:txBody>
        </p:sp>
        <p:sp>
          <p:nvSpPr>
            <p:cNvPr id="33" name="Rectangle 21"/>
            <p:cNvSpPr>
              <a:spLocks/>
            </p:cNvSpPr>
            <p:nvPr/>
          </p:nvSpPr>
          <p:spPr bwMode="auto">
            <a:xfrm>
              <a:off x="6749652" y="4324350"/>
              <a:ext cx="809625" cy="304800"/>
            </a:xfrm>
            <a:prstGeom prst="rect">
              <a:avLst/>
            </a:prstGeom>
            <a:noFill/>
            <a:ln w="12700">
              <a:noFill/>
              <a:miter lim="800000"/>
              <a:headEnd/>
              <a:tailEnd/>
            </a:ln>
          </p:spPr>
          <p:txBody>
            <a:bodyPr lIns="0" tIns="0" rIns="40639" bIns="0"/>
            <a:lstStyle/>
            <a:p>
              <a:pPr marL="39686" algn="ctr"/>
              <a:r>
                <a:rPr lang="en-US" sz="1467" dirty="0">
                  <a:latin typeface="Calibri" pitchFamily="34" charset="0"/>
                  <a:cs typeface="Arial" charset="0"/>
                </a:rPr>
                <a:t>Actions</a:t>
              </a:r>
            </a:p>
          </p:txBody>
        </p:sp>
      </p:grpSp>
      <p:pic>
        <p:nvPicPr>
          <p:cNvPr id="46083" name="Picture 3" descr="C:\Temp\ketrina\RationalAgent.png"/>
          <p:cNvPicPr preferRelativeResize="0">
            <a:picLocks noChangeArrowheads="1"/>
          </p:cNvPicPr>
          <p:nvPr/>
        </p:nvPicPr>
        <p:blipFill>
          <a:blip r:embed="rId3" cstate="print"/>
          <a:srcRect/>
          <a:stretch>
            <a:fillRect/>
          </a:stretch>
        </p:blipFill>
        <p:spPr bwMode="auto">
          <a:xfrm flipH="1">
            <a:off x="8026400" y="1490472"/>
            <a:ext cx="3759200" cy="2954528"/>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65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0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765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2765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653">
                                            <p:txEl>
                                              <p:pRg st="3" end="3"/>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499"/>
                                          </p:stCondLst>
                                        </p:cTn>
                                        <p:tgtEl>
                                          <p:spTgt spid="27653">
                                            <p:txEl>
                                              <p:pRg st="4" end="4"/>
                                            </p:txEl>
                                          </p:spTgt>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grpId="0" nodeType="afterEffect">
                                  <p:stCondLst>
                                    <p:cond delay="0"/>
                                  </p:stCondLst>
                                  <p:childTnLst>
                                    <p:set>
                                      <p:cBhvr>
                                        <p:cTn id="28" dur="1" fill="hold">
                                          <p:stCondLst>
                                            <p:cond delay="499"/>
                                          </p:stCondLst>
                                        </p:cTn>
                                        <p:tgtEl>
                                          <p:spTgt spid="2765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bldLvl="5"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2946400" y="1295400"/>
            <a:ext cx="6192712" cy="2743200"/>
          </a:xfrm>
          <a:prstGeom prst="rect">
            <a:avLst/>
          </a:prstGeom>
          <a:noFill/>
          <a:ln w="12700">
            <a:noFill/>
            <a:miter lim="800000"/>
            <a:headEnd/>
            <a:tailEnd/>
          </a:ln>
        </p:spPr>
      </p:pic>
      <p:sp>
        <p:nvSpPr>
          <p:cNvPr id="23556" name="Rectangle 5"/>
          <p:cNvSpPr>
            <a:spLocks noGrp="1" noChangeArrowheads="1"/>
          </p:cNvSpPr>
          <p:nvPr>
            <p:ph type="title"/>
          </p:nvPr>
        </p:nvSpPr>
        <p:spPr/>
        <p:txBody>
          <a:bodyPr rIns="132077">
            <a:noAutofit/>
          </a:bodyPr>
          <a:lstStyle/>
          <a:p>
            <a:r>
              <a:rPr lang="en-US" dirty="0"/>
              <a:t>Pac-Man as an Agent</a:t>
            </a:r>
          </a:p>
        </p:txBody>
      </p:sp>
      <p:sp>
        <p:nvSpPr>
          <p:cNvPr id="23557" name="AutoShape 7"/>
          <p:cNvSpPr>
            <a:spLocks/>
          </p:cNvSpPr>
          <p:nvPr/>
        </p:nvSpPr>
        <p:spPr bwMode="auto">
          <a:xfrm>
            <a:off x="2946401" y="4267197"/>
            <a:ext cx="2873375" cy="1746251"/>
          </a:xfrm>
          <a:prstGeom prst="roundRect">
            <a:avLst>
              <a:gd name="adj" fmla="val 10912"/>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3558" name="Line 8"/>
          <p:cNvSpPr>
            <a:spLocks noChangeShapeType="1"/>
          </p:cNvSpPr>
          <p:nvPr/>
        </p:nvSpPr>
        <p:spPr bwMode="auto">
          <a:xfrm rot="10800000" flipH="1">
            <a:off x="4433885" y="4896894"/>
            <a:ext cx="0" cy="708025"/>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59" name="Rectangle 9"/>
          <p:cNvSpPr>
            <a:spLocks/>
          </p:cNvSpPr>
          <p:nvPr/>
        </p:nvSpPr>
        <p:spPr bwMode="auto">
          <a:xfrm>
            <a:off x="3048001" y="4302123"/>
            <a:ext cx="1054100" cy="469900"/>
          </a:xfrm>
          <a:prstGeom prst="rect">
            <a:avLst/>
          </a:prstGeom>
          <a:noFill/>
          <a:ln w="12700">
            <a:noFill/>
            <a:miter lim="800000"/>
            <a:headEnd/>
            <a:tailEnd/>
          </a:ln>
        </p:spPr>
        <p:txBody>
          <a:bodyPr lIns="0" tIns="0" rIns="40639" bIns="0"/>
          <a:lstStyle/>
          <a:p>
            <a:pPr marL="39686"/>
            <a:r>
              <a:rPr lang="en-US" sz="2400" b="1" dirty="0">
                <a:latin typeface="Calibri" pitchFamily="34" charset="0"/>
                <a:cs typeface="Arial" charset="0"/>
              </a:rPr>
              <a:t>Agent</a:t>
            </a:r>
          </a:p>
        </p:txBody>
      </p:sp>
      <p:grpSp>
        <p:nvGrpSpPr>
          <p:cNvPr id="23560" name="Group 10"/>
          <p:cNvGrpSpPr>
            <a:grpSpLocks/>
          </p:cNvGrpSpPr>
          <p:nvPr/>
        </p:nvGrpSpPr>
        <p:grpSpPr bwMode="auto">
          <a:xfrm>
            <a:off x="4103685" y="4998492"/>
            <a:ext cx="635000" cy="431800"/>
            <a:chOff x="0" y="0"/>
            <a:chExt cx="400" cy="272"/>
          </a:xfrm>
        </p:grpSpPr>
        <p:sp>
          <p:nvSpPr>
            <p:cNvPr id="23571" name="AutoShape 11"/>
            <p:cNvSpPr>
              <a:spLocks/>
            </p:cNvSpPr>
            <p:nvPr/>
          </p:nvSpPr>
          <p:spPr bwMode="auto">
            <a:xfrm>
              <a:off x="0" y="0"/>
              <a:ext cx="400" cy="272"/>
            </a:xfrm>
            <a:prstGeom prst="roundRect">
              <a:avLst>
                <a:gd name="adj" fmla="val 28120"/>
              </a:avLst>
            </a:prstGeom>
            <a:solidFill>
              <a:srgbClr val="FFFFFF"/>
            </a:solidFill>
            <a:ln w="12700">
              <a:solidFill>
                <a:schemeClr val="tx1"/>
              </a:solidFill>
              <a:round/>
              <a:headEnd/>
              <a:tailEnd/>
            </a:ln>
          </p:spPr>
          <p:txBody>
            <a:bodyPr lIns="0" tIns="0" rIns="0" bIns="0"/>
            <a:lstStyle/>
            <a:p>
              <a:endParaRPr lang="en-US" sz="2400">
                <a:latin typeface="Calibri" pitchFamily="34" charset="0"/>
              </a:endParaRPr>
            </a:p>
          </p:txBody>
        </p:sp>
        <p:sp>
          <p:nvSpPr>
            <p:cNvPr id="23572" name="Rectangle 12"/>
            <p:cNvSpPr>
              <a:spLocks/>
            </p:cNvSpPr>
            <p:nvPr/>
          </p:nvSpPr>
          <p:spPr bwMode="auto">
            <a:xfrm>
              <a:off x="135" y="32"/>
              <a:ext cx="139" cy="236"/>
            </a:xfrm>
            <a:prstGeom prst="rect">
              <a:avLst/>
            </a:prstGeom>
            <a:noFill/>
            <a:ln w="12700">
              <a:noFill/>
              <a:miter lim="800000"/>
              <a:headEnd/>
              <a:tailEnd/>
            </a:ln>
          </p:spPr>
          <p:txBody>
            <a:bodyPr lIns="0" tIns="0" rIns="54185" bIns="0"/>
            <a:lstStyle/>
            <a:p>
              <a:pPr marL="39686" algn="ctr"/>
              <a:r>
                <a:rPr lang="en-US" sz="2400" b="1" dirty="0">
                  <a:latin typeface="Calibri" pitchFamily="34" charset="0"/>
                  <a:cs typeface="Arial" charset="0"/>
                </a:rPr>
                <a:t>?</a:t>
              </a:r>
            </a:p>
          </p:txBody>
        </p:sp>
      </p:grpSp>
      <p:grpSp>
        <p:nvGrpSpPr>
          <p:cNvPr id="23561" name="Group 13"/>
          <p:cNvGrpSpPr>
            <a:grpSpLocks/>
          </p:cNvGrpSpPr>
          <p:nvPr/>
        </p:nvGrpSpPr>
        <p:grpSpPr bwMode="auto">
          <a:xfrm>
            <a:off x="3665536" y="4533901"/>
            <a:ext cx="1473200" cy="1412876"/>
            <a:chOff x="0" y="-6"/>
            <a:chExt cx="928" cy="890"/>
          </a:xfrm>
        </p:grpSpPr>
        <p:sp>
          <p:nvSpPr>
            <p:cNvPr id="23569" name="Rectangle 14"/>
            <p:cNvSpPr>
              <a:spLocks/>
            </p:cNvSpPr>
            <p:nvPr/>
          </p:nvSpPr>
          <p:spPr bwMode="auto">
            <a:xfrm>
              <a:off x="52" y="-6"/>
              <a:ext cx="824" cy="304"/>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Sensors</a:t>
              </a:r>
            </a:p>
          </p:txBody>
        </p:sp>
        <p:sp>
          <p:nvSpPr>
            <p:cNvPr id="23570" name="Rectangle 15"/>
            <p:cNvSpPr>
              <a:spLocks/>
            </p:cNvSpPr>
            <p:nvPr/>
          </p:nvSpPr>
          <p:spPr bwMode="auto">
            <a:xfrm>
              <a:off x="0" y="636"/>
              <a:ext cx="928" cy="248"/>
            </a:xfrm>
            <a:prstGeom prst="rect">
              <a:avLst/>
            </a:prstGeom>
            <a:noFill/>
            <a:ln w="12700">
              <a:noFill/>
              <a:miter lim="800000"/>
              <a:headEnd/>
              <a:tailEnd/>
            </a:ln>
          </p:spPr>
          <p:txBody>
            <a:bodyPr lIns="0" tIns="0" rIns="54185" bIns="0"/>
            <a:lstStyle/>
            <a:p>
              <a:pPr marL="39686" algn="ctr"/>
              <a:r>
                <a:rPr lang="en-US" sz="2400" dirty="0">
                  <a:latin typeface="Calibri" pitchFamily="34" charset="0"/>
                  <a:cs typeface="Arial" charset="0"/>
                </a:rPr>
                <a:t>Actuators</a:t>
              </a:r>
            </a:p>
          </p:txBody>
        </p:sp>
      </p:grpSp>
      <p:sp>
        <p:nvSpPr>
          <p:cNvPr id="23562" name="AutoShape 16"/>
          <p:cNvSpPr>
            <a:spLocks/>
          </p:cNvSpPr>
          <p:nvPr/>
        </p:nvSpPr>
        <p:spPr bwMode="auto">
          <a:xfrm>
            <a:off x="7173911" y="4259263"/>
            <a:ext cx="1905000" cy="1739900"/>
          </a:xfrm>
          <a:prstGeom prst="roundRect">
            <a:avLst>
              <a:gd name="adj" fmla="val 10944"/>
            </a:avLst>
          </a:prstGeom>
          <a:solidFill>
            <a:srgbClr val="9FB0D1"/>
          </a:solidFill>
          <a:ln w="12700">
            <a:solidFill>
              <a:schemeClr val="tx1"/>
            </a:solidFill>
            <a:round/>
            <a:headEnd/>
            <a:tailEnd/>
          </a:ln>
        </p:spPr>
        <p:txBody>
          <a:bodyPr lIns="0" tIns="0" rIns="0" bIns="0"/>
          <a:lstStyle/>
          <a:p>
            <a:endParaRPr lang="en-US" sz="2400">
              <a:latin typeface="Calibri" pitchFamily="34" charset="0"/>
            </a:endParaRPr>
          </a:p>
        </p:txBody>
      </p:sp>
      <p:sp>
        <p:nvSpPr>
          <p:cNvPr id="23563" name="Rectangle 17"/>
          <p:cNvSpPr>
            <a:spLocks/>
          </p:cNvSpPr>
          <p:nvPr/>
        </p:nvSpPr>
        <p:spPr bwMode="auto">
          <a:xfrm>
            <a:off x="7043736" y="4343401"/>
            <a:ext cx="2159000" cy="469900"/>
          </a:xfrm>
          <a:prstGeom prst="rect">
            <a:avLst/>
          </a:prstGeom>
          <a:noFill/>
          <a:ln w="12700">
            <a:noFill/>
            <a:miter lim="800000"/>
            <a:headEnd/>
            <a:tailEnd/>
          </a:ln>
        </p:spPr>
        <p:txBody>
          <a:bodyPr lIns="0" tIns="0" rIns="40639" bIns="0"/>
          <a:lstStyle/>
          <a:p>
            <a:pPr marL="39686" algn="ctr"/>
            <a:r>
              <a:rPr lang="en-US" sz="2400" b="1" dirty="0">
                <a:latin typeface="Calibri" pitchFamily="34" charset="0"/>
                <a:cs typeface="Arial" charset="0"/>
              </a:rPr>
              <a:t>Environment</a:t>
            </a:r>
          </a:p>
        </p:txBody>
      </p:sp>
      <p:sp>
        <p:nvSpPr>
          <p:cNvPr id="23564" name="Line 18"/>
          <p:cNvSpPr>
            <a:spLocks noChangeShapeType="1"/>
          </p:cNvSpPr>
          <p:nvPr/>
        </p:nvSpPr>
        <p:spPr bwMode="auto">
          <a:xfrm rot="10800000" flipH="1">
            <a:off x="5195887" y="4765675"/>
            <a:ext cx="2479675" cy="0"/>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65" name="Line 19"/>
          <p:cNvSpPr>
            <a:spLocks noChangeShapeType="1"/>
          </p:cNvSpPr>
          <p:nvPr/>
        </p:nvSpPr>
        <p:spPr bwMode="auto">
          <a:xfrm flipH="1">
            <a:off x="5319711" y="5765800"/>
            <a:ext cx="2347912" cy="0"/>
          </a:xfrm>
          <a:prstGeom prst="line">
            <a:avLst/>
          </a:prstGeom>
          <a:noFill/>
          <a:ln w="25400">
            <a:solidFill>
              <a:schemeClr val="tx1"/>
            </a:solidFill>
            <a:round/>
            <a:headEnd type="stealth" w="med" len="med"/>
            <a:tailEnd/>
          </a:ln>
        </p:spPr>
        <p:txBody>
          <a:bodyPr lIns="91439" tIns="45719" rIns="91439" bIns="45719"/>
          <a:lstStyle/>
          <a:p>
            <a:endParaRPr lang="en-US" sz="2400">
              <a:latin typeface="Calibri" pitchFamily="34" charset="0"/>
            </a:endParaRPr>
          </a:p>
        </p:txBody>
      </p:sp>
      <p:sp>
        <p:nvSpPr>
          <p:cNvPr id="23566" name="Rectangle 20"/>
          <p:cNvSpPr>
            <a:spLocks/>
          </p:cNvSpPr>
          <p:nvPr/>
        </p:nvSpPr>
        <p:spPr bwMode="auto">
          <a:xfrm>
            <a:off x="5862637" y="4779963"/>
            <a:ext cx="1257300" cy="355600"/>
          </a:xfrm>
          <a:prstGeom prst="rect">
            <a:avLst/>
          </a:prstGeom>
          <a:noFill/>
          <a:ln w="12700">
            <a:noFill/>
            <a:miter lim="800000"/>
            <a:headEnd/>
            <a:tailEnd/>
          </a:ln>
        </p:spPr>
        <p:txBody>
          <a:bodyPr lIns="0" tIns="0" rIns="40639" bIns="0"/>
          <a:lstStyle/>
          <a:p>
            <a:pPr marL="39686" algn="ctr"/>
            <a:r>
              <a:rPr lang="en-US" sz="1600" dirty="0">
                <a:latin typeface="Calibri" pitchFamily="34" charset="0"/>
                <a:cs typeface="Arial" charset="0"/>
              </a:rPr>
              <a:t>Percepts</a:t>
            </a:r>
          </a:p>
        </p:txBody>
      </p:sp>
      <p:sp>
        <p:nvSpPr>
          <p:cNvPr id="23567" name="Rectangle 21"/>
          <p:cNvSpPr>
            <a:spLocks/>
          </p:cNvSpPr>
          <p:nvPr/>
        </p:nvSpPr>
        <p:spPr bwMode="auto">
          <a:xfrm>
            <a:off x="5951537" y="5765800"/>
            <a:ext cx="1079500" cy="406400"/>
          </a:xfrm>
          <a:prstGeom prst="rect">
            <a:avLst/>
          </a:prstGeom>
          <a:noFill/>
          <a:ln w="12700">
            <a:noFill/>
            <a:miter lim="800000"/>
            <a:headEnd/>
            <a:tailEnd/>
          </a:ln>
        </p:spPr>
        <p:txBody>
          <a:bodyPr lIns="0" tIns="0" rIns="40639" bIns="0"/>
          <a:lstStyle/>
          <a:p>
            <a:pPr marL="39686" algn="ctr"/>
            <a:r>
              <a:rPr lang="en-US" sz="1600" dirty="0">
                <a:latin typeface="Calibri" pitchFamily="34" charset="0"/>
                <a:cs typeface="Arial" charset="0"/>
              </a:rPr>
              <a:t>Actions</a:t>
            </a:r>
          </a:p>
        </p:txBody>
      </p:sp>
      <p:sp>
        <p:nvSpPr>
          <p:cNvPr id="20" name="Text Box 4"/>
          <p:cNvSpPr txBox="1">
            <a:spLocks noChangeArrowheads="1"/>
          </p:cNvSpPr>
          <p:nvPr/>
        </p:nvSpPr>
        <p:spPr bwMode="auto">
          <a:xfrm>
            <a:off x="0" y="6477000"/>
            <a:ext cx="8636000" cy="297452"/>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1333" dirty="0"/>
              <a:t>Pac-Man is a registered trademark of Namco-Bandai Games, used here for educational purposes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5"/>
          <p:cNvSpPr>
            <a:spLocks noGrp="1" noChangeArrowheads="1"/>
          </p:cNvSpPr>
          <p:nvPr>
            <p:ph type="title"/>
          </p:nvPr>
        </p:nvSpPr>
        <p:spPr/>
        <p:txBody>
          <a:bodyPr rIns="132077">
            <a:noAutofit/>
          </a:bodyPr>
          <a:lstStyle/>
          <a:p>
            <a:r>
              <a:rPr lang="en-US" dirty="0"/>
              <a:t>Pac-Man as an Agent</a:t>
            </a:r>
          </a:p>
        </p:txBody>
      </p:sp>
    </p:spTree>
    <p:extLst>
      <p:ext uri="{BB962C8B-B14F-4D97-AF65-F5344CB8AC3E}">
        <p14:creationId xmlns:p14="http://schemas.microsoft.com/office/powerpoint/2010/main" val="19060223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Agent</a:t>
            </a:r>
          </a:p>
        </p:txBody>
      </p:sp>
      <p:sp>
        <p:nvSpPr>
          <p:cNvPr id="5" name="Rectangle 4"/>
          <p:cNvSpPr/>
          <p:nvPr/>
        </p:nvSpPr>
        <p:spPr>
          <a:xfrm>
            <a:off x="304800" y="1357629"/>
            <a:ext cx="8839200" cy="1938992"/>
          </a:xfrm>
          <a:prstGeom prst="rect">
            <a:avLst/>
          </a:prstGeom>
        </p:spPr>
        <p:txBody>
          <a:bodyPr wrap="square">
            <a:spAutoFit/>
          </a:bodyPr>
          <a:lstStyle/>
          <a:p>
            <a:r>
              <a:rPr lang="en-US" sz="2400" dirty="0">
                <a:latin typeface="Courier New"/>
                <a:cs typeface="Courier New"/>
              </a:rPr>
              <a:t>class Agent</a:t>
            </a:r>
          </a:p>
          <a:p>
            <a:endParaRPr lang="en-US" sz="2400" dirty="0">
              <a:latin typeface="Courier New"/>
              <a:cs typeface="Courier New"/>
            </a:endParaRPr>
          </a:p>
          <a:p>
            <a:r>
              <a:rPr lang="en-US" sz="2400" dirty="0">
                <a:latin typeface="Courier New"/>
                <a:cs typeface="Courier New"/>
              </a:rPr>
              <a:t>	function </a:t>
            </a:r>
            <a:r>
              <a:rPr lang="en-US" sz="2400" b="1" dirty="0" err="1">
                <a:latin typeface="Courier New"/>
                <a:cs typeface="Courier New"/>
              </a:rPr>
              <a:t>getAction</a:t>
            </a:r>
            <a:r>
              <a:rPr lang="en-US" sz="2400" dirty="0">
                <a:latin typeface="Courier New"/>
                <a:cs typeface="Courier New"/>
              </a:rPr>
              <a:t>(state)</a:t>
            </a:r>
          </a:p>
          <a:p>
            <a:endParaRPr lang="en-US" sz="2400" dirty="0">
              <a:latin typeface="Courier New"/>
              <a:cs typeface="Courier New"/>
            </a:endParaRPr>
          </a:p>
          <a:p>
            <a:r>
              <a:rPr lang="en-US" sz="2400" dirty="0">
                <a:latin typeface="Courier New"/>
                <a:cs typeface="Courier New"/>
              </a:rPr>
              <a:t>		return action</a:t>
            </a:r>
          </a:p>
        </p:txBody>
      </p:sp>
    </p:spTree>
    <p:extLst>
      <p:ext uri="{BB962C8B-B14F-4D97-AF65-F5344CB8AC3E}">
        <p14:creationId xmlns:p14="http://schemas.microsoft.com/office/powerpoint/2010/main" val="332440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Agent</a:t>
            </a:r>
          </a:p>
        </p:txBody>
      </p:sp>
      <p:sp>
        <p:nvSpPr>
          <p:cNvPr id="4" name="Content Placeholder 3"/>
          <p:cNvSpPr>
            <a:spLocks noGrp="1"/>
          </p:cNvSpPr>
          <p:nvPr>
            <p:ph idx="1"/>
          </p:nvPr>
        </p:nvSpPr>
        <p:spPr>
          <a:xfrm>
            <a:off x="406400" y="1397001"/>
            <a:ext cx="11379200" cy="609600"/>
          </a:xfrm>
        </p:spPr>
        <p:txBody>
          <a:bodyPr/>
          <a:lstStyle/>
          <a:p>
            <a:r>
              <a:rPr lang="en-US" dirty="0"/>
              <a:t>Agent 001 – Always choose 1</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1</a:t>
            </a:r>
          </a:p>
        </p:txBody>
      </p:sp>
      <p:sp>
        <p:nvSpPr>
          <p:cNvPr id="7" name="Rectangle 6"/>
          <p:cNvSpPr/>
          <p:nvPr/>
        </p:nvSpPr>
        <p:spPr>
          <a:xfrm>
            <a:off x="5181600" y="2108200"/>
            <a:ext cx="34544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p:nvSpPr>
        <p:spPr>
          <a:xfrm>
            <a:off x="4064000" y="2819400"/>
            <a:ext cx="11176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1223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Agent</a:t>
            </a:r>
          </a:p>
        </p:txBody>
      </p:sp>
      <p:sp>
        <p:nvSpPr>
          <p:cNvPr id="4" name="Content Placeholder 3"/>
          <p:cNvSpPr>
            <a:spLocks noGrp="1"/>
          </p:cNvSpPr>
          <p:nvPr>
            <p:ph idx="1"/>
          </p:nvPr>
        </p:nvSpPr>
        <p:spPr>
          <a:xfrm>
            <a:off x="406400" y="1397001"/>
            <a:ext cx="11379200" cy="609600"/>
          </a:xfrm>
        </p:spPr>
        <p:txBody>
          <a:bodyPr/>
          <a:lstStyle/>
          <a:p>
            <a:r>
              <a:rPr lang="en-US" dirty="0"/>
              <a:t>Agent 002 – Always choose 2</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2</a:t>
            </a:r>
          </a:p>
        </p:txBody>
      </p:sp>
      <p:sp>
        <p:nvSpPr>
          <p:cNvPr id="8" name="Rectangle 7"/>
          <p:cNvSpPr/>
          <p:nvPr/>
        </p:nvSpPr>
        <p:spPr>
          <a:xfrm>
            <a:off x="4064000" y="2819400"/>
            <a:ext cx="1117600" cy="50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99352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Agent</a:t>
            </a:r>
          </a:p>
        </p:txBody>
      </p:sp>
      <p:sp>
        <p:nvSpPr>
          <p:cNvPr id="4" name="Content Placeholder 3"/>
          <p:cNvSpPr>
            <a:spLocks noGrp="1"/>
          </p:cNvSpPr>
          <p:nvPr>
            <p:ph idx="1"/>
          </p:nvPr>
        </p:nvSpPr>
        <p:spPr>
          <a:xfrm>
            <a:off x="406400" y="1397001"/>
            <a:ext cx="11379200" cy="609600"/>
          </a:xfrm>
        </p:spPr>
        <p:txBody>
          <a:bodyPr/>
          <a:lstStyle/>
          <a:p>
            <a:r>
              <a:rPr lang="en-US" dirty="0"/>
              <a:t>Agent 004 – Choose the opposite of opponent</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a:t>
            </a:r>
          </a:p>
        </p:txBody>
      </p:sp>
    </p:spTree>
    <p:extLst>
      <p:ext uri="{BB962C8B-B14F-4D97-AF65-F5344CB8AC3E}">
        <p14:creationId xmlns:p14="http://schemas.microsoft.com/office/powerpoint/2010/main" val="370446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Candy Grab Agent</a:t>
            </a:r>
          </a:p>
        </p:txBody>
      </p:sp>
      <p:sp>
        <p:nvSpPr>
          <p:cNvPr id="4" name="Content Placeholder 3"/>
          <p:cNvSpPr>
            <a:spLocks noGrp="1"/>
          </p:cNvSpPr>
          <p:nvPr>
            <p:ph idx="1"/>
          </p:nvPr>
        </p:nvSpPr>
        <p:spPr>
          <a:xfrm>
            <a:off x="406400" y="1397001"/>
            <a:ext cx="11379200" cy="609600"/>
          </a:xfrm>
        </p:spPr>
        <p:txBody>
          <a:bodyPr/>
          <a:lstStyle/>
          <a:p>
            <a:r>
              <a:rPr lang="en-US" dirty="0"/>
              <a:t>Agent 007 – Whatever you think is best</a:t>
            </a:r>
          </a:p>
        </p:txBody>
      </p:sp>
      <p:sp>
        <p:nvSpPr>
          <p:cNvPr id="3" name="Rectangle 2"/>
          <p:cNvSpPr/>
          <p:nvPr/>
        </p:nvSpPr>
        <p:spPr>
          <a:xfrm>
            <a:off x="1524000" y="2096293"/>
            <a:ext cx="8839200" cy="1200329"/>
          </a:xfrm>
          <a:prstGeom prst="rect">
            <a:avLst/>
          </a:prstGeom>
        </p:spPr>
        <p:txBody>
          <a:bodyPr wrap="square">
            <a:spAutoFit/>
          </a:bodyPr>
          <a:lstStyle/>
          <a:p>
            <a:r>
              <a:rPr lang="en-US" sz="2400" dirty="0">
                <a:latin typeface="Courier New"/>
                <a:cs typeface="Courier New"/>
              </a:rPr>
              <a:t>function </a:t>
            </a:r>
            <a:r>
              <a:rPr lang="en-US" sz="2400" b="1" dirty="0" err="1">
                <a:latin typeface="Courier New"/>
                <a:cs typeface="Courier New"/>
              </a:rPr>
              <a:t>getAction</a:t>
            </a:r>
            <a:r>
              <a:rPr lang="en-US" sz="2400" dirty="0">
                <a:latin typeface="Courier New"/>
                <a:cs typeface="Courier New"/>
              </a:rPr>
              <a:t>( </a:t>
            </a:r>
            <a:r>
              <a:rPr lang="en-US" sz="2400" dirty="0" err="1">
                <a:latin typeface="Courier New"/>
                <a:cs typeface="Courier New"/>
              </a:rPr>
              <a:t>numPiecesAvailable</a:t>
            </a:r>
            <a:r>
              <a:rPr lang="en-US" sz="2400" dirty="0">
                <a:latin typeface="Courier New"/>
                <a:cs typeface="Courier New"/>
              </a:rPr>
              <a:t> )</a:t>
            </a:r>
          </a:p>
          <a:p>
            <a:endParaRPr lang="en-US" sz="2400" dirty="0">
              <a:latin typeface="Courier New"/>
              <a:cs typeface="Courier New"/>
            </a:endParaRPr>
          </a:p>
          <a:p>
            <a:r>
              <a:rPr lang="en-US" sz="2400" dirty="0">
                <a:latin typeface="Courier New"/>
                <a:cs typeface="Courier New"/>
              </a:rPr>
              <a:t>	return ?</a:t>
            </a:r>
          </a:p>
        </p:txBody>
      </p:sp>
    </p:spTree>
    <p:extLst>
      <p:ext uri="{BB962C8B-B14F-4D97-AF65-F5344CB8AC3E}">
        <p14:creationId xmlns:p14="http://schemas.microsoft.com/office/powerpoint/2010/main" val="807931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in the News</a:t>
            </a:r>
          </a:p>
        </p:txBody>
      </p:sp>
      <p:pic>
        <p:nvPicPr>
          <p:cNvPr id="6" name="Picture 5" descr="Screen Shot 2015-03-04 at 3.36.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00" y="1369379"/>
            <a:ext cx="8432800" cy="4498021"/>
          </a:xfrm>
          <a:prstGeom prst="rect">
            <a:avLst/>
          </a:prstGeom>
          <a:ln>
            <a:solidFill>
              <a:srgbClr val="000000"/>
            </a:solidFill>
          </a:ln>
        </p:spPr>
      </p:pic>
      <p:sp>
        <p:nvSpPr>
          <p:cNvPr id="7" name="Title 3"/>
          <p:cNvSpPr txBox="1">
            <a:spLocks/>
          </p:cNvSpPr>
          <p:nvPr/>
        </p:nvSpPr>
        <p:spPr>
          <a:xfrm>
            <a:off x="1016000" y="6145981"/>
            <a:ext cx="10489299" cy="432620"/>
          </a:xfrm>
          <a:prstGeom prst="rect">
            <a:avLst/>
          </a:prstGeom>
        </p:spPr>
        <p:txBody>
          <a:bodyPr vert="horz" lIns="121920" tIns="60960" rIns="121920" bIns="60960" rtlCol="0" anchor="ctr">
            <a:normAutofit fontScale="7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hlinkClick r:id="rId4"/>
              </a:rPr>
              <a:t>https://www.youtube.com/</a:t>
            </a:r>
            <a:r>
              <a:rPr lang="en-US" sz="3200" dirty="0" err="1">
                <a:hlinkClick r:id="rId4"/>
              </a:rPr>
              <a:t>watch?v</a:t>
            </a:r>
            <a:r>
              <a:rPr lang="en-US" sz="3200" dirty="0">
                <a:hlinkClick r:id="rId4"/>
              </a:rPr>
              <a:t>=EfGD2qveGdQ</a:t>
            </a:r>
            <a:endParaRPr lang="en-US" sz="3200" dirty="0"/>
          </a:p>
        </p:txBody>
      </p:sp>
    </p:spTree>
    <p:extLst>
      <p:ext uri="{BB962C8B-B14F-4D97-AF65-F5344CB8AC3E}">
        <p14:creationId xmlns:p14="http://schemas.microsoft.com/office/powerpoint/2010/main" val="4106645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solidFill>
                  <a:schemeClr val="tx1"/>
                </a:solidFill>
              </a:rPr>
              <a:t>Sci-Fi AI?</a:t>
            </a:r>
          </a:p>
        </p:txBody>
      </p:sp>
      <p:pic>
        <p:nvPicPr>
          <p:cNvPr id="562180" name="Picture 4" descr="Artoo-c3po"/>
          <p:cNvPicPr>
            <a:picLocks noChangeAspect="1" noChangeArrowheads="1"/>
          </p:cNvPicPr>
          <p:nvPr/>
        </p:nvPicPr>
        <p:blipFill>
          <a:blip r:embed="rId3" cstate="print"/>
          <a:srcRect/>
          <a:stretch>
            <a:fillRect/>
          </a:stretch>
        </p:blipFill>
        <p:spPr bwMode="auto">
          <a:xfrm>
            <a:off x="304800" y="1803400"/>
            <a:ext cx="2972723" cy="4368800"/>
          </a:xfrm>
          <a:prstGeom prst="rect">
            <a:avLst/>
          </a:prstGeom>
          <a:noFill/>
          <a:ln w="9525">
            <a:solidFill>
              <a:srgbClr val="000000"/>
            </a:solidFill>
            <a:miter lim="800000"/>
            <a:headEnd/>
            <a:tailEnd/>
          </a:ln>
        </p:spPr>
      </p:pic>
      <p:pic>
        <p:nvPicPr>
          <p:cNvPr id="562182" name="Picture 6" descr="t3-94"/>
          <p:cNvPicPr>
            <a:picLocks noChangeAspect="1" noChangeArrowheads="1"/>
          </p:cNvPicPr>
          <p:nvPr/>
        </p:nvPicPr>
        <p:blipFill>
          <a:blip r:embed="rId4" cstate="print"/>
          <a:srcRect/>
          <a:stretch>
            <a:fillRect/>
          </a:stretch>
        </p:blipFill>
        <p:spPr bwMode="auto">
          <a:xfrm>
            <a:off x="3860800" y="1803400"/>
            <a:ext cx="3581400" cy="2030413"/>
          </a:xfrm>
          <a:prstGeom prst="rect">
            <a:avLst/>
          </a:prstGeom>
          <a:noFill/>
          <a:ln w="9525">
            <a:solidFill>
              <a:schemeClr val="tx1"/>
            </a:solidFill>
            <a:miter lim="800000"/>
            <a:headEnd/>
            <a:tailEnd/>
          </a:ln>
        </p:spPr>
      </p:pic>
      <p:pic>
        <p:nvPicPr>
          <p:cNvPr id="562184" name="Picture 8" descr="matrix-smith-dvd2"/>
          <p:cNvPicPr>
            <a:picLocks noChangeAspect="1" noChangeArrowheads="1"/>
          </p:cNvPicPr>
          <p:nvPr/>
        </p:nvPicPr>
        <p:blipFill rotWithShape="1">
          <a:blip r:embed="rId5" cstate="print"/>
          <a:srcRect t="9573" r="5531" b="10638"/>
          <a:stretch/>
        </p:blipFill>
        <p:spPr bwMode="auto">
          <a:xfrm>
            <a:off x="3860800" y="4140200"/>
            <a:ext cx="3608832" cy="2032000"/>
          </a:xfrm>
          <a:prstGeom prst="rect">
            <a:avLst/>
          </a:prstGeom>
          <a:noFill/>
          <a:ln w="9525">
            <a:solidFill>
              <a:srgbClr val="000000"/>
            </a:solidFill>
            <a:miter lim="800000"/>
            <a:headEnd/>
            <a:tailEnd/>
          </a:ln>
        </p:spPr>
      </p:pic>
      <p:pic>
        <p:nvPicPr>
          <p:cNvPr id="2" name="Picture 1" descr="DI-Walle-1-DI-to-L10.jpg"/>
          <p:cNvPicPr>
            <a:picLocks noChangeAspect="1"/>
          </p:cNvPicPr>
          <p:nvPr/>
        </p:nvPicPr>
        <p:blipFill rotWithShape="1">
          <a:blip r:embed="rId6" cstate="print">
            <a:extLst>
              <a:ext uri="{28A0092B-C50C-407E-A947-70E740481C1C}">
                <a14:useLocalDpi xmlns:a14="http://schemas.microsoft.com/office/drawing/2010/main" val="0"/>
              </a:ext>
            </a:extLst>
          </a:blip>
          <a:srcRect b="1324"/>
          <a:stretch/>
        </p:blipFill>
        <p:spPr>
          <a:xfrm>
            <a:off x="8026400" y="1803400"/>
            <a:ext cx="3657600" cy="2023872"/>
          </a:xfrm>
          <a:prstGeom prst="rect">
            <a:avLst/>
          </a:prstGeom>
          <a:ln>
            <a:solidFill>
              <a:srgbClr val="000000"/>
            </a:solidFill>
          </a:ln>
        </p:spPr>
      </p:pic>
      <p:pic>
        <p:nvPicPr>
          <p:cNvPr id="3" name="Picture 2" descr="2529063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6400" y="4140200"/>
            <a:ext cx="3615659" cy="2032000"/>
          </a:xfrm>
          <a:prstGeom prst="rect">
            <a:avLst/>
          </a:prstGeom>
          <a:ln>
            <a:solidFill>
              <a:srgbClr val="000000"/>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21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21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21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Turing Test</a:t>
            </a:r>
          </a:p>
        </p:txBody>
      </p:sp>
      <p:sp>
        <p:nvSpPr>
          <p:cNvPr id="15" name="Content Placeholder 4"/>
          <p:cNvSpPr>
            <a:spLocks noGrp="1"/>
          </p:cNvSpPr>
          <p:nvPr>
            <p:ph sz="half" idx="1"/>
          </p:nvPr>
        </p:nvSpPr>
        <p:spPr>
          <a:xfrm>
            <a:off x="588603" y="1295401"/>
            <a:ext cx="6421797" cy="6034617"/>
          </a:xfrm>
        </p:spPr>
        <p:txBody>
          <a:bodyPr>
            <a:noAutofit/>
          </a:bodyPr>
          <a:lstStyle/>
          <a:p>
            <a:r>
              <a:rPr lang="en-US" sz="3200" dirty="0"/>
              <a:t>In 1950, Turing defined a test of whether a machine could “think”</a:t>
            </a:r>
          </a:p>
          <a:p>
            <a:r>
              <a:rPr lang="en-US" sz="3200" dirty="0"/>
              <a:t>“A human judge engages in a natural language conversation with one human and one machine, each of which tries to appear human. If judge can’t tell, machine passes the Turing test”</a:t>
            </a:r>
          </a:p>
        </p:txBody>
      </p:sp>
      <p:pic>
        <p:nvPicPr>
          <p:cNvPr id="16" name="Content Placeholder 6"/>
          <p:cNvPicPr>
            <a:picLocks noChangeAspect="1"/>
          </p:cNvPicPr>
          <p:nvPr/>
        </p:nvPicPr>
        <p:blipFill>
          <a:blip r:embed="rId3"/>
          <a:srcRect l="-5801" r="-5801"/>
          <a:stretch>
            <a:fillRect/>
          </a:stretch>
        </p:blipFill>
        <p:spPr>
          <a:xfrm>
            <a:off x="7620001" y="1295401"/>
            <a:ext cx="4128556" cy="4626775"/>
          </a:xfrm>
          <a:prstGeom prst="rect">
            <a:avLst/>
          </a:prstGeom>
        </p:spPr>
      </p:pic>
      <p:sp>
        <p:nvSpPr>
          <p:cNvPr id="17" name="Rectangle 16"/>
          <p:cNvSpPr/>
          <p:nvPr/>
        </p:nvSpPr>
        <p:spPr>
          <a:xfrm>
            <a:off x="0" y="6172200"/>
            <a:ext cx="12192000" cy="420564"/>
          </a:xfrm>
          <a:prstGeom prst="rect">
            <a:avLst/>
          </a:prstGeom>
        </p:spPr>
        <p:txBody>
          <a:bodyPr wrap="square">
            <a:spAutoFit/>
          </a:bodyPr>
          <a:lstStyle/>
          <a:p>
            <a:pPr algn="ctr"/>
            <a:r>
              <a:rPr lang="en-US" sz="2133" dirty="0" err="1">
                <a:solidFill>
                  <a:schemeClr val="tx1">
                    <a:lumMod val="75000"/>
                  </a:schemeClr>
                </a:solidFill>
                <a:latin typeface="Calibri"/>
                <a:cs typeface="Calibri"/>
              </a:rPr>
              <a:t>en.wikipedia.org</a:t>
            </a:r>
            <a:r>
              <a:rPr lang="en-US" sz="2133" dirty="0">
                <a:solidFill>
                  <a:schemeClr val="tx1">
                    <a:lumMod val="75000"/>
                  </a:schemeClr>
                </a:solidFill>
                <a:latin typeface="Calibri"/>
                <a:cs typeface="Calibri"/>
              </a:rPr>
              <a:t>/wiki/</a:t>
            </a:r>
            <a:r>
              <a:rPr lang="en-US" sz="2133" dirty="0" err="1">
                <a:solidFill>
                  <a:schemeClr val="tx1">
                    <a:lumMod val="75000"/>
                  </a:schemeClr>
                </a:solidFill>
                <a:latin typeface="Calibri"/>
                <a:cs typeface="Calibri"/>
              </a:rPr>
              <a:t>Turing_test</a:t>
            </a:r>
            <a:endParaRPr lang="en-US" sz="2133" dirty="0">
              <a:solidFill>
                <a:schemeClr val="tx1">
                  <a:lumMod val="75000"/>
                </a:schemeClr>
              </a:solidFill>
              <a:latin typeface="Calibri"/>
              <a:cs typeface="Calibri"/>
            </a:endParaRPr>
          </a:p>
        </p:txBody>
      </p:sp>
    </p:spTree>
    <p:extLst>
      <p:ext uri="{BB962C8B-B14F-4D97-AF65-F5344CB8AC3E}">
        <p14:creationId xmlns:p14="http://schemas.microsoft.com/office/powerpoint/2010/main" val="125093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a:t>AI Definition by John McCarthy</a:t>
            </a:r>
          </a:p>
        </p:txBody>
      </p:sp>
      <p:sp>
        <p:nvSpPr>
          <p:cNvPr id="15" name="Content Placeholder 4"/>
          <p:cNvSpPr>
            <a:spLocks noGrp="1"/>
          </p:cNvSpPr>
          <p:nvPr>
            <p:ph sz="half" idx="1"/>
          </p:nvPr>
        </p:nvSpPr>
        <p:spPr>
          <a:xfrm>
            <a:off x="588603" y="1295401"/>
            <a:ext cx="6929797" cy="6034617"/>
          </a:xfrm>
        </p:spPr>
        <p:txBody>
          <a:bodyPr>
            <a:noAutofit/>
          </a:bodyPr>
          <a:lstStyle/>
          <a:p>
            <a:r>
              <a:rPr lang="en-US" dirty="0"/>
              <a:t>What is artificial intelligence</a:t>
            </a:r>
          </a:p>
          <a:p>
            <a:pPr lvl="1"/>
            <a:r>
              <a:rPr lang="en-US" dirty="0"/>
              <a:t>It is the science and engineering of making intelligent machines, especially intelligent computer programs</a:t>
            </a:r>
          </a:p>
          <a:p>
            <a:pPr lvl="1"/>
            <a:endParaRPr lang="en-US" dirty="0"/>
          </a:p>
          <a:p>
            <a:r>
              <a:rPr lang="en-US" dirty="0"/>
              <a:t>What is intelligence</a:t>
            </a:r>
          </a:p>
          <a:p>
            <a:pPr lvl="1"/>
            <a:r>
              <a:rPr lang="en-US" dirty="0"/>
              <a:t>Intelligence is the computational part of the ability to achieve goals in the world</a:t>
            </a:r>
          </a:p>
        </p:txBody>
      </p:sp>
      <p:sp>
        <p:nvSpPr>
          <p:cNvPr id="17" name="Rectangle 16"/>
          <p:cNvSpPr/>
          <p:nvPr/>
        </p:nvSpPr>
        <p:spPr>
          <a:xfrm>
            <a:off x="0" y="6172200"/>
            <a:ext cx="12192000" cy="420564"/>
          </a:xfrm>
          <a:prstGeom prst="rect">
            <a:avLst/>
          </a:prstGeom>
        </p:spPr>
        <p:txBody>
          <a:bodyPr wrap="square">
            <a:spAutoFit/>
          </a:bodyPr>
          <a:lstStyle/>
          <a:p>
            <a:pPr algn="ctr"/>
            <a:r>
              <a:rPr lang="en-US" sz="2133" dirty="0">
                <a:solidFill>
                  <a:schemeClr val="tx1">
                    <a:lumMod val="75000"/>
                  </a:schemeClr>
                </a:solidFill>
                <a:latin typeface="Calibri"/>
                <a:cs typeface="Calibri"/>
              </a:rPr>
              <a:t>http://www-</a:t>
            </a:r>
            <a:r>
              <a:rPr lang="en-US" sz="2133" dirty="0" err="1">
                <a:solidFill>
                  <a:schemeClr val="tx1">
                    <a:lumMod val="75000"/>
                  </a:schemeClr>
                </a:solidFill>
                <a:latin typeface="Calibri"/>
                <a:cs typeface="Calibri"/>
              </a:rPr>
              <a:t>formal.stanford.edu</a:t>
            </a:r>
            <a:r>
              <a:rPr lang="en-US" sz="2133" dirty="0">
                <a:solidFill>
                  <a:schemeClr val="tx1">
                    <a:lumMod val="75000"/>
                  </a:schemeClr>
                </a:solidFill>
                <a:latin typeface="Calibri"/>
                <a:cs typeface="Calibri"/>
              </a:rPr>
              <a:t>/</a:t>
            </a:r>
            <a:r>
              <a:rPr lang="en-US" sz="2133" dirty="0" err="1">
                <a:solidFill>
                  <a:schemeClr val="tx1">
                    <a:lumMod val="75000"/>
                  </a:schemeClr>
                </a:solidFill>
                <a:latin typeface="Calibri"/>
                <a:cs typeface="Calibri"/>
              </a:rPr>
              <a:t>jmc</a:t>
            </a:r>
            <a:r>
              <a:rPr lang="en-US" sz="2133" dirty="0">
                <a:solidFill>
                  <a:schemeClr val="tx1">
                    <a:lumMod val="75000"/>
                  </a:schemeClr>
                </a:solidFill>
                <a:latin typeface="Calibri"/>
                <a:cs typeface="Calibri"/>
              </a:rPr>
              <a:t>/</a:t>
            </a:r>
            <a:r>
              <a:rPr lang="en-US" sz="2133" dirty="0" err="1">
                <a:solidFill>
                  <a:schemeClr val="tx1">
                    <a:lumMod val="75000"/>
                  </a:schemeClr>
                </a:solidFill>
                <a:latin typeface="Calibri"/>
                <a:cs typeface="Calibri"/>
              </a:rPr>
              <a:t>whatisai</a:t>
            </a:r>
            <a:r>
              <a:rPr lang="en-US" sz="2133" dirty="0">
                <a:solidFill>
                  <a:schemeClr val="tx1">
                    <a:lumMod val="75000"/>
                  </a:schemeClr>
                </a:solidFill>
                <a:latin typeface="Calibri"/>
                <a:cs typeface="Calibri"/>
              </a:rPr>
              <a:t>/</a:t>
            </a:r>
            <a:r>
              <a:rPr lang="en-US" sz="2133" dirty="0" err="1">
                <a:solidFill>
                  <a:schemeClr val="tx1">
                    <a:lumMod val="75000"/>
                  </a:schemeClr>
                </a:solidFill>
                <a:latin typeface="Calibri"/>
                <a:cs typeface="Calibri"/>
              </a:rPr>
              <a:t>whatisai.html</a:t>
            </a:r>
            <a:endParaRPr lang="en-US" sz="2133" dirty="0">
              <a:solidFill>
                <a:schemeClr val="tx1">
                  <a:lumMod val="75000"/>
                </a:schemeClr>
              </a:solidFill>
              <a:latin typeface="Calibri"/>
              <a:cs typeface="Calibri"/>
            </a:endParaRPr>
          </a:p>
        </p:txBody>
      </p:sp>
      <p:pic>
        <p:nvPicPr>
          <p:cNvPr id="6" name="Content Placeholder 6"/>
          <p:cNvPicPr>
            <a:picLocks noChangeAspect="1"/>
          </p:cNvPicPr>
          <p:nvPr/>
        </p:nvPicPr>
        <p:blipFill>
          <a:blip r:embed="rId3"/>
          <a:srcRect l="-11769" r="-11769"/>
          <a:stretch>
            <a:fillRect/>
          </a:stretch>
        </p:blipFill>
        <p:spPr>
          <a:xfrm>
            <a:off x="8026400" y="1295401"/>
            <a:ext cx="4165600" cy="4668289"/>
          </a:xfrm>
          <a:prstGeom prst="rect">
            <a:avLst/>
          </a:prstGeom>
        </p:spPr>
      </p:pic>
    </p:spTree>
    <p:extLst>
      <p:ext uri="{BB962C8B-B14F-4D97-AF65-F5344CB8AC3E}">
        <p14:creationId xmlns:p14="http://schemas.microsoft.com/office/powerpoint/2010/main" val="317849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Stack for CMU AI</a:t>
            </a:r>
          </a:p>
        </p:txBody>
      </p:sp>
      <p:sp>
        <p:nvSpPr>
          <p:cNvPr id="3" name="Content Placeholder 2"/>
          <p:cNvSpPr>
            <a:spLocks noGrp="1"/>
          </p:cNvSpPr>
          <p:nvPr>
            <p:ph idx="1"/>
          </p:nvPr>
        </p:nvSpPr>
        <p:spPr>
          <a:xfrm>
            <a:off x="552099" y="1113178"/>
            <a:ext cx="5080216" cy="4572639"/>
          </a:xfrm>
        </p:spPr>
        <p:txBody>
          <a:bodyPr/>
          <a:lstStyle/>
          <a:p>
            <a:r>
              <a:rPr lang="en-US" dirty="0"/>
              <a:t>“AI must understand the human needs and it must make smart design decisions based on that understanding”</a:t>
            </a:r>
          </a:p>
          <a:p>
            <a:endParaRPr lang="en-US" dirty="0"/>
          </a:p>
        </p:txBody>
      </p:sp>
      <p:pic>
        <p:nvPicPr>
          <p:cNvPr id="4" name="Picture 3">
            <a:extLst>
              <a:ext uri="{FF2B5EF4-FFF2-40B4-BE49-F238E27FC236}">
                <a16:creationId xmlns:a16="http://schemas.microsoft.com/office/drawing/2014/main" id="{8F1996C3-0830-FE4C-ABED-DE9819448A13}"/>
              </a:ext>
            </a:extLst>
          </p:cNvPr>
          <p:cNvPicPr>
            <a:picLocks noChangeAspect="1"/>
          </p:cNvPicPr>
          <p:nvPr/>
        </p:nvPicPr>
        <p:blipFill>
          <a:blip r:embed="rId3"/>
          <a:stretch>
            <a:fillRect/>
          </a:stretch>
        </p:blipFill>
        <p:spPr>
          <a:xfrm>
            <a:off x="5818995" y="992221"/>
            <a:ext cx="5576885" cy="5386371"/>
          </a:xfrm>
          <a:prstGeom prst="rect">
            <a:avLst/>
          </a:prstGeom>
        </p:spPr>
      </p:pic>
      <p:sp>
        <p:nvSpPr>
          <p:cNvPr id="5" name="Rectangle 4">
            <a:extLst>
              <a:ext uri="{FF2B5EF4-FFF2-40B4-BE49-F238E27FC236}">
                <a16:creationId xmlns:a16="http://schemas.microsoft.com/office/drawing/2014/main" id="{4334A7D0-BEE2-B842-80E2-6EFBC4BE64E8}"/>
              </a:ext>
            </a:extLst>
          </p:cNvPr>
          <p:cNvSpPr/>
          <p:nvPr/>
        </p:nvSpPr>
        <p:spPr>
          <a:xfrm rot="5400000">
            <a:off x="10825319" y="3283754"/>
            <a:ext cx="1590307" cy="584775"/>
          </a:xfrm>
          <a:prstGeom prst="rect">
            <a:avLst/>
          </a:prstGeom>
        </p:spPr>
        <p:txBody>
          <a:bodyPr wrap="none">
            <a:spAutoFit/>
          </a:bodyPr>
          <a:lstStyle/>
          <a:p>
            <a:r>
              <a:rPr lang="en-US" altLang="zh-CN" sz="3200" dirty="0">
                <a:solidFill>
                  <a:srgbClr val="C00000"/>
                </a:solidFill>
              </a:rPr>
              <a:t>AI</a:t>
            </a:r>
            <a:r>
              <a:rPr lang="zh-CN" altLang="en-US" sz="3200" dirty="0">
                <a:solidFill>
                  <a:srgbClr val="C00000"/>
                </a:solidFill>
              </a:rPr>
              <a:t> </a:t>
            </a:r>
            <a:r>
              <a:rPr lang="en-US" altLang="zh-CN" sz="3200" dirty="0">
                <a:solidFill>
                  <a:srgbClr val="C00000"/>
                </a:solidFill>
              </a:rPr>
              <a:t>Stack</a:t>
            </a:r>
            <a:r>
              <a:rPr lang="zh-CN" altLang="en-US" sz="3200" dirty="0">
                <a:solidFill>
                  <a:srgbClr val="C00000"/>
                </a:solidFill>
              </a:rPr>
              <a:t> </a:t>
            </a:r>
            <a:endParaRPr lang="en-US" sz="3200" dirty="0">
              <a:solidFill>
                <a:srgbClr val="C00000"/>
              </a:solidFill>
            </a:endParaRPr>
          </a:p>
        </p:txBody>
      </p:sp>
      <p:sp>
        <p:nvSpPr>
          <p:cNvPr id="6" name="Rectangle 5">
            <a:extLst>
              <a:ext uri="{FF2B5EF4-FFF2-40B4-BE49-F238E27FC236}">
                <a16:creationId xmlns:a16="http://schemas.microsoft.com/office/drawing/2014/main" id="{3152A41E-FD80-D348-B8DC-C8D95AA096F9}"/>
              </a:ext>
            </a:extLst>
          </p:cNvPr>
          <p:cNvSpPr/>
          <p:nvPr/>
        </p:nvSpPr>
        <p:spPr>
          <a:xfrm>
            <a:off x="3948984" y="6414953"/>
            <a:ext cx="2829172" cy="369332"/>
          </a:xfrm>
          <a:prstGeom prst="rect">
            <a:avLst/>
          </a:prstGeom>
        </p:spPr>
        <p:txBody>
          <a:bodyPr wrap="none">
            <a:spAutoFit/>
          </a:bodyPr>
          <a:lstStyle/>
          <a:p>
            <a:r>
              <a:rPr lang="en-US" dirty="0">
                <a:hlinkClick r:id="rId4"/>
              </a:rPr>
              <a:t>https://ai.cs.cmu.edu/about</a:t>
            </a:r>
            <a:endParaRPr lang="en-US" dirty="0"/>
          </a:p>
        </p:txBody>
      </p:sp>
    </p:spTree>
    <p:extLst>
      <p:ext uri="{BB962C8B-B14F-4D97-AF65-F5344CB8AC3E}">
        <p14:creationId xmlns:p14="http://schemas.microsoft.com/office/powerpoint/2010/main" val="3885495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ai timel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54051" y="6560368"/>
            <a:ext cx="6883400" cy="246221"/>
          </a:xfrm>
          <a:prstGeom prst="rect">
            <a:avLst/>
          </a:prstGeom>
        </p:spPr>
        <p:txBody>
          <a:bodyPr wrap="square">
            <a:spAutoFit/>
          </a:bodyPr>
          <a:lstStyle/>
          <a:p>
            <a:r>
              <a:rPr lang="en-US" sz="1000" dirty="0">
                <a:hlinkClick r:id="rId3"/>
              </a:rPr>
              <a:t>https://digitalwellbeing.org/artificial-intelligence-timeline-infographic-from-eliza-to-tay-and-beyond/</a:t>
            </a:r>
            <a:endParaRPr lang="en-US" sz="1000" dirty="0"/>
          </a:p>
        </p:txBody>
      </p:sp>
    </p:spTree>
    <p:extLst>
      <p:ext uri="{BB962C8B-B14F-4D97-AF65-F5344CB8AC3E}">
        <p14:creationId xmlns:p14="http://schemas.microsoft.com/office/powerpoint/2010/main" val="3128332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creen Shot 2015-03-04 at 3.57.07 AM.png"/>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113295" y="2788043"/>
            <a:ext cx="9652000" cy="3384157"/>
          </a:xfrm>
          <a:prstGeom prst="rect">
            <a:avLst/>
          </a:prstGeom>
        </p:spPr>
      </p:pic>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5" name="Rectangle 14"/>
          <p:cNvSpPr/>
          <p:nvPr/>
        </p:nvSpPr>
        <p:spPr>
          <a:xfrm>
            <a:off x="9038095" y="3515736"/>
            <a:ext cx="1689100" cy="245326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Rectangle 15"/>
          <p:cNvSpPr/>
          <p:nvPr/>
        </p:nvSpPr>
        <p:spPr>
          <a:xfrm>
            <a:off x="8733296" y="4248121"/>
            <a:ext cx="2137905" cy="748795"/>
          </a:xfrm>
          <a:prstGeom prst="rect">
            <a:avLst/>
          </a:prstGeom>
          <a:noFill/>
        </p:spPr>
        <p:txBody>
          <a:bodyPr wrap="square">
            <a:spAutoFit/>
          </a:bodyPr>
          <a:lstStyle/>
          <a:p>
            <a:pPr algn="ctr"/>
            <a:r>
              <a:rPr lang="en-US" sz="2133" dirty="0">
                <a:solidFill>
                  <a:srgbClr val="0000FF"/>
                </a:solidFill>
                <a:latin typeface="Calibri"/>
                <a:cs typeface="Calibri"/>
              </a:rPr>
              <a:t>artificial intelligence</a:t>
            </a:r>
          </a:p>
        </p:txBody>
      </p:sp>
      <p:sp>
        <p:nvSpPr>
          <p:cNvPr id="17" name="Rectangle 16"/>
          <p:cNvSpPr/>
          <p:nvPr/>
        </p:nvSpPr>
        <p:spPr>
          <a:xfrm>
            <a:off x="8733296" y="5461000"/>
            <a:ext cx="2137905" cy="420564"/>
          </a:xfrm>
          <a:prstGeom prst="rect">
            <a:avLst/>
          </a:prstGeom>
          <a:noFill/>
        </p:spPr>
        <p:txBody>
          <a:bodyPr wrap="square">
            <a:spAutoFit/>
          </a:bodyPr>
          <a:lstStyle/>
          <a:p>
            <a:pPr algn="ctr"/>
            <a:r>
              <a:rPr lang="en-US" sz="2133" dirty="0">
                <a:solidFill>
                  <a:srgbClr val="FF0000"/>
                </a:solidFill>
                <a:latin typeface="Calibri"/>
                <a:cs typeface="Calibri"/>
              </a:rPr>
              <a:t>formal logic</a:t>
            </a:r>
          </a:p>
        </p:txBody>
      </p:sp>
      <p:sp>
        <p:nvSpPr>
          <p:cNvPr id="18" name="Rectangle 17"/>
          <p:cNvSpPr/>
          <p:nvPr/>
        </p:nvSpPr>
        <p:spPr>
          <a:xfrm>
            <a:off x="2438400" y="6273800"/>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sp>
        <p:nvSpPr>
          <p:cNvPr id="19" name="Left Brace 18"/>
          <p:cNvSpPr/>
          <p:nvPr/>
        </p:nvSpPr>
        <p:spPr>
          <a:xfrm rot="5400000">
            <a:off x="3923567" y="1709549"/>
            <a:ext cx="331523" cy="2091267"/>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0" name="Rectangle 19"/>
          <p:cNvSpPr/>
          <p:nvPr/>
        </p:nvSpPr>
        <p:spPr>
          <a:xfrm>
            <a:off x="3043696" y="1498600"/>
            <a:ext cx="2133600" cy="1077026"/>
          </a:xfrm>
          <a:prstGeom prst="rect">
            <a:avLst/>
          </a:prstGeom>
          <a:noFill/>
        </p:spPr>
        <p:txBody>
          <a:bodyPr wrap="square">
            <a:spAutoFit/>
          </a:bodyPr>
          <a:lstStyle/>
          <a:p>
            <a:pPr algn="ctr"/>
            <a:r>
              <a:rPr lang="en-US" sz="2133" dirty="0">
                <a:solidFill>
                  <a:srgbClr val="000000"/>
                </a:solidFill>
                <a:latin typeface="Calibri"/>
                <a:cs typeface="Calibri"/>
              </a:rPr>
              <a:t>AI</a:t>
            </a:r>
          </a:p>
          <a:p>
            <a:pPr algn="ctr"/>
            <a:r>
              <a:rPr lang="en-US" sz="2133" dirty="0">
                <a:solidFill>
                  <a:srgbClr val="000000"/>
                </a:solidFill>
                <a:latin typeface="Calibri"/>
                <a:cs typeface="Calibri"/>
              </a:rPr>
              <a:t>Excitement!</a:t>
            </a:r>
          </a:p>
          <a:p>
            <a:pPr algn="ctr"/>
            <a:r>
              <a:rPr lang="en-US" sz="2133" dirty="0">
                <a:solidFill>
                  <a:srgbClr val="000000"/>
                </a:solidFill>
                <a:latin typeface="Calibri"/>
                <a:cs typeface="Calibri"/>
              </a:rPr>
              <a:t>1950-1970</a:t>
            </a:r>
          </a:p>
        </p:txBody>
      </p:sp>
      <p:sp>
        <p:nvSpPr>
          <p:cNvPr id="21" name="Left Brace 20"/>
          <p:cNvSpPr/>
          <p:nvPr/>
        </p:nvSpPr>
        <p:spPr>
          <a:xfrm rot="5400000">
            <a:off x="6027533" y="1739183"/>
            <a:ext cx="331523" cy="2032000"/>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2" name="Rectangle 21"/>
          <p:cNvSpPr/>
          <p:nvPr/>
        </p:nvSpPr>
        <p:spPr>
          <a:xfrm>
            <a:off x="5172990" y="1179909"/>
            <a:ext cx="2036305" cy="1405256"/>
          </a:xfrm>
          <a:prstGeom prst="rect">
            <a:avLst/>
          </a:prstGeom>
          <a:noFill/>
        </p:spPr>
        <p:txBody>
          <a:bodyPr wrap="square">
            <a:spAutoFit/>
          </a:bodyPr>
          <a:lstStyle/>
          <a:p>
            <a:pPr algn="ctr"/>
            <a:r>
              <a:rPr lang="en-US" sz="2133" dirty="0">
                <a:solidFill>
                  <a:srgbClr val="000000"/>
                </a:solidFill>
                <a:latin typeface="Calibri"/>
                <a:cs typeface="Calibri"/>
              </a:rPr>
              <a:t>Knowledge Based</a:t>
            </a:r>
          </a:p>
          <a:p>
            <a:pPr algn="ctr"/>
            <a:r>
              <a:rPr lang="en-US" sz="2133" dirty="0">
                <a:solidFill>
                  <a:srgbClr val="000000"/>
                </a:solidFill>
                <a:latin typeface="Calibri"/>
                <a:cs typeface="Calibri"/>
              </a:rPr>
              <a:t>Systems</a:t>
            </a:r>
          </a:p>
          <a:p>
            <a:pPr algn="ctr"/>
            <a:r>
              <a:rPr lang="en-US" sz="2133" dirty="0">
                <a:solidFill>
                  <a:srgbClr val="000000"/>
                </a:solidFill>
                <a:latin typeface="Calibri"/>
                <a:cs typeface="Calibri"/>
              </a:rPr>
              <a:t>1970-1990</a:t>
            </a:r>
          </a:p>
        </p:txBody>
      </p:sp>
    </p:spTree>
    <p:extLst>
      <p:ext uri="{BB962C8B-B14F-4D97-AF65-F5344CB8AC3E}">
        <p14:creationId xmlns:p14="http://schemas.microsoft.com/office/powerpoint/2010/main" val="213117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Winter</a:t>
            </a:r>
          </a:p>
        </p:txBody>
      </p:sp>
      <p:sp>
        <p:nvSpPr>
          <p:cNvPr id="3" name="Content Placeholder 2"/>
          <p:cNvSpPr>
            <a:spLocks noGrp="1"/>
          </p:cNvSpPr>
          <p:nvPr>
            <p:ph idx="1"/>
          </p:nvPr>
        </p:nvSpPr>
        <p:spPr>
          <a:xfrm>
            <a:off x="552099" y="1113178"/>
            <a:ext cx="6510182" cy="5307077"/>
          </a:xfrm>
        </p:spPr>
        <p:txBody>
          <a:bodyPr/>
          <a:lstStyle/>
          <a:p>
            <a:pPr marL="457200" indent="-457200">
              <a:buFont typeface="Arial" panose="020B0604020202020204" pitchFamily="34" charset="0"/>
              <a:buChar char="•"/>
            </a:pPr>
            <a:r>
              <a:rPr lang="en-US" dirty="0"/>
              <a:t>Russell &amp; </a:t>
            </a:r>
            <a:r>
              <a:rPr lang="en-US" dirty="0" err="1"/>
              <a:t>Norvig</a:t>
            </a:r>
            <a:r>
              <a:rPr lang="en-US" dirty="0"/>
              <a:t> 2003, p. 24: "AI industry boomed from a few million dollars in 1980 to billions of dollars in 1988. Soon after that came a period called the 'AI Winter'".</a:t>
            </a:r>
          </a:p>
          <a:p>
            <a:pPr marL="457200" indent="-457200">
              <a:buFont typeface="Arial" panose="020B0604020202020204" pitchFamily="34" charset="0"/>
              <a:buChar char="•"/>
            </a:pPr>
            <a:r>
              <a:rPr lang="en-US" dirty="0"/>
              <a:t>Expert systems became difficult to update, they could not learn, they were "brittle" (i.e., make grotesque mistakes when given unusual inputs)</a:t>
            </a:r>
          </a:p>
          <a:p>
            <a:pPr marL="457200" indent="-457200">
              <a:buFont typeface="Arial" panose="020B0604020202020204" pitchFamily="34" charset="0"/>
              <a:buChar char="•"/>
            </a:pPr>
            <a:r>
              <a:rPr lang="en-US" dirty="0"/>
              <a:t>Over optimism leads to disappointment</a:t>
            </a:r>
          </a:p>
        </p:txBody>
      </p:sp>
      <p:sp>
        <p:nvSpPr>
          <p:cNvPr id="5" name="Content Placeholder 4"/>
          <p:cNvSpPr txBox="1">
            <a:spLocks/>
          </p:cNvSpPr>
          <p:nvPr/>
        </p:nvSpPr>
        <p:spPr>
          <a:xfrm>
            <a:off x="7328898" y="4004012"/>
            <a:ext cx="3544464" cy="2540000"/>
          </a:xfrm>
          <a:prstGeom prst="rect">
            <a:avLst/>
          </a:prstGeom>
        </p:spPr>
        <p:txBody>
          <a:bodyPr>
            <a:noAutofit/>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Cat</a:t>
            </a:r>
          </a:p>
          <a:p>
            <a:pPr marL="914365" lvl="1" indent="-457189"/>
            <a:r>
              <a:rPr lang="en-US" sz="3200" dirty="0"/>
              <a:t>Has ears</a:t>
            </a:r>
          </a:p>
          <a:p>
            <a:pPr marL="914365" lvl="1" indent="-457189"/>
            <a:r>
              <a:rPr lang="en-US" sz="3200" dirty="0"/>
              <a:t>Has Fur</a:t>
            </a:r>
          </a:p>
          <a:p>
            <a:pPr marL="914365" lvl="1" indent="-457189"/>
            <a:r>
              <a:rPr lang="en-US" sz="3200" dirty="0"/>
              <a:t>Has four legs</a:t>
            </a:r>
          </a:p>
        </p:txBody>
      </p:sp>
      <p:sp>
        <p:nvSpPr>
          <p:cNvPr id="6" name="Freeform 13"/>
          <p:cNvSpPr>
            <a:spLocks/>
          </p:cNvSpPr>
          <p:nvPr/>
        </p:nvSpPr>
        <p:spPr bwMode="auto">
          <a:xfrm>
            <a:off x="11119093" y="5553412"/>
            <a:ext cx="354141" cy="406400"/>
          </a:xfrm>
          <a:custGeom>
            <a:avLst/>
            <a:gdLst>
              <a:gd name="T0" fmla="*/ 0 w 409"/>
              <a:gd name="T1" fmla="*/ 2147483647 h 412"/>
              <a:gd name="T2" fmla="*/ 2147483647 w 409"/>
              <a:gd name="T3" fmla="*/ 2147483647 h 412"/>
              <a:gd name="T4" fmla="*/ 2147483647 w 409"/>
              <a:gd name="T5" fmla="*/ 2147483647 h 412"/>
              <a:gd name="T6" fmla="*/ 2147483647 w 409"/>
              <a:gd name="T7" fmla="*/ 2147483647 h 412"/>
              <a:gd name="T8" fmla="*/ 2147483647 w 409"/>
              <a:gd name="T9" fmla="*/ 2147483647 h 412"/>
              <a:gd name="T10" fmla="*/ 2147483647 w 409"/>
              <a:gd name="T11" fmla="*/ 2147483647 h 412"/>
              <a:gd name="T12" fmla="*/ 2147483647 w 409"/>
              <a:gd name="T13" fmla="*/ 2147483647 h 412"/>
              <a:gd name="T14" fmla="*/ 2147483647 w 409"/>
              <a:gd name="T15" fmla="*/ 2147483647 h 412"/>
              <a:gd name="T16" fmla="*/ 2147483647 w 409"/>
              <a:gd name="T17" fmla="*/ 2147483647 h 412"/>
              <a:gd name="T18" fmla="*/ 2147483647 w 409"/>
              <a:gd name="T19" fmla="*/ 0 h 412"/>
              <a:gd name="T20" fmla="*/ 2147483647 w 409"/>
              <a:gd name="T21" fmla="*/ 2147483647 h 412"/>
              <a:gd name="T22" fmla="*/ 2147483647 w 409"/>
              <a:gd name="T23" fmla="*/ 0 h 412"/>
              <a:gd name="T24" fmla="*/ 0 w 409"/>
              <a:gd name="T25" fmla="*/ 2147483647 h 4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9"/>
              <a:gd name="T40" fmla="*/ 0 h 412"/>
              <a:gd name="T41" fmla="*/ 409 w 409"/>
              <a:gd name="T42" fmla="*/ 412 h 41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9" h="412">
                <a:moveTo>
                  <a:pt x="0" y="59"/>
                </a:moveTo>
                <a:lnTo>
                  <a:pt x="160" y="220"/>
                </a:lnTo>
                <a:lnTo>
                  <a:pt x="16" y="364"/>
                </a:lnTo>
                <a:lnTo>
                  <a:pt x="64" y="412"/>
                </a:lnTo>
                <a:lnTo>
                  <a:pt x="208" y="268"/>
                </a:lnTo>
                <a:lnTo>
                  <a:pt x="352" y="412"/>
                </a:lnTo>
                <a:lnTo>
                  <a:pt x="400" y="364"/>
                </a:lnTo>
                <a:lnTo>
                  <a:pt x="256" y="220"/>
                </a:lnTo>
                <a:lnTo>
                  <a:pt x="409" y="59"/>
                </a:lnTo>
                <a:lnTo>
                  <a:pt x="355" y="0"/>
                </a:lnTo>
                <a:lnTo>
                  <a:pt x="208" y="172"/>
                </a:lnTo>
                <a:lnTo>
                  <a:pt x="54" y="0"/>
                </a:lnTo>
                <a:lnTo>
                  <a:pt x="0" y="59"/>
                </a:lnTo>
                <a:close/>
              </a:path>
            </a:pathLst>
          </a:custGeom>
          <a:solidFill>
            <a:srgbClr val="CC0000"/>
          </a:solidFill>
          <a:ln w="9525">
            <a:solidFill>
              <a:schemeClr val="tx1"/>
            </a:solidFill>
            <a:round/>
            <a:headEnd/>
            <a:tailEnd/>
          </a:ln>
        </p:spPr>
        <p:txBody>
          <a:bodyPr lIns="91439" tIns="45719" rIns="91439" bIns="45719"/>
          <a:lstStyle/>
          <a:p>
            <a:endParaRPr lang="en-US" sz="2400"/>
          </a:p>
        </p:txBody>
      </p:sp>
      <p:sp>
        <p:nvSpPr>
          <p:cNvPr id="7" name="Freeform 4"/>
          <p:cNvSpPr>
            <a:spLocks/>
          </p:cNvSpPr>
          <p:nvPr/>
        </p:nvSpPr>
        <p:spPr bwMode="auto">
          <a:xfrm>
            <a:off x="11055297" y="4499609"/>
            <a:ext cx="495300" cy="40640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91439" tIns="45719" rIns="91439" bIns="45719"/>
          <a:lstStyle/>
          <a:p>
            <a:endParaRPr lang="en-US" sz="2400"/>
          </a:p>
        </p:txBody>
      </p:sp>
      <p:sp>
        <p:nvSpPr>
          <p:cNvPr id="8" name="Freeform 8"/>
          <p:cNvSpPr>
            <a:spLocks/>
          </p:cNvSpPr>
          <p:nvPr/>
        </p:nvSpPr>
        <p:spPr bwMode="auto">
          <a:xfrm>
            <a:off x="11055297" y="4975711"/>
            <a:ext cx="495300" cy="406400"/>
          </a:xfrm>
          <a:custGeom>
            <a:avLst/>
            <a:gdLst>
              <a:gd name="T0" fmla="*/ 2147483647 w 248"/>
              <a:gd name="T1" fmla="*/ 2147483647 h 144"/>
              <a:gd name="T2" fmla="*/ 2147483647 w 248"/>
              <a:gd name="T3" fmla="*/ 0 h 144"/>
              <a:gd name="T4" fmla="*/ 2147483647 w 248"/>
              <a:gd name="T5" fmla="*/ 2147483647 h 144"/>
              <a:gd name="T6" fmla="*/ 0 w 248"/>
              <a:gd name="T7" fmla="*/ 2147483647 h 144"/>
              <a:gd name="T8" fmla="*/ 2147483647 w 248"/>
              <a:gd name="T9" fmla="*/ 2147483647 h 144"/>
              <a:gd name="T10" fmla="*/ 0 60000 65536"/>
              <a:gd name="T11" fmla="*/ 0 60000 65536"/>
              <a:gd name="T12" fmla="*/ 0 60000 65536"/>
              <a:gd name="T13" fmla="*/ 0 60000 65536"/>
              <a:gd name="T14" fmla="*/ 0 60000 65536"/>
              <a:gd name="T15" fmla="*/ 0 w 248"/>
              <a:gd name="T16" fmla="*/ 0 h 144"/>
              <a:gd name="T17" fmla="*/ 248 w 248"/>
              <a:gd name="T18" fmla="*/ 144 h 144"/>
            </a:gdLst>
            <a:ahLst/>
            <a:cxnLst>
              <a:cxn ang="T10">
                <a:pos x="T0" y="T1"/>
              </a:cxn>
              <a:cxn ang="T11">
                <a:pos x="T2" y="T3"/>
              </a:cxn>
              <a:cxn ang="T12">
                <a:pos x="T4" y="T5"/>
              </a:cxn>
              <a:cxn ang="T13">
                <a:pos x="T6" y="T7"/>
              </a:cxn>
              <a:cxn ang="T14">
                <a:pos x="T8" y="T9"/>
              </a:cxn>
            </a:cxnLst>
            <a:rect l="T15" t="T16" r="T17" b="T18"/>
            <a:pathLst>
              <a:path w="248" h="144">
                <a:moveTo>
                  <a:pt x="77" y="144"/>
                </a:moveTo>
                <a:lnTo>
                  <a:pt x="248" y="0"/>
                </a:lnTo>
                <a:lnTo>
                  <a:pt x="86" y="94"/>
                </a:lnTo>
                <a:lnTo>
                  <a:pt x="0" y="51"/>
                </a:lnTo>
                <a:lnTo>
                  <a:pt x="77" y="144"/>
                </a:lnTo>
                <a:close/>
              </a:path>
            </a:pathLst>
          </a:custGeom>
          <a:solidFill>
            <a:srgbClr val="008000"/>
          </a:solidFill>
          <a:ln w="9525">
            <a:solidFill>
              <a:schemeClr val="tx1"/>
            </a:solidFill>
            <a:round/>
            <a:headEnd/>
            <a:tailEnd/>
          </a:ln>
        </p:spPr>
        <p:txBody>
          <a:bodyPr lIns="91439" tIns="45719" rIns="91439" bIns="45719"/>
          <a:lstStyle/>
          <a:p>
            <a:endParaRPr lang="en-US" sz="2400"/>
          </a:p>
        </p:txBody>
      </p:sp>
      <p:pic>
        <p:nvPicPr>
          <p:cNvPr id="1026" name="Picture 2" descr="Image result for cute c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4821" y="923102"/>
            <a:ext cx="4189295" cy="279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79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Screen Shot 2015-03-04 at 3.57.07 AM.png"/>
          <p:cNvPicPr>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113295" y="2788043"/>
            <a:ext cx="9652000" cy="3384157"/>
          </a:xfrm>
          <a:prstGeom prst="rect">
            <a:avLst/>
          </a:prstGeom>
        </p:spPr>
      </p:pic>
      <p:pic>
        <p:nvPicPr>
          <p:cNvPr id="28" name="Picture 27" descr="Screen Shot 2015-03-04 at 3.57.37 AM.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1113295" y="2791969"/>
            <a:ext cx="9656064" cy="3464449"/>
          </a:xfrm>
          <a:prstGeom prst="rect">
            <a:avLst/>
          </a:prstGeom>
        </p:spPr>
      </p:pic>
      <p:sp>
        <p:nvSpPr>
          <p:cNvPr id="1027" name="Rectangle 2"/>
          <p:cNvSpPr>
            <a:spLocks noGrp="1" noChangeArrowheads="1"/>
          </p:cNvSpPr>
          <p:nvPr>
            <p:ph type="title"/>
          </p:nvPr>
        </p:nvSpPr>
        <p:spPr/>
        <p:txBody>
          <a:bodyPr/>
          <a:lstStyle/>
          <a:p>
            <a:pPr eaLnBrk="1" hangingPunct="1"/>
            <a:r>
              <a:rPr lang="en-US" dirty="0">
                <a:solidFill>
                  <a:schemeClr val="tx1"/>
                </a:solidFill>
                <a:latin typeface="Calibri"/>
                <a:cs typeface="Calibri"/>
              </a:rPr>
              <a:t>A Brief History of AI</a:t>
            </a:r>
          </a:p>
        </p:txBody>
      </p:sp>
      <p:sp>
        <p:nvSpPr>
          <p:cNvPr id="15" name="Rectangle 14"/>
          <p:cNvSpPr/>
          <p:nvPr/>
        </p:nvSpPr>
        <p:spPr>
          <a:xfrm>
            <a:off x="9038095" y="3617336"/>
            <a:ext cx="1689100" cy="245326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Rectangle 15"/>
          <p:cNvSpPr/>
          <p:nvPr/>
        </p:nvSpPr>
        <p:spPr>
          <a:xfrm>
            <a:off x="8733296" y="4248121"/>
            <a:ext cx="2137905" cy="748795"/>
          </a:xfrm>
          <a:prstGeom prst="rect">
            <a:avLst/>
          </a:prstGeom>
          <a:noFill/>
        </p:spPr>
        <p:txBody>
          <a:bodyPr wrap="square">
            <a:spAutoFit/>
          </a:bodyPr>
          <a:lstStyle/>
          <a:p>
            <a:pPr algn="ctr"/>
            <a:r>
              <a:rPr lang="en-US" sz="2133" dirty="0">
                <a:solidFill>
                  <a:srgbClr val="0000FF"/>
                </a:solidFill>
                <a:latin typeface="Calibri"/>
                <a:cs typeface="Calibri"/>
              </a:rPr>
              <a:t>artificial intelligence</a:t>
            </a:r>
          </a:p>
        </p:txBody>
      </p:sp>
      <p:sp>
        <p:nvSpPr>
          <p:cNvPr id="17" name="Rectangle 16"/>
          <p:cNvSpPr/>
          <p:nvPr/>
        </p:nvSpPr>
        <p:spPr>
          <a:xfrm>
            <a:off x="8733296" y="5461000"/>
            <a:ext cx="2137905" cy="420564"/>
          </a:xfrm>
          <a:prstGeom prst="rect">
            <a:avLst/>
          </a:prstGeom>
          <a:noFill/>
        </p:spPr>
        <p:txBody>
          <a:bodyPr wrap="square">
            <a:spAutoFit/>
          </a:bodyPr>
          <a:lstStyle/>
          <a:p>
            <a:pPr algn="ctr"/>
            <a:r>
              <a:rPr lang="en-US" sz="2133" dirty="0">
                <a:solidFill>
                  <a:srgbClr val="FF0000"/>
                </a:solidFill>
                <a:latin typeface="Calibri"/>
                <a:cs typeface="Calibri"/>
              </a:rPr>
              <a:t>formal logic</a:t>
            </a:r>
          </a:p>
        </p:txBody>
      </p:sp>
      <p:sp>
        <p:nvSpPr>
          <p:cNvPr id="18" name="Rectangle 17"/>
          <p:cNvSpPr/>
          <p:nvPr/>
        </p:nvSpPr>
        <p:spPr>
          <a:xfrm>
            <a:off x="2438400" y="6273800"/>
            <a:ext cx="7239000" cy="420564"/>
          </a:xfrm>
          <a:prstGeom prst="rect">
            <a:avLst/>
          </a:prstGeom>
          <a:noFill/>
        </p:spPr>
        <p:txBody>
          <a:bodyPr wrap="square">
            <a:spAutoFit/>
          </a:bodyPr>
          <a:lstStyle/>
          <a:p>
            <a:pPr algn="ctr"/>
            <a:r>
              <a:rPr lang="en-US" sz="2133" dirty="0">
                <a:latin typeface="Calibri"/>
                <a:cs typeface="Calibri"/>
              </a:rPr>
              <a:t>https://</a:t>
            </a:r>
            <a:r>
              <a:rPr lang="en-US" sz="2133" dirty="0" err="1">
                <a:latin typeface="Calibri"/>
                <a:cs typeface="Calibri"/>
              </a:rPr>
              <a:t>books.google.com</a:t>
            </a:r>
            <a:r>
              <a:rPr lang="en-US" sz="2133" dirty="0">
                <a:latin typeface="Calibri"/>
                <a:cs typeface="Calibri"/>
              </a:rPr>
              <a:t>/</a:t>
            </a:r>
            <a:r>
              <a:rPr lang="en-US" sz="2133" dirty="0" err="1">
                <a:latin typeface="Calibri"/>
                <a:cs typeface="Calibri"/>
              </a:rPr>
              <a:t>ngrams</a:t>
            </a:r>
            <a:endParaRPr lang="en-US" sz="2133" dirty="0">
              <a:latin typeface="Calibri"/>
              <a:cs typeface="Calibri"/>
            </a:endParaRPr>
          </a:p>
        </p:txBody>
      </p:sp>
      <p:sp>
        <p:nvSpPr>
          <p:cNvPr id="19" name="Left Brace 18"/>
          <p:cNvSpPr/>
          <p:nvPr/>
        </p:nvSpPr>
        <p:spPr>
          <a:xfrm rot="5400000">
            <a:off x="3923567" y="1709549"/>
            <a:ext cx="331523" cy="2091267"/>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0" name="Rectangle 19"/>
          <p:cNvSpPr/>
          <p:nvPr/>
        </p:nvSpPr>
        <p:spPr>
          <a:xfrm>
            <a:off x="3043696" y="1498600"/>
            <a:ext cx="2133600" cy="1077026"/>
          </a:xfrm>
          <a:prstGeom prst="rect">
            <a:avLst/>
          </a:prstGeom>
          <a:noFill/>
        </p:spPr>
        <p:txBody>
          <a:bodyPr wrap="square">
            <a:spAutoFit/>
          </a:bodyPr>
          <a:lstStyle/>
          <a:p>
            <a:pPr algn="ctr"/>
            <a:r>
              <a:rPr lang="en-US" sz="2133" dirty="0">
                <a:solidFill>
                  <a:srgbClr val="000000"/>
                </a:solidFill>
                <a:latin typeface="Calibri"/>
                <a:cs typeface="Calibri"/>
              </a:rPr>
              <a:t>AI</a:t>
            </a:r>
          </a:p>
          <a:p>
            <a:pPr algn="ctr"/>
            <a:r>
              <a:rPr lang="en-US" sz="2133" dirty="0">
                <a:solidFill>
                  <a:srgbClr val="000000"/>
                </a:solidFill>
                <a:latin typeface="Calibri"/>
                <a:cs typeface="Calibri"/>
              </a:rPr>
              <a:t>Excitement!</a:t>
            </a:r>
          </a:p>
          <a:p>
            <a:pPr algn="ctr"/>
            <a:r>
              <a:rPr lang="en-US" sz="2133" dirty="0">
                <a:solidFill>
                  <a:srgbClr val="000000"/>
                </a:solidFill>
                <a:latin typeface="Calibri"/>
                <a:cs typeface="Calibri"/>
              </a:rPr>
              <a:t>1950-1970</a:t>
            </a:r>
          </a:p>
        </p:txBody>
      </p:sp>
      <p:sp>
        <p:nvSpPr>
          <p:cNvPr id="21" name="Left Brace 20"/>
          <p:cNvSpPr/>
          <p:nvPr/>
        </p:nvSpPr>
        <p:spPr>
          <a:xfrm rot="5400000">
            <a:off x="6027533" y="1739183"/>
            <a:ext cx="331523" cy="2032000"/>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22" name="Rectangle 21"/>
          <p:cNvSpPr/>
          <p:nvPr/>
        </p:nvSpPr>
        <p:spPr>
          <a:xfrm>
            <a:off x="5172990" y="1179909"/>
            <a:ext cx="2036305" cy="1405256"/>
          </a:xfrm>
          <a:prstGeom prst="rect">
            <a:avLst/>
          </a:prstGeom>
          <a:noFill/>
        </p:spPr>
        <p:txBody>
          <a:bodyPr wrap="square">
            <a:spAutoFit/>
          </a:bodyPr>
          <a:lstStyle/>
          <a:p>
            <a:pPr algn="ctr"/>
            <a:r>
              <a:rPr lang="en-US" sz="2133" dirty="0">
                <a:solidFill>
                  <a:srgbClr val="000000"/>
                </a:solidFill>
                <a:latin typeface="Calibri"/>
                <a:cs typeface="Calibri"/>
              </a:rPr>
              <a:t>Knowledge Based</a:t>
            </a:r>
          </a:p>
          <a:p>
            <a:pPr algn="ctr"/>
            <a:r>
              <a:rPr lang="en-US" sz="2133" dirty="0">
                <a:solidFill>
                  <a:srgbClr val="000000"/>
                </a:solidFill>
                <a:latin typeface="Calibri"/>
                <a:cs typeface="Calibri"/>
              </a:rPr>
              <a:t>Systems</a:t>
            </a:r>
          </a:p>
          <a:p>
            <a:pPr algn="ctr"/>
            <a:r>
              <a:rPr lang="en-US" sz="2133" dirty="0">
                <a:solidFill>
                  <a:srgbClr val="000000"/>
                </a:solidFill>
                <a:latin typeface="Calibri"/>
                <a:cs typeface="Calibri"/>
              </a:rPr>
              <a:t>1970-1990</a:t>
            </a:r>
          </a:p>
        </p:txBody>
      </p:sp>
      <p:sp>
        <p:nvSpPr>
          <p:cNvPr id="23" name="Rectangle 22"/>
          <p:cNvSpPr/>
          <p:nvPr/>
        </p:nvSpPr>
        <p:spPr>
          <a:xfrm>
            <a:off x="8839200" y="4851401"/>
            <a:ext cx="1930400" cy="748795"/>
          </a:xfrm>
          <a:prstGeom prst="rect">
            <a:avLst/>
          </a:prstGeom>
          <a:noFill/>
        </p:spPr>
        <p:txBody>
          <a:bodyPr wrap="square">
            <a:spAutoFit/>
          </a:bodyPr>
          <a:lstStyle/>
          <a:p>
            <a:pPr algn="ctr"/>
            <a:r>
              <a:rPr lang="en-US" sz="2133" dirty="0">
                <a:solidFill>
                  <a:srgbClr val="008000"/>
                </a:solidFill>
                <a:latin typeface="Calibri"/>
                <a:cs typeface="Calibri"/>
              </a:rPr>
              <a:t>machine learning</a:t>
            </a:r>
          </a:p>
        </p:txBody>
      </p:sp>
      <p:sp>
        <p:nvSpPr>
          <p:cNvPr id="25" name="Rectangle 24"/>
          <p:cNvSpPr/>
          <p:nvPr/>
        </p:nvSpPr>
        <p:spPr>
          <a:xfrm>
            <a:off x="7209295" y="1508204"/>
            <a:ext cx="1930400" cy="1077026"/>
          </a:xfrm>
          <a:prstGeom prst="rect">
            <a:avLst/>
          </a:prstGeom>
          <a:noFill/>
        </p:spPr>
        <p:txBody>
          <a:bodyPr wrap="square">
            <a:spAutoFit/>
          </a:bodyPr>
          <a:lstStyle/>
          <a:p>
            <a:pPr algn="ctr"/>
            <a:r>
              <a:rPr lang="en-US" sz="2133" dirty="0">
                <a:solidFill>
                  <a:srgbClr val="000000"/>
                </a:solidFill>
                <a:latin typeface="Calibri"/>
                <a:cs typeface="Calibri"/>
              </a:rPr>
              <a:t>Statistical Approaches</a:t>
            </a:r>
          </a:p>
          <a:p>
            <a:pPr algn="ctr"/>
            <a:r>
              <a:rPr lang="en-US" sz="2133" dirty="0">
                <a:solidFill>
                  <a:srgbClr val="000000"/>
                </a:solidFill>
                <a:latin typeface="Calibri"/>
                <a:cs typeface="Calibri"/>
              </a:rPr>
              <a:t>1990--</a:t>
            </a:r>
          </a:p>
        </p:txBody>
      </p:sp>
      <p:sp>
        <p:nvSpPr>
          <p:cNvPr id="26" name="Rectangle 25"/>
          <p:cNvSpPr/>
          <p:nvPr/>
        </p:nvSpPr>
        <p:spPr>
          <a:xfrm>
            <a:off x="8834895" y="5765800"/>
            <a:ext cx="1930400" cy="420564"/>
          </a:xfrm>
          <a:prstGeom prst="rect">
            <a:avLst/>
          </a:prstGeom>
          <a:noFill/>
        </p:spPr>
        <p:txBody>
          <a:bodyPr wrap="square">
            <a:spAutoFit/>
          </a:bodyPr>
          <a:lstStyle/>
          <a:p>
            <a:pPr algn="ctr"/>
            <a:r>
              <a:rPr lang="en-US" sz="2133" b="1" dirty="0">
                <a:solidFill>
                  <a:srgbClr val="FF8000"/>
                </a:solidFill>
                <a:latin typeface="Calibri"/>
                <a:cs typeface="Calibri"/>
              </a:rPr>
              <a:t>big data</a:t>
            </a:r>
          </a:p>
        </p:txBody>
      </p:sp>
      <p:sp>
        <p:nvSpPr>
          <p:cNvPr id="27" name="Left Brace 26"/>
          <p:cNvSpPr/>
          <p:nvPr/>
        </p:nvSpPr>
        <p:spPr>
          <a:xfrm rot="5400000">
            <a:off x="7957933" y="1867561"/>
            <a:ext cx="331523" cy="1828800"/>
          </a:xfrm>
          <a:prstGeom prst="leftBrace">
            <a:avLst>
              <a:gd name="adj1" fmla="val 3809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30" name="Rectangle 29"/>
          <p:cNvSpPr/>
          <p:nvPr/>
        </p:nvSpPr>
        <p:spPr>
          <a:xfrm>
            <a:off x="8123695" y="6070600"/>
            <a:ext cx="1930400" cy="420564"/>
          </a:xfrm>
          <a:prstGeom prst="rect">
            <a:avLst/>
          </a:prstGeom>
          <a:noFill/>
        </p:spPr>
        <p:txBody>
          <a:bodyPr wrap="square">
            <a:spAutoFit/>
          </a:bodyPr>
          <a:lstStyle/>
          <a:p>
            <a:pPr algn="ctr"/>
            <a:r>
              <a:rPr lang="en-US" sz="2133" dirty="0">
                <a:solidFill>
                  <a:srgbClr val="000000"/>
                </a:solidFill>
                <a:latin typeface="Calibri"/>
                <a:cs typeface="Calibri"/>
              </a:rPr>
              <a:t>2008</a:t>
            </a:r>
          </a:p>
        </p:txBody>
      </p:sp>
      <p:cxnSp>
        <p:nvCxnSpPr>
          <p:cNvPr id="34" name="Straight Connector 33"/>
          <p:cNvCxnSpPr/>
          <p:nvPr/>
        </p:nvCxnSpPr>
        <p:spPr>
          <a:xfrm>
            <a:off x="9038095" y="5969000"/>
            <a:ext cx="0" cy="2032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836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7" grpId="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Evolution of AI Research</a:t>
            </a:r>
            <a:br>
              <a:rPr lang="en-US" dirty="0"/>
            </a:br>
            <a:endParaRPr lang="en-US" dirty="0"/>
          </a:p>
        </p:txBody>
      </p:sp>
      <p:sp>
        <p:nvSpPr>
          <p:cNvPr id="3" name="Content Placeholder 2"/>
          <p:cNvSpPr>
            <a:spLocks noGrp="1"/>
          </p:cNvSpPr>
          <p:nvPr>
            <p:ph idx="1"/>
          </p:nvPr>
        </p:nvSpPr>
        <p:spPr/>
        <p:txBody>
          <a:bodyPr/>
          <a:lstStyle/>
          <a:p>
            <a:r>
              <a:rPr lang="en-US" dirty="0"/>
              <a:t>1980s</a:t>
            </a:r>
          </a:p>
        </p:txBody>
      </p:sp>
      <p:pic>
        <p:nvPicPr>
          <p:cNvPr id="4" name="Picture 3"/>
          <p:cNvPicPr>
            <a:picLocks noChangeAspect="1"/>
          </p:cNvPicPr>
          <p:nvPr/>
        </p:nvPicPr>
        <p:blipFill rotWithShape="1">
          <a:blip r:embed="rId2"/>
          <a:srcRect t="29642" b="11507"/>
          <a:stretch/>
        </p:blipFill>
        <p:spPr>
          <a:xfrm>
            <a:off x="494923" y="1762009"/>
            <a:ext cx="11233398" cy="4716612"/>
          </a:xfrm>
          <a:prstGeom prst="rect">
            <a:avLst/>
          </a:prstGeom>
        </p:spPr>
      </p:pic>
    </p:spTree>
    <p:extLst>
      <p:ext uri="{BB962C8B-B14F-4D97-AF65-F5344CB8AC3E}">
        <p14:creationId xmlns:p14="http://schemas.microsoft.com/office/powerpoint/2010/main" val="782620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5CDFB6-FAE0-FC47-AD12-5AEF3925FAA7}"/>
              </a:ext>
            </a:extLst>
          </p:cNvPr>
          <p:cNvPicPr>
            <a:picLocks noChangeAspect="1"/>
          </p:cNvPicPr>
          <p:nvPr/>
        </p:nvPicPr>
        <p:blipFill rotWithShape="1">
          <a:blip r:embed="rId2"/>
          <a:srcRect t="19180" b="11090"/>
          <a:stretch/>
        </p:blipFill>
        <p:spPr>
          <a:xfrm>
            <a:off x="744165" y="1190159"/>
            <a:ext cx="10062073" cy="5313756"/>
          </a:xfrm>
          <a:prstGeom prst="rect">
            <a:avLst/>
          </a:prstGeom>
        </p:spPr>
      </p:pic>
      <p:sp>
        <p:nvSpPr>
          <p:cNvPr id="2" name="Title 1"/>
          <p:cNvSpPr>
            <a:spLocks noGrp="1"/>
          </p:cNvSpPr>
          <p:nvPr>
            <p:ph type="title"/>
          </p:nvPr>
        </p:nvSpPr>
        <p:spPr/>
        <p:txBody>
          <a:bodyPr/>
          <a:lstStyle/>
          <a:p>
            <a:r>
              <a:rPr lang="en-US" dirty="0"/>
              <a:t>Evolution of AI Research</a:t>
            </a:r>
            <a:br>
              <a:rPr lang="en-US" dirty="0"/>
            </a:br>
            <a:endParaRPr lang="en-US" dirty="0"/>
          </a:p>
        </p:txBody>
      </p:sp>
      <p:sp>
        <p:nvSpPr>
          <p:cNvPr id="3" name="Content Placeholder 2"/>
          <p:cNvSpPr>
            <a:spLocks noGrp="1"/>
          </p:cNvSpPr>
          <p:nvPr>
            <p:ph idx="1"/>
          </p:nvPr>
        </p:nvSpPr>
        <p:spPr/>
        <p:txBody>
          <a:bodyPr/>
          <a:lstStyle/>
          <a:p>
            <a:r>
              <a:rPr lang="en-US" dirty="0"/>
              <a:t>1990s</a:t>
            </a:r>
          </a:p>
        </p:txBody>
      </p:sp>
    </p:spTree>
    <p:extLst>
      <p:ext uri="{BB962C8B-B14F-4D97-AF65-F5344CB8AC3E}">
        <p14:creationId xmlns:p14="http://schemas.microsoft.com/office/powerpoint/2010/main" val="104106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0CBA19-DACA-9C42-AD3B-B48F9889890C}"/>
              </a:ext>
            </a:extLst>
          </p:cNvPr>
          <p:cNvPicPr>
            <a:picLocks noChangeAspect="1"/>
          </p:cNvPicPr>
          <p:nvPr/>
        </p:nvPicPr>
        <p:blipFill rotWithShape="1">
          <a:blip r:embed="rId2"/>
          <a:srcRect t="20256" b="11961"/>
          <a:stretch/>
        </p:blipFill>
        <p:spPr>
          <a:xfrm>
            <a:off x="731049" y="1325683"/>
            <a:ext cx="10068842" cy="5314417"/>
          </a:xfrm>
          <a:prstGeom prst="rect">
            <a:avLst/>
          </a:prstGeom>
        </p:spPr>
      </p:pic>
      <p:sp>
        <p:nvSpPr>
          <p:cNvPr id="2" name="Title 1"/>
          <p:cNvSpPr>
            <a:spLocks noGrp="1"/>
          </p:cNvSpPr>
          <p:nvPr>
            <p:ph type="title"/>
          </p:nvPr>
        </p:nvSpPr>
        <p:spPr/>
        <p:txBody>
          <a:bodyPr/>
          <a:lstStyle/>
          <a:p>
            <a:r>
              <a:rPr lang="en-US" dirty="0"/>
              <a:t>Evolution of AI Research</a:t>
            </a:r>
            <a:br>
              <a:rPr lang="en-US" dirty="0"/>
            </a:br>
            <a:endParaRPr lang="en-US" dirty="0"/>
          </a:p>
        </p:txBody>
      </p:sp>
      <p:sp>
        <p:nvSpPr>
          <p:cNvPr id="3" name="Content Placeholder 2"/>
          <p:cNvSpPr>
            <a:spLocks noGrp="1"/>
          </p:cNvSpPr>
          <p:nvPr>
            <p:ph idx="1"/>
          </p:nvPr>
        </p:nvSpPr>
        <p:spPr/>
        <p:txBody>
          <a:bodyPr/>
          <a:lstStyle/>
          <a:p>
            <a:r>
              <a:rPr lang="en-US" dirty="0"/>
              <a:t>2000s</a:t>
            </a:r>
          </a:p>
        </p:txBody>
      </p:sp>
    </p:spTree>
    <p:extLst>
      <p:ext uri="{BB962C8B-B14F-4D97-AF65-F5344CB8AC3E}">
        <p14:creationId xmlns:p14="http://schemas.microsoft.com/office/powerpoint/2010/main" val="451706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B8166E-EB10-6D4B-9F1D-890AD9D88EEA}"/>
              </a:ext>
            </a:extLst>
          </p:cNvPr>
          <p:cNvPicPr>
            <a:picLocks noChangeAspect="1"/>
          </p:cNvPicPr>
          <p:nvPr/>
        </p:nvPicPr>
        <p:blipFill rotWithShape="1">
          <a:blip r:embed="rId2"/>
          <a:srcRect t="24169" b="9355"/>
          <a:stretch/>
        </p:blipFill>
        <p:spPr>
          <a:xfrm>
            <a:off x="230561" y="1302867"/>
            <a:ext cx="10837138" cy="5196182"/>
          </a:xfrm>
          <a:prstGeom prst="rect">
            <a:avLst/>
          </a:prstGeom>
        </p:spPr>
      </p:pic>
      <p:sp>
        <p:nvSpPr>
          <p:cNvPr id="2" name="Title 1"/>
          <p:cNvSpPr>
            <a:spLocks noGrp="1"/>
          </p:cNvSpPr>
          <p:nvPr>
            <p:ph type="title"/>
          </p:nvPr>
        </p:nvSpPr>
        <p:spPr/>
        <p:txBody>
          <a:bodyPr/>
          <a:lstStyle/>
          <a:p>
            <a:r>
              <a:rPr lang="en-US" dirty="0"/>
              <a:t>Evolution of AI Research</a:t>
            </a:r>
            <a:br>
              <a:rPr lang="en-US" dirty="0"/>
            </a:br>
            <a:endParaRPr lang="en-US" dirty="0"/>
          </a:p>
        </p:txBody>
      </p:sp>
      <p:sp>
        <p:nvSpPr>
          <p:cNvPr id="3" name="Content Placeholder 2"/>
          <p:cNvSpPr>
            <a:spLocks noGrp="1"/>
          </p:cNvSpPr>
          <p:nvPr>
            <p:ph idx="1"/>
          </p:nvPr>
        </p:nvSpPr>
        <p:spPr/>
        <p:txBody>
          <a:bodyPr/>
          <a:lstStyle/>
          <a:p>
            <a:r>
              <a:rPr lang="en-US" dirty="0"/>
              <a:t>2010s</a:t>
            </a:r>
          </a:p>
        </p:txBody>
      </p:sp>
    </p:spTree>
    <p:extLst>
      <p:ext uri="{BB962C8B-B14F-4D97-AF65-F5344CB8AC3E}">
        <p14:creationId xmlns:p14="http://schemas.microsoft.com/office/powerpoint/2010/main" val="2585014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Intelligence vs Machine Learning?</a:t>
            </a:r>
          </a:p>
        </p:txBody>
      </p:sp>
      <p:sp>
        <p:nvSpPr>
          <p:cNvPr id="4" name="Oval 3"/>
          <p:cNvSpPr/>
          <p:nvPr/>
        </p:nvSpPr>
        <p:spPr>
          <a:xfrm>
            <a:off x="1259840" y="1742440"/>
            <a:ext cx="9601200" cy="41605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64702" y="1747304"/>
            <a:ext cx="9601200" cy="4160520"/>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013200" y="1920240"/>
            <a:ext cx="4314001"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2800" kern="1200" dirty="0">
                <a:solidFill>
                  <a:srgbClr val="C00000"/>
                </a:solidFill>
                <a:latin typeface="+mn-lt"/>
                <a:ea typeface="+mn-ea"/>
                <a:cs typeface="+mn-cs"/>
              </a:rPr>
              <a:t>Artificial Intelligence</a:t>
            </a:r>
          </a:p>
        </p:txBody>
      </p:sp>
      <p:sp>
        <p:nvSpPr>
          <p:cNvPr id="6" name="Oval 5"/>
          <p:cNvSpPr/>
          <p:nvPr/>
        </p:nvSpPr>
        <p:spPr>
          <a:xfrm>
            <a:off x="2660514" y="4146672"/>
            <a:ext cx="6882319" cy="160388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663140" y="4146672"/>
            <a:ext cx="3057247"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2800" dirty="0">
                <a:solidFill>
                  <a:srgbClr val="C00000"/>
                </a:solidFill>
              </a:rPr>
              <a:t>Machine Learning</a:t>
            </a:r>
            <a:endParaRPr lang="en-US" sz="2800" kern="1200" dirty="0">
              <a:solidFill>
                <a:srgbClr val="C00000"/>
              </a:solidFill>
              <a:latin typeface="+mn-lt"/>
              <a:ea typeface="+mn-ea"/>
              <a:cs typeface="+mn-cs"/>
            </a:endParaRPr>
          </a:p>
        </p:txBody>
      </p:sp>
      <p:sp>
        <p:nvSpPr>
          <p:cNvPr id="8" name="Oval 7"/>
          <p:cNvSpPr/>
          <p:nvPr/>
        </p:nvSpPr>
        <p:spPr>
          <a:xfrm>
            <a:off x="3127225" y="4864891"/>
            <a:ext cx="5866427" cy="74284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869665" y="4899107"/>
            <a:ext cx="251863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2800" dirty="0">
                <a:solidFill>
                  <a:srgbClr val="C00000"/>
                </a:solidFill>
              </a:rPr>
              <a:t>Deep Learning</a:t>
            </a:r>
            <a:endParaRPr lang="en-US" sz="2800" kern="1200" dirty="0">
              <a:solidFill>
                <a:srgbClr val="C00000"/>
              </a:solidFill>
              <a:latin typeface="+mn-lt"/>
              <a:ea typeface="+mn-ea"/>
              <a:cs typeface="+mn-cs"/>
            </a:endParaRPr>
          </a:p>
        </p:txBody>
      </p:sp>
      <p:sp>
        <p:nvSpPr>
          <p:cNvPr id="11" name="TextBox 10"/>
          <p:cNvSpPr txBox="1"/>
          <p:nvPr/>
        </p:nvSpPr>
        <p:spPr>
          <a:xfrm>
            <a:off x="4365930" y="2988094"/>
            <a:ext cx="3057632" cy="523220"/>
          </a:xfrm>
          <a:prstGeom prst="rect">
            <a:avLst/>
          </a:prstGeom>
          <a:noFill/>
        </p:spPr>
        <p:txBody>
          <a:bodyPr wrap="none" rtlCol="0">
            <a:spAutoFit/>
          </a:bodyPr>
          <a:lstStyle/>
          <a:p>
            <a:r>
              <a:rPr lang="en-US" sz="2800" dirty="0">
                <a:solidFill>
                  <a:srgbClr val="0070C0"/>
                </a:solidFill>
              </a:rPr>
              <a:t>Focus of this course</a:t>
            </a:r>
          </a:p>
        </p:txBody>
      </p:sp>
    </p:spTree>
    <p:extLst>
      <p:ext uri="{BB962C8B-B14F-4D97-AF65-F5344CB8AC3E}">
        <p14:creationId xmlns:p14="http://schemas.microsoft.com/office/powerpoint/2010/main" val="201361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descr="C:\Users\Dan\AppData\Local\Microsoft\Windows\Temporary Internet Files\Content.IE5\KK20J42Q\AboutTheBrain.png"/>
          <p:cNvPicPr>
            <a:picLocks noChangeAspect="1" noChangeArrowheads="1"/>
          </p:cNvPicPr>
          <p:nvPr/>
        </p:nvPicPr>
        <p:blipFill rotWithShape="1">
          <a:blip r:embed="rId3" cstate="print"/>
          <a:srcRect r="11869"/>
          <a:stretch/>
        </p:blipFill>
        <p:spPr bwMode="auto">
          <a:xfrm>
            <a:off x="6705600" y="1524000"/>
            <a:ext cx="5462016" cy="4648200"/>
          </a:xfrm>
          <a:prstGeom prst="rect">
            <a:avLst/>
          </a:prstGeom>
          <a:noFill/>
        </p:spPr>
      </p:pic>
      <p:sp>
        <p:nvSpPr>
          <p:cNvPr id="25602" name="Rectangle 2"/>
          <p:cNvSpPr>
            <a:spLocks noGrp="1" noChangeArrowheads="1"/>
          </p:cNvSpPr>
          <p:nvPr>
            <p:ph type="title"/>
          </p:nvPr>
        </p:nvSpPr>
        <p:spPr/>
        <p:txBody>
          <a:bodyPr/>
          <a:lstStyle/>
          <a:p>
            <a:pPr eaLnBrk="1" hangingPunct="1"/>
            <a:r>
              <a:rPr lang="en-US">
                <a:solidFill>
                  <a:schemeClr val="tx1"/>
                </a:solidFill>
              </a:rPr>
              <a:t>Course Topics</a:t>
            </a:r>
          </a:p>
        </p:txBody>
      </p:sp>
      <p:sp>
        <p:nvSpPr>
          <p:cNvPr id="25603" name="Rectangle 3"/>
          <p:cNvSpPr>
            <a:spLocks noGrp="1" noChangeArrowheads="1"/>
          </p:cNvSpPr>
          <p:nvPr>
            <p:ph type="body" idx="1"/>
          </p:nvPr>
        </p:nvSpPr>
        <p:spPr>
          <a:xfrm>
            <a:off x="552099" y="994943"/>
            <a:ext cx="8229600" cy="4876800"/>
          </a:xfrm>
        </p:spPr>
        <p:txBody>
          <a:bodyPr/>
          <a:lstStyle/>
          <a:p>
            <a:pPr eaLnBrk="1" hangingPunct="1">
              <a:lnSpc>
                <a:spcPct val="90000"/>
              </a:lnSpc>
            </a:pPr>
            <a:r>
              <a:rPr lang="en-US" dirty="0"/>
              <a:t>Part I: Making Decisions</a:t>
            </a:r>
          </a:p>
          <a:p>
            <a:pPr lvl="1" eaLnBrk="1" hangingPunct="1">
              <a:lnSpc>
                <a:spcPct val="90000"/>
              </a:lnSpc>
            </a:pPr>
            <a:r>
              <a:rPr lang="en-US" dirty="0"/>
              <a:t>Fast search / planning</a:t>
            </a:r>
          </a:p>
          <a:p>
            <a:pPr lvl="1" eaLnBrk="1" hangingPunct="1">
              <a:lnSpc>
                <a:spcPct val="90000"/>
              </a:lnSpc>
            </a:pPr>
            <a:r>
              <a:rPr lang="en-US" dirty="0"/>
              <a:t>Constraint satisfaction and optimization</a:t>
            </a:r>
          </a:p>
          <a:p>
            <a:pPr lvl="1" eaLnBrk="1" hangingPunct="1">
              <a:lnSpc>
                <a:spcPct val="90000"/>
              </a:lnSpc>
            </a:pPr>
            <a:r>
              <a:rPr lang="en-US" dirty="0"/>
              <a:t>Adversarial and uncertain search</a:t>
            </a:r>
          </a:p>
          <a:p>
            <a:pPr lvl="1" eaLnBrk="1" hangingPunct="1">
              <a:lnSpc>
                <a:spcPct val="90000"/>
              </a:lnSpc>
            </a:pPr>
            <a:r>
              <a:rPr lang="en-US" dirty="0"/>
              <a:t>Logic</a:t>
            </a:r>
          </a:p>
          <a:p>
            <a:pPr eaLnBrk="1" hangingPunct="1">
              <a:lnSpc>
                <a:spcPct val="90000"/>
              </a:lnSpc>
            </a:pPr>
            <a:r>
              <a:rPr lang="en-US" dirty="0"/>
              <a:t>Part II: Reasoning under Uncertainty</a:t>
            </a:r>
          </a:p>
          <a:p>
            <a:pPr lvl="1" eaLnBrk="1" hangingPunct="1">
              <a:lnSpc>
                <a:spcPct val="90000"/>
              </a:lnSpc>
            </a:pPr>
            <a:r>
              <a:rPr lang="en-US" dirty="0"/>
              <a:t>Reinforcement learning</a:t>
            </a:r>
          </a:p>
          <a:p>
            <a:pPr lvl="1" eaLnBrk="1" hangingPunct="1">
              <a:lnSpc>
                <a:spcPct val="90000"/>
              </a:lnSpc>
            </a:pPr>
            <a:r>
              <a:rPr lang="en-US" dirty="0"/>
              <a:t>Bayes’ nets</a:t>
            </a:r>
          </a:p>
          <a:p>
            <a:pPr lvl="1" eaLnBrk="1" hangingPunct="1">
              <a:lnSpc>
                <a:spcPct val="90000"/>
              </a:lnSpc>
            </a:pPr>
            <a:r>
              <a:rPr lang="en-US" dirty="0"/>
              <a:t>Game theory</a:t>
            </a:r>
          </a:p>
          <a:p>
            <a:pPr lvl="1" eaLnBrk="1" hangingPunct="1">
              <a:lnSpc>
                <a:spcPct val="90000"/>
              </a:lnSpc>
            </a:pPr>
            <a:r>
              <a:rPr lang="en-US" dirty="0"/>
              <a:t>Human compatible AI</a:t>
            </a:r>
          </a:p>
          <a:p>
            <a:pPr eaLnBrk="1" hangingPunct="1">
              <a:lnSpc>
                <a:spcPct val="90000"/>
              </a:lnSpc>
            </a:pPr>
            <a:r>
              <a:rPr lang="en-US" dirty="0"/>
              <a:t>Throughout</a:t>
            </a:r>
          </a:p>
          <a:p>
            <a:pPr lvl="1" eaLnBrk="1" hangingPunct="1">
              <a:lnSpc>
                <a:spcPct val="90000"/>
              </a:lnSpc>
            </a:pPr>
            <a:r>
              <a:rPr lang="en-US" dirty="0"/>
              <a:t>Representation and reasoning</a:t>
            </a:r>
          </a:p>
        </p:txBody>
      </p:sp>
    </p:spTree>
    <p:extLst>
      <p:ext uri="{BB962C8B-B14F-4D97-AF65-F5344CB8AC3E}">
        <p14:creationId xmlns:p14="http://schemas.microsoft.com/office/powerpoint/2010/main" val="334770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60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60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60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60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60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a:t>
            </a:r>
          </a:p>
        </p:txBody>
      </p:sp>
      <p:sp>
        <p:nvSpPr>
          <p:cNvPr id="3" name="Content Placeholder 2"/>
          <p:cNvSpPr>
            <a:spLocks noGrp="1"/>
          </p:cNvSpPr>
          <p:nvPr>
            <p:ph idx="1"/>
          </p:nvPr>
        </p:nvSpPr>
        <p:spPr>
          <a:xfrm>
            <a:off x="552099" y="1113178"/>
            <a:ext cx="7132752" cy="2039539"/>
          </a:xfrm>
        </p:spPr>
        <p:txBody>
          <a:bodyPr/>
          <a:lstStyle/>
          <a:p>
            <a:pPr marL="457200" indent="-457200">
              <a:buFont typeface="Arial" panose="020B0604020202020204" pitchFamily="34" charset="0"/>
              <a:buChar char="•"/>
            </a:pPr>
            <a:r>
              <a:rPr lang="en-US" dirty="0"/>
              <a:t>Language, vision, robotics, games, …</a:t>
            </a:r>
          </a:p>
          <a:p>
            <a:pPr marL="457200" indent="-457200">
              <a:buFont typeface="Arial" panose="020B0604020202020204" pitchFamily="34" charset="0"/>
              <a:buChar char="•"/>
            </a:pPr>
            <a:r>
              <a:rPr lang="en-US" dirty="0"/>
              <a:t>Super-human performance in various tasks</a:t>
            </a:r>
          </a:p>
          <a:p>
            <a:pPr marL="457200" indent="-457200">
              <a:buFont typeface="Arial" panose="020B0604020202020204" pitchFamily="34" charset="0"/>
              <a:buChar char="•"/>
            </a:pPr>
            <a:r>
              <a:rPr lang="en-US" dirty="0"/>
              <a:t>AI for Social Good</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686A910B-8D97-4C48-8AD5-3D3711CDD77D}"/>
              </a:ext>
            </a:extLst>
          </p:cNvPr>
          <p:cNvPicPr>
            <a:picLocks noChangeAspect="1"/>
          </p:cNvPicPr>
          <p:nvPr/>
        </p:nvPicPr>
        <p:blipFill>
          <a:blip r:embed="rId4"/>
          <a:stretch>
            <a:fillRect/>
          </a:stretch>
        </p:blipFill>
        <p:spPr>
          <a:xfrm>
            <a:off x="8407855" y="140205"/>
            <a:ext cx="3350952" cy="227864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19656" y="2548939"/>
            <a:ext cx="3657600" cy="2434337"/>
          </a:xfrm>
          <a:prstGeom prst="rect">
            <a:avLst/>
          </a:prstGeom>
        </p:spPr>
      </p:pic>
      <p:sp>
        <p:nvSpPr>
          <p:cNvPr id="6" name="TextBox 5"/>
          <p:cNvSpPr txBox="1"/>
          <p:nvPr/>
        </p:nvSpPr>
        <p:spPr>
          <a:xfrm>
            <a:off x="8356816" y="5063539"/>
            <a:ext cx="3647152" cy="369332"/>
          </a:xfrm>
          <a:prstGeom prst="rect">
            <a:avLst/>
          </a:prstGeom>
          <a:noFill/>
        </p:spPr>
        <p:txBody>
          <a:bodyPr wrap="none" rtlCol="0">
            <a:spAutoFit/>
          </a:bodyPr>
          <a:lstStyle/>
          <a:p>
            <a:r>
              <a:rPr lang="en-US" dirty="0" err="1"/>
              <a:t>Libratus</a:t>
            </a:r>
            <a:r>
              <a:rPr lang="en-US" dirty="0"/>
              <a:t> (Poker, January 2017)</a:t>
            </a:r>
          </a:p>
        </p:txBody>
      </p:sp>
      <p:pic>
        <p:nvPicPr>
          <p:cNvPr id="7" name="Picture 6">
            <a:extLst>
              <a:ext uri="{FF2B5EF4-FFF2-40B4-BE49-F238E27FC236}">
                <a16:creationId xmlns:a16="http://schemas.microsoft.com/office/drawing/2014/main" id="{96E7A86B-BDEF-E64F-8332-3693A86D99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4339" y="4001805"/>
            <a:ext cx="2635843" cy="2635843"/>
          </a:xfrm>
          <a:prstGeom prst="roundRect">
            <a:avLst/>
          </a:prstGeom>
        </p:spPr>
      </p:pic>
      <p:pic>
        <p:nvPicPr>
          <p:cNvPr id="8" name="Picture 7">
            <a:extLst>
              <a:ext uri="{FF2B5EF4-FFF2-40B4-BE49-F238E27FC236}">
                <a16:creationId xmlns:a16="http://schemas.microsoft.com/office/drawing/2014/main" id="{ACEB7477-0BA1-614E-9E3D-532DE7EF56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8046" y="5589583"/>
            <a:ext cx="1307183" cy="1048065"/>
          </a:xfrm>
          <a:prstGeom prst="roundRect">
            <a:avLst/>
          </a:prstGeom>
          <a:effectLst/>
        </p:spPr>
      </p:pic>
      <p:pic>
        <p:nvPicPr>
          <p:cNvPr id="9" name="Ferry escort.wmv">
            <a:hlinkClick r:id="" action="ppaction://media"/>
            <a:extLst>
              <a:ext uri="{FF2B5EF4-FFF2-40B4-BE49-F238E27FC236}">
                <a16:creationId xmlns:a16="http://schemas.microsoft.com/office/drawing/2014/main" id="{A0996ECA-1633-B84D-9CAF-AC059BB6CE3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534" t="13348" r="1445" b="13296"/>
          <a:stretch/>
        </p:blipFill>
        <p:spPr>
          <a:xfrm>
            <a:off x="436870" y="3270952"/>
            <a:ext cx="4959152" cy="2789523"/>
          </a:xfrm>
          <a:prstGeom prst="rect">
            <a:avLst/>
          </a:prstGeom>
        </p:spPr>
      </p:pic>
    </p:spTree>
    <p:extLst>
      <p:ext uri="{BB962C8B-B14F-4D97-AF65-F5344CB8AC3E}">
        <p14:creationId xmlns:p14="http://schemas.microsoft.com/office/powerpoint/2010/main" val="368560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3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9"/>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Machine Learning Works</a:t>
            </a:r>
          </a:p>
        </p:txBody>
      </p:sp>
      <p:sp>
        <p:nvSpPr>
          <p:cNvPr id="3" name="Content Placeholder 2"/>
          <p:cNvSpPr>
            <a:spLocks noGrp="1"/>
          </p:cNvSpPr>
          <p:nvPr>
            <p:ph idx="1"/>
          </p:nvPr>
        </p:nvSpPr>
        <p:spPr/>
        <p:txBody>
          <a:bodyPr/>
          <a:lstStyle/>
          <a:p>
            <a:r>
              <a:rPr lang="en-US" dirty="0"/>
              <a:t>While it is NOT the focus of this course, a brief introduction may help</a:t>
            </a:r>
          </a:p>
        </p:txBody>
      </p:sp>
      <p:pic>
        <p:nvPicPr>
          <p:cNvPr id="4" name="Picture 3">
            <a:extLst>
              <a:ext uri="{FF2B5EF4-FFF2-40B4-BE49-F238E27FC236}">
                <a16:creationId xmlns:a16="http://schemas.microsoft.com/office/drawing/2014/main" id="{5D87D8D1-FFAD-F742-B283-E5A80AE0C91C}"/>
              </a:ext>
            </a:extLst>
          </p:cNvPr>
          <p:cNvPicPr>
            <a:picLocks noChangeAspect="1"/>
          </p:cNvPicPr>
          <p:nvPr/>
        </p:nvPicPr>
        <p:blipFill>
          <a:blip r:embed="rId2"/>
          <a:stretch>
            <a:fillRect/>
          </a:stretch>
        </p:blipFill>
        <p:spPr>
          <a:xfrm>
            <a:off x="3103123" y="2621439"/>
            <a:ext cx="5953423" cy="3968948"/>
          </a:xfrm>
          <a:prstGeom prst="rect">
            <a:avLst/>
          </a:prstGeom>
        </p:spPr>
      </p:pic>
    </p:spTree>
    <p:extLst>
      <p:ext uri="{BB962C8B-B14F-4D97-AF65-F5344CB8AC3E}">
        <p14:creationId xmlns:p14="http://schemas.microsoft.com/office/powerpoint/2010/main" val="2121882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a:t>
            </a:r>
          </a:p>
        </p:txBody>
      </p:sp>
      <p:pic>
        <p:nvPicPr>
          <p:cNvPr id="4" name="Picture 3">
            <a:extLst>
              <a:ext uri="{FF2B5EF4-FFF2-40B4-BE49-F238E27FC236}">
                <a16:creationId xmlns:a16="http://schemas.microsoft.com/office/drawing/2014/main" id="{82F8DD0B-9512-EC4F-98F5-E07DC6C4EBE4}"/>
              </a:ext>
            </a:extLst>
          </p:cNvPr>
          <p:cNvPicPr>
            <a:picLocks noChangeAspect="1"/>
          </p:cNvPicPr>
          <p:nvPr/>
        </p:nvPicPr>
        <p:blipFill>
          <a:blip r:embed="rId2"/>
          <a:stretch>
            <a:fillRect/>
          </a:stretch>
        </p:blipFill>
        <p:spPr>
          <a:xfrm>
            <a:off x="2311543" y="1568826"/>
            <a:ext cx="7200946" cy="4709572"/>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0F18F6A-1CD0-584F-B75E-BA414925D727}"/>
                  </a:ext>
                </a:extLst>
              </p:cNvPr>
              <p:cNvSpPr txBox="1"/>
              <p:nvPr/>
            </p:nvSpPr>
            <p:spPr>
              <a:xfrm>
                <a:off x="3241903" y="1639407"/>
                <a:ext cx="98244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altLang="zh-CN" sz="2800" b="0" i="1" kern="1200" dirty="0" smtClean="0">
                              <a:solidFill>
                                <a:schemeClr val="tx1"/>
                              </a:solidFill>
                              <a:latin typeface="Cambria Math" panose="02040503050406030204" pitchFamily="18" charset="0"/>
                              <a:ea typeface="+mn-ea"/>
                              <a:cs typeface="+mn-cs"/>
                            </a:rPr>
                          </m:ctrlPr>
                        </m:sSubPr>
                        <m:e>
                          <m:r>
                            <a:rPr lang="en-US" altLang="zh-CN" sz="2800" b="0" i="1" kern="1200" dirty="0" smtClean="0">
                              <a:solidFill>
                                <a:schemeClr val="tx1"/>
                              </a:solidFill>
                              <a:latin typeface="Cambria Math" panose="02040503050406030204" pitchFamily="18" charset="0"/>
                              <a:ea typeface="+mn-ea"/>
                              <a:cs typeface="+mn-cs"/>
                            </a:rPr>
                            <m:t>𝑤</m:t>
                          </m:r>
                        </m:e>
                        <m:sub>
                          <m:r>
                            <a:rPr lang="en-US" altLang="zh-CN" sz="2800" b="0" i="1" kern="1200" dirty="0" smtClean="0">
                              <a:solidFill>
                                <a:schemeClr val="tx1"/>
                              </a:solidFill>
                              <a:latin typeface="Cambria Math" panose="02040503050406030204" pitchFamily="18" charset="0"/>
                              <a:ea typeface="+mn-ea"/>
                              <a:cs typeface="+mn-cs"/>
                            </a:rPr>
                            <m:t>111</m:t>
                          </m:r>
                        </m:sub>
                      </m:sSub>
                    </m:oMath>
                  </m:oMathPara>
                </a14:m>
                <a:endParaRPr lang="en-US" sz="2400" kern="1200" dirty="0">
                  <a:solidFill>
                    <a:schemeClr val="tx1"/>
                  </a:solidFill>
                  <a:latin typeface="+mn-lt"/>
                  <a:ea typeface="+mn-ea"/>
                  <a:cs typeface="+mn-cs"/>
                </a:endParaRPr>
              </a:p>
            </p:txBody>
          </p:sp>
        </mc:Choice>
        <mc:Fallback xmlns="">
          <p:sp>
            <p:nvSpPr>
              <p:cNvPr id="5" name="TextBox 4">
                <a:extLst>
                  <a:ext uri="{FF2B5EF4-FFF2-40B4-BE49-F238E27FC236}">
                    <a16:creationId xmlns:a16="http://schemas.microsoft.com/office/drawing/2014/main" xmlns:a14="http://schemas.microsoft.com/office/drawing/2010/main" xmlns="" id="{D0F18F6A-1CD0-584F-B75E-BA414925D727}"/>
                  </a:ext>
                </a:extLst>
              </p:cNvPr>
              <p:cNvSpPr txBox="1">
                <a:spLocks noRot="1" noChangeAspect="1" noMove="1" noResize="1" noEditPoints="1" noAdjustHandles="1" noChangeArrowheads="1" noChangeShapeType="1" noTextEdit="1"/>
              </p:cNvSpPr>
              <p:nvPr/>
            </p:nvSpPr>
            <p:spPr>
              <a:xfrm>
                <a:off x="3241903" y="1639407"/>
                <a:ext cx="982448" cy="523220"/>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48E46C-B22B-7A4B-8B55-F6F131CF8BC3}"/>
                  </a:ext>
                </a:extLst>
              </p:cNvPr>
              <p:cNvSpPr txBox="1"/>
              <p:nvPr/>
            </p:nvSpPr>
            <p:spPr>
              <a:xfrm>
                <a:off x="3313772" y="4765954"/>
                <a:ext cx="98244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altLang="zh-CN" sz="2800" b="0" i="1" kern="1200" dirty="0" smtClean="0">
                              <a:solidFill>
                                <a:schemeClr val="tx1"/>
                              </a:solidFill>
                              <a:latin typeface="Cambria Math" panose="02040503050406030204" pitchFamily="18" charset="0"/>
                              <a:ea typeface="+mn-ea"/>
                              <a:cs typeface="+mn-cs"/>
                            </a:rPr>
                          </m:ctrlPr>
                        </m:sSubPr>
                        <m:e>
                          <m:r>
                            <a:rPr lang="en-US" altLang="zh-CN" sz="2800" b="0" i="1" kern="1200" dirty="0" smtClean="0">
                              <a:solidFill>
                                <a:schemeClr val="tx1"/>
                              </a:solidFill>
                              <a:latin typeface="Cambria Math" panose="02040503050406030204" pitchFamily="18" charset="0"/>
                              <a:ea typeface="+mn-ea"/>
                              <a:cs typeface="+mn-cs"/>
                            </a:rPr>
                            <m:t>𝑤</m:t>
                          </m:r>
                        </m:e>
                        <m:sub>
                          <m:r>
                            <a:rPr lang="en-US" altLang="zh-CN" sz="2800" b="0" i="1" kern="1200" dirty="0" smtClean="0">
                              <a:solidFill>
                                <a:schemeClr val="tx1"/>
                              </a:solidFill>
                              <a:latin typeface="Cambria Math" panose="02040503050406030204" pitchFamily="18" charset="0"/>
                              <a:ea typeface="+mn-ea"/>
                              <a:cs typeface="+mn-cs"/>
                            </a:rPr>
                            <m:t>134</m:t>
                          </m:r>
                        </m:sub>
                      </m:sSub>
                    </m:oMath>
                  </m:oMathPara>
                </a14:m>
                <a:endParaRPr lang="en-US" sz="2400" kern="1200" dirty="0">
                  <a:solidFill>
                    <a:schemeClr val="tx1"/>
                  </a:solidFill>
                  <a:latin typeface="+mn-lt"/>
                  <a:ea typeface="+mn-ea"/>
                  <a:cs typeface="+mn-cs"/>
                </a:endParaRPr>
              </a:p>
            </p:txBody>
          </p:sp>
        </mc:Choice>
        <mc:Fallback xmlns="">
          <p:sp>
            <p:nvSpPr>
              <p:cNvPr id="6" name="TextBox 5">
                <a:extLst>
                  <a:ext uri="{FF2B5EF4-FFF2-40B4-BE49-F238E27FC236}">
                    <a16:creationId xmlns:a16="http://schemas.microsoft.com/office/drawing/2014/main" xmlns:a14="http://schemas.microsoft.com/office/drawing/2010/main" xmlns="" id="{D048E46C-B22B-7A4B-8B55-F6F131CF8BC3}"/>
                  </a:ext>
                </a:extLst>
              </p:cNvPr>
              <p:cNvSpPr txBox="1">
                <a:spLocks noRot="1" noChangeAspect="1" noMove="1" noResize="1" noEditPoints="1" noAdjustHandles="1" noChangeArrowheads="1" noChangeShapeType="1" noTextEdit="1"/>
              </p:cNvSpPr>
              <p:nvPr/>
            </p:nvSpPr>
            <p:spPr>
              <a:xfrm>
                <a:off x="3313772" y="4765954"/>
                <a:ext cx="982448" cy="523220"/>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FAFE0A-D9A2-8A41-887F-D87BBB2CFB91}"/>
                  </a:ext>
                </a:extLst>
              </p:cNvPr>
              <p:cNvSpPr txBox="1"/>
              <p:nvPr/>
            </p:nvSpPr>
            <p:spPr>
              <a:xfrm>
                <a:off x="5336994" y="1489620"/>
                <a:ext cx="98244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altLang="zh-CN" sz="2800" b="0" i="1" kern="1200" dirty="0" smtClean="0">
                              <a:solidFill>
                                <a:schemeClr val="tx1"/>
                              </a:solidFill>
                              <a:latin typeface="Cambria Math" panose="02040503050406030204" pitchFamily="18" charset="0"/>
                              <a:ea typeface="+mn-ea"/>
                              <a:cs typeface="+mn-cs"/>
                            </a:rPr>
                          </m:ctrlPr>
                        </m:sSubPr>
                        <m:e>
                          <m:r>
                            <a:rPr lang="en-US" altLang="zh-CN" sz="2800" b="0" i="1" kern="1200" dirty="0" smtClean="0">
                              <a:solidFill>
                                <a:schemeClr val="tx1"/>
                              </a:solidFill>
                              <a:latin typeface="Cambria Math" panose="02040503050406030204" pitchFamily="18" charset="0"/>
                              <a:ea typeface="+mn-ea"/>
                              <a:cs typeface="+mn-cs"/>
                            </a:rPr>
                            <m:t>𝑤</m:t>
                          </m:r>
                        </m:e>
                        <m:sub>
                          <m:r>
                            <a:rPr lang="en-US" altLang="zh-CN" sz="2800" b="0" i="1" kern="1200" dirty="0" smtClean="0">
                              <a:solidFill>
                                <a:schemeClr val="tx1"/>
                              </a:solidFill>
                              <a:latin typeface="Cambria Math" panose="02040503050406030204" pitchFamily="18" charset="0"/>
                              <a:ea typeface="+mn-ea"/>
                              <a:cs typeface="+mn-cs"/>
                            </a:rPr>
                            <m:t>211</m:t>
                          </m:r>
                        </m:sub>
                      </m:sSub>
                    </m:oMath>
                  </m:oMathPara>
                </a14:m>
                <a:endParaRPr lang="en-US" sz="2400" kern="1200" dirty="0">
                  <a:solidFill>
                    <a:schemeClr val="tx1"/>
                  </a:solidFill>
                  <a:latin typeface="+mn-lt"/>
                  <a:ea typeface="+mn-ea"/>
                  <a:cs typeface="+mn-cs"/>
                </a:endParaRPr>
              </a:p>
            </p:txBody>
          </p:sp>
        </mc:Choice>
        <mc:Fallback xmlns="">
          <p:sp>
            <p:nvSpPr>
              <p:cNvPr id="7" name="TextBox 6">
                <a:extLst>
                  <a:ext uri="{FF2B5EF4-FFF2-40B4-BE49-F238E27FC236}">
                    <a16:creationId xmlns:a16="http://schemas.microsoft.com/office/drawing/2014/main" xmlns:a14="http://schemas.microsoft.com/office/drawing/2010/main" xmlns="" id="{96FAFE0A-D9A2-8A41-887F-D87BBB2CFB91}"/>
                  </a:ext>
                </a:extLst>
              </p:cNvPr>
              <p:cNvSpPr txBox="1">
                <a:spLocks noRot="1" noChangeAspect="1" noMove="1" noResize="1" noEditPoints="1" noAdjustHandles="1" noChangeArrowheads="1" noChangeShapeType="1" noTextEdit="1"/>
              </p:cNvSpPr>
              <p:nvPr/>
            </p:nvSpPr>
            <p:spPr>
              <a:xfrm>
                <a:off x="5336994" y="1489620"/>
                <a:ext cx="982448" cy="523220"/>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C8BE84D-3BB6-5D4F-A81C-C3259E630283}"/>
                  </a:ext>
                </a:extLst>
              </p:cNvPr>
              <p:cNvSpPr txBox="1"/>
              <p:nvPr/>
            </p:nvSpPr>
            <p:spPr>
              <a:xfrm>
                <a:off x="5336994" y="5106770"/>
                <a:ext cx="990720"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altLang="zh-CN" sz="2800" b="0" i="1" kern="1200" dirty="0" smtClean="0">
                              <a:solidFill>
                                <a:schemeClr val="tx1"/>
                              </a:solidFill>
                              <a:latin typeface="Cambria Math" panose="02040503050406030204" pitchFamily="18" charset="0"/>
                              <a:ea typeface="+mn-ea"/>
                              <a:cs typeface="+mn-cs"/>
                            </a:rPr>
                          </m:ctrlPr>
                        </m:sSubPr>
                        <m:e>
                          <m:r>
                            <a:rPr lang="en-US" altLang="zh-CN" sz="2800" b="0" i="1" kern="1200" dirty="0" smtClean="0">
                              <a:solidFill>
                                <a:schemeClr val="tx1"/>
                              </a:solidFill>
                              <a:latin typeface="Cambria Math" panose="02040503050406030204" pitchFamily="18" charset="0"/>
                              <a:ea typeface="+mn-ea"/>
                              <a:cs typeface="+mn-cs"/>
                            </a:rPr>
                            <m:t>𝑤</m:t>
                          </m:r>
                        </m:e>
                        <m:sub>
                          <m:r>
                            <a:rPr lang="en-US" altLang="zh-CN" sz="2800" b="0" i="1" kern="1200" dirty="0" smtClean="0">
                              <a:solidFill>
                                <a:schemeClr val="tx1"/>
                              </a:solidFill>
                              <a:latin typeface="Cambria Math" panose="02040503050406030204" pitchFamily="18" charset="0"/>
                              <a:ea typeface="+mn-ea"/>
                              <a:cs typeface="+mn-cs"/>
                            </a:rPr>
                            <m:t>244</m:t>
                          </m:r>
                        </m:sub>
                      </m:sSub>
                    </m:oMath>
                  </m:oMathPara>
                </a14:m>
                <a:endParaRPr lang="en-US" sz="2400" kern="1200" dirty="0">
                  <a:solidFill>
                    <a:schemeClr val="tx1"/>
                  </a:solidFill>
                  <a:latin typeface="+mn-lt"/>
                  <a:ea typeface="+mn-ea"/>
                  <a:cs typeface="+mn-cs"/>
                </a:endParaRPr>
              </a:p>
            </p:txBody>
          </p:sp>
        </mc:Choice>
        <mc:Fallback xmlns="">
          <p:sp>
            <p:nvSpPr>
              <p:cNvPr id="8" name="TextBox 7">
                <a:extLst>
                  <a:ext uri="{FF2B5EF4-FFF2-40B4-BE49-F238E27FC236}">
                    <a16:creationId xmlns:a16="http://schemas.microsoft.com/office/drawing/2014/main" xmlns:a14="http://schemas.microsoft.com/office/drawing/2010/main" xmlns="" id="{8C8BE84D-3BB6-5D4F-A81C-C3259E630283}"/>
                  </a:ext>
                </a:extLst>
              </p:cNvPr>
              <p:cNvSpPr txBox="1">
                <a:spLocks noRot="1" noChangeAspect="1" noMove="1" noResize="1" noEditPoints="1" noAdjustHandles="1" noChangeArrowheads="1" noChangeShapeType="1" noTextEdit="1"/>
              </p:cNvSpPr>
              <p:nvPr/>
            </p:nvSpPr>
            <p:spPr>
              <a:xfrm>
                <a:off x="5336994" y="5106770"/>
                <a:ext cx="990720" cy="523220"/>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A32E548-0E86-5342-875F-489642F1B2A5}"/>
                  </a:ext>
                </a:extLst>
              </p:cNvPr>
              <p:cNvSpPr txBox="1"/>
              <p:nvPr/>
            </p:nvSpPr>
            <p:spPr>
              <a:xfrm>
                <a:off x="7572924" y="2230721"/>
                <a:ext cx="98244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altLang="zh-CN" sz="2800" b="0" i="1" kern="1200" dirty="0" smtClean="0">
                              <a:solidFill>
                                <a:schemeClr val="tx1"/>
                              </a:solidFill>
                              <a:latin typeface="Cambria Math" panose="02040503050406030204" pitchFamily="18" charset="0"/>
                              <a:ea typeface="+mn-ea"/>
                              <a:cs typeface="+mn-cs"/>
                            </a:rPr>
                          </m:ctrlPr>
                        </m:sSubPr>
                        <m:e>
                          <m:r>
                            <a:rPr lang="en-US" altLang="zh-CN" sz="2800" b="0" i="1" kern="1200" dirty="0" smtClean="0">
                              <a:solidFill>
                                <a:schemeClr val="tx1"/>
                              </a:solidFill>
                              <a:latin typeface="Cambria Math" panose="02040503050406030204" pitchFamily="18" charset="0"/>
                              <a:ea typeface="+mn-ea"/>
                              <a:cs typeface="+mn-cs"/>
                            </a:rPr>
                            <m:t>𝑤</m:t>
                          </m:r>
                        </m:e>
                        <m:sub>
                          <m:r>
                            <a:rPr lang="en-US" altLang="zh-CN" sz="2800" b="0" i="1" kern="1200" dirty="0" smtClean="0">
                              <a:solidFill>
                                <a:schemeClr val="tx1"/>
                              </a:solidFill>
                              <a:latin typeface="Cambria Math" panose="02040503050406030204" pitchFamily="18" charset="0"/>
                              <a:ea typeface="+mn-ea"/>
                              <a:cs typeface="+mn-cs"/>
                            </a:rPr>
                            <m:t>311</m:t>
                          </m:r>
                        </m:sub>
                      </m:sSub>
                    </m:oMath>
                  </m:oMathPara>
                </a14:m>
                <a:endParaRPr lang="en-US" sz="2400" kern="1200" dirty="0">
                  <a:solidFill>
                    <a:schemeClr val="tx1"/>
                  </a:solidFill>
                  <a:latin typeface="+mn-lt"/>
                  <a:ea typeface="+mn-ea"/>
                  <a:cs typeface="+mn-cs"/>
                </a:endParaRPr>
              </a:p>
            </p:txBody>
          </p:sp>
        </mc:Choice>
        <mc:Fallback xmlns="">
          <p:sp>
            <p:nvSpPr>
              <p:cNvPr id="9" name="TextBox 8">
                <a:extLst>
                  <a:ext uri="{FF2B5EF4-FFF2-40B4-BE49-F238E27FC236}">
                    <a16:creationId xmlns:a16="http://schemas.microsoft.com/office/drawing/2014/main" xmlns:a14="http://schemas.microsoft.com/office/drawing/2010/main" xmlns="" id="{6A32E548-0E86-5342-875F-489642F1B2A5}"/>
                  </a:ext>
                </a:extLst>
              </p:cNvPr>
              <p:cNvSpPr txBox="1">
                <a:spLocks noRot="1" noChangeAspect="1" noMove="1" noResize="1" noEditPoints="1" noAdjustHandles="1" noChangeArrowheads="1" noChangeShapeType="1" noTextEdit="1"/>
              </p:cNvSpPr>
              <p:nvPr/>
            </p:nvSpPr>
            <p:spPr>
              <a:xfrm>
                <a:off x="7572924" y="2230721"/>
                <a:ext cx="982448" cy="523220"/>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5126CC7-344F-384D-BDDF-2F233149C19C}"/>
                  </a:ext>
                </a:extLst>
              </p:cNvPr>
              <p:cNvSpPr txBox="1"/>
              <p:nvPr/>
            </p:nvSpPr>
            <p:spPr>
              <a:xfrm>
                <a:off x="7572924" y="4504344"/>
                <a:ext cx="98244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14:m>
                  <m:oMathPara xmlns:m="http://schemas.openxmlformats.org/officeDocument/2006/math">
                    <m:oMathParaPr>
                      <m:jc m:val="centerGroup"/>
                    </m:oMathParaPr>
                    <m:oMath xmlns:m="http://schemas.openxmlformats.org/officeDocument/2006/math">
                      <m:sSub>
                        <m:sSubPr>
                          <m:ctrlPr>
                            <a:rPr lang="en-US" altLang="zh-CN" sz="2800" b="0" i="1" kern="1200" dirty="0" smtClean="0">
                              <a:solidFill>
                                <a:schemeClr val="tx1"/>
                              </a:solidFill>
                              <a:latin typeface="Cambria Math" panose="02040503050406030204" pitchFamily="18" charset="0"/>
                              <a:ea typeface="+mn-ea"/>
                              <a:cs typeface="+mn-cs"/>
                            </a:rPr>
                          </m:ctrlPr>
                        </m:sSubPr>
                        <m:e>
                          <m:r>
                            <a:rPr lang="en-US" altLang="zh-CN" sz="2800" b="0" i="1" kern="1200" dirty="0" smtClean="0">
                              <a:solidFill>
                                <a:schemeClr val="tx1"/>
                              </a:solidFill>
                              <a:latin typeface="Cambria Math" panose="02040503050406030204" pitchFamily="18" charset="0"/>
                              <a:ea typeface="+mn-ea"/>
                              <a:cs typeface="+mn-cs"/>
                            </a:rPr>
                            <m:t>𝑤</m:t>
                          </m:r>
                        </m:e>
                        <m:sub>
                          <m:r>
                            <a:rPr lang="en-US" altLang="zh-CN" sz="2800" b="0" i="1" kern="1200" dirty="0" smtClean="0">
                              <a:solidFill>
                                <a:schemeClr val="tx1"/>
                              </a:solidFill>
                              <a:latin typeface="Cambria Math" panose="02040503050406030204" pitchFamily="18" charset="0"/>
                              <a:ea typeface="+mn-ea"/>
                              <a:cs typeface="+mn-cs"/>
                            </a:rPr>
                            <m:t>341</m:t>
                          </m:r>
                        </m:sub>
                      </m:sSub>
                    </m:oMath>
                  </m:oMathPara>
                </a14:m>
                <a:endParaRPr lang="en-US" sz="2400" kern="1200" dirty="0">
                  <a:solidFill>
                    <a:schemeClr val="tx1"/>
                  </a:solidFill>
                  <a:latin typeface="+mn-lt"/>
                  <a:ea typeface="+mn-ea"/>
                  <a:cs typeface="+mn-cs"/>
                </a:endParaRPr>
              </a:p>
            </p:txBody>
          </p:sp>
        </mc:Choice>
        <mc:Fallback xmlns="">
          <p:sp>
            <p:nvSpPr>
              <p:cNvPr id="10" name="TextBox 9">
                <a:extLst>
                  <a:ext uri="{FF2B5EF4-FFF2-40B4-BE49-F238E27FC236}">
                    <a16:creationId xmlns:a16="http://schemas.microsoft.com/office/drawing/2014/main" xmlns:a14="http://schemas.microsoft.com/office/drawing/2010/main" xmlns="" id="{65126CC7-344F-384D-BDDF-2F233149C19C}"/>
                  </a:ext>
                </a:extLst>
              </p:cNvPr>
              <p:cNvSpPr txBox="1">
                <a:spLocks noRot="1" noChangeAspect="1" noMove="1" noResize="1" noEditPoints="1" noAdjustHandles="1" noChangeArrowheads="1" noChangeShapeType="1" noTextEdit="1"/>
              </p:cNvSpPr>
              <p:nvPr/>
            </p:nvSpPr>
            <p:spPr>
              <a:xfrm>
                <a:off x="7572924" y="4504344"/>
                <a:ext cx="982448" cy="523220"/>
              </a:xfrm>
              <a:prstGeom prst="rect">
                <a:avLst/>
              </a:prstGeom>
              <a:blipFill rotWithShape="0">
                <a:blip r:embed="rId8"/>
                <a:stretch>
                  <a:fillRect/>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5D08D58B-F49E-5D40-A7F5-BDB9FAC5A978}"/>
              </a:ext>
            </a:extLst>
          </p:cNvPr>
          <p:cNvSpPr txBox="1"/>
          <p:nvPr/>
        </p:nvSpPr>
        <p:spPr>
          <a:xfrm>
            <a:off x="426980" y="2230721"/>
            <a:ext cx="184601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altLang="zh-CN" sz="2800" kern="1200" dirty="0">
                <a:solidFill>
                  <a:schemeClr val="tx1"/>
                </a:solidFill>
                <a:latin typeface="+mn-lt"/>
                <a:ea typeface="+mn-ea"/>
                <a:cs typeface="+mn-cs"/>
              </a:rPr>
              <a:t>#bedrooms</a:t>
            </a:r>
            <a:endParaRPr lang="en-US" sz="2800" kern="1200" dirty="0">
              <a:solidFill>
                <a:schemeClr val="tx1"/>
              </a:solidFill>
              <a:latin typeface="+mn-lt"/>
              <a:ea typeface="+mn-ea"/>
              <a:cs typeface="+mn-cs"/>
            </a:endParaRPr>
          </a:p>
        </p:txBody>
      </p:sp>
      <p:sp>
        <p:nvSpPr>
          <p:cNvPr id="12" name="TextBox 11">
            <a:extLst>
              <a:ext uri="{FF2B5EF4-FFF2-40B4-BE49-F238E27FC236}">
                <a16:creationId xmlns:a16="http://schemas.microsoft.com/office/drawing/2014/main" id="{9E798858-9F93-1B4F-A336-CB254ADCF4BC}"/>
              </a:ext>
            </a:extLst>
          </p:cNvPr>
          <p:cNvSpPr txBox="1"/>
          <p:nvPr/>
        </p:nvSpPr>
        <p:spPr>
          <a:xfrm>
            <a:off x="426980" y="3167390"/>
            <a:ext cx="1956498"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altLang="zh-CN" sz="2800" kern="1200" dirty="0">
                <a:solidFill>
                  <a:schemeClr val="tx1"/>
                </a:solidFill>
                <a:latin typeface="+mn-lt"/>
                <a:ea typeface="+mn-ea"/>
                <a:cs typeface="+mn-cs"/>
              </a:rPr>
              <a:t>#bathrooms</a:t>
            </a:r>
            <a:endParaRPr lang="en-US" sz="2800" kern="1200" dirty="0">
              <a:solidFill>
                <a:schemeClr val="tx1"/>
              </a:solidFill>
              <a:latin typeface="+mn-lt"/>
              <a:ea typeface="+mn-ea"/>
              <a:cs typeface="+mn-cs"/>
            </a:endParaRPr>
          </a:p>
        </p:txBody>
      </p:sp>
      <p:sp>
        <p:nvSpPr>
          <p:cNvPr id="13" name="TextBox 12">
            <a:extLst>
              <a:ext uri="{FF2B5EF4-FFF2-40B4-BE49-F238E27FC236}">
                <a16:creationId xmlns:a16="http://schemas.microsoft.com/office/drawing/2014/main" id="{BDF45A56-A348-4C41-B915-9A84CFA6526A}"/>
              </a:ext>
            </a:extLst>
          </p:cNvPr>
          <p:cNvSpPr txBox="1"/>
          <p:nvPr/>
        </p:nvSpPr>
        <p:spPr>
          <a:xfrm>
            <a:off x="1342206" y="4248974"/>
            <a:ext cx="744114" cy="523220"/>
          </a:xfrm>
          <a:prstGeom prst="rect">
            <a:avLst/>
          </a:prstGeom>
          <a:noFill/>
        </p:spPr>
        <p:txBody>
          <a:bodyPr wrap="non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altLang="zh-CN" sz="2800" kern="1200" dirty="0" err="1">
                <a:solidFill>
                  <a:schemeClr val="tx1"/>
                </a:solidFill>
                <a:latin typeface="+mn-lt"/>
                <a:ea typeface="+mn-ea"/>
                <a:cs typeface="+mn-cs"/>
              </a:rPr>
              <a:t>sqft</a:t>
            </a:r>
            <a:endParaRPr lang="en-US" sz="2800" kern="1200" dirty="0">
              <a:solidFill>
                <a:schemeClr val="tx1"/>
              </a:solidFill>
              <a:latin typeface="+mn-lt"/>
              <a:ea typeface="+mn-ea"/>
              <a:cs typeface="+mn-cs"/>
            </a:endParaRPr>
          </a:p>
        </p:txBody>
      </p:sp>
      <p:sp>
        <p:nvSpPr>
          <p:cNvPr id="14" name="TextBox 13">
            <a:extLst>
              <a:ext uri="{FF2B5EF4-FFF2-40B4-BE49-F238E27FC236}">
                <a16:creationId xmlns:a16="http://schemas.microsoft.com/office/drawing/2014/main" id="{812EF87A-574A-074A-B9EA-4A4AD575DE94}"/>
              </a:ext>
            </a:extLst>
          </p:cNvPr>
          <p:cNvSpPr txBox="1"/>
          <p:nvPr/>
        </p:nvSpPr>
        <p:spPr>
          <a:xfrm>
            <a:off x="8476936" y="3725754"/>
            <a:ext cx="2148196" cy="52322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altLang="zh-CN" sz="2800" kern="1200" dirty="0">
                <a:solidFill>
                  <a:schemeClr val="tx1"/>
                </a:solidFill>
                <a:latin typeface="+mn-lt"/>
                <a:ea typeface="+mn-ea"/>
                <a:cs typeface="+mn-cs"/>
              </a:rPr>
              <a:t>House</a:t>
            </a:r>
            <a:r>
              <a:rPr lang="zh-CN" altLang="en-US" sz="2800" kern="1200" dirty="0">
                <a:solidFill>
                  <a:schemeClr val="tx1"/>
                </a:solidFill>
                <a:latin typeface="+mn-lt"/>
                <a:ea typeface="+mn-ea"/>
                <a:cs typeface="+mn-cs"/>
              </a:rPr>
              <a:t> </a:t>
            </a:r>
            <a:r>
              <a:rPr lang="en-US" altLang="zh-CN" sz="2800" kern="1200" dirty="0">
                <a:solidFill>
                  <a:schemeClr val="tx1"/>
                </a:solidFill>
                <a:latin typeface="+mn-lt"/>
                <a:ea typeface="+mn-ea"/>
                <a:cs typeface="+mn-cs"/>
              </a:rPr>
              <a:t>price</a:t>
            </a:r>
            <a:endParaRPr lang="en-US" sz="2800" kern="1200" dirty="0">
              <a:solidFill>
                <a:schemeClr val="tx1"/>
              </a:solidFill>
              <a:latin typeface="+mn-lt"/>
              <a:ea typeface="+mn-ea"/>
              <a:cs typeface="+mn-cs"/>
            </a:endParaRPr>
          </a:p>
        </p:txBody>
      </p:sp>
    </p:spTree>
    <p:extLst>
      <p:ext uri="{BB962C8B-B14F-4D97-AF65-F5344CB8AC3E}">
        <p14:creationId xmlns:p14="http://schemas.microsoft.com/office/powerpoint/2010/main" val="3114043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Gradient Descent</a:t>
            </a:r>
          </a:p>
        </p:txBody>
      </p:sp>
      <p:pic>
        <p:nvPicPr>
          <p:cNvPr id="4" name="Picture 3">
            <a:extLst>
              <a:ext uri="{FF2B5EF4-FFF2-40B4-BE49-F238E27FC236}">
                <a16:creationId xmlns:a16="http://schemas.microsoft.com/office/drawing/2014/main" id="{E483C03E-F8B1-634B-821B-9A215609D0B4}"/>
              </a:ext>
            </a:extLst>
          </p:cNvPr>
          <p:cNvPicPr>
            <a:picLocks noChangeAspect="1"/>
          </p:cNvPicPr>
          <p:nvPr/>
        </p:nvPicPr>
        <p:blipFill>
          <a:blip r:embed="rId2"/>
          <a:stretch>
            <a:fillRect/>
          </a:stretch>
        </p:blipFill>
        <p:spPr>
          <a:xfrm>
            <a:off x="1893299" y="1519048"/>
            <a:ext cx="7684993" cy="4790312"/>
          </a:xfrm>
          <a:prstGeom prst="rect">
            <a:avLst/>
          </a:prstGeom>
        </p:spPr>
      </p:pic>
      <p:sp>
        <p:nvSpPr>
          <p:cNvPr id="5" name="Rectangle 4">
            <a:extLst>
              <a:ext uri="{FF2B5EF4-FFF2-40B4-BE49-F238E27FC236}">
                <a16:creationId xmlns:a16="http://schemas.microsoft.com/office/drawing/2014/main" id="{AF4BB0D6-ADFC-6448-B462-FF38A856F145}"/>
              </a:ext>
            </a:extLst>
          </p:cNvPr>
          <p:cNvSpPr/>
          <p:nvPr/>
        </p:nvSpPr>
        <p:spPr>
          <a:xfrm>
            <a:off x="1543329" y="6478768"/>
            <a:ext cx="7859978" cy="246221"/>
          </a:xfrm>
          <a:prstGeom prst="rect">
            <a:avLst/>
          </a:prstGeom>
        </p:spPr>
        <p:txBody>
          <a:bodyPr wrap="square">
            <a:spAutoFit/>
          </a:bodyPr>
          <a:lstStyle/>
          <a:p>
            <a:r>
              <a:rPr lang="en-US" sz="1000" dirty="0">
                <a:hlinkClick r:id="rId3"/>
              </a:rPr>
              <a:t>https://saugatbhattarai.com.np/what-is-gradient-descent-in-machine-learning/</a:t>
            </a:r>
            <a:endParaRPr lang="en-US" sz="1000" dirty="0"/>
          </a:p>
        </p:txBody>
      </p:sp>
    </p:spTree>
    <p:extLst>
      <p:ext uri="{BB962C8B-B14F-4D97-AF65-F5344CB8AC3E}">
        <p14:creationId xmlns:p14="http://schemas.microsoft.com/office/powerpoint/2010/main" val="18306925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solidFill>
                  <a:schemeClr val="tx1"/>
                </a:solidFill>
              </a:rPr>
              <a:t>What Can AI Do?</a:t>
            </a:r>
          </a:p>
        </p:txBody>
      </p:sp>
      <p:pic>
        <p:nvPicPr>
          <p:cNvPr id="23" name="Picture 1"/>
          <p:cNvPicPr>
            <a:picLocks noChangeAspect="1" noChangeArrowheads="1"/>
          </p:cNvPicPr>
          <p:nvPr/>
        </p:nvPicPr>
        <p:blipFill>
          <a:blip r:embed="rId3" cstate="print"/>
          <a:srcRect l="50625" t="52500" r="2500" b="2500"/>
          <a:stretch>
            <a:fillRect/>
          </a:stretch>
        </p:blipFill>
        <p:spPr bwMode="auto">
          <a:xfrm>
            <a:off x="7591778" y="2311400"/>
            <a:ext cx="4092223" cy="2946400"/>
          </a:xfrm>
          <a:prstGeom prst="rect">
            <a:avLst/>
          </a:prstGeom>
          <a:noFill/>
          <a:ln w="9525">
            <a:noFill/>
            <a:miter lim="800000"/>
            <a:headEnd/>
            <a:tailEnd/>
          </a:ln>
          <a:effectLst/>
        </p:spPr>
      </p:pic>
      <p:sp>
        <p:nvSpPr>
          <p:cNvPr id="28" name="Rectangle 3">
            <a:extLst>
              <a:ext uri="{FF2B5EF4-FFF2-40B4-BE49-F238E27FC236}">
                <a16:creationId xmlns:a16="http://schemas.microsoft.com/office/drawing/2014/main" id="{543E3E79-EBA8-4E56-98F9-570A809A21A6}"/>
              </a:ext>
            </a:extLst>
          </p:cNvPr>
          <p:cNvSpPr txBox="1">
            <a:spLocks noChangeArrowheads="1"/>
          </p:cNvSpPr>
          <p:nvPr/>
        </p:nvSpPr>
        <p:spPr bwMode="auto">
          <a:xfrm>
            <a:off x="879665" y="950929"/>
            <a:ext cx="11784426" cy="512294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lvl1pPr marL="257168" indent="-257168" algn="l" rtl="0" eaLnBrk="0" fontAlgn="base" hangingPunct="0">
              <a:spcBef>
                <a:spcPct val="20000"/>
              </a:spcBef>
              <a:spcAft>
                <a:spcPct val="0"/>
              </a:spcAft>
              <a:buClr>
                <a:schemeClr val="accent2"/>
              </a:buClr>
              <a:buFont typeface="Wingdings" pitchFamily="2" charset="2"/>
              <a:buChar char="§"/>
              <a:defRPr sz="2400">
                <a:solidFill>
                  <a:schemeClr val="accent2"/>
                </a:solidFill>
                <a:latin typeface="Calibri" pitchFamily="34" charset="0"/>
                <a:ea typeface="+mn-ea"/>
                <a:cs typeface="+mn-cs"/>
              </a:defRPr>
            </a:lvl1pPr>
            <a:lvl2pPr marL="557199" indent="-214308" algn="l" rtl="0" eaLnBrk="0" fontAlgn="base" hangingPunct="0">
              <a:spcBef>
                <a:spcPct val="20000"/>
              </a:spcBef>
              <a:spcAft>
                <a:spcPct val="0"/>
              </a:spcAft>
              <a:buClr>
                <a:schemeClr val="tx1"/>
              </a:buClr>
              <a:buFont typeface="Wingdings" pitchFamily="2" charset="2"/>
              <a:buChar char="§"/>
              <a:defRPr sz="2100">
                <a:solidFill>
                  <a:schemeClr val="tx1"/>
                </a:solidFill>
                <a:latin typeface="Calibri" pitchFamily="34" charset="0"/>
              </a:defRPr>
            </a:lvl2pPr>
            <a:lvl3pPr marL="857228" indent="-171446" algn="l" rtl="0" eaLnBrk="0" fontAlgn="base" hangingPunct="0">
              <a:spcBef>
                <a:spcPct val="20000"/>
              </a:spcBef>
              <a:spcAft>
                <a:spcPct val="0"/>
              </a:spcAft>
              <a:buClr>
                <a:schemeClr val="accent2"/>
              </a:buClr>
              <a:buFont typeface="Wingdings" pitchFamily="2" charset="2"/>
              <a:buChar char="§"/>
              <a:defRPr sz="1800">
                <a:solidFill>
                  <a:schemeClr val="tx1"/>
                </a:solidFill>
                <a:latin typeface="Calibri" pitchFamily="34" charset="0"/>
              </a:defRPr>
            </a:lvl3pPr>
            <a:lvl4pPr marL="1200120" indent="-171446" algn="l" rtl="0" eaLnBrk="0" fontAlgn="base" hangingPunct="0">
              <a:spcBef>
                <a:spcPct val="20000"/>
              </a:spcBef>
              <a:spcAft>
                <a:spcPct val="0"/>
              </a:spcAft>
              <a:buClr>
                <a:schemeClr val="tx1"/>
              </a:buClr>
              <a:buFont typeface="Wingdings" pitchFamily="2" charset="2"/>
              <a:buChar char="§"/>
              <a:defRPr sz="1500">
                <a:solidFill>
                  <a:schemeClr val="tx1"/>
                </a:solidFill>
                <a:latin typeface="Calibri" pitchFamily="34" charset="0"/>
              </a:defRPr>
            </a:lvl4pPr>
            <a:lvl5pPr marL="1543012" indent="-171446" algn="l" rtl="0" eaLnBrk="0" fontAlgn="base" hangingPunct="0">
              <a:spcBef>
                <a:spcPct val="20000"/>
              </a:spcBef>
              <a:spcAft>
                <a:spcPct val="0"/>
              </a:spcAft>
              <a:buClr>
                <a:schemeClr val="accent2"/>
              </a:buClr>
              <a:buFont typeface="Wingdings" pitchFamily="2" charset="2"/>
              <a:buChar char="§"/>
              <a:defRPr sz="1500">
                <a:solidFill>
                  <a:schemeClr val="tx1"/>
                </a:solidFill>
                <a:latin typeface="Calibri" pitchFamily="34" charset="0"/>
              </a:defRPr>
            </a:lvl5pPr>
            <a:lvl6pPr marL="1885903"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6pPr>
            <a:lvl7pPr marL="2228795"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7pPr>
            <a:lvl8pPr marL="2571686"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8pPr>
            <a:lvl9pPr marL="2914577" indent="-171446" algn="l" rtl="0" fontAlgn="base">
              <a:spcBef>
                <a:spcPct val="20000"/>
              </a:spcBef>
              <a:spcAft>
                <a:spcPct val="0"/>
              </a:spcAft>
              <a:buClr>
                <a:schemeClr val="accent2"/>
              </a:buClr>
              <a:buFont typeface="Wingdings" pitchFamily="2" charset="2"/>
              <a:buChar char="§"/>
              <a:defRPr sz="1500">
                <a:solidFill>
                  <a:schemeClr val="tx1"/>
                </a:solidFill>
                <a:latin typeface="+mn-lt"/>
              </a:defRPr>
            </a:lvl9pPr>
          </a:lstStyle>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None/>
              <a:tabLst/>
              <a:defRPr/>
            </a:pPr>
            <a:r>
              <a:rPr kumimoji="0" lang="en-US" b="0" i="0" u="none" strike="noStrike" kern="0" cap="none" spc="0" normalizeH="0" baseline="0" noProof="0" dirty="0">
                <a:ln>
                  <a:noFill/>
                </a:ln>
                <a:solidFill>
                  <a:srgbClr val="000000"/>
                </a:solidFill>
                <a:effectLst/>
                <a:uLnTx/>
                <a:uFillTx/>
                <a:latin typeface="Calibri" pitchFamily="34" charset="0"/>
                <a:ea typeface="+mn-ea"/>
                <a:cs typeface="+mn-cs"/>
              </a:rPr>
              <a:t>Quiz: Which of the following can be done at present?</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endParaRPr kumimoji="0" lang="en-US" b="0" i="0" u="none" strike="noStrike" kern="0" cap="none" spc="0" normalizeH="0" baseline="0" noProof="0" dirty="0">
              <a:ln>
                <a:noFill/>
              </a:ln>
              <a:solidFill>
                <a:srgbClr val="000000"/>
              </a:solidFill>
              <a:effectLst/>
              <a:uLnTx/>
              <a:uFillTx/>
              <a:latin typeface="Calibri" pitchFamily="34" charset="0"/>
              <a:ea typeface="+mn-ea"/>
              <a:cs typeface="+mn-cs"/>
            </a:endParaRP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Play a decent game of table tennis?</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Play a decent game of Jeopardy?</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Drive safely along a curving mountain road?</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Drive safely across Pittsburgh?</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Buy a week's worth of groceries on the web?</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Buy a week's worth of groceries at Giant Eagle?</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Discover and prove a new mathematical theorem?</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Converse successfully with another person for an hour?</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Perform a surgical operation?</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Put away the dishes and fold the laundry?</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Translate spoken Chinese into spoken English in real time?</a:t>
            </a:r>
          </a:p>
          <a:p>
            <a:pPr marL="257168" marR="0" lvl="0" indent="-257168" algn="l" defTabSz="914400" rtl="0" eaLnBrk="1" fontAlgn="base" latinLnBrk="0" hangingPunct="1">
              <a:lnSpc>
                <a:spcPct val="80000"/>
              </a:lnSpc>
              <a:spcBef>
                <a:spcPct val="20000"/>
              </a:spcBef>
              <a:spcAft>
                <a:spcPct val="0"/>
              </a:spcAft>
              <a:buClr>
                <a:srgbClr val="333399"/>
              </a:buClr>
              <a:buSzTx/>
              <a:buFont typeface="Wingdings" pitchFamily="2" charset="2"/>
              <a:buChar char="§"/>
              <a:tabLst/>
              <a:defRPr/>
            </a:pPr>
            <a:r>
              <a:rPr kumimoji="0" lang="en-US" b="0" i="0" u="none" strike="noStrike" kern="0" cap="none" spc="0" normalizeH="0" baseline="0" noProof="0" dirty="0">
                <a:ln>
                  <a:noFill/>
                </a:ln>
                <a:solidFill>
                  <a:srgbClr val="333399"/>
                </a:solidFill>
                <a:effectLst/>
                <a:uLnTx/>
                <a:uFillTx/>
                <a:latin typeface="Calibri" pitchFamily="34" charset="0"/>
                <a:ea typeface="+mn-ea"/>
                <a:cs typeface="+mn-cs"/>
              </a:rPr>
              <a:t>Write an intentionally funny story?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5211</TotalTime>
  <Words>1453</Words>
  <Application>Microsoft Office PowerPoint</Application>
  <PresentationFormat>Widescreen</PresentationFormat>
  <Paragraphs>270</Paragraphs>
  <Slides>34</Slides>
  <Notes>15</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Calibri Light</vt:lpstr>
      <vt:lpstr>Cambria Math</vt:lpstr>
      <vt:lpstr>Courier New</vt:lpstr>
      <vt:lpstr>Open Sans</vt:lpstr>
      <vt:lpstr>Wingdings</vt:lpstr>
      <vt:lpstr>Office Theme</vt:lpstr>
      <vt:lpstr>Candy Grab Game</vt:lpstr>
      <vt:lpstr>AI: Representation and Problem Solving </vt:lpstr>
      <vt:lpstr>Course Staff</vt:lpstr>
      <vt:lpstr>Course Information</vt:lpstr>
      <vt:lpstr>Announcements</vt:lpstr>
      <vt:lpstr>Today</vt:lpstr>
      <vt:lpstr>Designing Rational Agents</vt:lpstr>
      <vt:lpstr>Pac-Man as an Agent</vt:lpstr>
      <vt:lpstr>Pac-Man as an Agent</vt:lpstr>
      <vt:lpstr>Candy Grab Agent</vt:lpstr>
      <vt:lpstr>Candy Grab Agent</vt:lpstr>
      <vt:lpstr>Candy Grab Agent</vt:lpstr>
      <vt:lpstr>Candy Grab Agent</vt:lpstr>
      <vt:lpstr>Candy Grab Agent</vt:lpstr>
      <vt:lpstr>AI in the News</vt:lpstr>
      <vt:lpstr>Sci-Fi AI?</vt:lpstr>
      <vt:lpstr>Turing Test</vt:lpstr>
      <vt:lpstr>AI Definition by John McCarthy</vt:lpstr>
      <vt:lpstr>AI Stack for CMU AI</vt:lpstr>
      <vt:lpstr>PowerPoint Presentation</vt:lpstr>
      <vt:lpstr>A Brief History of AI</vt:lpstr>
      <vt:lpstr>AI Winter</vt:lpstr>
      <vt:lpstr>A Brief History of AI</vt:lpstr>
      <vt:lpstr>Evolution of AI Research </vt:lpstr>
      <vt:lpstr>Evolution of AI Research </vt:lpstr>
      <vt:lpstr>Evolution of AI Research </vt:lpstr>
      <vt:lpstr>Evolution of AI Research </vt:lpstr>
      <vt:lpstr>Artificial Intelligence vs Machine Learning?</vt:lpstr>
      <vt:lpstr>Course Topics</vt:lpstr>
      <vt:lpstr>Applications</vt:lpstr>
      <vt:lpstr>How Machine Learning Works</vt:lpstr>
      <vt:lpstr>Neural Network</vt:lpstr>
      <vt:lpstr>Gradient Descent</vt:lpstr>
      <vt:lpstr>What Can AI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Patrick Virtue</cp:lastModifiedBy>
  <cp:revision>543</cp:revision>
  <cp:lastPrinted>2018-11-27T13:42:27Z</cp:lastPrinted>
  <dcterms:created xsi:type="dcterms:W3CDTF">2018-10-11T11:39:27Z</dcterms:created>
  <dcterms:modified xsi:type="dcterms:W3CDTF">2019-08-27T03:27:23Z</dcterms:modified>
</cp:coreProperties>
</file>