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36" r:id="rId2"/>
    <p:sldId id="256" r:id="rId3"/>
    <p:sldId id="288" r:id="rId4"/>
    <p:sldId id="337" r:id="rId5"/>
    <p:sldId id="338" r:id="rId6"/>
    <p:sldId id="287" r:id="rId7"/>
    <p:sldId id="308" r:id="rId8"/>
    <p:sldId id="309" r:id="rId9"/>
    <p:sldId id="340" r:id="rId10"/>
    <p:sldId id="341" r:id="rId11"/>
    <p:sldId id="342" r:id="rId12"/>
    <p:sldId id="343" r:id="rId13"/>
    <p:sldId id="344" r:id="rId14"/>
    <p:sldId id="345" r:id="rId15"/>
    <p:sldId id="266" r:id="rId16"/>
    <p:sldId id="262" r:id="rId17"/>
    <p:sldId id="270" r:id="rId18"/>
    <p:sldId id="264" r:id="rId19"/>
    <p:sldId id="1204" r:id="rId20"/>
    <p:sldId id="1205" r:id="rId21"/>
    <p:sldId id="331" r:id="rId22"/>
    <p:sldId id="271" r:id="rId23"/>
    <p:sldId id="350" r:id="rId24"/>
    <p:sldId id="351" r:id="rId25"/>
    <p:sldId id="352" r:id="rId26"/>
    <p:sldId id="1209" r:id="rId27"/>
    <p:sldId id="1210" r:id="rId28"/>
    <p:sldId id="356" r:id="rId29"/>
    <p:sldId id="1215" r:id="rId30"/>
    <p:sldId id="353" r:id="rId31"/>
    <p:sldId id="1216" r:id="rId32"/>
    <p:sldId id="1217" r:id="rId33"/>
    <p:sldId id="1218" r:id="rId34"/>
    <p:sldId id="1219" r:id="rId35"/>
    <p:sldId id="1233" r:id="rId36"/>
    <p:sldId id="1234" r:id="rId37"/>
    <p:sldId id="1235" r:id="rId38"/>
    <p:sldId id="1230" r:id="rId39"/>
    <p:sldId id="1231" r:id="rId40"/>
    <p:sldId id="1232" r:id="rId41"/>
    <p:sldId id="358" r:id="rId4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6" autoAdjust="0"/>
    <p:restoredTop sz="79774" autoAdjust="0"/>
  </p:normalViewPr>
  <p:slideViewPr>
    <p:cSldViewPr snapToGrid="0">
      <p:cViewPr varScale="1">
        <p:scale>
          <a:sx n="96" d="100"/>
          <a:sy n="96" d="100"/>
        </p:scale>
        <p:origin x="11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8/29/2019</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25</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Proposed by Andrew Moore, CMU</a:t>
            </a:r>
            <a:r>
              <a:rPr lang="en-US"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is using AI Stack to illustrate what they consider as AI.</a:t>
            </a: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must understand the human needs and it must make smart design decisions based on that understanding. Despite the simple definition, though, AI isn't just one thing. It's a giant thing, built from technology blocks we call the AI Stack. At Carnegie Mellon, we view it as a toolbox — each block houses a set of technologies that scientists and researchers can reach for as they work on new initiatives. Expertise in all areas? Not required. Instead, we believe you can focus on one area and draw on other parts of the stack for help. Each block depends on the other for support. And AI endeavors that ignore parts of the stack won't succeed. </a:t>
            </a:r>
            <a:endParaRPr lang="en-US" dirty="0"/>
          </a:p>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26</a:t>
            </a:fld>
            <a:endParaRPr lang="en-US" dirty="0"/>
          </a:p>
        </p:txBody>
      </p:sp>
    </p:spTree>
    <p:extLst>
      <p:ext uri="{BB962C8B-B14F-4D97-AF65-F5344CB8AC3E}">
        <p14:creationId xmlns:p14="http://schemas.microsoft.com/office/powerpoint/2010/main" val="230014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28</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30</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36</a:t>
            </a:fld>
            <a:endParaRPr lang="en-US"/>
          </a:p>
        </p:txBody>
      </p:sp>
    </p:spTree>
    <p:extLst>
      <p:ext uri="{BB962C8B-B14F-4D97-AF65-F5344CB8AC3E}">
        <p14:creationId xmlns:p14="http://schemas.microsoft.com/office/powerpoint/2010/main" val="671213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41</a:t>
            </a:fld>
            <a:endParaRPr lang="en-US"/>
          </a:p>
        </p:txBody>
      </p:sp>
    </p:spTree>
    <p:extLst>
      <p:ext uri="{BB962C8B-B14F-4D97-AF65-F5344CB8AC3E}">
        <p14:creationId xmlns:p14="http://schemas.microsoft.com/office/powerpoint/2010/main" val="326243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80774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69614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21</a:t>
            </a:fld>
            <a:endParaRPr lang="en-US"/>
          </a:p>
        </p:txBody>
      </p:sp>
    </p:spTree>
    <p:extLst>
      <p:ext uri="{BB962C8B-B14F-4D97-AF65-F5344CB8AC3E}">
        <p14:creationId xmlns:p14="http://schemas.microsoft.com/office/powerpoint/2010/main" val="1685680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these? C3PO,</a:t>
            </a:r>
            <a:r>
              <a:rPr lang="en-US" baseline="0" dirty="0"/>
              <a:t> what does he do?  Essentially </a:t>
            </a:r>
            <a:r>
              <a:rPr lang="en-US" baseline="0" dirty="0" err="1"/>
              <a:t>google</a:t>
            </a:r>
            <a:r>
              <a:rPr lang="en-US" baseline="0" dirty="0"/>
              <a:t> translate, (but with anxiety!)</a:t>
            </a:r>
          </a:p>
          <a:p>
            <a:r>
              <a:rPr lang="en-US" baseline="0" dirty="0"/>
              <a:t>Little guy? R2D2 – what does he do, yeah, not so sure</a:t>
            </a:r>
          </a:p>
          <a:p>
            <a:endParaRPr lang="en-US" baseline="0" dirty="0"/>
          </a:p>
          <a:p>
            <a:r>
              <a:rPr lang="en-US" baseline="0" dirty="0"/>
              <a:t>Things got darker: machines come back from the future – to kill us!</a:t>
            </a:r>
          </a:p>
          <a:p>
            <a:endParaRPr lang="en-US" baseline="0" dirty="0"/>
          </a:p>
          <a:p>
            <a:r>
              <a:rPr lang="en-US" baseline="0" dirty="0"/>
              <a:t>90’s : software is scary</a:t>
            </a:r>
          </a:p>
          <a:p>
            <a:endParaRPr lang="en-US" baseline="0" dirty="0"/>
          </a:p>
          <a:p>
            <a:r>
              <a:rPr lang="en-US" baseline="0" dirty="0"/>
              <a:t>Basic fear about what technology might do ?</a:t>
            </a:r>
          </a:p>
          <a:p>
            <a:endParaRPr lang="en-US" baseline="0" dirty="0"/>
          </a:p>
          <a:p>
            <a:r>
              <a:rPr lang="en-US" baseline="0" dirty="0"/>
              <a:t>What if we can’t even tell technology apart from ourselves?</a:t>
            </a:r>
          </a:p>
          <a:p>
            <a:endParaRPr lang="en-US" baseline="0" dirty="0"/>
          </a:p>
          <a:p>
            <a:r>
              <a:rPr lang="en-US" baseline="0" dirty="0"/>
              <a:t>OR maybe it’ll look really different and snarky</a:t>
            </a:r>
          </a:p>
          <a:p>
            <a:endParaRPr lang="en-US" baseline="0" dirty="0"/>
          </a:p>
          <a:p>
            <a:r>
              <a:rPr lang="en-US" baseline="0" dirty="0"/>
              <a:t>Some exceptions like wall-E, positive view of technology (but maybe not of us humans!)</a:t>
            </a:r>
          </a:p>
          <a:p>
            <a:endParaRPr lang="en-US" baseline="0" dirty="0"/>
          </a:p>
          <a:p>
            <a:r>
              <a:rPr lang="en-US" baseline="0" dirty="0"/>
              <a:t>But mostly a worry</a:t>
            </a:r>
          </a:p>
          <a:p>
            <a:endParaRPr lang="en-US" baseline="0" dirty="0"/>
          </a:p>
          <a:p>
            <a:endParaRPr lang="en-US" baseline="0" dirty="0"/>
          </a:p>
          <a:p>
            <a:r>
              <a:rPr lang="en-US" baseline="0" dirty="0"/>
              <a:t>[not very worried myself, at least at present]</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22</a:t>
            </a:fld>
            <a:endParaRPr lang="en-US"/>
          </a:p>
        </p:txBody>
      </p:sp>
    </p:spTree>
    <p:extLst>
      <p:ext uri="{BB962C8B-B14F-4D97-AF65-F5344CB8AC3E}">
        <p14:creationId xmlns:p14="http://schemas.microsoft.com/office/powerpoint/2010/main" val="2771033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23</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24</a:t>
            </a:fld>
            <a:endParaRPr lang="en-US"/>
          </a:p>
        </p:txBody>
      </p:sp>
    </p:spTree>
    <p:extLst>
      <p:ext uri="{BB962C8B-B14F-4D97-AF65-F5344CB8AC3E}">
        <p14:creationId xmlns:p14="http://schemas.microsoft.com/office/powerpoint/2010/main" val="240021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8/29/2019</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EfGD2qveGdQ"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igitalwellbeing.org/artificial-intelligence-timeline-infographic-from-eliza-to-tay-and-beyond/"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jp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tiff"/></Relationships>
</file>

<file path=ppt/slides/_rels/slide38.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tiff"/><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canvas.cmu.edu/" TargetMode="External"/><Relationship Id="rId7" Type="http://schemas.openxmlformats.org/officeDocument/2006/relationships/hyperlink" Target="mailto:pvirtue@cmu.edu" TargetMode="External"/><Relationship Id="rId2" Type="http://schemas.openxmlformats.org/officeDocument/2006/relationships/hyperlink" Target="https://www.cs.cmu.edu/~15281" TargetMode="External"/><Relationship Id="rId1" Type="http://schemas.openxmlformats.org/officeDocument/2006/relationships/slideLayout" Target="../slideLayouts/slideLayout2.xml"/><Relationship Id="rId6" Type="http://schemas.openxmlformats.org/officeDocument/2006/relationships/hyperlink" Target="mailto:feifang@cmu.edu" TargetMode="External"/><Relationship Id="rId5" Type="http://schemas.openxmlformats.org/officeDocument/2006/relationships/hyperlink" Target="https://piazza.com/cmu/fall2019/15281" TargetMode="External"/><Relationship Id="rId10" Type="http://schemas.openxmlformats.org/officeDocument/2006/relationships/image" Target="../media/image15.jpeg"/><Relationship Id="rId4" Type="http://schemas.openxmlformats.org/officeDocument/2006/relationships/hyperlink" Target="http://gradescope.com/" TargetMode="External"/><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hyperlink" Target="https://saugatbhattarai.com.np/what-is-gradient-descent-in-machine-learning/" TargetMode="External"/><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Game</a:t>
            </a:r>
          </a:p>
        </p:txBody>
      </p:sp>
      <p:sp>
        <p:nvSpPr>
          <p:cNvPr id="3" name="Content Placeholder 2"/>
          <p:cNvSpPr>
            <a:spLocks noGrp="1"/>
          </p:cNvSpPr>
          <p:nvPr>
            <p:ph idx="1"/>
          </p:nvPr>
        </p:nvSpPr>
        <p:spPr/>
        <p:txBody>
          <a:bodyPr/>
          <a:lstStyle/>
          <a:p>
            <a:r>
              <a:rPr lang="en-US" dirty="0">
                <a:solidFill>
                  <a:srgbClr val="C00000"/>
                </a:solidFill>
              </a:rPr>
              <a:t>As you walk in:</a:t>
            </a:r>
          </a:p>
          <a:p>
            <a:pPr marL="685783" indent="-685783">
              <a:buFont typeface="+mj-lt"/>
              <a:buAutoNum type="arabicPeriod"/>
            </a:pPr>
            <a:r>
              <a:rPr lang="en-US" dirty="0"/>
              <a:t>Grab a pack of game pieces (candy)</a:t>
            </a:r>
          </a:p>
          <a:p>
            <a:pPr marL="685783" indent="-685783">
              <a:buFont typeface="+mj-lt"/>
              <a:buAutoNum type="arabicPeriod"/>
            </a:pPr>
            <a:r>
              <a:rPr lang="en-US" dirty="0"/>
              <a:t>Form groups of 2 (or 3 with an observer)</a:t>
            </a:r>
          </a:p>
          <a:p>
            <a:pPr marL="685783" indent="-685783">
              <a:buFont typeface="+mj-lt"/>
              <a:buAutoNum type="arabicPeriod"/>
            </a:pPr>
            <a:r>
              <a:rPr lang="en-US" dirty="0"/>
              <a:t>Play the game based on your Agent card!</a:t>
            </a:r>
          </a:p>
          <a:p>
            <a:pPr marL="1219170" lvl="1" indent="-685783">
              <a:buFont typeface="+mj-lt"/>
              <a:buAutoNum type="alphaUcPeriod"/>
            </a:pPr>
            <a:r>
              <a:rPr lang="en-US" sz="2800" dirty="0"/>
              <a:t>11 pieces on the table</a:t>
            </a:r>
          </a:p>
          <a:p>
            <a:pPr marL="1219170" lvl="1" indent="-685783">
              <a:buFont typeface="+mj-lt"/>
              <a:buAutoNum type="alphaUcPeriod"/>
            </a:pPr>
            <a:r>
              <a:rPr lang="en-US" sz="2800" dirty="0"/>
              <a:t>Take turns taking either 1 or 2 pieces</a:t>
            </a:r>
          </a:p>
          <a:p>
            <a:pPr marL="1219170" lvl="1" indent="-685783">
              <a:buFont typeface="+mj-lt"/>
              <a:buAutoNum type="alphaUcPeriod"/>
            </a:pPr>
            <a:r>
              <a:rPr lang="en-US" sz="2800" dirty="0"/>
              <a:t>Person that takes the last piece wins!</a:t>
            </a:r>
            <a:endParaRPr lang="en-US" sz="2800" dirty="0">
              <a:sym typeface="Wingdings"/>
            </a:endParaRPr>
          </a:p>
          <a:p>
            <a:pPr marL="685783" indent="-685783">
              <a:buFont typeface="+mj-lt"/>
              <a:buAutoNum type="arabicPeriod"/>
            </a:pPr>
            <a:r>
              <a:rPr lang="en-US" dirty="0">
                <a:sym typeface="Wingdings"/>
              </a:rPr>
              <a:t>Think about how you might implement an Agent to play this in code:</a:t>
            </a:r>
          </a:p>
          <a:p>
            <a:r>
              <a:rPr lang="en-US" dirty="0">
                <a:latin typeface="Courier New"/>
                <a:cs typeface="Courier New"/>
              </a:rPr>
              <a:t>		class Agent</a:t>
            </a:r>
          </a:p>
          <a:p>
            <a:r>
              <a:rPr lang="en-US" dirty="0">
                <a:latin typeface="Courier New"/>
                <a:cs typeface="Courier New"/>
              </a:rPr>
              <a:t>			function </a:t>
            </a:r>
            <a:r>
              <a:rPr lang="en-US" b="1" dirty="0" err="1">
                <a:latin typeface="Courier New"/>
                <a:cs typeface="Courier New"/>
              </a:rPr>
              <a:t>getAction</a:t>
            </a:r>
            <a:r>
              <a:rPr lang="en-US" dirty="0">
                <a:latin typeface="Courier New"/>
                <a:cs typeface="Courier New"/>
              </a:rPr>
              <a:t>(state)</a:t>
            </a:r>
          </a:p>
          <a:p>
            <a:r>
              <a:rPr lang="en-US" dirty="0">
                <a:latin typeface="Courier New"/>
                <a:cs typeface="Courier New"/>
              </a:rPr>
              <a:t>				return action</a:t>
            </a:r>
          </a:p>
          <a:p>
            <a:endParaRPr lang="en-US" dirty="0"/>
          </a:p>
        </p:txBody>
      </p:sp>
    </p:spTree>
    <p:extLst>
      <p:ext uri="{BB962C8B-B14F-4D97-AF65-F5344CB8AC3E}">
        <p14:creationId xmlns:p14="http://schemas.microsoft.com/office/powerpoint/2010/main" val="418916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3704468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80793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p:spTree>
    <p:extLst>
      <p:ext uri="{BB962C8B-B14F-4D97-AF65-F5344CB8AC3E}">
        <p14:creationId xmlns:p14="http://schemas.microsoft.com/office/powerpoint/2010/main" val="742526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Piazza Poll question</a:t>
            </a:r>
            <a:endParaRPr lang="en-US" dirty="0"/>
          </a:p>
        </p:txBody>
      </p:sp>
    </p:spTree>
    <p:extLst>
      <p:ext uri="{BB962C8B-B14F-4D97-AF65-F5344CB8AC3E}">
        <p14:creationId xmlns:p14="http://schemas.microsoft.com/office/powerpoint/2010/main" val="1539835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a:blip r:embed="rId2" cstate="print"/>
          <a:srcRect/>
          <a:stretch>
            <a:fillRect/>
          </a:stretch>
        </p:blipFill>
        <p:spPr bwMode="auto">
          <a:xfrm>
            <a:off x="2851068" y="1703322"/>
            <a:ext cx="6629400"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76300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569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Piazza Poll question</a:t>
            </a:r>
            <a:endParaRPr lang="en-US" dirty="0"/>
          </a:p>
        </p:txBody>
      </p:sp>
    </p:spTree>
    <p:extLst>
      <p:ext uri="{BB962C8B-B14F-4D97-AF65-F5344CB8AC3E}">
        <p14:creationId xmlns:p14="http://schemas.microsoft.com/office/powerpoint/2010/main" val="230899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Instructors: Fei Fang &amp; Pat Virtue</a:t>
            </a:r>
          </a:p>
          <a:p>
            <a:pPr algn="ctr">
              <a:spcBef>
                <a:spcPct val="50000"/>
              </a:spcBef>
            </a:pPr>
            <a:r>
              <a:rPr lang="en-US" sz="1867" dirty="0"/>
              <a:t>Slide credits: CMU AI &amp;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 the News</a:t>
            </a:r>
          </a:p>
        </p:txBody>
      </p:sp>
      <p:pic>
        <p:nvPicPr>
          <p:cNvPr id="6" name="Picture 5" descr="Screen Shot 2015-03-04 at 3.36.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369379"/>
            <a:ext cx="8432800" cy="4498021"/>
          </a:xfrm>
          <a:prstGeom prst="rect">
            <a:avLst/>
          </a:prstGeom>
          <a:ln>
            <a:solidFill>
              <a:srgbClr val="000000"/>
            </a:solidFill>
          </a:ln>
        </p:spPr>
      </p:pic>
      <p:sp>
        <p:nvSpPr>
          <p:cNvPr id="7" name="Title 3"/>
          <p:cNvSpPr txBox="1">
            <a:spLocks/>
          </p:cNvSpPr>
          <p:nvPr/>
        </p:nvSpPr>
        <p:spPr>
          <a:xfrm>
            <a:off x="1016000" y="6145981"/>
            <a:ext cx="10489299" cy="432620"/>
          </a:xfrm>
          <a:prstGeom prst="rect">
            <a:avLst/>
          </a:prstGeom>
        </p:spPr>
        <p:txBody>
          <a:bodyPr vert="horz" lIns="121920" tIns="60960" rIns="121920" bIns="6096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hlinkClick r:id="rId4"/>
              </a:rPr>
              <a:t>https://www.youtube.com/</a:t>
            </a:r>
            <a:r>
              <a:rPr lang="en-US" sz="3200" dirty="0" err="1">
                <a:hlinkClick r:id="rId4"/>
              </a:rPr>
              <a:t>watch?v</a:t>
            </a:r>
            <a:r>
              <a:rPr lang="en-US" sz="3200" dirty="0">
                <a:hlinkClick r:id="rId4"/>
              </a:rPr>
              <a:t>=EfGD2qveGdQ</a:t>
            </a:r>
            <a:endParaRPr lang="en-US" sz="3200" dirty="0"/>
          </a:p>
        </p:txBody>
      </p:sp>
    </p:spTree>
    <p:extLst>
      <p:ext uri="{BB962C8B-B14F-4D97-AF65-F5344CB8AC3E}">
        <p14:creationId xmlns:p14="http://schemas.microsoft.com/office/powerpoint/2010/main" val="4106645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solidFill>
                  <a:schemeClr val="tx1"/>
                </a:solidFill>
              </a:rPr>
              <a:t>Sci-Fi AI?</a:t>
            </a:r>
          </a:p>
        </p:txBody>
      </p:sp>
      <p:pic>
        <p:nvPicPr>
          <p:cNvPr id="562180" name="Picture 4" descr="Artoo-c3po"/>
          <p:cNvPicPr>
            <a:picLocks noChangeAspect="1" noChangeArrowheads="1"/>
          </p:cNvPicPr>
          <p:nvPr/>
        </p:nvPicPr>
        <p:blipFill>
          <a:blip r:embed="rId3" cstate="print"/>
          <a:srcRect/>
          <a:stretch>
            <a:fillRect/>
          </a:stretch>
        </p:blipFill>
        <p:spPr bwMode="auto">
          <a:xfrm>
            <a:off x="304800" y="1803400"/>
            <a:ext cx="2972723" cy="4368800"/>
          </a:xfrm>
          <a:prstGeom prst="rect">
            <a:avLst/>
          </a:prstGeom>
          <a:noFill/>
          <a:ln w="9525">
            <a:solidFill>
              <a:srgbClr val="000000"/>
            </a:solidFill>
            <a:miter lim="800000"/>
            <a:headEnd/>
            <a:tailEnd/>
          </a:ln>
        </p:spPr>
      </p:pic>
      <p:pic>
        <p:nvPicPr>
          <p:cNvPr id="562182" name="Picture 6" descr="t3-94"/>
          <p:cNvPicPr>
            <a:picLocks noChangeAspect="1" noChangeArrowheads="1"/>
          </p:cNvPicPr>
          <p:nvPr/>
        </p:nvPicPr>
        <p:blipFill>
          <a:blip r:embed="rId4" cstate="print"/>
          <a:srcRect/>
          <a:stretch>
            <a:fillRect/>
          </a:stretch>
        </p:blipFill>
        <p:spPr bwMode="auto">
          <a:xfrm>
            <a:off x="3860800" y="1803400"/>
            <a:ext cx="3581400" cy="2030413"/>
          </a:xfrm>
          <a:prstGeom prst="rect">
            <a:avLst/>
          </a:prstGeom>
          <a:noFill/>
          <a:ln w="9525">
            <a:solidFill>
              <a:schemeClr val="tx1"/>
            </a:solidFill>
            <a:miter lim="800000"/>
            <a:headEnd/>
            <a:tailEnd/>
          </a:ln>
        </p:spPr>
      </p:pic>
      <p:pic>
        <p:nvPicPr>
          <p:cNvPr id="562184" name="Picture 8" descr="matrix-smith-dvd2"/>
          <p:cNvPicPr>
            <a:picLocks noChangeAspect="1" noChangeArrowheads="1"/>
          </p:cNvPicPr>
          <p:nvPr/>
        </p:nvPicPr>
        <p:blipFill rotWithShape="1">
          <a:blip r:embed="rId5" cstate="print"/>
          <a:srcRect t="9573" r="5531" b="10638"/>
          <a:stretch/>
        </p:blipFill>
        <p:spPr bwMode="auto">
          <a:xfrm>
            <a:off x="3860800" y="4140200"/>
            <a:ext cx="3608832" cy="2032000"/>
          </a:xfrm>
          <a:prstGeom prst="rect">
            <a:avLst/>
          </a:prstGeom>
          <a:noFill/>
          <a:ln w="9525">
            <a:solidFill>
              <a:srgbClr val="000000"/>
            </a:solidFill>
            <a:miter lim="800000"/>
            <a:headEnd/>
            <a:tailEnd/>
          </a:ln>
        </p:spPr>
      </p:pic>
      <p:pic>
        <p:nvPicPr>
          <p:cNvPr id="2" name="Picture 1" descr="DI-Walle-1-DI-to-L10.jpg"/>
          <p:cNvPicPr>
            <a:picLocks noChangeAspect="1"/>
          </p:cNvPicPr>
          <p:nvPr/>
        </p:nvPicPr>
        <p:blipFill rotWithShape="1">
          <a:blip r:embed="rId6" cstate="print">
            <a:extLst>
              <a:ext uri="{28A0092B-C50C-407E-A947-70E740481C1C}">
                <a14:useLocalDpi xmlns:a14="http://schemas.microsoft.com/office/drawing/2010/main" val="0"/>
              </a:ext>
            </a:extLst>
          </a:blip>
          <a:srcRect b="1324"/>
          <a:stretch/>
        </p:blipFill>
        <p:spPr>
          <a:xfrm>
            <a:off x="8026400" y="1803400"/>
            <a:ext cx="3657600" cy="2023872"/>
          </a:xfrm>
          <a:prstGeom prst="rect">
            <a:avLst/>
          </a:prstGeom>
          <a:ln>
            <a:solidFill>
              <a:srgbClr val="000000"/>
            </a:solidFill>
          </a:ln>
        </p:spPr>
      </p:pic>
      <p:pic>
        <p:nvPicPr>
          <p:cNvPr id="3" name="Picture 2" descr="2529063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400" y="4140200"/>
            <a:ext cx="3615659" cy="2032000"/>
          </a:xfrm>
          <a:prstGeom prst="rect">
            <a:avLst/>
          </a:prstGeom>
          <a:ln>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2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2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solidFill>
                  <a:srgbClr val="C00000"/>
                </a:solidFill>
              </a:rPr>
              <a:t>Piazza Poll: 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a:spcBef>
                <a:spcPct val="50000"/>
              </a:spcBef>
            </a:pPr>
            <a:r>
              <a:rPr lang="en-US" sz="3200" dirty="0">
                <a:latin typeface="Calibri" pitchFamily="34" charset="0"/>
              </a:rPr>
              <a:t>The science of making machines that:</a:t>
            </a:r>
          </a:p>
        </p:txBody>
      </p:sp>
      <p:sp>
        <p:nvSpPr>
          <p:cNvPr id="9" name="TextBox 8"/>
          <p:cNvSpPr txBox="1"/>
          <p:nvPr/>
        </p:nvSpPr>
        <p:spPr>
          <a:xfrm>
            <a:off x="8839200" y="2819401"/>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C: 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D: 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TextBox 10"/>
          <p:cNvSpPr txBox="1"/>
          <p:nvPr/>
        </p:nvSpPr>
        <p:spPr>
          <a:xfrm>
            <a:off x="406400" y="2819401"/>
            <a:ext cx="29464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A: Think like people</a:t>
            </a:r>
          </a:p>
        </p:txBody>
      </p:sp>
      <p:sp>
        <p:nvSpPr>
          <p:cNvPr id="13" name="TextBox 12"/>
          <p:cNvSpPr txBox="1"/>
          <p:nvPr/>
        </p:nvSpPr>
        <p:spPr>
          <a:xfrm>
            <a:off x="406400" y="4866958"/>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B: Act like people</a:t>
            </a:r>
          </a:p>
        </p:txBody>
      </p:sp>
    </p:spTree>
    <p:extLst>
      <p:ext uri="{BB962C8B-B14F-4D97-AF65-F5344CB8AC3E}">
        <p14:creationId xmlns:p14="http://schemas.microsoft.com/office/powerpoint/2010/main" val="671639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algn="ctr"/>
            <a:r>
              <a:rPr lang="en-US" sz="2133" dirty="0" err="1">
                <a:solidFill>
                  <a:schemeClr val="tx1">
                    <a:lumMod val="75000"/>
                  </a:schemeClr>
                </a:solidFill>
                <a:latin typeface="Calibri"/>
                <a:cs typeface="Calibri"/>
              </a:rPr>
              <a:t>en.wikipedia.org</a:t>
            </a:r>
            <a:r>
              <a:rPr lang="en-US" sz="2133" dirty="0">
                <a:solidFill>
                  <a:schemeClr val="tx1">
                    <a:lumMod val="75000"/>
                  </a:schemeClr>
                </a:solidFill>
                <a:latin typeface="Calibri"/>
                <a:cs typeface="Calibri"/>
              </a:rPr>
              <a:t>/wiki/</a:t>
            </a:r>
            <a:r>
              <a:rPr lang="en-US" sz="2133" dirty="0" err="1">
                <a:solidFill>
                  <a:schemeClr val="tx1">
                    <a:lumMod val="75000"/>
                  </a:schemeClr>
                </a:solidFill>
                <a:latin typeface="Calibri"/>
                <a:cs typeface="Calibri"/>
              </a:rPr>
              <a:t>Turing_test</a:t>
            </a:r>
            <a:endParaRPr lang="en-US" sz="2133" dirty="0">
              <a:solidFill>
                <a:schemeClr val="tx1">
                  <a:lumMod val="75000"/>
                </a:schemeClr>
              </a:solidFill>
              <a:latin typeface="Calibri"/>
              <a:cs typeface="Calibri"/>
            </a:endParaRPr>
          </a:p>
        </p:txBody>
      </p:sp>
    </p:spTree>
    <p:extLst>
      <p:ext uri="{BB962C8B-B14F-4D97-AF65-F5344CB8AC3E}">
        <p14:creationId xmlns:p14="http://schemas.microsoft.com/office/powerpoint/2010/main" val="125093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dirty="0"/>
              <a:t>It is the science and engineering of making intelligent machines, especially intelligent computer programs</a:t>
            </a:r>
          </a:p>
          <a:p>
            <a:pPr lvl="1"/>
            <a:endParaRPr lang="en-US" dirty="0"/>
          </a:p>
          <a:p>
            <a:r>
              <a:rPr lang="en-US" dirty="0"/>
              <a:t>What is intelligence</a:t>
            </a:r>
          </a:p>
          <a:p>
            <a:pPr lvl="1"/>
            <a:r>
              <a:rPr lang="en-US" dirty="0"/>
              <a:t>Intelligence is the computational part of the ability to achieve goals in the world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“AI must understand the human needs and it must make smart design decisions based on that understanding”</a:t>
            </a:r>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885495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ai tim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54051" y="6560368"/>
            <a:ext cx="6883400" cy="246221"/>
          </a:xfrm>
          <a:prstGeom prst="rect">
            <a:avLst/>
          </a:prstGeom>
        </p:spPr>
        <p:txBody>
          <a:bodyPr wrap="square">
            <a:spAutoFit/>
          </a:bodyPr>
          <a:lstStyle/>
          <a:p>
            <a:r>
              <a:rPr lang="en-US" sz="1000" dirty="0">
                <a:hlinkClick r:id="rId3"/>
              </a:rPr>
              <a:t>https://digitalwellbeing.org/artificial-intelligence-timeline-infographic-from-eliza-to-tay-and-beyond/</a:t>
            </a:r>
            <a:endParaRPr lang="en-US" sz="1000" dirty="0"/>
          </a:p>
        </p:txBody>
      </p:sp>
    </p:spTree>
    <p:extLst>
      <p:ext uri="{BB962C8B-B14F-4D97-AF65-F5344CB8AC3E}">
        <p14:creationId xmlns:p14="http://schemas.microsoft.com/office/powerpoint/2010/main" val="3128332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5-03-04 at 3.57.07 AM.png"/>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13295" y="2788043"/>
            <a:ext cx="9652000" cy="3384157"/>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038095" y="3515736"/>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p:cNvSpPr/>
          <p:nvPr/>
        </p:nvSpPr>
        <p:spPr>
          <a:xfrm>
            <a:off x="8733296" y="4248121"/>
            <a:ext cx="2137905" cy="748795"/>
          </a:xfrm>
          <a:prstGeom prst="rect">
            <a:avLst/>
          </a:prstGeom>
          <a:noFill/>
        </p:spPr>
        <p:txBody>
          <a:bodyPr wrap="square">
            <a:spAutoFit/>
          </a:bodyPr>
          <a:lstStyle/>
          <a:p>
            <a:pPr algn="ctr"/>
            <a:r>
              <a:rPr lang="en-US" sz="2133" dirty="0">
                <a:solidFill>
                  <a:srgbClr val="0000FF"/>
                </a:solidFill>
                <a:latin typeface="Calibri"/>
                <a:cs typeface="Calibri"/>
              </a:rPr>
              <a:t>artificial intelligence</a:t>
            </a:r>
          </a:p>
        </p:txBody>
      </p:sp>
      <p:sp>
        <p:nvSpPr>
          <p:cNvPr id="17" name="Rectangle 16"/>
          <p:cNvSpPr/>
          <p:nvPr/>
        </p:nvSpPr>
        <p:spPr>
          <a:xfrm>
            <a:off x="8733296" y="5461000"/>
            <a:ext cx="2137905" cy="420564"/>
          </a:xfrm>
          <a:prstGeom prst="rect">
            <a:avLst/>
          </a:prstGeom>
          <a:noFill/>
        </p:spPr>
        <p:txBody>
          <a:bodyPr wrap="square">
            <a:spAutoFit/>
          </a:bodyPr>
          <a:lstStyle/>
          <a:p>
            <a:pPr algn="ctr"/>
            <a:r>
              <a:rPr lang="en-US" sz="2133" dirty="0">
                <a:solidFill>
                  <a:srgbClr val="FF0000"/>
                </a:solidFill>
                <a:latin typeface="Calibri"/>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923567" y="1709549"/>
            <a:ext cx="331523" cy="2091267"/>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3043696" y="1498600"/>
            <a:ext cx="2133600" cy="1077026"/>
          </a:xfrm>
          <a:prstGeom prst="rect">
            <a:avLst/>
          </a:prstGeom>
          <a:noFill/>
        </p:spPr>
        <p:txBody>
          <a:bodyPr wrap="square">
            <a:spAutoFit/>
          </a:bodyPr>
          <a:lstStyle/>
          <a:p>
            <a:pPr algn="ctr"/>
            <a:r>
              <a:rPr lang="en-US" sz="2133" dirty="0">
                <a:solidFill>
                  <a:srgbClr val="000000"/>
                </a:solidFill>
                <a:latin typeface="Calibri"/>
                <a:cs typeface="Calibri"/>
              </a:rPr>
              <a:t>AI</a:t>
            </a:r>
          </a:p>
          <a:p>
            <a:pPr algn="ctr"/>
            <a:r>
              <a:rPr lang="en-US" sz="2133" dirty="0">
                <a:solidFill>
                  <a:srgbClr val="000000"/>
                </a:solidFill>
                <a:latin typeface="Calibri"/>
                <a:cs typeface="Calibri"/>
              </a:rPr>
              <a:t>Excitement!</a:t>
            </a:r>
          </a:p>
          <a:p>
            <a:pPr algn="ctr"/>
            <a:r>
              <a:rPr lang="en-US" sz="2133" dirty="0">
                <a:solidFill>
                  <a:srgbClr val="000000"/>
                </a:solidFill>
                <a:latin typeface="Calibri"/>
                <a:cs typeface="Calibri"/>
              </a:rPr>
              <a:t>1950-1970</a:t>
            </a:r>
          </a:p>
        </p:txBody>
      </p:sp>
      <p:sp>
        <p:nvSpPr>
          <p:cNvPr id="21" name="Left Brace 20"/>
          <p:cNvSpPr/>
          <p:nvPr/>
        </p:nvSpPr>
        <p:spPr>
          <a:xfrm rot="5400000">
            <a:off x="6027533" y="1739183"/>
            <a:ext cx="331523" cy="2032000"/>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5172990" y="1179909"/>
            <a:ext cx="2036305" cy="1405256"/>
          </a:xfrm>
          <a:prstGeom prst="rect">
            <a:avLst/>
          </a:prstGeom>
          <a:noFill/>
        </p:spPr>
        <p:txBody>
          <a:bodyPr wrap="square">
            <a:spAutoFit/>
          </a:bodyPr>
          <a:lstStyle/>
          <a:p>
            <a:pPr algn="ctr"/>
            <a:r>
              <a:rPr lang="en-US" sz="2133" dirty="0">
                <a:solidFill>
                  <a:srgbClr val="000000"/>
                </a:solidFill>
                <a:latin typeface="Calibri"/>
                <a:cs typeface="Calibri"/>
              </a:rPr>
              <a:t>Knowledge Based</a:t>
            </a:r>
          </a:p>
          <a:p>
            <a:pPr algn="ctr"/>
            <a:r>
              <a:rPr lang="en-US" sz="2133" dirty="0">
                <a:solidFill>
                  <a:srgbClr val="000000"/>
                </a:solidFill>
                <a:latin typeface="Calibri"/>
                <a:cs typeface="Calibri"/>
              </a:rPr>
              <a:t>Systems</a:t>
            </a:r>
          </a:p>
          <a:p>
            <a:pPr algn="ctr"/>
            <a:r>
              <a:rPr lang="en-US" sz="2133" dirty="0">
                <a:solidFill>
                  <a:srgbClr val="000000"/>
                </a:solidFill>
                <a:latin typeface="Calibri"/>
                <a:cs typeface="Calibri"/>
              </a:rPr>
              <a:t>1970-1990</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Winter</a:t>
            </a:r>
          </a:p>
        </p:txBody>
      </p:sp>
      <p:sp>
        <p:nvSpPr>
          <p:cNvPr id="3" name="Content Placeholder 2"/>
          <p:cNvSpPr>
            <a:spLocks noGrp="1"/>
          </p:cNvSpPr>
          <p:nvPr>
            <p:ph idx="1"/>
          </p:nvPr>
        </p:nvSpPr>
        <p:spPr>
          <a:xfrm>
            <a:off x="552099" y="1113178"/>
            <a:ext cx="6510182" cy="5307077"/>
          </a:xfrm>
        </p:spPr>
        <p:txBody>
          <a:bodyPr/>
          <a:lstStyle/>
          <a:p>
            <a:pPr marL="457200" indent="-457200">
              <a:buFont typeface="Arial" panose="020B0604020202020204" pitchFamily="34" charset="0"/>
              <a:buChar char="•"/>
            </a:pPr>
            <a:r>
              <a:rPr lang="en-US" dirty="0"/>
              <a:t>Russell &amp; </a:t>
            </a:r>
            <a:r>
              <a:rPr lang="en-US" dirty="0" err="1"/>
              <a:t>Norvig</a:t>
            </a:r>
            <a:r>
              <a:rPr lang="en-US" dirty="0"/>
              <a:t> 2003, p. 24: "AI industry boomed from a few million dollars in 1980 to billions of dollars in 1988. Soon after that came a period called the 'AI Winter'".</a:t>
            </a:r>
          </a:p>
          <a:p>
            <a:pPr marL="457200" indent="-457200">
              <a:buFont typeface="Arial" panose="020B0604020202020204" pitchFamily="34" charset="0"/>
              <a:buChar char="•"/>
            </a:pPr>
            <a:r>
              <a:rPr lang="en-US" dirty="0"/>
              <a:t>Expert systems became difficult to update, they could not learn, they were "brittle" (i.e., make grotesque mistakes when given unusual inputs)</a:t>
            </a:r>
          </a:p>
          <a:p>
            <a:pPr marL="457200" indent="-457200">
              <a:buFont typeface="Arial" panose="020B0604020202020204" pitchFamily="34" charset="0"/>
              <a:buChar char="•"/>
            </a:pPr>
            <a:r>
              <a:rPr lang="en-US" dirty="0"/>
              <a:t>Over optimism leads to disappointment</a:t>
            </a:r>
          </a:p>
        </p:txBody>
      </p:sp>
      <p:sp>
        <p:nvSpPr>
          <p:cNvPr id="5" name="Content Placeholder 4"/>
          <p:cNvSpPr txBox="1">
            <a:spLocks/>
          </p:cNvSpPr>
          <p:nvPr/>
        </p:nvSpPr>
        <p:spPr>
          <a:xfrm>
            <a:off x="7328898" y="4004012"/>
            <a:ext cx="3544464" cy="2540000"/>
          </a:xfrm>
          <a:prstGeom prst="rect">
            <a:avLst/>
          </a:prstGeom>
        </p:spPr>
        <p:txBody>
          <a:bodyPr>
            <a:noAutofit/>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Cat</a:t>
            </a:r>
          </a:p>
          <a:p>
            <a:pPr marL="914365" lvl="1" indent="-457189"/>
            <a:r>
              <a:rPr lang="en-US" sz="3200" dirty="0"/>
              <a:t>Has ears</a:t>
            </a:r>
          </a:p>
          <a:p>
            <a:pPr marL="914365" lvl="1" indent="-457189"/>
            <a:r>
              <a:rPr lang="en-US" sz="3200" dirty="0"/>
              <a:t>Has Fur</a:t>
            </a:r>
          </a:p>
          <a:p>
            <a:pPr marL="914365" lvl="1" indent="-457189"/>
            <a:r>
              <a:rPr lang="en-US" sz="3200" dirty="0"/>
              <a:t>Has four legs</a:t>
            </a:r>
          </a:p>
        </p:txBody>
      </p:sp>
      <p:sp>
        <p:nvSpPr>
          <p:cNvPr id="6" name="Freeform 13"/>
          <p:cNvSpPr>
            <a:spLocks/>
          </p:cNvSpPr>
          <p:nvPr/>
        </p:nvSpPr>
        <p:spPr bwMode="auto">
          <a:xfrm>
            <a:off x="11119093" y="5553412"/>
            <a:ext cx="354141" cy="40640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91439" tIns="45719" rIns="91439" bIns="45719"/>
          <a:lstStyle/>
          <a:p>
            <a:endParaRPr lang="en-US" sz="2400"/>
          </a:p>
        </p:txBody>
      </p:sp>
      <p:sp>
        <p:nvSpPr>
          <p:cNvPr id="7" name="Freeform 4"/>
          <p:cNvSpPr>
            <a:spLocks/>
          </p:cNvSpPr>
          <p:nvPr/>
        </p:nvSpPr>
        <p:spPr bwMode="auto">
          <a:xfrm>
            <a:off x="11055297" y="4499609"/>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endParaRPr lang="en-US" sz="2400"/>
          </a:p>
        </p:txBody>
      </p:sp>
      <p:sp>
        <p:nvSpPr>
          <p:cNvPr id="8" name="Freeform 8"/>
          <p:cNvSpPr>
            <a:spLocks/>
          </p:cNvSpPr>
          <p:nvPr/>
        </p:nvSpPr>
        <p:spPr bwMode="auto">
          <a:xfrm>
            <a:off x="11055297" y="4975711"/>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endParaRPr lang="en-US" sz="2400"/>
          </a:p>
        </p:txBody>
      </p:sp>
      <p:pic>
        <p:nvPicPr>
          <p:cNvPr id="1026" name="Picture 2" descr="Image result for cute c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821" y="923102"/>
            <a:ext cx="4189295" cy="279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79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515F2C-41CC-9547-B52A-D07EA8D4FD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046" r="7431" b="38328"/>
          <a:stretch/>
        </p:blipFill>
        <p:spPr>
          <a:xfrm>
            <a:off x="5685168" y="1816490"/>
            <a:ext cx="1609344" cy="1613217"/>
          </a:xfrm>
          <a:prstGeom prst="rect">
            <a:avLst/>
          </a:prstGeom>
        </p:spPr>
      </p:pic>
      <p:pic>
        <p:nvPicPr>
          <p:cNvPr id="3" name="Picture 2">
            <a:extLst>
              <a:ext uri="{FF2B5EF4-FFF2-40B4-BE49-F238E27FC236}">
                <a16:creationId xmlns:a16="http://schemas.microsoft.com/office/drawing/2014/main" id="{EC1737E0-5484-F848-8AE5-0A33CE6670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214" t="1048" r="25761" b="51778"/>
          <a:stretch/>
        </p:blipFill>
        <p:spPr>
          <a:xfrm>
            <a:off x="703378" y="1808077"/>
            <a:ext cx="1609976" cy="1609343"/>
          </a:xfrm>
          <a:prstGeom prst="rect">
            <a:avLst/>
          </a:prstGeom>
        </p:spPr>
      </p:pic>
      <p:pic>
        <p:nvPicPr>
          <p:cNvPr id="26" name="Picture 25" descr="A person standing on a beach&#10;&#10;Description automatically generated">
            <a:extLst>
              <a:ext uri="{FF2B5EF4-FFF2-40B4-BE49-F238E27FC236}">
                <a16:creationId xmlns:a16="http://schemas.microsoft.com/office/drawing/2014/main" id="{34BBB706-4215-49A7-B1BF-9FA8C25B2B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67" t="6332" r="12175" b="20300"/>
          <a:stretch/>
        </p:blipFill>
        <p:spPr>
          <a:xfrm>
            <a:off x="7522703" y="4358058"/>
            <a:ext cx="1660533" cy="1609344"/>
          </a:xfrm>
          <a:prstGeom prst="rect">
            <a:avLst/>
          </a:prstGeom>
        </p:spPr>
      </p:pic>
      <p:pic>
        <p:nvPicPr>
          <p:cNvPr id="35" name="Picture 34" descr="A person posing for the camera&#10;&#10;Description automatically generated">
            <a:extLst>
              <a:ext uri="{FF2B5EF4-FFF2-40B4-BE49-F238E27FC236}">
                <a16:creationId xmlns:a16="http://schemas.microsoft.com/office/drawing/2014/main" id="{5FC4575D-3FF3-CD46-A335-0C70EFB6C5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06" r="7325" b="9360"/>
          <a:stretch/>
        </p:blipFill>
        <p:spPr>
          <a:xfrm>
            <a:off x="3859407" y="4358058"/>
            <a:ext cx="1608688" cy="1609344"/>
          </a:xfrm>
          <a:prstGeom prst="rect">
            <a:avLst/>
          </a:prstGeom>
        </p:spPr>
      </p:pic>
      <p:pic>
        <p:nvPicPr>
          <p:cNvPr id="30" name="Picture 2" descr="Profile">
            <a:extLst>
              <a:ext uri="{FF2B5EF4-FFF2-40B4-BE49-F238E27FC236}">
                <a16:creationId xmlns:a16="http://schemas.microsoft.com/office/drawing/2014/main" id="{F9CAE632-1FDD-5A48-9626-55DF3E04BC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378" y="4358058"/>
            <a:ext cx="1609975" cy="1609975"/>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Staff</a:t>
            </a:r>
          </a:p>
        </p:txBody>
      </p:sp>
      <p:sp>
        <p:nvSpPr>
          <p:cNvPr id="7174" name="Text Box 19"/>
          <p:cNvSpPr txBox="1">
            <a:spLocks noChangeArrowheads="1"/>
          </p:cNvSpPr>
          <p:nvPr/>
        </p:nvSpPr>
        <p:spPr bwMode="auto">
          <a:xfrm>
            <a:off x="3727938" y="1131257"/>
            <a:ext cx="5806831"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 </a:t>
            </a:r>
          </a:p>
        </p:txBody>
      </p:sp>
      <p:sp>
        <p:nvSpPr>
          <p:cNvPr id="7176" name="Text Box 21"/>
          <p:cNvSpPr txBox="1">
            <a:spLocks noChangeArrowheads="1"/>
          </p:cNvSpPr>
          <p:nvPr/>
        </p:nvSpPr>
        <p:spPr bwMode="auto">
          <a:xfrm>
            <a:off x="593969" y="1132244"/>
            <a:ext cx="182880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Instructors</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28" name="Text Box 14"/>
          <p:cNvSpPr txBox="1">
            <a:spLocks noChangeArrowheads="1"/>
          </p:cNvSpPr>
          <p:nvPr/>
        </p:nvSpPr>
        <p:spPr bwMode="auto">
          <a:xfrm>
            <a:off x="883135" y="3429000"/>
            <a:ext cx="1250463"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Fei    Fang</a:t>
            </a:r>
          </a:p>
        </p:txBody>
      </p:sp>
      <p:pic>
        <p:nvPicPr>
          <p:cNvPr id="10249" name="Picture 9" descr="http://www.cs.berkeley.edu/~sgupta/Media/transparent.gif"/>
          <p:cNvPicPr>
            <a:picLocks noChangeAspect="1" noChangeArrowheads="1"/>
          </p:cNvPicPr>
          <p:nvPr/>
        </p:nvPicPr>
        <p:blipFill>
          <a:blip r:embed="rId8"/>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8"/>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8"/>
          <a:srcRect/>
          <a:stretch>
            <a:fillRect/>
          </a:stretch>
        </p:blipFill>
        <p:spPr bwMode="auto">
          <a:xfrm>
            <a:off x="84667" y="-182033"/>
            <a:ext cx="12700" cy="12700"/>
          </a:xfrm>
          <a:prstGeom prst="rect">
            <a:avLst/>
          </a:prstGeom>
          <a:noFill/>
        </p:spPr>
      </p:pic>
      <p:sp>
        <p:nvSpPr>
          <p:cNvPr id="13" name="Text Box 14">
            <a:extLst>
              <a:ext uri="{FF2B5EF4-FFF2-40B4-BE49-F238E27FC236}">
                <a16:creationId xmlns:a16="http://schemas.microsoft.com/office/drawing/2014/main" id="{B3978CF7-F7A1-43B3-BAC3-2A0AC0793C2A}"/>
              </a:ext>
            </a:extLst>
          </p:cNvPr>
          <p:cNvSpPr txBox="1">
            <a:spLocks noChangeArrowheads="1"/>
          </p:cNvSpPr>
          <p:nvPr/>
        </p:nvSpPr>
        <p:spPr bwMode="auto">
          <a:xfrm>
            <a:off x="703380" y="5968033"/>
            <a:ext cx="1609975"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Pat       Virtue</a:t>
            </a:r>
          </a:p>
        </p:txBody>
      </p:sp>
      <p:sp>
        <p:nvSpPr>
          <p:cNvPr id="15" name="Text Box 14">
            <a:extLst>
              <a:ext uri="{FF2B5EF4-FFF2-40B4-BE49-F238E27FC236}">
                <a16:creationId xmlns:a16="http://schemas.microsoft.com/office/drawing/2014/main" id="{F76954E9-4AFD-4E9E-8644-5FFE5DDB5DC3}"/>
              </a:ext>
            </a:extLst>
          </p:cNvPr>
          <p:cNvSpPr txBox="1">
            <a:spLocks noChangeArrowheads="1"/>
          </p:cNvSpPr>
          <p:nvPr/>
        </p:nvSpPr>
        <p:spPr bwMode="auto">
          <a:xfrm>
            <a:off x="3946769" y="3429000"/>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Angela Yang</a:t>
            </a:r>
          </a:p>
        </p:txBody>
      </p:sp>
      <p:sp>
        <p:nvSpPr>
          <p:cNvPr id="17" name="Text Box 14">
            <a:extLst>
              <a:ext uri="{FF2B5EF4-FFF2-40B4-BE49-F238E27FC236}">
                <a16:creationId xmlns:a16="http://schemas.microsoft.com/office/drawing/2014/main" id="{952A2DFF-235F-406A-A27B-1C9D0626F9B7}"/>
              </a:ext>
            </a:extLst>
          </p:cNvPr>
          <p:cNvSpPr txBox="1">
            <a:spLocks noChangeArrowheads="1"/>
          </p:cNvSpPr>
          <p:nvPr/>
        </p:nvSpPr>
        <p:spPr bwMode="auto">
          <a:xfrm>
            <a:off x="5679130" y="3428999"/>
            <a:ext cx="1615381"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Claire Wang </a:t>
            </a:r>
            <a:r>
              <a:rPr lang="en-US" sz="2133" dirty="0">
                <a:solidFill>
                  <a:schemeClr val="accent1"/>
                </a:solidFill>
                <a:latin typeface="Calibri"/>
                <a:cs typeface="Calibri"/>
              </a:rPr>
              <a:t>(Head TA)</a:t>
            </a:r>
          </a:p>
        </p:txBody>
      </p:sp>
      <p:sp>
        <p:nvSpPr>
          <p:cNvPr id="18" name="Text Box 14">
            <a:extLst>
              <a:ext uri="{FF2B5EF4-FFF2-40B4-BE49-F238E27FC236}">
                <a16:creationId xmlns:a16="http://schemas.microsoft.com/office/drawing/2014/main" id="{52D9735E-2200-4ECD-B6A1-13447F97D1D0}"/>
              </a:ext>
            </a:extLst>
          </p:cNvPr>
          <p:cNvSpPr txBox="1">
            <a:spLocks noChangeArrowheads="1"/>
          </p:cNvSpPr>
          <p:nvPr/>
        </p:nvSpPr>
        <p:spPr bwMode="auto">
          <a:xfrm>
            <a:off x="7673029" y="3428998"/>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George Brown</a:t>
            </a:r>
          </a:p>
        </p:txBody>
      </p:sp>
      <p:sp>
        <p:nvSpPr>
          <p:cNvPr id="19" name="Text Box 14">
            <a:extLst>
              <a:ext uri="{FF2B5EF4-FFF2-40B4-BE49-F238E27FC236}">
                <a16:creationId xmlns:a16="http://schemas.microsoft.com/office/drawing/2014/main" id="{0B3D0F99-1475-4612-9259-7FBE5C60002D}"/>
              </a:ext>
            </a:extLst>
          </p:cNvPr>
          <p:cNvSpPr txBox="1">
            <a:spLocks noChangeArrowheads="1"/>
          </p:cNvSpPr>
          <p:nvPr/>
        </p:nvSpPr>
        <p:spPr bwMode="auto">
          <a:xfrm>
            <a:off x="9626772" y="3428998"/>
            <a:ext cx="1318729"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Michelle Ma</a:t>
            </a:r>
          </a:p>
        </p:txBody>
      </p:sp>
      <p:sp>
        <p:nvSpPr>
          <p:cNvPr id="20" name="Text Box 14">
            <a:extLst>
              <a:ext uri="{FF2B5EF4-FFF2-40B4-BE49-F238E27FC236}">
                <a16:creationId xmlns:a16="http://schemas.microsoft.com/office/drawing/2014/main" id="{AACB10CC-99DD-4397-9E75-BC9AA73CAB27}"/>
              </a:ext>
            </a:extLst>
          </p:cNvPr>
          <p:cNvSpPr txBox="1">
            <a:spLocks noChangeArrowheads="1"/>
          </p:cNvSpPr>
          <p:nvPr/>
        </p:nvSpPr>
        <p:spPr bwMode="auto">
          <a:xfrm>
            <a:off x="3946769" y="5968035"/>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cs typeface="Calibri"/>
              </a:rPr>
              <a:t>Sean Pereira</a:t>
            </a:r>
          </a:p>
        </p:txBody>
      </p:sp>
      <p:sp>
        <p:nvSpPr>
          <p:cNvPr id="21" name="Text Box 14">
            <a:extLst>
              <a:ext uri="{FF2B5EF4-FFF2-40B4-BE49-F238E27FC236}">
                <a16:creationId xmlns:a16="http://schemas.microsoft.com/office/drawing/2014/main" id="{98811808-F4E2-4BB1-A577-95E89A2D3B1C}"/>
              </a:ext>
            </a:extLst>
          </p:cNvPr>
          <p:cNvSpPr txBox="1">
            <a:spLocks noChangeArrowheads="1"/>
          </p:cNvSpPr>
          <p:nvPr/>
        </p:nvSpPr>
        <p:spPr bwMode="auto">
          <a:xfrm>
            <a:off x="5555457" y="5968034"/>
            <a:ext cx="1868766"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Chakara</a:t>
            </a:r>
            <a:r>
              <a:rPr lang="en-US" sz="2133" dirty="0">
                <a:latin typeface="Calibri"/>
                <a:cs typeface="Calibri"/>
              </a:rPr>
              <a:t> (Tian) </a:t>
            </a:r>
            <a:r>
              <a:rPr lang="en-US" sz="2133" dirty="0" err="1">
                <a:latin typeface="Calibri"/>
                <a:cs typeface="Calibri"/>
              </a:rPr>
              <a:t>Owarang</a:t>
            </a:r>
            <a:endParaRPr lang="en-US" sz="2133" dirty="0">
              <a:latin typeface="Calibri"/>
              <a:cs typeface="Calibri"/>
            </a:endParaRPr>
          </a:p>
        </p:txBody>
      </p:sp>
      <p:sp>
        <p:nvSpPr>
          <p:cNvPr id="22" name="Text Box 14">
            <a:extLst>
              <a:ext uri="{FF2B5EF4-FFF2-40B4-BE49-F238E27FC236}">
                <a16:creationId xmlns:a16="http://schemas.microsoft.com/office/drawing/2014/main" id="{5347DCFB-E8E4-4A59-992D-6F6664E9E999}"/>
              </a:ext>
            </a:extLst>
          </p:cNvPr>
          <p:cNvSpPr txBox="1">
            <a:spLocks noChangeArrowheads="1"/>
          </p:cNvSpPr>
          <p:nvPr/>
        </p:nvSpPr>
        <p:spPr bwMode="auto">
          <a:xfrm>
            <a:off x="7673029" y="5968033"/>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Tina      Wu</a:t>
            </a:r>
          </a:p>
        </p:txBody>
      </p:sp>
      <p:sp>
        <p:nvSpPr>
          <p:cNvPr id="23" name="Text Box 14">
            <a:extLst>
              <a:ext uri="{FF2B5EF4-FFF2-40B4-BE49-F238E27FC236}">
                <a16:creationId xmlns:a16="http://schemas.microsoft.com/office/drawing/2014/main" id="{D151FB4D-408E-410E-8808-05348B041F17}"/>
              </a:ext>
            </a:extLst>
          </p:cNvPr>
          <p:cNvSpPr txBox="1">
            <a:spLocks noChangeArrowheads="1"/>
          </p:cNvSpPr>
          <p:nvPr/>
        </p:nvSpPr>
        <p:spPr bwMode="auto">
          <a:xfrm>
            <a:off x="9800492" y="5972922"/>
            <a:ext cx="976924"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Vicky Zeng</a:t>
            </a:r>
          </a:p>
        </p:txBody>
      </p:sp>
      <p:pic>
        <p:nvPicPr>
          <p:cNvPr id="34" name="Picture 33" descr="A person in a restaurant&#10;&#10;Description automatically generated">
            <a:extLst>
              <a:ext uri="{FF2B5EF4-FFF2-40B4-BE49-F238E27FC236}">
                <a16:creationId xmlns:a16="http://schemas.microsoft.com/office/drawing/2014/main" id="{DE499600-44F8-654A-99BB-A280CA6B655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373" t="19757" r="13739" b="17466"/>
          <a:stretch/>
        </p:blipFill>
        <p:spPr>
          <a:xfrm>
            <a:off x="9429945" y="1808076"/>
            <a:ext cx="1654900" cy="1609344"/>
          </a:xfrm>
          <a:prstGeom prst="rect">
            <a:avLst/>
          </a:prstGeom>
        </p:spPr>
      </p:pic>
      <p:pic>
        <p:nvPicPr>
          <p:cNvPr id="7" name="Picture 6">
            <a:extLst>
              <a:ext uri="{FF2B5EF4-FFF2-40B4-BE49-F238E27FC236}">
                <a16:creationId xmlns:a16="http://schemas.microsoft.com/office/drawing/2014/main" id="{C8C9636D-EA68-0246-A9BE-F5FB7731A2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5901" y="1816490"/>
            <a:ext cx="1612194" cy="1612194"/>
          </a:xfrm>
          <a:prstGeom prst="rect">
            <a:avLst/>
          </a:prstGeom>
        </p:spPr>
      </p:pic>
      <p:pic>
        <p:nvPicPr>
          <p:cNvPr id="25" name="Picture 24">
            <a:extLst>
              <a:ext uri="{FF2B5EF4-FFF2-40B4-BE49-F238E27FC236}">
                <a16:creationId xmlns:a16="http://schemas.microsoft.com/office/drawing/2014/main" id="{85F63E48-896B-1048-8E60-9FF686DC5DB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10" t="28124" r="46218" b="22560"/>
          <a:stretch/>
        </p:blipFill>
        <p:spPr>
          <a:xfrm>
            <a:off x="7548297" y="1816648"/>
            <a:ext cx="1609344" cy="1611877"/>
          </a:xfrm>
          <a:prstGeom prst="rect">
            <a:avLst/>
          </a:prstGeom>
        </p:spPr>
      </p:pic>
      <p:pic>
        <p:nvPicPr>
          <p:cNvPr id="38" name="Picture 37">
            <a:extLst>
              <a:ext uri="{FF2B5EF4-FFF2-40B4-BE49-F238E27FC236}">
                <a16:creationId xmlns:a16="http://schemas.microsoft.com/office/drawing/2014/main" id="{340D362D-1F64-014E-9425-36414858284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80" t="6762" r="12548" b="12503"/>
          <a:stretch/>
        </p:blipFill>
        <p:spPr>
          <a:xfrm>
            <a:off x="5679131" y="4358059"/>
            <a:ext cx="1615382" cy="1609343"/>
          </a:xfrm>
          <a:prstGeom prst="rect">
            <a:avLst/>
          </a:prstGeom>
        </p:spPr>
      </p:pic>
      <p:pic>
        <p:nvPicPr>
          <p:cNvPr id="42" name="Picture 41">
            <a:extLst>
              <a:ext uri="{FF2B5EF4-FFF2-40B4-BE49-F238E27FC236}">
                <a16:creationId xmlns:a16="http://schemas.microsoft.com/office/drawing/2014/main" id="{CFBB9AF1-E8EB-F647-A76D-610DD7CBE32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924" t="7539" r="4172" b="7539"/>
          <a:stretch/>
        </p:blipFill>
        <p:spPr>
          <a:xfrm>
            <a:off x="9458687" y="4358058"/>
            <a:ext cx="1609012" cy="160934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5-03-04 at 3.57.07 AM.png"/>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13295" y="2788043"/>
            <a:ext cx="9652000" cy="3384157"/>
          </a:xfrm>
          <a:prstGeom prst="rect">
            <a:avLst/>
          </a:prstGeom>
        </p:spPr>
      </p:pic>
      <p:pic>
        <p:nvPicPr>
          <p:cNvPr id="28" name="Picture 27" descr="Screen Shot 2015-03-04 at 3.57.37 AM.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113295" y="2791969"/>
            <a:ext cx="9656064" cy="3464449"/>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038095" y="3617336"/>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p:cNvSpPr/>
          <p:nvPr/>
        </p:nvSpPr>
        <p:spPr>
          <a:xfrm>
            <a:off x="8733296" y="4248121"/>
            <a:ext cx="2137905" cy="748795"/>
          </a:xfrm>
          <a:prstGeom prst="rect">
            <a:avLst/>
          </a:prstGeom>
          <a:noFill/>
        </p:spPr>
        <p:txBody>
          <a:bodyPr wrap="square">
            <a:spAutoFit/>
          </a:bodyPr>
          <a:lstStyle/>
          <a:p>
            <a:pPr algn="ctr"/>
            <a:r>
              <a:rPr lang="en-US" sz="2133" dirty="0">
                <a:solidFill>
                  <a:srgbClr val="0000FF"/>
                </a:solidFill>
                <a:latin typeface="Calibri"/>
                <a:cs typeface="Calibri"/>
              </a:rPr>
              <a:t>artificial intelligence</a:t>
            </a:r>
          </a:p>
        </p:txBody>
      </p:sp>
      <p:sp>
        <p:nvSpPr>
          <p:cNvPr id="17" name="Rectangle 16"/>
          <p:cNvSpPr/>
          <p:nvPr/>
        </p:nvSpPr>
        <p:spPr>
          <a:xfrm>
            <a:off x="8733296" y="5461000"/>
            <a:ext cx="2137905" cy="420564"/>
          </a:xfrm>
          <a:prstGeom prst="rect">
            <a:avLst/>
          </a:prstGeom>
          <a:noFill/>
        </p:spPr>
        <p:txBody>
          <a:bodyPr wrap="square">
            <a:spAutoFit/>
          </a:bodyPr>
          <a:lstStyle/>
          <a:p>
            <a:pPr algn="ctr"/>
            <a:r>
              <a:rPr lang="en-US" sz="2133" dirty="0">
                <a:solidFill>
                  <a:srgbClr val="FF0000"/>
                </a:solidFill>
                <a:latin typeface="Calibri"/>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923567" y="1709549"/>
            <a:ext cx="331523" cy="2091267"/>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3043696" y="1498600"/>
            <a:ext cx="2133600" cy="1077026"/>
          </a:xfrm>
          <a:prstGeom prst="rect">
            <a:avLst/>
          </a:prstGeom>
          <a:noFill/>
        </p:spPr>
        <p:txBody>
          <a:bodyPr wrap="square">
            <a:spAutoFit/>
          </a:bodyPr>
          <a:lstStyle/>
          <a:p>
            <a:pPr algn="ctr"/>
            <a:r>
              <a:rPr lang="en-US" sz="2133" dirty="0">
                <a:solidFill>
                  <a:srgbClr val="000000"/>
                </a:solidFill>
                <a:latin typeface="Calibri"/>
                <a:cs typeface="Calibri"/>
              </a:rPr>
              <a:t>AI</a:t>
            </a:r>
          </a:p>
          <a:p>
            <a:pPr algn="ctr"/>
            <a:r>
              <a:rPr lang="en-US" sz="2133" dirty="0">
                <a:solidFill>
                  <a:srgbClr val="000000"/>
                </a:solidFill>
                <a:latin typeface="Calibri"/>
                <a:cs typeface="Calibri"/>
              </a:rPr>
              <a:t>Excitement!</a:t>
            </a:r>
          </a:p>
          <a:p>
            <a:pPr algn="ctr"/>
            <a:r>
              <a:rPr lang="en-US" sz="2133" dirty="0">
                <a:solidFill>
                  <a:srgbClr val="000000"/>
                </a:solidFill>
                <a:latin typeface="Calibri"/>
                <a:cs typeface="Calibri"/>
              </a:rPr>
              <a:t>1950-1970</a:t>
            </a:r>
          </a:p>
        </p:txBody>
      </p:sp>
      <p:sp>
        <p:nvSpPr>
          <p:cNvPr id="21" name="Left Brace 20"/>
          <p:cNvSpPr/>
          <p:nvPr/>
        </p:nvSpPr>
        <p:spPr>
          <a:xfrm rot="5400000">
            <a:off x="6027533" y="1739183"/>
            <a:ext cx="331523" cy="2032000"/>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5172990" y="1179909"/>
            <a:ext cx="2036305" cy="1405256"/>
          </a:xfrm>
          <a:prstGeom prst="rect">
            <a:avLst/>
          </a:prstGeom>
          <a:noFill/>
        </p:spPr>
        <p:txBody>
          <a:bodyPr wrap="square">
            <a:spAutoFit/>
          </a:bodyPr>
          <a:lstStyle/>
          <a:p>
            <a:pPr algn="ctr"/>
            <a:r>
              <a:rPr lang="en-US" sz="2133" dirty="0">
                <a:solidFill>
                  <a:srgbClr val="000000"/>
                </a:solidFill>
                <a:latin typeface="Calibri"/>
                <a:cs typeface="Calibri"/>
              </a:rPr>
              <a:t>Knowledge Based</a:t>
            </a:r>
          </a:p>
          <a:p>
            <a:pPr algn="ctr"/>
            <a:r>
              <a:rPr lang="en-US" sz="2133" dirty="0">
                <a:solidFill>
                  <a:srgbClr val="000000"/>
                </a:solidFill>
                <a:latin typeface="Calibri"/>
                <a:cs typeface="Calibri"/>
              </a:rPr>
              <a:t>Systems</a:t>
            </a:r>
          </a:p>
          <a:p>
            <a:pPr algn="ctr"/>
            <a:r>
              <a:rPr lang="en-US" sz="2133" dirty="0">
                <a:solidFill>
                  <a:srgbClr val="000000"/>
                </a:solidFill>
                <a:latin typeface="Calibri"/>
                <a:cs typeface="Calibri"/>
              </a:rPr>
              <a:t>1970-1990</a:t>
            </a:r>
          </a:p>
        </p:txBody>
      </p:sp>
      <p:sp>
        <p:nvSpPr>
          <p:cNvPr id="23" name="Rectangle 22"/>
          <p:cNvSpPr/>
          <p:nvPr/>
        </p:nvSpPr>
        <p:spPr>
          <a:xfrm>
            <a:off x="8839200" y="4851401"/>
            <a:ext cx="1930400" cy="748795"/>
          </a:xfrm>
          <a:prstGeom prst="rect">
            <a:avLst/>
          </a:prstGeom>
          <a:noFill/>
        </p:spPr>
        <p:txBody>
          <a:bodyPr wrap="square">
            <a:spAutoFit/>
          </a:bodyPr>
          <a:lstStyle/>
          <a:p>
            <a:pPr algn="ctr"/>
            <a:r>
              <a:rPr lang="en-US" sz="2133" dirty="0">
                <a:solidFill>
                  <a:srgbClr val="008000"/>
                </a:solidFill>
                <a:latin typeface="Calibri"/>
                <a:cs typeface="Calibri"/>
              </a:rPr>
              <a:t>machine learning</a:t>
            </a:r>
          </a:p>
        </p:txBody>
      </p:sp>
      <p:sp>
        <p:nvSpPr>
          <p:cNvPr id="25" name="Rectangle 24"/>
          <p:cNvSpPr/>
          <p:nvPr/>
        </p:nvSpPr>
        <p:spPr>
          <a:xfrm>
            <a:off x="7209295" y="1508204"/>
            <a:ext cx="1930400" cy="1077026"/>
          </a:xfrm>
          <a:prstGeom prst="rect">
            <a:avLst/>
          </a:prstGeom>
          <a:noFill/>
        </p:spPr>
        <p:txBody>
          <a:bodyPr wrap="square">
            <a:spAutoFit/>
          </a:bodyPr>
          <a:lstStyle/>
          <a:p>
            <a:pPr algn="ctr"/>
            <a:r>
              <a:rPr lang="en-US" sz="2133" dirty="0">
                <a:solidFill>
                  <a:srgbClr val="000000"/>
                </a:solidFill>
                <a:latin typeface="Calibri"/>
                <a:cs typeface="Calibri"/>
              </a:rPr>
              <a:t>Statistical Approaches</a:t>
            </a:r>
          </a:p>
          <a:p>
            <a:pPr algn="ctr"/>
            <a:r>
              <a:rPr lang="en-US" sz="2133" dirty="0">
                <a:solidFill>
                  <a:srgbClr val="000000"/>
                </a:solidFill>
                <a:latin typeface="Calibri"/>
                <a:cs typeface="Calibri"/>
              </a:rPr>
              <a:t>1990--</a:t>
            </a:r>
          </a:p>
        </p:txBody>
      </p:sp>
      <p:sp>
        <p:nvSpPr>
          <p:cNvPr id="26" name="Rectangle 25"/>
          <p:cNvSpPr/>
          <p:nvPr/>
        </p:nvSpPr>
        <p:spPr>
          <a:xfrm>
            <a:off x="8834895" y="5765800"/>
            <a:ext cx="1930400" cy="420564"/>
          </a:xfrm>
          <a:prstGeom prst="rect">
            <a:avLst/>
          </a:prstGeom>
          <a:noFill/>
        </p:spPr>
        <p:txBody>
          <a:bodyPr wrap="square">
            <a:spAutoFit/>
          </a:bodyPr>
          <a:lstStyle/>
          <a:p>
            <a:pPr algn="ctr"/>
            <a:r>
              <a:rPr lang="en-US" sz="2133" b="1" dirty="0">
                <a:solidFill>
                  <a:srgbClr val="FF8000"/>
                </a:solidFill>
                <a:latin typeface="Calibri"/>
                <a:cs typeface="Calibri"/>
              </a:rPr>
              <a:t>big data</a:t>
            </a:r>
          </a:p>
        </p:txBody>
      </p:sp>
      <p:sp>
        <p:nvSpPr>
          <p:cNvPr id="27" name="Left Brace 26"/>
          <p:cNvSpPr/>
          <p:nvPr/>
        </p:nvSpPr>
        <p:spPr>
          <a:xfrm rot="5400000">
            <a:off x="7957933" y="1867561"/>
            <a:ext cx="331523" cy="1828800"/>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0" name="Rectangle 29"/>
          <p:cNvSpPr/>
          <p:nvPr/>
        </p:nvSpPr>
        <p:spPr>
          <a:xfrm>
            <a:off x="8123695" y="6070600"/>
            <a:ext cx="1930400" cy="420564"/>
          </a:xfrm>
          <a:prstGeom prst="rect">
            <a:avLst/>
          </a:prstGeom>
          <a:noFill/>
        </p:spPr>
        <p:txBody>
          <a:bodyPr wrap="square">
            <a:spAutoFit/>
          </a:bodyPr>
          <a:lstStyle/>
          <a:p>
            <a:pPr algn="ctr"/>
            <a:r>
              <a:rPr lang="en-US" sz="2133" dirty="0">
                <a:solidFill>
                  <a:srgbClr val="000000"/>
                </a:solidFill>
                <a:latin typeface="Calibri"/>
                <a:cs typeface="Calibri"/>
              </a:rPr>
              <a:t>2008</a:t>
            </a:r>
          </a:p>
        </p:txBody>
      </p:sp>
      <p:cxnSp>
        <p:nvCxnSpPr>
          <p:cNvPr id="34" name="Straight Connector 33"/>
          <p:cNvCxnSpPr/>
          <p:nvPr/>
        </p:nvCxnSpPr>
        <p:spPr>
          <a:xfrm>
            <a:off x="9038095" y="5969000"/>
            <a:ext cx="0" cy="203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836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animBg="1"/>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1980s</a:t>
            </a:r>
          </a:p>
        </p:txBody>
      </p:sp>
      <p:pic>
        <p:nvPicPr>
          <p:cNvPr id="4" name="Picture 3"/>
          <p:cNvPicPr>
            <a:picLocks noChangeAspect="1"/>
          </p:cNvPicPr>
          <p:nvPr/>
        </p:nvPicPr>
        <p:blipFill rotWithShape="1">
          <a:blip r:embed="rId2"/>
          <a:srcRect t="29642" b="11507"/>
          <a:stretch/>
        </p:blipFill>
        <p:spPr>
          <a:xfrm>
            <a:off x="494923" y="1762009"/>
            <a:ext cx="11233398" cy="4716612"/>
          </a:xfrm>
          <a:prstGeom prst="rect">
            <a:avLst/>
          </a:prstGeom>
        </p:spPr>
      </p:pic>
    </p:spTree>
    <p:extLst>
      <p:ext uri="{BB962C8B-B14F-4D97-AF65-F5344CB8AC3E}">
        <p14:creationId xmlns:p14="http://schemas.microsoft.com/office/powerpoint/2010/main" val="782620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5CDFB6-FAE0-FC47-AD12-5AEF3925FAA7}"/>
              </a:ext>
            </a:extLst>
          </p:cNvPr>
          <p:cNvPicPr>
            <a:picLocks noChangeAspect="1"/>
          </p:cNvPicPr>
          <p:nvPr/>
        </p:nvPicPr>
        <p:blipFill rotWithShape="1">
          <a:blip r:embed="rId2"/>
          <a:srcRect t="19180" b="11090"/>
          <a:stretch/>
        </p:blipFill>
        <p:spPr>
          <a:xfrm>
            <a:off x="744165" y="1190159"/>
            <a:ext cx="10062073" cy="5313756"/>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1990s</a:t>
            </a:r>
          </a:p>
        </p:txBody>
      </p:sp>
    </p:spTree>
    <p:extLst>
      <p:ext uri="{BB962C8B-B14F-4D97-AF65-F5344CB8AC3E}">
        <p14:creationId xmlns:p14="http://schemas.microsoft.com/office/powerpoint/2010/main" val="104106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0CBA19-DACA-9C42-AD3B-B48F9889890C}"/>
              </a:ext>
            </a:extLst>
          </p:cNvPr>
          <p:cNvPicPr>
            <a:picLocks noChangeAspect="1"/>
          </p:cNvPicPr>
          <p:nvPr/>
        </p:nvPicPr>
        <p:blipFill rotWithShape="1">
          <a:blip r:embed="rId2"/>
          <a:srcRect t="20256" b="11961"/>
          <a:stretch/>
        </p:blipFill>
        <p:spPr>
          <a:xfrm>
            <a:off x="731049" y="1325683"/>
            <a:ext cx="10068842" cy="5314417"/>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2000s</a:t>
            </a:r>
          </a:p>
        </p:txBody>
      </p:sp>
    </p:spTree>
    <p:extLst>
      <p:ext uri="{BB962C8B-B14F-4D97-AF65-F5344CB8AC3E}">
        <p14:creationId xmlns:p14="http://schemas.microsoft.com/office/powerpoint/2010/main" val="451706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8166E-EB10-6D4B-9F1D-890AD9D88EEA}"/>
              </a:ext>
            </a:extLst>
          </p:cNvPr>
          <p:cNvPicPr>
            <a:picLocks noChangeAspect="1"/>
          </p:cNvPicPr>
          <p:nvPr/>
        </p:nvPicPr>
        <p:blipFill rotWithShape="1">
          <a:blip r:embed="rId2"/>
          <a:srcRect t="24169" b="9355"/>
          <a:stretch/>
        </p:blipFill>
        <p:spPr>
          <a:xfrm>
            <a:off x="230561" y="1302867"/>
            <a:ext cx="10837138" cy="5196182"/>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2010s</a:t>
            </a:r>
          </a:p>
        </p:txBody>
      </p:sp>
    </p:spTree>
    <p:extLst>
      <p:ext uri="{BB962C8B-B14F-4D97-AF65-F5344CB8AC3E}">
        <p14:creationId xmlns:p14="http://schemas.microsoft.com/office/powerpoint/2010/main" val="2585014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4" name="Oval 3"/>
          <p:cNvSpPr/>
          <p:nvPr/>
        </p:nvSpPr>
        <p:spPr>
          <a:xfrm>
            <a:off x="1259840" y="1742440"/>
            <a:ext cx="9601200" cy="4160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64702" y="1747304"/>
            <a:ext cx="9601200" cy="416052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013200" y="1920240"/>
            <a:ext cx="4314001"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kern="1200" dirty="0">
                <a:solidFill>
                  <a:srgbClr val="C00000"/>
                </a:solidFill>
                <a:latin typeface="+mn-lt"/>
                <a:ea typeface="+mn-ea"/>
                <a:cs typeface="+mn-cs"/>
              </a:rPr>
              <a:t>Artificial Intelligence</a:t>
            </a:r>
          </a:p>
        </p:txBody>
      </p:sp>
      <p:sp>
        <p:nvSpPr>
          <p:cNvPr id="6" name="Oval 5"/>
          <p:cNvSpPr/>
          <p:nvPr/>
        </p:nvSpPr>
        <p:spPr>
          <a:xfrm>
            <a:off x="2660514" y="4146672"/>
            <a:ext cx="6882319" cy="1603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63140" y="4146672"/>
            <a:ext cx="3057247"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rgbClr val="C00000"/>
                </a:solidFill>
              </a:rPr>
              <a:t>Machine Learning</a:t>
            </a:r>
            <a:endParaRPr lang="en-US" sz="2800" kern="1200" dirty="0">
              <a:solidFill>
                <a:srgbClr val="C00000"/>
              </a:solidFill>
              <a:latin typeface="+mn-lt"/>
              <a:ea typeface="+mn-ea"/>
              <a:cs typeface="+mn-cs"/>
            </a:endParaRPr>
          </a:p>
        </p:txBody>
      </p:sp>
      <p:sp>
        <p:nvSpPr>
          <p:cNvPr id="8" name="Oval 7"/>
          <p:cNvSpPr/>
          <p:nvPr/>
        </p:nvSpPr>
        <p:spPr>
          <a:xfrm>
            <a:off x="3127225" y="4864891"/>
            <a:ext cx="5866427" cy="7428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69665" y="4899107"/>
            <a:ext cx="251863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rgbClr val="C00000"/>
                </a:solidFill>
              </a:rPr>
              <a:t>Deep Learning</a:t>
            </a:r>
            <a:endParaRPr lang="en-US" sz="2800" kern="1200" dirty="0">
              <a:solidFill>
                <a:srgbClr val="C00000"/>
              </a:solidFill>
              <a:latin typeface="+mn-lt"/>
              <a:ea typeface="+mn-ea"/>
              <a:cs typeface="+mn-cs"/>
            </a:endParaRPr>
          </a:p>
        </p:txBody>
      </p:sp>
      <p:sp>
        <p:nvSpPr>
          <p:cNvPr id="11" name="TextBox 10"/>
          <p:cNvSpPr txBox="1"/>
          <p:nvPr/>
        </p:nvSpPr>
        <p:spPr>
          <a:xfrm>
            <a:off x="4365930" y="2988094"/>
            <a:ext cx="3057632" cy="523220"/>
          </a:xfrm>
          <a:prstGeom prst="rect">
            <a:avLst/>
          </a:prstGeom>
          <a:noFill/>
        </p:spPr>
        <p:txBody>
          <a:bodyPr wrap="none" rtlCol="0">
            <a:spAutoFit/>
          </a:bodyPr>
          <a:lstStyle/>
          <a:p>
            <a:r>
              <a:rPr lang="en-US" sz="2800" dirty="0">
                <a:solidFill>
                  <a:srgbClr val="0070C0"/>
                </a:solidFill>
              </a:rPr>
              <a:t>Focus of this course</a:t>
            </a:r>
          </a:p>
        </p:txBody>
      </p:sp>
    </p:spTree>
    <p:extLst>
      <p:ext uri="{BB962C8B-B14F-4D97-AF65-F5344CB8AC3E}">
        <p14:creationId xmlns:p14="http://schemas.microsoft.com/office/powerpoint/2010/main" val="201361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C:\Users\Dan\AppData\Local\Microsoft\Windows\Temporary Internet Files\Content.IE5\KK20J42Q\AboutTheBrain.png"/>
          <p:cNvPicPr>
            <a:picLocks noChangeAspect="1" noChangeArrowheads="1"/>
          </p:cNvPicPr>
          <p:nvPr/>
        </p:nvPicPr>
        <p:blipFill rotWithShape="1">
          <a:blip r:embed="rId3" cstate="print"/>
          <a:srcRect r="11869"/>
          <a:stretch/>
        </p:blipFill>
        <p:spPr bwMode="auto">
          <a:xfrm>
            <a:off x="6705600" y="1524000"/>
            <a:ext cx="5462016" cy="4648200"/>
          </a:xfrm>
          <a:prstGeom prst="rect">
            <a:avLst/>
          </a:prstGeom>
          <a:noFill/>
        </p:spPr>
      </p:pic>
      <p:sp>
        <p:nvSpPr>
          <p:cNvPr id="25602" name="Rectangle 2"/>
          <p:cNvSpPr>
            <a:spLocks noGrp="1" noChangeArrowheads="1"/>
          </p:cNvSpPr>
          <p:nvPr>
            <p:ph type="title"/>
          </p:nvPr>
        </p:nvSpPr>
        <p:spPr/>
        <p:txBody>
          <a:bodyPr/>
          <a:lstStyle/>
          <a:p>
            <a:pPr eaLnBrk="1" hangingPunct="1"/>
            <a:r>
              <a:rPr lang="en-US">
                <a:solidFill>
                  <a:schemeClr val="tx1"/>
                </a:solidFill>
              </a:rPr>
              <a:t>Course Topics</a:t>
            </a:r>
          </a:p>
        </p:txBody>
      </p:sp>
      <p:sp>
        <p:nvSpPr>
          <p:cNvPr id="25603" name="Rectangle 3"/>
          <p:cNvSpPr>
            <a:spLocks noGrp="1" noChangeArrowheads="1"/>
          </p:cNvSpPr>
          <p:nvPr>
            <p:ph type="body" idx="1"/>
          </p:nvPr>
        </p:nvSpPr>
        <p:spPr>
          <a:xfrm>
            <a:off x="552099" y="994943"/>
            <a:ext cx="8229600" cy="4876800"/>
          </a:xfrm>
        </p:spPr>
        <p:txBody>
          <a:bodyPr/>
          <a:lstStyle/>
          <a:p>
            <a:pPr eaLnBrk="1" hangingPunct="1">
              <a:lnSpc>
                <a:spcPct val="90000"/>
              </a:lnSpc>
            </a:pPr>
            <a:r>
              <a:rPr lang="en-US" dirty="0"/>
              <a:t>Part I: Making Decisions</a:t>
            </a:r>
          </a:p>
          <a:p>
            <a:pPr lvl="1" eaLnBrk="1" hangingPunct="1">
              <a:lnSpc>
                <a:spcPct val="90000"/>
              </a:lnSpc>
            </a:pPr>
            <a:r>
              <a:rPr lang="en-US" dirty="0"/>
              <a:t>Fast search / planning</a:t>
            </a:r>
          </a:p>
          <a:p>
            <a:pPr lvl="1" eaLnBrk="1" hangingPunct="1">
              <a:lnSpc>
                <a:spcPct val="90000"/>
              </a:lnSpc>
            </a:pPr>
            <a:r>
              <a:rPr lang="en-US" dirty="0"/>
              <a:t>Constraint satisfaction and optimization</a:t>
            </a:r>
          </a:p>
          <a:p>
            <a:pPr lvl="1" eaLnBrk="1" hangingPunct="1">
              <a:lnSpc>
                <a:spcPct val="90000"/>
              </a:lnSpc>
            </a:pPr>
            <a:r>
              <a:rPr lang="en-US" dirty="0"/>
              <a:t>Adversarial and uncertain search</a:t>
            </a:r>
          </a:p>
          <a:p>
            <a:pPr lvl="1" eaLnBrk="1" hangingPunct="1">
              <a:lnSpc>
                <a:spcPct val="90000"/>
              </a:lnSpc>
            </a:pPr>
            <a:r>
              <a:rPr lang="en-US" dirty="0"/>
              <a:t>Logic</a:t>
            </a:r>
          </a:p>
          <a:p>
            <a:pPr eaLnBrk="1" hangingPunct="1">
              <a:lnSpc>
                <a:spcPct val="90000"/>
              </a:lnSpc>
            </a:pPr>
            <a:r>
              <a:rPr lang="en-US" dirty="0"/>
              <a:t>Part II: Reasoning under Uncertainty</a:t>
            </a:r>
          </a:p>
          <a:p>
            <a:pPr lvl="1" eaLnBrk="1" hangingPunct="1">
              <a:lnSpc>
                <a:spcPct val="90000"/>
              </a:lnSpc>
            </a:pPr>
            <a:r>
              <a:rPr lang="en-US" dirty="0"/>
              <a:t>Reinforcement learning</a:t>
            </a:r>
          </a:p>
          <a:p>
            <a:pPr lvl="1" eaLnBrk="1" hangingPunct="1">
              <a:lnSpc>
                <a:spcPct val="90000"/>
              </a:lnSpc>
            </a:pPr>
            <a:r>
              <a:rPr lang="en-US" dirty="0"/>
              <a:t>Bayes’ nets</a:t>
            </a:r>
          </a:p>
          <a:p>
            <a:pPr lvl="1" eaLnBrk="1" hangingPunct="1">
              <a:lnSpc>
                <a:spcPct val="90000"/>
              </a:lnSpc>
            </a:pPr>
            <a:r>
              <a:rPr lang="en-US" dirty="0"/>
              <a:t>Game theory</a:t>
            </a:r>
          </a:p>
          <a:p>
            <a:pPr lvl="1" eaLnBrk="1" hangingPunct="1">
              <a:lnSpc>
                <a:spcPct val="90000"/>
              </a:lnSpc>
            </a:pPr>
            <a:r>
              <a:rPr lang="en-US" dirty="0"/>
              <a:t>Human compatible AI</a:t>
            </a:r>
          </a:p>
          <a:p>
            <a:pPr eaLnBrk="1" hangingPunct="1">
              <a:lnSpc>
                <a:spcPct val="90000"/>
              </a:lnSpc>
            </a:pPr>
            <a:r>
              <a:rPr lang="en-US" dirty="0"/>
              <a:t>Throughout</a:t>
            </a:r>
          </a:p>
          <a:p>
            <a:pPr lvl="1" eaLnBrk="1" hangingPunct="1">
              <a:lnSpc>
                <a:spcPct val="90000"/>
              </a:lnSpc>
            </a:pPr>
            <a:r>
              <a:rPr lang="en-US" dirty="0"/>
              <a:t>Representation and reasoning</a:t>
            </a:r>
          </a:p>
        </p:txBody>
      </p:sp>
    </p:spTree>
    <p:extLst>
      <p:ext uri="{BB962C8B-B14F-4D97-AF65-F5344CB8AC3E}">
        <p14:creationId xmlns:p14="http://schemas.microsoft.com/office/powerpoint/2010/main" val="334770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0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0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6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a:t>
            </a:r>
          </a:p>
        </p:txBody>
      </p:sp>
      <p:sp>
        <p:nvSpPr>
          <p:cNvPr id="3" name="Content Placeholder 2"/>
          <p:cNvSpPr>
            <a:spLocks noGrp="1"/>
          </p:cNvSpPr>
          <p:nvPr>
            <p:ph idx="1"/>
          </p:nvPr>
        </p:nvSpPr>
        <p:spPr>
          <a:xfrm>
            <a:off x="552099" y="1113178"/>
            <a:ext cx="7132752" cy="2039539"/>
          </a:xfrm>
        </p:spPr>
        <p:txBody>
          <a:bodyPr/>
          <a:lstStyle/>
          <a:p>
            <a:pPr marL="457200" indent="-457200">
              <a:buFont typeface="Arial" panose="020B0604020202020204" pitchFamily="34" charset="0"/>
              <a:buChar char="•"/>
            </a:pPr>
            <a:r>
              <a:rPr lang="en-US" dirty="0"/>
              <a:t>Language, vision, robotics, games, …</a:t>
            </a:r>
          </a:p>
          <a:p>
            <a:pPr marL="457200" indent="-457200">
              <a:buFont typeface="Arial" panose="020B0604020202020204" pitchFamily="34" charset="0"/>
              <a:buChar char="•"/>
            </a:pPr>
            <a:r>
              <a:rPr lang="en-US" dirty="0"/>
              <a:t>Super-human performance in various tasks</a:t>
            </a:r>
          </a:p>
          <a:p>
            <a:pPr marL="457200" indent="-457200">
              <a:buFont typeface="Arial" panose="020B0604020202020204" pitchFamily="34" charset="0"/>
              <a:buChar char="•"/>
            </a:pPr>
            <a:r>
              <a:rPr lang="en-US" dirty="0"/>
              <a:t>AI for Social Good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686A910B-8D97-4C48-8AD5-3D3711CDD77D}"/>
              </a:ext>
            </a:extLst>
          </p:cNvPr>
          <p:cNvPicPr>
            <a:picLocks noChangeAspect="1"/>
          </p:cNvPicPr>
          <p:nvPr/>
        </p:nvPicPr>
        <p:blipFill>
          <a:blip r:embed="rId4"/>
          <a:stretch>
            <a:fillRect/>
          </a:stretch>
        </p:blipFill>
        <p:spPr>
          <a:xfrm>
            <a:off x="8407855" y="140205"/>
            <a:ext cx="3350952" cy="22786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9656" y="2548939"/>
            <a:ext cx="3657600" cy="2434337"/>
          </a:xfrm>
          <a:prstGeom prst="rect">
            <a:avLst/>
          </a:prstGeom>
        </p:spPr>
      </p:pic>
      <p:sp>
        <p:nvSpPr>
          <p:cNvPr id="6" name="TextBox 5"/>
          <p:cNvSpPr txBox="1"/>
          <p:nvPr/>
        </p:nvSpPr>
        <p:spPr>
          <a:xfrm>
            <a:off x="8356816" y="5063539"/>
            <a:ext cx="3647152" cy="369332"/>
          </a:xfrm>
          <a:prstGeom prst="rect">
            <a:avLst/>
          </a:prstGeom>
          <a:noFill/>
        </p:spPr>
        <p:txBody>
          <a:bodyPr wrap="none" rtlCol="0">
            <a:spAutoFit/>
          </a:bodyPr>
          <a:lstStyle/>
          <a:p>
            <a:r>
              <a:rPr lang="en-US" dirty="0" err="1"/>
              <a:t>Libratus</a:t>
            </a:r>
            <a:r>
              <a:rPr lang="en-US" dirty="0"/>
              <a:t> (Poker, January 2017)</a:t>
            </a:r>
          </a:p>
        </p:txBody>
      </p:sp>
      <p:pic>
        <p:nvPicPr>
          <p:cNvPr id="7" name="Picture 6">
            <a:extLst>
              <a:ext uri="{FF2B5EF4-FFF2-40B4-BE49-F238E27FC236}">
                <a16:creationId xmlns:a16="http://schemas.microsoft.com/office/drawing/2014/main" id="{96E7A86B-BDEF-E64F-8332-3693A86D99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4339" y="4001805"/>
            <a:ext cx="2635843" cy="2635843"/>
          </a:xfrm>
          <a:prstGeom prst="roundRect">
            <a:avLst/>
          </a:prstGeom>
        </p:spPr>
      </p:pic>
      <p:pic>
        <p:nvPicPr>
          <p:cNvPr id="8" name="Picture 7">
            <a:extLst>
              <a:ext uri="{FF2B5EF4-FFF2-40B4-BE49-F238E27FC236}">
                <a16:creationId xmlns:a16="http://schemas.microsoft.com/office/drawing/2014/main" id="{ACEB7477-0BA1-614E-9E3D-532DE7EF5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8046" y="5589583"/>
            <a:ext cx="1307183" cy="1048065"/>
          </a:xfrm>
          <a:prstGeom prst="roundRect">
            <a:avLst/>
          </a:prstGeom>
          <a:effectLst/>
        </p:spPr>
      </p:pic>
      <p:pic>
        <p:nvPicPr>
          <p:cNvPr id="9" name="Ferry escort.wmv">
            <a:hlinkClick r:id="" action="ppaction://media"/>
            <a:extLst>
              <a:ext uri="{FF2B5EF4-FFF2-40B4-BE49-F238E27FC236}">
                <a16:creationId xmlns:a16="http://schemas.microsoft.com/office/drawing/2014/main" id="{A0996ECA-1633-B84D-9CAF-AC059BB6CE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534" t="13348" r="1445" b="13296"/>
          <a:stretch/>
        </p:blipFill>
        <p:spPr>
          <a:xfrm>
            <a:off x="436870" y="3270952"/>
            <a:ext cx="4959152" cy="2789523"/>
          </a:xfrm>
          <a:prstGeom prst="rect">
            <a:avLst/>
          </a:prstGeom>
        </p:spPr>
      </p:pic>
    </p:spTree>
    <p:extLst>
      <p:ext uri="{BB962C8B-B14F-4D97-AF65-F5344CB8AC3E}">
        <p14:creationId xmlns:p14="http://schemas.microsoft.com/office/powerpoint/2010/main" val="36856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Machine Learning Works</a:t>
            </a:r>
          </a:p>
        </p:txBody>
      </p:sp>
      <p:sp>
        <p:nvSpPr>
          <p:cNvPr id="3" name="Content Placeholder 2"/>
          <p:cNvSpPr>
            <a:spLocks noGrp="1"/>
          </p:cNvSpPr>
          <p:nvPr>
            <p:ph idx="1"/>
          </p:nvPr>
        </p:nvSpPr>
        <p:spPr/>
        <p:txBody>
          <a:bodyPr/>
          <a:lstStyle/>
          <a:p>
            <a:r>
              <a:rPr lang="en-US" dirty="0"/>
              <a:t>While it is NOT the focus of this course, a brief introduction may help</a:t>
            </a:r>
          </a:p>
        </p:txBody>
      </p:sp>
      <p:pic>
        <p:nvPicPr>
          <p:cNvPr id="4" name="Picture 3">
            <a:extLst>
              <a:ext uri="{FF2B5EF4-FFF2-40B4-BE49-F238E27FC236}">
                <a16:creationId xmlns:a16="http://schemas.microsoft.com/office/drawing/2014/main" id="{5D87D8D1-FFAD-F742-B283-E5A80AE0C91C}"/>
              </a:ext>
            </a:extLst>
          </p:cNvPr>
          <p:cNvPicPr>
            <a:picLocks noChangeAspect="1"/>
          </p:cNvPicPr>
          <p:nvPr/>
        </p:nvPicPr>
        <p:blipFill>
          <a:blip r:embed="rId2"/>
          <a:stretch>
            <a:fillRect/>
          </a:stretch>
        </p:blipFill>
        <p:spPr>
          <a:xfrm>
            <a:off x="3103123" y="2621439"/>
            <a:ext cx="5953423" cy="3968948"/>
          </a:xfrm>
          <a:prstGeom prst="rect">
            <a:avLst/>
          </a:prstGeom>
        </p:spPr>
      </p:pic>
    </p:spTree>
    <p:extLst>
      <p:ext uri="{BB962C8B-B14F-4D97-AF65-F5344CB8AC3E}">
        <p14:creationId xmlns:p14="http://schemas.microsoft.com/office/powerpoint/2010/main" val="2121882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a:t>
            </a:r>
          </a:p>
        </p:txBody>
      </p:sp>
      <p:pic>
        <p:nvPicPr>
          <p:cNvPr id="4" name="Picture 3">
            <a:extLst>
              <a:ext uri="{FF2B5EF4-FFF2-40B4-BE49-F238E27FC236}">
                <a16:creationId xmlns:a16="http://schemas.microsoft.com/office/drawing/2014/main" id="{82F8DD0B-9512-EC4F-98F5-E07DC6C4EBE4}"/>
              </a:ext>
            </a:extLst>
          </p:cNvPr>
          <p:cNvPicPr>
            <a:picLocks noChangeAspect="1"/>
          </p:cNvPicPr>
          <p:nvPr/>
        </p:nvPicPr>
        <p:blipFill>
          <a:blip r:embed="rId2"/>
          <a:stretch>
            <a:fillRect/>
          </a:stretch>
        </p:blipFill>
        <p:spPr>
          <a:xfrm>
            <a:off x="2311543" y="1568826"/>
            <a:ext cx="7200946" cy="470957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0F18F6A-1CD0-584F-B75E-BA414925D727}"/>
                  </a:ext>
                </a:extLst>
              </p:cNvPr>
              <p:cNvSpPr txBox="1"/>
              <p:nvPr/>
            </p:nvSpPr>
            <p:spPr>
              <a:xfrm>
                <a:off x="3241903" y="1639407"/>
                <a:ext cx="98244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111</m:t>
                          </m:r>
                        </m:sub>
                      </m:sSub>
                    </m:oMath>
                  </m:oMathPara>
                </a14:m>
                <a:endParaRPr lang="en-US" sz="2400" kern="1200" dirty="0">
                  <a:solidFill>
                    <a:schemeClr val="tx1"/>
                  </a:solidFill>
                  <a:latin typeface="+mn-lt"/>
                  <a:ea typeface="+mn-ea"/>
                  <a:cs typeface="+mn-cs"/>
                </a:endParaRPr>
              </a:p>
            </p:txBody>
          </p:sp>
        </mc:Choice>
        <mc:Fallback xmlns="">
          <p:sp>
            <p:nvSpPr>
              <p:cNvPr id="5" name="TextBox 4">
                <a:extLst>
                  <a:ext uri="{FF2B5EF4-FFF2-40B4-BE49-F238E27FC236}">
                    <a16:creationId xmlns:a16="http://schemas.microsoft.com/office/drawing/2014/main" xmlns:a14="http://schemas.microsoft.com/office/drawing/2010/main" xmlns="" id="{D0F18F6A-1CD0-584F-B75E-BA414925D727}"/>
                  </a:ext>
                </a:extLst>
              </p:cNvPr>
              <p:cNvSpPr txBox="1">
                <a:spLocks noRot="1" noChangeAspect="1" noMove="1" noResize="1" noEditPoints="1" noAdjustHandles="1" noChangeArrowheads="1" noChangeShapeType="1" noTextEdit="1"/>
              </p:cNvSpPr>
              <p:nvPr/>
            </p:nvSpPr>
            <p:spPr>
              <a:xfrm>
                <a:off x="3241903" y="1639407"/>
                <a:ext cx="982448"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048E46C-B22B-7A4B-8B55-F6F131CF8BC3}"/>
                  </a:ext>
                </a:extLst>
              </p:cNvPr>
              <p:cNvSpPr txBox="1"/>
              <p:nvPr/>
            </p:nvSpPr>
            <p:spPr>
              <a:xfrm>
                <a:off x="3313772" y="4765954"/>
                <a:ext cx="98244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134</m:t>
                          </m:r>
                        </m:sub>
                      </m:sSub>
                    </m:oMath>
                  </m:oMathPara>
                </a14:m>
                <a:endParaRPr lang="en-US" sz="2400" kern="1200" dirty="0">
                  <a:solidFill>
                    <a:schemeClr val="tx1"/>
                  </a:solidFill>
                  <a:latin typeface="+mn-lt"/>
                  <a:ea typeface="+mn-ea"/>
                  <a:cs typeface="+mn-cs"/>
                </a:endParaRPr>
              </a:p>
            </p:txBody>
          </p:sp>
        </mc:Choice>
        <mc:Fallback xmlns="">
          <p:sp>
            <p:nvSpPr>
              <p:cNvPr id="6" name="TextBox 5">
                <a:extLst>
                  <a:ext uri="{FF2B5EF4-FFF2-40B4-BE49-F238E27FC236}">
                    <a16:creationId xmlns:a16="http://schemas.microsoft.com/office/drawing/2014/main" xmlns:a14="http://schemas.microsoft.com/office/drawing/2010/main" xmlns="" id="{D048E46C-B22B-7A4B-8B55-F6F131CF8BC3}"/>
                  </a:ext>
                </a:extLst>
              </p:cNvPr>
              <p:cNvSpPr txBox="1">
                <a:spLocks noRot="1" noChangeAspect="1" noMove="1" noResize="1" noEditPoints="1" noAdjustHandles="1" noChangeArrowheads="1" noChangeShapeType="1" noTextEdit="1"/>
              </p:cNvSpPr>
              <p:nvPr/>
            </p:nvSpPr>
            <p:spPr>
              <a:xfrm>
                <a:off x="3313772" y="4765954"/>
                <a:ext cx="982448"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6FAFE0A-D9A2-8A41-887F-D87BBB2CFB91}"/>
                  </a:ext>
                </a:extLst>
              </p:cNvPr>
              <p:cNvSpPr txBox="1"/>
              <p:nvPr/>
            </p:nvSpPr>
            <p:spPr>
              <a:xfrm>
                <a:off x="5336994" y="1489620"/>
                <a:ext cx="98244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211</m:t>
                          </m:r>
                        </m:sub>
                      </m:sSub>
                    </m:oMath>
                  </m:oMathPara>
                </a14:m>
                <a:endParaRPr lang="en-US" sz="2400" kern="1200" dirty="0">
                  <a:solidFill>
                    <a:schemeClr val="tx1"/>
                  </a:solidFill>
                  <a:latin typeface="+mn-lt"/>
                  <a:ea typeface="+mn-ea"/>
                  <a:cs typeface="+mn-cs"/>
                </a:endParaRPr>
              </a:p>
            </p:txBody>
          </p:sp>
        </mc:Choice>
        <mc:Fallback xmlns="">
          <p:sp>
            <p:nvSpPr>
              <p:cNvPr id="7" name="TextBox 6">
                <a:extLst>
                  <a:ext uri="{FF2B5EF4-FFF2-40B4-BE49-F238E27FC236}">
                    <a16:creationId xmlns:a16="http://schemas.microsoft.com/office/drawing/2014/main" xmlns:a14="http://schemas.microsoft.com/office/drawing/2010/main" xmlns="" id="{96FAFE0A-D9A2-8A41-887F-D87BBB2CFB91}"/>
                  </a:ext>
                </a:extLst>
              </p:cNvPr>
              <p:cNvSpPr txBox="1">
                <a:spLocks noRot="1" noChangeAspect="1" noMove="1" noResize="1" noEditPoints="1" noAdjustHandles="1" noChangeArrowheads="1" noChangeShapeType="1" noTextEdit="1"/>
              </p:cNvSpPr>
              <p:nvPr/>
            </p:nvSpPr>
            <p:spPr>
              <a:xfrm>
                <a:off x="5336994" y="1489620"/>
                <a:ext cx="982448"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C8BE84D-3BB6-5D4F-A81C-C3259E630283}"/>
                  </a:ext>
                </a:extLst>
              </p:cNvPr>
              <p:cNvSpPr txBox="1"/>
              <p:nvPr/>
            </p:nvSpPr>
            <p:spPr>
              <a:xfrm>
                <a:off x="5336994" y="5106770"/>
                <a:ext cx="990720"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244</m:t>
                          </m:r>
                        </m:sub>
                      </m:sSub>
                    </m:oMath>
                  </m:oMathPara>
                </a14:m>
                <a:endParaRPr lang="en-US" sz="2400" kern="1200" dirty="0">
                  <a:solidFill>
                    <a:schemeClr val="tx1"/>
                  </a:solidFill>
                  <a:latin typeface="+mn-lt"/>
                  <a:ea typeface="+mn-ea"/>
                  <a:cs typeface="+mn-cs"/>
                </a:endParaRPr>
              </a:p>
            </p:txBody>
          </p:sp>
        </mc:Choice>
        <mc:Fallback xmlns="">
          <p:sp>
            <p:nvSpPr>
              <p:cNvPr id="8" name="TextBox 7">
                <a:extLst>
                  <a:ext uri="{FF2B5EF4-FFF2-40B4-BE49-F238E27FC236}">
                    <a16:creationId xmlns:a16="http://schemas.microsoft.com/office/drawing/2014/main" xmlns:a14="http://schemas.microsoft.com/office/drawing/2010/main" xmlns="" id="{8C8BE84D-3BB6-5D4F-A81C-C3259E630283}"/>
                  </a:ext>
                </a:extLst>
              </p:cNvPr>
              <p:cNvSpPr txBox="1">
                <a:spLocks noRot="1" noChangeAspect="1" noMove="1" noResize="1" noEditPoints="1" noAdjustHandles="1" noChangeArrowheads="1" noChangeShapeType="1" noTextEdit="1"/>
              </p:cNvSpPr>
              <p:nvPr/>
            </p:nvSpPr>
            <p:spPr>
              <a:xfrm>
                <a:off x="5336994" y="5106770"/>
                <a:ext cx="990720"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32E548-0E86-5342-875F-489642F1B2A5}"/>
                  </a:ext>
                </a:extLst>
              </p:cNvPr>
              <p:cNvSpPr txBox="1"/>
              <p:nvPr/>
            </p:nvSpPr>
            <p:spPr>
              <a:xfrm>
                <a:off x="7572924" y="2230721"/>
                <a:ext cx="98244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311</m:t>
                          </m:r>
                        </m:sub>
                      </m:sSub>
                    </m:oMath>
                  </m:oMathPara>
                </a14:m>
                <a:endParaRPr lang="en-US" sz="2400" kern="1200" dirty="0">
                  <a:solidFill>
                    <a:schemeClr val="tx1"/>
                  </a:solidFill>
                  <a:latin typeface="+mn-lt"/>
                  <a:ea typeface="+mn-ea"/>
                  <a:cs typeface="+mn-cs"/>
                </a:endParaRPr>
              </a:p>
            </p:txBody>
          </p:sp>
        </mc:Choice>
        <mc:Fallback xmlns="">
          <p:sp>
            <p:nvSpPr>
              <p:cNvPr id="9" name="TextBox 8">
                <a:extLst>
                  <a:ext uri="{FF2B5EF4-FFF2-40B4-BE49-F238E27FC236}">
                    <a16:creationId xmlns:a16="http://schemas.microsoft.com/office/drawing/2014/main" xmlns:a14="http://schemas.microsoft.com/office/drawing/2010/main" xmlns="" id="{6A32E548-0E86-5342-875F-489642F1B2A5}"/>
                  </a:ext>
                </a:extLst>
              </p:cNvPr>
              <p:cNvSpPr txBox="1">
                <a:spLocks noRot="1" noChangeAspect="1" noMove="1" noResize="1" noEditPoints="1" noAdjustHandles="1" noChangeArrowheads="1" noChangeShapeType="1" noTextEdit="1"/>
              </p:cNvSpPr>
              <p:nvPr/>
            </p:nvSpPr>
            <p:spPr>
              <a:xfrm>
                <a:off x="7572924" y="2230721"/>
                <a:ext cx="982448"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5126CC7-344F-384D-BDDF-2F233149C19C}"/>
                  </a:ext>
                </a:extLst>
              </p:cNvPr>
              <p:cNvSpPr txBox="1"/>
              <p:nvPr/>
            </p:nvSpPr>
            <p:spPr>
              <a:xfrm>
                <a:off x="7572924" y="4504344"/>
                <a:ext cx="98244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zh-CN" sz="2800" b="0" i="1" kern="1200" dirty="0" smtClean="0">
                              <a:solidFill>
                                <a:schemeClr val="tx1"/>
                              </a:solidFill>
                              <a:latin typeface="Cambria Math" panose="02040503050406030204" pitchFamily="18" charset="0"/>
                              <a:ea typeface="+mn-ea"/>
                              <a:cs typeface="+mn-cs"/>
                            </a:rPr>
                          </m:ctrlPr>
                        </m:sSubPr>
                        <m:e>
                          <m:r>
                            <a:rPr lang="en-US" altLang="zh-CN" sz="2800" b="0" i="1" kern="1200" dirty="0" smtClean="0">
                              <a:solidFill>
                                <a:schemeClr val="tx1"/>
                              </a:solidFill>
                              <a:latin typeface="Cambria Math" panose="02040503050406030204" pitchFamily="18" charset="0"/>
                              <a:ea typeface="+mn-ea"/>
                              <a:cs typeface="+mn-cs"/>
                            </a:rPr>
                            <m:t>𝑤</m:t>
                          </m:r>
                        </m:e>
                        <m:sub>
                          <m:r>
                            <a:rPr lang="en-US" altLang="zh-CN" sz="2800" b="0" i="1" kern="1200" dirty="0" smtClean="0">
                              <a:solidFill>
                                <a:schemeClr val="tx1"/>
                              </a:solidFill>
                              <a:latin typeface="Cambria Math" panose="02040503050406030204" pitchFamily="18" charset="0"/>
                              <a:ea typeface="+mn-ea"/>
                              <a:cs typeface="+mn-cs"/>
                            </a:rPr>
                            <m:t>341</m:t>
                          </m:r>
                        </m:sub>
                      </m:sSub>
                    </m:oMath>
                  </m:oMathPara>
                </a14:m>
                <a:endParaRPr lang="en-US" sz="2400" kern="1200" dirty="0">
                  <a:solidFill>
                    <a:schemeClr val="tx1"/>
                  </a:solidFill>
                  <a:latin typeface="+mn-lt"/>
                  <a:ea typeface="+mn-ea"/>
                  <a:cs typeface="+mn-cs"/>
                </a:endParaRPr>
              </a:p>
            </p:txBody>
          </p:sp>
        </mc:Choice>
        <mc:Fallback xmlns="">
          <p:sp>
            <p:nvSpPr>
              <p:cNvPr id="10" name="TextBox 9">
                <a:extLst>
                  <a:ext uri="{FF2B5EF4-FFF2-40B4-BE49-F238E27FC236}">
                    <a16:creationId xmlns:a16="http://schemas.microsoft.com/office/drawing/2014/main" xmlns:a14="http://schemas.microsoft.com/office/drawing/2010/main" xmlns="" id="{65126CC7-344F-384D-BDDF-2F233149C19C}"/>
                  </a:ext>
                </a:extLst>
              </p:cNvPr>
              <p:cNvSpPr txBox="1">
                <a:spLocks noRot="1" noChangeAspect="1" noMove="1" noResize="1" noEditPoints="1" noAdjustHandles="1" noChangeArrowheads="1" noChangeShapeType="1" noTextEdit="1"/>
              </p:cNvSpPr>
              <p:nvPr/>
            </p:nvSpPr>
            <p:spPr>
              <a:xfrm>
                <a:off x="7572924" y="4504344"/>
                <a:ext cx="982448" cy="523220"/>
              </a:xfrm>
              <a:prstGeom prst="rect">
                <a:avLst/>
              </a:prstGeom>
              <a:blipFill rotWithShape="0">
                <a:blip r:embed="rId8"/>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D08D58B-F49E-5D40-A7F5-BDB9FAC5A978}"/>
              </a:ext>
            </a:extLst>
          </p:cNvPr>
          <p:cNvSpPr txBox="1"/>
          <p:nvPr/>
        </p:nvSpPr>
        <p:spPr>
          <a:xfrm>
            <a:off x="426980" y="2230721"/>
            <a:ext cx="184601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altLang="zh-CN" sz="2800" kern="1200" dirty="0">
                <a:solidFill>
                  <a:schemeClr val="tx1"/>
                </a:solidFill>
                <a:latin typeface="+mn-lt"/>
                <a:ea typeface="+mn-ea"/>
                <a:cs typeface="+mn-cs"/>
              </a:rPr>
              <a:t>#bedrooms</a:t>
            </a:r>
            <a:endParaRPr lang="en-US" sz="2800" kern="1200" dirty="0">
              <a:solidFill>
                <a:schemeClr val="tx1"/>
              </a:solidFill>
              <a:latin typeface="+mn-lt"/>
              <a:ea typeface="+mn-ea"/>
              <a:cs typeface="+mn-cs"/>
            </a:endParaRPr>
          </a:p>
        </p:txBody>
      </p:sp>
      <p:sp>
        <p:nvSpPr>
          <p:cNvPr id="12" name="TextBox 11">
            <a:extLst>
              <a:ext uri="{FF2B5EF4-FFF2-40B4-BE49-F238E27FC236}">
                <a16:creationId xmlns:a16="http://schemas.microsoft.com/office/drawing/2014/main" id="{9E798858-9F93-1B4F-A336-CB254ADCF4BC}"/>
              </a:ext>
            </a:extLst>
          </p:cNvPr>
          <p:cNvSpPr txBox="1"/>
          <p:nvPr/>
        </p:nvSpPr>
        <p:spPr>
          <a:xfrm>
            <a:off x="426980" y="3167390"/>
            <a:ext cx="1956498"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altLang="zh-CN" sz="2800" kern="1200" dirty="0">
                <a:solidFill>
                  <a:schemeClr val="tx1"/>
                </a:solidFill>
                <a:latin typeface="+mn-lt"/>
                <a:ea typeface="+mn-ea"/>
                <a:cs typeface="+mn-cs"/>
              </a:rPr>
              <a:t>#bathrooms</a:t>
            </a:r>
            <a:endParaRPr lang="en-US" sz="2800" kern="1200" dirty="0">
              <a:solidFill>
                <a:schemeClr val="tx1"/>
              </a:solidFill>
              <a:latin typeface="+mn-lt"/>
              <a:ea typeface="+mn-ea"/>
              <a:cs typeface="+mn-cs"/>
            </a:endParaRPr>
          </a:p>
        </p:txBody>
      </p:sp>
      <p:sp>
        <p:nvSpPr>
          <p:cNvPr id="13" name="TextBox 12">
            <a:extLst>
              <a:ext uri="{FF2B5EF4-FFF2-40B4-BE49-F238E27FC236}">
                <a16:creationId xmlns:a16="http://schemas.microsoft.com/office/drawing/2014/main" id="{BDF45A56-A348-4C41-B915-9A84CFA6526A}"/>
              </a:ext>
            </a:extLst>
          </p:cNvPr>
          <p:cNvSpPr txBox="1"/>
          <p:nvPr/>
        </p:nvSpPr>
        <p:spPr>
          <a:xfrm>
            <a:off x="1342206" y="4248974"/>
            <a:ext cx="744114"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altLang="zh-CN" sz="2800" kern="1200" dirty="0" err="1">
                <a:solidFill>
                  <a:schemeClr val="tx1"/>
                </a:solidFill>
                <a:latin typeface="+mn-lt"/>
                <a:ea typeface="+mn-ea"/>
                <a:cs typeface="+mn-cs"/>
              </a:rPr>
              <a:t>sqft</a:t>
            </a:r>
            <a:endParaRPr lang="en-US" sz="2800" kern="1200" dirty="0">
              <a:solidFill>
                <a:schemeClr val="tx1"/>
              </a:solidFill>
              <a:latin typeface="+mn-lt"/>
              <a:ea typeface="+mn-ea"/>
              <a:cs typeface="+mn-cs"/>
            </a:endParaRPr>
          </a:p>
        </p:txBody>
      </p:sp>
      <p:sp>
        <p:nvSpPr>
          <p:cNvPr id="14" name="TextBox 13">
            <a:extLst>
              <a:ext uri="{FF2B5EF4-FFF2-40B4-BE49-F238E27FC236}">
                <a16:creationId xmlns:a16="http://schemas.microsoft.com/office/drawing/2014/main" id="{812EF87A-574A-074A-B9EA-4A4AD575DE94}"/>
              </a:ext>
            </a:extLst>
          </p:cNvPr>
          <p:cNvSpPr txBox="1"/>
          <p:nvPr/>
        </p:nvSpPr>
        <p:spPr>
          <a:xfrm>
            <a:off x="8476936" y="3725754"/>
            <a:ext cx="214819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altLang="zh-CN" sz="2800" kern="1200" dirty="0">
                <a:solidFill>
                  <a:schemeClr val="tx1"/>
                </a:solidFill>
                <a:latin typeface="+mn-lt"/>
                <a:ea typeface="+mn-ea"/>
                <a:cs typeface="+mn-cs"/>
              </a:rPr>
              <a:t>House</a:t>
            </a:r>
            <a:r>
              <a:rPr lang="zh-CN" altLang="en-US" sz="2800" kern="1200" dirty="0">
                <a:solidFill>
                  <a:schemeClr val="tx1"/>
                </a:solidFill>
                <a:latin typeface="+mn-lt"/>
                <a:ea typeface="+mn-ea"/>
                <a:cs typeface="+mn-cs"/>
              </a:rPr>
              <a:t> </a:t>
            </a:r>
            <a:r>
              <a:rPr lang="en-US" altLang="zh-CN" sz="2800" kern="1200" dirty="0">
                <a:solidFill>
                  <a:schemeClr val="tx1"/>
                </a:solidFill>
                <a:latin typeface="+mn-lt"/>
                <a:ea typeface="+mn-ea"/>
                <a:cs typeface="+mn-cs"/>
              </a:rPr>
              <a:t>price</a:t>
            </a:r>
            <a:endParaRPr lang="en-US" sz="2800" kern="1200" dirty="0">
              <a:solidFill>
                <a:schemeClr val="tx1"/>
              </a:solidFill>
              <a:latin typeface="+mn-lt"/>
              <a:ea typeface="+mn-ea"/>
              <a:cs typeface="+mn-cs"/>
            </a:endParaRPr>
          </a:p>
        </p:txBody>
      </p:sp>
    </p:spTree>
    <p:extLst>
      <p:ext uri="{BB962C8B-B14F-4D97-AF65-F5344CB8AC3E}">
        <p14:creationId xmlns:p14="http://schemas.microsoft.com/office/powerpoint/2010/main" val="311404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https://www.cs.cmu.edu/~15281</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 </a:t>
            </a:r>
            <a:r>
              <a:rPr lang="en-US" dirty="0">
                <a:hlinkClick r:id="rId5"/>
              </a:rPr>
              <a:t>piazza.com</a:t>
            </a:r>
            <a:endParaRPr lang="en-US" dirty="0"/>
          </a:p>
          <a:p>
            <a:r>
              <a:rPr lang="en-US" dirty="0"/>
              <a:t>E-mail: </a:t>
            </a:r>
            <a:r>
              <a:rPr lang="en-US" dirty="0">
                <a:hlinkClick r:id="rId6"/>
              </a:rPr>
              <a:t>feifang@cmu.edu</a:t>
            </a:r>
            <a:endParaRPr lang="en-US" dirty="0"/>
          </a:p>
          <a:p>
            <a:r>
              <a:rPr lang="en-US" dirty="0"/>
              <a:t>	  </a:t>
            </a:r>
            <a:r>
              <a:rPr lang="en-US" dirty="0">
                <a:hlinkClick r:id="rId7"/>
              </a:rPr>
              <a:t>pvirtue@cmu.edu</a:t>
            </a:r>
            <a:endParaRPr lang="en-US" dirty="0"/>
          </a:p>
          <a:p>
            <a:endParaRPr lang="en-US" sz="2000" dirty="0"/>
          </a:p>
          <a:p>
            <a:r>
              <a:rPr lang="en-US" dirty="0"/>
              <a:t>Prerequisites/Corequisites</a:t>
            </a:r>
          </a:p>
          <a:p>
            <a:r>
              <a:rPr lang="en-US" dirty="0"/>
              <a:t>Course Scope</a:t>
            </a:r>
          </a:p>
          <a:p>
            <a:endParaRPr lang="en-US" dirty="0"/>
          </a:p>
        </p:txBody>
      </p:sp>
      <p:pic>
        <p:nvPicPr>
          <p:cNvPr id="5" name="Picture 4"/>
          <p:cNvPicPr>
            <a:picLocks noChangeAspect="1"/>
          </p:cNvPicPr>
          <p:nvPr/>
        </p:nvPicPr>
        <p:blipFill>
          <a:blip r:embed="rId8"/>
          <a:stretch>
            <a:fillRect/>
          </a:stretch>
        </p:blipFill>
        <p:spPr>
          <a:xfrm>
            <a:off x="5385612" y="3841842"/>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5612" y="181774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145" b="44402"/>
          <a:stretch/>
        </p:blipFill>
        <p:spPr bwMode="auto">
          <a:xfrm>
            <a:off x="5265196" y="2922931"/>
            <a:ext cx="3240595" cy="5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a:t>
            </a:r>
          </a:p>
        </p:txBody>
      </p:sp>
      <p:pic>
        <p:nvPicPr>
          <p:cNvPr id="4" name="Picture 3">
            <a:extLst>
              <a:ext uri="{FF2B5EF4-FFF2-40B4-BE49-F238E27FC236}">
                <a16:creationId xmlns:a16="http://schemas.microsoft.com/office/drawing/2014/main" id="{E483C03E-F8B1-634B-821B-9A215609D0B4}"/>
              </a:ext>
            </a:extLst>
          </p:cNvPr>
          <p:cNvPicPr>
            <a:picLocks noChangeAspect="1"/>
          </p:cNvPicPr>
          <p:nvPr/>
        </p:nvPicPr>
        <p:blipFill>
          <a:blip r:embed="rId2"/>
          <a:stretch>
            <a:fillRect/>
          </a:stretch>
        </p:blipFill>
        <p:spPr>
          <a:xfrm>
            <a:off x="1893299" y="1519048"/>
            <a:ext cx="7684993" cy="4790312"/>
          </a:xfrm>
          <a:prstGeom prst="rect">
            <a:avLst/>
          </a:prstGeom>
        </p:spPr>
      </p:pic>
      <p:sp>
        <p:nvSpPr>
          <p:cNvPr id="5" name="Rectangle 4">
            <a:extLst>
              <a:ext uri="{FF2B5EF4-FFF2-40B4-BE49-F238E27FC236}">
                <a16:creationId xmlns:a16="http://schemas.microsoft.com/office/drawing/2014/main" id="{AF4BB0D6-ADFC-6448-B462-FF38A856F145}"/>
              </a:ext>
            </a:extLst>
          </p:cNvPr>
          <p:cNvSpPr/>
          <p:nvPr/>
        </p:nvSpPr>
        <p:spPr>
          <a:xfrm>
            <a:off x="1543329" y="6478768"/>
            <a:ext cx="7859978" cy="246221"/>
          </a:xfrm>
          <a:prstGeom prst="rect">
            <a:avLst/>
          </a:prstGeom>
        </p:spPr>
        <p:txBody>
          <a:bodyPr wrap="square">
            <a:spAutoFit/>
          </a:bodyPr>
          <a:lstStyle/>
          <a:p>
            <a:r>
              <a:rPr lang="en-US" sz="1000" dirty="0">
                <a:hlinkClick r:id="rId3"/>
              </a:rPr>
              <a:t>https://saugatbhattarai.com.np/what-is-gradient-descent-in-machine-learning/</a:t>
            </a:r>
            <a:endParaRPr lang="en-US" sz="1000" dirty="0"/>
          </a:p>
        </p:txBody>
      </p:sp>
    </p:spTree>
    <p:extLst>
      <p:ext uri="{BB962C8B-B14F-4D97-AF65-F5344CB8AC3E}">
        <p14:creationId xmlns:p14="http://schemas.microsoft.com/office/powerpoint/2010/main" val="1830692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solidFill>
                  <a:schemeClr val="tx1"/>
                </a:solidFill>
              </a:rPr>
              <a:t>What Can AI Do?</a:t>
            </a:r>
          </a:p>
        </p:txBody>
      </p:sp>
      <p:pic>
        <p:nvPicPr>
          <p:cNvPr id="23" name="Picture 1"/>
          <p:cNvPicPr>
            <a:picLocks noChangeAspect="1" noChangeArrowheads="1"/>
          </p:cNvPicPr>
          <p:nvPr/>
        </p:nvPicPr>
        <p:blipFill>
          <a:blip r:embed="rId3" cstate="print"/>
          <a:srcRect l="50625" t="52500" r="2500" b="2500"/>
          <a:stretch>
            <a:fillRect/>
          </a:stretch>
        </p:blipFill>
        <p:spPr bwMode="auto">
          <a:xfrm>
            <a:off x="7591778" y="2311400"/>
            <a:ext cx="4092223" cy="2946400"/>
          </a:xfrm>
          <a:prstGeom prst="rect">
            <a:avLst/>
          </a:prstGeom>
          <a:noFill/>
          <a:ln w="9525">
            <a:noFill/>
            <a:miter lim="800000"/>
            <a:headEnd/>
            <a:tailEnd/>
          </a:ln>
          <a:effectLst/>
        </p:spPr>
      </p:pic>
      <p:sp>
        <p:nvSpPr>
          <p:cNvPr id="28" name="Rectangle 3">
            <a:extLst>
              <a:ext uri="{FF2B5EF4-FFF2-40B4-BE49-F238E27FC236}">
                <a16:creationId xmlns:a16="http://schemas.microsoft.com/office/drawing/2014/main" id="{543E3E79-EBA8-4E56-98F9-570A809A21A6}"/>
              </a:ext>
            </a:extLst>
          </p:cNvPr>
          <p:cNvSpPr txBox="1">
            <a:spLocks noChangeArrowheads="1"/>
          </p:cNvSpPr>
          <p:nvPr/>
        </p:nvSpPr>
        <p:spPr bwMode="auto">
          <a:xfrm>
            <a:off x="879665" y="950929"/>
            <a:ext cx="11784426" cy="512294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None/>
              <a:tabLst/>
              <a:defRPr/>
            </a:pPr>
            <a:r>
              <a:rPr kumimoji="0" lang="en-US" b="0" i="0" u="none" strike="noStrike" kern="0" cap="none" spc="0" normalizeH="0" baseline="0" noProof="0" dirty="0">
                <a:ln>
                  <a:noFill/>
                </a:ln>
                <a:solidFill>
                  <a:srgbClr val="000000"/>
                </a:solidFill>
                <a:effectLst/>
                <a:uLnTx/>
                <a:uFillTx/>
                <a:latin typeface="Calibri" pitchFamily="34" charset="0"/>
                <a:ea typeface="+mn-ea"/>
                <a:cs typeface="+mn-cs"/>
              </a:rPr>
              <a:t>Quiz: Which of the following can be done at present?</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endParaRPr kumimoji="0" lang="en-US" b="0" i="0" u="none" strike="noStrike" kern="0" cap="none" spc="0" normalizeH="0" baseline="0" noProof="0" dirty="0">
              <a:ln>
                <a:noFill/>
              </a:ln>
              <a:solidFill>
                <a:srgbClr val="000000"/>
              </a:solidFill>
              <a:effectLst/>
              <a:uLnTx/>
              <a:uFillTx/>
              <a:latin typeface="Calibri" pitchFamily="34" charset="0"/>
              <a:ea typeface="+mn-ea"/>
              <a:cs typeface="+mn-cs"/>
            </a:endParaRP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Play a decent game of table tennis?</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Play a decent game of Jeopardy?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Drive safely along a curving mountain road?</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Drive safely across Pittsburgh?</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on the web?</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at Giant Eagle?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Discover and prove a new mathematical theorem?</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Converse successfully with another person for an hour?</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Perform a surgical operation?</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Put away the dishes and fold the laundry?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Translate spoken Chinese into spoken English in real time?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Write an intentionally funny story?</a:t>
            </a:r>
          </a:p>
        </p:txBody>
      </p:sp>
      <p:sp>
        <p:nvSpPr>
          <p:cNvPr id="29" name="Freeform 4">
            <a:extLst>
              <a:ext uri="{FF2B5EF4-FFF2-40B4-BE49-F238E27FC236}">
                <a16:creationId xmlns:a16="http://schemas.microsoft.com/office/drawing/2014/main" id="{6EF8A161-A741-43AF-9C39-BF28D49D9882}"/>
              </a:ext>
            </a:extLst>
          </p:cNvPr>
          <p:cNvSpPr>
            <a:spLocks/>
          </p:cNvSpPr>
          <p:nvPr/>
        </p:nvSpPr>
        <p:spPr bwMode="auto">
          <a:xfrm>
            <a:off x="585069" y="168821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0" name="Freeform 9">
            <a:extLst>
              <a:ext uri="{FF2B5EF4-FFF2-40B4-BE49-F238E27FC236}">
                <a16:creationId xmlns:a16="http://schemas.microsoft.com/office/drawing/2014/main" id="{5E43CA76-9EFE-45CD-8172-7A3873E6B924}"/>
              </a:ext>
            </a:extLst>
          </p:cNvPr>
          <p:cNvSpPr>
            <a:spLocks/>
          </p:cNvSpPr>
          <p:nvPr/>
        </p:nvSpPr>
        <p:spPr bwMode="auto">
          <a:xfrm>
            <a:off x="558766" y="320986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1" name="Freeform 10">
            <a:extLst>
              <a:ext uri="{FF2B5EF4-FFF2-40B4-BE49-F238E27FC236}">
                <a16:creationId xmlns:a16="http://schemas.microsoft.com/office/drawing/2014/main" id="{68DF130E-9B01-489F-B530-7DD21FA6C50B}"/>
              </a:ext>
            </a:extLst>
          </p:cNvPr>
          <p:cNvSpPr>
            <a:spLocks/>
          </p:cNvSpPr>
          <p:nvPr/>
        </p:nvSpPr>
        <p:spPr bwMode="auto">
          <a:xfrm>
            <a:off x="560956" y="5336196"/>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2" name="Freeform 13">
            <a:extLst>
              <a:ext uri="{FF2B5EF4-FFF2-40B4-BE49-F238E27FC236}">
                <a16:creationId xmlns:a16="http://schemas.microsoft.com/office/drawing/2014/main" id="{AA288A50-FF79-4F21-974C-EC4FA7EDC26B}"/>
              </a:ext>
            </a:extLst>
          </p:cNvPr>
          <p:cNvSpPr>
            <a:spLocks/>
          </p:cNvSpPr>
          <p:nvPr/>
        </p:nvSpPr>
        <p:spPr bwMode="auto">
          <a:xfrm>
            <a:off x="617821" y="3576445"/>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3" name="Freeform 14">
            <a:extLst>
              <a:ext uri="{FF2B5EF4-FFF2-40B4-BE49-F238E27FC236}">
                <a16:creationId xmlns:a16="http://schemas.microsoft.com/office/drawing/2014/main" id="{E6F3E1FE-F3D2-4F9D-9EEC-90417861B21F}"/>
              </a:ext>
            </a:extLst>
          </p:cNvPr>
          <p:cNvSpPr>
            <a:spLocks/>
          </p:cNvSpPr>
          <p:nvPr/>
        </p:nvSpPr>
        <p:spPr bwMode="auto">
          <a:xfrm>
            <a:off x="591645" y="4291328"/>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4" name="Freeform 16">
            <a:extLst>
              <a:ext uri="{FF2B5EF4-FFF2-40B4-BE49-F238E27FC236}">
                <a16:creationId xmlns:a16="http://schemas.microsoft.com/office/drawing/2014/main" id="{765FBD59-4B48-46B8-9BDE-32D1F3FB397B}"/>
              </a:ext>
            </a:extLst>
          </p:cNvPr>
          <p:cNvSpPr>
            <a:spLocks/>
          </p:cNvSpPr>
          <p:nvPr/>
        </p:nvSpPr>
        <p:spPr bwMode="auto">
          <a:xfrm>
            <a:off x="600285" y="5731928"/>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nvGrpSpPr>
          <p:cNvPr id="35" name="Group 20">
            <a:extLst>
              <a:ext uri="{FF2B5EF4-FFF2-40B4-BE49-F238E27FC236}">
                <a16:creationId xmlns:a16="http://schemas.microsoft.com/office/drawing/2014/main" id="{3317B449-37BD-41A9-A0A8-4E7857A818C0}"/>
              </a:ext>
            </a:extLst>
          </p:cNvPr>
          <p:cNvGrpSpPr>
            <a:grpSpLocks/>
          </p:cNvGrpSpPr>
          <p:nvPr/>
        </p:nvGrpSpPr>
        <p:grpSpPr bwMode="auto">
          <a:xfrm>
            <a:off x="585070" y="3917546"/>
            <a:ext cx="315654" cy="247635"/>
            <a:chOff x="4896" y="2256"/>
            <a:chExt cx="432" cy="816"/>
          </a:xfrm>
        </p:grpSpPr>
        <p:sp>
          <p:nvSpPr>
            <p:cNvPr id="36" name="Freeform 21">
              <a:extLst>
                <a:ext uri="{FF2B5EF4-FFF2-40B4-BE49-F238E27FC236}">
                  <a16:creationId xmlns:a16="http://schemas.microsoft.com/office/drawing/2014/main" id="{B8DACB2D-3220-456F-9027-BCAE3FD6F2DF}"/>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7" name="Freeform 22">
              <a:extLst>
                <a:ext uri="{FF2B5EF4-FFF2-40B4-BE49-F238E27FC236}">
                  <a16:creationId xmlns:a16="http://schemas.microsoft.com/office/drawing/2014/main" id="{3CDAA2E6-6DFD-4582-9095-F279B6AD63F9}"/>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grpSp>
        <p:nvGrpSpPr>
          <p:cNvPr id="38" name="Group 23">
            <a:extLst>
              <a:ext uri="{FF2B5EF4-FFF2-40B4-BE49-F238E27FC236}">
                <a16:creationId xmlns:a16="http://schemas.microsoft.com/office/drawing/2014/main" id="{3327C757-08F2-41F5-B149-822D3B4C4321}"/>
              </a:ext>
            </a:extLst>
          </p:cNvPr>
          <p:cNvGrpSpPr>
            <a:grpSpLocks/>
          </p:cNvGrpSpPr>
          <p:nvPr/>
        </p:nvGrpSpPr>
        <p:grpSpPr bwMode="auto">
          <a:xfrm>
            <a:off x="560007" y="4649952"/>
            <a:ext cx="315654" cy="247635"/>
            <a:chOff x="4896" y="2256"/>
            <a:chExt cx="432" cy="816"/>
          </a:xfrm>
        </p:grpSpPr>
        <p:sp>
          <p:nvSpPr>
            <p:cNvPr id="39" name="Freeform 24">
              <a:extLst>
                <a:ext uri="{FF2B5EF4-FFF2-40B4-BE49-F238E27FC236}">
                  <a16:creationId xmlns:a16="http://schemas.microsoft.com/office/drawing/2014/main" id="{441BD69A-FBB5-4606-9628-D8E114C572A0}"/>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0" name="Freeform 25">
              <a:extLst>
                <a:ext uri="{FF2B5EF4-FFF2-40B4-BE49-F238E27FC236}">
                  <a16:creationId xmlns:a16="http://schemas.microsoft.com/office/drawing/2014/main" id="{B4D2B18E-678F-4ACD-BDAC-00D1157625C0}"/>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grpSp>
        <p:nvGrpSpPr>
          <p:cNvPr id="41" name="Group 20">
            <a:extLst>
              <a:ext uri="{FF2B5EF4-FFF2-40B4-BE49-F238E27FC236}">
                <a16:creationId xmlns:a16="http://schemas.microsoft.com/office/drawing/2014/main" id="{96B0C475-956B-453D-99F8-8AA24B97A863}"/>
              </a:ext>
            </a:extLst>
          </p:cNvPr>
          <p:cNvGrpSpPr>
            <a:grpSpLocks/>
          </p:cNvGrpSpPr>
          <p:nvPr/>
        </p:nvGrpSpPr>
        <p:grpSpPr bwMode="auto">
          <a:xfrm>
            <a:off x="555949" y="2808867"/>
            <a:ext cx="315654" cy="247635"/>
            <a:chOff x="4896" y="2256"/>
            <a:chExt cx="432" cy="816"/>
          </a:xfrm>
        </p:grpSpPr>
        <p:sp>
          <p:nvSpPr>
            <p:cNvPr id="42" name="Freeform 21">
              <a:extLst>
                <a:ext uri="{FF2B5EF4-FFF2-40B4-BE49-F238E27FC236}">
                  <a16:creationId xmlns:a16="http://schemas.microsoft.com/office/drawing/2014/main" id="{FBF8C978-4EEC-4F42-9A9C-44A7FFDE214E}"/>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3" name="Freeform 22">
              <a:extLst>
                <a:ext uri="{FF2B5EF4-FFF2-40B4-BE49-F238E27FC236}">
                  <a16:creationId xmlns:a16="http://schemas.microsoft.com/office/drawing/2014/main" id="{51C90C58-9DD2-41E0-9476-D171A33593FD}"/>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sp>
        <p:nvSpPr>
          <p:cNvPr id="44" name="Freeform 10">
            <a:extLst>
              <a:ext uri="{FF2B5EF4-FFF2-40B4-BE49-F238E27FC236}">
                <a16:creationId xmlns:a16="http://schemas.microsoft.com/office/drawing/2014/main" id="{60150F90-8883-450D-8E1F-DC7BA2C289E9}"/>
              </a:ext>
            </a:extLst>
          </p:cNvPr>
          <p:cNvSpPr>
            <a:spLocks/>
          </p:cNvSpPr>
          <p:nvPr/>
        </p:nvSpPr>
        <p:spPr bwMode="auto">
          <a:xfrm>
            <a:off x="571919" y="5006017"/>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5" name="Freeform 4">
            <a:extLst>
              <a:ext uri="{FF2B5EF4-FFF2-40B4-BE49-F238E27FC236}">
                <a16:creationId xmlns:a16="http://schemas.microsoft.com/office/drawing/2014/main" id="{578620B0-2EC8-4A88-B5B6-29D07DAC7661}"/>
              </a:ext>
            </a:extLst>
          </p:cNvPr>
          <p:cNvSpPr>
            <a:spLocks/>
          </p:cNvSpPr>
          <p:nvPr/>
        </p:nvSpPr>
        <p:spPr bwMode="auto">
          <a:xfrm>
            <a:off x="571919" y="209995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9" name="Freeform 8">
            <a:extLst>
              <a:ext uri="{FF2B5EF4-FFF2-40B4-BE49-F238E27FC236}">
                <a16:creationId xmlns:a16="http://schemas.microsoft.com/office/drawing/2014/main" id="{B58B4FEC-BD01-46A5-A08D-598A26990B6E}"/>
              </a:ext>
            </a:extLst>
          </p:cNvPr>
          <p:cNvSpPr>
            <a:spLocks/>
          </p:cNvSpPr>
          <p:nvPr/>
        </p:nvSpPr>
        <p:spPr bwMode="auto">
          <a:xfrm>
            <a:off x="585070" y="2453793"/>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44" grpId="0" animBg="1"/>
      <p:bldP spid="45"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Choosing sections</a:t>
            </a:r>
          </a:p>
          <a:p>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at the end of lecture</a:t>
            </a:r>
          </a:p>
          <a:p>
            <a:pPr marL="917575" lvl="2" indent="-457200"/>
            <a:r>
              <a:rPr lang="en-US" sz="2800" dirty="0">
                <a:solidFill>
                  <a:schemeClr val="tx1"/>
                </a:solidFill>
              </a:rPr>
              <a:t>Due Tue 9/3, 10 pm</a:t>
            </a:r>
          </a:p>
          <a:p>
            <a:pPr marL="457200" indent="-457200">
              <a:buFont typeface="Wingdings" panose="05000000000000000000" pitchFamily="2" charset="2"/>
              <a:buChar char="§"/>
            </a:pPr>
            <a:r>
              <a:rPr lang="en-US" dirty="0">
                <a:solidFill>
                  <a:schemeClr val="tx1"/>
                </a:solidFill>
              </a:rPr>
              <a:t>P0: Python &amp; </a:t>
            </a:r>
            <a:r>
              <a:rPr lang="en-US" dirty="0" err="1">
                <a:solidFill>
                  <a:schemeClr val="tx1"/>
                </a:solidFill>
              </a:rPr>
              <a:t>Autograder</a:t>
            </a:r>
            <a:r>
              <a:rPr lang="en-US" dirty="0">
                <a:solidFill>
                  <a:schemeClr val="tx1"/>
                </a:solidFill>
              </a:rPr>
              <a:t> Tutorial</a:t>
            </a:r>
          </a:p>
          <a:p>
            <a:pPr marL="917575" lvl="2" indent="-457200"/>
            <a:r>
              <a:rPr lang="en-US" sz="2800" dirty="0">
                <a:solidFill>
                  <a:schemeClr val="tx1"/>
                </a:solidFill>
              </a:rPr>
              <a:t>Required, but worth zero points</a:t>
            </a:r>
          </a:p>
          <a:p>
            <a:pPr marL="917575" lvl="2" indent="-457200"/>
            <a:r>
              <a:rPr lang="en-US" sz="2800" dirty="0"/>
              <a:t>Released at the end of lecture</a:t>
            </a:r>
          </a:p>
          <a:p>
            <a:pPr marL="917575" lvl="2" indent="-457200"/>
            <a:r>
              <a:rPr lang="en-US" sz="2800" dirty="0">
                <a:solidFill>
                  <a:schemeClr val="tx1"/>
                </a:solidFill>
              </a:rPr>
              <a:t>Due Thu 9/5, 10 pm</a:t>
            </a:r>
          </a:p>
          <a:p>
            <a:endParaRPr lang="en-US" dirty="0"/>
          </a:p>
        </p:txBody>
      </p:sp>
    </p:spTree>
    <p:extLst>
      <p:ext uri="{BB962C8B-B14F-4D97-AF65-F5344CB8AC3E}">
        <p14:creationId xmlns:p14="http://schemas.microsoft.com/office/powerpoint/2010/main" val="33491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pPr eaLnBrk="1" hangingPunct="1"/>
            <a:r>
              <a:rPr lang="en-US" dirty="0"/>
              <a:t>What is artificial intelligence?</a:t>
            </a:r>
          </a:p>
          <a:p>
            <a:pPr eaLnBrk="1" hangingPunct="1"/>
            <a:endParaRPr lang="en-US" dirty="0"/>
          </a:p>
          <a:p>
            <a:pPr eaLnBrk="1" hangingPunct="1"/>
            <a:r>
              <a:rPr lang="en-US" dirty="0"/>
              <a:t>A brief history of AI</a:t>
            </a:r>
          </a:p>
          <a:p>
            <a:pPr eaLnBrk="1" hangingPunct="1"/>
            <a:endParaRPr lang="en-US" dirty="0"/>
          </a:p>
          <a:p>
            <a:pPr eaLnBrk="1" hangingPunct="1"/>
            <a:r>
              <a:rPr lang="en-US" dirty="0"/>
              <a:t>AI applications and techniques</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environment,</a:t>
            </a:r>
            <a:r>
              <a:rPr lang="en-US" dirty="0"/>
              <a:t> and </a:t>
            </a:r>
            <a:r>
              <a:rPr lang="en-US" b="1" dirty="0"/>
              <a:t>action space </a:t>
            </a:r>
            <a:r>
              <a:rPr lang="en-US" dirty="0"/>
              <a:t>dictate techniques for selecting actions</a:t>
            </a:r>
          </a:p>
          <a:p>
            <a:pPr marL="457178" indent="-457178">
              <a:spcBef>
                <a:spcPts val="1500"/>
              </a:spcBef>
            </a:pPr>
            <a:r>
              <a:rPr lang="en-US" dirty="0"/>
              <a:t>This course is about:</a:t>
            </a:r>
            <a:endParaRPr lang="en-US" dirty="0">
              <a:solidFill>
                <a:srgbClr val="333399"/>
              </a:solidFill>
              <a:cs typeface="Arial" charset="0"/>
            </a:endParaRPr>
          </a:p>
          <a:p>
            <a:pPr marL="839746" lvl="1" indent="-342882">
              <a:lnSpc>
                <a:spcPct val="80000"/>
              </a:lnSpc>
              <a:spcBef>
                <a:spcPts val="739"/>
              </a:spcBef>
              <a:buSzPct val="100000"/>
            </a:pPr>
            <a:r>
              <a:rPr lang="en-US" sz="2800" dirty="0">
                <a:cs typeface="Arial" charset="0"/>
              </a:rPr>
              <a:t>General AI techniques for a variety of problem types</a:t>
            </a:r>
          </a:p>
          <a:p>
            <a:pPr marL="839746" lvl="1" indent="-342882">
              <a:lnSpc>
                <a:spcPct val="80000"/>
              </a:lnSpc>
              <a:spcBef>
                <a:spcPts val="739"/>
              </a:spcBef>
              <a:buSzPct val="100000"/>
            </a:pPr>
            <a:r>
              <a:rPr lang="en-US" sz="2800"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27653">
                                            <p:txEl>
                                              <p:pRg st="3" end="3"/>
                                            </p:txEl>
                                          </p:spTgt>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499"/>
                                          </p:stCondLst>
                                        </p:cTn>
                                        <p:tgtEl>
                                          <p:spTgt spid="276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946401" y="4267197"/>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4433885" y="48968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048001" y="4302123"/>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103685" y="4998492"/>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3665536" y="4533901"/>
            <a:ext cx="1473200" cy="1412876"/>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195887" y="4765675"/>
            <a:ext cx="2479675"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319711" y="5765800"/>
            <a:ext cx="2347912"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p:spTree>
    <p:extLst>
      <p:ext uri="{BB962C8B-B14F-4D97-AF65-F5344CB8AC3E}">
        <p14:creationId xmlns:p14="http://schemas.microsoft.com/office/powerpoint/2010/main" val="3324402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5258</TotalTime>
  <Words>1681</Words>
  <Application>Microsoft Office PowerPoint</Application>
  <PresentationFormat>Widescreen</PresentationFormat>
  <Paragraphs>422</Paragraphs>
  <Slides>41</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Cambria Math</vt:lpstr>
      <vt:lpstr>Courier</vt:lpstr>
      <vt:lpstr>Courier New</vt:lpstr>
      <vt:lpstr>Open Sans</vt:lpstr>
      <vt:lpstr>Wingdings</vt:lpstr>
      <vt:lpstr>Office Theme</vt:lpstr>
      <vt:lpstr>Candy Grab Game</vt:lpstr>
      <vt:lpstr>AI: Representation and Problem Solving </vt:lpstr>
      <vt:lpstr>Course Staff</vt:lpstr>
      <vt:lpstr>Course Information</vt:lpstr>
      <vt:lpstr>Announcements</vt:lpstr>
      <vt:lpstr>Today</vt:lpstr>
      <vt:lpstr>Designing Agents</vt:lpstr>
      <vt:lpstr>Pac-Man as an Agent</vt:lpstr>
      <vt:lpstr>Candy Grab Agent</vt:lpstr>
      <vt:lpstr>Candy Grab Agent</vt:lpstr>
      <vt:lpstr>Candy Grab Agent</vt:lpstr>
      <vt:lpstr>Candy Grab Agent</vt:lpstr>
      <vt:lpstr>Candy Grab Agent</vt:lpstr>
      <vt:lpstr>Candy Grab Agent</vt:lpstr>
      <vt:lpstr> Games – Three “Intelligent” Agents </vt:lpstr>
      <vt:lpstr>Games – Three “Intelligent” Agents </vt:lpstr>
      <vt:lpstr>Games – Three “Intelligent” Agents </vt:lpstr>
      <vt:lpstr>Games – Three “Intelligent” Agents </vt:lpstr>
      <vt:lpstr>PowerPoint Presentation</vt:lpstr>
      <vt:lpstr>Games – Three “Intelligent” Agents </vt:lpstr>
      <vt:lpstr>AI in the News</vt:lpstr>
      <vt:lpstr>Sci-Fi AI?</vt:lpstr>
      <vt:lpstr>Piazza Poll: What is AI?</vt:lpstr>
      <vt:lpstr>Turing Test</vt:lpstr>
      <vt:lpstr>AI Definition by John McCarthy</vt:lpstr>
      <vt:lpstr>AI Stack for CMU AI</vt:lpstr>
      <vt:lpstr>PowerPoint Presentation</vt:lpstr>
      <vt:lpstr>A Brief History of AI</vt:lpstr>
      <vt:lpstr>AI Winter</vt:lpstr>
      <vt:lpstr>A Brief History of AI</vt:lpstr>
      <vt:lpstr>Evolution of AI Research </vt:lpstr>
      <vt:lpstr>Evolution of AI Research </vt:lpstr>
      <vt:lpstr>Evolution of AI Research </vt:lpstr>
      <vt:lpstr>Evolution of AI Research </vt:lpstr>
      <vt:lpstr>Artificial Intelligence vs Machine Learning?</vt:lpstr>
      <vt:lpstr>Course Topics</vt:lpstr>
      <vt:lpstr>Applications</vt:lpstr>
      <vt:lpstr>How Machine Learning Works</vt:lpstr>
      <vt:lpstr>Neural Network</vt:lpstr>
      <vt:lpstr>Gradient Descent</vt:lpstr>
      <vt:lpstr>What Can AI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Patrick Virtue</cp:lastModifiedBy>
  <cp:revision>545</cp:revision>
  <cp:lastPrinted>2019-08-27T16:33:12Z</cp:lastPrinted>
  <dcterms:created xsi:type="dcterms:W3CDTF">2018-10-11T11:39:27Z</dcterms:created>
  <dcterms:modified xsi:type="dcterms:W3CDTF">2019-08-29T12:44:36Z</dcterms:modified>
</cp:coreProperties>
</file>